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4" r:id="rId3"/>
    <p:sldId id="278" r:id="rId4"/>
    <p:sldId id="284" r:id="rId5"/>
    <p:sldId id="279" r:id="rId6"/>
    <p:sldId id="298" r:id="rId7"/>
    <p:sldId id="280" r:id="rId8"/>
    <p:sldId id="293" r:id="rId9"/>
    <p:sldId id="305" r:id="rId10"/>
    <p:sldId id="296" r:id="rId11"/>
    <p:sldId id="301" r:id="rId12"/>
    <p:sldId id="287" r:id="rId13"/>
    <p:sldId id="299" r:id="rId14"/>
    <p:sldId id="288" r:id="rId15"/>
    <p:sldId id="303" r:id="rId16"/>
    <p:sldId id="286" r:id="rId17"/>
    <p:sldId id="289" r:id="rId18"/>
    <p:sldId id="290" r:id="rId19"/>
    <p:sldId id="294" r:id="rId20"/>
    <p:sldId id="306" r:id="rId21"/>
    <p:sldId id="291" r:id="rId22"/>
    <p:sldId id="302" r:id="rId23"/>
    <p:sldId id="300" r:id="rId24"/>
    <p:sldId id="295" r:id="rId25"/>
    <p:sldId id="274" r:id="rId2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EE4"/>
    <a:srgbClr val="FF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9" autoAdjust="0"/>
    <p:restoredTop sz="89593" autoAdjust="0"/>
  </p:normalViewPr>
  <p:slideViewPr>
    <p:cSldViewPr>
      <p:cViewPr varScale="1">
        <p:scale>
          <a:sx n="82" d="100"/>
          <a:sy n="82" d="100"/>
        </p:scale>
        <p:origin x="82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3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25105;&#30340;&#22362;&#26524;&#20113;\IHEP\&#25105;&#30340;&#36164;&#26009;\&#24037;&#20316;&#25253;&#21578;&#65288;&#32844;&#31216;&#65289;\&#24037;&#20316;&#32771;&#26680;&#26448;&#26009;\2019&#24180;&#24180;&#20013;&#32771;&#26680;\&#34394;&#25311;&#38598;&#32676;&#36816;&#34892;&#24773;&#20917;&#65288;2018.6-2019.6&#6528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JBOD vs RAID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Sheet3!$B$8</c:f>
              <c:strCache>
                <c:ptCount val="1"/>
                <c:pt idx="0">
                  <c:v>ME484(JBOD)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Sheet3!$C$7:$D$7</c:f>
              <c:strCache>
                <c:ptCount val="2"/>
                <c:pt idx="0">
                  <c:v>read(GB/s)</c:v>
                </c:pt>
                <c:pt idx="1">
                  <c:v>write(GB/s)</c:v>
                </c:pt>
              </c:strCache>
            </c:strRef>
          </c:cat>
          <c:val>
            <c:numRef>
              <c:f>Sheet3!$C$8:$D$8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08-4823-8536-AF8EBB53097E}"/>
            </c:ext>
          </c:extLst>
        </c:ser>
        <c:ser>
          <c:idx val="1"/>
          <c:order val="1"/>
          <c:tx>
            <c:strRef>
              <c:f>Sheet3!$B$9</c:f>
              <c:strCache>
                <c:ptCount val="1"/>
                <c:pt idx="0">
                  <c:v>ME4084 (RAID)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Sheet3!$C$7:$D$7</c:f>
              <c:strCache>
                <c:ptCount val="2"/>
                <c:pt idx="0">
                  <c:v>read(GB/s)</c:v>
                </c:pt>
                <c:pt idx="1">
                  <c:v>write(GB/s)</c:v>
                </c:pt>
              </c:strCache>
            </c:strRef>
          </c:cat>
          <c:val>
            <c:numRef>
              <c:f>Sheet3!$C$9:$D$9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08-4823-8536-AF8EBB530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20693328"/>
        <c:axId val="-1220692240"/>
      </c:barChart>
      <c:catAx>
        <c:axId val="-122069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220692240"/>
        <c:crosses val="autoZero"/>
        <c:auto val="1"/>
        <c:lblAlgn val="ctr"/>
        <c:lblOffset val="100"/>
        <c:noMultiLvlLbl val="0"/>
      </c:catAx>
      <c:valAx>
        <c:axId val="-122069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22069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56653AA-4C25-4FF6-889E-65AB38C386C2}" type="datetimeFigureOut">
              <a:rPr lang="zh-CN" altLang="en-US"/>
              <a:pPr>
                <a:defRPr/>
              </a:pPr>
              <a:t>2019/10/25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309E36-B119-47D8-B293-4E3ED7F606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157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88963FC-D31A-4D1C-A321-145E5247A0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7365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9pPr>
          </a:lstStyle>
          <a:p>
            <a:fld id="{3DD011A4-ED99-465B-9222-EC898A28589F}" type="slidenum">
              <a:rPr lang="en-US" altLang="zh-CN" sz="1200" b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/>
              <a:t>1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4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8AFC5-88E7-4DAF-A25F-CFA5127E1E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53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3400" y="6553200"/>
            <a:ext cx="19050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28925" y="6553200"/>
            <a:ext cx="3114675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D1C78-D2AE-4F69-9DBB-E9EDD31132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08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40C3A-35A5-462E-B5D6-D329E54367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135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Untitled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6363"/>
            <a:ext cx="609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79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70C0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503396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86000" y="6553200"/>
            <a:ext cx="4648200" cy="30480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127352B7-7A09-47CE-A8D3-13C2C2418B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52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959" y="1524000"/>
            <a:ext cx="7886700" cy="28527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676B4-7F3D-423F-9F87-9669BA92FE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1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487E8-7AE6-43C6-9DB1-FBDA82B130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52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3135-C648-4477-9A1A-306AAFCA4F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10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EA192-5BD0-4437-95AF-E1BBB16B98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90BDD-79C4-49CD-ACDA-43D1C54CC3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17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41C81-A96D-4B7E-B087-FFF55F7BBF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84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C99B-B0F8-459E-870D-7B9315937D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66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447800"/>
            <a:ext cx="78867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86600" y="6557963"/>
            <a:ext cx="1981200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C0D5608-E568-4392-B9D8-FB5FE0E201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032" name="Picture 7" descr="Untitled-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2" y="6553200"/>
            <a:ext cx="46262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4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  <p:sldLayoutId id="2147484343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ihep.ac.cn/event/10518/session/4/contribution/4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elpdesk.ihep.ac.cn/" TargetMode="External"/><Relationship Id="rId2" Type="http://schemas.openxmlformats.org/officeDocument/2006/relationships/hyperlink" Target="mailto:helpdesk@ihep.ac.c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afsapply.ihep.ac.cn/cchelp/zh/experiments/LHAASO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29296"/>
            <a:ext cx="9144000" cy="2667000"/>
          </a:xfrm>
          <a:solidFill>
            <a:srgbClr val="FFFFFF"/>
          </a:solidFill>
        </p:spPr>
        <p:txBody>
          <a:bodyPr anchor="ctr"/>
          <a:lstStyle/>
          <a:p>
            <a:pPr eaLnBrk="1" hangingPunct="1"/>
            <a:r>
              <a:rPr lang="en-US" altLang="zh-CN" dirty="0"/>
              <a:t>Status of LHAASO Computing Platform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758179"/>
            <a:ext cx="6858000" cy="1655762"/>
          </a:xfrm>
          <a:solidFill>
            <a:srgbClr val="FFFFFF"/>
          </a:solidFill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zh-CN" sz="2000" dirty="0">
                <a:latin typeface="Century Gothic" panose="020B0502020202020204" pitchFamily="34" charset="0"/>
              </a:rPr>
              <a:t>Haibo Li</a:t>
            </a:r>
          </a:p>
          <a:p>
            <a:pPr>
              <a:lnSpc>
                <a:spcPct val="70000"/>
              </a:lnSpc>
            </a:pPr>
            <a:r>
              <a:rPr lang="en-US" altLang="zh-CN" sz="2000" dirty="0">
                <a:latin typeface="Century Gothic" panose="020B0502020202020204" pitchFamily="34" charset="0"/>
              </a:rPr>
              <a:t>On behalf of Computer Center, IHEP, CAS</a:t>
            </a:r>
          </a:p>
          <a:p>
            <a:pPr>
              <a:lnSpc>
                <a:spcPct val="70000"/>
              </a:lnSpc>
            </a:pPr>
            <a:r>
              <a:rPr lang="en-US" altLang="zh-CN" sz="2000" dirty="0">
                <a:latin typeface="Century Gothic" panose="020B0502020202020204" pitchFamily="34" charset="0"/>
              </a:rPr>
              <a:t>2019-10-25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1414" y="782638"/>
            <a:ext cx="8630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0" dirty="0">
                <a:solidFill>
                  <a:srgbClr val="0070C0"/>
                </a:solidFill>
                <a:latin typeface="+mn-lt"/>
              </a:rPr>
              <a:t>The second LHAASO collaboration meeting in 2019</a:t>
            </a:r>
            <a:endParaRPr lang="zh-CN" altLang="en-US" sz="3200" b="0" dirty="0" err="1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229651A3-99FF-433F-B8C2-5F45AD614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0"/>
            <a:ext cx="4292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51ABBAE9-146D-4023-9D85-6974DB036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9050"/>
            <a:ext cx="46624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B7648C-261C-44C8-8FD9-8FC913E4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/>
                </a:solidFill>
              </a:rPr>
              <a:t>Updates on computing system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24F7C4-585C-4C71-8648-C9A6F671B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" y="990600"/>
            <a:ext cx="7886700" cy="5033963"/>
          </a:xfrm>
        </p:spPr>
        <p:txBody>
          <a:bodyPr/>
          <a:lstStyle/>
          <a:p>
            <a:r>
              <a:rPr lang="en-US" altLang="zh-CN" sz="2400" dirty="0"/>
              <a:t>New features from </a:t>
            </a:r>
            <a:r>
              <a:rPr lang="en-US" altLang="zh-CN" sz="2400" dirty="0" err="1"/>
              <a:t>hep_job</a:t>
            </a:r>
            <a:endParaRPr lang="en-US" altLang="zh-CN" sz="2400" dirty="0"/>
          </a:p>
          <a:p>
            <a:pPr lvl="1"/>
            <a:r>
              <a:rPr lang="en-US" altLang="zh-CN" sz="2000" b="1" dirty="0" err="1"/>
              <a:t>hep_edit</a:t>
            </a:r>
            <a:r>
              <a:rPr lang="en-US" altLang="zh-CN" sz="2000" dirty="0"/>
              <a:t>: edit the job attributes </a:t>
            </a:r>
          </a:p>
          <a:p>
            <a:pPr lvl="2"/>
            <a:r>
              <a:rPr lang="en-US" altLang="zh-CN" sz="1600" dirty="0"/>
              <a:t>(e.g. run </a:t>
            </a:r>
            <a:r>
              <a:rPr lang="en-US" altLang="zh-CN" sz="1600" dirty="0" err="1"/>
              <a:t>hep_edit</a:t>
            </a:r>
            <a:r>
              <a:rPr lang="en-US" altLang="zh-CN" sz="1600" dirty="0"/>
              <a:t> 447869 -m 4000 if job 447869 need 4GB memory)</a:t>
            </a:r>
          </a:p>
          <a:p>
            <a:pPr lvl="1"/>
            <a:r>
              <a:rPr lang="en-US" altLang="zh-CN" sz="2000" b="1" dirty="0" err="1"/>
              <a:t>hep_release</a:t>
            </a:r>
            <a:r>
              <a:rPr lang="en-US" altLang="zh-CN" sz="2000" dirty="0"/>
              <a:t>: only release the held job to idle state </a:t>
            </a:r>
          </a:p>
          <a:p>
            <a:pPr lvl="2"/>
            <a:r>
              <a:rPr lang="en-US" altLang="zh-CN" sz="1600" dirty="0"/>
              <a:t>(e.g. run </a:t>
            </a:r>
            <a:r>
              <a:rPr lang="en-US" altLang="zh-CN" sz="1600" dirty="0" err="1"/>
              <a:t>hep_release</a:t>
            </a:r>
            <a:r>
              <a:rPr lang="en-US" altLang="zh-CN" sz="1600" dirty="0"/>
              <a:t> -all if all held jobs landing on the specific worker nodes)</a:t>
            </a:r>
            <a:endParaRPr lang="en-US" altLang="zh-CN" sz="1800" dirty="0"/>
          </a:p>
          <a:p>
            <a:pPr lvl="1"/>
            <a:r>
              <a:rPr lang="en-US" altLang="zh-CN" sz="2000" b="1" dirty="0" err="1"/>
              <a:t>hep_rm</a:t>
            </a:r>
            <a:r>
              <a:rPr lang="en-US" altLang="zh-CN" sz="2000" dirty="0"/>
              <a:t>  -</a:t>
            </a:r>
            <a:r>
              <a:rPr lang="en-US" altLang="zh-CN" sz="2000" dirty="0" err="1"/>
              <a:t>forcex</a:t>
            </a:r>
            <a:r>
              <a:rPr lang="en-US" altLang="zh-CN" sz="2000" dirty="0"/>
              <a:t>, --</a:t>
            </a:r>
            <a:r>
              <a:rPr lang="en-US" altLang="zh-CN" sz="2000" dirty="0" err="1"/>
              <a:t>forcex</a:t>
            </a:r>
            <a:endParaRPr lang="en-US" altLang="zh-CN" sz="2000" dirty="0"/>
          </a:p>
          <a:p>
            <a:pPr lvl="2"/>
            <a:r>
              <a:rPr lang="en-US" altLang="zh-CN" sz="1600" dirty="0"/>
              <a:t>only remove jobs being </a:t>
            </a:r>
            <a:r>
              <a:rPr lang="en-US" altLang="zh-CN" sz="1600" dirty="0" err="1"/>
              <a:t>stucked</a:t>
            </a:r>
            <a:r>
              <a:rPr lang="en-US" altLang="zh-CN" sz="1600" dirty="0"/>
              <a:t> in state "X”</a:t>
            </a:r>
          </a:p>
          <a:p>
            <a:r>
              <a:rPr lang="en-US" altLang="zh-CN" sz="2400" dirty="0"/>
              <a:t>New limitations</a:t>
            </a:r>
          </a:p>
          <a:p>
            <a:pPr lvl="1"/>
            <a:r>
              <a:rPr lang="en-US" altLang="zh-CN" sz="2000" dirty="0"/>
              <a:t>Physical Mem limit (2GB~4GB/job)</a:t>
            </a:r>
          </a:p>
          <a:p>
            <a:pPr lvl="2"/>
            <a:r>
              <a:rPr lang="en-US" altLang="zh-CN" sz="1800" dirty="0"/>
              <a:t> depending on the size of memory the work node</a:t>
            </a:r>
          </a:p>
          <a:p>
            <a:pPr lvl="1"/>
            <a:r>
              <a:rPr lang="en-US" altLang="zh-CN" sz="2000" dirty="0"/>
              <a:t>Virtual Mem limit(</a:t>
            </a:r>
            <a:r>
              <a:rPr lang="en-US" altLang="zh-CN" sz="2000" dirty="0">
                <a:solidFill>
                  <a:srgbClr val="FF0000"/>
                </a:solidFill>
              </a:rPr>
              <a:t>16GB/job</a:t>
            </a:r>
            <a:r>
              <a:rPr lang="en-US" altLang="zh-CN" sz="2000" dirty="0"/>
              <a:t>)</a:t>
            </a:r>
          </a:p>
          <a:p>
            <a:pPr lvl="2"/>
            <a:r>
              <a:rPr lang="en-US" altLang="zh-CN" sz="1800" dirty="0"/>
              <a:t>the limit value might be changed </a:t>
            </a:r>
            <a:br>
              <a:rPr lang="en-US" altLang="zh-CN" sz="1800" dirty="0"/>
            </a:br>
            <a:r>
              <a:rPr lang="en-US" altLang="zh-CN" sz="1800" dirty="0"/>
              <a:t>in the future</a:t>
            </a:r>
          </a:p>
          <a:p>
            <a:pPr lvl="1"/>
            <a:r>
              <a:rPr lang="en-US" altLang="zh-CN" sz="2000" dirty="0"/>
              <a:t>CPU limit (1 </a:t>
            </a:r>
            <a:r>
              <a:rPr lang="en-US" altLang="zh-CN" sz="2000" dirty="0" err="1"/>
              <a:t>cpu</a:t>
            </a:r>
            <a:r>
              <a:rPr lang="en-US" altLang="zh-CN" sz="2000" dirty="0"/>
              <a:t> core/job)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C01743-A3EC-4400-A77A-FBEC3775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072557-BA3C-4560-A48D-17F61150E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146" y="5067300"/>
            <a:ext cx="464485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4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D27D5-E27B-4CA4-AB48-24696690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Disk storage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055A8A-1D09-40BF-B96A-A105A78EC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3000"/>
            <a:ext cx="7924800" cy="510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400" dirty="0"/>
              <a:t>User directory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/>
              <a:t>/</a:t>
            </a:r>
            <a:r>
              <a:rPr lang="en-US" altLang="zh-CN" sz="2000" dirty="0" err="1"/>
              <a:t>afs</a:t>
            </a:r>
            <a:r>
              <a:rPr lang="en-US" altLang="zh-CN" sz="2000" dirty="0"/>
              <a:t>, 500M by default, with backup</a:t>
            </a:r>
          </a:p>
          <a:p>
            <a:pPr>
              <a:lnSpc>
                <a:spcPct val="100000"/>
              </a:lnSpc>
            </a:pPr>
            <a:r>
              <a:rPr lang="en-US" altLang="zh-CN" sz="2400" dirty="0"/>
              <a:t>Disk storage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/>
              <a:t>/</a:t>
            </a:r>
            <a:r>
              <a:rPr lang="en-US" altLang="zh-CN" sz="2000" dirty="0" err="1"/>
              <a:t>eos</a:t>
            </a:r>
            <a:endParaRPr lang="en-US" altLang="zh-CN" sz="2000" dirty="0"/>
          </a:p>
          <a:p>
            <a:pPr lvl="2">
              <a:lnSpc>
                <a:spcPct val="100000"/>
              </a:lnSpc>
            </a:pPr>
            <a:r>
              <a:rPr lang="en-US" altLang="zh-CN" sz="1800" dirty="0"/>
              <a:t> The </a:t>
            </a:r>
            <a:r>
              <a:rPr lang="en-US" altLang="zh-CN" sz="1800" dirty="0">
                <a:solidFill>
                  <a:srgbClr val="FF0000"/>
                </a:solidFill>
              </a:rPr>
              <a:t>main data storage disk</a:t>
            </a:r>
            <a:r>
              <a:rPr lang="en-US" altLang="zh-CN" sz="1800" dirty="0"/>
              <a:t> of </a:t>
            </a:r>
            <a:r>
              <a:rPr lang="en-US" altLang="zh-CN" sz="1800" dirty="0" err="1"/>
              <a:t>lhaaso</a:t>
            </a:r>
            <a:r>
              <a:rPr lang="en-US" altLang="zh-CN" sz="1800" dirty="0"/>
              <a:t> experiment, 1TB and 250k files per user by default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/>
              <a:t>/</a:t>
            </a:r>
            <a:r>
              <a:rPr lang="en-US" altLang="zh-CN" sz="2000" dirty="0" err="1"/>
              <a:t>scratchfs</a:t>
            </a:r>
            <a:endParaRPr lang="en-US" altLang="zh-CN" sz="2000" dirty="0"/>
          </a:p>
          <a:p>
            <a:pPr lvl="2">
              <a:lnSpc>
                <a:spcPct val="100000"/>
              </a:lnSpc>
            </a:pPr>
            <a:r>
              <a:rPr lang="en-US" altLang="zh-CN" sz="1800" dirty="0"/>
              <a:t>Temporary file storage, 500GB per person by default, 200k files</a:t>
            </a:r>
          </a:p>
          <a:p>
            <a:pPr>
              <a:lnSpc>
                <a:spcPct val="100000"/>
              </a:lnSpc>
            </a:pPr>
            <a:r>
              <a:rPr lang="en-US" altLang="zh-CN" sz="2400" dirty="0"/>
              <a:t>Software storage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/>
              <a:t>/</a:t>
            </a:r>
            <a:r>
              <a:rPr lang="en-US" altLang="zh-CN" sz="2000" dirty="0" err="1"/>
              <a:t>afs</a:t>
            </a:r>
            <a:endParaRPr lang="en-US" altLang="zh-CN" sz="2000" dirty="0"/>
          </a:p>
          <a:p>
            <a:pPr lvl="1">
              <a:lnSpc>
                <a:spcPct val="100000"/>
              </a:lnSpc>
            </a:pPr>
            <a:r>
              <a:rPr lang="en-US" altLang="zh-CN" sz="2000" dirty="0"/>
              <a:t>/</a:t>
            </a:r>
            <a:r>
              <a:rPr lang="en-US" altLang="zh-CN" sz="2000" dirty="0" err="1"/>
              <a:t>cvmfs</a:t>
            </a:r>
            <a:r>
              <a:rPr lang="en-US" altLang="zh-CN" sz="2000" dirty="0"/>
              <a:t>/lhaaso.ihep.ac.cn/</a:t>
            </a:r>
            <a:r>
              <a:rPr lang="en-US" altLang="zh-CN" sz="2000" dirty="0" err="1"/>
              <a:t>anysw</a:t>
            </a:r>
            <a:r>
              <a:rPr lang="en-US" altLang="zh-CN" sz="2000" dirty="0"/>
              <a:t>/</a:t>
            </a:r>
          </a:p>
          <a:p>
            <a:pPr>
              <a:lnSpc>
                <a:spcPct val="100000"/>
              </a:lnSpc>
            </a:pPr>
            <a:r>
              <a:rPr lang="en-US" altLang="zh-CN" sz="2400" dirty="0"/>
              <a:t>Tap storage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/>
              <a:t>/castor/ihep.ac.cn/</a:t>
            </a:r>
            <a:r>
              <a:rPr lang="en-US" altLang="zh-CN" sz="2000" dirty="0" err="1"/>
              <a:t>lhaaso</a:t>
            </a:r>
            <a:r>
              <a:rPr lang="en-US" altLang="zh-CN" sz="2000" dirty="0"/>
              <a:t>/</a:t>
            </a:r>
            <a:endParaRPr lang="zh-CN" altLang="en-US" sz="2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631915E-35A0-44CA-9486-A28CA7CA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7EC3A7-4CA5-4824-AC25-EBB2F7A2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86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082EB9-32A5-4A56-9B82-870E2B1A9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EOS Storage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2748EA-4C51-4B29-B35A-27E57E7B0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704" y="990600"/>
            <a:ext cx="4324350" cy="5033963"/>
          </a:xfrm>
        </p:spPr>
        <p:txBody>
          <a:bodyPr/>
          <a:lstStyle/>
          <a:p>
            <a:r>
              <a:rPr lang="en-US" altLang="zh-CN" sz="2000" dirty="0"/>
              <a:t>Two instances are running</a:t>
            </a:r>
          </a:p>
          <a:p>
            <a:r>
              <a:rPr lang="en-US" altLang="zh-CN" sz="2000" dirty="0"/>
              <a:t>Beijing instance</a:t>
            </a:r>
          </a:p>
          <a:p>
            <a:pPr lvl="1"/>
            <a:r>
              <a:rPr lang="en-US" altLang="zh-CN" sz="1800" dirty="0"/>
              <a:t>Used for local data process</a:t>
            </a:r>
          </a:p>
          <a:p>
            <a:pPr lvl="1"/>
            <a:r>
              <a:rPr lang="en-US" altLang="zh-CN" sz="1800" dirty="0"/>
              <a:t>Capacity: 2.39 PB</a:t>
            </a:r>
          </a:p>
          <a:p>
            <a:pPr lvl="1"/>
            <a:r>
              <a:rPr lang="en-US" altLang="zh-CN" sz="1800" dirty="0"/>
              <a:t>Used: 2 PB</a:t>
            </a:r>
          </a:p>
          <a:p>
            <a:pPr lvl="1"/>
            <a:r>
              <a:rPr lang="en-US" altLang="zh-CN" sz="1800" dirty="0"/>
              <a:t>Number of directories: ~1.5M</a:t>
            </a:r>
          </a:p>
          <a:p>
            <a:pPr lvl="1"/>
            <a:r>
              <a:rPr lang="en-US" altLang="zh-CN" sz="1800" dirty="0"/>
              <a:t>Number of files: ~75M</a:t>
            </a:r>
          </a:p>
          <a:p>
            <a:pPr lvl="1"/>
            <a:r>
              <a:rPr lang="en-US" altLang="zh-CN" sz="1800" dirty="0">
                <a:solidFill>
                  <a:srgbClr val="FF0000"/>
                </a:solidFill>
              </a:rPr>
              <a:t>2PB available space </a:t>
            </a:r>
            <a:r>
              <a:rPr lang="en-US" altLang="zh-CN" sz="1800" dirty="0"/>
              <a:t>comes soon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998A79-F0BF-447A-961F-A753FEC5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7E5AA42-24D7-4049-A91F-868CD7A561DE}"/>
              </a:ext>
            </a:extLst>
          </p:cNvPr>
          <p:cNvSpPr txBox="1">
            <a:spLocks/>
          </p:cNvSpPr>
          <p:nvPr/>
        </p:nvSpPr>
        <p:spPr bwMode="auto">
          <a:xfrm>
            <a:off x="4534628" y="1424920"/>
            <a:ext cx="4761772" cy="269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defTabSz="806930">
              <a:buClr>
                <a:schemeClr val="accent1"/>
              </a:buClr>
              <a:buSzPct val="85000"/>
            </a:pPr>
            <a:r>
              <a:rPr lang="en-US" altLang="zh-CN" sz="2000" b="0" dirty="0" err="1">
                <a:solidFill>
                  <a:srgbClr val="0070C0"/>
                </a:solidFill>
              </a:rPr>
              <a:t>Daocheng</a:t>
            </a:r>
            <a:r>
              <a:rPr lang="en-US" altLang="zh-CN" sz="2000" b="0" dirty="0">
                <a:solidFill>
                  <a:srgbClr val="0070C0"/>
                </a:solidFill>
              </a:rPr>
              <a:t> instance</a:t>
            </a:r>
          </a:p>
          <a:p>
            <a:pPr lvl="1" defTabSz="806930">
              <a:buClr>
                <a:schemeClr val="accent1"/>
              </a:buClr>
              <a:buSzPct val="90000"/>
            </a:pPr>
            <a:r>
              <a:rPr lang="en-US" altLang="zh-CN" sz="1800" b="0" dirty="0"/>
              <a:t>Used for on-line quick reconstruction</a:t>
            </a:r>
          </a:p>
          <a:p>
            <a:pPr lvl="1" defTabSz="806930">
              <a:buClr>
                <a:schemeClr val="accent1"/>
              </a:buClr>
              <a:buSzPct val="90000"/>
            </a:pPr>
            <a:r>
              <a:rPr lang="en-US" altLang="zh-CN" sz="1800" b="0" dirty="0"/>
              <a:t>Capacity:713.20 TB</a:t>
            </a:r>
          </a:p>
          <a:p>
            <a:pPr lvl="1" defTabSz="806930">
              <a:buClr>
                <a:schemeClr val="accent1"/>
              </a:buClr>
              <a:buSzPct val="90000"/>
            </a:pPr>
            <a:r>
              <a:rPr lang="en-US" altLang="zh-CN" sz="1800" b="0" dirty="0"/>
              <a:t>Added 560TB since last workshop</a:t>
            </a:r>
          </a:p>
          <a:p>
            <a:pPr lvl="1" defTabSz="806930">
              <a:buClr>
                <a:schemeClr val="accent1"/>
              </a:buClr>
              <a:buSzPct val="90000"/>
            </a:pPr>
            <a:r>
              <a:rPr lang="en-US" altLang="zh-CN" sz="1800" b="0" dirty="0"/>
              <a:t>Used:614.78TB</a:t>
            </a:r>
          </a:p>
          <a:p>
            <a:pPr lvl="1" defTabSz="806930">
              <a:buClr>
                <a:schemeClr val="accent1"/>
              </a:buClr>
              <a:buSzPct val="90000"/>
            </a:pPr>
            <a:r>
              <a:rPr lang="en-US" altLang="zh-CN" sz="1800" b="0" dirty="0"/>
              <a:t>Number of directories: ~788K</a:t>
            </a:r>
          </a:p>
          <a:p>
            <a:pPr lvl="1" defTabSz="806930">
              <a:buClr>
                <a:schemeClr val="accent1"/>
              </a:buClr>
              <a:buSzPct val="90000"/>
            </a:pPr>
            <a:r>
              <a:rPr lang="en-US" altLang="zh-CN" sz="1800" b="0" dirty="0"/>
              <a:t>Number of files: ~18M</a:t>
            </a:r>
          </a:p>
          <a:p>
            <a:pPr lvl="1" defTabSz="806930">
              <a:buClr>
                <a:schemeClr val="accent1"/>
              </a:buClr>
              <a:buSzPct val="90000"/>
            </a:pPr>
            <a:r>
              <a:rPr lang="en-US" altLang="zh-CN" sz="1800" b="0" dirty="0"/>
              <a:t>4 storage server</a:t>
            </a:r>
            <a:endParaRPr lang="zh-CN" altLang="en-US" sz="1800" b="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6383AAF-37AF-4D74-B54C-21D0E181F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7" y="4052681"/>
            <a:ext cx="3814851" cy="216696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1B1DE39-90B3-423E-8BCD-C1DC0F59C911}"/>
              </a:ext>
            </a:extLst>
          </p:cNvPr>
          <p:cNvSpPr/>
          <p:nvPr/>
        </p:nvSpPr>
        <p:spPr>
          <a:xfrm>
            <a:off x="4577499" y="4197929"/>
            <a:ext cx="4572000" cy="4370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1" indent="-228600" defTabSz="80693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rgbClr val="0070C0"/>
                </a:solidFill>
                <a:latin typeface="+mn-lt"/>
                <a:ea typeface="+mn-ea"/>
              </a:rPr>
              <a:t>Data is growing rapidly</a:t>
            </a:r>
            <a:endParaRPr lang="zh-CN" altLang="en-US" sz="2000" b="0" dirty="0">
              <a:solidFill>
                <a:srgbClr val="0070C0"/>
              </a:solidFill>
              <a:latin typeface="+mn-lt"/>
              <a:ea typeface="+mn-ea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B168D38-EB3B-4DCE-8F1B-6C4F65950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056" y="4711171"/>
            <a:ext cx="4424916" cy="1491338"/>
          </a:xfrm>
          <a:prstGeom prst="rect">
            <a:avLst/>
          </a:prstGeom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207DC24-71F0-4EF1-A6C4-32D5E700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730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81297F-7BBA-4C56-A2BB-09F726909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EOS + JBOD Evaluation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13CC20-890C-4422-83FD-37EFF5C61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653" y="1122049"/>
            <a:ext cx="6200550" cy="5033963"/>
          </a:xfrm>
        </p:spPr>
        <p:txBody>
          <a:bodyPr/>
          <a:lstStyle/>
          <a:p>
            <a:r>
              <a:rPr lang="en-US" altLang="zh-CN" sz="2000" dirty="0"/>
              <a:t>Motivation</a:t>
            </a:r>
          </a:p>
          <a:p>
            <a:pPr lvl="1"/>
            <a:r>
              <a:rPr lang="en-US" altLang="zh-CN" sz="1600" dirty="0"/>
              <a:t>Current RAID disk arrays can not run full bandwidth, which will become a performance bottleneck</a:t>
            </a:r>
          </a:p>
          <a:p>
            <a:pPr lvl="1"/>
            <a:r>
              <a:rPr lang="en-US" altLang="zh-CN" sz="1600" dirty="0"/>
              <a:t>Use JBOD instead of RAID to provide better performance</a:t>
            </a:r>
          </a:p>
          <a:p>
            <a:pPr lvl="1"/>
            <a:r>
              <a:rPr lang="en-US" altLang="zh-CN" sz="1600" dirty="0"/>
              <a:t>Under the same available storage capacity, the cost is equivalent</a:t>
            </a:r>
          </a:p>
          <a:p>
            <a:r>
              <a:rPr lang="en-US" altLang="zh-CN" sz="2000" dirty="0"/>
              <a:t>Tests on JBOD </a:t>
            </a:r>
          </a:p>
          <a:p>
            <a:pPr lvl="1"/>
            <a:r>
              <a:rPr lang="en-US" altLang="zh-CN" sz="1600" dirty="0"/>
              <a:t>Preliminary tests showed that the speed on JBOD was increased by about two times compared with RAID.</a:t>
            </a:r>
          </a:p>
          <a:p>
            <a:pPr lvl="1"/>
            <a:r>
              <a:rPr lang="en-US" altLang="zh-CN" sz="1600" dirty="0"/>
              <a:t>A single SATA disk is basically 130MB/s, the aggregation of 30 SATA disks can reach 4 GB/sec. </a:t>
            </a:r>
          </a:p>
          <a:p>
            <a:pPr lvl="1"/>
            <a:r>
              <a:rPr lang="en-US" altLang="zh-CN" sz="1600" dirty="0"/>
              <a:t>60+ disks JBOD should be configured with two servers.</a:t>
            </a:r>
          </a:p>
          <a:p>
            <a:r>
              <a:rPr lang="en-US" altLang="zh-CN" sz="2000" dirty="0"/>
              <a:t>Next Step</a:t>
            </a:r>
          </a:p>
          <a:p>
            <a:pPr lvl="1"/>
            <a:r>
              <a:rPr lang="en-US" altLang="zh-CN" sz="1600" dirty="0"/>
              <a:t>Purchased 4 DELL ME484 JBOD arrays and 8 servers, totally raw capacity 4PB.</a:t>
            </a:r>
          </a:p>
          <a:p>
            <a:pPr lvl="1"/>
            <a:r>
              <a:rPr lang="en-US" altLang="zh-CN" sz="1600" dirty="0"/>
              <a:t>Will be extended to the LHAASO EOS instance in Q4, configured with replica layout in EOS.</a:t>
            </a:r>
          </a:p>
          <a:p>
            <a:endParaRPr lang="zh-CN" altLang="en-US" sz="24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559FCB7-764D-4FC7-9752-AF7E3D1C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4E9D331B-1BB3-41E6-8EF7-F6AB26370F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20" b="96083" l="2293" r="99345">
                        <a14:foregroundMark x1="3603" y1="35111" x2="3603" y2="35111"/>
                        <a14:foregroundMark x1="12077" y1="34403" x2="12077" y2="34403"/>
                        <a14:foregroundMark x1="23499" y1="48136" x2="23499" y2="48136"/>
                        <a14:foregroundMark x1="88098" y1="41104" x2="88098" y2="41104"/>
                        <a14:foregroundMark x1="91199" y1="20670" x2="91199" y2="20670"/>
                        <a14:foregroundMark x1="83206" y1="5852" x2="83206" y2="5852"/>
                        <a14:foregroundMark x1="71304" y1="8306" x2="71304" y2="8306"/>
                        <a14:foregroundMark x1="84342" y1="24540" x2="84342" y2="24540"/>
                        <a14:foregroundMark x1="79450" y1="44644" x2="79450" y2="44644"/>
                        <a14:foregroundMark x1="76523" y1="76026" x2="76523" y2="76026"/>
                        <a14:foregroundMark x1="68836" y1="57669" x2="68836" y2="57669"/>
                        <a14:foregroundMark x1="55623" y1="59792" x2="54990" y2="58754"/>
                        <a14:foregroundMark x1="19589" y1="46059" x2="19589" y2="46059"/>
                        <a14:foregroundMark x1="9959" y1="47098" x2="9959" y2="47098"/>
                        <a14:foregroundMark x1="12557" y1="48136" x2="12557" y2="48136"/>
                        <a14:foregroundMark x1="14523" y1="45352" x2="14523" y2="45352"/>
                        <a14:foregroundMark x1="9150" y1="9391" x2="9150" y2="9391"/>
                        <a14:foregroundMark x1="14370" y1="7598" x2="14370" y2="7598"/>
                        <a14:foregroundMark x1="24481" y1="7598" x2="24481" y2="7598"/>
                        <a14:foregroundMark x1="28871" y1="6937" x2="28871" y2="6937"/>
                        <a14:foregroundMark x1="82070" y1="31241" x2="81743" y2="32987"/>
                        <a14:foregroundMark x1="86635" y1="38650" x2="86635" y2="38650"/>
                        <a14:foregroundMark x1="75868" y1="89759" x2="75868" y2="89759"/>
                        <a14:foregroundMark x1="75366" y1="89759" x2="75366" y2="89759"/>
                        <a14:foregroundMark x1="72767" y1="87636" x2="72767" y2="87636"/>
                        <a14:foregroundMark x1="75868" y1="84474" x2="75868" y2="84474"/>
                        <a14:foregroundMark x1="47150" y1="23832" x2="47150" y2="23832"/>
                        <a14:foregroundMark x1="48788" y1="25578" x2="48788" y2="25578"/>
                        <a14:foregroundMark x1="49268" y1="28410" x2="49268" y2="28410"/>
                        <a14:foregroundMark x1="5722" y1="31241" x2="5722" y2="31241"/>
                        <a14:foregroundMark x1="3429" y1="11515" x2="3429" y2="11515"/>
                        <a14:foregroundMark x1="5219" y1="3020" x2="5219" y2="3020"/>
                        <a14:foregroundMark x1="8168" y1="3020" x2="8168" y2="3020"/>
                        <a14:foregroundMark x1="93317" y1="9391" x2="93317" y2="10429"/>
                        <a14:foregroundMark x1="97226" y1="10099" x2="97226" y2="10099"/>
                        <a14:foregroundMark x1="93972" y1="12931" x2="93972" y2="12931"/>
                        <a14:foregroundMark x1="93798" y1="21708" x2="93798" y2="21708"/>
                        <a14:foregroundMark x1="93645" y1="49929" x2="93645" y2="49929"/>
                        <a14:foregroundMark x1="97401" y1="93629" x2="97401" y2="93629"/>
                        <a14:foregroundMark x1="91199" y1="96083" x2="91199" y2="96083"/>
                        <a14:foregroundMark x1="80760" y1="94337" x2="80760" y2="94337"/>
                        <a14:foregroundMark x1="72112" y1="91175" x2="72112" y2="91175"/>
                        <a14:foregroundMark x1="2774" y1="9391" x2="2774" y2="9391"/>
                        <a14:foregroundMark x1="6705" y1="9722" x2="6705" y2="9722"/>
                        <a14:foregroundMark x1="6202" y1="6937" x2="6202" y2="6937"/>
                        <a14:foregroundMark x1="92990" y1="5521" x2="92990" y2="5521"/>
                        <a14:foregroundMark x1="22035" y1="94007" x2="22035" y2="94007"/>
                        <a14:foregroundMark x1="19087" y1="94007" x2="19087" y2="94007"/>
                        <a14:foregroundMark x1="14195" y1="93299" x2="14195" y2="93299"/>
                        <a14:foregroundMark x1="2948" y1="8306" x2="2948" y2="8306"/>
                        <a14:foregroundMark x1="4564" y1="61208" x2="4564" y2="61208"/>
                        <a14:foregroundMark x1="2948" y1="85512" x2="2293" y2="85512"/>
                        <a14:foregroundMark x1="95763" y1="91505" x2="95283" y2="90467"/>
                        <a14:foregroundMark x1="94628" y1="70033" x2="94628" y2="67909"/>
                        <a14:foregroundMark x1="95916" y1="49552" x2="95916" y2="49552"/>
                        <a14:foregroundMark x1="98209" y1="7598" x2="98209" y2="7598"/>
                        <a14:foregroundMark x1="99345" y1="4106" x2="99345" y2="4106"/>
                        <a14:foregroundMark x1="7840" y1="31949" x2="7840" y2="31949"/>
                        <a14:foregroundMark x1="7513" y1="31241" x2="7513" y2="31241"/>
                        <a14:foregroundMark x1="7338" y1="82020" x2="7338" y2="82020"/>
                        <a14:foregroundMark x1="2621" y1="42143" x2="2621" y2="42143"/>
                        <a14:foregroundMark x1="7032" y1="31571" x2="7032" y2="31571"/>
                        <a14:foregroundMark x1="44224" y1="26286" x2="44224" y2="26286"/>
                        <a14:foregroundMark x1="43241" y1="27702" x2="43241" y2="27702"/>
                        <a14:foregroundMark x1="42739" y1="28787" x2="42739" y2="28787"/>
                        <a14:foregroundMark x1="42411" y1="26994" x2="42411" y2="26994"/>
                        <a14:foregroundMark x1="42586" y1="26994" x2="42586" y2="26994"/>
                        <a14:foregroundMark x1="44704" y1="24540" x2="44704" y2="24540"/>
                        <a14:foregroundMark x1="47478" y1="29118" x2="47478" y2="29118"/>
                        <a14:foregroundMark x1="42258" y1="27371" x2="42258" y2="27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374" y="3916104"/>
            <a:ext cx="2209800" cy="102262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7206F26-BD9B-4388-A2A9-54A8CE3CC084}"/>
              </a:ext>
            </a:extLst>
          </p:cNvPr>
          <p:cNvSpPr txBox="1"/>
          <p:nvPr/>
        </p:nvSpPr>
        <p:spPr>
          <a:xfrm>
            <a:off x="6649724" y="4835516"/>
            <a:ext cx="19431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600" b="0" dirty="0">
                <a:latin typeface="+mn-lt"/>
                <a:ea typeface="+mn-ea"/>
              </a:rPr>
              <a:t>DELL ME484 JBOD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050" b="0" dirty="0">
                <a:latin typeface="+mn-lt"/>
                <a:ea typeface="+mn-ea"/>
              </a:rPr>
              <a:t>5U84 drive expansion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050" b="0" dirty="0">
                <a:latin typeface="+mn-lt"/>
                <a:ea typeface="+mn-ea"/>
              </a:rPr>
              <a:t>12TB *84, 4PB raw </a:t>
            </a:r>
            <a:r>
              <a:rPr lang="en-US" altLang="zh-CN" sz="1050" b="0" dirty="0" err="1">
                <a:latin typeface="+mn-lt"/>
                <a:ea typeface="+mn-ea"/>
              </a:rPr>
              <a:t>capactiy</a:t>
            </a:r>
            <a:endParaRPr lang="en-US" altLang="zh-CN" sz="1050" b="0" dirty="0">
              <a:latin typeface="+mn-lt"/>
              <a:ea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050" b="0" dirty="0">
                <a:latin typeface="+mn-lt"/>
                <a:ea typeface="+mn-ea"/>
              </a:rPr>
              <a:t>Support for direct attach SAS using 12Gb SAS HBA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31D3DE4-B60D-4654-AF8D-11E4E7B67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149404"/>
              </p:ext>
            </p:extLst>
          </p:nvPr>
        </p:nvGraphicFramePr>
        <p:xfrm>
          <a:off x="5939585" y="1438984"/>
          <a:ext cx="3363378" cy="195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4849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1C7243-E900-4850-8F69-EBB764EE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Tap storage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F38867-3D4F-405A-B17D-78C6CB767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Castor node: cnslhaaso.ihep.ac.cn</a:t>
            </a:r>
          </a:p>
          <a:p>
            <a:r>
              <a:rPr lang="en-US" altLang="zh-CN" sz="2000" dirty="0"/>
              <a:t>Tape servers: </a:t>
            </a:r>
            <a:r>
              <a:rPr lang="en-US" altLang="zh-CN" sz="2000" dirty="0" err="1"/>
              <a:t>tplhaaso</a:t>
            </a:r>
            <a:r>
              <a:rPr lang="en-US" altLang="zh-CN" sz="2000" dirty="0"/>
              <a:t>&lt;id&gt;.ihep.ac.cn</a:t>
            </a:r>
            <a:endParaRPr lang="zh-CN" altLang="en-US" sz="2000" dirty="0"/>
          </a:p>
          <a:p>
            <a:r>
              <a:rPr lang="en-US" altLang="zh-CN" sz="2000" dirty="0"/>
              <a:t>Tape backup location</a:t>
            </a:r>
            <a:r>
              <a:rPr lang="zh-CN" altLang="en-US" sz="2000" dirty="0"/>
              <a:t>：</a:t>
            </a:r>
            <a:r>
              <a:rPr lang="en-US" altLang="zh-CN" sz="2000" dirty="0"/>
              <a:t>/castor/ihep.ac.cn/</a:t>
            </a:r>
            <a:r>
              <a:rPr lang="en-US" altLang="zh-CN" sz="2000" dirty="0" err="1"/>
              <a:t>lhaaso</a:t>
            </a:r>
            <a:r>
              <a:rPr lang="en-US" altLang="zh-CN" sz="2000" dirty="0"/>
              <a:t>/raw/</a:t>
            </a:r>
            <a:endParaRPr lang="zh-CN" altLang="en-US" sz="2000" dirty="0"/>
          </a:p>
          <a:p>
            <a:r>
              <a:rPr lang="en-US" altLang="zh-CN" sz="2000" dirty="0"/>
              <a:t>Directory structure </a:t>
            </a:r>
            <a:r>
              <a:rPr lang="zh-CN" altLang="en-US" sz="2000" dirty="0"/>
              <a:t>： </a:t>
            </a:r>
            <a:r>
              <a:rPr lang="en-US" altLang="zh-CN" sz="2000" dirty="0" err="1"/>
              <a:t>yyyy</a:t>
            </a:r>
            <a:r>
              <a:rPr lang="en-US" altLang="zh-CN" sz="2000" dirty="0"/>
              <a:t>/</a:t>
            </a:r>
            <a:r>
              <a:rPr lang="en-US" altLang="zh-CN" sz="2000" dirty="0" err="1"/>
              <a:t>mmdd</a:t>
            </a:r>
            <a:r>
              <a:rPr lang="en-US" altLang="zh-CN" sz="2000" dirty="0"/>
              <a:t>, like 2019/0809</a:t>
            </a:r>
          </a:p>
          <a:p>
            <a:r>
              <a:rPr lang="en-US" altLang="zh-CN" sz="2000" dirty="0"/>
              <a:t>5 LTO7 tape drivers</a:t>
            </a:r>
            <a:r>
              <a:rPr lang="zh-CN" altLang="en-US" sz="2000" dirty="0"/>
              <a:t>，</a:t>
            </a:r>
            <a:r>
              <a:rPr lang="en-US" altLang="zh-CN" sz="2000" dirty="0"/>
              <a:t>180 LTO7 tapes</a:t>
            </a:r>
            <a:endParaRPr lang="zh-CN" altLang="en-US" sz="2000" dirty="0"/>
          </a:p>
          <a:p>
            <a:r>
              <a:rPr lang="en-US" altLang="zh-CN" sz="2000" dirty="0"/>
              <a:t>Castor total capability currently: </a:t>
            </a:r>
            <a:r>
              <a:rPr lang="en-US" altLang="zh-CN" sz="2000" dirty="0">
                <a:solidFill>
                  <a:schemeClr val="tx2"/>
                </a:solidFill>
              </a:rPr>
              <a:t>1PB</a:t>
            </a:r>
          </a:p>
          <a:p>
            <a:r>
              <a:rPr lang="en-US" altLang="zh-CN" sz="2000" dirty="0"/>
              <a:t>Reading/writing speed</a:t>
            </a:r>
            <a:r>
              <a:rPr lang="zh-CN" altLang="en-US" sz="2000" dirty="0"/>
              <a:t>：</a:t>
            </a:r>
          </a:p>
          <a:p>
            <a:pPr lvl="1"/>
            <a:r>
              <a:rPr lang="en-US" altLang="zh-CN" sz="1800" dirty="0"/>
              <a:t>Writing: 150 MB/s per driver</a:t>
            </a:r>
            <a:r>
              <a:rPr lang="zh-CN" altLang="en-US" sz="1800" dirty="0"/>
              <a:t>，</a:t>
            </a:r>
            <a:r>
              <a:rPr lang="en-US" altLang="zh-CN" sz="1800" dirty="0"/>
              <a:t>600 MB/s in total</a:t>
            </a:r>
            <a:endParaRPr lang="zh-CN" altLang="en-US" sz="1800" dirty="0"/>
          </a:p>
          <a:p>
            <a:pPr lvl="1"/>
            <a:r>
              <a:rPr lang="en-US" altLang="zh-CN" sz="1800" dirty="0"/>
              <a:t>Reading: 290 MB/s per driver</a:t>
            </a:r>
            <a:r>
              <a:rPr lang="zh-CN" altLang="en-US" sz="1800" dirty="0"/>
              <a:t>，</a:t>
            </a:r>
            <a:r>
              <a:rPr lang="en-US" altLang="zh-CN" sz="1800" dirty="0"/>
              <a:t>900 MB/s in total</a:t>
            </a:r>
          </a:p>
          <a:p>
            <a:r>
              <a:rPr lang="en-US" altLang="zh-CN" sz="2000" dirty="0"/>
              <a:t>LHAASO data backup to tape:   since </a:t>
            </a:r>
            <a:r>
              <a:rPr lang="en-US" altLang="zh-CN" sz="2000" dirty="0">
                <a:solidFill>
                  <a:srgbClr val="FF0000"/>
                </a:solidFill>
              </a:rPr>
              <a:t>July</a:t>
            </a:r>
            <a:r>
              <a:rPr lang="en-US" altLang="zh-CN" sz="2000" dirty="0"/>
              <a:t> this year</a:t>
            </a:r>
          </a:p>
          <a:p>
            <a:r>
              <a:rPr lang="en-US" altLang="zh-CN" sz="2000" dirty="0"/>
              <a:t>Castor capacity expansion in Q4</a:t>
            </a:r>
          </a:p>
          <a:p>
            <a:pPr lvl="1"/>
            <a:r>
              <a:rPr lang="en-US" altLang="zh-CN" sz="1800" dirty="0"/>
              <a:t> 7 LTO7 drivers and 360 LTO7 tapes up to 2.16 PB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268A2C-79F7-4E08-B8AA-266CC6609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9D2648-3A6D-4140-9956-F5065A3E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132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1C7243-E900-4850-8F69-EBB764EE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Tap storage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F38867-3D4F-405A-B17D-78C6CB767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05840"/>
            <a:ext cx="8134350" cy="5033963"/>
          </a:xfrm>
        </p:spPr>
        <p:txBody>
          <a:bodyPr/>
          <a:lstStyle/>
          <a:p>
            <a:r>
              <a:rPr lang="en-US" altLang="zh-CN" sz="2400" dirty="0"/>
              <a:t>LHAASO raw data backup </a:t>
            </a:r>
          </a:p>
          <a:p>
            <a:pPr lvl="1"/>
            <a:r>
              <a:rPr lang="en-US" altLang="zh-CN" sz="2000" dirty="0"/>
              <a:t>PATH</a:t>
            </a:r>
            <a:r>
              <a:rPr lang="zh-CN" altLang="en-US" sz="2000" dirty="0"/>
              <a:t>： </a:t>
            </a:r>
            <a:r>
              <a:rPr lang="en-US" altLang="zh-CN" sz="2000" dirty="0"/>
              <a:t>/</a:t>
            </a:r>
            <a:r>
              <a:rPr lang="en-US" altLang="zh-CN" sz="2000" dirty="0" err="1"/>
              <a:t>eos</a:t>
            </a:r>
            <a:r>
              <a:rPr lang="en-US" altLang="zh-CN" sz="2000" dirty="0"/>
              <a:t>/</a:t>
            </a:r>
            <a:r>
              <a:rPr lang="en-US" altLang="zh-CN" sz="2000" dirty="0" err="1"/>
              <a:t>lhaaso</a:t>
            </a:r>
            <a:r>
              <a:rPr lang="en-US" altLang="zh-CN" sz="2000" dirty="0"/>
              <a:t>/raw/&lt;</a:t>
            </a:r>
            <a:r>
              <a:rPr lang="en-US" altLang="zh-CN" sz="2000" dirty="0" err="1"/>
              <a:t>exp</a:t>
            </a:r>
            <a:r>
              <a:rPr lang="en-US" altLang="zh-CN" sz="2000" dirty="0"/>
              <a:t>&gt; to </a:t>
            </a:r>
            <a:r>
              <a:rPr lang="en-US" altLang="zh-CN" sz="2000" dirty="0">
                <a:solidFill>
                  <a:srgbClr val="FF0000"/>
                </a:solidFill>
              </a:rPr>
              <a:t>/castor/ihep.ac.cn/raw/&lt;</a:t>
            </a:r>
            <a:r>
              <a:rPr lang="en-US" altLang="zh-CN" sz="2000" dirty="0" err="1">
                <a:solidFill>
                  <a:srgbClr val="FF0000"/>
                </a:solidFill>
              </a:rPr>
              <a:t>exp</a:t>
            </a:r>
            <a:r>
              <a:rPr lang="en-US" altLang="zh-CN" sz="2000" dirty="0">
                <a:solidFill>
                  <a:srgbClr val="FF0000"/>
                </a:solidFill>
              </a:rPr>
              <a:t>&gt;</a:t>
            </a:r>
          </a:p>
          <a:p>
            <a:pPr lvl="2"/>
            <a:r>
              <a:rPr lang="en-US" altLang="zh-CN" sz="1600" dirty="0"/>
              <a:t>WCDA: /</a:t>
            </a:r>
            <a:r>
              <a:rPr lang="en-US" altLang="zh-CN" sz="1600" dirty="0" err="1"/>
              <a:t>eos</a:t>
            </a:r>
            <a:r>
              <a:rPr lang="en-US" altLang="zh-CN" sz="1600" dirty="0"/>
              <a:t>/</a:t>
            </a:r>
            <a:r>
              <a:rPr lang="en-US" altLang="zh-CN" sz="1600" dirty="0" err="1"/>
              <a:t>lhaaso</a:t>
            </a:r>
            <a:r>
              <a:rPr lang="en-US" altLang="zh-CN" sz="1600" dirty="0"/>
              <a:t>/raw/</a:t>
            </a:r>
            <a:r>
              <a:rPr lang="en-US" altLang="zh-CN" sz="1600" dirty="0" err="1"/>
              <a:t>wcda</a:t>
            </a:r>
            <a:r>
              <a:rPr lang="en-US" altLang="zh-CN" sz="1600" dirty="0"/>
              <a:t> -&gt; /castor/ihep.ac.cn/</a:t>
            </a:r>
            <a:r>
              <a:rPr lang="en-US" altLang="zh-CN" sz="1600" dirty="0" err="1"/>
              <a:t>lhaaso</a:t>
            </a:r>
            <a:r>
              <a:rPr lang="en-US" altLang="zh-CN" sz="1600" dirty="0"/>
              <a:t>/raw/</a:t>
            </a:r>
            <a:r>
              <a:rPr lang="en-US" altLang="zh-CN" sz="1600" dirty="0" err="1"/>
              <a:t>wcda</a:t>
            </a:r>
            <a:endParaRPr lang="zh-CN" altLang="en-US" sz="1600" dirty="0"/>
          </a:p>
          <a:p>
            <a:pPr lvl="1"/>
            <a:r>
              <a:rPr lang="en-US" altLang="zh-CN" sz="2000" dirty="0"/>
              <a:t>Policy:</a:t>
            </a:r>
          </a:p>
          <a:p>
            <a:pPr lvl="2"/>
            <a:r>
              <a:rPr lang="en-US" altLang="zh-CN" sz="1600" dirty="0"/>
              <a:t>Single file packing up and compression for raw data: WCDA, WFCTA, GRB</a:t>
            </a:r>
          </a:p>
          <a:p>
            <a:pPr lvl="2"/>
            <a:r>
              <a:rPr lang="en-US" altLang="zh-CN" sz="1600" dirty="0"/>
              <a:t>Year/Month-day </a:t>
            </a:r>
            <a:r>
              <a:rPr lang="en-US" altLang="zh-CN" sz="1600" dirty="0" err="1"/>
              <a:t>dir</a:t>
            </a:r>
            <a:r>
              <a:rPr lang="en-US" altLang="zh-CN" sz="1600" dirty="0"/>
              <a:t> packing up: WCDAPLS</a:t>
            </a:r>
          </a:p>
          <a:p>
            <a:pPr lvl="2"/>
            <a:r>
              <a:rPr lang="en-US" altLang="zh-CN" sz="1600" dirty="0"/>
              <a:t>KM2A:  </a:t>
            </a:r>
          </a:p>
          <a:p>
            <a:pPr lvl="3"/>
            <a:r>
              <a:rPr lang="en-US" altLang="zh-CN" sz="1600" dirty="0"/>
              <a:t>Whole directory packing up before 2019/1001.</a:t>
            </a:r>
          </a:p>
          <a:p>
            <a:pPr lvl="3"/>
            <a:r>
              <a:rPr lang="en-US" altLang="zh-CN" sz="1600" dirty="0"/>
              <a:t>single file packing up after 2019/1001.</a:t>
            </a:r>
          </a:p>
          <a:p>
            <a:r>
              <a:rPr lang="en-US" altLang="zh-CN" sz="2400" dirty="0"/>
              <a:t> LHAASO data backup status</a:t>
            </a:r>
          </a:p>
          <a:p>
            <a:pPr marL="457200" lvl="1" indent="0">
              <a:buNone/>
            </a:pPr>
            <a:endParaRPr lang="en-US" altLang="zh-CN" sz="2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268A2C-79F7-4E08-B8AA-266CC6609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88105"/>
              </p:ext>
            </p:extLst>
          </p:nvPr>
        </p:nvGraphicFramePr>
        <p:xfrm>
          <a:off x="955765" y="4953000"/>
          <a:ext cx="72324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060">
                  <a:extLst>
                    <a:ext uri="{9D8B030D-6E8A-4147-A177-3AD203B41FA5}">
                      <a16:colId xmlns:a16="http://schemas.microsoft.com/office/drawing/2014/main" val="3402034315"/>
                    </a:ext>
                  </a:extLst>
                </a:gridCol>
                <a:gridCol w="1269933">
                  <a:extLst>
                    <a:ext uri="{9D8B030D-6E8A-4147-A177-3AD203B41FA5}">
                      <a16:colId xmlns:a16="http://schemas.microsoft.com/office/drawing/2014/main" val="765058387"/>
                    </a:ext>
                  </a:extLst>
                </a:gridCol>
                <a:gridCol w="1292494">
                  <a:extLst>
                    <a:ext uri="{9D8B030D-6E8A-4147-A177-3AD203B41FA5}">
                      <a16:colId xmlns:a16="http://schemas.microsoft.com/office/drawing/2014/main" val="3393370890"/>
                    </a:ext>
                  </a:extLst>
                </a:gridCol>
                <a:gridCol w="1301662">
                  <a:extLst>
                    <a:ext uri="{9D8B030D-6E8A-4147-A177-3AD203B41FA5}">
                      <a16:colId xmlns:a16="http://schemas.microsoft.com/office/drawing/2014/main" val="2958526304"/>
                    </a:ext>
                  </a:extLst>
                </a:gridCol>
                <a:gridCol w="1310827">
                  <a:extLst>
                    <a:ext uri="{9D8B030D-6E8A-4147-A177-3AD203B41FA5}">
                      <a16:colId xmlns:a16="http://schemas.microsoft.com/office/drawing/2014/main" val="3724815527"/>
                    </a:ext>
                  </a:extLst>
                </a:gridCol>
                <a:gridCol w="1292493">
                  <a:extLst>
                    <a:ext uri="{9D8B030D-6E8A-4147-A177-3AD203B41FA5}">
                      <a16:colId xmlns:a16="http://schemas.microsoft.com/office/drawing/2014/main" val="2029361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Path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WCDA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WCDA++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WFCTA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GRB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KM2A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532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Date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2019/0731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2019/0930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2019/1009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2019/0830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2019/0930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04524"/>
                  </a:ext>
                </a:extLst>
              </a:tr>
            </a:tbl>
          </a:graphicData>
        </a:graphic>
      </p:graphicFrame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9279BA-54AA-4972-BD64-4D5E2868E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60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EA8068-56DF-4CEB-8795-2D50E3295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Network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DEB4CB-8039-4549-B183-E52F6BE79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604" y="1017529"/>
            <a:ext cx="4066628" cy="5033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zh-CN" sz="2000" dirty="0"/>
              <a:t>Network at IHEP </a:t>
            </a:r>
          </a:p>
          <a:p>
            <a:pPr lvl="1">
              <a:spcAft>
                <a:spcPts val="0"/>
              </a:spcAft>
            </a:pPr>
            <a:r>
              <a:rPr kumimoji="1" lang="en-US" altLang="zh-CN" sz="1800" dirty="0"/>
              <a:t>Internet</a:t>
            </a:r>
          </a:p>
          <a:p>
            <a:pPr lvl="2">
              <a:spcAft>
                <a:spcPts val="0"/>
              </a:spcAft>
            </a:pPr>
            <a:r>
              <a:rPr kumimoji="1" lang="en-US" altLang="zh-CN" sz="1600" dirty="0"/>
              <a:t>IHEP-EUR.:</a:t>
            </a:r>
            <a:r>
              <a:rPr kumimoji="1" lang="zh-CN" altLang="en-US" sz="1600" dirty="0"/>
              <a:t>   </a:t>
            </a:r>
            <a:r>
              <a:rPr kumimoji="1" lang="en-US" altLang="zh-CN" sz="1600" dirty="0"/>
              <a:t>10 Gbps</a:t>
            </a:r>
          </a:p>
          <a:p>
            <a:pPr lvl="2">
              <a:spcAft>
                <a:spcPts val="0"/>
              </a:spcAft>
            </a:pPr>
            <a:r>
              <a:rPr kumimoji="1" lang="en-US" altLang="zh-CN" sz="1600" dirty="0"/>
              <a:t>IHEP-USA:   10 Gbps</a:t>
            </a:r>
          </a:p>
          <a:p>
            <a:pPr lvl="2">
              <a:spcAft>
                <a:spcPts val="0"/>
              </a:spcAft>
            </a:pPr>
            <a:r>
              <a:rPr kumimoji="1" lang="en-US" altLang="zh-CN" sz="1600" dirty="0"/>
              <a:t>IHEP-Asia.:   2.5 Gbps</a:t>
            </a:r>
          </a:p>
          <a:p>
            <a:pPr lvl="2">
              <a:spcAft>
                <a:spcPts val="0"/>
              </a:spcAft>
            </a:pPr>
            <a:r>
              <a:rPr kumimoji="1" lang="en-US" altLang="zh-CN" sz="1600" dirty="0"/>
              <a:t>IHEP-Univ.:   10 Gbps</a:t>
            </a:r>
          </a:p>
          <a:p>
            <a:pPr lvl="2">
              <a:spcAft>
                <a:spcPts val="0"/>
              </a:spcAft>
            </a:pPr>
            <a:r>
              <a:rPr kumimoji="1" lang="en-US" altLang="zh-CN" sz="1600" dirty="0"/>
              <a:t>LHCONE: IPv4 (10Gbps) + IPv6 (10Gbps)</a:t>
            </a:r>
          </a:p>
          <a:p>
            <a:pPr lvl="1">
              <a:spcAft>
                <a:spcPts val="0"/>
              </a:spcAft>
            </a:pPr>
            <a:r>
              <a:rPr kumimoji="1" lang="en-US" altLang="zh-CN" sz="1800" dirty="0"/>
              <a:t>Data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Exchange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Network</a:t>
            </a:r>
          </a:p>
          <a:p>
            <a:pPr lvl="2">
              <a:spcAft>
                <a:spcPts val="0"/>
              </a:spcAft>
            </a:pPr>
            <a:r>
              <a:rPr kumimoji="1" lang="en-US" altLang="zh-CN" sz="1600" dirty="0"/>
              <a:t>160 Gbps Backbone</a:t>
            </a:r>
          </a:p>
          <a:p>
            <a:pPr lvl="2"/>
            <a:r>
              <a:rPr kumimoji="1" lang="en-US" altLang="zh-CN" sz="1600" dirty="0"/>
              <a:t>IPv6 enabled </a:t>
            </a:r>
          </a:p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7D71DFF-B8D8-403B-BEA0-F131F82E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7DB9ADE9-C70D-4CDD-94AA-2E5B3DC7AFC8}"/>
              </a:ext>
            </a:extLst>
          </p:cNvPr>
          <p:cNvSpPr txBox="1">
            <a:spLocks/>
          </p:cNvSpPr>
          <p:nvPr/>
        </p:nvSpPr>
        <p:spPr bwMode="auto">
          <a:xfrm>
            <a:off x="4246395" y="990600"/>
            <a:ext cx="4897605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0" dirty="0" err="1"/>
              <a:t>DaoCheng</a:t>
            </a:r>
            <a:r>
              <a:rPr lang="en-US" altLang="zh-CN" sz="2000" b="0" dirty="0"/>
              <a:t> Network</a:t>
            </a:r>
          </a:p>
          <a:p>
            <a:pPr lvl="1"/>
            <a:r>
              <a:rPr kumimoji="1" lang="en-US" altLang="zh-CN" sz="1600" b="0" dirty="0" err="1"/>
              <a:t>CERNet</a:t>
            </a:r>
            <a:r>
              <a:rPr kumimoji="1" lang="en-US" altLang="zh-CN" sz="1600" b="0" dirty="0"/>
              <a:t> and </a:t>
            </a:r>
            <a:r>
              <a:rPr kumimoji="1" lang="en-US" altLang="zh-CN" sz="1600" b="0" dirty="0" err="1"/>
              <a:t>CSTNet</a:t>
            </a:r>
            <a:r>
              <a:rPr kumimoji="1" lang="en-US" altLang="zh-CN" sz="1600" b="0" dirty="0"/>
              <a:t> :  </a:t>
            </a:r>
          </a:p>
          <a:p>
            <a:pPr lvl="2"/>
            <a:r>
              <a:rPr kumimoji="1" lang="en-US" altLang="zh-CN" sz="1400" b="0" dirty="0" err="1">
                <a:sym typeface="Wingdings" panose="05000000000000000000" pitchFamily="2" charset="2"/>
              </a:rPr>
              <a:t>DaoCheng</a:t>
            </a:r>
            <a:r>
              <a:rPr kumimoji="1" lang="en-US" altLang="zh-CN" sz="1400" b="0" dirty="0">
                <a:sym typeface="Wingdings" panose="05000000000000000000" pitchFamily="2" charset="2"/>
              </a:rPr>
              <a:t></a:t>
            </a:r>
            <a:r>
              <a:rPr kumimoji="1" lang="en-US" altLang="zh-CN" sz="1400" b="0" dirty="0"/>
              <a:t>IHEP</a:t>
            </a:r>
            <a:r>
              <a:rPr kumimoji="1" lang="en-US" altLang="zh-CN" sz="1400" b="0" dirty="0">
                <a:sym typeface="Wingdings" panose="05000000000000000000" pitchFamily="2" charset="2"/>
              </a:rPr>
              <a:t>  EUR/USA/JAPAN…</a:t>
            </a:r>
          </a:p>
          <a:p>
            <a:pPr lvl="1"/>
            <a:r>
              <a:rPr lang="en-US" altLang="zh-CN" sz="1600" b="0" dirty="0"/>
              <a:t>Commercial Network Operators </a:t>
            </a:r>
          </a:p>
          <a:p>
            <a:pPr lvl="2"/>
            <a:r>
              <a:rPr lang="en-US" altLang="zh-CN" sz="1400" b="0" dirty="0"/>
              <a:t>China Telecom , China Mobile</a:t>
            </a:r>
          </a:p>
          <a:p>
            <a:pPr lvl="1"/>
            <a:r>
              <a:rPr lang="en-US" altLang="zh-CN" sz="1600" b="0" dirty="0"/>
              <a:t>Network bandwidth from LHAASO onsite to IHEP (about </a:t>
            </a:r>
            <a:r>
              <a:rPr lang="en-US" altLang="zh-CN" sz="1600" b="0" dirty="0">
                <a:solidFill>
                  <a:srgbClr val="FF0000"/>
                </a:solidFill>
              </a:rPr>
              <a:t>400Mbps</a:t>
            </a:r>
            <a:r>
              <a:rPr lang="en-US" altLang="zh-CN" sz="1600" b="0" dirty="0"/>
              <a:t>)</a:t>
            </a:r>
          </a:p>
          <a:p>
            <a:pPr lvl="1"/>
            <a:r>
              <a:rPr kumimoji="1" lang="en-US" altLang="zh-CN" sz="1600" b="0" dirty="0"/>
              <a:t>High speed Ethernet</a:t>
            </a:r>
            <a:r>
              <a:rPr kumimoji="1" lang="zh-CN" altLang="en-US" sz="1600" b="0" dirty="0"/>
              <a:t>：</a:t>
            </a:r>
            <a:r>
              <a:rPr kumimoji="1" lang="en-US" altLang="zh-CN" sz="1600" b="0" dirty="0"/>
              <a:t>10G/40G</a:t>
            </a:r>
            <a:r>
              <a:rPr kumimoji="1" lang="zh-CN" altLang="en-US" sz="1600" b="0" dirty="0"/>
              <a:t> </a:t>
            </a:r>
            <a:endParaRPr kumimoji="1" lang="en-US" altLang="zh-CN" sz="1600" b="0" dirty="0"/>
          </a:p>
          <a:p>
            <a:pPr lvl="1"/>
            <a:r>
              <a:rPr kumimoji="1" lang="en-US" altLang="zh-CN" sz="1600" b="0" dirty="0"/>
              <a:t>VPN</a:t>
            </a:r>
          </a:p>
          <a:p>
            <a:pPr lvl="2"/>
            <a:r>
              <a:rPr kumimoji="1" lang="en-US" altLang="zh-CN" sz="1400" b="0" dirty="0" err="1"/>
              <a:t>DaoCheng</a:t>
            </a:r>
            <a:r>
              <a:rPr kumimoji="1" lang="en-US" altLang="zh-CN" sz="1400" b="0" dirty="0"/>
              <a:t> </a:t>
            </a:r>
            <a:r>
              <a:rPr kumimoji="1" lang="en-US" altLang="zh-CN" sz="1400" b="0" dirty="0">
                <a:sym typeface="Wingdings" panose="05000000000000000000" pitchFamily="2" charset="2"/>
              </a:rPr>
              <a:t>IHEP</a:t>
            </a:r>
          </a:p>
          <a:p>
            <a:pPr lvl="2"/>
            <a:r>
              <a:rPr kumimoji="1" lang="en-US" altLang="zh-CN" sz="1400" b="0" dirty="0">
                <a:solidFill>
                  <a:srgbClr val="FF0000"/>
                </a:solidFill>
              </a:rPr>
              <a:t>Chengdu  Branch</a:t>
            </a:r>
            <a:r>
              <a:rPr kumimoji="1" lang="en-US" altLang="zh-CN" sz="1400" b="0" dirty="0">
                <a:solidFill>
                  <a:srgbClr val="FF0000"/>
                </a:solidFill>
                <a:sym typeface="Wingdings" panose="05000000000000000000" pitchFamily="2" charset="2"/>
              </a:rPr>
              <a:t>  </a:t>
            </a:r>
            <a:r>
              <a:rPr kumimoji="1" lang="en-US" altLang="zh-CN" sz="1400" b="0" dirty="0">
                <a:solidFill>
                  <a:srgbClr val="FF0000"/>
                </a:solidFill>
              </a:rPr>
              <a:t>IHEP</a:t>
            </a:r>
          </a:p>
          <a:p>
            <a:pPr lvl="2"/>
            <a:r>
              <a:rPr lang="en-US" altLang="zh-CN" sz="1400" b="0" dirty="0">
                <a:solidFill>
                  <a:srgbClr val="FF0000"/>
                </a:solidFill>
              </a:rPr>
              <a:t>Chengdu</a:t>
            </a:r>
            <a:r>
              <a:rPr lang="en-US" altLang="zh-CN" sz="1400" b="0" dirty="0">
                <a:solidFill>
                  <a:srgbClr val="FF0000"/>
                </a:solidFill>
                <a:sym typeface="Wingdings" panose="05000000000000000000" pitchFamily="2" charset="2"/>
              </a:rPr>
              <a:t>  Branch LHAASO onsite</a:t>
            </a:r>
          </a:p>
          <a:p>
            <a:pPr lvl="1"/>
            <a:endParaRPr kumimoji="1" lang="en-US" altLang="zh-CN" sz="1400" b="0" dirty="0"/>
          </a:p>
          <a:p>
            <a:pPr lvl="1"/>
            <a:endParaRPr kumimoji="1" lang="en-US" altLang="zh-CN" sz="1400" b="0" dirty="0"/>
          </a:p>
          <a:p>
            <a:endParaRPr lang="zh-CN" altLang="en-US" b="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DECCF5E-1C86-492E-A8D1-BBADAF04E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29" y="4337089"/>
            <a:ext cx="2714941" cy="22161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6CB35AF-D661-422E-BC90-65537B7602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806" y="4439682"/>
            <a:ext cx="3115394" cy="208658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E5201AC-DA66-4717-A448-D4D8F0C8F787}"/>
              </a:ext>
            </a:extLst>
          </p:cNvPr>
          <p:cNvSpPr txBox="1"/>
          <p:nvPr/>
        </p:nvSpPr>
        <p:spPr>
          <a:xfrm>
            <a:off x="1447800" y="621464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302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 dirty="0">
                <a:solidFill>
                  <a:srgbClr val="292934"/>
                </a:solidFill>
                <a:latin typeface="Arial"/>
                <a:ea typeface="方正舒体" panose="02010601030101010101" pitchFamily="2" charset="-122"/>
              </a:rPr>
              <a:t>IHEP Network</a:t>
            </a:r>
            <a:endParaRPr lang="zh-CN" altLang="en-US" sz="1600" b="0" dirty="0">
              <a:solidFill>
                <a:srgbClr val="292934"/>
              </a:solidFill>
              <a:latin typeface="Arial"/>
              <a:ea typeface="方正舒体" panose="02010601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81AE89B-1440-4489-88C2-FD0685AAA2D9}"/>
              </a:ext>
            </a:extLst>
          </p:cNvPr>
          <p:cNvSpPr txBox="1"/>
          <p:nvPr/>
        </p:nvSpPr>
        <p:spPr>
          <a:xfrm>
            <a:off x="5453355" y="618771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302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 dirty="0" err="1">
                <a:solidFill>
                  <a:srgbClr val="292934"/>
                </a:solidFill>
                <a:latin typeface="Arial"/>
                <a:ea typeface="方正舒体" panose="02010601030101010101" pitchFamily="2" charset="-122"/>
              </a:rPr>
              <a:t>DaoCheng</a:t>
            </a:r>
            <a:r>
              <a:rPr lang="en-US" altLang="zh-CN" sz="1600" b="0" dirty="0">
                <a:solidFill>
                  <a:srgbClr val="292934"/>
                </a:solidFill>
                <a:latin typeface="Arial"/>
                <a:ea typeface="方正舒体" panose="02010601030101010101" pitchFamily="2" charset="-122"/>
              </a:rPr>
              <a:t> Network</a:t>
            </a:r>
            <a:endParaRPr lang="zh-CN" altLang="en-US" sz="1600" b="0" dirty="0">
              <a:solidFill>
                <a:srgbClr val="292934"/>
              </a:solidFill>
              <a:latin typeface="Arial"/>
              <a:ea typeface="方正舒体" panose="02010601030101010101" pitchFamily="2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8A6EA2-EF84-40A7-9DA5-7741E95D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173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54AAAA-F9DD-4DEA-96F6-31A0A332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Transfer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8EAE12-8DD3-40A2-A23D-94798B19A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033963"/>
          </a:xfrm>
        </p:spPr>
        <p:txBody>
          <a:bodyPr/>
          <a:lstStyle/>
          <a:p>
            <a:r>
              <a:rPr lang="en-US" altLang="zh-CN" sz="2000" dirty="0"/>
              <a:t>The Data Transfer System has been online since February 6, 2018 and running in good status</a:t>
            </a:r>
          </a:p>
          <a:p>
            <a:r>
              <a:rPr lang="en-US" altLang="zh-CN" sz="2139" dirty="0"/>
              <a:t>Two instances located in </a:t>
            </a:r>
            <a:r>
              <a:rPr lang="en-US" altLang="zh-CN" sz="2139" dirty="0" err="1"/>
              <a:t>Daocheng</a:t>
            </a:r>
            <a:r>
              <a:rPr lang="en-US" altLang="zh-CN" sz="2139" dirty="0"/>
              <a:t> and Beijing</a:t>
            </a:r>
          </a:p>
          <a:p>
            <a:pPr lvl="1"/>
            <a:r>
              <a:rPr lang="en-US" altLang="zh-CN" sz="1800" dirty="0" err="1"/>
              <a:t>Daocheng</a:t>
            </a:r>
            <a:r>
              <a:rPr lang="en-US" altLang="zh-CN" sz="1800" dirty="0"/>
              <a:t>: Data Sender</a:t>
            </a:r>
          </a:p>
          <a:p>
            <a:pPr lvl="1"/>
            <a:r>
              <a:rPr lang="en-US" altLang="zh-CN" sz="1800" dirty="0" err="1"/>
              <a:t>Beijng</a:t>
            </a:r>
            <a:r>
              <a:rPr lang="zh-CN" altLang="en-US" sz="1800" dirty="0"/>
              <a:t>：</a:t>
            </a:r>
            <a:r>
              <a:rPr lang="en-US" altLang="zh-CN" sz="1800" dirty="0"/>
              <a:t>Data Receiver</a:t>
            </a:r>
          </a:p>
          <a:p>
            <a:pPr lvl="1"/>
            <a:r>
              <a:rPr lang="en-US" altLang="zh-CN" sz="1800" dirty="0"/>
              <a:t>Working in master and backup mode for both sites</a:t>
            </a:r>
            <a:endParaRPr lang="zh-CN" altLang="en-US" sz="1800" dirty="0"/>
          </a:p>
          <a:p>
            <a:r>
              <a:rPr lang="en-US" altLang="zh-CN" sz="2000" dirty="0"/>
              <a:t>Data storage path</a:t>
            </a:r>
          </a:p>
          <a:p>
            <a:pPr marL="0" indent="0">
              <a:buNone/>
            </a:pPr>
            <a:r>
              <a:rPr lang="en-US" altLang="zh-CN" sz="1800" dirty="0"/>
              <a:t>    -  /</a:t>
            </a:r>
            <a:r>
              <a:rPr lang="en-US" altLang="zh-CN" sz="1800" dirty="0" err="1"/>
              <a:t>eos</a:t>
            </a:r>
            <a:r>
              <a:rPr lang="en-US" altLang="zh-CN" sz="1800" dirty="0"/>
              <a:t>/</a:t>
            </a:r>
            <a:r>
              <a:rPr lang="en-US" altLang="zh-CN" sz="1800" dirty="0" err="1"/>
              <a:t>lhaaso</a:t>
            </a:r>
            <a:r>
              <a:rPr lang="en-US" altLang="zh-CN" sz="1800" dirty="0"/>
              <a:t>/raw/</a:t>
            </a:r>
            <a:r>
              <a:rPr lang="en-US" altLang="zh-CN" sz="1800" dirty="0" err="1"/>
              <a:t>detector_name</a:t>
            </a:r>
            <a:r>
              <a:rPr lang="en-US" altLang="zh-CN" sz="1800" dirty="0"/>
              <a:t>/2019/1010/</a:t>
            </a:r>
          </a:p>
          <a:p>
            <a:r>
              <a:rPr lang="en-US" altLang="zh-CN" sz="2000" dirty="0"/>
              <a:t>Real-time transfer monitoring (more than </a:t>
            </a:r>
            <a:r>
              <a:rPr lang="en-US" altLang="zh-CN" sz="2000" dirty="0">
                <a:solidFill>
                  <a:srgbClr val="FF0000"/>
                </a:solidFill>
              </a:rPr>
              <a:t>3TB data </a:t>
            </a:r>
            <a:r>
              <a:rPr lang="en-US" altLang="zh-CN" sz="2000" dirty="0"/>
              <a:t>need to be transferred each day)</a:t>
            </a:r>
            <a:endParaRPr lang="en-US" altLang="zh-CN" sz="2000" dirty="0">
              <a:solidFill>
                <a:schemeClr val="tx2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0FB911-87DE-438F-8378-A71AD061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50CF0A0-0A3A-4DE4-A404-92A43958B7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3" y="4982870"/>
            <a:ext cx="5259956" cy="146425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C014DDE-E3C6-4D5A-B519-654841F69BCB}"/>
              </a:ext>
            </a:extLst>
          </p:cNvPr>
          <p:cNvSpPr txBox="1"/>
          <p:nvPr/>
        </p:nvSpPr>
        <p:spPr>
          <a:xfrm>
            <a:off x="6324600" y="5391833"/>
            <a:ext cx="2150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See more details at </a:t>
            </a:r>
            <a:r>
              <a:rPr lang="en-US" altLang="zh-CN" sz="1800" b="0" u="sng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Zhuang </a:t>
            </a:r>
            <a:r>
              <a:rPr lang="en-US" altLang="zh-CN" sz="1800" b="0" u="sng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bo’s</a:t>
            </a:r>
            <a:r>
              <a:rPr lang="en-US" altLang="zh-CN" sz="1800" b="0" u="sng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talk</a:t>
            </a:r>
            <a:endParaRPr lang="zh-CN" altLang="en-US" sz="1800" b="0" u="sng" dirty="0" err="1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17B2F0C2-6F8F-4707-98C4-FD570F13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20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A999D-05F8-4538-A37D-D5DF6EA4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Monitoring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D86D1C-50CC-48DF-A076-CD6A688B1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393" y="1162123"/>
            <a:ext cx="7886700" cy="5033963"/>
          </a:xfrm>
        </p:spPr>
        <p:txBody>
          <a:bodyPr/>
          <a:lstStyle/>
          <a:p>
            <a:pPr marL="285750" indent="-285750"/>
            <a:r>
              <a:rPr lang="en-US" altLang="zh-CN" sz="2000" dirty="0"/>
              <a:t>Monitoring the distributed computing system and visualized in category</a:t>
            </a:r>
          </a:p>
          <a:p>
            <a:pPr marL="285750" indent="-285750"/>
            <a:r>
              <a:rPr lang="en-US" altLang="zh-CN" sz="2000" dirty="0"/>
              <a:t>Support collected data compression and encryption transmission</a:t>
            </a:r>
          </a:p>
          <a:p>
            <a:pPr marL="285750" indent="-285750"/>
            <a:r>
              <a:rPr lang="en-US" altLang="zh-CN" sz="2000" dirty="0"/>
              <a:t>Real-time streaming data processing</a:t>
            </a:r>
          </a:p>
          <a:p>
            <a:endParaRPr lang="zh-CN" altLang="en-US" sz="2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1402071-DB04-4DBB-9D50-259C3A03E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218655E-77F6-4805-9AF4-801203360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78" y="2819400"/>
            <a:ext cx="4682347" cy="30243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8DDAD90-698C-4844-A621-14BAF56556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95"/>
          <a:stretch/>
        </p:blipFill>
        <p:spPr>
          <a:xfrm>
            <a:off x="4948676" y="2819400"/>
            <a:ext cx="3637376" cy="302433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37C4337-2635-47EA-8484-479782F6A2DE}"/>
              </a:ext>
            </a:extLst>
          </p:cNvPr>
          <p:cNvSpPr txBox="1"/>
          <p:nvPr/>
        </p:nvSpPr>
        <p:spPr>
          <a:xfrm>
            <a:off x="838200" y="5850641"/>
            <a:ext cx="494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See more details at </a:t>
            </a:r>
            <a:r>
              <a:rPr lang="en-US" altLang="zh-CN" sz="1800" b="0" dirty="0">
                <a:solidFill>
                  <a:srgbClr val="0070C0"/>
                </a:solidFill>
                <a:latin typeface="+mn-lt"/>
                <a:cs typeface="Arial" panose="020B0604020202020204" pitchFamily="34" charset="0"/>
                <a:hlinkClick r:id="rId4"/>
              </a:rPr>
              <a:t>Hu </a:t>
            </a:r>
            <a:r>
              <a:rPr lang="en-US" altLang="zh-CN" sz="1800" b="0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  <a:hlinkClick r:id="rId4"/>
              </a:rPr>
              <a:t>qingbao’s</a:t>
            </a:r>
            <a:r>
              <a:rPr lang="en-US" altLang="zh-CN" sz="1800" b="0" dirty="0">
                <a:solidFill>
                  <a:srgbClr val="0070C0"/>
                </a:solidFill>
                <a:latin typeface="+mn-lt"/>
                <a:cs typeface="Arial" panose="020B0604020202020204" pitchFamily="34" charset="0"/>
                <a:hlinkClick r:id="rId4"/>
              </a:rPr>
              <a:t> talk</a:t>
            </a:r>
            <a:endParaRPr lang="zh-CN" altLang="en-US" sz="1800" b="0" dirty="0" err="1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0339ADB-2526-4567-B5B2-7882E626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606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96ACBD-DB87-43ED-8E76-7BD50981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Monitor notification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597A56-3F1E-483B-BB75-256AC8FFE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Timely and accurate alarm notification</a:t>
            </a:r>
          </a:p>
          <a:p>
            <a:pPr lvl="1"/>
            <a:r>
              <a:rPr lang="en-US" altLang="zh-CN" sz="1661" dirty="0"/>
              <a:t>Notify the system administrators at the first time</a:t>
            </a:r>
          </a:p>
          <a:p>
            <a:r>
              <a:rPr lang="en-US" altLang="zh-CN" sz="2000" dirty="0"/>
              <a:t>Alarms: Web page, WeChat, Email, SMS</a:t>
            </a:r>
          </a:p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51B983-AB1A-4ED8-9DE7-948E6586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ED58991-9AA4-45C2-B419-EFF59FA9A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14" y="2781722"/>
            <a:ext cx="2376781" cy="39338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B800FC2-16B0-4C26-A2D9-85F104890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261" y="3357786"/>
            <a:ext cx="3216472" cy="20320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C4B121C-6BC6-4C70-8EB3-094331BB3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1" y="3479095"/>
            <a:ext cx="3397559" cy="27028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375AD43-E356-403E-B425-39D78BD4D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970" y="1113081"/>
            <a:ext cx="1146790" cy="114169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831C971-8754-4CF8-99B3-E104DADA3E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38" y="1111007"/>
            <a:ext cx="1150830" cy="1251193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EF4F6B0C-8652-4FAB-92F1-AA57BD71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40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4404CB-A793-4FC7-B4A4-EB55FF9A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5800A4-1FAC-4516-A182-6E5B589C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Overview of LHAASO computing platform</a:t>
            </a:r>
          </a:p>
          <a:p>
            <a:r>
              <a:rPr lang="en-US" altLang="zh-CN" dirty="0"/>
              <a:t>Key technologies and Services</a:t>
            </a:r>
          </a:p>
          <a:p>
            <a:r>
              <a:rPr lang="en-US" altLang="zh-CN" dirty="0"/>
              <a:t>Current status</a:t>
            </a:r>
          </a:p>
          <a:p>
            <a:r>
              <a:rPr lang="en-US" altLang="zh-CN" dirty="0"/>
              <a:t>Next plan</a:t>
            </a:r>
          </a:p>
          <a:p>
            <a:r>
              <a:rPr lang="en-US" altLang="zh-CN" dirty="0"/>
              <a:t>Summary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C553E7-7640-48C8-829A-B80AD05D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1A295A-D0FC-4D0D-81F6-4FA2C729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080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79EB79-FC5E-44C6-AEE3-60489CB6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IT </a:t>
            </a:r>
            <a:r>
              <a:rPr lang="en-US" altLang="zh-CN" b="1" dirty="0" err="1"/>
              <a:t>HelpDesk</a:t>
            </a:r>
            <a:r>
              <a:rPr lang="en-US" altLang="zh-CN" b="1" dirty="0"/>
              <a:t> service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3D6D75-AB83-4BB6-BFE5-39FB645EF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066800"/>
            <a:ext cx="8039100" cy="5033963"/>
          </a:xfrm>
        </p:spPr>
        <p:txBody>
          <a:bodyPr/>
          <a:lstStyle/>
          <a:p>
            <a:r>
              <a:rPr lang="en-US" altLang="zh-CN" sz="2400" dirty="0"/>
              <a:t>The Service Desk acts as a single point of contact for requests and incidents of users.</a:t>
            </a:r>
          </a:p>
          <a:p>
            <a:r>
              <a:rPr lang="en-US" altLang="zh-CN" sz="2400" dirty="0"/>
              <a:t>Request and incidents can be communicated to the Service Desk by:</a:t>
            </a:r>
          </a:p>
          <a:p>
            <a:pPr lvl="1"/>
            <a:r>
              <a:rPr lang="en-US" altLang="zh-CN" sz="2000" dirty="0"/>
              <a:t>Using the Helpdesk Service</a:t>
            </a:r>
          </a:p>
          <a:p>
            <a:pPr lvl="1"/>
            <a:r>
              <a:rPr lang="en-US" altLang="zh-CN" sz="2000" dirty="0"/>
              <a:t>Sending an email to </a:t>
            </a:r>
            <a:r>
              <a:rPr lang="en-US" altLang="zh-CN" sz="2000" dirty="0">
                <a:hlinkClick r:id="rId2"/>
              </a:rPr>
              <a:t>helpdesk@ihep.ac.cn</a:t>
            </a:r>
            <a:endParaRPr lang="en-US" altLang="zh-CN" sz="2000" dirty="0"/>
          </a:p>
          <a:p>
            <a:pPr lvl="1"/>
            <a:r>
              <a:rPr lang="en-US" altLang="zh-CN" sz="2000" dirty="0"/>
              <a:t>Calling the Service Desk by phone: </a:t>
            </a:r>
            <a:r>
              <a:rPr lang="en-US" altLang="zh-CN" sz="2000" dirty="0">
                <a:solidFill>
                  <a:srgbClr val="FF0000"/>
                </a:solidFill>
              </a:rPr>
              <a:t>010-88236855</a:t>
            </a:r>
          </a:p>
          <a:p>
            <a:r>
              <a:rPr lang="en-US" altLang="zh-CN" sz="2400" dirty="0">
                <a:hlinkClick r:id="rId3"/>
              </a:rPr>
              <a:t>http://helpdesk.ihep.ac.cn/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183004-BCB0-4DA9-B889-651BA1A0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E34117-8097-4EC1-8692-D64148E50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2C6B3B-0B06-4206-A7B2-7D94F8AA0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501767"/>
            <a:ext cx="5867400" cy="235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00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7D8B56-CBED-436C-8122-3A18795C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Current computing platform status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E69406A-6C7A-4201-B357-C322A049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sp>
        <p:nvSpPr>
          <p:cNvPr id="8" name="文本框 33">
            <a:extLst>
              <a:ext uri="{FF2B5EF4-FFF2-40B4-BE49-F238E27FC236}">
                <a16:creationId xmlns:a16="http://schemas.microsoft.com/office/drawing/2014/main" id="{E24017B2-988C-46E2-A323-66C06093564A}"/>
              </a:ext>
            </a:extLst>
          </p:cNvPr>
          <p:cNvSpPr txBox="1"/>
          <p:nvPr/>
        </p:nvSpPr>
        <p:spPr>
          <a:xfrm>
            <a:off x="152400" y="1154471"/>
            <a:ext cx="6248400" cy="726609"/>
          </a:xfrm>
          <a:prstGeom prst="rect">
            <a:avLst/>
          </a:prstGeom>
          <a:solidFill>
            <a:srgbClr val="DA3126">
              <a:alpha val="45000"/>
            </a:srgbClr>
          </a:solidFill>
        </p:spPr>
        <p:txBody>
          <a:bodyPr wrap="square" rtlCol="0" anchor="t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b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The preliminary system with full functions has been completed and operated reliably.</a:t>
            </a:r>
            <a:endParaRPr lang="zh-CN" altLang="en-US" sz="1800" b="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DFADA83-025C-4C71-8097-ACBC4A2ABCE7}"/>
              </a:ext>
            </a:extLst>
          </p:cNvPr>
          <p:cNvSpPr txBox="1"/>
          <p:nvPr/>
        </p:nvSpPr>
        <p:spPr>
          <a:xfrm>
            <a:off x="152400" y="1882676"/>
            <a:ext cx="6248400" cy="258532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Current</a:t>
            </a:r>
            <a:r>
              <a:rPr lang="zh-CN" altLang="en-US" sz="1800" b="0" dirty="0"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：</a:t>
            </a:r>
            <a:r>
              <a:rPr lang="zh-CN" altLang="en-US" sz="1800" b="0" dirty="0">
                <a:solidFill>
                  <a:srgbClr val="0C64B7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1PB  </a:t>
            </a:r>
            <a:r>
              <a:rPr lang="en-US" altLang="zh-CN" sz="1800" b="0" dirty="0">
                <a:solidFill>
                  <a:srgbClr val="0C64B7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tape</a:t>
            </a:r>
            <a:r>
              <a:rPr lang="zh-CN" altLang="en-US" sz="1800" b="0" dirty="0">
                <a:solidFill>
                  <a:srgbClr val="0C64B7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、</a:t>
            </a:r>
            <a:r>
              <a:rPr lang="en-US" altLang="zh-CN" sz="1800" b="0" dirty="0">
                <a:solidFill>
                  <a:srgbClr val="0C64B7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3</a:t>
            </a:r>
            <a:r>
              <a:rPr lang="zh-CN" altLang="en-US" sz="1800" b="0" dirty="0">
                <a:solidFill>
                  <a:srgbClr val="0C64B7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.</a:t>
            </a:r>
            <a:r>
              <a:rPr lang="en-US" altLang="zh-CN" sz="1800" b="0" dirty="0">
                <a:solidFill>
                  <a:srgbClr val="0C64B7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2</a:t>
            </a:r>
            <a:r>
              <a:rPr lang="zh-CN" altLang="en-US" sz="1800" b="0" dirty="0">
                <a:solidFill>
                  <a:srgbClr val="0C64B7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PB </a:t>
            </a:r>
            <a:r>
              <a:rPr lang="en-US" altLang="zh-CN" sz="1800" b="0" dirty="0">
                <a:solidFill>
                  <a:srgbClr val="0C64B7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disk</a:t>
            </a:r>
            <a:r>
              <a:rPr lang="zh-CN" altLang="en-US" sz="1800" b="0" dirty="0">
                <a:solidFill>
                  <a:srgbClr val="0C64B7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、1</a:t>
            </a:r>
            <a:r>
              <a:rPr lang="en-US" altLang="zh-CN" sz="1800" b="0" dirty="0">
                <a:solidFill>
                  <a:srgbClr val="0C64B7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5</a:t>
            </a:r>
            <a:r>
              <a:rPr lang="zh-CN" altLang="en-US" sz="1800" b="0" dirty="0">
                <a:solidFill>
                  <a:srgbClr val="0C64B7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00 CPU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Disk storage system</a:t>
            </a:r>
            <a:r>
              <a:rPr lang="zh-CN" altLang="en-US" sz="1800" b="0" dirty="0"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：</a:t>
            </a:r>
            <a:r>
              <a:rPr lang="zh-CN" altLang="en-US" sz="1800" b="0" dirty="0">
                <a:solidFill>
                  <a:srgbClr val="0C64B7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Data transfer system: </a:t>
            </a:r>
            <a:r>
              <a:rPr lang="en-US" altLang="zh-CN" sz="1800" b="0" dirty="0">
                <a:solidFill>
                  <a:srgbClr val="0070C0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Spade</a:t>
            </a:r>
            <a:endParaRPr lang="zh-CN" altLang="en-US" sz="1800" b="0" dirty="0">
              <a:solidFill>
                <a:srgbClr val="0070C0"/>
              </a:solidFill>
              <a:latin typeface="+mn-lt"/>
              <a:ea typeface="微软雅黑" panose="020B050302020402020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>
                <a:solidFill>
                  <a:srgbClr val="0C64B7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Dedicated-Line </a:t>
            </a:r>
            <a:r>
              <a:rPr lang="en-US" altLang="zh-CN" sz="1800" b="0" dirty="0"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from </a:t>
            </a:r>
            <a:r>
              <a:rPr lang="en-US" altLang="zh-CN" sz="1800" b="0" dirty="0" err="1"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Haizi</a:t>
            </a:r>
            <a:r>
              <a:rPr lang="en-US" altLang="zh-CN" sz="1800" b="0" dirty="0"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 mountain to Beijing (</a:t>
            </a:r>
            <a:r>
              <a:rPr lang="en-US" altLang="zh-CN" sz="1800" b="0" dirty="0">
                <a:solidFill>
                  <a:srgbClr val="0070C0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400Mbps</a:t>
            </a:r>
            <a:r>
              <a:rPr lang="en-US" altLang="zh-CN" sz="1800" b="0" dirty="0"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Cloud platform</a:t>
            </a:r>
            <a:r>
              <a:rPr lang="zh-CN" altLang="en-US" sz="1800" b="0" dirty="0"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：</a:t>
            </a:r>
            <a:r>
              <a:rPr lang="zh-CN" altLang="en-US" sz="1800" b="0" dirty="0">
                <a:solidFill>
                  <a:srgbClr val="0C64B7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Openstack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High throughput computing system</a:t>
            </a:r>
            <a:r>
              <a:rPr lang="zh-CN" altLang="en-US" sz="1800" b="0" dirty="0"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：</a:t>
            </a:r>
            <a:r>
              <a:rPr lang="zh-CN" altLang="en-US" sz="1800" b="0" dirty="0">
                <a:solidFill>
                  <a:srgbClr val="0C64B7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HTCondor</a:t>
            </a:r>
            <a:endParaRPr lang="en-US" altLang="zh-CN" sz="1800" b="0" dirty="0">
              <a:solidFill>
                <a:srgbClr val="0C64B7"/>
              </a:solidFill>
              <a:latin typeface="+mn-lt"/>
              <a:ea typeface="微软雅黑" panose="020B050302020402020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>
                <a:solidFill>
                  <a:srgbClr val="0C64B7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Complete the 1/4 computing system, 2019.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>
                <a:solidFill>
                  <a:srgbClr val="0C64B7"/>
                </a:solidFill>
                <a:latin typeface="+mn-lt"/>
                <a:ea typeface="微软雅黑" panose="020B0503020204020204" charset="-122"/>
                <a:cs typeface="Arial" panose="020B0604020202020204" pitchFamily="34" charset="0"/>
              </a:rPr>
              <a:t>Formal machine room on LHAASO onsite put into use on 2019.7.17</a:t>
            </a:r>
            <a:endParaRPr lang="zh-CN" altLang="en-US" sz="1800" b="0" dirty="0">
              <a:solidFill>
                <a:srgbClr val="0C64B7"/>
              </a:solidFill>
              <a:latin typeface="+mn-lt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" name="文本框 33">
            <a:extLst>
              <a:ext uri="{FF2B5EF4-FFF2-40B4-BE49-F238E27FC236}">
                <a16:creationId xmlns:a16="http://schemas.microsoft.com/office/drawing/2014/main" id="{87F76A7E-9974-4B88-B300-99D948A09657}"/>
              </a:ext>
            </a:extLst>
          </p:cNvPr>
          <p:cNvSpPr txBox="1"/>
          <p:nvPr/>
        </p:nvSpPr>
        <p:spPr>
          <a:xfrm>
            <a:off x="152400" y="4648200"/>
            <a:ext cx="6248400" cy="394210"/>
          </a:xfrm>
          <a:prstGeom prst="rect">
            <a:avLst/>
          </a:prstGeom>
          <a:solidFill>
            <a:srgbClr val="DA3126">
              <a:alpha val="45000"/>
            </a:srgbClr>
          </a:solidFill>
        </p:spPr>
        <p:txBody>
          <a:bodyPr wrap="square" rtlCol="0" anchor="t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b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Next Plan</a:t>
            </a:r>
            <a:endParaRPr lang="zh-CN" altLang="en-US" sz="1800" b="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27A378F-DFA5-4255-B3D4-9F4B219095C4}"/>
              </a:ext>
            </a:extLst>
          </p:cNvPr>
          <p:cNvSpPr txBox="1"/>
          <p:nvPr/>
        </p:nvSpPr>
        <p:spPr>
          <a:xfrm>
            <a:off x="152400" y="5048071"/>
            <a:ext cx="624840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>
                <a:latin typeface="+mn-lt"/>
                <a:ea typeface="微软雅黑" panose="020B0503020204020204" charset="-122"/>
                <a:cs typeface="微软雅黑" panose="020B0503020204020204" charset="-122"/>
              </a:rPr>
              <a:t>EOS software upgrade to v4.5.6, promote the use of </a:t>
            </a:r>
            <a:r>
              <a:rPr lang="en-US" altLang="zh-CN" sz="1800" b="0" dirty="0" err="1">
                <a:latin typeface="+mn-lt"/>
                <a:ea typeface="微软雅黑" panose="020B0503020204020204" charset="-122"/>
                <a:cs typeface="微软雅黑" panose="020B0503020204020204" charset="-122"/>
              </a:rPr>
              <a:t>xrootd</a:t>
            </a:r>
            <a:r>
              <a:rPr lang="en-US" altLang="zh-CN" sz="1800" b="0" dirty="0">
                <a:latin typeface="+mn-lt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>
                <a:latin typeface="+mn-lt"/>
                <a:ea typeface="微软雅黑" panose="020B0503020204020204" charset="-122"/>
                <a:cs typeface="微软雅黑" panose="020B0503020204020204" charset="-122"/>
              </a:rPr>
              <a:t>Transforming Beijing Data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>
                <a:latin typeface="+mn-lt"/>
                <a:ea typeface="微软雅黑" panose="020B0503020204020204" charset="-122"/>
                <a:cs typeface="微软雅黑" panose="020B0503020204020204" charset="-122"/>
              </a:rPr>
              <a:t>Improve system and expand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>
                <a:latin typeface="+mn-lt"/>
                <a:ea typeface="微软雅黑" panose="020B0503020204020204" charset="-122"/>
                <a:cs typeface="微软雅黑" panose="020B0503020204020204" charset="-122"/>
              </a:rPr>
              <a:t>2019.12: 1/2 computing system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17DCF62-0508-40F5-AD27-4D6F01311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3" r="12196"/>
          <a:stretch>
            <a:fillRect/>
          </a:stretch>
        </p:blipFill>
        <p:spPr bwMode="auto">
          <a:xfrm>
            <a:off x="6908211" y="1621561"/>
            <a:ext cx="1985979" cy="183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33">
            <a:extLst>
              <a:ext uri="{FF2B5EF4-FFF2-40B4-BE49-F238E27FC236}">
                <a16:creationId xmlns:a16="http://schemas.microsoft.com/office/drawing/2014/main" id="{81E240E7-DE52-43C9-A57D-AE2EB0578387}"/>
              </a:ext>
            </a:extLst>
          </p:cNvPr>
          <p:cNvSpPr txBox="1"/>
          <p:nvPr/>
        </p:nvSpPr>
        <p:spPr>
          <a:xfrm>
            <a:off x="6683108" y="1154471"/>
            <a:ext cx="2404330" cy="36061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txBody>
          <a:bodyPr wrap="square" rtlCol="0" anchor="t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Construction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799DA75-4C16-483F-A821-5C5683A639AC}"/>
              </a:ext>
            </a:extLst>
          </p:cNvPr>
          <p:cNvSpPr/>
          <p:nvPr/>
        </p:nvSpPr>
        <p:spPr>
          <a:xfrm>
            <a:off x="6683108" y="5611411"/>
            <a:ext cx="2365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center @LHAASO onsite</a:t>
            </a:r>
            <a:endParaRPr lang="zh-CN" altLang="en-US" sz="1200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3AED36-DDE0-430A-BBE6-706E26A80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64" y="3724990"/>
            <a:ext cx="2365053" cy="1773379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381D88C-4AEC-4A51-96EE-AD98E529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636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10A2E7-1B4E-40E2-BAC4-5139BD5D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Tips for using the computing platform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9D2537-0404-4FA4-9E63-CF2610E14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Submit jobs to local physical cluster</a:t>
            </a:r>
          </a:p>
          <a:p>
            <a:pPr lvl="1"/>
            <a:r>
              <a:rPr lang="en-US" altLang="zh-CN" dirty="0"/>
              <a:t>$</a:t>
            </a:r>
            <a:r>
              <a:rPr lang="en-US" altLang="zh-CN" dirty="0" err="1"/>
              <a:t>hep_sub</a:t>
            </a:r>
            <a:r>
              <a:rPr lang="en-US" altLang="zh-CN" dirty="0"/>
              <a:t> -g </a:t>
            </a:r>
            <a:r>
              <a:rPr lang="en-US" altLang="zh-CN" dirty="0" err="1"/>
              <a:t>lhaaso</a:t>
            </a:r>
            <a:r>
              <a:rPr lang="en-US" altLang="zh-CN" dirty="0"/>
              <a:t> job.sh</a:t>
            </a:r>
          </a:p>
          <a:p>
            <a:r>
              <a:rPr lang="en-US" altLang="zh-CN" dirty="0"/>
              <a:t>Submit jobs to local virtual cluster</a:t>
            </a:r>
          </a:p>
          <a:p>
            <a:pPr lvl="1"/>
            <a:r>
              <a:rPr lang="en-US" altLang="zh-CN" dirty="0"/>
              <a:t>$</a:t>
            </a:r>
            <a:r>
              <a:rPr lang="en-US" altLang="zh-CN" dirty="0" err="1"/>
              <a:t>hep_sub</a:t>
            </a:r>
            <a:r>
              <a:rPr lang="en-US" altLang="zh-CN" dirty="0"/>
              <a:t> -g </a:t>
            </a:r>
            <a:r>
              <a:rPr lang="en-US" altLang="zh-CN" dirty="0" err="1"/>
              <a:t>lhaaso</a:t>
            </a:r>
            <a:r>
              <a:rPr lang="en-US" altLang="zh-CN" dirty="0"/>
              <a:t>  -p virtual job.sh</a:t>
            </a:r>
          </a:p>
          <a:p>
            <a:r>
              <a:rPr lang="en-US" altLang="zh-CN" dirty="0"/>
              <a:t>Submit jobs to </a:t>
            </a:r>
            <a:r>
              <a:rPr lang="en-US" altLang="zh-CN" dirty="0" err="1"/>
              <a:t>Daocheng</a:t>
            </a:r>
            <a:r>
              <a:rPr lang="en-US" altLang="zh-CN" dirty="0"/>
              <a:t> cluster</a:t>
            </a:r>
          </a:p>
          <a:p>
            <a:pPr lvl="1"/>
            <a:r>
              <a:rPr lang="en-US" altLang="zh-CN" dirty="0"/>
              <a:t>$</a:t>
            </a:r>
            <a:r>
              <a:rPr lang="en-US" altLang="zh-CN" dirty="0" err="1"/>
              <a:t>hep_sub</a:t>
            </a:r>
            <a:r>
              <a:rPr lang="en-US" altLang="zh-CN" dirty="0"/>
              <a:t> -site </a:t>
            </a:r>
            <a:r>
              <a:rPr lang="en-US" altLang="zh-CN" dirty="0" err="1"/>
              <a:t>daocheng</a:t>
            </a:r>
            <a:r>
              <a:rPr lang="en-US" altLang="zh-CN" dirty="0"/>
              <a:t> -g </a:t>
            </a:r>
            <a:r>
              <a:rPr lang="en-US" altLang="zh-CN" dirty="0" err="1"/>
              <a:t>lhaasorun</a:t>
            </a:r>
            <a:r>
              <a:rPr lang="en-US" altLang="zh-CN" dirty="0"/>
              <a:t> -</a:t>
            </a:r>
            <a:r>
              <a:rPr lang="en-US" altLang="zh-CN" dirty="0" err="1"/>
              <a:t>os</a:t>
            </a:r>
            <a:r>
              <a:rPr lang="en-US" altLang="zh-CN" dirty="0"/>
              <a:t> SL7 job.sh</a:t>
            </a:r>
          </a:p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5C2F4E8-341B-4632-B790-1D8E6A6F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66DA30-BF6E-4CAF-960C-17C0229A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205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D37F14-67FC-46A9-B429-E61DCEA2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Tips for using the computing platform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C83362-93B6-4A37-828F-5F1BA1B10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102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zh-CN" dirty="0"/>
              <a:t>Job script specification </a:t>
            </a:r>
          </a:p>
          <a:p>
            <a:pPr lvl="1">
              <a:spcAft>
                <a:spcPts val="0"/>
              </a:spcAft>
            </a:pPr>
            <a:r>
              <a:rPr lang="en-US" altLang="zh-CN" dirty="0"/>
              <a:t>/</a:t>
            </a:r>
            <a:r>
              <a:rPr lang="en-US" altLang="zh-CN" dirty="0" err="1"/>
              <a:t>cvmfs</a:t>
            </a:r>
            <a:r>
              <a:rPr lang="en-US" altLang="zh-CN" dirty="0"/>
              <a:t> as software repository</a:t>
            </a:r>
          </a:p>
          <a:p>
            <a:pPr lvl="2">
              <a:spcAft>
                <a:spcPts val="0"/>
              </a:spcAft>
            </a:pPr>
            <a:r>
              <a:rPr lang="en-US" altLang="zh-CN" dirty="0"/>
              <a:t>/</a:t>
            </a:r>
            <a:r>
              <a:rPr lang="en-US" altLang="zh-CN" dirty="0" err="1"/>
              <a:t>cvmfs</a:t>
            </a:r>
            <a:r>
              <a:rPr lang="en-US" altLang="zh-CN" dirty="0"/>
              <a:t>/lhaaso.ihep.ac.cn/</a:t>
            </a:r>
            <a:r>
              <a:rPr lang="en-US" altLang="zh-CN" dirty="0" err="1"/>
              <a:t>anysw</a:t>
            </a:r>
            <a:r>
              <a:rPr lang="en-US" altLang="zh-CN" dirty="0"/>
              <a:t>/</a:t>
            </a:r>
          </a:p>
          <a:p>
            <a:pPr lvl="1">
              <a:spcAft>
                <a:spcPts val="0"/>
              </a:spcAft>
            </a:pPr>
            <a:r>
              <a:rPr lang="en-US" altLang="zh-CN" dirty="0"/>
              <a:t>/</a:t>
            </a:r>
            <a:r>
              <a:rPr lang="en-US" altLang="zh-CN" dirty="0" err="1"/>
              <a:t>eos</a:t>
            </a:r>
            <a:r>
              <a:rPr lang="en-US" altLang="zh-CN" dirty="0"/>
              <a:t> as</a:t>
            </a:r>
            <a:r>
              <a:rPr lang="zh-CN" altLang="en-US" dirty="0"/>
              <a:t> </a:t>
            </a:r>
            <a:r>
              <a:rPr lang="en-US" altLang="zh-CN" dirty="0"/>
              <a:t>storage backend, using </a:t>
            </a:r>
            <a:r>
              <a:rPr lang="en-US" altLang="zh-CN" dirty="0" err="1"/>
              <a:t>xrootd</a:t>
            </a:r>
            <a:endParaRPr lang="en-US" altLang="zh-CN" dirty="0"/>
          </a:p>
          <a:p>
            <a:pPr lvl="2">
              <a:spcAft>
                <a:spcPts val="0"/>
              </a:spcAft>
            </a:pPr>
            <a:r>
              <a:rPr lang="en-US" altLang="zh-CN" dirty="0"/>
              <a:t>In the configuration or script file </a:t>
            </a:r>
          </a:p>
          <a:p>
            <a:pPr lvl="2">
              <a:spcAft>
                <a:spcPts val="0"/>
              </a:spcAft>
            </a:pPr>
            <a:r>
              <a:rPr lang="en-US" altLang="zh-CN" dirty="0"/>
              <a:t>/</a:t>
            </a:r>
            <a:r>
              <a:rPr lang="en-US" altLang="zh-CN" dirty="0" err="1"/>
              <a:t>eos</a:t>
            </a:r>
            <a:r>
              <a:rPr lang="en-US" altLang="zh-CN" dirty="0"/>
              <a:t>/user/l/</a:t>
            </a:r>
            <a:r>
              <a:rPr lang="en-US" altLang="zh-CN" dirty="0" err="1"/>
              <a:t>lihaibo</a:t>
            </a:r>
            <a:r>
              <a:rPr lang="en-US" altLang="zh-CN" dirty="0"/>
              <a:t>/</a:t>
            </a:r>
            <a:r>
              <a:rPr lang="en-US" altLang="zh-CN" dirty="0" err="1"/>
              <a:t>filein.dst</a:t>
            </a:r>
            <a:r>
              <a:rPr lang="en-US" altLang="zh-CN" dirty="0"/>
              <a:t>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root://eos01.ihep.ac.cn//</a:t>
            </a:r>
            <a:r>
              <a:rPr lang="en-US" altLang="zh-CN" dirty="0">
                <a:sym typeface="Wingdings" panose="05000000000000000000" pitchFamily="2" charset="2"/>
              </a:rPr>
              <a:t>eos/user/lihaibo/filein.dst</a:t>
            </a:r>
            <a:endParaRPr lang="zh-CN" altLang="en-US" dirty="0"/>
          </a:p>
          <a:p>
            <a:pPr lvl="1">
              <a:spcAft>
                <a:spcPts val="0"/>
              </a:spcAft>
            </a:pPr>
            <a:r>
              <a:rPr lang="en-US" altLang="zh-CN" dirty="0"/>
              <a:t>/</a:t>
            </a:r>
            <a:r>
              <a:rPr lang="en-US" altLang="zh-CN" dirty="0" err="1"/>
              <a:t>scratchfs</a:t>
            </a:r>
            <a:r>
              <a:rPr lang="en-US" altLang="zh-CN" dirty="0"/>
              <a:t> as err and out log path</a:t>
            </a:r>
          </a:p>
          <a:p>
            <a:pPr lvl="2">
              <a:spcAft>
                <a:spcPts val="0"/>
              </a:spcAft>
            </a:pPr>
            <a:r>
              <a:rPr lang="en-US" altLang="zh-CN" dirty="0"/>
              <a:t>Use </a:t>
            </a:r>
            <a:r>
              <a:rPr lang="en-US" altLang="zh-CN" dirty="0">
                <a:solidFill>
                  <a:srgbClr val="FF0000"/>
                </a:solidFill>
              </a:rPr>
              <a:t>-o,-e </a:t>
            </a:r>
            <a:r>
              <a:rPr lang="en-US" altLang="zh-CN" dirty="0"/>
              <a:t>to specify the output</a:t>
            </a:r>
          </a:p>
          <a:p>
            <a:pPr>
              <a:spcAft>
                <a:spcPts val="0"/>
              </a:spcAft>
            </a:pPr>
            <a:r>
              <a:rPr lang="en-US" altLang="zh-CN" dirty="0"/>
              <a:t>Example</a:t>
            </a:r>
          </a:p>
          <a:p>
            <a:pPr lvl="1">
              <a:spcAft>
                <a:spcPts val="0"/>
              </a:spcAft>
            </a:pPr>
            <a:r>
              <a:rPr lang="en-US" altLang="zh-CN" sz="1800" dirty="0"/>
              <a:t>/</a:t>
            </a:r>
            <a:r>
              <a:rPr lang="en-US" altLang="zh-CN" sz="1800" dirty="0" err="1"/>
              <a:t>afs</a:t>
            </a:r>
            <a:r>
              <a:rPr lang="en-US" altLang="zh-CN" sz="1800" dirty="0"/>
              <a:t>/ihep.ac.cn/soft/common/</a:t>
            </a:r>
            <a:r>
              <a:rPr lang="en-US" altLang="zh-CN" sz="1800" dirty="0" err="1"/>
              <a:t>sysgroup</a:t>
            </a:r>
            <a:r>
              <a:rPr lang="en-US" altLang="zh-CN" sz="1800" dirty="0"/>
              <a:t>/</a:t>
            </a:r>
            <a:r>
              <a:rPr lang="en-US" altLang="zh-CN" sz="1800" dirty="0" err="1"/>
              <a:t>hep_job</a:t>
            </a:r>
            <a:r>
              <a:rPr lang="en-US" altLang="zh-CN" sz="1800" dirty="0"/>
              <a:t>/bin/</a:t>
            </a:r>
            <a:r>
              <a:rPr lang="en-US" altLang="zh-CN" sz="1800" dirty="0" err="1"/>
              <a:t>hep_q</a:t>
            </a:r>
            <a:r>
              <a:rPr lang="en-US" altLang="zh-CN" sz="1800" dirty="0"/>
              <a:t> -p virtual -g </a:t>
            </a:r>
            <a:r>
              <a:rPr lang="en-US" altLang="zh-CN" sz="1800" dirty="0" err="1"/>
              <a:t>lhaaso</a:t>
            </a:r>
            <a:r>
              <a:rPr lang="en-US" altLang="zh-CN" sz="1800" dirty="0"/>
              <a:t> testjob.sh  -o /</a:t>
            </a:r>
            <a:r>
              <a:rPr lang="en-US" altLang="zh-CN" sz="1800" dirty="0" err="1"/>
              <a:t>scratchfs</a:t>
            </a:r>
            <a:r>
              <a:rPr lang="en-US" altLang="zh-CN" sz="1800" dirty="0"/>
              <a:t>/cc/</a:t>
            </a:r>
            <a:r>
              <a:rPr lang="en-US" altLang="zh-CN" sz="1800" dirty="0" err="1"/>
              <a:t>lihaibo</a:t>
            </a:r>
            <a:r>
              <a:rPr lang="en-US" altLang="zh-CN" sz="1800" dirty="0"/>
              <a:t>/</a:t>
            </a:r>
            <a:r>
              <a:rPr lang="en-US" altLang="zh-CN" sz="1800" dirty="0" err="1"/>
              <a:t>eostest</a:t>
            </a:r>
            <a:r>
              <a:rPr lang="en-US" altLang="zh-CN" sz="1800" dirty="0"/>
              <a:t>/testjob.sh.%{</a:t>
            </a:r>
            <a:r>
              <a:rPr lang="en-US" altLang="zh-CN" sz="1800" dirty="0" err="1"/>
              <a:t>ClusterId</a:t>
            </a:r>
            <a:r>
              <a:rPr lang="en-US" altLang="zh-CN" sz="1800" dirty="0"/>
              <a:t>}.out     -e /</a:t>
            </a:r>
            <a:r>
              <a:rPr lang="en-US" altLang="zh-CN" sz="1800" dirty="0" err="1"/>
              <a:t>scratchfs</a:t>
            </a:r>
            <a:r>
              <a:rPr lang="en-US" altLang="zh-CN" sz="1800" dirty="0"/>
              <a:t>/cc/</a:t>
            </a:r>
            <a:r>
              <a:rPr lang="en-US" altLang="zh-CN" sz="1800" dirty="0" err="1"/>
              <a:t>lihaibo</a:t>
            </a:r>
            <a:r>
              <a:rPr lang="en-US" altLang="zh-CN" sz="1800" dirty="0"/>
              <a:t>/</a:t>
            </a:r>
            <a:r>
              <a:rPr lang="en-US" altLang="zh-CN" sz="1800" dirty="0" err="1"/>
              <a:t>eostest</a:t>
            </a:r>
            <a:r>
              <a:rPr lang="en-US" altLang="zh-CN" sz="1800" dirty="0"/>
              <a:t>/testjob.sh.%{</a:t>
            </a:r>
            <a:r>
              <a:rPr lang="en-US" altLang="zh-CN" sz="1800" dirty="0" err="1"/>
              <a:t>ClusterId</a:t>
            </a:r>
            <a:r>
              <a:rPr lang="en-US" altLang="zh-CN" sz="1800" dirty="0"/>
              <a:t>}.err</a:t>
            </a:r>
          </a:p>
          <a:p>
            <a:pPr lvl="1">
              <a:spcAft>
                <a:spcPts val="0"/>
              </a:spcAft>
            </a:pPr>
            <a:r>
              <a:rPr lang="en-US" altLang="zh-CN" sz="1800" dirty="0"/>
              <a:t>As for configuration file, recommend coping to local disk using “</a:t>
            </a:r>
            <a:r>
              <a:rPr lang="en-US" altLang="zh-CN" sz="1800" dirty="0" err="1"/>
              <a:t>eos</a:t>
            </a:r>
            <a:r>
              <a:rPr lang="en-US" altLang="zh-CN" sz="1800" dirty="0"/>
              <a:t> cp”</a:t>
            </a:r>
          </a:p>
          <a:p>
            <a:pPr>
              <a:spcAft>
                <a:spcPts val="0"/>
              </a:spcAft>
            </a:pPr>
            <a:r>
              <a:rPr lang="en-US" altLang="zh-CN" sz="2200" dirty="0"/>
              <a:t>Refer: </a:t>
            </a:r>
            <a:r>
              <a:rPr lang="en-US" altLang="zh-CN" sz="2200" dirty="0">
                <a:hlinkClick r:id="rId2"/>
              </a:rPr>
              <a:t>http://afsapply.ihep.ac.cn/cchelp/zh/experiments/LHAASO/</a:t>
            </a:r>
            <a:endParaRPr lang="en-US" altLang="zh-CN" sz="2200" dirty="0"/>
          </a:p>
          <a:p>
            <a:pPr>
              <a:spcAft>
                <a:spcPts val="0"/>
              </a:spcAft>
            </a:pP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F01E5A-2338-4544-AB98-782CBC13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FB5B15-D684-4A3F-81C0-D879A9C9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780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5DF1C7-329C-4F95-8A68-D30F99D7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D022D7-B69A-49D9-B99A-E0702298B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033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400" dirty="0"/>
              <a:t>System runs well, 1 / 4 phase acceptance has been completed</a:t>
            </a:r>
          </a:p>
          <a:p>
            <a:pPr>
              <a:lnSpc>
                <a:spcPct val="100000"/>
              </a:lnSpc>
            </a:pPr>
            <a:r>
              <a:rPr lang="en-US" altLang="zh-CN" sz="2400" dirty="0"/>
              <a:t>The formal machine room at </a:t>
            </a:r>
            <a:r>
              <a:rPr lang="en-US" altLang="zh-CN" sz="2400" dirty="0" err="1"/>
              <a:t>Haizi</a:t>
            </a:r>
            <a:r>
              <a:rPr lang="en-US" altLang="zh-CN" sz="2400" dirty="0"/>
              <a:t> mountain was put into use in July 2019</a:t>
            </a:r>
          </a:p>
          <a:p>
            <a:pPr>
              <a:lnSpc>
                <a:spcPct val="100000"/>
              </a:lnSpc>
            </a:pPr>
            <a:r>
              <a:rPr lang="en-US" altLang="zh-CN" sz="2400" dirty="0"/>
              <a:t>LHAASO raw data has been written to the tape library from July</a:t>
            </a:r>
          </a:p>
          <a:p>
            <a:pPr>
              <a:lnSpc>
                <a:spcPct val="100000"/>
              </a:lnSpc>
            </a:pPr>
            <a:r>
              <a:rPr lang="en-US" altLang="zh-CN" sz="2400" dirty="0"/>
              <a:t>Some new features has updated in </a:t>
            </a:r>
            <a:r>
              <a:rPr lang="en-US" altLang="zh-CN" sz="2400" dirty="0" err="1"/>
              <a:t>hep_job</a:t>
            </a:r>
            <a:r>
              <a:rPr lang="en-US" altLang="zh-CN" sz="2400" dirty="0"/>
              <a:t> toolsets</a:t>
            </a:r>
          </a:p>
          <a:p>
            <a:pPr>
              <a:lnSpc>
                <a:spcPct val="100000"/>
              </a:lnSpc>
            </a:pPr>
            <a:r>
              <a:rPr lang="en-US" altLang="zh-CN" sz="2400" dirty="0"/>
              <a:t>Computing and storage resources will be increased recently</a:t>
            </a:r>
          </a:p>
          <a:p>
            <a:pPr>
              <a:lnSpc>
                <a:spcPct val="100000"/>
              </a:lnSpc>
            </a:pPr>
            <a:r>
              <a:rPr lang="en-US" altLang="zh-CN" sz="2400" dirty="0"/>
              <a:t>Recommended using </a:t>
            </a:r>
            <a:r>
              <a:rPr lang="en-US" altLang="zh-CN" sz="2400" dirty="0" err="1"/>
              <a:t>xrootd</a:t>
            </a:r>
            <a:r>
              <a:rPr lang="en-US" altLang="zh-CN" sz="2400" dirty="0"/>
              <a:t> in job script</a:t>
            </a:r>
          </a:p>
          <a:p>
            <a:pPr>
              <a:lnSpc>
                <a:spcPct val="100000"/>
              </a:lnSpc>
            </a:pPr>
            <a:r>
              <a:rPr lang="en-US" altLang="zh-CN" sz="2400" dirty="0"/>
              <a:t>The EOS system will be upgraded in the near future, and the performance of </a:t>
            </a:r>
            <a:r>
              <a:rPr lang="en-US" altLang="zh-CN" sz="2400" dirty="0" err="1"/>
              <a:t>fusex</a:t>
            </a:r>
            <a:r>
              <a:rPr lang="en-US" altLang="zh-CN" sz="2400" dirty="0"/>
              <a:t> will be greatly improved</a:t>
            </a:r>
          </a:p>
          <a:p>
            <a:pPr>
              <a:lnSpc>
                <a:spcPct val="100000"/>
              </a:lnSpc>
            </a:pPr>
            <a:r>
              <a:rPr lang="en-US" altLang="zh-CN" sz="2400" dirty="0"/>
              <a:t>More computing resources will be included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/>
              <a:t>Chengdu site is being built for LHAASO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/>
              <a:t>Welcome contributing computing resources </a:t>
            </a:r>
          </a:p>
          <a:p>
            <a:pPr>
              <a:lnSpc>
                <a:spcPct val="100000"/>
              </a:lnSpc>
            </a:pP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73905D8-F715-462F-AFE1-3C04BD161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B19494-E1B0-4EF5-85F6-5CF095E9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696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1987" name="内容占位符 2"/>
          <p:cNvSpPr>
            <a:spLocks noGrp="1"/>
          </p:cNvSpPr>
          <p:nvPr>
            <p:ph idx="1"/>
          </p:nvPr>
        </p:nvSpPr>
        <p:spPr>
          <a:xfrm>
            <a:off x="395288" y="2781300"/>
            <a:ext cx="8147050" cy="158432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/>
              <a:t>Thanks for your attentions!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dirty="0">
                <a:latin typeface="华文行楷" panose="02010800040101010101" pitchFamily="2" charset="-122"/>
                <a:ea typeface="华文行楷" panose="02010800040101010101" pitchFamily="2" charset="-122"/>
              </a:rPr>
              <a:t>谢谢！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F56C203E-AE53-4B8E-8BF1-E1DEDEED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2E58CA3-4852-40FC-8310-4FEEF9FA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31EE28-F67C-47A6-9475-4D22E448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LHAASO Computing requirements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5EDD9D-3DE9-418D-87F8-C4C68799E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18" y="1519237"/>
            <a:ext cx="4300538" cy="5033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CN" sz="2000" dirty="0">
                <a:latin typeface="Arial Unicode MS"/>
              </a:rPr>
              <a:t>~6 Petabytes of data annually generated by the LHAASO detectors</a:t>
            </a:r>
          </a:p>
          <a:p>
            <a:pPr lvl="1">
              <a:spcBef>
                <a:spcPct val="0"/>
              </a:spcBef>
            </a:pPr>
            <a:r>
              <a:rPr lang="en-US" altLang="zh-CN" sz="1800" dirty="0">
                <a:solidFill>
                  <a:srgbClr val="FF0000"/>
                </a:solidFill>
                <a:latin typeface="Arial Unicode MS"/>
              </a:rPr>
              <a:t>6 PB of raw data</a:t>
            </a:r>
            <a:r>
              <a:rPr lang="en-US" altLang="zh-CN" sz="1800" dirty="0">
                <a:latin typeface="Arial Unicode MS"/>
              </a:rPr>
              <a:t>, and &gt;200TB of reconstruction data</a:t>
            </a:r>
          </a:p>
          <a:p>
            <a:pPr lvl="1">
              <a:spcBef>
                <a:spcPct val="0"/>
              </a:spcBef>
            </a:pPr>
            <a:r>
              <a:rPr lang="en-US" altLang="zh-CN" sz="1800" dirty="0">
                <a:latin typeface="Arial Unicode MS"/>
              </a:rPr>
              <a:t>Totally &gt;60PB for ten years</a:t>
            </a:r>
          </a:p>
          <a:p>
            <a:pPr>
              <a:spcBef>
                <a:spcPct val="0"/>
              </a:spcBef>
            </a:pPr>
            <a:r>
              <a:rPr lang="en-US" altLang="zh-CN" sz="2000" dirty="0">
                <a:latin typeface="Arial Unicode MS"/>
              </a:rPr>
              <a:t>&gt;2 Petabytes of data generated by MC simulation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E476DF1-712E-4076-B1DF-43F36006E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pic>
        <p:nvPicPr>
          <p:cNvPr id="6" name="图片 10">
            <a:extLst>
              <a:ext uri="{FF2B5EF4-FFF2-40B4-BE49-F238E27FC236}">
                <a16:creationId xmlns:a16="http://schemas.microsoft.com/office/drawing/2014/main" id="{6E7A9C8B-DD67-4BBB-A795-0D49685A9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11" y="1600200"/>
            <a:ext cx="4133850" cy="310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D9AFF8-2D53-439E-A2DD-A15C78D6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6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BE3067-91D6-477E-BF29-FF1F68C44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Goals of LHAASO computing platform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C9A820-4071-4A7C-8588-6F42960D1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4572000" cy="5033963"/>
          </a:xfrm>
        </p:spPr>
        <p:txBody>
          <a:bodyPr/>
          <a:lstStyle/>
          <a:p>
            <a:r>
              <a:rPr lang="en-US" altLang="zh-CN" sz="2000" dirty="0"/>
              <a:t>Construction period </a:t>
            </a:r>
          </a:p>
          <a:p>
            <a:pPr lvl="1">
              <a:lnSpc>
                <a:spcPct val="100000"/>
              </a:lnSpc>
            </a:pPr>
            <a:r>
              <a:rPr lang="en-US" altLang="zh-CN" sz="1800" b="1" dirty="0"/>
              <a:t>Tape storage</a:t>
            </a:r>
            <a:r>
              <a:rPr lang="en-US" altLang="zh-CN" sz="1800" dirty="0"/>
              <a:t>:2.5PB each year, needed </a:t>
            </a:r>
            <a:r>
              <a:rPr lang="en-US" altLang="zh-CN" sz="1800" dirty="0">
                <a:solidFill>
                  <a:srgbClr val="FF0000"/>
                </a:solidFill>
              </a:rPr>
              <a:t>double copies</a:t>
            </a:r>
            <a:r>
              <a:rPr lang="en-US" altLang="zh-CN" sz="1800" dirty="0"/>
              <a:t>, so </a:t>
            </a:r>
            <a:r>
              <a:rPr lang="en-US" altLang="zh-CN" sz="1800" dirty="0">
                <a:solidFill>
                  <a:srgbClr val="FF0000"/>
                </a:solidFill>
              </a:rPr>
              <a:t>5PB</a:t>
            </a:r>
            <a:r>
              <a:rPr lang="en-US" altLang="zh-CN" sz="1800" dirty="0"/>
              <a:t> is planned.</a:t>
            </a:r>
          </a:p>
          <a:p>
            <a:pPr lvl="1">
              <a:lnSpc>
                <a:spcPct val="100000"/>
              </a:lnSpc>
            </a:pPr>
            <a:r>
              <a:rPr lang="en-US" altLang="zh-CN" sz="1800" b="1" dirty="0"/>
              <a:t>Disk storage</a:t>
            </a:r>
            <a:r>
              <a:rPr lang="zh-CN" altLang="en-US" sz="1800" dirty="0"/>
              <a:t>：</a:t>
            </a:r>
            <a:r>
              <a:rPr lang="en-US" altLang="zh-CN" sz="1800" dirty="0">
                <a:solidFill>
                  <a:srgbClr val="FF0000"/>
                </a:solidFill>
              </a:rPr>
              <a:t>4PB</a:t>
            </a:r>
            <a:r>
              <a:rPr lang="en-US" altLang="zh-CN" sz="1800" dirty="0"/>
              <a:t> is expected to be generated in the construction period (raw data + reconstruction data)</a:t>
            </a:r>
          </a:p>
          <a:p>
            <a:pPr lvl="1">
              <a:lnSpc>
                <a:spcPct val="100000"/>
              </a:lnSpc>
            </a:pPr>
            <a:r>
              <a:rPr lang="en-US" altLang="zh-CN" sz="1800" b="1" dirty="0"/>
              <a:t>Computing resources</a:t>
            </a:r>
            <a:r>
              <a:rPr lang="en-US" altLang="zh-CN" sz="1800" dirty="0"/>
              <a:t>: </a:t>
            </a:r>
            <a:r>
              <a:rPr lang="en-US" altLang="zh-CN" sz="1800" dirty="0">
                <a:solidFill>
                  <a:srgbClr val="FF0000"/>
                </a:solidFill>
              </a:rPr>
              <a:t>5120 CPU </a:t>
            </a:r>
            <a:r>
              <a:rPr lang="en-US" altLang="zh-CN" sz="1800" dirty="0"/>
              <a:t>core blade servers and </a:t>
            </a:r>
            <a:r>
              <a:rPr lang="en-US" altLang="zh-CN" sz="1800" dirty="0">
                <a:solidFill>
                  <a:srgbClr val="FF0000"/>
                </a:solidFill>
              </a:rPr>
              <a:t>6 GPU </a:t>
            </a:r>
            <a:r>
              <a:rPr lang="en-US" altLang="zh-CN" sz="1800" dirty="0"/>
              <a:t>servers</a:t>
            </a:r>
          </a:p>
          <a:p>
            <a:pPr lvl="1">
              <a:lnSpc>
                <a:spcPct val="100000"/>
              </a:lnSpc>
            </a:pPr>
            <a:r>
              <a:rPr lang="en-US" altLang="zh-CN" sz="1800" b="1" dirty="0"/>
              <a:t>Dedicated network</a:t>
            </a:r>
            <a:r>
              <a:rPr lang="zh-CN" altLang="en-US" sz="1800" dirty="0"/>
              <a:t>：</a:t>
            </a:r>
            <a:r>
              <a:rPr lang="en-US" altLang="zh-CN" sz="1800" dirty="0"/>
              <a:t>the network gradually increases, finally reaches </a:t>
            </a:r>
            <a:r>
              <a:rPr lang="en-US" altLang="zh-CN" sz="1800" dirty="0">
                <a:solidFill>
                  <a:srgbClr val="FF0000"/>
                </a:solidFill>
              </a:rPr>
              <a:t>2Gbps</a:t>
            </a:r>
            <a:r>
              <a:rPr lang="en-US" altLang="zh-CN" sz="1800" dirty="0"/>
              <a:t>, ensuring the transmission of 6PB data every year</a:t>
            </a:r>
          </a:p>
          <a:p>
            <a:pPr lvl="1">
              <a:lnSpc>
                <a:spcPct val="100000"/>
              </a:lnSpc>
            </a:pPr>
            <a:r>
              <a:rPr lang="en-US" altLang="zh-CN" sz="1800" b="1" dirty="0"/>
              <a:t>Computing system software</a:t>
            </a:r>
            <a:r>
              <a:rPr lang="en-US" altLang="zh-CN" sz="1800" dirty="0"/>
              <a:t>: data transmission system, etc.</a:t>
            </a:r>
            <a:endParaRPr lang="zh-CN" altLang="en-US" sz="18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C168EF7-CF0E-455D-8FE5-7EEFAEA4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C80F09C5-23DF-465C-B474-9A2B516904DA}"/>
              </a:ext>
            </a:extLst>
          </p:cNvPr>
          <p:cNvSpPr txBox="1">
            <a:spLocks/>
          </p:cNvSpPr>
          <p:nvPr/>
        </p:nvSpPr>
        <p:spPr bwMode="auto">
          <a:xfrm>
            <a:off x="4267200" y="1066800"/>
            <a:ext cx="48768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0" dirty="0"/>
              <a:t>Running period (planning)</a:t>
            </a:r>
          </a:p>
          <a:p>
            <a:pPr lvl="1">
              <a:lnSpc>
                <a:spcPct val="100000"/>
              </a:lnSpc>
            </a:pPr>
            <a:r>
              <a:rPr lang="en-US" altLang="zh-CN" sz="1800" dirty="0"/>
              <a:t>Tape storage</a:t>
            </a:r>
            <a:r>
              <a:rPr lang="en-US" altLang="zh-CN" sz="1800" b="0" dirty="0"/>
              <a:t>: </a:t>
            </a:r>
            <a:r>
              <a:rPr lang="en-US" altLang="zh-CN" sz="1800" b="0" dirty="0">
                <a:solidFill>
                  <a:srgbClr val="FF0000"/>
                </a:solidFill>
              </a:rPr>
              <a:t>6PB</a:t>
            </a:r>
            <a:r>
              <a:rPr lang="en-US" altLang="zh-CN" sz="1800" b="0" dirty="0"/>
              <a:t> per year, </a:t>
            </a:r>
            <a:r>
              <a:rPr lang="en-US" altLang="zh-CN" sz="1800" b="0" dirty="0">
                <a:solidFill>
                  <a:srgbClr val="FF0000"/>
                </a:solidFill>
              </a:rPr>
              <a:t>60PB</a:t>
            </a:r>
            <a:r>
              <a:rPr lang="en-US" altLang="zh-CN" sz="1800" b="0" dirty="0"/>
              <a:t> per 10 years, 120PB dual copies</a:t>
            </a:r>
          </a:p>
          <a:p>
            <a:pPr lvl="1">
              <a:lnSpc>
                <a:spcPct val="100000"/>
              </a:lnSpc>
            </a:pPr>
            <a:r>
              <a:rPr lang="en-US" altLang="zh-CN" sz="1800" dirty="0"/>
              <a:t>Disk storage</a:t>
            </a:r>
            <a:r>
              <a:rPr lang="en-US" altLang="zh-CN" sz="1800" b="0" dirty="0"/>
              <a:t>: ~ </a:t>
            </a:r>
            <a:r>
              <a:rPr lang="en-US" altLang="zh-CN" sz="1800" b="0" dirty="0">
                <a:solidFill>
                  <a:srgbClr val="FF0000"/>
                </a:solidFill>
              </a:rPr>
              <a:t>20PB</a:t>
            </a:r>
            <a:r>
              <a:rPr lang="en-US" altLang="zh-CN" sz="1800" b="0" dirty="0"/>
              <a:t> high-performance parallel file system, saving the raw data and all historical reconstruction data</a:t>
            </a:r>
          </a:p>
          <a:p>
            <a:pPr lvl="1">
              <a:lnSpc>
                <a:spcPct val="100000"/>
              </a:lnSpc>
            </a:pPr>
            <a:r>
              <a:rPr lang="en-US" altLang="zh-CN" sz="1800" dirty="0"/>
              <a:t>Computing resources</a:t>
            </a:r>
            <a:r>
              <a:rPr lang="en-US" altLang="zh-CN" sz="1800" b="0" dirty="0"/>
              <a:t>: CPU or FPGA and other coprocessors, </a:t>
            </a:r>
            <a:r>
              <a:rPr lang="en-US" altLang="zh-CN" sz="1800" b="0" dirty="0">
                <a:solidFill>
                  <a:srgbClr val="FF0000"/>
                </a:solidFill>
              </a:rPr>
              <a:t>10000+ </a:t>
            </a:r>
            <a:r>
              <a:rPr lang="en-US" altLang="zh-CN" sz="1800" b="0" dirty="0"/>
              <a:t>CPU cores for simulation, reconstruction and analysis</a:t>
            </a:r>
          </a:p>
          <a:p>
            <a:pPr lvl="1">
              <a:lnSpc>
                <a:spcPct val="100000"/>
              </a:lnSpc>
            </a:pPr>
            <a:r>
              <a:rPr lang="en-US" altLang="zh-CN" sz="1800" dirty="0"/>
              <a:t>Private line network</a:t>
            </a:r>
            <a:r>
              <a:rPr lang="en-US" altLang="zh-CN" sz="1800" b="0" dirty="0"/>
              <a:t>: network bandwidth above </a:t>
            </a:r>
            <a:r>
              <a:rPr lang="en-US" altLang="zh-CN" sz="1800" b="0" dirty="0">
                <a:solidFill>
                  <a:srgbClr val="FF0000"/>
                </a:solidFill>
              </a:rPr>
              <a:t>2.5Gbps</a:t>
            </a:r>
          </a:p>
          <a:p>
            <a:pPr lvl="1">
              <a:lnSpc>
                <a:spcPct val="100000"/>
              </a:lnSpc>
            </a:pPr>
            <a:r>
              <a:rPr lang="en-US" altLang="zh-CN" sz="1800" dirty="0"/>
              <a:t>Computing system software</a:t>
            </a:r>
            <a:r>
              <a:rPr lang="en-US" altLang="zh-CN" sz="1800" b="0" dirty="0"/>
              <a:t>: data transmission system, </a:t>
            </a:r>
            <a:r>
              <a:rPr lang="en-US" altLang="zh-CN" sz="1800" b="0" dirty="0">
                <a:solidFill>
                  <a:srgbClr val="FF0000"/>
                </a:solidFill>
              </a:rPr>
              <a:t>distributed computing system,</a:t>
            </a:r>
            <a:r>
              <a:rPr lang="en-US" altLang="zh-CN" sz="1800" b="0" dirty="0"/>
              <a:t> etc.</a:t>
            </a:r>
            <a:endParaRPr lang="zh-CN" altLang="en-US" sz="1800" b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F3C0CA-BF96-46B5-A774-C1E21F72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5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1BF5F4-C34F-47D5-9728-31BF481C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LHAASO data workflow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F54CD59-681B-48A1-A85A-C18AB678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sp>
        <p:nvSpPr>
          <p:cNvPr id="25" name="文本框 7">
            <a:extLst>
              <a:ext uri="{FF2B5EF4-FFF2-40B4-BE49-F238E27FC236}">
                <a16:creationId xmlns:a16="http://schemas.microsoft.com/office/drawing/2014/main" id="{9F15471D-4B87-415A-98F8-D0F1DE60B54E}"/>
              </a:ext>
            </a:extLst>
          </p:cNvPr>
          <p:cNvSpPr txBox="1"/>
          <p:nvPr/>
        </p:nvSpPr>
        <p:spPr>
          <a:xfrm>
            <a:off x="2085439" y="607540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IHEP</a:t>
            </a:r>
            <a:endParaRPr lang="zh-CN" altLang="en-US" b="1" dirty="0"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0C07611-CF6E-46FC-80C7-898C30C5EE18}"/>
              </a:ext>
            </a:extLst>
          </p:cNvPr>
          <p:cNvSpPr/>
          <p:nvPr/>
        </p:nvSpPr>
        <p:spPr>
          <a:xfrm>
            <a:off x="864052" y="1952552"/>
            <a:ext cx="2590799" cy="55438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DAQ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5551637-BCE5-459B-8CEC-70C5E0C94C19}"/>
              </a:ext>
            </a:extLst>
          </p:cNvPr>
          <p:cNvSpPr/>
          <p:nvPr/>
        </p:nvSpPr>
        <p:spPr>
          <a:xfrm>
            <a:off x="873005" y="1005063"/>
            <a:ext cx="2590800" cy="6669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(km2a,wcda,wfcta,GRB)</a:t>
            </a:r>
            <a:endParaRPr lang="zh-CN" altLang="en-US" b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云形 27">
            <a:extLst>
              <a:ext uri="{FF2B5EF4-FFF2-40B4-BE49-F238E27FC236}">
                <a16:creationId xmlns:a16="http://schemas.microsoft.com/office/drawing/2014/main" id="{87102384-F580-4432-A9C9-3EF32F85AB37}"/>
              </a:ext>
            </a:extLst>
          </p:cNvPr>
          <p:cNvSpPr/>
          <p:nvPr/>
        </p:nvSpPr>
        <p:spPr>
          <a:xfrm>
            <a:off x="5791211" y="5116735"/>
            <a:ext cx="2285989" cy="1071418"/>
          </a:xfrm>
          <a:prstGeom prst="cloud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Distributed computing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E7AC1B4-DDB1-4479-934E-08927ABF6C7B}"/>
              </a:ext>
            </a:extLst>
          </p:cNvPr>
          <p:cNvCxnSpPr>
            <a:cxnSpLocks/>
            <a:stCxn id="27" idx="2"/>
            <a:endCxn id="26" idx="0"/>
          </p:cNvCxnSpPr>
          <p:nvPr/>
        </p:nvCxnSpPr>
        <p:spPr>
          <a:xfrm flipH="1">
            <a:off x="2159452" y="1671987"/>
            <a:ext cx="8953" cy="280565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28BD916A-40D0-4C59-B842-A9F2602D68E4}"/>
              </a:ext>
            </a:extLst>
          </p:cNvPr>
          <p:cNvSpPr/>
          <p:nvPr/>
        </p:nvSpPr>
        <p:spPr>
          <a:xfrm>
            <a:off x="609599" y="5256164"/>
            <a:ext cx="3234813" cy="79256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0" dirty="0">
                <a:latin typeface="Arial" panose="020B0604020202020204" pitchFamily="34" charset="0"/>
                <a:ea typeface="华文彩云" panose="02010800040101010101" pitchFamily="2" charset="-122"/>
              </a:rPr>
              <a:t>Local data center at Beijing</a:t>
            </a:r>
            <a:endParaRPr lang="zh-CN" altLang="en-US" b="0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156A0DE-D63B-4AD8-9DB7-8F2F7AA48E07}"/>
              </a:ext>
            </a:extLst>
          </p:cNvPr>
          <p:cNvSpPr/>
          <p:nvPr/>
        </p:nvSpPr>
        <p:spPr>
          <a:xfrm>
            <a:off x="843667" y="2950085"/>
            <a:ext cx="2641956" cy="788113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0" dirty="0">
                <a:latin typeface="Arial" panose="020B0604020202020204" pitchFamily="34" charset="0"/>
                <a:ea typeface="华文彩云" panose="02010800040101010101" pitchFamily="2" charset="-122"/>
              </a:rPr>
              <a:t>on-site data center at </a:t>
            </a:r>
            <a:r>
              <a:rPr lang="en-US" altLang="zh-CN" b="0" dirty="0" err="1">
                <a:latin typeface="Arial" panose="020B0604020202020204" pitchFamily="34" charset="0"/>
                <a:ea typeface="华文彩云" panose="02010800040101010101" pitchFamily="2" charset="-122"/>
              </a:rPr>
              <a:t>Haizi</a:t>
            </a:r>
            <a:r>
              <a:rPr lang="en-US" altLang="zh-CN" b="0" dirty="0">
                <a:latin typeface="Arial" panose="020B0604020202020204" pitchFamily="34" charset="0"/>
                <a:ea typeface="华文彩云" panose="02010800040101010101" pitchFamily="2" charset="-122"/>
              </a:rPr>
              <a:t> Mountain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A071255A-3C96-4CFC-8D61-F34ACAAA26B1}"/>
              </a:ext>
            </a:extLst>
          </p:cNvPr>
          <p:cNvCxnSpPr>
            <a:cxnSpLocks/>
          </p:cNvCxnSpPr>
          <p:nvPr/>
        </p:nvCxnSpPr>
        <p:spPr>
          <a:xfrm>
            <a:off x="2145660" y="2506935"/>
            <a:ext cx="0" cy="44315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61EFBD5C-D08F-4F65-9981-AC4F10F360DF}"/>
              </a:ext>
            </a:extLst>
          </p:cNvPr>
          <p:cNvSpPr/>
          <p:nvPr/>
        </p:nvSpPr>
        <p:spPr>
          <a:xfrm>
            <a:off x="5156208" y="2949728"/>
            <a:ext cx="2641956" cy="788113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0" dirty="0">
                <a:latin typeface="Arial" panose="020B0604020202020204" pitchFamily="34" charset="0"/>
                <a:ea typeface="华文彩云" panose="02010800040101010101" pitchFamily="2" charset="-122"/>
              </a:rPr>
              <a:t>Operation center at </a:t>
            </a:r>
            <a:r>
              <a:rPr lang="en-US" altLang="zh-CN" b="0" dirty="0" err="1">
                <a:latin typeface="Arial" panose="020B0604020202020204" pitchFamily="34" charset="0"/>
                <a:ea typeface="华文彩云" panose="02010800040101010101" pitchFamily="2" charset="-122"/>
              </a:rPr>
              <a:t>Daocheng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7CFAD1A-F8D3-478C-8C22-397ED4D3F3A6}"/>
              </a:ext>
            </a:extLst>
          </p:cNvPr>
          <p:cNvCxnSpPr>
            <a:stCxn id="32" idx="3"/>
            <a:endCxn id="34" idx="1"/>
          </p:cNvCxnSpPr>
          <p:nvPr/>
        </p:nvCxnSpPr>
        <p:spPr>
          <a:xfrm flipV="1">
            <a:off x="3485623" y="3343785"/>
            <a:ext cx="1670585" cy="35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DE43DBED-C8E7-4D29-83EC-C97FB2C40428}"/>
              </a:ext>
            </a:extLst>
          </p:cNvPr>
          <p:cNvSpPr/>
          <p:nvPr/>
        </p:nvSpPr>
        <p:spPr>
          <a:xfrm>
            <a:off x="549029" y="2679192"/>
            <a:ext cx="7680571" cy="3765543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2A0D076-4006-44D3-BAD6-EC054EFB4575}"/>
              </a:ext>
            </a:extLst>
          </p:cNvPr>
          <p:cNvSpPr txBox="1"/>
          <p:nvPr/>
        </p:nvSpPr>
        <p:spPr>
          <a:xfrm>
            <a:off x="2135448" y="4264237"/>
            <a:ext cx="1529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line</a:t>
            </a:r>
            <a:endParaRPr lang="zh-CN" altLang="en-US" sz="1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AD5A972-1E58-49A8-A06F-E1631DE1B66A}"/>
              </a:ext>
            </a:extLst>
          </p:cNvPr>
          <p:cNvCxnSpPr>
            <a:cxnSpLocks/>
          </p:cNvCxnSpPr>
          <p:nvPr/>
        </p:nvCxnSpPr>
        <p:spPr>
          <a:xfrm>
            <a:off x="2159451" y="3740173"/>
            <a:ext cx="0" cy="1515991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B68F188-D0EE-43D5-A1AB-DDC800537CF1}"/>
              </a:ext>
            </a:extLst>
          </p:cNvPr>
          <p:cNvCxnSpPr>
            <a:stCxn id="31" idx="3"/>
          </p:cNvCxnSpPr>
          <p:nvPr/>
        </p:nvCxnSpPr>
        <p:spPr>
          <a:xfrm>
            <a:off x="3844412" y="5652444"/>
            <a:ext cx="194678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7E1944A-F4FD-4EFC-A48B-D8FE1034D537}"/>
              </a:ext>
            </a:extLst>
          </p:cNvPr>
          <p:cNvCxnSpPr/>
          <p:nvPr/>
        </p:nvCxnSpPr>
        <p:spPr>
          <a:xfrm>
            <a:off x="6477186" y="1600200"/>
            <a:ext cx="53321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6B2A866-96B9-45F3-980B-3C51B3349EC5}"/>
              </a:ext>
            </a:extLst>
          </p:cNvPr>
          <p:cNvSpPr txBox="1"/>
          <p:nvPr/>
        </p:nvSpPr>
        <p:spPr>
          <a:xfrm>
            <a:off x="7060517" y="1446311"/>
            <a:ext cx="1066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data</a:t>
            </a:r>
            <a:endParaRPr lang="zh-CN" altLang="en-US" sz="1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0644C6E1-4101-4AB6-8B09-DBD889B9C108}"/>
              </a:ext>
            </a:extLst>
          </p:cNvPr>
          <p:cNvCxnSpPr/>
          <p:nvPr/>
        </p:nvCxnSpPr>
        <p:spPr>
          <a:xfrm>
            <a:off x="6477186" y="1952552"/>
            <a:ext cx="53321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18138118-24C4-4C43-ADD7-0128C22BE050}"/>
              </a:ext>
            </a:extLst>
          </p:cNvPr>
          <p:cNvSpPr txBox="1"/>
          <p:nvPr/>
        </p:nvSpPr>
        <p:spPr>
          <a:xfrm>
            <a:off x="7060516" y="1798663"/>
            <a:ext cx="1819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Reconstruction data</a:t>
            </a:r>
            <a:endParaRPr lang="zh-CN" altLang="en-US" sz="1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825E3D-12C4-40C7-B5F7-6759126F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15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FB27CF-4E44-4904-BE6F-66C215974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altLang="zh-CN" sz="4000" dirty="0"/>
              <a:t>LHAASO Computing platform Architecture</a:t>
            </a:r>
            <a:endParaRPr lang="zh-CN" altLang="en-US" sz="4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BA771BE-A6C7-4E5D-83B5-5AF91225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69A02B0-B984-49E9-8BCE-00AF27E091A7}"/>
              </a:ext>
            </a:extLst>
          </p:cNvPr>
          <p:cNvGrpSpPr/>
          <p:nvPr/>
        </p:nvGrpSpPr>
        <p:grpSpPr>
          <a:xfrm>
            <a:off x="1629639" y="1659576"/>
            <a:ext cx="475957" cy="685800"/>
            <a:chOff x="2839236" y="1838227"/>
            <a:chExt cx="475957" cy="6858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19CD06C-FAB4-49A2-8F57-F7F2622B5BB7}"/>
                </a:ext>
              </a:extLst>
            </p:cNvPr>
            <p:cNvSpPr/>
            <p:nvPr/>
          </p:nvSpPr>
          <p:spPr>
            <a:xfrm>
              <a:off x="2839236" y="183822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C91DD01-DA11-4F50-A0F8-B91594643C3E}"/>
                </a:ext>
              </a:extLst>
            </p:cNvPr>
            <p:cNvSpPr/>
            <p:nvPr/>
          </p:nvSpPr>
          <p:spPr>
            <a:xfrm>
              <a:off x="2913718" y="196509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4A17920-0DD1-470B-95B2-35897C1C5065}"/>
                </a:ext>
              </a:extLst>
            </p:cNvPr>
            <p:cNvSpPr/>
            <p:nvPr/>
          </p:nvSpPr>
          <p:spPr>
            <a:xfrm>
              <a:off x="3000868" y="206682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A4B14B0-C996-433D-86E1-ADE7BC360D42}"/>
              </a:ext>
            </a:extLst>
          </p:cNvPr>
          <p:cNvSpPr txBox="1"/>
          <p:nvPr/>
        </p:nvSpPr>
        <p:spPr>
          <a:xfrm>
            <a:off x="1426722" y="1117476"/>
            <a:ext cx="172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nodes cluster</a:t>
            </a:r>
          </a:p>
          <a:p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(Beijing, </a:t>
            </a:r>
            <a:r>
              <a:rPr lang="en-US" altLang="zh-CN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daocheng</a:t>
            </a: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..)</a:t>
            </a:r>
            <a:endParaRPr lang="zh-CN" altLang="en-US" sz="1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云形 9">
            <a:extLst>
              <a:ext uri="{FF2B5EF4-FFF2-40B4-BE49-F238E27FC236}">
                <a16:creationId xmlns:a16="http://schemas.microsoft.com/office/drawing/2014/main" id="{6C696AF5-2F8E-42AF-9F4E-B944DBDA4F98}"/>
              </a:ext>
            </a:extLst>
          </p:cNvPr>
          <p:cNvSpPr/>
          <p:nvPr/>
        </p:nvSpPr>
        <p:spPr>
          <a:xfrm>
            <a:off x="1736827" y="3492525"/>
            <a:ext cx="929684" cy="53857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zh-CN" altLang="en-US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A3FAE03-462E-42E7-A674-4CCC777CA5D8}"/>
              </a:ext>
            </a:extLst>
          </p:cNvPr>
          <p:cNvSpPr/>
          <p:nvPr/>
        </p:nvSpPr>
        <p:spPr>
          <a:xfrm>
            <a:off x="533400" y="2908430"/>
            <a:ext cx="3429000" cy="24766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004B35-A36E-48F1-837C-56B892419034}"/>
              </a:ext>
            </a:extLst>
          </p:cNvPr>
          <p:cNvSpPr txBox="1"/>
          <p:nvPr/>
        </p:nvSpPr>
        <p:spPr>
          <a:xfrm>
            <a:off x="1465803" y="5509686"/>
            <a:ext cx="2144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Beijing IHEP site (Main site)</a:t>
            </a:r>
            <a:endParaRPr lang="zh-CN" altLang="en-US" sz="1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CC95A28-16B1-4EDA-B877-FC6DC26FBA89}"/>
              </a:ext>
            </a:extLst>
          </p:cNvPr>
          <p:cNvSpPr/>
          <p:nvPr/>
        </p:nvSpPr>
        <p:spPr>
          <a:xfrm>
            <a:off x="1619221" y="2974712"/>
            <a:ext cx="1164897" cy="407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HTCondor</a:t>
            </a:r>
            <a:r>
              <a:rPr lang="en-US" altLang="zh-CN" sz="1200" b="0" dirty="0">
                <a:latin typeface="Arial" panose="020B0604020202020204" pitchFamily="34" charset="0"/>
                <a:cs typeface="Arial" panose="020B0604020202020204" pitchFamily="34" charset="0"/>
              </a:rPr>
              <a:t> scheduler</a:t>
            </a:r>
            <a:endParaRPr lang="zh-CN" alt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F970938-1924-4BA2-884B-8FBBB74A1DE2}"/>
              </a:ext>
            </a:extLst>
          </p:cNvPr>
          <p:cNvGrpSpPr/>
          <p:nvPr/>
        </p:nvGrpSpPr>
        <p:grpSpPr>
          <a:xfrm>
            <a:off x="1544739" y="4090403"/>
            <a:ext cx="475957" cy="685800"/>
            <a:chOff x="2839236" y="1838227"/>
            <a:chExt cx="475957" cy="68580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A6AC7A9-3C28-4F63-A78E-DED0D6ECCE6C}"/>
                </a:ext>
              </a:extLst>
            </p:cNvPr>
            <p:cNvSpPr/>
            <p:nvPr/>
          </p:nvSpPr>
          <p:spPr>
            <a:xfrm>
              <a:off x="2839236" y="183822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B912DB4-25A4-4403-9D67-66ED3166CED8}"/>
                </a:ext>
              </a:extLst>
            </p:cNvPr>
            <p:cNvSpPr/>
            <p:nvPr/>
          </p:nvSpPr>
          <p:spPr>
            <a:xfrm>
              <a:off x="2913718" y="196509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F272087-9EC5-4853-AE7E-E8DF26097A3A}"/>
                </a:ext>
              </a:extLst>
            </p:cNvPr>
            <p:cNvSpPr/>
            <p:nvPr/>
          </p:nvSpPr>
          <p:spPr>
            <a:xfrm>
              <a:off x="3000868" y="206682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B6F65E4-1287-442A-83E1-FEB6071C2C08}"/>
              </a:ext>
            </a:extLst>
          </p:cNvPr>
          <p:cNvGrpSpPr/>
          <p:nvPr/>
        </p:nvGrpSpPr>
        <p:grpSpPr>
          <a:xfrm>
            <a:off x="2376421" y="4101398"/>
            <a:ext cx="475957" cy="685800"/>
            <a:chOff x="2839236" y="1838227"/>
            <a:chExt cx="475957" cy="68580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5BCF629-CA7C-499A-BCFB-4D4CB99AB3B8}"/>
                </a:ext>
              </a:extLst>
            </p:cNvPr>
            <p:cNvSpPr/>
            <p:nvPr/>
          </p:nvSpPr>
          <p:spPr>
            <a:xfrm>
              <a:off x="2839236" y="183822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B8FA875-25C7-40C4-AC4B-FAE4A1A2C310}"/>
                </a:ext>
              </a:extLst>
            </p:cNvPr>
            <p:cNvSpPr/>
            <p:nvPr/>
          </p:nvSpPr>
          <p:spPr>
            <a:xfrm>
              <a:off x="2913718" y="196509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1AAB3AC-1831-4A24-AD88-C7B26A4DDA76}"/>
                </a:ext>
              </a:extLst>
            </p:cNvPr>
            <p:cNvSpPr/>
            <p:nvPr/>
          </p:nvSpPr>
          <p:spPr>
            <a:xfrm>
              <a:off x="3000868" y="206682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圆柱形 22">
            <a:extLst>
              <a:ext uri="{FF2B5EF4-FFF2-40B4-BE49-F238E27FC236}">
                <a16:creationId xmlns:a16="http://schemas.microsoft.com/office/drawing/2014/main" id="{6DFC153B-D241-45D7-8A9D-2726096FFDDD}"/>
              </a:ext>
            </a:extLst>
          </p:cNvPr>
          <p:cNvSpPr/>
          <p:nvPr/>
        </p:nvSpPr>
        <p:spPr>
          <a:xfrm>
            <a:off x="3331968" y="4350797"/>
            <a:ext cx="381000" cy="37979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B291C76-B892-47C6-AC71-84C006F5B658}"/>
              </a:ext>
            </a:extLst>
          </p:cNvPr>
          <p:cNvGrpSpPr/>
          <p:nvPr/>
        </p:nvGrpSpPr>
        <p:grpSpPr>
          <a:xfrm>
            <a:off x="700389" y="4127017"/>
            <a:ext cx="475957" cy="685800"/>
            <a:chOff x="2839236" y="1838227"/>
            <a:chExt cx="475957" cy="68580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2FE6432-C29E-4E53-895B-561131A217CA}"/>
                </a:ext>
              </a:extLst>
            </p:cNvPr>
            <p:cNvSpPr/>
            <p:nvPr/>
          </p:nvSpPr>
          <p:spPr>
            <a:xfrm>
              <a:off x="2839236" y="183822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37217CF-EF39-44C8-BA7C-585CD45911FB}"/>
                </a:ext>
              </a:extLst>
            </p:cNvPr>
            <p:cNvSpPr/>
            <p:nvPr/>
          </p:nvSpPr>
          <p:spPr>
            <a:xfrm>
              <a:off x="2913718" y="196509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82259BEF-AD0E-4A55-A315-4FE2FC609391}"/>
                </a:ext>
              </a:extLst>
            </p:cNvPr>
            <p:cNvSpPr/>
            <p:nvPr/>
          </p:nvSpPr>
          <p:spPr>
            <a:xfrm>
              <a:off x="3000868" y="206682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519DBA5E-CD87-4A61-9C28-21EE7F62BE8E}"/>
              </a:ext>
            </a:extLst>
          </p:cNvPr>
          <p:cNvSpPr txBox="1"/>
          <p:nvPr/>
        </p:nvSpPr>
        <p:spPr>
          <a:xfrm>
            <a:off x="652998" y="4800667"/>
            <a:ext cx="95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AFS, Kerberos</a:t>
            </a:r>
            <a:endParaRPr lang="zh-CN" altLang="en-US" sz="1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B3012E3-65E3-4FCF-8779-ED2B6A1E43DC}"/>
              </a:ext>
            </a:extLst>
          </p:cNvPr>
          <p:cNvSpPr txBox="1"/>
          <p:nvPr/>
        </p:nvSpPr>
        <p:spPr>
          <a:xfrm>
            <a:off x="1467544" y="4742578"/>
            <a:ext cx="90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 cluster</a:t>
            </a:r>
            <a:endParaRPr lang="zh-CN" altLang="en-US" sz="1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B0B45B6-FBC6-48C3-B7A1-95B9BA94386E}"/>
              </a:ext>
            </a:extLst>
          </p:cNvPr>
          <p:cNvSpPr txBox="1"/>
          <p:nvPr/>
        </p:nvSpPr>
        <p:spPr>
          <a:xfrm>
            <a:off x="2317321" y="4753655"/>
            <a:ext cx="116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cluster</a:t>
            </a:r>
            <a:endParaRPr lang="zh-CN" altLang="en-US" sz="1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7089101-73F9-4674-B80D-11EC3ADE5B7C}"/>
              </a:ext>
            </a:extLst>
          </p:cNvPr>
          <p:cNvSpPr txBox="1"/>
          <p:nvPr/>
        </p:nvSpPr>
        <p:spPr>
          <a:xfrm>
            <a:off x="3294001" y="4735294"/>
            <a:ext cx="66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</a:t>
            </a:r>
            <a:endParaRPr lang="zh-CN" altLang="en-US" sz="1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44F29255-87DD-4BF2-B956-C10DDBB5EB9A}"/>
              </a:ext>
            </a:extLst>
          </p:cNvPr>
          <p:cNvSpPr/>
          <p:nvPr/>
        </p:nvSpPr>
        <p:spPr>
          <a:xfrm>
            <a:off x="5370261" y="1547846"/>
            <a:ext cx="1810682" cy="19997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7ECBC88-148D-4043-B7E5-614680B260B8}"/>
              </a:ext>
            </a:extLst>
          </p:cNvPr>
          <p:cNvSpPr txBox="1"/>
          <p:nvPr/>
        </p:nvSpPr>
        <p:spPr>
          <a:xfrm>
            <a:off x="7169475" y="2343385"/>
            <a:ext cx="1248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Daocheng</a:t>
            </a: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site</a:t>
            </a:r>
            <a:endParaRPr lang="zh-CN" altLang="en-US" sz="1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91BAC14C-3A6C-4909-9295-F7A588C1DEA7}"/>
              </a:ext>
            </a:extLst>
          </p:cNvPr>
          <p:cNvSpPr/>
          <p:nvPr/>
        </p:nvSpPr>
        <p:spPr>
          <a:xfrm>
            <a:off x="5672900" y="1679487"/>
            <a:ext cx="1164897" cy="407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HTCondor</a:t>
            </a:r>
            <a:r>
              <a:rPr lang="en-US" altLang="zh-CN" sz="1200" b="0" dirty="0">
                <a:latin typeface="Arial" panose="020B0604020202020204" pitchFamily="34" charset="0"/>
                <a:cs typeface="Arial" panose="020B0604020202020204" pitchFamily="34" charset="0"/>
              </a:rPr>
              <a:t> scheduler</a:t>
            </a:r>
            <a:endParaRPr lang="zh-CN" alt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935D25F9-870F-48CC-B5ED-2EFC40AC4D19}"/>
              </a:ext>
            </a:extLst>
          </p:cNvPr>
          <p:cNvGrpSpPr/>
          <p:nvPr/>
        </p:nvGrpSpPr>
        <p:grpSpPr>
          <a:xfrm>
            <a:off x="5580593" y="2395865"/>
            <a:ext cx="475957" cy="685800"/>
            <a:chOff x="2839236" y="1838227"/>
            <a:chExt cx="475957" cy="685800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BDFFBE0-D363-4886-A7A2-7B18009522DB}"/>
                </a:ext>
              </a:extLst>
            </p:cNvPr>
            <p:cNvSpPr/>
            <p:nvPr/>
          </p:nvSpPr>
          <p:spPr>
            <a:xfrm>
              <a:off x="2839236" y="183822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5E396773-4651-44F3-B338-2384DF1774F5}"/>
                </a:ext>
              </a:extLst>
            </p:cNvPr>
            <p:cNvSpPr/>
            <p:nvPr/>
          </p:nvSpPr>
          <p:spPr>
            <a:xfrm>
              <a:off x="2913718" y="196509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FDF3D014-54C4-4848-B564-1679413F101C}"/>
                </a:ext>
              </a:extLst>
            </p:cNvPr>
            <p:cNvSpPr/>
            <p:nvPr/>
          </p:nvSpPr>
          <p:spPr>
            <a:xfrm>
              <a:off x="3000868" y="206682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9C27372-19E2-4811-A6FC-3B3A3C7B9797}"/>
              </a:ext>
            </a:extLst>
          </p:cNvPr>
          <p:cNvGrpSpPr/>
          <p:nvPr/>
        </p:nvGrpSpPr>
        <p:grpSpPr>
          <a:xfrm>
            <a:off x="6412275" y="2406860"/>
            <a:ext cx="475957" cy="685800"/>
            <a:chOff x="2839236" y="1838227"/>
            <a:chExt cx="475957" cy="685800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C981BD72-83A8-4F5B-BAD3-D8F8E05DAF59}"/>
                </a:ext>
              </a:extLst>
            </p:cNvPr>
            <p:cNvSpPr/>
            <p:nvPr/>
          </p:nvSpPr>
          <p:spPr>
            <a:xfrm>
              <a:off x="2839236" y="183822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FDD18A08-392E-40DF-B644-79433A2FFD5B}"/>
                </a:ext>
              </a:extLst>
            </p:cNvPr>
            <p:cNvSpPr/>
            <p:nvPr/>
          </p:nvSpPr>
          <p:spPr>
            <a:xfrm>
              <a:off x="2913718" y="196509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787FB13-5B23-401D-BB3A-245CAC630099}"/>
                </a:ext>
              </a:extLst>
            </p:cNvPr>
            <p:cNvSpPr/>
            <p:nvPr/>
          </p:nvSpPr>
          <p:spPr>
            <a:xfrm>
              <a:off x="3000868" y="206682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3C56F8F2-A8C0-4694-9B6F-E8C1FD6CDB7C}"/>
              </a:ext>
            </a:extLst>
          </p:cNvPr>
          <p:cNvSpPr txBox="1"/>
          <p:nvPr/>
        </p:nvSpPr>
        <p:spPr>
          <a:xfrm>
            <a:off x="5503398" y="3048040"/>
            <a:ext cx="90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 cluster</a:t>
            </a:r>
            <a:endParaRPr lang="zh-CN" altLang="en-US" sz="1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427B462-EC4D-49A4-A90D-45E7DF638D64}"/>
              </a:ext>
            </a:extLst>
          </p:cNvPr>
          <p:cNvSpPr txBox="1"/>
          <p:nvPr/>
        </p:nvSpPr>
        <p:spPr>
          <a:xfrm>
            <a:off x="6305783" y="3086922"/>
            <a:ext cx="116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cluster</a:t>
            </a:r>
            <a:endParaRPr lang="zh-CN" altLang="en-US" sz="1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A4D6FE65-9FF4-4A41-A72F-816ADAC7C662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5737756" y="2086830"/>
            <a:ext cx="367494" cy="30903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3964EB7B-95D1-4CB4-8829-EF6E06151098}"/>
              </a:ext>
            </a:extLst>
          </p:cNvPr>
          <p:cNvCxnSpPr>
            <a:stCxn id="34" idx="2"/>
            <a:endCxn id="40" idx="0"/>
          </p:cNvCxnSpPr>
          <p:nvPr/>
        </p:nvCxnSpPr>
        <p:spPr>
          <a:xfrm>
            <a:off x="6255349" y="2086830"/>
            <a:ext cx="314089" cy="320030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19B9D86F-CF61-43EC-8970-7CC00C92E6FD}"/>
              </a:ext>
            </a:extLst>
          </p:cNvPr>
          <p:cNvCxnSpPr>
            <a:cxnSpLocks/>
          </p:cNvCxnSpPr>
          <p:nvPr/>
        </p:nvCxnSpPr>
        <p:spPr>
          <a:xfrm>
            <a:off x="6056550" y="2785865"/>
            <a:ext cx="322626" cy="0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367A690-7C3B-4E7F-A2C8-FCE9DC11E0A3}"/>
              </a:ext>
            </a:extLst>
          </p:cNvPr>
          <p:cNvGrpSpPr/>
          <p:nvPr/>
        </p:nvGrpSpPr>
        <p:grpSpPr>
          <a:xfrm>
            <a:off x="2521169" y="1667638"/>
            <a:ext cx="475957" cy="685800"/>
            <a:chOff x="2839236" y="1838227"/>
            <a:chExt cx="475957" cy="685800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AE79160F-D4CE-4725-9497-150520D2FBB8}"/>
                </a:ext>
              </a:extLst>
            </p:cNvPr>
            <p:cNvSpPr/>
            <p:nvPr/>
          </p:nvSpPr>
          <p:spPr>
            <a:xfrm>
              <a:off x="2839236" y="183822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C45BA51F-478B-4102-9B4F-607AF99A0104}"/>
                </a:ext>
              </a:extLst>
            </p:cNvPr>
            <p:cNvSpPr/>
            <p:nvPr/>
          </p:nvSpPr>
          <p:spPr>
            <a:xfrm>
              <a:off x="2913718" y="196509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8B253D60-F701-4EEA-8C94-6E7CBD569AEF}"/>
                </a:ext>
              </a:extLst>
            </p:cNvPr>
            <p:cNvSpPr/>
            <p:nvPr/>
          </p:nvSpPr>
          <p:spPr>
            <a:xfrm>
              <a:off x="3000868" y="206682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65E68B2F-44A9-4775-85FB-BE8646D749A3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2247900" y="2364162"/>
            <a:ext cx="0" cy="544268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B267CF8B-BDA1-4134-8071-65065FBE572D}"/>
              </a:ext>
            </a:extLst>
          </p:cNvPr>
          <p:cNvCxnSpPr>
            <a:stCxn id="13" idx="2"/>
            <a:endCxn id="10" idx="3"/>
          </p:cNvCxnSpPr>
          <p:nvPr/>
        </p:nvCxnSpPr>
        <p:spPr>
          <a:xfrm flipH="1">
            <a:off x="2201669" y="3382055"/>
            <a:ext cx="1" cy="141264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4C2968BA-DB62-4888-8DE9-7C31312CBD47}"/>
              </a:ext>
            </a:extLst>
          </p:cNvPr>
          <p:cNvCxnSpPr>
            <a:stCxn id="25" idx="0"/>
            <a:endCxn id="10" idx="2"/>
          </p:cNvCxnSpPr>
          <p:nvPr/>
        </p:nvCxnSpPr>
        <p:spPr>
          <a:xfrm flipV="1">
            <a:off x="857552" y="3761814"/>
            <a:ext cx="882159" cy="365203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65C07652-B2FD-4050-B3BE-875A962686B6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1701902" y="3952827"/>
            <a:ext cx="165956" cy="137576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C904258B-1A59-4B76-9F65-EAC34A50512D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2314607" y="3952827"/>
            <a:ext cx="218977" cy="148571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B0B949D6-2994-4A94-8246-799E06BB6067}"/>
              </a:ext>
            </a:extLst>
          </p:cNvPr>
          <p:cNvCxnSpPr>
            <a:cxnSpLocks/>
            <a:stCxn id="10" idx="0"/>
            <a:endCxn id="23" idx="1"/>
          </p:cNvCxnSpPr>
          <p:nvPr/>
        </p:nvCxnSpPr>
        <p:spPr>
          <a:xfrm>
            <a:off x="2665736" y="3761814"/>
            <a:ext cx="856732" cy="588983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D4C865B3-5839-40D7-8CD1-C621757367B0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3962400" y="2547744"/>
            <a:ext cx="1407861" cy="1375301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: 圆角 88">
            <a:extLst>
              <a:ext uri="{FF2B5EF4-FFF2-40B4-BE49-F238E27FC236}">
                <a16:creationId xmlns:a16="http://schemas.microsoft.com/office/drawing/2014/main" id="{2DE7E5F6-CA04-43AB-B58D-FD7618112D48}"/>
              </a:ext>
            </a:extLst>
          </p:cNvPr>
          <p:cNvSpPr/>
          <p:nvPr/>
        </p:nvSpPr>
        <p:spPr>
          <a:xfrm>
            <a:off x="5410200" y="3791404"/>
            <a:ext cx="1810682" cy="19997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CB6EAF71-13F7-42A5-AB28-E934D1834012}"/>
              </a:ext>
            </a:extLst>
          </p:cNvPr>
          <p:cNvSpPr txBox="1"/>
          <p:nvPr/>
        </p:nvSpPr>
        <p:spPr>
          <a:xfrm>
            <a:off x="7283896" y="4670900"/>
            <a:ext cx="1248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Chengdu site</a:t>
            </a:r>
            <a:endParaRPr lang="zh-CN" altLang="en-US" sz="1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矩形: 圆角 90">
            <a:extLst>
              <a:ext uri="{FF2B5EF4-FFF2-40B4-BE49-F238E27FC236}">
                <a16:creationId xmlns:a16="http://schemas.microsoft.com/office/drawing/2014/main" id="{DC365345-66BE-4803-897C-3489DBD62B6D}"/>
              </a:ext>
            </a:extLst>
          </p:cNvPr>
          <p:cNvSpPr/>
          <p:nvPr/>
        </p:nvSpPr>
        <p:spPr>
          <a:xfrm>
            <a:off x="5712839" y="3923045"/>
            <a:ext cx="1164897" cy="407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HTCondor</a:t>
            </a:r>
            <a:r>
              <a:rPr lang="en-US" altLang="zh-CN" sz="1200" b="0" dirty="0"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endParaRPr lang="zh-CN" alt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581ACE5A-8044-44AA-B809-237E25B6C80F}"/>
              </a:ext>
            </a:extLst>
          </p:cNvPr>
          <p:cNvGrpSpPr/>
          <p:nvPr/>
        </p:nvGrpSpPr>
        <p:grpSpPr>
          <a:xfrm>
            <a:off x="5620532" y="4639423"/>
            <a:ext cx="475957" cy="685800"/>
            <a:chOff x="2839236" y="1838227"/>
            <a:chExt cx="475957" cy="685800"/>
          </a:xfrm>
        </p:grpSpPr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CAAAF9FC-A718-4D93-A5BE-944ECE5C2AB0}"/>
                </a:ext>
              </a:extLst>
            </p:cNvPr>
            <p:cNvSpPr/>
            <p:nvPr/>
          </p:nvSpPr>
          <p:spPr>
            <a:xfrm>
              <a:off x="2839236" y="183822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5892A920-5482-4121-94D3-046CDC3A72D0}"/>
                </a:ext>
              </a:extLst>
            </p:cNvPr>
            <p:cNvSpPr/>
            <p:nvPr/>
          </p:nvSpPr>
          <p:spPr>
            <a:xfrm>
              <a:off x="2913718" y="196509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0967D2F9-79E8-4393-9AB4-DF848654C39C}"/>
                </a:ext>
              </a:extLst>
            </p:cNvPr>
            <p:cNvSpPr/>
            <p:nvPr/>
          </p:nvSpPr>
          <p:spPr>
            <a:xfrm>
              <a:off x="3000868" y="206682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942F2891-74E4-485A-A694-05D2969CA907}"/>
              </a:ext>
            </a:extLst>
          </p:cNvPr>
          <p:cNvGrpSpPr/>
          <p:nvPr/>
        </p:nvGrpSpPr>
        <p:grpSpPr>
          <a:xfrm>
            <a:off x="6452214" y="4650418"/>
            <a:ext cx="475957" cy="685800"/>
            <a:chOff x="2839236" y="1838227"/>
            <a:chExt cx="475957" cy="685800"/>
          </a:xfrm>
        </p:grpSpPr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A1371063-BFB6-4B54-9308-E02318E922D1}"/>
                </a:ext>
              </a:extLst>
            </p:cNvPr>
            <p:cNvSpPr/>
            <p:nvPr/>
          </p:nvSpPr>
          <p:spPr>
            <a:xfrm>
              <a:off x="2839236" y="183822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CC00F2AC-F9A0-4E3F-AFAC-51E460ACC33B}"/>
                </a:ext>
              </a:extLst>
            </p:cNvPr>
            <p:cNvSpPr/>
            <p:nvPr/>
          </p:nvSpPr>
          <p:spPr>
            <a:xfrm>
              <a:off x="2913718" y="196509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601155B7-EC7D-484C-952D-E71D8ABFDF18}"/>
                </a:ext>
              </a:extLst>
            </p:cNvPr>
            <p:cNvSpPr/>
            <p:nvPr/>
          </p:nvSpPr>
          <p:spPr>
            <a:xfrm>
              <a:off x="3000868" y="2066827"/>
              <a:ext cx="31432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文本框 99">
            <a:extLst>
              <a:ext uri="{FF2B5EF4-FFF2-40B4-BE49-F238E27FC236}">
                <a16:creationId xmlns:a16="http://schemas.microsoft.com/office/drawing/2014/main" id="{2DFA6B41-06F5-44C8-8A37-D49B9A515DA4}"/>
              </a:ext>
            </a:extLst>
          </p:cNvPr>
          <p:cNvSpPr txBox="1"/>
          <p:nvPr/>
        </p:nvSpPr>
        <p:spPr>
          <a:xfrm>
            <a:off x="5543337" y="5291598"/>
            <a:ext cx="90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 cluster</a:t>
            </a:r>
            <a:endParaRPr lang="zh-CN" altLang="en-US" sz="1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CB32D6A2-FC65-455C-9160-B5017267C70A}"/>
              </a:ext>
            </a:extLst>
          </p:cNvPr>
          <p:cNvCxnSpPr>
            <a:cxnSpLocks/>
            <a:endCxn id="93" idx="0"/>
          </p:cNvCxnSpPr>
          <p:nvPr/>
        </p:nvCxnSpPr>
        <p:spPr>
          <a:xfrm flipH="1">
            <a:off x="5777695" y="4330388"/>
            <a:ext cx="367494" cy="30903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CB75CD5C-5849-4C0A-A089-0923F6307B75}"/>
              </a:ext>
            </a:extLst>
          </p:cNvPr>
          <p:cNvCxnSpPr>
            <a:stCxn id="91" idx="2"/>
            <a:endCxn id="97" idx="0"/>
          </p:cNvCxnSpPr>
          <p:nvPr/>
        </p:nvCxnSpPr>
        <p:spPr>
          <a:xfrm>
            <a:off x="6295288" y="4330388"/>
            <a:ext cx="314089" cy="320030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id="{01624312-262A-4C3A-9FFE-204D7B16EF30}"/>
              </a:ext>
            </a:extLst>
          </p:cNvPr>
          <p:cNvCxnSpPr>
            <a:cxnSpLocks/>
          </p:cNvCxnSpPr>
          <p:nvPr/>
        </p:nvCxnSpPr>
        <p:spPr>
          <a:xfrm>
            <a:off x="6096489" y="5029423"/>
            <a:ext cx="322626" cy="0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>
            <a:extLst>
              <a:ext uri="{FF2B5EF4-FFF2-40B4-BE49-F238E27FC236}">
                <a16:creationId xmlns:a16="http://schemas.microsoft.com/office/drawing/2014/main" id="{08B8F776-361E-43C5-9E1E-C937ACC381BE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3962400" y="3923045"/>
            <a:ext cx="1447800" cy="868257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107">
            <a:extLst>
              <a:ext uri="{FF2B5EF4-FFF2-40B4-BE49-F238E27FC236}">
                <a16:creationId xmlns:a16="http://schemas.microsoft.com/office/drawing/2014/main" id="{3EF668E0-4D6D-41D8-BDCA-8C960F23ADA2}"/>
              </a:ext>
            </a:extLst>
          </p:cNvPr>
          <p:cNvSpPr txBox="1"/>
          <p:nvPr/>
        </p:nvSpPr>
        <p:spPr>
          <a:xfrm>
            <a:off x="5980310" y="5956798"/>
            <a:ext cx="958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000" b="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28629C0D-C496-41DD-AA54-B3CFACD278B6}"/>
              </a:ext>
            </a:extLst>
          </p:cNvPr>
          <p:cNvSpPr txBox="1"/>
          <p:nvPr/>
        </p:nvSpPr>
        <p:spPr>
          <a:xfrm>
            <a:off x="6452214" y="5311153"/>
            <a:ext cx="116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cluster</a:t>
            </a:r>
            <a:endParaRPr lang="zh-CN" altLang="en-US" sz="1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99D4A31-615B-4B46-AE7E-A055B6EE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B3DCB84D-54BA-464D-8E72-916888C5ECD7}"/>
              </a:ext>
            </a:extLst>
          </p:cNvPr>
          <p:cNvSpPr txBox="1"/>
          <p:nvPr/>
        </p:nvSpPr>
        <p:spPr>
          <a:xfrm>
            <a:off x="2082925" y="1880565"/>
            <a:ext cx="958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000" b="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7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E56C6A25-83DF-41F9-B884-AFAA64E50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48" y="2824956"/>
            <a:ext cx="2667000" cy="180094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D8E20B8-5426-42F1-93DE-C464E885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 components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A7674D-BEE8-4641-AD23-B87F6F7B7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92" y="1373837"/>
            <a:ext cx="4065457" cy="1624626"/>
          </a:xfrm>
        </p:spPr>
        <p:txBody>
          <a:bodyPr/>
          <a:lstStyle/>
          <a:p>
            <a:r>
              <a:rPr lang="en-US" altLang="zh-CN" sz="2400" dirty="0"/>
              <a:t>Computing system</a:t>
            </a:r>
          </a:p>
          <a:p>
            <a:pPr lvl="1"/>
            <a:r>
              <a:rPr lang="en-US" altLang="zh-CN" sz="2000" dirty="0"/>
              <a:t>Login cluster</a:t>
            </a:r>
          </a:p>
          <a:p>
            <a:pPr lvl="1"/>
            <a:r>
              <a:rPr lang="en-US" altLang="zh-CN" sz="2000" dirty="0"/>
              <a:t>Computing cluster</a:t>
            </a:r>
          </a:p>
          <a:p>
            <a:pPr lvl="1"/>
            <a:r>
              <a:rPr lang="en-US" altLang="zh-CN" sz="2000" dirty="0"/>
              <a:t>Distributed cluster</a:t>
            </a:r>
          </a:p>
          <a:p>
            <a:pPr lvl="1"/>
            <a:endParaRPr lang="zh-CN" altLang="en-US" sz="2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B7000F-4445-4318-BB04-8B48F427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0F320AF-AA91-4428-A257-4121FA75B535}"/>
              </a:ext>
            </a:extLst>
          </p:cNvPr>
          <p:cNvSpPr/>
          <p:nvPr/>
        </p:nvSpPr>
        <p:spPr>
          <a:xfrm>
            <a:off x="228600" y="4419412"/>
            <a:ext cx="2819400" cy="129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400" b="0" dirty="0">
                <a:solidFill>
                  <a:srgbClr val="0070C0"/>
                </a:solidFill>
                <a:latin typeface="+mn-lt"/>
                <a:ea typeface="+mn-ea"/>
              </a:rPr>
              <a:t>Storage system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rgbClr val="595959"/>
                </a:solidFill>
                <a:latin typeface="+mn-lt"/>
                <a:ea typeface="+mn-ea"/>
              </a:rPr>
              <a:t>Disk storage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rgbClr val="595959"/>
                </a:solidFill>
                <a:latin typeface="+mn-lt"/>
                <a:ea typeface="+mn-ea"/>
              </a:rPr>
              <a:t>Tap storage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rgbClr val="595959"/>
                </a:solidFill>
                <a:latin typeface="+mn-lt"/>
                <a:ea typeface="+mn-ea"/>
              </a:rPr>
              <a:t>Backup storage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C2DD33-2833-476C-8F9A-07F14A626DD8}"/>
              </a:ext>
            </a:extLst>
          </p:cNvPr>
          <p:cNvSpPr/>
          <p:nvPr/>
        </p:nvSpPr>
        <p:spPr>
          <a:xfrm>
            <a:off x="5029200" y="1333653"/>
            <a:ext cx="3725402" cy="198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400" b="0" dirty="0">
                <a:solidFill>
                  <a:srgbClr val="0070C0"/>
                </a:solidFill>
                <a:latin typeface="+mn-lt"/>
                <a:ea typeface="+mn-ea"/>
              </a:rPr>
              <a:t>Network system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rgbClr val="595959"/>
                </a:solidFill>
                <a:latin typeface="+mn-lt"/>
                <a:ea typeface="+mn-ea"/>
              </a:rPr>
              <a:t>Network Connection Management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rgbClr val="595959"/>
                </a:solidFill>
                <a:latin typeface="+mn-lt"/>
                <a:ea typeface="+mn-ea"/>
              </a:rPr>
              <a:t>Data transfer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rgbClr val="595959"/>
                </a:solidFill>
                <a:latin typeface="+mn-lt"/>
                <a:ea typeface="+mn-ea"/>
              </a:rPr>
              <a:t>Security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9E2D478-5181-4537-9F5F-B76B6C52DA14}"/>
              </a:ext>
            </a:extLst>
          </p:cNvPr>
          <p:cNvSpPr/>
          <p:nvPr/>
        </p:nvSpPr>
        <p:spPr>
          <a:xfrm>
            <a:off x="4800600" y="4369642"/>
            <a:ext cx="4572000" cy="158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400" b="0" dirty="0">
                <a:solidFill>
                  <a:srgbClr val="0070C0"/>
                </a:solidFill>
                <a:latin typeface="+mn-lt"/>
                <a:ea typeface="+mn-ea"/>
              </a:rPr>
              <a:t>Support management system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rgbClr val="595959"/>
                </a:solidFill>
                <a:latin typeface="+mn-lt"/>
                <a:ea typeface="+mn-ea"/>
              </a:rPr>
              <a:t>user management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rgbClr val="595959"/>
                </a:solidFill>
                <a:latin typeface="+mn-lt"/>
                <a:ea typeface="+mn-ea"/>
              </a:rPr>
              <a:t>Automation System Management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rgbClr val="595959"/>
                </a:solidFill>
                <a:latin typeface="+mn-lt"/>
                <a:ea typeface="+mn-ea"/>
              </a:rPr>
              <a:t>Remote Monitoring and Operation Management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40C1EB-45F3-43F3-8396-D9178BA1E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796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0753976-BCD8-4A40-88B5-33129744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371600"/>
            <a:ext cx="3212914" cy="21336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5225238-132B-46B5-8CD6-3010C824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computing system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D32BA9-D948-4A72-A695-050FE0C38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4419"/>
            <a:ext cx="8001000" cy="5410200"/>
          </a:xfrm>
        </p:spPr>
        <p:txBody>
          <a:bodyPr/>
          <a:lstStyle/>
          <a:p>
            <a:r>
              <a:rPr lang="en-US" altLang="zh-CN" sz="2400" dirty="0"/>
              <a:t>Local </a:t>
            </a:r>
            <a:r>
              <a:rPr lang="en-US" altLang="zh-CN" sz="2400" dirty="0" err="1"/>
              <a:t>HTCondor</a:t>
            </a:r>
            <a:r>
              <a:rPr lang="en-US" altLang="zh-CN" sz="2400" dirty="0"/>
              <a:t> Pool at IHEP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/>
              <a:t>~14,500 CPU cores, shared by 16 groups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/>
              <a:t>Group quota with surplus</a:t>
            </a:r>
          </a:p>
          <a:p>
            <a:pPr lvl="2">
              <a:lnSpc>
                <a:spcPct val="100000"/>
              </a:lnSpc>
            </a:pPr>
            <a:r>
              <a:rPr lang="en-US" altLang="zh-CN" sz="1800" dirty="0"/>
              <a:t>Fairness: resource ratio</a:t>
            </a:r>
          </a:p>
          <a:p>
            <a:pPr lvl="2">
              <a:lnSpc>
                <a:spcPct val="100000"/>
              </a:lnSpc>
            </a:pPr>
            <a:r>
              <a:rPr lang="en-US" altLang="zh-CN" sz="1800" dirty="0"/>
              <a:t>High resource utility (use as much resources </a:t>
            </a:r>
            <a:br>
              <a:rPr lang="en-US" altLang="zh-CN" sz="1800" dirty="0"/>
            </a:br>
            <a:r>
              <a:rPr lang="en-US" altLang="zh-CN" sz="1800" dirty="0"/>
              <a:t>as possible)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1,116 owned by LHAASO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1,920 </a:t>
            </a:r>
            <a:r>
              <a:rPr lang="en-US" altLang="zh-CN" sz="2000" dirty="0" err="1">
                <a:solidFill>
                  <a:srgbClr val="FF0000"/>
                </a:solidFill>
              </a:rPr>
              <a:t>cpu</a:t>
            </a:r>
            <a:r>
              <a:rPr lang="en-US" altLang="zh-CN" sz="2000" dirty="0">
                <a:solidFill>
                  <a:srgbClr val="FF0000"/>
                </a:solidFill>
              </a:rPr>
              <a:t> cores</a:t>
            </a:r>
            <a:r>
              <a:rPr lang="en-US" altLang="zh-CN" sz="2000" dirty="0"/>
              <a:t> come soon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Extra ~1000 </a:t>
            </a:r>
            <a:r>
              <a:rPr lang="en-US" altLang="zh-CN" sz="2000" dirty="0" err="1">
                <a:solidFill>
                  <a:srgbClr val="FF0000"/>
                </a:solidFill>
              </a:rPr>
              <a:t>vm</a:t>
            </a:r>
            <a:r>
              <a:rPr lang="en-US" altLang="zh-CN" sz="2000" dirty="0">
                <a:solidFill>
                  <a:srgbClr val="FF0000"/>
                </a:solidFill>
              </a:rPr>
              <a:t> cores </a:t>
            </a:r>
            <a:r>
              <a:rPr lang="en-US" altLang="zh-CN" sz="2000" dirty="0"/>
              <a:t>serving in virtual pool</a:t>
            </a:r>
          </a:p>
          <a:p>
            <a:pPr marL="228600" lvl="1"/>
            <a:r>
              <a:rPr lang="en-US" altLang="zh-CN" dirty="0">
                <a:solidFill>
                  <a:srgbClr val="0070C0"/>
                </a:solidFill>
              </a:rPr>
              <a:t>Onsite (</a:t>
            </a:r>
            <a:r>
              <a:rPr lang="en-US" altLang="zh-CN" dirty="0" err="1">
                <a:solidFill>
                  <a:srgbClr val="0070C0"/>
                </a:solidFill>
              </a:rPr>
              <a:t>Daocheng</a:t>
            </a:r>
            <a:r>
              <a:rPr lang="en-US" altLang="zh-CN" dirty="0">
                <a:solidFill>
                  <a:srgbClr val="0070C0"/>
                </a:solidFill>
              </a:rPr>
              <a:t>) </a:t>
            </a:r>
            <a:r>
              <a:rPr lang="en-US" altLang="zh-CN" dirty="0" err="1">
                <a:solidFill>
                  <a:srgbClr val="0070C0"/>
                </a:solidFill>
              </a:rPr>
              <a:t>HTCondor</a:t>
            </a:r>
            <a:r>
              <a:rPr lang="en-US" altLang="zh-CN" dirty="0">
                <a:solidFill>
                  <a:srgbClr val="0070C0"/>
                </a:solidFill>
              </a:rPr>
              <a:t> Pool is built at the end of 2018</a:t>
            </a:r>
          </a:p>
          <a:p>
            <a:pPr lvl="1"/>
            <a:r>
              <a:rPr lang="en-US" altLang="zh-CN" sz="2000" dirty="0">
                <a:solidFill>
                  <a:srgbClr val="FF0000"/>
                </a:solidFill>
              </a:rPr>
              <a:t>468</a:t>
            </a:r>
            <a:r>
              <a:rPr lang="en-US" altLang="zh-CN" sz="2000" dirty="0"/>
              <a:t> dedicated CPU cores</a:t>
            </a:r>
          </a:p>
          <a:p>
            <a:pPr lvl="1"/>
            <a:r>
              <a:rPr lang="en-US" altLang="zh-CN" sz="2000" dirty="0">
                <a:solidFill>
                  <a:srgbClr val="FF0000"/>
                </a:solidFill>
              </a:rPr>
              <a:t>1,280 </a:t>
            </a:r>
            <a:r>
              <a:rPr lang="en-US" altLang="zh-CN" sz="2000" dirty="0" err="1">
                <a:solidFill>
                  <a:srgbClr val="FF0000"/>
                </a:solidFill>
              </a:rPr>
              <a:t>cpu</a:t>
            </a:r>
            <a:r>
              <a:rPr lang="en-US" altLang="zh-CN" sz="2000" dirty="0">
                <a:solidFill>
                  <a:srgbClr val="FF0000"/>
                </a:solidFill>
              </a:rPr>
              <a:t> cores </a:t>
            </a:r>
            <a:r>
              <a:rPr lang="en-US" altLang="zh-CN" sz="2000" dirty="0"/>
              <a:t>come soon</a:t>
            </a:r>
          </a:p>
          <a:p>
            <a:pPr lvl="1"/>
            <a:r>
              <a:rPr lang="en-US" altLang="zh-CN" sz="2000" dirty="0"/>
              <a:t>More than </a:t>
            </a:r>
            <a:r>
              <a:rPr lang="en-US" altLang="zh-CN" sz="2000" dirty="0">
                <a:solidFill>
                  <a:srgbClr val="FF0000"/>
                </a:solidFill>
              </a:rPr>
              <a:t>41,000 </a:t>
            </a:r>
            <a:r>
              <a:rPr lang="en-US" altLang="zh-CN" sz="2000" dirty="0"/>
              <a:t>jobs were finished</a:t>
            </a:r>
          </a:p>
          <a:p>
            <a:pPr lvl="1"/>
            <a:endParaRPr lang="en-US" altLang="zh-CN" sz="2000" dirty="0"/>
          </a:p>
          <a:p>
            <a:pPr lvl="1"/>
            <a:endParaRPr lang="zh-CN" altLang="en-US" sz="2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06EB70-6684-46CD-9DAD-DF96DDF0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BC9AEA-0760-4CA1-997D-8018BD74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20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3BCCE9-4A1C-4E5D-B223-1B22B3D2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LHAASO job in last 6 months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6DFD2BC0-F440-4666-856B-10E4CEC6D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8550412" cy="3200400"/>
          </a:xfr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997F228-9A07-4BD5-A6A3-F15ECB8F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The second LHAASO collaboration meeting in 2019 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989EF2-F78D-4315-9EA5-76A8A65C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352B7-7A09-47CE-A8D3-13C2C2418B9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6237" y="990600"/>
            <a:ext cx="7285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 b="0" dirty="0">
                <a:solidFill>
                  <a:srgbClr val="0070C0"/>
                </a:solidFill>
                <a:latin typeface="+mn-lt"/>
                <a:ea typeface="+mn-ea"/>
              </a:rPr>
              <a:t>In last 6 months</a:t>
            </a: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 b="0" dirty="0">
                <a:solidFill>
                  <a:srgbClr val="0070C0"/>
                </a:solidFill>
                <a:latin typeface="+mn-lt"/>
                <a:ea typeface="+mn-ea"/>
              </a:rPr>
              <a:t>Has finished 5,105,517 jobs </a:t>
            </a: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 b="0" dirty="0">
                <a:solidFill>
                  <a:srgbClr val="0070C0"/>
                </a:solidFill>
                <a:latin typeface="+mn-lt"/>
                <a:ea typeface="+mn-ea"/>
              </a:rPr>
              <a:t>Has consumed 6,704,227 </a:t>
            </a:r>
            <a:r>
              <a:rPr lang="en-US" altLang="zh-CN" sz="2400" b="0" dirty="0" err="1">
                <a:solidFill>
                  <a:srgbClr val="0070C0"/>
                </a:solidFill>
                <a:latin typeface="+mn-lt"/>
                <a:ea typeface="+mn-ea"/>
              </a:rPr>
              <a:t>cpu</a:t>
            </a:r>
            <a:r>
              <a:rPr lang="en-US" altLang="zh-CN" sz="2400" b="0" dirty="0">
                <a:solidFill>
                  <a:srgbClr val="0070C0"/>
                </a:solidFill>
                <a:latin typeface="+mn-lt"/>
                <a:ea typeface="+mn-ea"/>
              </a:rPr>
              <a:t> hours</a:t>
            </a: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400" b="0" dirty="0">
              <a:solidFill>
                <a:srgbClr val="0070C0"/>
              </a:solidFill>
              <a:latin typeface="+mn-lt"/>
              <a:ea typeface="+mn-ea"/>
            </a:endParaRPr>
          </a:p>
          <a:p>
            <a:pPr>
              <a:spcAft>
                <a:spcPts val="0"/>
              </a:spcAft>
            </a:pPr>
            <a:endParaRPr lang="zh-CN" altLang="en-US" sz="2400" b="0" dirty="0" err="1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29163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9525">
          <a:solidFill>
            <a:schemeClr val="accent1">
              <a:lumMod val="75000"/>
            </a:schemeClr>
          </a:solidFill>
          <a:prstDash val="solid"/>
          <a:headEnd type="triangl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18313</TotalTime>
  <Words>2071</Words>
  <Application>Microsoft Office PowerPoint</Application>
  <PresentationFormat>全屏显示(4:3)</PresentationFormat>
  <Paragraphs>343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 Unicode MS</vt:lpstr>
      <vt:lpstr>方正舒体</vt:lpstr>
      <vt:lpstr>华文彩云</vt:lpstr>
      <vt:lpstr>华文行楷</vt:lpstr>
      <vt:lpstr>宋体</vt:lpstr>
      <vt:lpstr>微软雅黑</vt:lpstr>
      <vt:lpstr>幼圆</vt:lpstr>
      <vt:lpstr>Arial</vt:lpstr>
      <vt:lpstr>Calibri</vt:lpstr>
      <vt:lpstr>Calibri Light</vt:lpstr>
      <vt:lpstr>Century Gothic</vt:lpstr>
      <vt:lpstr>Comic Sans MS</vt:lpstr>
      <vt:lpstr>Times New Roman</vt:lpstr>
      <vt:lpstr>Wingdings</vt:lpstr>
      <vt:lpstr>自定义设计方案</vt:lpstr>
      <vt:lpstr>Status of LHAASO Computing Platform</vt:lpstr>
      <vt:lpstr>Outline</vt:lpstr>
      <vt:lpstr>LHAASO Computing requirements</vt:lpstr>
      <vt:lpstr>Goals of LHAASO computing platform </vt:lpstr>
      <vt:lpstr>LHAASO data workflow</vt:lpstr>
      <vt:lpstr>LHAASO Computing platform Architecture</vt:lpstr>
      <vt:lpstr>Key components</vt:lpstr>
      <vt:lpstr>computing system</vt:lpstr>
      <vt:lpstr>LHAASO job in last 6 months</vt:lpstr>
      <vt:lpstr>Updates on computing system</vt:lpstr>
      <vt:lpstr>Disk storage </vt:lpstr>
      <vt:lpstr>EOS Storage </vt:lpstr>
      <vt:lpstr>EOS + JBOD Evaluation</vt:lpstr>
      <vt:lpstr>Tap storage</vt:lpstr>
      <vt:lpstr>Tap storage</vt:lpstr>
      <vt:lpstr>Network</vt:lpstr>
      <vt:lpstr>Data Transfer</vt:lpstr>
      <vt:lpstr>Monitoring</vt:lpstr>
      <vt:lpstr>Monitor notification</vt:lpstr>
      <vt:lpstr>IT HelpDesk service</vt:lpstr>
      <vt:lpstr>Current computing platform status</vt:lpstr>
      <vt:lpstr>Tips for using the computing platform</vt:lpstr>
      <vt:lpstr>Tips for using the computing platform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lihb</dc:creator>
  <cp:lastModifiedBy>Li Haibo</cp:lastModifiedBy>
  <cp:revision>959</cp:revision>
  <cp:lastPrinted>1601-01-01T00:00:00Z</cp:lastPrinted>
  <dcterms:created xsi:type="dcterms:W3CDTF">1601-01-01T00:00:00Z</dcterms:created>
  <dcterms:modified xsi:type="dcterms:W3CDTF">2019-10-25T00:58:17Z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