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57" r:id="rId3"/>
    <p:sldId id="259" r:id="rId4"/>
    <p:sldId id="261" r:id="rId5"/>
    <p:sldId id="279" r:id="rId6"/>
    <p:sldId id="278" r:id="rId7"/>
    <p:sldId id="280" r:id="rId8"/>
    <p:sldId id="258" r:id="rId9"/>
    <p:sldId id="262" r:id="rId10"/>
    <p:sldId id="263" r:id="rId11"/>
    <p:sldId id="264" r:id="rId12"/>
    <p:sldId id="282" r:id="rId13"/>
    <p:sldId id="265" r:id="rId14"/>
    <p:sldId id="288" r:id="rId15"/>
    <p:sldId id="296" r:id="rId16"/>
    <p:sldId id="294" r:id="rId17"/>
    <p:sldId id="285" r:id="rId18"/>
    <p:sldId id="283" r:id="rId19"/>
    <p:sldId id="295" r:id="rId20"/>
    <p:sldId id="293" r:id="rId21"/>
    <p:sldId id="286" r:id="rId22"/>
    <p:sldId id="273" r:id="rId23"/>
    <p:sldId id="274" r:id="rId24"/>
    <p:sldId id="275" r:id="rId25"/>
    <p:sldId id="277" r:id="rId26"/>
    <p:sldId id="270" r:id="rId27"/>
    <p:sldId id="271" r:id="rId28"/>
    <p:sldId id="291" r:id="rId29"/>
    <p:sldId id="292" r:id="rId30"/>
    <p:sldId id="29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44"/>
    <p:restoredTop sz="94696"/>
  </p:normalViewPr>
  <p:slideViewPr>
    <p:cSldViewPr snapToGrid="0" snapToObjects="1">
      <p:cViewPr>
        <p:scale>
          <a:sx n="80" d="100"/>
          <a:sy n="80" d="100"/>
        </p:scale>
        <p:origin x="2240" y="1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926704-25A5-3444-94E8-7D42AAE5FD11}" type="datetimeFigureOut">
              <a:rPr lang="en-US" smtClean="0"/>
              <a:t>10/25/19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ED0588-C90E-5F43-9BA4-E40D387217FA}" type="slidenum">
              <a:rPr lang="en-US" smtClean="0"/>
              <a:t>‹#›</a:t>
            </a:fld>
            <a:endParaRPr lang="en-US"/>
          </a:p>
        </p:txBody>
      </p:sp>
    </p:spTree>
    <p:extLst>
      <p:ext uri="{BB962C8B-B14F-4D97-AF65-F5344CB8AC3E}">
        <p14:creationId xmlns:p14="http://schemas.microsoft.com/office/powerpoint/2010/main" val="263858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ED0588-C90E-5F43-9BA4-E40D387217FA}" type="slidenum">
              <a:rPr lang="en-US" smtClean="0"/>
              <a:t>1</a:t>
            </a:fld>
            <a:endParaRPr lang="en-US"/>
          </a:p>
        </p:txBody>
      </p:sp>
    </p:spTree>
    <p:extLst>
      <p:ext uri="{BB962C8B-B14F-4D97-AF65-F5344CB8AC3E}">
        <p14:creationId xmlns:p14="http://schemas.microsoft.com/office/powerpoint/2010/main" val="473840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FE30DA2-D197-3541-8625-6A87EAD95D0D}" type="datetime1">
              <a:rPr lang="en-US" smtClean="0"/>
              <a:t>10/25/19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65890-06BE-C546-B6D8-D43AB18A7BB0}" type="slidenum">
              <a:rPr lang="en-US" smtClean="0"/>
              <a:t>‹#›</a:t>
            </a:fld>
            <a:endParaRPr lang="en-US"/>
          </a:p>
        </p:txBody>
      </p:sp>
    </p:spTree>
    <p:extLst>
      <p:ext uri="{BB962C8B-B14F-4D97-AF65-F5344CB8AC3E}">
        <p14:creationId xmlns:p14="http://schemas.microsoft.com/office/powerpoint/2010/main" val="196774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30C11D-70AC-144A-86FC-48057961C636}" type="datetime1">
              <a:rPr lang="en-US" smtClean="0"/>
              <a:t>10/25/19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65890-06BE-C546-B6D8-D43AB18A7BB0}" type="slidenum">
              <a:rPr lang="en-US" smtClean="0"/>
              <a:t>‹#›</a:t>
            </a:fld>
            <a:endParaRPr lang="en-US"/>
          </a:p>
        </p:txBody>
      </p:sp>
    </p:spTree>
    <p:extLst>
      <p:ext uri="{BB962C8B-B14F-4D97-AF65-F5344CB8AC3E}">
        <p14:creationId xmlns:p14="http://schemas.microsoft.com/office/powerpoint/2010/main" val="2019625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2919AC-1827-8344-960D-9110F7319B3D}" type="datetime1">
              <a:rPr lang="en-US" smtClean="0"/>
              <a:t>10/25/19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65890-06BE-C546-B6D8-D43AB18A7BB0}" type="slidenum">
              <a:rPr lang="en-US" smtClean="0"/>
              <a:t>‹#›</a:t>
            </a:fld>
            <a:endParaRPr lang="en-US"/>
          </a:p>
        </p:txBody>
      </p:sp>
    </p:spTree>
    <p:extLst>
      <p:ext uri="{BB962C8B-B14F-4D97-AF65-F5344CB8AC3E}">
        <p14:creationId xmlns:p14="http://schemas.microsoft.com/office/powerpoint/2010/main" val="717522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15DDE9-ACC5-5F4D-9DA8-351423090545}" type="datetime1">
              <a:rPr lang="en-US" smtClean="0"/>
              <a:t>10/25/19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65890-06BE-C546-B6D8-D43AB18A7BB0}" type="slidenum">
              <a:rPr lang="en-US" smtClean="0"/>
              <a:t>‹#›</a:t>
            </a:fld>
            <a:endParaRPr lang="en-US"/>
          </a:p>
        </p:txBody>
      </p:sp>
    </p:spTree>
    <p:extLst>
      <p:ext uri="{BB962C8B-B14F-4D97-AF65-F5344CB8AC3E}">
        <p14:creationId xmlns:p14="http://schemas.microsoft.com/office/powerpoint/2010/main" val="61095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A278BAD-BDD7-F64B-BB50-2AAD9438262B}" type="datetime1">
              <a:rPr lang="en-US" smtClean="0"/>
              <a:t>10/25/19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365890-06BE-C546-B6D8-D43AB18A7BB0}" type="slidenum">
              <a:rPr lang="en-US" smtClean="0"/>
              <a:t>‹#›</a:t>
            </a:fld>
            <a:endParaRPr lang="en-US"/>
          </a:p>
        </p:txBody>
      </p:sp>
    </p:spTree>
    <p:extLst>
      <p:ext uri="{BB962C8B-B14F-4D97-AF65-F5344CB8AC3E}">
        <p14:creationId xmlns:p14="http://schemas.microsoft.com/office/powerpoint/2010/main" val="3403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188623-CECC-1846-8D3F-A67C9CDEF765}" type="datetime1">
              <a:rPr lang="en-US" smtClean="0"/>
              <a:t>10/25/19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65890-06BE-C546-B6D8-D43AB18A7BB0}" type="slidenum">
              <a:rPr lang="en-US" smtClean="0"/>
              <a:t>‹#›</a:t>
            </a:fld>
            <a:endParaRPr lang="en-US"/>
          </a:p>
        </p:txBody>
      </p:sp>
    </p:spTree>
    <p:extLst>
      <p:ext uri="{BB962C8B-B14F-4D97-AF65-F5344CB8AC3E}">
        <p14:creationId xmlns:p14="http://schemas.microsoft.com/office/powerpoint/2010/main" val="1471631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A4D005-4B87-C64C-8AE8-FA6E0EA10E7A}" type="datetime1">
              <a:rPr lang="en-US" smtClean="0"/>
              <a:t>10/25/19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365890-06BE-C546-B6D8-D43AB18A7BB0}" type="slidenum">
              <a:rPr lang="en-US" smtClean="0"/>
              <a:t>‹#›</a:t>
            </a:fld>
            <a:endParaRPr lang="en-US"/>
          </a:p>
        </p:txBody>
      </p:sp>
    </p:spTree>
    <p:extLst>
      <p:ext uri="{BB962C8B-B14F-4D97-AF65-F5344CB8AC3E}">
        <p14:creationId xmlns:p14="http://schemas.microsoft.com/office/powerpoint/2010/main" val="114653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52DD51-C919-5045-A3F6-95A087F0015B}" type="datetime1">
              <a:rPr lang="en-US" smtClean="0"/>
              <a:t>10/25/19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365890-06BE-C546-B6D8-D43AB18A7BB0}" type="slidenum">
              <a:rPr lang="en-US" smtClean="0"/>
              <a:t>‹#›</a:t>
            </a:fld>
            <a:endParaRPr lang="en-US"/>
          </a:p>
        </p:txBody>
      </p:sp>
    </p:spTree>
    <p:extLst>
      <p:ext uri="{BB962C8B-B14F-4D97-AF65-F5344CB8AC3E}">
        <p14:creationId xmlns:p14="http://schemas.microsoft.com/office/powerpoint/2010/main" val="4213834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1371B-F73B-604E-8CE6-48FFB6E6C283}" type="datetime1">
              <a:rPr lang="en-US" smtClean="0"/>
              <a:t>10/25/19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365890-06BE-C546-B6D8-D43AB18A7BB0}" type="slidenum">
              <a:rPr lang="en-US" smtClean="0"/>
              <a:t>‹#›</a:t>
            </a:fld>
            <a:endParaRPr lang="en-US"/>
          </a:p>
        </p:txBody>
      </p:sp>
    </p:spTree>
    <p:extLst>
      <p:ext uri="{BB962C8B-B14F-4D97-AF65-F5344CB8AC3E}">
        <p14:creationId xmlns:p14="http://schemas.microsoft.com/office/powerpoint/2010/main" val="1938463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3A0467A-760E-DB48-9231-92335F7ABCCE}" type="datetime1">
              <a:rPr lang="en-US" smtClean="0"/>
              <a:t>10/25/19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65890-06BE-C546-B6D8-D43AB18A7BB0}" type="slidenum">
              <a:rPr lang="en-US" smtClean="0"/>
              <a:t>‹#›</a:t>
            </a:fld>
            <a:endParaRPr lang="en-US"/>
          </a:p>
        </p:txBody>
      </p:sp>
    </p:spTree>
    <p:extLst>
      <p:ext uri="{BB962C8B-B14F-4D97-AF65-F5344CB8AC3E}">
        <p14:creationId xmlns:p14="http://schemas.microsoft.com/office/powerpoint/2010/main" val="279266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B5C53C-A067-1C40-BFB0-9C1799330C3E}" type="datetime1">
              <a:rPr lang="en-US" smtClean="0"/>
              <a:t>10/25/19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365890-06BE-C546-B6D8-D43AB18A7BB0}" type="slidenum">
              <a:rPr lang="en-US" smtClean="0"/>
              <a:t>‹#›</a:t>
            </a:fld>
            <a:endParaRPr lang="en-US"/>
          </a:p>
        </p:txBody>
      </p:sp>
    </p:spTree>
    <p:extLst>
      <p:ext uri="{BB962C8B-B14F-4D97-AF65-F5344CB8AC3E}">
        <p14:creationId xmlns:p14="http://schemas.microsoft.com/office/powerpoint/2010/main" val="13731706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BC9B06-632D-C94A-8E0C-91B68BA938D1}" type="datetime1">
              <a:rPr lang="en-US" smtClean="0"/>
              <a:t>10/25/19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a:solidFill>
                  <a:schemeClr val="tx1">
                    <a:tint val="75000"/>
                  </a:schemeClr>
                </a:solidFill>
              </a:defRPr>
            </a:lvl1pPr>
          </a:lstStyle>
          <a:p>
            <a:fld id="{26365890-06BE-C546-B6D8-D43AB18A7BB0}" type="slidenum">
              <a:rPr lang="en-US" smtClean="0"/>
              <a:pPr/>
              <a:t>‹#›</a:t>
            </a:fld>
            <a:endParaRPr lang="en-US"/>
          </a:p>
        </p:txBody>
      </p:sp>
    </p:spTree>
    <p:extLst>
      <p:ext uri="{BB962C8B-B14F-4D97-AF65-F5344CB8AC3E}">
        <p14:creationId xmlns:p14="http://schemas.microsoft.com/office/powerpoint/2010/main" val="264374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gif"/><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1.png"/><Relationship Id="rId6"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 Id="rId3" Type="http://schemas.openxmlformats.org/officeDocument/2006/relationships/image" Target="../media/image44.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emf"/><Relationship Id="rId3" Type="http://schemas.openxmlformats.org/officeDocument/2006/relationships/image" Target="../media/image46.emf"/></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emf"/><Relationship Id="rId3" Type="http://schemas.openxmlformats.org/officeDocument/2006/relationships/image" Target="../media/image4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jpg"/><Relationship Id="rId5" Type="http://schemas.openxmlformats.org/officeDocument/2006/relationships/image" Target="../media/image9.png"/><Relationship Id="rId6" Type="http://schemas.openxmlformats.org/officeDocument/2006/relationships/image" Target="../media/image10.jpg"/><Relationship Id="rId7"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22619"/>
            <a:ext cx="9144000" cy="2387600"/>
          </a:xfrm>
        </p:spPr>
        <p:txBody>
          <a:bodyPr/>
          <a:lstStyle/>
          <a:p>
            <a:r>
              <a:rPr lang="en-US" altLang="zh-CN" dirty="0" smtClean="0"/>
              <a:t>WFCTA</a:t>
            </a:r>
            <a:r>
              <a:rPr lang="zh-CN" altLang="en-US" dirty="0" smtClean="0"/>
              <a:t>的激光模拟和数据的初步分析</a:t>
            </a:r>
            <a:endParaRPr lang="en-US" dirty="0"/>
          </a:p>
        </p:txBody>
      </p:sp>
      <p:sp>
        <p:nvSpPr>
          <p:cNvPr id="3" name="Subtitle 2"/>
          <p:cNvSpPr>
            <a:spLocks noGrp="1"/>
          </p:cNvSpPr>
          <p:nvPr>
            <p:ph type="subTitle" idx="1"/>
          </p:nvPr>
        </p:nvSpPr>
        <p:spPr/>
        <p:txBody>
          <a:bodyPr/>
          <a:lstStyle/>
          <a:p>
            <a:r>
              <a:rPr lang="zh-CN" altLang="en-US" dirty="0" smtClean="0"/>
              <a:t>刘虎</a:t>
            </a:r>
            <a:endParaRPr lang="en-US" altLang="zh-CN" dirty="0" smtClean="0"/>
          </a:p>
          <a:p>
            <a:r>
              <a:rPr lang="zh-CN" altLang="en-US" dirty="0" smtClean="0"/>
              <a:t>西南交通大学</a:t>
            </a:r>
            <a:endParaRPr lang="en-US" altLang="zh-CN" dirty="0" smtClean="0"/>
          </a:p>
          <a:p>
            <a:r>
              <a:rPr lang="en-US" altLang="zh-CN" dirty="0" smtClean="0"/>
              <a:t>2019-10-25</a:t>
            </a:r>
            <a:endParaRPr lang="en-US" dirty="0"/>
          </a:p>
        </p:txBody>
      </p:sp>
      <p:sp>
        <p:nvSpPr>
          <p:cNvPr id="4" name="TextBox 3"/>
          <p:cNvSpPr txBox="1"/>
          <p:nvPr/>
        </p:nvSpPr>
        <p:spPr>
          <a:xfrm>
            <a:off x="10668000" y="6349619"/>
            <a:ext cx="1345240" cy="369332"/>
          </a:xfrm>
          <a:prstGeom prst="rect">
            <a:avLst/>
          </a:prstGeom>
          <a:noFill/>
        </p:spPr>
        <p:txBody>
          <a:bodyPr wrap="none" rtlCol="0">
            <a:spAutoFit/>
          </a:bodyPr>
          <a:lstStyle/>
          <a:p>
            <a:r>
              <a:rPr lang="zh-CN" altLang="en-US" dirty="0" smtClean="0"/>
              <a:t>珠海，</a:t>
            </a:r>
            <a:r>
              <a:rPr lang="en-US" altLang="zh-CN" dirty="0" smtClean="0"/>
              <a:t>2019</a:t>
            </a:r>
            <a:endParaRPr lang="en-US" dirty="0"/>
          </a:p>
        </p:txBody>
      </p:sp>
      <p:sp>
        <p:nvSpPr>
          <p:cNvPr id="5" name="Slide Number Placeholder 4"/>
          <p:cNvSpPr>
            <a:spLocks noGrp="1"/>
          </p:cNvSpPr>
          <p:nvPr>
            <p:ph type="sldNum" sz="quarter" idx="12"/>
          </p:nvPr>
        </p:nvSpPr>
        <p:spPr/>
        <p:txBody>
          <a:bodyPr/>
          <a:lstStyle/>
          <a:p>
            <a:fld id="{26365890-06BE-C546-B6D8-D43AB18A7BB0}" type="slidenum">
              <a:rPr lang="en-US" smtClean="0"/>
              <a:t>1</a:t>
            </a:fld>
            <a:endParaRPr lang="en-US"/>
          </a:p>
        </p:txBody>
      </p:sp>
    </p:spTree>
    <p:extLst>
      <p:ext uri="{BB962C8B-B14F-4D97-AF65-F5344CB8AC3E}">
        <p14:creationId xmlns:p14="http://schemas.microsoft.com/office/powerpoint/2010/main" val="12866519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57081"/>
            <a:ext cx="5172552" cy="2707536"/>
          </a:xfrm>
          <a:prstGeom prst="rect">
            <a:avLst/>
          </a:prstGeom>
        </p:spPr>
      </p:pic>
      <p:sp>
        <p:nvSpPr>
          <p:cNvPr id="8" name="TextBox 7"/>
          <p:cNvSpPr txBox="1"/>
          <p:nvPr/>
        </p:nvSpPr>
        <p:spPr>
          <a:xfrm>
            <a:off x="809625" y="1710750"/>
            <a:ext cx="3386055" cy="646331"/>
          </a:xfrm>
          <a:prstGeom prst="rect">
            <a:avLst/>
          </a:prstGeom>
          <a:noFill/>
        </p:spPr>
        <p:txBody>
          <a:bodyPr wrap="none" rtlCol="0">
            <a:spAutoFit/>
          </a:bodyPr>
          <a:lstStyle/>
          <a:p>
            <a:r>
              <a:rPr lang="zh-CN" altLang="en-US" dirty="0" smtClean="0"/>
              <a:t>激光器出射激光发散度： </a:t>
            </a:r>
            <a:r>
              <a:rPr lang="en-US" altLang="zh-CN" dirty="0" smtClean="0"/>
              <a:t>8mrad</a:t>
            </a:r>
          </a:p>
          <a:p>
            <a:r>
              <a:rPr lang="zh-CN" altLang="en-US" dirty="0" smtClean="0"/>
              <a:t>望远镜</a:t>
            </a:r>
            <a:r>
              <a:rPr lang="en-US" altLang="zh-CN" dirty="0" smtClean="0"/>
              <a:t>smearing:</a:t>
            </a:r>
            <a:r>
              <a:rPr lang="zh-CN" altLang="en-US" dirty="0" smtClean="0"/>
              <a:t> </a:t>
            </a:r>
            <a:r>
              <a:rPr lang="en-US" altLang="zh-CN" dirty="0" smtClean="0"/>
              <a:t>6mm</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037" y="1545823"/>
            <a:ext cx="6872372" cy="481211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44113" y="2675165"/>
            <a:ext cx="1955621" cy="1139597"/>
          </a:xfrm>
          <a:prstGeom prst="rect">
            <a:avLst/>
          </a:prstGeom>
        </p:spPr>
      </p:pic>
      <p:sp>
        <p:nvSpPr>
          <p:cNvPr id="10" name="Title 1"/>
          <p:cNvSpPr>
            <a:spLocks noGrp="1"/>
          </p:cNvSpPr>
          <p:nvPr>
            <p:ph type="title"/>
          </p:nvPr>
        </p:nvSpPr>
        <p:spPr>
          <a:xfrm>
            <a:off x="809625" y="100013"/>
            <a:ext cx="10515600" cy="1325563"/>
          </a:xfrm>
        </p:spPr>
        <p:txBody>
          <a:bodyPr/>
          <a:lstStyle/>
          <a:p>
            <a:pPr algn="ctr"/>
            <a:r>
              <a:rPr lang="en-US" altLang="zh-CN" dirty="0" err="1" smtClean="0"/>
              <a:t>Npe</a:t>
            </a:r>
            <a:r>
              <a:rPr lang="zh-CN" altLang="en-US" dirty="0" smtClean="0"/>
              <a:t>沿短轴方向分布对比（</a:t>
            </a:r>
            <a:r>
              <a:rPr lang="en-US" altLang="zh-CN" dirty="0" smtClean="0"/>
              <a:t>II</a:t>
            </a:r>
            <a:r>
              <a:rPr lang="zh-CN" altLang="en-US" dirty="0" smtClean="0"/>
              <a:t>）</a:t>
            </a:r>
            <a:r>
              <a:rPr lang="en-US" altLang="zh-CN" dirty="0" smtClean="0"/>
              <a:t/>
            </a:r>
            <a:br>
              <a:rPr lang="en-US" altLang="zh-CN" dirty="0" smtClean="0"/>
            </a:br>
            <a:r>
              <a:rPr lang="zh-CN" altLang="en-US" sz="2400" dirty="0" smtClean="0">
                <a:solidFill>
                  <a:srgbClr val="FF0000"/>
                </a:solidFill>
              </a:rPr>
              <a:t>四号望远镜</a:t>
            </a:r>
            <a:endParaRPr lang="en-US" sz="2400" dirty="0">
              <a:solidFill>
                <a:srgbClr val="FF0000"/>
              </a:solidFill>
            </a:endParaRPr>
          </a:p>
        </p:txBody>
      </p:sp>
      <p:sp>
        <p:nvSpPr>
          <p:cNvPr id="2" name="Rectangle 1"/>
          <p:cNvSpPr/>
          <p:nvPr/>
        </p:nvSpPr>
        <p:spPr>
          <a:xfrm>
            <a:off x="6067425" y="2765993"/>
            <a:ext cx="2187575" cy="294707"/>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928135" y="3563495"/>
            <a:ext cx="2187575" cy="294707"/>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fld id="{26365890-06BE-C546-B6D8-D43AB18A7BB0}" type="slidenum">
              <a:rPr lang="en-US" smtClean="0"/>
              <a:t>10</a:t>
            </a:fld>
            <a:endParaRPr lang="en-US"/>
          </a:p>
        </p:txBody>
      </p:sp>
    </p:spTree>
    <p:extLst>
      <p:ext uri="{BB962C8B-B14F-4D97-AF65-F5344CB8AC3E}">
        <p14:creationId xmlns:p14="http://schemas.microsoft.com/office/powerpoint/2010/main" val="1219440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505" y="1303343"/>
            <a:ext cx="6965449" cy="3811588"/>
          </a:xfrm>
          <a:prstGeom prst="rect">
            <a:avLst/>
          </a:prstGeom>
        </p:spPr>
      </p:pic>
      <p:sp>
        <p:nvSpPr>
          <p:cNvPr id="9" name="Title 1"/>
          <p:cNvSpPr>
            <a:spLocks noGrp="1"/>
          </p:cNvSpPr>
          <p:nvPr>
            <p:ph type="title"/>
          </p:nvPr>
        </p:nvSpPr>
        <p:spPr>
          <a:xfrm>
            <a:off x="809625" y="0"/>
            <a:ext cx="10515600" cy="1325563"/>
          </a:xfrm>
        </p:spPr>
        <p:txBody>
          <a:bodyPr/>
          <a:lstStyle/>
          <a:p>
            <a:pPr algn="ctr"/>
            <a:r>
              <a:rPr lang="en-US" altLang="zh-CN" dirty="0" err="1" smtClean="0"/>
              <a:t>Npe</a:t>
            </a:r>
            <a:r>
              <a:rPr lang="zh-CN" altLang="en-US" dirty="0" smtClean="0"/>
              <a:t>沿长轴方向分布对比</a:t>
            </a:r>
            <a:r>
              <a:rPr lang="en-US" altLang="zh-CN" dirty="0" smtClean="0"/>
              <a:t/>
            </a:r>
            <a:br>
              <a:rPr lang="en-US" altLang="zh-CN" dirty="0" smtClean="0"/>
            </a:br>
            <a:r>
              <a:rPr lang="zh-CN" altLang="en-US" sz="2400" dirty="0" smtClean="0">
                <a:solidFill>
                  <a:srgbClr val="FF0000"/>
                </a:solidFill>
              </a:rPr>
              <a:t>四号望远镜</a:t>
            </a:r>
            <a:endParaRPr lang="en-US" sz="2400" dirty="0">
              <a:solidFill>
                <a:srgbClr val="FF0000"/>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7006"/>
            <a:ext cx="5172552" cy="2707536"/>
          </a:xfrm>
          <a:prstGeom prst="rect">
            <a:avLst/>
          </a:prstGeom>
        </p:spPr>
      </p:pic>
      <p:sp>
        <p:nvSpPr>
          <p:cNvPr id="11" name="TextBox 10"/>
          <p:cNvSpPr txBox="1"/>
          <p:nvPr/>
        </p:nvSpPr>
        <p:spPr>
          <a:xfrm>
            <a:off x="0" y="5227035"/>
            <a:ext cx="12192000" cy="923330"/>
          </a:xfrm>
          <a:prstGeom prst="rect">
            <a:avLst/>
          </a:prstGeom>
          <a:noFill/>
        </p:spPr>
        <p:txBody>
          <a:bodyPr wrap="square" rtlCol="0">
            <a:spAutoFit/>
          </a:bodyPr>
          <a:lstStyle/>
          <a:p>
            <a:r>
              <a:rPr lang="en-US" altLang="zh-CN" b="1" dirty="0" err="1" smtClean="0"/>
              <a:t>Npe</a:t>
            </a:r>
            <a:r>
              <a:rPr lang="zh-CN" altLang="en-US" b="1" dirty="0" smtClean="0"/>
              <a:t>沿长轴方向的分布包含了很重要的信息：</a:t>
            </a:r>
            <a:endParaRPr lang="en-US" altLang="zh-CN" b="1" dirty="0" smtClean="0"/>
          </a:p>
          <a:p>
            <a:r>
              <a:rPr lang="zh-CN" altLang="en-US" b="1" dirty="0" smtClean="0">
                <a:solidFill>
                  <a:srgbClr val="0432FF"/>
                </a:solidFill>
              </a:rPr>
              <a:t>分布的形状表明光子在传播过程中的衰减情况（不同</a:t>
            </a:r>
            <a:r>
              <a:rPr lang="en-US" altLang="zh-CN" b="1" dirty="0" err="1" smtClean="0">
                <a:solidFill>
                  <a:srgbClr val="0432FF"/>
                </a:solidFill>
              </a:rPr>
              <a:t>SiPM</a:t>
            </a:r>
            <a:r>
              <a:rPr lang="zh-CN" altLang="en-US" b="1" dirty="0" smtClean="0">
                <a:solidFill>
                  <a:srgbClr val="0432FF"/>
                </a:solidFill>
              </a:rPr>
              <a:t>代表不同的入射方向，即不同的散射位置</a:t>
            </a:r>
            <a:r>
              <a:rPr lang="en-US" altLang="zh-CN" b="1" dirty="0" smtClean="0">
                <a:solidFill>
                  <a:srgbClr val="0432FF"/>
                </a:solidFill>
              </a:rPr>
              <a:t>)</a:t>
            </a:r>
            <a:r>
              <a:rPr lang="zh-CN" altLang="en-US" b="1" dirty="0" smtClean="0">
                <a:solidFill>
                  <a:srgbClr val="0432FF"/>
                </a:solidFill>
              </a:rPr>
              <a:t>。用来测定消光系数</a:t>
            </a:r>
            <a:endParaRPr lang="en-US" altLang="zh-CN" b="1" dirty="0" smtClean="0">
              <a:solidFill>
                <a:srgbClr val="0432FF"/>
              </a:solidFill>
            </a:endParaRPr>
          </a:p>
          <a:p>
            <a:r>
              <a:rPr lang="zh-CN" altLang="en-US" b="1" dirty="0" smtClean="0">
                <a:solidFill>
                  <a:srgbClr val="0432FF"/>
                </a:solidFill>
              </a:rPr>
              <a:t>分布的绝对值大小可以用来对大气总的消光做限定，用于绝对定标。</a:t>
            </a:r>
            <a:endParaRPr lang="en-US" altLang="zh-CN" b="1" dirty="0" smtClean="0">
              <a:solidFill>
                <a:srgbClr val="0432FF"/>
              </a:solidFill>
            </a:endParaRPr>
          </a:p>
        </p:txBody>
      </p:sp>
      <p:sp>
        <p:nvSpPr>
          <p:cNvPr id="12" name="TextBox 11"/>
          <p:cNvSpPr txBox="1"/>
          <p:nvPr/>
        </p:nvSpPr>
        <p:spPr>
          <a:xfrm>
            <a:off x="941643" y="6198969"/>
            <a:ext cx="9254202" cy="646331"/>
          </a:xfrm>
          <a:prstGeom prst="rect">
            <a:avLst/>
          </a:prstGeom>
          <a:noFill/>
        </p:spPr>
        <p:txBody>
          <a:bodyPr wrap="square" rtlCol="0">
            <a:spAutoFit/>
          </a:bodyPr>
          <a:lstStyle/>
          <a:p>
            <a:pPr algn="ctr"/>
            <a:r>
              <a:rPr lang="zh-CN" altLang="en-US" dirty="0" smtClean="0">
                <a:solidFill>
                  <a:srgbClr val="FF0000"/>
                </a:solidFill>
              </a:rPr>
              <a:t>目前激光的模拟过程中还只是用了均匀的大气模型（消光系数为常数），图中的数据和模拟不符合表明它可以用来检验大气模型的正确性。</a:t>
            </a:r>
            <a:endParaRPr lang="en-US" dirty="0">
              <a:solidFill>
                <a:srgbClr val="FF0000"/>
              </a:solidFill>
            </a:endParaRPr>
          </a:p>
        </p:txBody>
      </p:sp>
      <p:sp>
        <p:nvSpPr>
          <p:cNvPr id="2" name="Slide Number Placeholder 1"/>
          <p:cNvSpPr>
            <a:spLocks noGrp="1"/>
          </p:cNvSpPr>
          <p:nvPr>
            <p:ph type="sldNum" sz="quarter" idx="12"/>
          </p:nvPr>
        </p:nvSpPr>
        <p:spPr/>
        <p:txBody>
          <a:bodyPr/>
          <a:lstStyle/>
          <a:p>
            <a:fld id="{26365890-06BE-C546-B6D8-D43AB18A7BB0}" type="slidenum">
              <a:rPr lang="en-US" smtClean="0"/>
              <a:t>11</a:t>
            </a:fld>
            <a:endParaRPr lang="en-US"/>
          </a:p>
        </p:txBody>
      </p:sp>
    </p:spTree>
    <p:extLst>
      <p:ext uri="{BB962C8B-B14F-4D97-AF65-F5344CB8AC3E}">
        <p14:creationId xmlns:p14="http://schemas.microsoft.com/office/powerpoint/2010/main" val="14905261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736" y="-134939"/>
            <a:ext cx="10515600" cy="1325563"/>
          </a:xfrm>
        </p:spPr>
        <p:txBody>
          <a:bodyPr/>
          <a:lstStyle/>
          <a:p>
            <a:pPr algn="ctr"/>
            <a:r>
              <a:rPr lang="zh-CN" altLang="en-US" smtClean="0"/>
              <a:t>使用激光事例限定</a:t>
            </a:r>
            <a:r>
              <a:rPr lang="zh-CN" altLang="en-US" dirty="0" smtClean="0"/>
              <a:t>大气参数</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814" y="1060141"/>
            <a:ext cx="5924548" cy="5683753"/>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6608762" y="1481137"/>
                <a:ext cx="5468938" cy="3966920"/>
              </a:xfrm>
              <a:prstGeom prst="rect">
                <a:avLst/>
              </a:prstGeom>
              <a:noFill/>
            </p:spPr>
            <p:txBody>
              <a:bodyPr wrap="square" rtlCol="0">
                <a:spAutoFit/>
              </a:bodyPr>
              <a:lstStyle/>
              <a:p>
                <a:r>
                  <a:rPr lang="zh-CN" altLang="en-US" sz="2000" b="1" dirty="0" smtClean="0"/>
                  <a:t>这是</a:t>
                </a:r>
                <a:r>
                  <a:rPr lang="en-US" altLang="zh-CN" sz="2000" b="1" dirty="0" smtClean="0"/>
                  <a:t>3</a:t>
                </a:r>
                <a:r>
                  <a:rPr lang="zh-CN" altLang="en-US" sz="2000" b="1" dirty="0" smtClean="0"/>
                  <a:t>号望远镜看到的</a:t>
                </a:r>
                <a:r>
                  <a:rPr lang="en-US" altLang="zh-CN" sz="2000" b="1" dirty="0" smtClean="0"/>
                  <a:t>L2</a:t>
                </a:r>
                <a:r>
                  <a:rPr lang="zh-CN" altLang="en-US" sz="2000" b="1" dirty="0" smtClean="0"/>
                  <a:t>发出的激光事例，由于激光到达的时间分布很长，被分割为多个事例（以后会在</a:t>
                </a:r>
                <a:r>
                  <a:rPr lang="en-US" altLang="zh-CN" sz="2000" b="1" dirty="0" err="1" smtClean="0"/>
                  <a:t>daq</a:t>
                </a:r>
                <a:r>
                  <a:rPr lang="zh-CN" altLang="en-US" sz="2000" b="1" dirty="0" smtClean="0"/>
                  <a:t>阶段合并）。</a:t>
                </a:r>
                <a:endParaRPr lang="en-US" altLang="zh-CN" sz="2000" b="1" dirty="0" smtClean="0"/>
              </a:p>
              <a:p>
                <a:endParaRPr lang="en-US" sz="2000" b="1" dirty="0">
                  <a:solidFill>
                    <a:srgbClr val="0432FF"/>
                  </a:solidFill>
                </a:endParaRPr>
              </a:p>
              <a:p>
                <a:r>
                  <a:rPr lang="zh-CN" altLang="en-US" sz="2000" b="1" dirty="0" smtClean="0">
                    <a:solidFill>
                      <a:srgbClr val="0432FF"/>
                    </a:solidFill>
                  </a:rPr>
                  <a:t>图中可以明显看到激光在大气中传播过程中的衰减情况，可以用来限定大气消光系数。</a:t>
                </a:r>
                <a:endParaRPr lang="en-US" altLang="zh-CN" sz="2000" b="1" dirty="0" smtClean="0">
                  <a:solidFill>
                    <a:srgbClr val="0432FF"/>
                  </a:solidFill>
                </a:endParaRPr>
              </a:p>
              <a:p>
                <a:r>
                  <a:rPr lang="en-US" altLang="zh-CN" sz="2000" b="1" dirty="0" err="1" smtClean="0">
                    <a:solidFill>
                      <a:srgbClr val="0432FF"/>
                    </a:solidFill>
                  </a:rPr>
                  <a:t>dt</a:t>
                </a:r>
                <a:r>
                  <a:rPr lang="en-US" altLang="zh-CN" sz="2000" b="1" dirty="0" smtClean="0">
                    <a:solidFill>
                      <a:srgbClr val="0432FF"/>
                    </a:solidFill>
                  </a:rPr>
                  <a:t>=13us</a:t>
                </a:r>
                <a:r>
                  <a:rPr lang="zh-CN" altLang="en-US" sz="2000" b="1" dirty="0">
                    <a:solidFill>
                      <a:srgbClr val="0432FF"/>
                    </a:solidFill>
                  </a:rPr>
                  <a:t>，</a:t>
                </a:r>
                <a:r>
                  <a:rPr lang="en-US" altLang="zh-CN" sz="2000" b="1" dirty="0" err="1" smtClean="0">
                    <a:solidFill>
                      <a:srgbClr val="0432FF"/>
                    </a:solidFill>
                  </a:rPr>
                  <a:t>dL</a:t>
                </a:r>
                <a:r>
                  <a:rPr lang="en-US" altLang="zh-CN" sz="2000" b="1" dirty="0" smtClean="0">
                    <a:solidFill>
                      <a:srgbClr val="0432FF"/>
                    </a:solidFill>
                  </a:rPr>
                  <a:t>=c</a:t>
                </a:r>
                <a:r>
                  <a:rPr lang="zh-CN" altLang="en-US" sz="2000" b="1" dirty="0" smtClean="0">
                    <a:solidFill>
                      <a:srgbClr val="0432FF"/>
                    </a:solidFill>
                  </a:rPr>
                  <a:t>*</a:t>
                </a:r>
                <a:r>
                  <a:rPr lang="en-US" altLang="zh-CN" sz="2000" b="1" dirty="0" err="1" smtClean="0">
                    <a:solidFill>
                      <a:srgbClr val="0432FF"/>
                    </a:solidFill>
                  </a:rPr>
                  <a:t>dt</a:t>
                </a:r>
                <a:r>
                  <a:rPr lang="en-US" altLang="zh-CN" sz="2000" b="1" dirty="0" smtClean="0">
                    <a:solidFill>
                      <a:srgbClr val="0432FF"/>
                    </a:solidFill>
                  </a:rPr>
                  <a:t>=3.9km</a:t>
                </a:r>
              </a:p>
              <a:p>
                <a:endParaRPr lang="en-US" altLang="zh-CN" sz="2000" b="1" dirty="0" smtClean="0">
                  <a:solidFill>
                    <a:srgbClr val="0432FF"/>
                  </a:solidFill>
                </a:endParaRPr>
              </a:p>
              <a:p>
                <a:r>
                  <a:rPr lang="zh-CN" altLang="en-US" sz="2000" b="1" dirty="0" smtClean="0">
                    <a:solidFill>
                      <a:srgbClr val="0432FF"/>
                    </a:solidFill>
                  </a:rPr>
                  <a:t>光子的衰减比例</a:t>
                </a:r>
                <a:r>
                  <a:rPr lang="en-US" altLang="zh-CN" sz="2000" b="1" dirty="0" smtClean="0">
                    <a:solidFill>
                      <a:srgbClr val="0432FF"/>
                    </a:solidFill>
                  </a:rPr>
                  <a:t>:</a:t>
                </a:r>
                <a:r>
                  <a:rPr lang="zh-CN" altLang="en-US" sz="2000" b="1" dirty="0" smtClean="0">
                    <a:solidFill>
                      <a:srgbClr val="0432FF"/>
                    </a:solidFill>
                  </a:rPr>
                  <a:t> </a:t>
                </a:r>
                <a:r>
                  <a:rPr lang="en-US" altLang="zh-CN" sz="2000" b="1" dirty="0" err="1" smtClean="0">
                    <a:solidFill>
                      <a:srgbClr val="0432FF"/>
                    </a:solidFill>
                  </a:rPr>
                  <a:t>exp</a:t>
                </a:r>
                <a:r>
                  <a:rPr lang="en-US" altLang="zh-CN" sz="2000" b="1" dirty="0">
                    <a:solidFill>
                      <a:srgbClr val="0432FF"/>
                    </a:solidFill>
                  </a:rPr>
                  <a:t>(-</a:t>
                </a:r>
                <a:r>
                  <a:rPr lang="en-US" altLang="zh-CN" sz="2000" b="1" dirty="0" err="1">
                    <a:solidFill>
                      <a:srgbClr val="0432FF"/>
                    </a:solidFill>
                  </a:rPr>
                  <a:t>σ</a:t>
                </a:r>
                <a:r>
                  <a:rPr lang="zh-CN" altLang="en-US" sz="2000" b="1" dirty="0" smtClean="0">
                    <a:solidFill>
                      <a:srgbClr val="0432FF"/>
                    </a:solidFill>
                  </a:rPr>
                  <a:t>*</a:t>
                </a:r>
                <a:r>
                  <a:rPr lang="en-US" altLang="zh-CN" sz="2000" b="1" dirty="0" err="1" smtClean="0">
                    <a:solidFill>
                      <a:srgbClr val="0432FF"/>
                    </a:solidFill>
                  </a:rPr>
                  <a:t>dL</a:t>
                </a:r>
                <a:r>
                  <a:rPr lang="en-US" altLang="zh-CN" sz="2000" b="1" dirty="0" smtClean="0">
                    <a:solidFill>
                      <a:srgbClr val="0432FF"/>
                    </a:solidFill>
                  </a:rPr>
                  <a:t>)=</a:t>
                </a:r>
                <a14:m>
                  <m:oMath xmlns:m="http://schemas.openxmlformats.org/officeDocument/2006/math">
                    <m:box>
                      <m:boxPr>
                        <m:ctrlPr>
                          <a:rPr lang="mr-IN" altLang="zh-CN" sz="2000" b="1" i="1" smtClean="0">
                            <a:solidFill>
                              <a:srgbClr val="0432FF"/>
                            </a:solidFill>
                            <a:latin typeface="Cambria Math" charset="0"/>
                          </a:rPr>
                        </m:ctrlPr>
                      </m:boxPr>
                      <m:e>
                        <m:f>
                          <m:fPr>
                            <m:ctrlPr>
                              <a:rPr lang="mr-IN" altLang="zh-CN" sz="2000" b="1" i="1" smtClean="0">
                                <a:solidFill>
                                  <a:srgbClr val="0432FF"/>
                                </a:solidFill>
                                <a:latin typeface="Cambria Math" charset="0"/>
                              </a:rPr>
                            </m:ctrlPr>
                          </m:fPr>
                          <m:num>
                            <m:r>
                              <a:rPr lang="en-US" altLang="zh-CN" sz="2000" b="1" i="1" smtClean="0">
                                <a:solidFill>
                                  <a:srgbClr val="0432FF"/>
                                </a:solidFill>
                                <a:latin typeface="Cambria Math" charset="0"/>
                              </a:rPr>
                              <m:t>𝟏𝟎𝟎𝟎</m:t>
                            </m:r>
                            <m:r>
                              <a:rPr lang="en-US" altLang="zh-CN" sz="2000" b="1" i="1" smtClean="0">
                                <a:solidFill>
                                  <a:srgbClr val="0432FF"/>
                                </a:solidFill>
                                <a:latin typeface="Cambria Math" charset="0"/>
                              </a:rPr>
                              <m:t>/</m:t>
                            </m:r>
                            <m:r>
                              <a:rPr lang="en-US" altLang="zh-CN" sz="2000" b="1" i="1" smtClean="0">
                                <a:solidFill>
                                  <a:srgbClr val="0432FF"/>
                                </a:solidFill>
                                <a:latin typeface="Cambria Math" charset="0"/>
                              </a:rPr>
                              <m:t>𝒇</m:t>
                            </m:r>
                            <m:r>
                              <a:rPr lang="en-US" altLang="zh-CN" sz="2000" b="1" i="1" baseline="-25000" smtClean="0">
                                <a:solidFill>
                                  <a:srgbClr val="0432FF"/>
                                </a:solidFill>
                                <a:latin typeface="Cambria Math" charset="0"/>
                              </a:rPr>
                              <m:t>𝟏</m:t>
                            </m:r>
                          </m:num>
                          <m:den>
                            <m:r>
                              <a:rPr lang="en-US" altLang="zh-CN" sz="2000" b="1" i="1" smtClean="0">
                                <a:solidFill>
                                  <a:srgbClr val="0432FF"/>
                                </a:solidFill>
                                <a:latin typeface="Cambria Math" charset="0"/>
                              </a:rPr>
                              <m:t>𝟐𝟓𝟎𝟎</m:t>
                            </m:r>
                            <m:r>
                              <a:rPr lang="en-US" altLang="zh-CN" sz="2000" b="1" i="1" smtClean="0">
                                <a:solidFill>
                                  <a:srgbClr val="0432FF"/>
                                </a:solidFill>
                                <a:latin typeface="Cambria Math" charset="0"/>
                              </a:rPr>
                              <m:t>/</m:t>
                            </m:r>
                            <m:r>
                              <a:rPr lang="en-US" altLang="zh-CN" sz="2000" b="1" i="1" smtClean="0">
                                <a:solidFill>
                                  <a:srgbClr val="0432FF"/>
                                </a:solidFill>
                                <a:latin typeface="Cambria Math" charset="0"/>
                              </a:rPr>
                              <m:t>𝒇</m:t>
                            </m:r>
                            <m:r>
                              <a:rPr lang="en-US" altLang="zh-CN" sz="2000" b="1" i="1" baseline="-25000" smtClean="0">
                                <a:solidFill>
                                  <a:srgbClr val="0432FF"/>
                                </a:solidFill>
                                <a:latin typeface="Cambria Math" charset="0"/>
                              </a:rPr>
                              <m:t>𝟐</m:t>
                            </m:r>
                          </m:den>
                        </m:f>
                      </m:e>
                    </m:box>
                  </m:oMath>
                </a14:m>
                <a:endParaRPr lang="en-US" altLang="zh-CN" sz="2000" b="1" dirty="0">
                  <a:solidFill>
                    <a:srgbClr val="0432FF"/>
                  </a:solidFill>
                </a:endParaRPr>
              </a:p>
              <a:p>
                <a:r>
                  <a:rPr lang="en-US" altLang="zh-CN" sz="2000" b="1" dirty="0" smtClean="0">
                    <a:solidFill>
                      <a:srgbClr val="0432FF"/>
                    </a:solidFill>
                  </a:rPr>
                  <a:t>(f</a:t>
                </a:r>
                <a:r>
                  <a:rPr lang="en-US" altLang="zh-CN" sz="2000" b="1" baseline="-25000" dirty="0" smtClean="0">
                    <a:solidFill>
                      <a:srgbClr val="0432FF"/>
                    </a:solidFill>
                  </a:rPr>
                  <a:t>1</a:t>
                </a:r>
                <a:r>
                  <a:rPr lang="en-US" altLang="zh-CN" sz="2000" b="1" dirty="0" smtClean="0">
                    <a:solidFill>
                      <a:srgbClr val="0432FF"/>
                    </a:solidFill>
                  </a:rPr>
                  <a:t>,f</a:t>
                </a:r>
                <a:r>
                  <a:rPr lang="en-US" altLang="zh-CN" sz="2000" b="1" baseline="-25000" dirty="0" smtClean="0">
                    <a:solidFill>
                      <a:srgbClr val="0432FF"/>
                    </a:solidFill>
                  </a:rPr>
                  <a:t>2</a:t>
                </a:r>
                <a:r>
                  <a:rPr lang="zh-CN" altLang="en-US" sz="2000" b="1" dirty="0" smtClean="0">
                    <a:solidFill>
                      <a:srgbClr val="0432FF"/>
                    </a:solidFill>
                  </a:rPr>
                  <a:t>为从角度转换到距离的修正因子，从</a:t>
                </a:r>
                <a:r>
                  <a:rPr lang="en-US" altLang="zh-CN" sz="2000" b="1" dirty="0" smtClean="0">
                    <a:solidFill>
                      <a:srgbClr val="0432FF"/>
                    </a:solidFill>
                  </a:rPr>
                  <a:t>MC</a:t>
                </a:r>
                <a:r>
                  <a:rPr lang="zh-CN" altLang="en-US" sz="2000" b="1" dirty="0" smtClean="0">
                    <a:solidFill>
                      <a:srgbClr val="0432FF"/>
                    </a:solidFill>
                  </a:rPr>
                  <a:t>得到</a:t>
                </a:r>
                <a:r>
                  <a:rPr lang="en-US" altLang="zh-CN" sz="2000" b="1" dirty="0" smtClean="0">
                    <a:solidFill>
                      <a:srgbClr val="0432FF"/>
                    </a:solidFill>
                  </a:rPr>
                  <a:t>)</a:t>
                </a:r>
                <a:r>
                  <a:rPr lang="zh-CN" altLang="en-US" sz="2000" b="1" dirty="0" smtClean="0">
                    <a:solidFill>
                      <a:srgbClr val="0432FF"/>
                    </a:solidFill>
                  </a:rPr>
                  <a:t>，平均消光系数约为</a:t>
                </a:r>
                <a:r>
                  <a:rPr lang="en-US" altLang="zh-CN" sz="2000" b="1" dirty="0" err="1" smtClean="0">
                    <a:solidFill>
                      <a:srgbClr val="0432FF"/>
                    </a:solidFill>
                  </a:rPr>
                  <a:t>σ</a:t>
                </a:r>
                <a:r>
                  <a:rPr lang="en-US" altLang="zh-CN" sz="2000" b="1" dirty="0" smtClean="0">
                    <a:solidFill>
                      <a:srgbClr val="0432FF"/>
                    </a:solidFill>
                  </a:rPr>
                  <a:t> =3.5e-4/m</a:t>
                </a:r>
              </a:p>
              <a:p>
                <a:endParaRPr lang="en-US" sz="2000" b="1" dirty="0">
                  <a:solidFill>
                    <a:srgbClr val="0432FF"/>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608762" y="1481137"/>
                <a:ext cx="5468938" cy="3966920"/>
              </a:xfrm>
              <a:prstGeom prst="rect">
                <a:avLst/>
              </a:prstGeom>
              <a:blipFill rotWithShape="0">
                <a:blip r:embed="rId3"/>
                <a:stretch>
                  <a:fillRect l="-1115" t="-922"/>
                </a:stretch>
              </a:blipFill>
            </p:spPr>
            <p:txBody>
              <a:bodyPr/>
              <a:lstStyle/>
              <a:p>
                <a:r>
                  <a:rPr lang="en-US">
                    <a:noFill/>
                  </a:rPr>
                  <a:t> </a:t>
                </a:r>
              </a:p>
            </p:txBody>
          </p:sp>
        </mc:Fallback>
      </mc:AlternateContent>
      <p:sp>
        <p:nvSpPr>
          <p:cNvPr id="3" name="Rectangle 2"/>
          <p:cNvSpPr/>
          <p:nvPr/>
        </p:nvSpPr>
        <p:spPr>
          <a:xfrm>
            <a:off x="3914775" y="1060140"/>
            <a:ext cx="642937" cy="382897"/>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184107" y="5641627"/>
            <a:ext cx="6096000" cy="923330"/>
          </a:xfrm>
          <a:prstGeom prst="rect">
            <a:avLst/>
          </a:prstGeom>
        </p:spPr>
        <p:txBody>
          <a:bodyPr>
            <a:spAutoFit/>
          </a:bodyPr>
          <a:lstStyle/>
          <a:p>
            <a:pPr algn="ctr"/>
            <a:r>
              <a:rPr lang="zh-CN" altLang="en-US" b="1" dirty="0">
                <a:solidFill>
                  <a:srgbClr val="FF0000"/>
                </a:solidFill>
              </a:rPr>
              <a:t>单个望远镜的视场能看到的激光的传播距离有限，可以通过使用多个望远镜，以及调节激光发射仰角的方式观测激光在不同高度处的衰减情况。</a:t>
            </a:r>
            <a:endParaRPr lang="en-US" b="1" dirty="0">
              <a:solidFill>
                <a:srgbClr val="FF0000"/>
              </a:solidFill>
            </a:endParaRPr>
          </a:p>
        </p:txBody>
      </p:sp>
      <p:sp>
        <p:nvSpPr>
          <p:cNvPr id="7" name="Slide Number Placeholder 6"/>
          <p:cNvSpPr>
            <a:spLocks noGrp="1"/>
          </p:cNvSpPr>
          <p:nvPr>
            <p:ph type="sldNum" sz="quarter" idx="12"/>
          </p:nvPr>
        </p:nvSpPr>
        <p:spPr/>
        <p:txBody>
          <a:bodyPr/>
          <a:lstStyle/>
          <a:p>
            <a:fld id="{26365890-06BE-C546-B6D8-D43AB18A7BB0}" type="slidenum">
              <a:rPr lang="en-US" smtClean="0"/>
              <a:t>12</a:t>
            </a:fld>
            <a:endParaRPr lang="en-US"/>
          </a:p>
        </p:txBody>
      </p:sp>
    </p:spTree>
    <p:extLst>
      <p:ext uri="{BB962C8B-B14F-4D97-AF65-F5344CB8AC3E}">
        <p14:creationId xmlns:p14="http://schemas.microsoft.com/office/powerpoint/2010/main" val="6140071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519" y="-57152"/>
            <a:ext cx="10515600" cy="1325563"/>
          </a:xfrm>
        </p:spPr>
        <p:txBody>
          <a:bodyPr/>
          <a:lstStyle/>
          <a:p>
            <a:pPr algn="ctr"/>
            <a:r>
              <a:rPr lang="zh-CN" altLang="en-US" dirty="0" smtClean="0"/>
              <a:t>使用激光验证望远镜指向 </a:t>
            </a:r>
            <a:r>
              <a:rPr lang="en-US" altLang="zh-CN" dirty="0" smtClean="0"/>
              <a:t>(I)</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175" y="1762120"/>
            <a:ext cx="5741144" cy="426359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162" y="1762120"/>
            <a:ext cx="5664200" cy="4263598"/>
          </a:xfrm>
          <a:prstGeom prst="rect">
            <a:avLst/>
          </a:prstGeom>
        </p:spPr>
      </p:pic>
      <p:sp>
        <p:nvSpPr>
          <p:cNvPr id="6" name="TextBox 5"/>
          <p:cNvSpPr txBox="1"/>
          <p:nvPr/>
        </p:nvSpPr>
        <p:spPr>
          <a:xfrm>
            <a:off x="3157538" y="3432254"/>
            <a:ext cx="647934" cy="461665"/>
          </a:xfrm>
          <a:prstGeom prst="rect">
            <a:avLst/>
          </a:prstGeom>
          <a:noFill/>
        </p:spPr>
        <p:txBody>
          <a:bodyPr wrap="none" rtlCol="0">
            <a:spAutoFit/>
          </a:bodyPr>
          <a:lstStyle/>
          <a:p>
            <a:r>
              <a:rPr lang="en-US" altLang="zh-CN" sz="2400" b="1" dirty="0" smtClean="0"/>
              <a:t>4</a:t>
            </a:r>
            <a:r>
              <a:rPr lang="zh-CN" altLang="en-US" sz="2400" b="1" dirty="0" smtClean="0"/>
              <a:t>号</a:t>
            </a:r>
            <a:endParaRPr lang="en-US" sz="2400" b="1" dirty="0"/>
          </a:p>
        </p:txBody>
      </p:sp>
      <p:sp>
        <p:nvSpPr>
          <p:cNvPr id="7" name="TextBox 6"/>
          <p:cNvSpPr txBox="1"/>
          <p:nvPr/>
        </p:nvSpPr>
        <p:spPr>
          <a:xfrm>
            <a:off x="2195513" y="1810473"/>
            <a:ext cx="647934" cy="461665"/>
          </a:xfrm>
          <a:prstGeom prst="rect">
            <a:avLst/>
          </a:prstGeom>
          <a:noFill/>
        </p:spPr>
        <p:txBody>
          <a:bodyPr wrap="none" rtlCol="0">
            <a:spAutoFit/>
          </a:bodyPr>
          <a:lstStyle/>
          <a:p>
            <a:r>
              <a:rPr lang="en-US" altLang="zh-CN" sz="2400" b="1" dirty="0"/>
              <a:t>5</a:t>
            </a:r>
            <a:r>
              <a:rPr lang="zh-CN" altLang="en-US" sz="2400" b="1" dirty="0" smtClean="0"/>
              <a:t>号</a:t>
            </a:r>
            <a:endParaRPr lang="en-US" sz="2400" b="1" dirty="0"/>
          </a:p>
        </p:txBody>
      </p:sp>
      <p:sp>
        <p:nvSpPr>
          <p:cNvPr id="8" name="TextBox 7"/>
          <p:cNvSpPr txBox="1"/>
          <p:nvPr/>
        </p:nvSpPr>
        <p:spPr>
          <a:xfrm>
            <a:off x="7810501" y="2272138"/>
            <a:ext cx="647934" cy="461665"/>
          </a:xfrm>
          <a:prstGeom prst="rect">
            <a:avLst/>
          </a:prstGeom>
          <a:noFill/>
        </p:spPr>
        <p:txBody>
          <a:bodyPr wrap="none" rtlCol="0">
            <a:spAutoFit/>
          </a:bodyPr>
          <a:lstStyle/>
          <a:p>
            <a:r>
              <a:rPr lang="en-US" altLang="zh-CN" sz="2400" b="1" dirty="0"/>
              <a:t>5</a:t>
            </a:r>
            <a:r>
              <a:rPr lang="zh-CN" altLang="en-US" sz="2400" b="1" dirty="0" smtClean="0"/>
              <a:t>号</a:t>
            </a:r>
            <a:endParaRPr lang="en-US" sz="2400" b="1" dirty="0"/>
          </a:p>
        </p:txBody>
      </p:sp>
      <p:sp>
        <p:nvSpPr>
          <p:cNvPr id="9" name="TextBox 8"/>
          <p:cNvSpPr txBox="1"/>
          <p:nvPr/>
        </p:nvSpPr>
        <p:spPr>
          <a:xfrm>
            <a:off x="9085262" y="4722295"/>
            <a:ext cx="647934" cy="461665"/>
          </a:xfrm>
          <a:prstGeom prst="rect">
            <a:avLst/>
          </a:prstGeom>
          <a:noFill/>
        </p:spPr>
        <p:txBody>
          <a:bodyPr wrap="none" rtlCol="0">
            <a:spAutoFit/>
          </a:bodyPr>
          <a:lstStyle/>
          <a:p>
            <a:r>
              <a:rPr lang="en-US" altLang="zh-CN" sz="2400" b="1" dirty="0" smtClean="0"/>
              <a:t>6</a:t>
            </a:r>
            <a:r>
              <a:rPr lang="zh-CN" altLang="en-US" sz="2400" b="1" dirty="0" smtClean="0"/>
              <a:t>号</a:t>
            </a:r>
            <a:endParaRPr lang="en-US" sz="2400" b="1" dirty="0"/>
          </a:p>
        </p:txBody>
      </p:sp>
      <p:sp>
        <p:nvSpPr>
          <p:cNvPr id="10" name="TextBox 9"/>
          <p:cNvSpPr txBox="1"/>
          <p:nvPr/>
        </p:nvSpPr>
        <p:spPr>
          <a:xfrm>
            <a:off x="111126" y="1070543"/>
            <a:ext cx="12239248" cy="707886"/>
          </a:xfrm>
          <a:prstGeom prst="rect">
            <a:avLst/>
          </a:prstGeom>
          <a:noFill/>
        </p:spPr>
        <p:txBody>
          <a:bodyPr wrap="none" rtlCol="0">
            <a:spAutoFit/>
          </a:bodyPr>
          <a:lstStyle/>
          <a:p>
            <a:pPr algn="ctr"/>
            <a:r>
              <a:rPr lang="zh-CN" altLang="en-US" sz="2000" b="1" dirty="0" smtClean="0">
                <a:solidFill>
                  <a:srgbClr val="0432FF"/>
                </a:solidFill>
              </a:rPr>
              <a:t>下图是不同望远镜对同一激光事例的观测，已经使用坐标转化关系将不同望远镜的像转换到同一参考系中。</a:t>
            </a:r>
            <a:endParaRPr lang="en-US" altLang="zh-CN" sz="2000" b="1" dirty="0" smtClean="0">
              <a:solidFill>
                <a:srgbClr val="0432FF"/>
              </a:solidFill>
            </a:endParaRPr>
          </a:p>
          <a:p>
            <a:pPr algn="ctr"/>
            <a:r>
              <a:rPr lang="zh-CN" altLang="en-US" sz="2000" b="1" dirty="0" smtClean="0">
                <a:solidFill>
                  <a:srgbClr val="0432FF"/>
                </a:solidFill>
              </a:rPr>
              <a:t>在望远镜指向正确时，它们的像的方向应该符合</a:t>
            </a:r>
            <a:endParaRPr lang="en-US" sz="2000" b="1" dirty="0">
              <a:solidFill>
                <a:srgbClr val="0432FF"/>
              </a:solidFill>
            </a:endParaRPr>
          </a:p>
        </p:txBody>
      </p:sp>
      <p:sp>
        <p:nvSpPr>
          <p:cNvPr id="11" name="TextBox 10"/>
          <p:cNvSpPr txBox="1"/>
          <p:nvPr/>
        </p:nvSpPr>
        <p:spPr>
          <a:xfrm>
            <a:off x="1577147" y="6136908"/>
            <a:ext cx="9409947" cy="707886"/>
          </a:xfrm>
          <a:prstGeom prst="rect">
            <a:avLst/>
          </a:prstGeom>
          <a:noFill/>
        </p:spPr>
        <p:txBody>
          <a:bodyPr wrap="square" rtlCol="0">
            <a:spAutoFit/>
          </a:bodyPr>
          <a:lstStyle/>
          <a:p>
            <a:pPr algn="ctr"/>
            <a:r>
              <a:rPr lang="zh-CN" altLang="en-US" sz="2000" b="1" dirty="0" smtClean="0">
                <a:solidFill>
                  <a:srgbClr val="FF0000"/>
                </a:solidFill>
              </a:rPr>
              <a:t>上图中望远镜（</a:t>
            </a:r>
            <a:r>
              <a:rPr lang="en-US" altLang="zh-CN" sz="2000" b="1" dirty="0" smtClean="0">
                <a:solidFill>
                  <a:srgbClr val="FF0000"/>
                </a:solidFill>
              </a:rPr>
              <a:t>3</a:t>
            </a:r>
            <a:r>
              <a:rPr lang="zh-CN" altLang="en-US" sz="2000" b="1" dirty="0" smtClean="0">
                <a:solidFill>
                  <a:srgbClr val="FF0000"/>
                </a:solidFill>
              </a:rPr>
              <a:t>，</a:t>
            </a:r>
            <a:r>
              <a:rPr lang="en-US" altLang="zh-CN" sz="2000" b="1" dirty="0" smtClean="0">
                <a:solidFill>
                  <a:srgbClr val="FF0000"/>
                </a:solidFill>
              </a:rPr>
              <a:t>4</a:t>
            </a:r>
            <a:r>
              <a:rPr lang="zh-CN" altLang="en-US" sz="2000" b="1" dirty="0" smtClean="0">
                <a:solidFill>
                  <a:srgbClr val="FF0000"/>
                </a:solidFill>
              </a:rPr>
              <a:t>，</a:t>
            </a:r>
            <a:r>
              <a:rPr lang="en-US" altLang="zh-CN" sz="2000" b="1" dirty="0" smtClean="0">
                <a:solidFill>
                  <a:srgbClr val="FF0000"/>
                </a:solidFill>
              </a:rPr>
              <a:t>5</a:t>
            </a:r>
            <a:r>
              <a:rPr lang="zh-CN" altLang="en-US" sz="2000" b="1" dirty="0" smtClean="0">
                <a:solidFill>
                  <a:srgbClr val="FF0000"/>
                </a:solidFill>
              </a:rPr>
              <a:t>，</a:t>
            </a:r>
            <a:r>
              <a:rPr lang="en-US" altLang="zh-CN" sz="2000" b="1" dirty="0" smtClean="0">
                <a:solidFill>
                  <a:srgbClr val="FF0000"/>
                </a:solidFill>
              </a:rPr>
              <a:t>6</a:t>
            </a:r>
            <a:r>
              <a:rPr lang="zh-CN" altLang="en-US" sz="2000" b="1" dirty="0" smtClean="0">
                <a:solidFill>
                  <a:srgbClr val="FF0000"/>
                </a:solidFill>
              </a:rPr>
              <a:t>）方位角为设计时候的方位角（即北偏东</a:t>
            </a:r>
            <a:r>
              <a:rPr lang="en-US" altLang="zh-CN" sz="2000" b="1" dirty="0" smtClean="0">
                <a:solidFill>
                  <a:srgbClr val="FF0000"/>
                </a:solidFill>
              </a:rPr>
              <a:t>15</a:t>
            </a:r>
            <a:r>
              <a:rPr lang="zh-CN" altLang="en-US" sz="2000" b="1" dirty="0" smtClean="0">
                <a:solidFill>
                  <a:srgbClr val="FF0000"/>
                </a:solidFill>
              </a:rPr>
              <a:t>度，北偏西</a:t>
            </a:r>
            <a:r>
              <a:rPr lang="en-US" altLang="zh-CN" sz="2000" b="1" dirty="0" smtClean="0">
                <a:solidFill>
                  <a:srgbClr val="FF0000"/>
                </a:solidFill>
              </a:rPr>
              <a:t>15</a:t>
            </a:r>
            <a:r>
              <a:rPr lang="zh-CN" altLang="en-US" sz="2000" b="1" dirty="0" smtClean="0">
                <a:solidFill>
                  <a:srgbClr val="FF0000"/>
                </a:solidFill>
              </a:rPr>
              <a:t>度，北偏西</a:t>
            </a:r>
            <a:r>
              <a:rPr lang="en-US" altLang="zh-CN" sz="2000" b="1" dirty="0" smtClean="0">
                <a:solidFill>
                  <a:srgbClr val="FF0000"/>
                </a:solidFill>
              </a:rPr>
              <a:t>45</a:t>
            </a:r>
            <a:r>
              <a:rPr lang="zh-CN" altLang="en-US" sz="2000" b="1" dirty="0" smtClean="0">
                <a:solidFill>
                  <a:srgbClr val="FF0000"/>
                </a:solidFill>
              </a:rPr>
              <a:t>度，北偏西</a:t>
            </a:r>
            <a:r>
              <a:rPr lang="en-US" altLang="zh-CN" sz="2000" b="1" dirty="0" smtClean="0">
                <a:solidFill>
                  <a:srgbClr val="FF0000"/>
                </a:solidFill>
              </a:rPr>
              <a:t>75</a:t>
            </a:r>
            <a:r>
              <a:rPr lang="zh-CN" altLang="en-US" sz="2000" b="1" dirty="0" smtClean="0">
                <a:solidFill>
                  <a:srgbClr val="FF0000"/>
                </a:solidFill>
              </a:rPr>
              <a:t>度），仰角使用（</a:t>
            </a:r>
            <a:r>
              <a:rPr lang="en-US" altLang="zh-CN" sz="2000" b="1" dirty="0">
                <a:solidFill>
                  <a:srgbClr val="FF0000"/>
                </a:solidFill>
              </a:rPr>
              <a:t>6</a:t>
            </a:r>
            <a:r>
              <a:rPr lang="en-US" altLang="zh-CN" sz="2000" b="1" dirty="0" smtClean="0">
                <a:solidFill>
                  <a:srgbClr val="FF0000"/>
                </a:solidFill>
              </a:rPr>
              <a:t>0</a:t>
            </a:r>
            <a:r>
              <a:rPr lang="zh-CN" altLang="en-US" sz="2000" b="1" dirty="0" smtClean="0">
                <a:solidFill>
                  <a:srgbClr val="FF0000"/>
                </a:solidFill>
              </a:rPr>
              <a:t>，</a:t>
            </a:r>
            <a:r>
              <a:rPr lang="en-US" altLang="zh-CN" sz="2000" b="1" dirty="0" smtClean="0">
                <a:solidFill>
                  <a:srgbClr val="FF0000"/>
                </a:solidFill>
              </a:rPr>
              <a:t>90</a:t>
            </a:r>
            <a:r>
              <a:rPr lang="zh-CN" altLang="en-US" sz="2000" b="1" dirty="0" smtClean="0">
                <a:solidFill>
                  <a:srgbClr val="FF0000"/>
                </a:solidFill>
              </a:rPr>
              <a:t>，</a:t>
            </a:r>
            <a:r>
              <a:rPr lang="en-US" altLang="zh-CN" sz="2000" b="1" dirty="0" smtClean="0">
                <a:solidFill>
                  <a:srgbClr val="FF0000"/>
                </a:solidFill>
              </a:rPr>
              <a:t>60</a:t>
            </a:r>
            <a:r>
              <a:rPr lang="zh-CN" altLang="en-US" sz="2000" b="1" dirty="0" smtClean="0">
                <a:solidFill>
                  <a:srgbClr val="FF0000"/>
                </a:solidFill>
              </a:rPr>
              <a:t>，</a:t>
            </a:r>
            <a:r>
              <a:rPr lang="en-US" altLang="zh-CN" sz="2000" b="1" dirty="0" smtClean="0">
                <a:solidFill>
                  <a:srgbClr val="FF0000"/>
                </a:solidFill>
              </a:rPr>
              <a:t>60</a:t>
            </a:r>
            <a:r>
              <a:rPr lang="zh-CN" altLang="en-US" sz="2000" b="1" dirty="0" smtClean="0">
                <a:solidFill>
                  <a:srgbClr val="FF0000"/>
                </a:solidFill>
              </a:rPr>
              <a:t>）</a:t>
            </a:r>
            <a:endParaRPr lang="en-US" sz="2000" b="1" dirty="0">
              <a:solidFill>
                <a:srgbClr val="FF0000"/>
              </a:solidFill>
            </a:endParaRPr>
          </a:p>
        </p:txBody>
      </p:sp>
      <p:sp>
        <p:nvSpPr>
          <p:cNvPr id="3" name="Slide Number Placeholder 2"/>
          <p:cNvSpPr>
            <a:spLocks noGrp="1"/>
          </p:cNvSpPr>
          <p:nvPr>
            <p:ph type="sldNum" sz="quarter" idx="12"/>
          </p:nvPr>
        </p:nvSpPr>
        <p:spPr/>
        <p:txBody>
          <a:bodyPr/>
          <a:lstStyle/>
          <a:p>
            <a:fld id="{26365890-06BE-C546-B6D8-D43AB18A7BB0}" type="slidenum">
              <a:rPr lang="en-US" smtClean="0"/>
              <a:t>13</a:t>
            </a:fld>
            <a:endParaRPr lang="en-US"/>
          </a:p>
        </p:txBody>
      </p:sp>
    </p:spTree>
    <p:extLst>
      <p:ext uri="{BB962C8B-B14F-4D97-AF65-F5344CB8AC3E}">
        <p14:creationId xmlns:p14="http://schemas.microsoft.com/office/powerpoint/2010/main" val="13915700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extLst>
              <a:ext uri="{28A0092B-C50C-407E-A947-70E740481C1C}">
                <a14:useLocalDpi xmlns:a14="http://schemas.microsoft.com/office/drawing/2010/main" val="0"/>
              </a:ext>
            </a:extLst>
          </a:blip>
          <a:srcRect l="21342" t="15741" r="4097" b="5741"/>
          <a:stretch/>
        </p:blipFill>
        <p:spPr>
          <a:xfrm>
            <a:off x="5818318" y="894808"/>
            <a:ext cx="5442198" cy="4794791"/>
          </a:xfrm>
          <a:prstGeom prst="rect">
            <a:avLst/>
          </a:prstGeom>
        </p:spPr>
      </p:pic>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l="21070" t="16621" r="4365" b="5741"/>
          <a:stretch/>
        </p:blipFill>
        <p:spPr>
          <a:xfrm>
            <a:off x="342899" y="974568"/>
            <a:ext cx="5412513" cy="4715032"/>
          </a:xfrm>
          <a:prstGeom prst="rect">
            <a:avLst/>
          </a:prstGeom>
        </p:spPr>
      </p:pic>
      <p:sp>
        <p:nvSpPr>
          <p:cNvPr id="2" name="Title 1"/>
          <p:cNvSpPr>
            <a:spLocks noGrp="1"/>
          </p:cNvSpPr>
          <p:nvPr>
            <p:ph type="title"/>
          </p:nvPr>
        </p:nvSpPr>
        <p:spPr>
          <a:xfrm>
            <a:off x="695325" y="-128588"/>
            <a:ext cx="10515600" cy="1325563"/>
          </a:xfrm>
        </p:spPr>
        <p:txBody>
          <a:bodyPr/>
          <a:lstStyle/>
          <a:p>
            <a:pPr algn="ctr"/>
            <a:r>
              <a:rPr lang="zh-CN" altLang="en-US" dirty="0" smtClean="0"/>
              <a:t>使用激光验证望远镜指向 </a:t>
            </a:r>
            <a:r>
              <a:rPr lang="en-US" altLang="zh-CN" dirty="0" smtClean="0"/>
              <a:t>(II)</a:t>
            </a:r>
            <a:endParaRPr lang="en-US" dirty="0"/>
          </a:p>
        </p:txBody>
      </p:sp>
      <p:sp>
        <p:nvSpPr>
          <p:cNvPr id="7" name="TextBox 6"/>
          <p:cNvSpPr txBox="1"/>
          <p:nvPr/>
        </p:nvSpPr>
        <p:spPr>
          <a:xfrm>
            <a:off x="997743" y="6082593"/>
            <a:ext cx="9910763" cy="707886"/>
          </a:xfrm>
          <a:prstGeom prst="rect">
            <a:avLst/>
          </a:prstGeom>
          <a:noFill/>
        </p:spPr>
        <p:txBody>
          <a:bodyPr wrap="square" rtlCol="0">
            <a:spAutoFit/>
          </a:bodyPr>
          <a:lstStyle/>
          <a:p>
            <a:pPr algn="ctr"/>
            <a:r>
              <a:rPr lang="zh-CN" altLang="en-US" sz="2000" b="1" dirty="0" smtClean="0"/>
              <a:t>图中黑色实线为给定激光发射位置和方向计算出来的激光传播轨迹在望远镜的天球坐标上的投影。它可以用来指示不同望远镜的指向之间是否相符。</a:t>
            </a:r>
            <a:endParaRPr lang="en-US" sz="2000" b="1" dirty="0"/>
          </a:p>
        </p:txBody>
      </p:sp>
      <p:sp>
        <p:nvSpPr>
          <p:cNvPr id="6" name="TextBox 5"/>
          <p:cNvSpPr txBox="1"/>
          <p:nvPr/>
        </p:nvSpPr>
        <p:spPr>
          <a:xfrm>
            <a:off x="3743328" y="2917899"/>
            <a:ext cx="647934" cy="461665"/>
          </a:xfrm>
          <a:prstGeom prst="rect">
            <a:avLst/>
          </a:prstGeom>
          <a:noFill/>
        </p:spPr>
        <p:txBody>
          <a:bodyPr wrap="none" rtlCol="0">
            <a:spAutoFit/>
          </a:bodyPr>
          <a:lstStyle/>
          <a:p>
            <a:r>
              <a:rPr lang="en-US" altLang="zh-CN" sz="2400" b="1" dirty="0" smtClean="0"/>
              <a:t>4</a:t>
            </a:r>
            <a:r>
              <a:rPr lang="zh-CN" altLang="en-US" sz="2400" b="1" dirty="0" smtClean="0"/>
              <a:t>号</a:t>
            </a:r>
            <a:endParaRPr lang="en-US" sz="2400" b="1" dirty="0"/>
          </a:p>
        </p:txBody>
      </p:sp>
      <p:sp>
        <p:nvSpPr>
          <p:cNvPr id="8" name="TextBox 7"/>
          <p:cNvSpPr txBox="1"/>
          <p:nvPr/>
        </p:nvSpPr>
        <p:spPr>
          <a:xfrm>
            <a:off x="2867031" y="1381846"/>
            <a:ext cx="647934" cy="461665"/>
          </a:xfrm>
          <a:prstGeom prst="rect">
            <a:avLst/>
          </a:prstGeom>
          <a:noFill/>
        </p:spPr>
        <p:txBody>
          <a:bodyPr wrap="none" rtlCol="0">
            <a:spAutoFit/>
          </a:bodyPr>
          <a:lstStyle/>
          <a:p>
            <a:r>
              <a:rPr lang="en-US" altLang="zh-CN" sz="2400" b="1" dirty="0"/>
              <a:t>5</a:t>
            </a:r>
            <a:r>
              <a:rPr lang="zh-CN" altLang="en-US" sz="2400" b="1" dirty="0" smtClean="0"/>
              <a:t>号</a:t>
            </a:r>
            <a:endParaRPr lang="en-US" sz="2400" b="1" dirty="0"/>
          </a:p>
        </p:txBody>
      </p:sp>
      <p:sp>
        <p:nvSpPr>
          <p:cNvPr id="9" name="TextBox 8"/>
          <p:cNvSpPr txBox="1"/>
          <p:nvPr/>
        </p:nvSpPr>
        <p:spPr>
          <a:xfrm>
            <a:off x="7442760" y="1536478"/>
            <a:ext cx="647934" cy="461665"/>
          </a:xfrm>
          <a:prstGeom prst="rect">
            <a:avLst/>
          </a:prstGeom>
          <a:noFill/>
        </p:spPr>
        <p:txBody>
          <a:bodyPr wrap="none" rtlCol="0">
            <a:spAutoFit/>
          </a:bodyPr>
          <a:lstStyle/>
          <a:p>
            <a:r>
              <a:rPr lang="en-US" altLang="zh-CN" sz="2400" b="1" dirty="0"/>
              <a:t>5</a:t>
            </a:r>
            <a:r>
              <a:rPr lang="zh-CN" altLang="en-US" sz="2400" b="1" dirty="0" smtClean="0"/>
              <a:t>号</a:t>
            </a:r>
            <a:endParaRPr lang="en-US" sz="2400" b="1" dirty="0"/>
          </a:p>
        </p:txBody>
      </p:sp>
      <p:sp>
        <p:nvSpPr>
          <p:cNvPr id="10" name="TextBox 9"/>
          <p:cNvSpPr txBox="1"/>
          <p:nvPr/>
        </p:nvSpPr>
        <p:spPr>
          <a:xfrm>
            <a:off x="9005888" y="4039665"/>
            <a:ext cx="647934" cy="461665"/>
          </a:xfrm>
          <a:prstGeom prst="rect">
            <a:avLst/>
          </a:prstGeom>
          <a:noFill/>
        </p:spPr>
        <p:txBody>
          <a:bodyPr wrap="none" rtlCol="0">
            <a:spAutoFit/>
          </a:bodyPr>
          <a:lstStyle/>
          <a:p>
            <a:r>
              <a:rPr lang="en-US" altLang="zh-CN" sz="2400" b="1" dirty="0" smtClean="0"/>
              <a:t>6</a:t>
            </a:r>
            <a:r>
              <a:rPr lang="zh-CN" altLang="en-US" sz="2400" b="1" dirty="0" smtClean="0"/>
              <a:t>号</a:t>
            </a:r>
            <a:endParaRPr lang="en-US" sz="2400" b="1" dirty="0"/>
          </a:p>
        </p:txBody>
      </p:sp>
      <p:sp>
        <p:nvSpPr>
          <p:cNvPr id="11" name="TextBox 10"/>
          <p:cNvSpPr txBox="1"/>
          <p:nvPr/>
        </p:nvSpPr>
        <p:spPr>
          <a:xfrm>
            <a:off x="1391026" y="5672083"/>
            <a:ext cx="9409947" cy="400110"/>
          </a:xfrm>
          <a:prstGeom prst="rect">
            <a:avLst/>
          </a:prstGeom>
          <a:noFill/>
        </p:spPr>
        <p:txBody>
          <a:bodyPr wrap="square" rtlCol="0">
            <a:spAutoFit/>
          </a:bodyPr>
          <a:lstStyle/>
          <a:p>
            <a:pPr algn="ctr"/>
            <a:r>
              <a:rPr lang="zh-CN" altLang="en-US" sz="2000" b="1" dirty="0" smtClean="0">
                <a:solidFill>
                  <a:srgbClr val="FF0000"/>
                </a:solidFill>
              </a:rPr>
              <a:t>上图中望远镜（</a:t>
            </a:r>
            <a:r>
              <a:rPr lang="en-US" altLang="zh-CN" sz="2000" b="1" dirty="0" smtClean="0">
                <a:solidFill>
                  <a:srgbClr val="FF0000"/>
                </a:solidFill>
              </a:rPr>
              <a:t>4</a:t>
            </a:r>
            <a:r>
              <a:rPr lang="zh-CN" altLang="en-US" sz="2000" b="1" dirty="0" smtClean="0">
                <a:solidFill>
                  <a:srgbClr val="FF0000"/>
                </a:solidFill>
              </a:rPr>
              <a:t>，</a:t>
            </a:r>
            <a:r>
              <a:rPr lang="en-US" altLang="zh-CN" sz="2000" b="1" dirty="0" smtClean="0">
                <a:solidFill>
                  <a:srgbClr val="FF0000"/>
                </a:solidFill>
              </a:rPr>
              <a:t>5</a:t>
            </a:r>
            <a:r>
              <a:rPr lang="zh-CN" altLang="en-US" sz="2000" b="1" dirty="0" smtClean="0">
                <a:solidFill>
                  <a:srgbClr val="FF0000"/>
                </a:solidFill>
              </a:rPr>
              <a:t>，</a:t>
            </a:r>
            <a:r>
              <a:rPr lang="en-US" altLang="zh-CN" sz="2000" b="1" dirty="0" smtClean="0">
                <a:solidFill>
                  <a:srgbClr val="FF0000"/>
                </a:solidFill>
              </a:rPr>
              <a:t>6</a:t>
            </a:r>
            <a:r>
              <a:rPr lang="zh-CN" altLang="en-US" sz="2000" b="1" dirty="0" smtClean="0">
                <a:solidFill>
                  <a:srgbClr val="FF0000"/>
                </a:solidFill>
              </a:rPr>
              <a:t>）的指向使用</a:t>
            </a:r>
            <a:r>
              <a:rPr lang="en-US" altLang="zh-CN" sz="2000" b="1" dirty="0" smtClean="0">
                <a:solidFill>
                  <a:srgbClr val="FF0000"/>
                </a:solidFill>
              </a:rPr>
              <a:t>2019-10-22</a:t>
            </a:r>
            <a:r>
              <a:rPr lang="zh-CN" altLang="en-US" sz="2000" b="1" dirty="0" smtClean="0">
                <a:solidFill>
                  <a:srgbClr val="FF0000"/>
                </a:solidFill>
              </a:rPr>
              <a:t>星光标定的结果</a:t>
            </a:r>
            <a:endParaRPr lang="en-US" altLang="zh-CN" sz="2000" b="1" dirty="0" smtClean="0">
              <a:solidFill>
                <a:srgbClr val="FF0000"/>
              </a:solidFill>
            </a:endParaRPr>
          </a:p>
        </p:txBody>
      </p:sp>
      <p:sp>
        <p:nvSpPr>
          <p:cNvPr id="3" name="Slide Number Placeholder 2"/>
          <p:cNvSpPr>
            <a:spLocks noGrp="1"/>
          </p:cNvSpPr>
          <p:nvPr>
            <p:ph type="sldNum" sz="quarter" idx="12"/>
          </p:nvPr>
        </p:nvSpPr>
        <p:spPr/>
        <p:txBody>
          <a:bodyPr/>
          <a:lstStyle/>
          <a:p>
            <a:fld id="{26365890-06BE-C546-B6D8-D43AB18A7BB0}" type="slidenum">
              <a:rPr lang="en-US" smtClean="0"/>
              <a:t>14</a:t>
            </a:fld>
            <a:endParaRPr lang="en-US"/>
          </a:p>
        </p:txBody>
      </p:sp>
    </p:spTree>
    <p:extLst>
      <p:ext uri="{BB962C8B-B14F-4D97-AF65-F5344CB8AC3E}">
        <p14:creationId xmlns:p14="http://schemas.microsoft.com/office/powerpoint/2010/main" val="4341315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1342" t="16111" r="3477" b="5926"/>
          <a:stretch/>
        </p:blipFill>
        <p:spPr>
          <a:xfrm>
            <a:off x="5907537" y="979134"/>
            <a:ext cx="5446264" cy="4725149"/>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1342" t="16111" r="3942" b="5926"/>
          <a:stretch/>
        </p:blipFill>
        <p:spPr>
          <a:xfrm>
            <a:off x="263527" y="979134"/>
            <a:ext cx="5349873" cy="4670394"/>
          </a:xfrm>
          <a:prstGeom prst="rect">
            <a:avLst/>
          </a:prstGeom>
        </p:spPr>
      </p:pic>
      <p:sp>
        <p:nvSpPr>
          <p:cNvPr id="2" name="Title 1"/>
          <p:cNvSpPr>
            <a:spLocks noGrp="1"/>
          </p:cNvSpPr>
          <p:nvPr>
            <p:ph type="title"/>
          </p:nvPr>
        </p:nvSpPr>
        <p:spPr>
          <a:xfrm>
            <a:off x="695325" y="-128588"/>
            <a:ext cx="10515600" cy="1325563"/>
          </a:xfrm>
        </p:spPr>
        <p:txBody>
          <a:bodyPr/>
          <a:lstStyle/>
          <a:p>
            <a:pPr algn="ctr"/>
            <a:r>
              <a:rPr lang="zh-CN" altLang="en-US" dirty="0" smtClean="0"/>
              <a:t>使用激光验证望远镜指向 </a:t>
            </a:r>
            <a:r>
              <a:rPr lang="en-US" altLang="zh-CN" dirty="0" smtClean="0"/>
              <a:t>(III)</a:t>
            </a:r>
            <a:endParaRPr lang="en-US" dirty="0"/>
          </a:p>
        </p:txBody>
      </p:sp>
      <p:sp>
        <p:nvSpPr>
          <p:cNvPr id="7" name="TextBox 6"/>
          <p:cNvSpPr txBox="1"/>
          <p:nvPr/>
        </p:nvSpPr>
        <p:spPr>
          <a:xfrm>
            <a:off x="997743" y="6082593"/>
            <a:ext cx="9910763" cy="707886"/>
          </a:xfrm>
          <a:prstGeom prst="rect">
            <a:avLst/>
          </a:prstGeom>
          <a:noFill/>
        </p:spPr>
        <p:txBody>
          <a:bodyPr wrap="square" rtlCol="0">
            <a:spAutoFit/>
          </a:bodyPr>
          <a:lstStyle/>
          <a:p>
            <a:pPr algn="ctr"/>
            <a:r>
              <a:rPr lang="zh-CN" altLang="en-US" sz="2000" b="1" dirty="0" smtClean="0"/>
              <a:t>图中黑色实线为给定激光发射位置和方向计算出来的激光传播轨迹在望远镜的天球坐标上的投影。它可以用来指示不同望远镜的指向之间是否相符。</a:t>
            </a:r>
            <a:endParaRPr lang="en-US" sz="2000" b="1" dirty="0"/>
          </a:p>
        </p:txBody>
      </p:sp>
      <p:sp>
        <p:nvSpPr>
          <p:cNvPr id="6" name="TextBox 5"/>
          <p:cNvSpPr txBox="1"/>
          <p:nvPr/>
        </p:nvSpPr>
        <p:spPr>
          <a:xfrm>
            <a:off x="3743328" y="2917899"/>
            <a:ext cx="647934" cy="461665"/>
          </a:xfrm>
          <a:prstGeom prst="rect">
            <a:avLst/>
          </a:prstGeom>
          <a:noFill/>
        </p:spPr>
        <p:txBody>
          <a:bodyPr wrap="none" rtlCol="0">
            <a:spAutoFit/>
          </a:bodyPr>
          <a:lstStyle/>
          <a:p>
            <a:r>
              <a:rPr lang="en-US" altLang="zh-CN" sz="2400" b="1" dirty="0" smtClean="0"/>
              <a:t>4</a:t>
            </a:r>
            <a:r>
              <a:rPr lang="zh-CN" altLang="en-US" sz="2400" b="1" dirty="0" smtClean="0"/>
              <a:t>号</a:t>
            </a:r>
            <a:endParaRPr lang="en-US" sz="2400" b="1" dirty="0"/>
          </a:p>
        </p:txBody>
      </p:sp>
      <p:sp>
        <p:nvSpPr>
          <p:cNvPr id="8" name="TextBox 7"/>
          <p:cNvSpPr txBox="1"/>
          <p:nvPr/>
        </p:nvSpPr>
        <p:spPr>
          <a:xfrm>
            <a:off x="2867031" y="1381846"/>
            <a:ext cx="647934" cy="461665"/>
          </a:xfrm>
          <a:prstGeom prst="rect">
            <a:avLst/>
          </a:prstGeom>
          <a:noFill/>
        </p:spPr>
        <p:txBody>
          <a:bodyPr wrap="none" rtlCol="0">
            <a:spAutoFit/>
          </a:bodyPr>
          <a:lstStyle/>
          <a:p>
            <a:r>
              <a:rPr lang="en-US" altLang="zh-CN" sz="2400" b="1" dirty="0"/>
              <a:t>5</a:t>
            </a:r>
            <a:r>
              <a:rPr lang="zh-CN" altLang="en-US" sz="2400" b="1" dirty="0" smtClean="0"/>
              <a:t>号</a:t>
            </a:r>
            <a:endParaRPr lang="en-US" sz="2400" b="1" dirty="0"/>
          </a:p>
        </p:txBody>
      </p:sp>
      <p:sp>
        <p:nvSpPr>
          <p:cNvPr id="9" name="TextBox 8"/>
          <p:cNvSpPr txBox="1"/>
          <p:nvPr/>
        </p:nvSpPr>
        <p:spPr>
          <a:xfrm>
            <a:off x="7442760" y="1536478"/>
            <a:ext cx="647934" cy="461665"/>
          </a:xfrm>
          <a:prstGeom prst="rect">
            <a:avLst/>
          </a:prstGeom>
          <a:noFill/>
        </p:spPr>
        <p:txBody>
          <a:bodyPr wrap="none" rtlCol="0">
            <a:spAutoFit/>
          </a:bodyPr>
          <a:lstStyle/>
          <a:p>
            <a:r>
              <a:rPr lang="en-US" altLang="zh-CN" sz="2400" b="1" dirty="0"/>
              <a:t>5</a:t>
            </a:r>
            <a:r>
              <a:rPr lang="zh-CN" altLang="en-US" sz="2400" b="1" dirty="0" smtClean="0"/>
              <a:t>号</a:t>
            </a:r>
            <a:endParaRPr lang="en-US" sz="2400" b="1" dirty="0"/>
          </a:p>
        </p:txBody>
      </p:sp>
      <p:sp>
        <p:nvSpPr>
          <p:cNvPr id="10" name="TextBox 9"/>
          <p:cNvSpPr txBox="1"/>
          <p:nvPr/>
        </p:nvSpPr>
        <p:spPr>
          <a:xfrm>
            <a:off x="9005888" y="4039665"/>
            <a:ext cx="647934" cy="461665"/>
          </a:xfrm>
          <a:prstGeom prst="rect">
            <a:avLst/>
          </a:prstGeom>
          <a:noFill/>
        </p:spPr>
        <p:txBody>
          <a:bodyPr wrap="none" rtlCol="0">
            <a:spAutoFit/>
          </a:bodyPr>
          <a:lstStyle/>
          <a:p>
            <a:r>
              <a:rPr lang="en-US" altLang="zh-CN" sz="2400" b="1" dirty="0" smtClean="0"/>
              <a:t>6</a:t>
            </a:r>
            <a:r>
              <a:rPr lang="zh-CN" altLang="en-US" sz="2400" b="1" dirty="0" smtClean="0"/>
              <a:t>号</a:t>
            </a:r>
            <a:endParaRPr lang="en-US" sz="2400" b="1" dirty="0"/>
          </a:p>
        </p:txBody>
      </p:sp>
      <p:sp>
        <p:nvSpPr>
          <p:cNvPr id="11" name="TextBox 10"/>
          <p:cNvSpPr txBox="1"/>
          <p:nvPr/>
        </p:nvSpPr>
        <p:spPr>
          <a:xfrm>
            <a:off x="1391026" y="5672083"/>
            <a:ext cx="9409947" cy="400110"/>
          </a:xfrm>
          <a:prstGeom prst="rect">
            <a:avLst/>
          </a:prstGeom>
          <a:noFill/>
        </p:spPr>
        <p:txBody>
          <a:bodyPr wrap="square" rtlCol="0">
            <a:spAutoFit/>
          </a:bodyPr>
          <a:lstStyle/>
          <a:p>
            <a:pPr algn="ctr"/>
            <a:r>
              <a:rPr lang="zh-CN" altLang="en-US" sz="2000" b="1" dirty="0" smtClean="0">
                <a:solidFill>
                  <a:srgbClr val="FF0000"/>
                </a:solidFill>
              </a:rPr>
              <a:t>上图中望远镜（</a:t>
            </a:r>
            <a:r>
              <a:rPr lang="en-US" altLang="zh-CN" sz="2000" b="1" dirty="0" smtClean="0">
                <a:solidFill>
                  <a:srgbClr val="FF0000"/>
                </a:solidFill>
              </a:rPr>
              <a:t>5</a:t>
            </a:r>
            <a:r>
              <a:rPr lang="zh-CN" altLang="en-US" sz="2000" b="1" dirty="0" smtClean="0">
                <a:solidFill>
                  <a:srgbClr val="FF0000"/>
                </a:solidFill>
              </a:rPr>
              <a:t>，</a:t>
            </a:r>
            <a:r>
              <a:rPr lang="en-US" altLang="zh-CN" sz="2000" b="1" dirty="0" smtClean="0">
                <a:solidFill>
                  <a:srgbClr val="FF0000"/>
                </a:solidFill>
              </a:rPr>
              <a:t>6</a:t>
            </a:r>
            <a:r>
              <a:rPr lang="zh-CN" altLang="en-US" sz="2000" b="1" dirty="0" smtClean="0">
                <a:solidFill>
                  <a:srgbClr val="FF0000"/>
                </a:solidFill>
              </a:rPr>
              <a:t>）的指向向南移动</a:t>
            </a:r>
            <a:r>
              <a:rPr lang="en-US" altLang="zh-CN" sz="2000" b="1" dirty="0" smtClean="0">
                <a:solidFill>
                  <a:srgbClr val="FF0000"/>
                </a:solidFill>
              </a:rPr>
              <a:t>2.3</a:t>
            </a:r>
            <a:r>
              <a:rPr lang="zh-CN" altLang="en-US" sz="2000" b="1" dirty="0" smtClean="0">
                <a:solidFill>
                  <a:srgbClr val="FF0000"/>
                </a:solidFill>
              </a:rPr>
              <a:t>度</a:t>
            </a:r>
            <a:endParaRPr lang="en-US" altLang="zh-CN" sz="2000" b="1" dirty="0" smtClean="0">
              <a:solidFill>
                <a:srgbClr val="FF0000"/>
              </a:solidFill>
            </a:endParaRPr>
          </a:p>
        </p:txBody>
      </p:sp>
      <p:sp>
        <p:nvSpPr>
          <p:cNvPr id="5" name="Slide Number Placeholder 4"/>
          <p:cNvSpPr>
            <a:spLocks noGrp="1"/>
          </p:cNvSpPr>
          <p:nvPr>
            <p:ph type="sldNum" sz="quarter" idx="12"/>
          </p:nvPr>
        </p:nvSpPr>
        <p:spPr/>
        <p:txBody>
          <a:bodyPr/>
          <a:lstStyle/>
          <a:p>
            <a:fld id="{26365890-06BE-C546-B6D8-D43AB18A7BB0}" type="slidenum">
              <a:rPr lang="en-US" smtClean="0"/>
              <a:t>15</a:t>
            </a:fld>
            <a:endParaRPr lang="en-US"/>
          </a:p>
        </p:txBody>
      </p:sp>
    </p:spTree>
    <p:extLst>
      <p:ext uri="{BB962C8B-B14F-4D97-AF65-F5344CB8AC3E}">
        <p14:creationId xmlns:p14="http://schemas.microsoft.com/office/powerpoint/2010/main" val="1053525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0916" t="16621" r="4364" b="5556"/>
          <a:stretch/>
        </p:blipFill>
        <p:spPr>
          <a:xfrm>
            <a:off x="396506" y="818032"/>
            <a:ext cx="5430175" cy="4731869"/>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761" t="16621" r="4365" b="5741"/>
          <a:stretch/>
        </p:blipFill>
        <p:spPr>
          <a:xfrm>
            <a:off x="6233133" y="870619"/>
            <a:ext cx="5393797" cy="4679282"/>
          </a:xfrm>
          <a:prstGeom prst="rect">
            <a:avLst/>
          </a:prstGeom>
        </p:spPr>
      </p:pic>
      <p:sp>
        <p:nvSpPr>
          <p:cNvPr id="2" name="Title 1"/>
          <p:cNvSpPr>
            <a:spLocks noGrp="1"/>
          </p:cNvSpPr>
          <p:nvPr>
            <p:ph type="title"/>
          </p:nvPr>
        </p:nvSpPr>
        <p:spPr>
          <a:xfrm>
            <a:off x="695325" y="-185738"/>
            <a:ext cx="10515600" cy="1325563"/>
          </a:xfrm>
        </p:spPr>
        <p:txBody>
          <a:bodyPr/>
          <a:lstStyle/>
          <a:p>
            <a:pPr algn="ctr"/>
            <a:r>
              <a:rPr lang="zh-CN" altLang="en-US" dirty="0" smtClean="0"/>
              <a:t>使用望远镜</a:t>
            </a:r>
            <a:r>
              <a:rPr lang="zh-CN" altLang="en-US" smtClean="0"/>
              <a:t>校准激光转台</a:t>
            </a:r>
            <a:endParaRPr lang="en-US" dirty="0"/>
          </a:p>
        </p:txBody>
      </p:sp>
      <p:sp>
        <p:nvSpPr>
          <p:cNvPr id="7" name="TextBox 6"/>
          <p:cNvSpPr txBox="1"/>
          <p:nvPr/>
        </p:nvSpPr>
        <p:spPr>
          <a:xfrm>
            <a:off x="396506" y="5670460"/>
            <a:ext cx="11495455" cy="969496"/>
          </a:xfrm>
          <a:prstGeom prst="rect">
            <a:avLst/>
          </a:prstGeom>
          <a:noFill/>
        </p:spPr>
        <p:txBody>
          <a:bodyPr wrap="none" rtlCol="0">
            <a:spAutoFit/>
          </a:bodyPr>
          <a:lstStyle/>
          <a:p>
            <a:r>
              <a:rPr lang="zh-CN" altLang="en-US" sz="1900" b="1" dirty="0" smtClean="0">
                <a:solidFill>
                  <a:srgbClr val="0432FF"/>
                </a:solidFill>
              </a:rPr>
              <a:t>假定望远镜的指向正确，上图可以用来对激光转台的方向进行标定。</a:t>
            </a:r>
            <a:endParaRPr lang="en-US" altLang="zh-CN" sz="1900" b="1" dirty="0" smtClean="0">
              <a:solidFill>
                <a:srgbClr val="0432FF"/>
              </a:solidFill>
            </a:endParaRPr>
          </a:p>
          <a:p>
            <a:r>
              <a:rPr lang="zh-CN" altLang="en-US" sz="1900" b="1" dirty="0" smtClean="0">
                <a:solidFill>
                  <a:srgbClr val="0432FF"/>
                </a:solidFill>
              </a:rPr>
              <a:t>左图</a:t>
            </a:r>
            <a:r>
              <a:rPr lang="zh-CN" altLang="en-US" sz="1900" b="1" dirty="0" smtClean="0"/>
              <a:t>黑线：仰角</a:t>
            </a:r>
            <a:r>
              <a:rPr lang="en-US" altLang="zh-CN" sz="1900" b="1" dirty="0" smtClean="0"/>
              <a:t>62</a:t>
            </a:r>
            <a:r>
              <a:rPr lang="zh-CN" altLang="en-US" sz="1900" b="1" dirty="0" smtClean="0"/>
              <a:t>，方位角</a:t>
            </a:r>
            <a:r>
              <a:rPr lang="en-US" altLang="zh-CN" sz="1900" b="1" dirty="0" smtClean="0"/>
              <a:t>-153(</a:t>
            </a:r>
            <a:r>
              <a:rPr lang="zh-CN" altLang="en-US" sz="1900" b="1" dirty="0" smtClean="0"/>
              <a:t>转台显示</a:t>
            </a:r>
            <a:r>
              <a:rPr lang="en-US" altLang="zh-CN" sz="1900" b="1" dirty="0" smtClean="0"/>
              <a:t>-150)</a:t>
            </a:r>
            <a:r>
              <a:rPr lang="zh-CN" altLang="en-US" sz="1900" b="1" dirty="0" smtClean="0">
                <a:solidFill>
                  <a:srgbClr val="0432FF"/>
                </a:solidFill>
              </a:rPr>
              <a:t>；</a:t>
            </a:r>
            <a:r>
              <a:rPr lang="zh-CN" altLang="en-US" sz="1900" b="1" dirty="0" smtClean="0">
                <a:solidFill>
                  <a:srgbClr val="FF40FF"/>
                </a:solidFill>
              </a:rPr>
              <a:t>红线：仰角</a:t>
            </a:r>
            <a:r>
              <a:rPr lang="en-US" altLang="zh-CN" sz="1900" b="1" dirty="0" smtClean="0">
                <a:solidFill>
                  <a:srgbClr val="FF40FF"/>
                </a:solidFill>
              </a:rPr>
              <a:t>67</a:t>
            </a:r>
            <a:r>
              <a:rPr lang="zh-CN" altLang="en-US" sz="1900" b="1" dirty="0" smtClean="0">
                <a:solidFill>
                  <a:srgbClr val="FF40FF"/>
                </a:solidFill>
              </a:rPr>
              <a:t>，方位角</a:t>
            </a:r>
            <a:r>
              <a:rPr lang="en-US" altLang="zh-CN" sz="1900" b="1" dirty="0" smtClean="0">
                <a:solidFill>
                  <a:srgbClr val="FF40FF"/>
                </a:solidFill>
              </a:rPr>
              <a:t>-153</a:t>
            </a:r>
            <a:r>
              <a:rPr lang="zh-CN" altLang="en-US" sz="1900" b="1" dirty="0" smtClean="0">
                <a:solidFill>
                  <a:srgbClr val="0432FF"/>
                </a:solidFill>
              </a:rPr>
              <a:t>；蓝线：仰角</a:t>
            </a:r>
            <a:r>
              <a:rPr lang="en-US" altLang="zh-CN" sz="1900" b="1" dirty="0" smtClean="0">
                <a:solidFill>
                  <a:srgbClr val="0432FF"/>
                </a:solidFill>
              </a:rPr>
              <a:t>62</a:t>
            </a:r>
            <a:r>
              <a:rPr lang="zh-CN" altLang="en-US" sz="1900" b="1" dirty="0" smtClean="0">
                <a:solidFill>
                  <a:srgbClr val="0432FF"/>
                </a:solidFill>
              </a:rPr>
              <a:t>，方位角</a:t>
            </a:r>
            <a:r>
              <a:rPr lang="en-US" altLang="zh-CN" sz="1900" b="1" dirty="0" smtClean="0">
                <a:solidFill>
                  <a:srgbClr val="0432FF"/>
                </a:solidFill>
              </a:rPr>
              <a:t>-148</a:t>
            </a:r>
          </a:p>
          <a:p>
            <a:r>
              <a:rPr lang="zh-CN" altLang="en-US" sz="1900" b="1" dirty="0" smtClean="0">
                <a:solidFill>
                  <a:srgbClr val="0432FF"/>
                </a:solidFill>
              </a:rPr>
              <a:t>右图</a:t>
            </a:r>
            <a:r>
              <a:rPr lang="zh-CN" altLang="en-US" sz="1900" b="1" dirty="0" smtClean="0"/>
              <a:t>黑线：仰角</a:t>
            </a:r>
            <a:r>
              <a:rPr lang="en-US" altLang="zh-CN" sz="1900" b="1" dirty="0" smtClean="0"/>
              <a:t>62</a:t>
            </a:r>
            <a:r>
              <a:rPr lang="zh-CN" altLang="en-US" sz="1900" b="1" dirty="0" smtClean="0"/>
              <a:t>，方位角</a:t>
            </a:r>
            <a:r>
              <a:rPr lang="en-US" altLang="zh-CN" sz="1900" b="1" dirty="0" smtClean="0"/>
              <a:t>-173 </a:t>
            </a:r>
            <a:r>
              <a:rPr lang="en-US" altLang="zh-CN" sz="1900" b="1" dirty="0"/>
              <a:t>(</a:t>
            </a:r>
            <a:r>
              <a:rPr lang="zh-CN" altLang="en-US" sz="1900" b="1" dirty="0"/>
              <a:t>转台显示</a:t>
            </a:r>
            <a:r>
              <a:rPr lang="en-US" altLang="zh-CN" sz="1900" b="1" dirty="0"/>
              <a:t>-</a:t>
            </a:r>
            <a:r>
              <a:rPr lang="en-US" altLang="zh-CN" sz="1900" b="1" dirty="0" smtClean="0"/>
              <a:t>170</a:t>
            </a:r>
            <a:r>
              <a:rPr lang="en-US" altLang="zh-CN" sz="1900" b="1" dirty="0"/>
              <a:t>) </a:t>
            </a:r>
            <a:r>
              <a:rPr lang="zh-CN" altLang="en-US" sz="1900" b="1" dirty="0" smtClean="0">
                <a:solidFill>
                  <a:srgbClr val="0432FF"/>
                </a:solidFill>
              </a:rPr>
              <a:t>；</a:t>
            </a:r>
            <a:r>
              <a:rPr lang="zh-CN" altLang="en-US" sz="1900" b="1" dirty="0" smtClean="0">
                <a:solidFill>
                  <a:srgbClr val="FF40FF"/>
                </a:solidFill>
              </a:rPr>
              <a:t>红线：仰角</a:t>
            </a:r>
            <a:r>
              <a:rPr lang="en-US" altLang="zh-CN" sz="1900" b="1" dirty="0" smtClean="0">
                <a:solidFill>
                  <a:srgbClr val="FF40FF"/>
                </a:solidFill>
              </a:rPr>
              <a:t>67</a:t>
            </a:r>
            <a:r>
              <a:rPr lang="zh-CN" altLang="en-US" sz="1900" b="1" dirty="0" smtClean="0">
                <a:solidFill>
                  <a:srgbClr val="FF40FF"/>
                </a:solidFill>
              </a:rPr>
              <a:t>，方位角</a:t>
            </a:r>
            <a:r>
              <a:rPr lang="en-US" altLang="zh-CN" sz="1900" b="1" dirty="0" smtClean="0">
                <a:solidFill>
                  <a:srgbClr val="FF40FF"/>
                </a:solidFill>
              </a:rPr>
              <a:t>-173</a:t>
            </a:r>
            <a:r>
              <a:rPr lang="zh-CN" altLang="en-US" sz="1900" b="1" dirty="0" smtClean="0">
                <a:solidFill>
                  <a:srgbClr val="0432FF"/>
                </a:solidFill>
              </a:rPr>
              <a:t>；蓝线：仰角</a:t>
            </a:r>
            <a:r>
              <a:rPr lang="en-US" altLang="zh-CN" sz="1900" b="1" dirty="0" smtClean="0">
                <a:solidFill>
                  <a:srgbClr val="0432FF"/>
                </a:solidFill>
              </a:rPr>
              <a:t>62</a:t>
            </a:r>
            <a:r>
              <a:rPr lang="zh-CN" altLang="en-US" sz="1900" b="1" dirty="0" smtClean="0">
                <a:solidFill>
                  <a:srgbClr val="0432FF"/>
                </a:solidFill>
              </a:rPr>
              <a:t>，方位角</a:t>
            </a:r>
            <a:r>
              <a:rPr lang="en-US" altLang="zh-CN" sz="1900" b="1" dirty="0" smtClean="0">
                <a:solidFill>
                  <a:srgbClr val="0432FF"/>
                </a:solidFill>
              </a:rPr>
              <a:t>-168</a:t>
            </a:r>
            <a:endParaRPr lang="en-US" sz="1900" b="1" dirty="0" smtClean="0">
              <a:solidFill>
                <a:srgbClr val="0432FF"/>
              </a:solidFill>
            </a:endParaRPr>
          </a:p>
        </p:txBody>
      </p:sp>
      <p:sp>
        <p:nvSpPr>
          <p:cNvPr id="8" name="TextBox 7"/>
          <p:cNvSpPr txBox="1"/>
          <p:nvPr/>
        </p:nvSpPr>
        <p:spPr>
          <a:xfrm>
            <a:off x="3932241" y="2746002"/>
            <a:ext cx="647934" cy="461665"/>
          </a:xfrm>
          <a:prstGeom prst="rect">
            <a:avLst/>
          </a:prstGeom>
          <a:noFill/>
        </p:spPr>
        <p:txBody>
          <a:bodyPr wrap="none" rtlCol="0">
            <a:spAutoFit/>
          </a:bodyPr>
          <a:lstStyle/>
          <a:p>
            <a:r>
              <a:rPr lang="en-US" altLang="zh-CN" sz="2400" b="1" dirty="0" smtClean="0"/>
              <a:t>4</a:t>
            </a:r>
            <a:r>
              <a:rPr lang="zh-CN" altLang="en-US" sz="2400" b="1" dirty="0" smtClean="0"/>
              <a:t>号</a:t>
            </a:r>
            <a:endParaRPr lang="en-US" sz="2400" b="1" dirty="0"/>
          </a:p>
        </p:txBody>
      </p:sp>
      <p:sp>
        <p:nvSpPr>
          <p:cNvPr id="9" name="TextBox 8"/>
          <p:cNvSpPr txBox="1"/>
          <p:nvPr/>
        </p:nvSpPr>
        <p:spPr>
          <a:xfrm>
            <a:off x="2909894" y="1324694"/>
            <a:ext cx="647934" cy="461665"/>
          </a:xfrm>
          <a:prstGeom prst="rect">
            <a:avLst/>
          </a:prstGeom>
          <a:noFill/>
        </p:spPr>
        <p:txBody>
          <a:bodyPr wrap="none" rtlCol="0">
            <a:spAutoFit/>
          </a:bodyPr>
          <a:lstStyle/>
          <a:p>
            <a:r>
              <a:rPr lang="en-US" altLang="zh-CN" sz="2400" b="1" dirty="0"/>
              <a:t>5</a:t>
            </a:r>
            <a:r>
              <a:rPr lang="zh-CN" altLang="en-US" sz="2400" b="1" dirty="0" smtClean="0"/>
              <a:t>号</a:t>
            </a:r>
            <a:endParaRPr lang="en-US" sz="2400" b="1" dirty="0"/>
          </a:p>
        </p:txBody>
      </p:sp>
      <p:sp>
        <p:nvSpPr>
          <p:cNvPr id="10" name="TextBox 9"/>
          <p:cNvSpPr txBox="1"/>
          <p:nvPr/>
        </p:nvSpPr>
        <p:spPr>
          <a:xfrm>
            <a:off x="7802348" y="1522522"/>
            <a:ext cx="647934" cy="461665"/>
          </a:xfrm>
          <a:prstGeom prst="rect">
            <a:avLst/>
          </a:prstGeom>
          <a:noFill/>
        </p:spPr>
        <p:txBody>
          <a:bodyPr wrap="none" rtlCol="0">
            <a:spAutoFit/>
          </a:bodyPr>
          <a:lstStyle/>
          <a:p>
            <a:r>
              <a:rPr lang="en-US" altLang="zh-CN" sz="2400" b="1" dirty="0"/>
              <a:t>5</a:t>
            </a:r>
            <a:r>
              <a:rPr lang="zh-CN" altLang="en-US" sz="2400" b="1" dirty="0" smtClean="0"/>
              <a:t>号</a:t>
            </a:r>
            <a:endParaRPr lang="en-US" sz="2400" b="1" dirty="0"/>
          </a:p>
        </p:txBody>
      </p:sp>
      <p:sp>
        <p:nvSpPr>
          <p:cNvPr id="11" name="TextBox 10"/>
          <p:cNvSpPr txBox="1"/>
          <p:nvPr/>
        </p:nvSpPr>
        <p:spPr>
          <a:xfrm>
            <a:off x="9185276" y="4090032"/>
            <a:ext cx="647934" cy="461665"/>
          </a:xfrm>
          <a:prstGeom prst="rect">
            <a:avLst/>
          </a:prstGeom>
          <a:noFill/>
        </p:spPr>
        <p:txBody>
          <a:bodyPr wrap="none" rtlCol="0">
            <a:spAutoFit/>
          </a:bodyPr>
          <a:lstStyle/>
          <a:p>
            <a:r>
              <a:rPr lang="en-US" altLang="zh-CN" sz="2400" b="1" dirty="0" smtClean="0"/>
              <a:t>6</a:t>
            </a:r>
            <a:r>
              <a:rPr lang="zh-CN" altLang="en-US" sz="2400" b="1" dirty="0" smtClean="0"/>
              <a:t>号</a:t>
            </a:r>
            <a:endParaRPr lang="en-US" sz="2400" b="1" dirty="0"/>
          </a:p>
        </p:txBody>
      </p:sp>
      <p:sp>
        <p:nvSpPr>
          <p:cNvPr id="3" name="Slide Number Placeholder 2"/>
          <p:cNvSpPr>
            <a:spLocks noGrp="1"/>
          </p:cNvSpPr>
          <p:nvPr>
            <p:ph type="sldNum" sz="quarter" idx="12"/>
          </p:nvPr>
        </p:nvSpPr>
        <p:spPr/>
        <p:txBody>
          <a:bodyPr/>
          <a:lstStyle/>
          <a:p>
            <a:fld id="{26365890-06BE-C546-B6D8-D43AB18A7BB0}" type="slidenum">
              <a:rPr lang="en-US" smtClean="0"/>
              <a:t>16</a:t>
            </a:fld>
            <a:endParaRPr lang="en-US"/>
          </a:p>
        </p:txBody>
      </p:sp>
    </p:spTree>
    <p:extLst>
      <p:ext uri="{BB962C8B-B14F-4D97-AF65-F5344CB8AC3E}">
        <p14:creationId xmlns:p14="http://schemas.microsoft.com/office/powerpoint/2010/main" val="15458467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zh-CN" altLang="en-US" dirty="0" smtClean="0"/>
              <a:t>结论</a:t>
            </a:r>
            <a:endParaRPr lang="en-US" dirty="0"/>
          </a:p>
        </p:txBody>
      </p:sp>
      <p:sp>
        <p:nvSpPr>
          <p:cNvPr id="3" name="Content Placeholder 2"/>
          <p:cNvSpPr>
            <a:spLocks noGrp="1"/>
          </p:cNvSpPr>
          <p:nvPr>
            <p:ph idx="1"/>
          </p:nvPr>
        </p:nvSpPr>
        <p:spPr/>
        <p:txBody>
          <a:bodyPr/>
          <a:lstStyle/>
          <a:p>
            <a:r>
              <a:rPr lang="zh-CN" altLang="en-US" dirty="0" smtClean="0"/>
              <a:t>激光在望远镜的成像和</a:t>
            </a:r>
            <a:r>
              <a:rPr lang="en-US" altLang="zh-CN" dirty="0" smtClean="0"/>
              <a:t>MC</a:t>
            </a:r>
            <a:r>
              <a:rPr lang="zh-CN" altLang="en-US" dirty="0" smtClean="0"/>
              <a:t>模拟的成像基本一致，像的展宽和模拟的结果也一致。</a:t>
            </a:r>
            <a:endParaRPr lang="en-US" altLang="zh-CN" dirty="0" smtClean="0"/>
          </a:p>
          <a:p>
            <a:endParaRPr lang="en-US" dirty="0" smtClean="0"/>
          </a:p>
          <a:p>
            <a:r>
              <a:rPr lang="zh-CN" altLang="en-US" dirty="0" smtClean="0"/>
              <a:t>由于大气模型过于简单，数据</a:t>
            </a:r>
            <a:r>
              <a:rPr lang="zh-CN" altLang="en-US" dirty="0"/>
              <a:t>和模拟的像沿长轴方向的</a:t>
            </a:r>
            <a:r>
              <a:rPr lang="zh-CN" altLang="en-US" dirty="0" smtClean="0"/>
              <a:t>分布不一致。但像沿长轴的分布可以用来测定大气的消光系数，以及监测它随时间的变化，这是下一步的工作。</a:t>
            </a:r>
            <a:endParaRPr lang="en-US" altLang="zh-CN" dirty="0" smtClean="0"/>
          </a:p>
          <a:p>
            <a:endParaRPr lang="en-US" dirty="0"/>
          </a:p>
          <a:p>
            <a:r>
              <a:rPr lang="zh-CN" altLang="en-US" dirty="0" smtClean="0"/>
              <a:t>激光的成像的结果可以用来校准望远镜的指向，以及校准激光转台的指向。</a:t>
            </a:r>
            <a:endParaRPr lang="en-US" dirty="0"/>
          </a:p>
        </p:txBody>
      </p:sp>
      <p:sp>
        <p:nvSpPr>
          <p:cNvPr id="4" name="Slide Number Placeholder 3"/>
          <p:cNvSpPr>
            <a:spLocks noGrp="1"/>
          </p:cNvSpPr>
          <p:nvPr>
            <p:ph type="sldNum" sz="quarter" idx="12"/>
          </p:nvPr>
        </p:nvSpPr>
        <p:spPr/>
        <p:txBody>
          <a:bodyPr/>
          <a:lstStyle/>
          <a:p>
            <a:fld id="{26365890-06BE-C546-B6D8-D43AB18A7BB0}" type="slidenum">
              <a:rPr lang="en-US" smtClean="0"/>
              <a:t>17</a:t>
            </a:fld>
            <a:endParaRPr lang="en-US"/>
          </a:p>
        </p:txBody>
      </p:sp>
    </p:spTree>
    <p:extLst>
      <p:ext uri="{BB962C8B-B14F-4D97-AF65-F5344CB8AC3E}">
        <p14:creationId xmlns:p14="http://schemas.microsoft.com/office/powerpoint/2010/main" val="8410900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26365890-06BE-C546-B6D8-D43AB18A7BB0}" type="slidenum">
              <a:rPr lang="en-US" smtClean="0"/>
              <a:t>18</a:t>
            </a:fld>
            <a:endParaRPr lang="en-US"/>
          </a:p>
        </p:txBody>
      </p:sp>
    </p:spTree>
    <p:extLst>
      <p:ext uri="{BB962C8B-B14F-4D97-AF65-F5344CB8AC3E}">
        <p14:creationId xmlns:p14="http://schemas.microsoft.com/office/powerpoint/2010/main" val="8844460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l="21342" t="16111" r="4406" b="5741"/>
          <a:stretch/>
        </p:blipFill>
        <p:spPr>
          <a:xfrm>
            <a:off x="809625" y="1196975"/>
            <a:ext cx="4754486" cy="418653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0761" t="16621" r="4365" b="5556"/>
          <a:stretch/>
        </p:blipFill>
        <p:spPr>
          <a:xfrm>
            <a:off x="6356958" y="1175197"/>
            <a:ext cx="4853967" cy="4221008"/>
          </a:xfrm>
          <a:prstGeom prst="rect">
            <a:avLst/>
          </a:prstGeom>
        </p:spPr>
      </p:pic>
      <p:sp>
        <p:nvSpPr>
          <p:cNvPr id="2" name="Title 1"/>
          <p:cNvSpPr>
            <a:spLocks noGrp="1"/>
          </p:cNvSpPr>
          <p:nvPr>
            <p:ph type="title"/>
          </p:nvPr>
        </p:nvSpPr>
        <p:spPr>
          <a:xfrm>
            <a:off x="695325" y="-185738"/>
            <a:ext cx="10515600" cy="1325563"/>
          </a:xfrm>
        </p:spPr>
        <p:txBody>
          <a:bodyPr/>
          <a:lstStyle/>
          <a:p>
            <a:pPr algn="ctr"/>
            <a:r>
              <a:rPr lang="zh-CN" altLang="en-US" dirty="0" smtClean="0"/>
              <a:t>使用望远镜</a:t>
            </a:r>
            <a:r>
              <a:rPr lang="zh-CN" altLang="en-US" smtClean="0"/>
              <a:t>校准激光转台</a:t>
            </a:r>
            <a:endParaRPr lang="en-US" dirty="0"/>
          </a:p>
        </p:txBody>
      </p:sp>
      <p:sp>
        <p:nvSpPr>
          <p:cNvPr id="7" name="TextBox 6"/>
          <p:cNvSpPr txBox="1"/>
          <p:nvPr/>
        </p:nvSpPr>
        <p:spPr>
          <a:xfrm>
            <a:off x="396506" y="5670460"/>
            <a:ext cx="11495455" cy="969496"/>
          </a:xfrm>
          <a:prstGeom prst="rect">
            <a:avLst/>
          </a:prstGeom>
          <a:noFill/>
        </p:spPr>
        <p:txBody>
          <a:bodyPr wrap="none" rtlCol="0">
            <a:spAutoFit/>
          </a:bodyPr>
          <a:lstStyle/>
          <a:p>
            <a:r>
              <a:rPr lang="zh-CN" altLang="en-US" sz="1900" b="1" dirty="0" smtClean="0">
                <a:solidFill>
                  <a:srgbClr val="0432FF"/>
                </a:solidFill>
              </a:rPr>
              <a:t>假定望远镜的指向正确，上图可以用来对激光转台的方向进行标定。</a:t>
            </a:r>
            <a:endParaRPr lang="en-US" altLang="zh-CN" sz="1900" b="1" dirty="0" smtClean="0">
              <a:solidFill>
                <a:srgbClr val="0432FF"/>
              </a:solidFill>
            </a:endParaRPr>
          </a:p>
          <a:p>
            <a:r>
              <a:rPr lang="zh-CN" altLang="en-US" sz="1900" b="1" dirty="0" smtClean="0">
                <a:solidFill>
                  <a:srgbClr val="0432FF"/>
                </a:solidFill>
              </a:rPr>
              <a:t>左图</a:t>
            </a:r>
            <a:r>
              <a:rPr lang="zh-CN" altLang="en-US" sz="1900" b="1" dirty="0" smtClean="0"/>
              <a:t>黑线：仰角</a:t>
            </a:r>
            <a:r>
              <a:rPr lang="en-US" altLang="zh-CN" sz="1900" b="1" dirty="0" smtClean="0"/>
              <a:t>62</a:t>
            </a:r>
            <a:r>
              <a:rPr lang="zh-CN" altLang="en-US" sz="1900" b="1" dirty="0" smtClean="0"/>
              <a:t>，方位角</a:t>
            </a:r>
            <a:r>
              <a:rPr lang="en-US" altLang="zh-CN" sz="1900" b="1" dirty="0" smtClean="0"/>
              <a:t>-153(</a:t>
            </a:r>
            <a:r>
              <a:rPr lang="zh-CN" altLang="en-US" sz="1900" b="1" dirty="0" smtClean="0"/>
              <a:t>转台显示</a:t>
            </a:r>
            <a:r>
              <a:rPr lang="en-US" altLang="zh-CN" sz="1900" b="1" dirty="0" smtClean="0"/>
              <a:t>-150)</a:t>
            </a:r>
            <a:r>
              <a:rPr lang="zh-CN" altLang="en-US" sz="1900" b="1" dirty="0" smtClean="0">
                <a:solidFill>
                  <a:srgbClr val="0432FF"/>
                </a:solidFill>
              </a:rPr>
              <a:t>；</a:t>
            </a:r>
            <a:r>
              <a:rPr lang="zh-CN" altLang="en-US" sz="1900" b="1" dirty="0" smtClean="0">
                <a:solidFill>
                  <a:srgbClr val="FF40FF"/>
                </a:solidFill>
              </a:rPr>
              <a:t>红线：仰角</a:t>
            </a:r>
            <a:r>
              <a:rPr lang="en-US" altLang="zh-CN" sz="1900" b="1" dirty="0" smtClean="0">
                <a:solidFill>
                  <a:srgbClr val="FF40FF"/>
                </a:solidFill>
              </a:rPr>
              <a:t>67</a:t>
            </a:r>
            <a:r>
              <a:rPr lang="zh-CN" altLang="en-US" sz="1900" b="1" dirty="0" smtClean="0">
                <a:solidFill>
                  <a:srgbClr val="FF40FF"/>
                </a:solidFill>
              </a:rPr>
              <a:t>，方位角</a:t>
            </a:r>
            <a:r>
              <a:rPr lang="en-US" altLang="zh-CN" sz="1900" b="1" dirty="0" smtClean="0">
                <a:solidFill>
                  <a:srgbClr val="FF40FF"/>
                </a:solidFill>
              </a:rPr>
              <a:t>-153</a:t>
            </a:r>
            <a:r>
              <a:rPr lang="zh-CN" altLang="en-US" sz="1900" b="1" dirty="0" smtClean="0">
                <a:solidFill>
                  <a:srgbClr val="0432FF"/>
                </a:solidFill>
              </a:rPr>
              <a:t>；蓝线：仰角</a:t>
            </a:r>
            <a:r>
              <a:rPr lang="en-US" altLang="zh-CN" sz="1900" b="1" dirty="0" smtClean="0">
                <a:solidFill>
                  <a:srgbClr val="0432FF"/>
                </a:solidFill>
              </a:rPr>
              <a:t>62</a:t>
            </a:r>
            <a:r>
              <a:rPr lang="zh-CN" altLang="en-US" sz="1900" b="1" dirty="0" smtClean="0">
                <a:solidFill>
                  <a:srgbClr val="0432FF"/>
                </a:solidFill>
              </a:rPr>
              <a:t>，方位角</a:t>
            </a:r>
            <a:r>
              <a:rPr lang="en-US" altLang="zh-CN" sz="1900" b="1" dirty="0" smtClean="0">
                <a:solidFill>
                  <a:srgbClr val="0432FF"/>
                </a:solidFill>
              </a:rPr>
              <a:t>-148</a:t>
            </a:r>
          </a:p>
          <a:p>
            <a:r>
              <a:rPr lang="zh-CN" altLang="en-US" sz="1900" b="1" dirty="0" smtClean="0">
                <a:solidFill>
                  <a:srgbClr val="0432FF"/>
                </a:solidFill>
              </a:rPr>
              <a:t>右图</a:t>
            </a:r>
            <a:r>
              <a:rPr lang="zh-CN" altLang="en-US" sz="1900" b="1" dirty="0" smtClean="0"/>
              <a:t>黑线：仰角</a:t>
            </a:r>
            <a:r>
              <a:rPr lang="en-US" altLang="zh-CN" sz="1900" b="1" dirty="0" smtClean="0"/>
              <a:t>62</a:t>
            </a:r>
            <a:r>
              <a:rPr lang="zh-CN" altLang="en-US" sz="1900" b="1" dirty="0" smtClean="0"/>
              <a:t>，方位角</a:t>
            </a:r>
            <a:r>
              <a:rPr lang="en-US" altLang="zh-CN" sz="1900" b="1" dirty="0" smtClean="0"/>
              <a:t>-171 </a:t>
            </a:r>
            <a:r>
              <a:rPr lang="en-US" altLang="zh-CN" sz="1900" b="1" dirty="0"/>
              <a:t>(</a:t>
            </a:r>
            <a:r>
              <a:rPr lang="zh-CN" altLang="en-US" sz="1900" b="1" dirty="0"/>
              <a:t>转台显示</a:t>
            </a:r>
            <a:r>
              <a:rPr lang="en-US" altLang="zh-CN" sz="1900" b="1" dirty="0"/>
              <a:t>-</a:t>
            </a:r>
            <a:r>
              <a:rPr lang="en-US" altLang="zh-CN" sz="1900" b="1" dirty="0" smtClean="0"/>
              <a:t>170</a:t>
            </a:r>
            <a:r>
              <a:rPr lang="en-US" altLang="zh-CN" sz="1900" b="1" dirty="0"/>
              <a:t>) </a:t>
            </a:r>
            <a:r>
              <a:rPr lang="zh-CN" altLang="en-US" sz="1900" b="1" dirty="0" smtClean="0">
                <a:solidFill>
                  <a:srgbClr val="0432FF"/>
                </a:solidFill>
              </a:rPr>
              <a:t>；</a:t>
            </a:r>
            <a:r>
              <a:rPr lang="zh-CN" altLang="en-US" sz="1900" b="1" dirty="0" smtClean="0">
                <a:solidFill>
                  <a:srgbClr val="FF40FF"/>
                </a:solidFill>
              </a:rPr>
              <a:t>红线：仰角</a:t>
            </a:r>
            <a:r>
              <a:rPr lang="en-US" altLang="zh-CN" sz="1900" b="1" dirty="0" smtClean="0">
                <a:solidFill>
                  <a:srgbClr val="FF40FF"/>
                </a:solidFill>
              </a:rPr>
              <a:t>67</a:t>
            </a:r>
            <a:r>
              <a:rPr lang="zh-CN" altLang="en-US" sz="1900" b="1" dirty="0" smtClean="0">
                <a:solidFill>
                  <a:srgbClr val="FF40FF"/>
                </a:solidFill>
              </a:rPr>
              <a:t>，方位角</a:t>
            </a:r>
            <a:r>
              <a:rPr lang="en-US" altLang="zh-CN" sz="1900" b="1" dirty="0" smtClean="0">
                <a:solidFill>
                  <a:srgbClr val="FF40FF"/>
                </a:solidFill>
              </a:rPr>
              <a:t>-171</a:t>
            </a:r>
            <a:r>
              <a:rPr lang="zh-CN" altLang="en-US" sz="1900" b="1" dirty="0" smtClean="0">
                <a:solidFill>
                  <a:srgbClr val="0432FF"/>
                </a:solidFill>
              </a:rPr>
              <a:t>；蓝线：仰角</a:t>
            </a:r>
            <a:r>
              <a:rPr lang="en-US" altLang="zh-CN" sz="1900" b="1" dirty="0" smtClean="0">
                <a:solidFill>
                  <a:srgbClr val="0432FF"/>
                </a:solidFill>
              </a:rPr>
              <a:t>62</a:t>
            </a:r>
            <a:r>
              <a:rPr lang="zh-CN" altLang="en-US" sz="1900" b="1" dirty="0" smtClean="0">
                <a:solidFill>
                  <a:srgbClr val="0432FF"/>
                </a:solidFill>
              </a:rPr>
              <a:t>，方位角</a:t>
            </a:r>
            <a:r>
              <a:rPr lang="en-US" altLang="zh-CN" sz="1900" b="1" dirty="0" smtClean="0">
                <a:solidFill>
                  <a:srgbClr val="0432FF"/>
                </a:solidFill>
              </a:rPr>
              <a:t>-166</a:t>
            </a:r>
            <a:endParaRPr lang="en-US" sz="1900" b="1" dirty="0" smtClean="0">
              <a:solidFill>
                <a:srgbClr val="0432FF"/>
              </a:solidFill>
            </a:endParaRPr>
          </a:p>
        </p:txBody>
      </p:sp>
      <p:sp>
        <p:nvSpPr>
          <p:cNvPr id="8" name="TextBox 7"/>
          <p:cNvSpPr txBox="1"/>
          <p:nvPr/>
        </p:nvSpPr>
        <p:spPr>
          <a:xfrm>
            <a:off x="3957641" y="2885702"/>
            <a:ext cx="647934" cy="461665"/>
          </a:xfrm>
          <a:prstGeom prst="rect">
            <a:avLst/>
          </a:prstGeom>
          <a:noFill/>
        </p:spPr>
        <p:txBody>
          <a:bodyPr wrap="none" rtlCol="0">
            <a:spAutoFit/>
          </a:bodyPr>
          <a:lstStyle/>
          <a:p>
            <a:r>
              <a:rPr lang="en-US" altLang="zh-CN" sz="2400" b="1" dirty="0" smtClean="0"/>
              <a:t>4</a:t>
            </a:r>
            <a:r>
              <a:rPr lang="zh-CN" altLang="en-US" sz="2400" b="1" dirty="0" smtClean="0"/>
              <a:t>号</a:t>
            </a:r>
            <a:endParaRPr lang="en-US" sz="2400" b="1" dirty="0"/>
          </a:p>
        </p:txBody>
      </p:sp>
      <p:sp>
        <p:nvSpPr>
          <p:cNvPr id="9" name="TextBox 8"/>
          <p:cNvSpPr txBox="1"/>
          <p:nvPr/>
        </p:nvSpPr>
        <p:spPr>
          <a:xfrm>
            <a:off x="2909894" y="1324694"/>
            <a:ext cx="647934" cy="461665"/>
          </a:xfrm>
          <a:prstGeom prst="rect">
            <a:avLst/>
          </a:prstGeom>
          <a:noFill/>
        </p:spPr>
        <p:txBody>
          <a:bodyPr wrap="none" rtlCol="0">
            <a:spAutoFit/>
          </a:bodyPr>
          <a:lstStyle/>
          <a:p>
            <a:r>
              <a:rPr lang="en-US" altLang="zh-CN" sz="2400" b="1" dirty="0"/>
              <a:t>5</a:t>
            </a:r>
            <a:r>
              <a:rPr lang="zh-CN" altLang="en-US" sz="2400" b="1" dirty="0" smtClean="0"/>
              <a:t>号</a:t>
            </a:r>
            <a:endParaRPr lang="en-US" sz="2400" b="1" dirty="0"/>
          </a:p>
        </p:txBody>
      </p:sp>
      <p:sp>
        <p:nvSpPr>
          <p:cNvPr id="10" name="TextBox 9"/>
          <p:cNvSpPr txBox="1"/>
          <p:nvPr/>
        </p:nvSpPr>
        <p:spPr>
          <a:xfrm>
            <a:off x="7802348" y="1522522"/>
            <a:ext cx="647934" cy="461665"/>
          </a:xfrm>
          <a:prstGeom prst="rect">
            <a:avLst/>
          </a:prstGeom>
          <a:noFill/>
        </p:spPr>
        <p:txBody>
          <a:bodyPr wrap="none" rtlCol="0">
            <a:spAutoFit/>
          </a:bodyPr>
          <a:lstStyle/>
          <a:p>
            <a:r>
              <a:rPr lang="en-US" altLang="zh-CN" sz="2400" b="1" dirty="0"/>
              <a:t>5</a:t>
            </a:r>
            <a:r>
              <a:rPr lang="zh-CN" altLang="en-US" sz="2400" b="1" dirty="0" smtClean="0"/>
              <a:t>号</a:t>
            </a:r>
            <a:endParaRPr lang="en-US" sz="2400" b="1" dirty="0"/>
          </a:p>
        </p:txBody>
      </p:sp>
      <p:sp>
        <p:nvSpPr>
          <p:cNvPr id="11" name="TextBox 10"/>
          <p:cNvSpPr txBox="1"/>
          <p:nvPr/>
        </p:nvSpPr>
        <p:spPr>
          <a:xfrm>
            <a:off x="9185276" y="4090032"/>
            <a:ext cx="647934" cy="461665"/>
          </a:xfrm>
          <a:prstGeom prst="rect">
            <a:avLst/>
          </a:prstGeom>
          <a:noFill/>
        </p:spPr>
        <p:txBody>
          <a:bodyPr wrap="none" rtlCol="0">
            <a:spAutoFit/>
          </a:bodyPr>
          <a:lstStyle/>
          <a:p>
            <a:r>
              <a:rPr lang="en-US" altLang="zh-CN" sz="2400" b="1" dirty="0" smtClean="0"/>
              <a:t>6</a:t>
            </a:r>
            <a:r>
              <a:rPr lang="zh-CN" altLang="en-US" sz="2400" b="1" dirty="0" smtClean="0"/>
              <a:t>号</a:t>
            </a:r>
            <a:endParaRPr lang="en-US" sz="2400" b="1" dirty="0"/>
          </a:p>
        </p:txBody>
      </p:sp>
      <p:sp>
        <p:nvSpPr>
          <p:cNvPr id="3" name="Slide Number Placeholder 2"/>
          <p:cNvSpPr>
            <a:spLocks noGrp="1"/>
          </p:cNvSpPr>
          <p:nvPr>
            <p:ph type="sldNum" sz="quarter" idx="12"/>
          </p:nvPr>
        </p:nvSpPr>
        <p:spPr/>
        <p:txBody>
          <a:bodyPr/>
          <a:lstStyle/>
          <a:p>
            <a:fld id="{26365890-06BE-C546-B6D8-D43AB18A7BB0}" type="slidenum">
              <a:rPr lang="en-US" smtClean="0"/>
              <a:t>19</a:t>
            </a:fld>
            <a:endParaRPr lang="en-US"/>
          </a:p>
        </p:txBody>
      </p:sp>
    </p:spTree>
    <p:extLst>
      <p:ext uri="{BB962C8B-B14F-4D97-AF65-F5344CB8AC3E}">
        <p14:creationId xmlns:p14="http://schemas.microsoft.com/office/powerpoint/2010/main" val="7887456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smtClean="0"/>
              <a:t>提纲</a:t>
            </a:r>
            <a:endParaRPr lang="en-US" dirty="0"/>
          </a:p>
        </p:txBody>
      </p:sp>
      <p:sp>
        <p:nvSpPr>
          <p:cNvPr id="3" name="Content Placeholder 2"/>
          <p:cNvSpPr>
            <a:spLocks noGrp="1"/>
          </p:cNvSpPr>
          <p:nvPr>
            <p:ph idx="1"/>
          </p:nvPr>
        </p:nvSpPr>
        <p:spPr>
          <a:xfrm>
            <a:off x="838200" y="2497871"/>
            <a:ext cx="10515600" cy="3027729"/>
          </a:xfrm>
        </p:spPr>
        <p:txBody>
          <a:bodyPr/>
          <a:lstStyle/>
          <a:p>
            <a:r>
              <a:rPr lang="zh-CN" altLang="en-US" dirty="0" smtClean="0"/>
              <a:t>激光的</a:t>
            </a:r>
            <a:r>
              <a:rPr lang="en-US" altLang="zh-CN" dirty="0" smtClean="0"/>
              <a:t>MC</a:t>
            </a:r>
            <a:r>
              <a:rPr lang="zh-CN" altLang="en-US" dirty="0" smtClean="0"/>
              <a:t>模拟方法</a:t>
            </a:r>
            <a:endParaRPr lang="en-US" altLang="zh-CN" dirty="0" smtClean="0"/>
          </a:p>
          <a:p>
            <a:endParaRPr lang="en-US" altLang="zh-CN" dirty="0" smtClean="0"/>
          </a:p>
          <a:p>
            <a:r>
              <a:rPr lang="zh-CN" altLang="en-US" dirty="0" smtClean="0"/>
              <a:t>激光数据和</a:t>
            </a:r>
            <a:r>
              <a:rPr lang="en-US" altLang="zh-CN" dirty="0" smtClean="0"/>
              <a:t>MC</a:t>
            </a:r>
            <a:r>
              <a:rPr lang="zh-CN" altLang="en-US" dirty="0" smtClean="0"/>
              <a:t>的对比</a:t>
            </a:r>
            <a:endParaRPr lang="en-US" altLang="zh-CN" dirty="0" smtClean="0"/>
          </a:p>
          <a:p>
            <a:endParaRPr lang="en-US" dirty="0"/>
          </a:p>
          <a:p>
            <a:r>
              <a:rPr lang="zh-CN" altLang="en-US" dirty="0" smtClean="0"/>
              <a:t>激光数据的分析与应用</a:t>
            </a:r>
            <a:endParaRPr lang="en-US" dirty="0"/>
          </a:p>
        </p:txBody>
      </p:sp>
      <p:sp>
        <p:nvSpPr>
          <p:cNvPr id="4" name="Slide Number Placeholder 3"/>
          <p:cNvSpPr>
            <a:spLocks noGrp="1"/>
          </p:cNvSpPr>
          <p:nvPr>
            <p:ph type="sldNum" sz="quarter" idx="12"/>
          </p:nvPr>
        </p:nvSpPr>
        <p:spPr/>
        <p:txBody>
          <a:bodyPr/>
          <a:lstStyle/>
          <a:p>
            <a:fld id="{26365890-06BE-C546-B6D8-D43AB18A7BB0}" type="slidenum">
              <a:rPr lang="en-US" smtClean="0"/>
              <a:t>2</a:t>
            </a:fld>
            <a:endParaRPr lang="en-US"/>
          </a:p>
        </p:txBody>
      </p:sp>
    </p:spTree>
    <p:extLst>
      <p:ext uri="{BB962C8B-B14F-4D97-AF65-F5344CB8AC3E}">
        <p14:creationId xmlns:p14="http://schemas.microsoft.com/office/powerpoint/2010/main" val="7510051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73" y="-255718"/>
            <a:ext cx="10515600" cy="1325563"/>
          </a:xfrm>
        </p:spPr>
        <p:txBody>
          <a:bodyPr/>
          <a:lstStyle/>
          <a:p>
            <a:pPr algn="ctr"/>
            <a:r>
              <a:rPr lang="zh-CN" altLang="en-US" dirty="0" smtClean="0"/>
              <a:t>激光数据和</a:t>
            </a:r>
            <a:r>
              <a:rPr lang="en-US" altLang="zh-CN" dirty="0" smtClean="0"/>
              <a:t>MC</a:t>
            </a:r>
            <a:r>
              <a:rPr lang="zh-CN" altLang="en-US" dirty="0" smtClean="0"/>
              <a:t>的对比</a:t>
            </a:r>
            <a:endParaRPr lang="en-US" dirty="0"/>
          </a:p>
        </p:txBody>
      </p:sp>
      <p:sp>
        <p:nvSpPr>
          <p:cNvPr id="7" name="TextBox 6"/>
          <p:cNvSpPr txBox="1"/>
          <p:nvPr/>
        </p:nvSpPr>
        <p:spPr>
          <a:xfrm>
            <a:off x="8327943" y="802169"/>
            <a:ext cx="1338828" cy="369332"/>
          </a:xfrm>
          <a:prstGeom prst="rect">
            <a:avLst/>
          </a:prstGeom>
          <a:noFill/>
        </p:spPr>
        <p:txBody>
          <a:bodyPr wrap="none" rtlCol="0">
            <a:spAutoFit/>
          </a:bodyPr>
          <a:lstStyle/>
          <a:p>
            <a:r>
              <a:rPr lang="zh-CN" altLang="en-US" dirty="0" smtClean="0">
                <a:solidFill>
                  <a:srgbClr val="0432FF"/>
                </a:solidFill>
              </a:rPr>
              <a:t>五</a:t>
            </a:r>
            <a:r>
              <a:rPr lang="zh-CN" altLang="en-US" smtClean="0">
                <a:solidFill>
                  <a:srgbClr val="0432FF"/>
                </a:solidFill>
              </a:rPr>
              <a:t>号望远镜</a:t>
            </a:r>
            <a:endParaRPr lang="en-US" dirty="0">
              <a:solidFill>
                <a:srgbClr val="0432FF"/>
              </a:solidFill>
            </a:endParaRPr>
          </a:p>
        </p:txBody>
      </p:sp>
      <p:sp>
        <p:nvSpPr>
          <p:cNvPr id="11" name="TextBox 10"/>
          <p:cNvSpPr txBox="1"/>
          <p:nvPr/>
        </p:nvSpPr>
        <p:spPr>
          <a:xfrm>
            <a:off x="6790137" y="4748564"/>
            <a:ext cx="1834156" cy="923330"/>
          </a:xfrm>
          <a:prstGeom prst="rect">
            <a:avLst/>
          </a:prstGeom>
          <a:noFill/>
        </p:spPr>
        <p:txBody>
          <a:bodyPr wrap="none" rtlCol="0">
            <a:spAutoFit/>
          </a:bodyPr>
          <a:lstStyle/>
          <a:p>
            <a:r>
              <a:rPr lang="zh-CN" altLang="en-US" dirty="0" smtClean="0"/>
              <a:t>数据：</a:t>
            </a:r>
            <a:endParaRPr lang="en-US" altLang="zh-CN" dirty="0" smtClean="0"/>
          </a:p>
          <a:p>
            <a:r>
              <a:rPr lang="en-US" altLang="zh-CN" dirty="0" smtClean="0"/>
              <a:t>CC=-1.77+-0.02</a:t>
            </a:r>
          </a:p>
          <a:p>
            <a:r>
              <a:rPr lang="en-US" altLang="zh-CN" dirty="0" smtClean="0"/>
              <a:t>phi=112.23+-0.17</a:t>
            </a:r>
            <a:endParaRPr lang="en-US" dirty="0"/>
          </a:p>
        </p:txBody>
      </p:sp>
      <p:sp>
        <p:nvSpPr>
          <p:cNvPr id="12" name="TextBox 11"/>
          <p:cNvSpPr txBox="1"/>
          <p:nvPr/>
        </p:nvSpPr>
        <p:spPr>
          <a:xfrm>
            <a:off x="9069492" y="4488588"/>
            <a:ext cx="3074881" cy="1754326"/>
          </a:xfrm>
          <a:prstGeom prst="rect">
            <a:avLst/>
          </a:prstGeom>
          <a:noFill/>
        </p:spPr>
        <p:txBody>
          <a:bodyPr wrap="none" rtlCol="0">
            <a:spAutoFit/>
          </a:bodyPr>
          <a:lstStyle/>
          <a:p>
            <a:r>
              <a:rPr lang="zh-CN" altLang="en-US" dirty="0" smtClean="0"/>
              <a:t>模拟：</a:t>
            </a:r>
            <a:endParaRPr lang="en-US" altLang="zh-CN" dirty="0" smtClean="0"/>
          </a:p>
          <a:p>
            <a:r>
              <a:rPr lang="en-US" altLang="zh-CN" dirty="0" smtClean="0"/>
              <a:t>CC=-1.74+-0.02</a:t>
            </a:r>
          </a:p>
          <a:p>
            <a:r>
              <a:rPr lang="en-US" altLang="zh-CN" dirty="0" smtClean="0"/>
              <a:t>phi=107.17+-0.22</a:t>
            </a:r>
          </a:p>
          <a:p>
            <a:endParaRPr lang="en-US" dirty="0"/>
          </a:p>
          <a:p>
            <a:r>
              <a:rPr lang="zh-CN" altLang="en-US" dirty="0" smtClean="0"/>
              <a:t>激光发射仰角</a:t>
            </a:r>
            <a:r>
              <a:rPr lang="en-US" altLang="zh-CN" dirty="0" smtClean="0"/>
              <a:t>62</a:t>
            </a:r>
            <a:r>
              <a:rPr lang="zh-CN" altLang="en-US" dirty="0" smtClean="0"/>
              <a:t>度</a:t>
            </a:r>
            <a:endParaRPr lang="en-US" altLang="zh-CN" dirty="0" smtClean="0"/>
          </a:p>
          <a:p>
            <a:r>
              <a:rPr lang="zh-CN" altLang="en-US" dirty="0"/>
              <a:t>激光</a:t>
            </a:r>
            <a:r>
              <a:rPr lang="zh-CN" altLang="en-US" dirty="0" smtClean="0"/>
              <a:t>发射方位角北偏东</a:t>
            </a:r>
            <a:r>
              <a:rPr lang="en-US" altLang="zh-CN" dirty="0" smtClean="0"/>
              <a:t>164</a:t>
            </a:r>
            <a:r>
              <a:rPr lang="zh-CN" altLang="en-US" dirty="0" smtClean="0"/>
              <a:t>度</a:t>
            </a:r>
            <a:endParaRPr lang="en-US" dirty="0"/>
          </a:p>
        </p:txBody>
      </p:sp>
      <p:sp>
        <p:nvSpPr>
          <p:cNvPr id="13" name="TextBox 12"/>
          <p:cNvSpPr txBox="1"/>
          <p:nvPr/>
        </p:nvSpPr>
        <p:spPr>
          <a:xfrm>
            <a:off x="1813150" y="6235152"/>
            <a:ext cx="7467600" cy="400110"/>
          </a:xfrm>
          <a:prstGeom prst="rect">
            <a:avLst/>
          </a:prstGeom>
          <a:noFill/>
        </p:spPr>
        <p:txBody>
          <a:bodyPr wrap="square" rtlCol="0">
            <a:spAutoFit/>
          </a:bodyPr>
          <a:lstStyle/>
          <a:p>
            <a:r>
              <a:rPr lang="zh-CN" altLang="en-US" sz="2000" b="1" dirty="0" smtClean="0">
                <a:solidFill>
                  <a:srgbClr val="0432FF"/>
                </a:solidFill>
              </a:rPr>
              <a:t>五号望远镜的硬件装反了，可以通过激光数据和</a:t>
            </a:r>
            <a:r>
              <a:rPr lang="en-US" altLang="zh-CN" sz="2000" b="1" dirty="0" smtClean="0">
                <a:solidFill>
                  <a:srgbClr val="0432FF"/>
                </a:solidFill>
              </a:rPr>
              <a:t>MC</a:t>
            </a:r>
            <a:r>
              <a:rPr lang="zh-CN" altLang="en-US" sz="2000" b="1" dirty="0" smtClean="0">
                <a:solidFill>
                  <a:srgbClr val="0432FF"/>
                </a:solidFill>
              </a:rPr>
              <a:t>的对比来验证</a:t>
            </a:r>
            <a:endParaRPr lang="en-US" altLang="zh-CN" sz="2000" b="1" dirty="0" smtClean="0">
              <a:solidFill>
                <a:srgbClr val="0432FF"/>
              </a:solidFill>
            </a:endParaRP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3" y="1261346"/>
            <a:ext cx="5976937" cy="3122593"/>
          </a:xfrm>
          <a:prstGeom prst="rect">
            <a:avLst/>
          </a:prstGeom>
        </p:spPr>
      </p:pic>
      <p:sp>
        <p:nvSpPr>
          <p:cNvPr id="15" name="TextBox 14"/>
          <p:cNvSpPr txBox="1"/>
          <p:nvPr/>
        </p:nvSpPr>
        <p:spPr>
          <a:xfrm>
            <a:off x="2289013" y="751226"/>
            <a:ext cx="1338828" cy="369332"/>
          </a:xfrm>
          <a:prstGeom prst="rect">
            <a:avLst/>
          </a:prstGeom>
          <a:noFill/>
        </p:spPr>
        <p:txBody>
          <a:bodyPr wrap="none" rtlCol="0">
            <a:spAutoFit/>
          </a:bodyPr>
          <a:lstStyle/>
          <a:p>
            <a:r>
              <a:rPr lang="zh-CN" altLang="en-US" dirty="0" smtClean="0">
                <a:solidFill>
                  <a:srgbClr val="0432FF"/>
                </a:solidFill>
              </a:rPr>
              <a:t>五</a:t>
            </a:r>
            <a:r>
              <a:rPr lang="zh-CN" altLang="en-US" smtClean="0">
                <a:solidFill>
                  <a:srgbClr val="0432FF"/>
                </a:solidFill>
              </a:rPr>
              <a:t>号望远镜</a:t>
            </a:r>
            <a:endParaRPr lang="en-US" dirty="0">
              <a:solidFill>
                <a:srgbClr val="0432FF"/>
              </a:solidFill>
            </a:endParaRPr>
          </a:p>
        </p:txBody>
      </p:sp>
      <p:sp>
        <p:nvSpPr>
          <p:cNvPr id="16" name="TextBox 15"/>
          <p:cNvSpPr txBox="1"/>
          <p:nvPr/>
        </p:nvSpPr>
        <p:spPr>
          <a:xfrm>
            <a:off x="896072" y="4811444"/>
            <a:ext cx="1834156" cy="923330"/>
          </a:xfrm>
          <a:prstGeom prst="rect">
            <a:avLst/>
          </a:prstGeom>
          <a:noFill/>
        </p:spPr>
        <p:txBody>
          <a:bodyPr wrap="none" rtlCol="0">
            <a:spAutoFit/>
          </a:bodyPr>
          <a:lstStyle/>
          <a:p>
            <a:r>
              <a:rPr lang="zh-CN" altLang="en-US" dirty="0" smtClean="0"/>
              <a:t>数据：</a:t>
            </a:r>
            <a:endParaRPr lang="en-US" altLang="zh-CN" dirty="0" smtClean="0"/>
          </a:p>
          <a:p>
            <a:r>
              <a:rPr lang="en-US" altLang="zh-CN" dirty="0" smtClean="0"/>
              <a:t>CC=1.49+-0.01</a:t>
            </a:r>
          </a:p>
          <a:p>
            <a:r>
              <a:rPr lang="en-US" altLang="zh-CN" dirty="0" smtClean="0"/>
              <a:t>phi=112.46+-0.16</a:t>
            </a:r>
            <a:endParaRPr lang="en-US" dirty="0"/>
          </a:p>
        </p:txBody>
      </p:sp>
      <p:sp>
        <p:nvSpPr>
          <p:cNvPr id="17" name="TextBox 16"/>
          <p:cNvSpPr txBox="1"/>
          <p:nvPr/>
        </p:nvSpPr>
        <p:spPr>
          <a:xfrm>
            <a:off x="3264476" y="4576232"/>
            <a:ext cx="3074881" cy="1477328"/>
          </a:xfrm>
          <a:prstGeom prst="rect">
            <a:avLst/>
          </a:prstGeom>
          <a:noFill/>
        </p:spPr>
        <p:txBody>
          <a:bodyPr wrap="none" rtlCol="0">
            <a:spAutoFit/>
          </a:bodyPr>
          <a:lstStyle/>
          <a:p>
            <a:r>
              <a:rPr lang="zh-CN" altLang="en-US" dirty="0" smtClean="0"/>
              <a:t>模拟：</a:t>
            </a:r>
            <a:endParaRPr lang="en-US" altLang="zh-CN" dirty="0" smtClean="0"/>
          </a:p>
          <a:p>
            <a:r>
              <a:rPr lang="en-US" altLang="zh-CN" dirty="0" smtClean="0"/>
              <a:t>CC=1.48+-0.02</a:t>
            </a:r>
          </a:p>
          <a:p>
            <a:r>
              <a:rPr lang="en-US" altLang="zh-CN" dirty="0" smtClean="0"/>
              <a:t>phi=108.87+-0.20</a:t>
            </a:r>
          </a:p>
          <a:p>
            <a:r>
              <a:rPr lang="zh-CN" altLang="en-US" dirty="0"/>
              <a:t>激光发射仰角</a:t>
            </a:r>
            <a:r>
              <a:rPr lang="en-US" altLang="zh-CN" dirty="0"/>
              <a:t>62</a:t>
            </a:r>
            <a:r>
              <a:rPr lang="zh-CN" altLang="en-US" dirty="0"/>
              <a:t>度</a:t>
            </a:r>
            <a:endParaRPr lang="en-US" altLang="zh-CN" dirty="0"/>
          </a:p>
          <a:p>
            <a:r>
              <a:rPr lang="zh-CN" altLang="en-US" dirty="0"/>
              <a:t>激光发射方位角北偏东</a:t>
            </a:r>
            <a:r>
              <a:rPr lang="en-US" altLang="zh-CN" dirty="0" smtClean="0"/>
              <a:t>172</a:t>
            </a:r>
            <a:r>
              <a:rPr lang="zh-CN" altLang="en-US" dirty="0" smtClean="0"/>
              <a:t>度</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146" t="6885" r="390" b="1385"/>
          <a:stretch/>
        </p:blipFill>
        <p:spPr>
          <a:xfrm>
            <a:off x="6142141" y="1270457"/>
            <a:ext cx="5969611" cy="3113482"/>
          </a:xfrm>
          <a:prstGeom prst="rect">
            <a:avLst/>
          </a:prstGeom>
        </p:spPr>
      </p:pic>
      <p:sp>
        <p:nvSpPr>
          <p:cNvPr id="4" name="Slide Number Placeholder 3"/>
          <p:cNvSpPr>
            <a:spLocks noGrp="1"/>
          </p:cNvSpPr>
          <p:nvPr>
            <p:ph type="sldNum" sz="quarter" idx="12"/>
          </p:nvPr>
        </p:nvSpPr>
        <p:spPr/>
        <p:txBody>
          <a:bodyPr/>
          <a:lstStyle/>
          <a:p>
            <a:fld id="{26365890-06BE-C546-B6D8-D43AB18A7BB0}" type="slidenum">
              <a:rPr lang="en-US" smtClean="0"/>
              <a:t>20</a:t>
            </a:fld>
            <a:endParaRPr lang="en-US"/>
          </a:p>
        </p:txBody>
      </p:sp>
    </p:spTree>
    <p:extLst>
      <p:ext uri="{BB962C8B-B14F-4D97-AF65-F5344CB8AC3E}">
        <p14:creationId xmlns:p14="http://schemas.microsoft.com/office/powerpoint/2010/main" val="817752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7388"/>
            <a:ext cx="10515600" cy="1325563"/>
          </a:xfrm>
        </p:spPr>
        <p:txBody>
          <a:bodyPr/>
          <a:lstStyle/>
          <a:p>
            <a:pPr algn="ctr"/>
            <a:r>
              <a:rPr lang="en-US" altLang="zh-CN" dirty="0" smtClean="0"/>
              <a:t>f</a:t>
            </a:r>
            <a:r>
              <a:rPr lang="en-US" altLang="zh-CN" baseline="-25000" dirty="0" smtClean="0"/>
              <a:t>1</a:t>
            </a:r>
            <a:r>
              <a:rPr lang="zh-CN" altLang="en-US" dirty="0" smtClean="0"/>
              <a:t> </a:t>
            </a:r>
            <a:r>
              <a:rPr lang="en-US" altLang="zh-CN" dirty="0" smtClean="0"/>
              <a:t>and</a:t>
            </a:r>
            <a:r>
              <a:rPr lang="zh-CN" altLang="en-US" dirty="0" smtClean="0"/>
              <a:t> </a:t>
            </a:r>
            <a:r>
              <a:rPr lang="en-US" altLang="zh-CN" dirty="0" smtClean="0"/>
              <a:t>f</a:t>
            </a:r>
            <a:r>
              <a:rPr lang="en-US" altLang="zh-CN" baseline="-25000" dirty="0" smtClean="0"/>
              <a:t>2</a:t>
            </a:r>
            <a:endParaRPr lang="en-US" baseline="-25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2526" t="15926" r="4290" b="21482"/>
          <a:stretch/>
        </p:blipFill>
        <p:spPr>
          <a:xfrm>
            <a:off x="3090006" y="1058633"/>
            <a:ext cx="4150946" cy="2066303"/>
          </a:xfrm>
          <a:prstGeom prst="rect">
            <a:avLst/>
          </a:prstGeom>
        </p:spPr>
      </p:pic>
      <p:sp>
        <p:nvSpPr>
          <p:cNvPr id="5" name="TextBox 4"/>
          <p:cNvSpPr txBox="1"/>
          <p:nvPr/>
        </p:nvSpPr>
        <p:spPr>
          <a:xfrm>
            <a:off x="4971420" y="3484675"/>
            <a:ext cx="2474395" cy="369332"/>
          </a:xfrm>
          <a:prstGeom prst="rect">
            <a:avLst/>
          </a:prstGeom>
          <a:noFill/>
        </p:spPr>
        <p:txBody>
          <a:bodyPr wrap="none" rtlCol="0">
            <a:spAutoFit/>
          </a:bodyPr>
          <a:lstStyle/>
          <a:p>
            <a:r>
              <a:rPr lang="en-US" dirty="0" smtClean="0"/>
              <a:t>f2=h-&gt;integral()=4.45e-8</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2526" t="15185" r="4075" b="21296"/>
          <a:stretch/>
        </p:blipFill>
        <p:spPr>
          <a:xfrm>
            <a:off x="7605834" y="992354"/>
            <a:ext cx="4365665" cy="2198859"/>
          </a:xfrm>
          <a:prstGeom prst="rect">
            <a:avLst/>
          </a:prstGeom>
        </p:spPr>
      </p:pic>
      <p:sp>
        <p:nvSpPr>
          <p:cNvPr id="7" name="TextBox 6"/>
          <p:cNvSpPr txBox="1"/>
          <p:nvPr/>
        </p:nvSpPr>
        <p:spPr>
          <a:xfrm>
            <a:off x="8428840" y="3423711"/>
            <a:ext cx="2474395" cy="369332"/>
          </a:xfrm>
          <a:prstGeom prst="rect">
            <a:avLst/>
          </a:prstGeom>
          <a:noFill/>
        </p:spPr>
        <p:txBody>
          <a:bodyPr wrap="none" rtlCol="0">
            <a:spAutoFit/>
          </a:bodyPr>
          <a:lstStyle/>
          <a:p>
            <a:r>
              <a:rPr lang="en-US" dirty="0" smtClean="0"/>
              <a:t>f1=h-&gt;integral()=1.67e-7</a:t>
            </a:r>
            <a:endParaRPr lang="en-US" dirty="0"/>
          </a:p>
        </p:txBody>
      </p:sp>
      <mc:AlternateContent xmlns:mc="http://schemas.openxmlformats.org/markup-compatibility/2006">
        <mc:Choice xmlns:a14="http://schemas.microsoft.com/office/drawing/2010/main" Requires="a14">
          <p:sp>
            <p:nvSpPr>
              <p:cNvPr id="8" name="TextBox 7"/>
              <p:cNvSpPr txBox="1"/>
              <p:nvPr/>
            </p:nvSpPr>
            <p:spPr>
              <a:xfrm>
                <a:off x="8428840" y="4343242"/>
                <a:ext cx="2719655" cy="436723"/>
              </a:xfrm>
              <a:prstGeom prst="rect">
                <a:avLst/>
              </a:prstGeom>
              <a:noFill/>
            </p:spPr>
            <p:txBody>
              <a:bodyPr wrap="none" rtlCol="0">
                <a:spAutoFit/>
              </a:bodyPr>
              <a:lstStyle/>
              <a:p>
                <a:r>
                  <a:rPr lang="en-US" dirty="0" err="1" smtClean="0"/>
                  <a:t>σ</a:t>
                </a:r>
                <a:r>
                  <a:rPr lang="en-US" dirty="0" smtClean="0"/>
                  <a:t>=-ln(</a:t>
                </a:r>
                <a14:m>
                  <m:oMath xmlns:m="http://schemas.openxmlformats.org/officeDocument/2006/math">
                    <m:box>
                      <m:boxPr>
                        <m:ctrlPr>
                          <a:rPr lang="mr-IN" i="1" smtClean="0">
                            <a:latin typeface="Cambria Math" charset="0"/>
                          </a:rPr>
                        </m:ctrlPr>
                      </m:boxPr>
                      <m:e>
                        <m:argPr>
                          <m:argSz m:val="-1"/>
                        </m:argPr>
                        <m:f>
                          <m:fPr>
                            <m:ctrlPr>
                              <a:rPr lang="mr-IN" i="1" smtClean="0">
                                <a:latin typeface="Cambria Math" charset="0"/>
                              </a:rPr>
                            </m:ctrlPr>
                          </m:fPr>
                          <m:num>
                            <m:r>
                              <a:rPr lang="en-US" b="0" i="1" smtClean="0">
                                <a:latin typeface="Cambria Math" charset="0"/>
                              </a:rPr>
                              <m:t>1000/</m:t>
                            </m:r>
                            <m:r>
                              <a:rPr lang="en-US" b="0" i="1" smtClean="0">
                                <a:latin typeface="Cambria Math" charset="0"/>
                              </a:rPr>
                              <m:t>𝑓</m:t>
                            </m:r>
                            <m:r>
                              <a:rPr lang="en-US" b="0" i="1" smtClean="0">
                                <a:latin typeface="Cambria Math" charset="0"/>
                              </a:rPr>
                              <m:t>1</m:t>
                            </m:r>
                          </m:num>
                          <m:den>
                            <m:r>
                              <a:rPr lang="en-US" b="0" i="1" smtClean="0">
                                <a:latin typeface="Cambria Math" charset="0"/>
                              </a:rPr>
                              <m:t>2500/</m:t>
                            </m:r>
                            <m:r>
                              <a:rPr lang="en-US" b="0" i="1" smtClean="0">
                                <a:latin typeface="Cambria Math" charset="0"/>
                              </a:rPr>
                              <m:t>𝑓</m:t>
                            </m:r>
                            <m:r>
                              <a:rPr lang="en-US" b="0" i="1" smtClean="0">
                                <a:latin typeface="Cambria Math" charset="0"/>
                              </a:rPr>
                              <m:t>2</m:t>
                            </m:r>
                          </m:den>
                        </m:f>
                      </m:e>
                    </m:box>
                  </m:oMath>
                </a14:m>
                <a:r>
                  <a:rPr lang="en-US" dirty="0" smtClean="0"/>
                  <a:t>)/ΔL=3.5e-4/m</a:t>
                </a:r>
                <a:endParaRPr lang="en-US" dirty="0"/>
              </a:p>
            </p:txBody>
          </p:sp>
        </mc:Choice>
        <mc:Fallback>
          <p:sp>
            <p:nvSpPr>
              <p:cNvPr id="8" name="TextBox 7"/>
              <p:cNvSpPr txBox="1">
                <a:spLocks noRot="1" noChangeAspect="1" noMove="1" noResize="1" noEditPoints="1" noAdjustHandles="1" noChangeArrowheads="1" noChangeShapeType="1" noTextEdit="1"/>
              </p:cNvSpPr>
              <p:nvPr/>
            </p:nvSpPr>
            <p:spPr>
              <a:xfrm>
                <a:off x="8428840" y="4343242"/>
                <a:ext cx="2719655" cy="436723"/>
              </a:xfrm>
              <a:prstGeom prst="rect">
                <a:avLst/>
              </a:prstGeom>
              <a:blipFill rotWithShape="0">
                <a:blip r:embed="rId4"/>
                <a:stretch>
                  <a:fillRect l="-2018" t="-4167" b="-8333"/>
                </a:stretch>
              </a:blipFill>
            </p:spPr>
            <p:txBody>
              <a:bodyPr/>
              <a:lstStyle/>
              <a:p>
                <a:r>
                  <a:rPr lang="en-US">
                    <a:noFill/>
                  </a:rPr>
                  <a:t> </a:t>
                </a:r>
              </a:p>
            </p:txBody>
          </p:sp>
        </mc:Fallback>
      </mc:AlternateContent>
      <p:sp>
        <p:nvSpPr>
          <p:cNvPr id="3" name="Slide Number Placeholder 2"/>
          <p:cNvSpPr>
            <a:spLocks noGrp="1"/>
          </p:cNvSpPr>
          <p:nvPr>
            <p:ph type="sldNum" sz="quarter" idx="12"/>
          </p:nvPr>
        </p:nvSpPr>
        <p:spPr/>
        <p:txBody>
          <a:bodyPr/>
          <a:lstStyle/>
          <a:p>
            <a:fld id="{26365890-06BE-C546-B6D8-D43AB18A7BB0}" type="slidenum">
              <a:rPr lang="en-US" smtClean="0"/>
              <a:t>21</a:t>
            </a:fld>
            <a:endParaRPr lang="en-US"/>
          </a:p>
        </p:txBody>
      </p:sp>
      <p:pic>
        <p:nvPicPr>
          <p:cNvPr id="9" name="图片 4"/>
          <p:cNvPicPr>
            <a:picLocks noChangeAspect="1"/>
          </p:cNvPicPr>
          <p:nvPr/>
        </p:nvPicPr>
        <p:blipFill rotWithShape="1">
          <a:blip r:embed="rId5"/>
          <a:srcRect r="15312"/>
          <a:stretch/>
        </p:blipFill>
        <p:spPr>
          <a:xfrm>
            <a:off x="1549949" y="4608363"/>
            <a:ext cx="1334193" cy="1901952"/>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l="1" t="19970" r="643" b="45263"/>
          <a:stretch/>
        </p:blipFill>
        <p:spPr>
          <a:xfrm rot="12346046">
            <a:off x="7731927" y="5641602"/>
            <a:ext cx="1645018" cy="431716"/>
          </a:xfrm>
          <a:prstGeom prst="rect">
            <a:avLst/>
          </a:prstGeom>
        </p:spPr>
      </p:pic>
      <p:cxnSp>
        <p:nvCxnSpPr>
          <p:cNvPr id="11" name="Straight Arrow Connector 10"/>
          <p:cNvCxnSpPr/>
          <p:nvPr/>
        </p:nvCxnSpPr>
        <p:spPr>
          <a:xfrm flipH="1" flipV="1">
            <a:off x="85719" y="1985963"/>
            <a:ext cx="7804592" cy="3573377"/>
          </a:xfrm>
          <a:prstGeom prst="straightConnector1">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rot="1422213">
            <a:off x="1918053" y="2967839"/>
            <a:ext cx="1419677" cy="357187"/>
          </a:xfrm>
          <a:prstGeom prst="rect">
            <a:avLst/>
          </a:prstGeom>
          <a:solidFill>
            <a:srgbClr val="0432FF">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a:off x="2627891" y="3506336"/>
            <a:ext cx="543933" cy="1102027"/>
          </a:xfrm>
          <a:prstGeom prst="straightConnector1">
            <a:avLst/>
          </a:prstGeom>
          <a:ln w="127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2" idx="0"/>
          </p:cNvCxnSpPr>
          <p:nvPr/>
        </p:nvCxnSpPr>
        <p:spPr>
          <a:xfrm>
            <a:off x="1995052" y="2871570"/>
            <a:ext cx="221994" cy="1736793"/>
          </a:xfrm>
          <a:prstGeom prst="straightConnector1">
            <a:avLst/>
          </a:prstGeom>
          <a:ln w="127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837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339" y="-128052"/>
            <a:ext cx="10515600" cy="1325563"/>
          </a:xfrm>
        </p:spPr>
        <p:txBody>
          <a:bodyPr/>
          <a:lstStyle/>
          <a:p>
            <a:pPr algn="ctr"/>
            <a:r>
              <a:rPr lang="zh-CN" altLang="en-US" dirty="0" smtClean="0"/>
              <a:t>修正的模拟方法：</a:t>
            </a:r>
            <a:r>
              <a:rPr lang="en-US" altLang="zh-CN" dirty="0" smtClean="0"/>
              <a:t>I</a:t>
            </a:r>
            <a:endParaRPr lang="en-US" dirty="0"/>
          </a:p>
        </p:txBody>
      </p:sp>
      <p:pic>
        <p:nvPicPr>
          <p:cNvPr id="5" name="图片 4"/>
          <p:cNvPicPr>
            <a:picLocks noChangeAspect="1"/>
          </p:cNvPicPr>
          <p:nvPr/>
        </p:nvPicPr>
        <p:blipFill rotWithShape="1">
          <a:blip r:embed="rId2"/>
          <a:srcRect r="15312"/>
          <a:stretch/>
        </p:blipFill>
        <p:spPr>
          <a:xfrm>
            <a:off x="1549949" y="4608363"/>
            <a:ext cx="1334193" cy="1901952"/>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 t="19970" r="643" b="45263"/>
          <a:stretch/>
        </p:blipFill>
        <p:spPr>
          <a:xfrm rot="12346046">
            <a:off x="7731927" y="5641602"/>
            <a:ext cx="1645018" cy="431716"/>
          </a:xfrm>
          <a:prstGeom prst="rect">
            <a:avLst/>
          </a:prstGeom>
        </p:spPr>
      </p:pic>
      <p:cxnSp>
        <p:nvCxnSpPr>
          <p:cNvPr id="8" name="Straight Arrow Connector 7"/>
          <p:cNvCxnSpPr/>
          <p:nvPr/>
        </p:nvCxnSpPr>
        <p:spPr>
          <a:xfrm flipH="1" flipV="1">
            <a:off x="85719" y="1985963"/>
            <a:ext cx="7804592" cy="3573377"/>
          </a:xfrm>
          <a:prstGeom prst="straightConnector1">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rot="1422213">
            <a:off x="1918053" y="2967839"/>
            <a:ext cx="1419677" cy="357187"/>
          </a:xfrm>
          <a:prstGeom prst="rect">
            <a:avLst/>
          </a:prstGeom>
          <a:solidFill>
            <a:srgbClr val="0432FF">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a:off x="2627891" y="3506336"/>
            <a:ext cx="543933" cy="1102027"/>
          </a:xfrm>
          <a:prstGeom prst="straightConnector1">
            <a:avLst/>
          </a:prstGeom>
          <a:ln w="127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5" idx="0"/>
          </p:cNvCxnSpPr>
          <p:nvPr/>
        </p:nvCxnSpPr>
        <p:spPr>
          <a:xfrm>
            <a:off x="1995052" y="2871570"/>
            <a:ext cx="221994" cy="1736793"/>
          </a:xfrm>
          <a:prstGeom prst="straightConnector1">
            <a:avLst/>
          </a:prstGeom>
          <a:ln w="127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2817598" y="4203478"/>
            <a:ext cx="2153822" cy="597137"/>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80207" y="4329118"/>
            <a:ext cx="493558" cy="31432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884109" y="4208306"/>
            <a:ext cx="291676" cy="49541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277279" y="5019162"/>
            <a:ext cx="493558" cy="31432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381181" y="4898350"/>
            <a:ext cx="291676" cy="49541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flipV="1">
            <a:off x="2899857" y="4900628"/>
            <a:ext cx="4531244" cy="46144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58362" y="3232606"/>
            <a:ext cx="493558" cy="31432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162264" y="3111794"/>
            <a:ext cx="291676" cy="49541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08005" y="2335990"/>
            <a:ext cx="1287047" cy="216605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5719" y="937268"/>
            <a:ext cx="11572399" cy="830997"/>
          </a:xfrm>
          <a:prstGeom prst="rect">
            <a:avLst/>
          </a:prstGeom>
          <a:noFill/>
        </p:spPr>
        <p:txBody>
          <a:bodyPr wrap="none" rtlCol="0">
            <a:spAutoFit/>
          </a:bodyPr>
          <a:lstStyle/>
          <a:p>
            <a:r>
              <a:rPr lang="zh-CN" altLang="en-US" sz="2400" dirty="0" smtClean="0">
                <a:solidFill>
                  <a:srgbClr val="0432FF"/>
                </a:solidFill>
              </a:rPr>
              <a:t>修正自由程的抽样过程：主要抽样可能进入望远镜的自由程区域（图中蓝色区域）。</a:t>
            </a:r>
            <a:endParaRPr lang="en-US" altLang="zh-CN" sz="2400" dirty="0" smtClean="0">
              <a:solidFill>
                <a:srgbClr val="0432FF"/>
              </a:solidFill>
            </a:endParaRPr>
          </a:p>
          <a:p>
            <a:r>
              <a:rPr lang="zh-CN" altLang="en-US" sz="2400" dirty="0" smtClean="0">
                <a:solidFill>
                  <a:srgbClr val="0432FF"/>
                </a:solidFill>
              </a:rPr>
              <a:t>可以用一个参数（</a:t>
            </a:r>
            <a:r>
              <a:rPr lang="en-US" altLang="zh-CN" sz="2400" dirty="0" smtClean="0">
                <a:solidFill>
                  <a:srgbClr val="0432FF"/>
                </a:solidFill>
              </a:rPr>
              <a:t>scale</a:t>
            </a:r>
            <a:r>
              <a:rPr lang="zh-CN" altLang="en-US" sz="2400" dirty="0" smtClean="0">
                <a:solidFill>
                  <a:srgbClr val="0432FF"/>
                </a:solidFill>
              </a:rPr>
              <a:t>）调整不同区域的抽样比例。</a:t>
            </a:r>
            <a:endParaRPr lang="en-US" sz="2400" dirty="0">
              <a:solidFill>
                <a:srgbClr val="0432FF"/>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3101" y="1757161"/>
            <a:ext cx="5431793" cy="2790305"/>
          </a:xfrm>
          <a:prstGeom prst="rect">
            <a:avLst/>
          </a:prstGeom>
        </p:spPr>
      </p:pic>
      <p:sp>
        <p:nvSpPr>
          <p:cNvPr id="7" name="TextBox 6"/>
          <p:cNvSpPr txBox="1"/>
          <p:nvPr/>
        </p:nvSpPr>
        <p:spPr>
          <a:xfrm>
            <a:off x="8654789" y="1955550"/>
            <a:ext cx="1468415" cy="369332"/>
          </a:xfrm>
          <a:prstGeom prst="rect">
            <a:avLst/>
          </a:prstGeom>
          <a:noFill/>
        </p:spPr>
        <p:txBody>
          <a:bodyPr wrap="none" rtlCol="0">
            <a:spAutoFit/>
          </a:bodyPr>
          <a:lstStyle/>
          <a:p>
            <a:r>
              <a:rPr lang="en-US" altLang="zh-CN" smtClean="0"/>
              <a:t>scale=1:1.0e5</a:t>
            </a:r>
            <a:endParaRPr lang="en-US"/>
          </a:p>
        </p:txBody>
      </p:sp>
      <p:sp>
        <p:nvSpPr>
          <p:cNvPr id="9" name="Slide Number Placeholder 8"/>
          <p:cNvSpPr>
            <a:spLocks noGrp="1"/>
          </p:cNvSpPr>
          <p:nvPr>
            <p:ph type="sldNum" sz="quarter" idx="12"/>
          </p:nvPr>
        </p:nvSpPr>
        <p:spPr/>
        <p:txBody>
          <a:bodyPr/>
          <a:lstStyle/>
          <a:p>
            <a:fld id="{26365890-06BE-C546-B6D8-D43AB18A7BB0}" type="slidenum">
              <a:rPr lang="en-US" smtClean="0"/>
              <a:t>22</a:t>
            </a:fld>
            <a:endParaRPr lang="en-US"/>
          </a:p>
        </p:txBody>
      </p:sp>
    </p:spTree>
    <p:extLst>
      <p:ext uri="{BB962C8B-B14F-4D97-AF65-F5344CB8AC3E}">
        <p14:creationId xmlns:p14="http://schemas.microsoft.com/office/powerpoint/2010/main" val="8326891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339" y="-128052"/>
            <a:ext cx="10515600" cy="1325563"/>
          </a:xfrm>
        </p:spPr>
        <p:txBody>
          <a:bodyPr/>
          <a:lstStyle/>
          <a:p>
            <a:pPr algn="ctr"/>
            <a:r>
              <a:rPr lang="zh-CN" altLang="en-US" dirty="0" smtClean="0"/>
              <a:t>修正的模拟方法：</a:t>
            </a:r>
            <a:r>
              <a:rPr lang="en-US" altLang="zh-CN" dirty="0" smtClean="0"/>
              <a:t>II</a:t>
            </a:r>
            <a:endParaRPr lang="en-US" dirty="0"/>
          </a:p>
        </p:txBody>
      </p:sp>
      <p:pic>
        <p:nvPicPr>
          <p:cNvPr id="5" name="图片 4"/>
          <p:cNvPicPr>
            <a:picLocks noChangeAspect="1"/>
          </p:cNvPicPr>
          <p:nvPr/>
        </p:nvPicPr>
        <p:blipFill rotWithShape="1">
          <a:blip r:embed="rId2"/>
          <a:srcRect r="15312"/>
          <a:stretch/>
        </p:blipFill>
        <p:spPr>
          <a:xfrm>
            <a:off x="1549949" y="4608363"/>
            <a:ext cx="1334193" cy="1901952"/>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 t="19970" r="643" b="45263"/>
          <a:stretch/>
        </p:blipFill>
        <p:spPr>
          <a:xfrm rot="12346046">
            <a:off x="7731927" y="5641602"/>
            <a:ext cx="1645018" cy="431716"/>
          </a:xfrm>
          <a:prstGeom prst="rect">
            <a:avLst/>
          </a:prstGeom>
        </p:spPr>
      </p:pic>
      <p:cxnSp>
        <p:nvCxnSpPr>
          <p:cNvPr id="8" name="Straight Arrow Connector 7"/>
          <p:cNvCxnSpPr/>
          <p:nvPr/>
        </p:nvCxnSpPr>
        <p:spPr>
          <a:xfrm flipH="1" flipV="1">
            <a:off x="85719" y="1985963"/>
            <a:ext cx="7804592" cy="3573377"/>
          </a:xfrm>
          <a:prstGeom prst="straightConnector1">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5" idx="0"/>
          </p:cNvCxnSpPr>
          <p:nvPr/>
        </p:nvCxnSpPr>
        <p:spPr>
          <a:xfrm flipH="1">
            <a:off x="2217046" y="3111794"/>
            <a:ext cx="387434" cy="1496569"/>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629818" y="3142396"/>
            <a:ext cx="108464" cy="1477661"/>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258803" y="3994963"/>
            <a:ext cx="493558" cy="31432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362705" y="3874151"/>
            <a:ext cx="291676" cy="49541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2632125" y="3176162"/>
            <a:ext cx="1178494" cy="132946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194945" y="3733184"/>
            <a:ext cx="493558" cy="31432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298847" y="3612372"/>
            <a:ext cx="291676" cy="49541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1037612" y="3134448"/>
            <a:ext cx="1529358" cy="987409"/>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21169" y="1130071"/>
            <a:ext cx="11357939" cy="461665"/>
          </a:xfrm>
          <a:prstGeom prst="rect">
            <a:avLst/>
          </a:prstGeom>
          <a:noFill/>
        </p:spPr>
        <p:txBody>
          <a:bodyPr wrap="square" rtlCol="0">
            <a:spAutoFit/>
          </a:bodyPr>
          <a:lstStyle/>
          <a:p>
            <a:r>
              <a:rPr lang="zh-CN" altLang="en-US" sz="2400" dirty="0" smtClean="0">
                <a:solidFill>
                  <a:srgbClr val="0432FF"/>
                </a:solidFill>
              </a:rPr>
              <a:t>修正散射的抽样过程：主要抽样散射后可能进入望远镜的</a:t>
            </a:r>
            <a:r>
              <a:rPr lang="zh-CN" altLang="en-US" sz="2400" smtClean="0">
                <a:solidFill>
                  <a:srgbClr val="0432FF"/>
                </a:solidFill>
              </a:rPr>
              <a:t>天顶角（</a:t>
            </a:r>
            <a:r>
              <a:rPr lang="zh-CN" altLang="en-US" sz="2400" dirty="0" smtClean="0">
                <a:solidFill>
                  <a:srgbClr val="0432FF"/>
                </a:solidFill>
              </a:rPr>
              <a:t>图</a:t>
            </a:r>
            <a:r>
              <a:rPr lang="zh-CN" altLang="en-US" sz="2400" smtClean="0">
                <a:solidFill>
                  <a:srgbClr val="0432FF"/>
                </a:solidFill>
              </a:rPr>
              <a:t>中蓝色区域）。</a:t>
            </a:r>
            <a:endParaRPr lang="en-US" sz="2400" dirty="0">
              <a:solidFill>
                <a:srgbClr val="0432FF"/>
              </a:solidFill>
            </a:endParaRPr>
          </a:p>
        </p:txBody>
      </p:sp>
      <p:sp>
        <p:nvSpPr>
          <p:cNvPr id="32" name="Trapezoid 31"/>
          <p:cNvSpPr/>
          <p:nvPr/>
        </p:nvSpPr>
        <p:spPr>
          <a:xfrm rot="330463">
            <a:off x="2326656" y="3148584"/>
            <a:ext cx="458999" cy="1432201"/>
          </a:xfrm>
          <a:prstGeom prst="trapezoid">
            <a:avLst>
              <a:gd name="adj" fmla="val 45627"/>
            </a:avLst>
          </a:prstGeom>
          <a:solidFill>
            <a:srgbClr val="0432FF">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3446" y="1591736"/>
            <a:ext cx="5111138" cy="3333683"/>
          </a:xfrm>
          <a:prstGeom prst="rect">
            <a:avLst/>
          </a:prstGeom>
        </p:spPr>
      </p:pic>
      <p:sp>
        <p:nvSpPr>
          <p:cNvPr id="35" name="TextBox 34"/>
          <p:cNvSpPr txBox="1"/>
          <p:nvPr/>
        </p:nvSpPr>
        <p:spPr>
          <a:xfrm>
            <a:off x="8654790" y="1702039"/>
            <a:ext cx="1468415" cy="369332"/>
          </a:xfrm>
          <a:prstGeom prst="rect">
            <a:avLst/>
          </a:prstGeom>
          <a:noFill/>
        </p:spPr>
        <p:txBody>
          <a:bodyPr wrap="none" rtlCol="0">
            <a:spAutoFit/>
          </a:bodyPr>
          <a:lstStyle/>
          <a:p>
            <a:r>
              <a:rPr lang="en-US" altLang="zh-CN" smtClean="0"/>
              <a:t>scale=1:1.0e5</a:t>
            </a:r>
            <a:endParaRPr lang="en-US"/>
          </a:p>
        </p:txBody>
      </p:sp>
      <p:sp>
        <p:nvSpPr>
          <p:cNvPr id="4" name="Slide Number Placeholder 3"/>
          <p:cNvSpPr>
            <a:spLocks noGrp="1"/>
          </p:cNvSpPr>
          <p:nvPr>
            <p:ph type="sldNum" sz="quarter" idx="12"/>
          </p:nvPr>
        </p:nvSpPr>
        <p:spPr/>
        <p:txBody>
          <a:bodyPr/>
          <a:lstStyle/>
          <a:p>
            <a:fld id="{26365890-06BE-C546-B6D8-D43AB18A7BB0}" type="slidenum">
              <a:rPr lang="en-US" smtClean="0"/>
              <a:t>23</a:t>
            </a:fld>
            <a:endParaRPr lang="en-US"/>
          </a:p>
        </p:txBody>
      </p:sp>
    </p:spTree>
    <p:extLst>
      <p:ext uri="{BB962C8B-B14F-4D97-AF65-F5344CB8AC3E}">
        <p14:creationId xmlns:p14="http://schemas.microsoft.com/office/powerpoint/2010/main" val="200234388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339" y="-128052"/>
            <a:ext cx="10515600" cy="1325563"/>
          </a:xfrm>
        </p:spPr>
        <p:txBody>
          <a:bodyPr/>
          <a:lstStyle/>
          <a:p>
            <a:pPr algn="ctr"/>
            <a:r>
              <a:rPr lang="zh-CN" altLang="en-US" dirty="0" smtClean="0"/>
              <a:t>修正的模拟方法：</a:t>
            </a:r>
            <a:r>
              <a:rPr lang="en-US" altLang="zh-CN" dirty="0" smtClean="0"/>
              <a:t>III</a:t>
            </a:r>
            <a:endParaRPr lang="en-US" dirty="0"/>
          </a:p>
        </p:txBody>
      </p:sp>
      <p:pic>
        <p:nvPicPr>
          <p:cNvPr id="5" name="图片 4"/>
          <p:cNvPicPr>
            <a:picLocks noChangeAspect="1"/>
          </p:cNvPicPr>
          <p:nvPr/>
        </p:nvPicPr>
        <p:blipFill rotWithShape="1">
          <a:blip r:embed="rId2"/>
          <a:srcRect r="15312"/>
          <a:stretch/>
        </p:blipFill>
        <p:spPr>
          <a:xfrm>
            <a:off x="1549949" y="4608363"/>
            <a:ext cx="1334193" cy="1901952"/>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 t="19970" r="643" b="45263"/>
          <a:stretch/>
        </p:blipFill>
        <p:spPr>
          <a:xfrm rot="12346046">
            <a:off x="7731927" y="5641602"/>
            <a:ext cx="1645018" cy="431716"/>
          </a:xfrm>
          <a:prstGeom prst="rect">
            <a:avLst/>
          </a:prstGeom>
        </p:spPr>
      </p:pic>
      <p:cxnSp>
        <p:nvCxnSpPr>
          <p:cNvPr id="8" name="Straight Arrow Connector 7"/>
          <p:cNvCxnSpPr/>
          <p:nvPr/>
        </p:nvCxnSpPr>
        <p:spPr>
          <a:xfrm flipH="1" flipV="1">
            <a:off x="85719" y="1985963"/>
            <a:ext cx="7804592" cy="3573377"/>
          </a:xfrm>
          <a:prstGeom prst="straightConnector1">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317230" y="2328739"/>
            <a:ext cx="493558" cy="314325"/>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421132" y="2207927"/>
            <a:ext cx="291676" cy="49541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2534145" y="1836530"/>
            <a:ext cx="32825" cy="129791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21169" y="1130071"/>
            <a:ext cx="11357939" cy="461665"/>
          </a:xfrm>
          <a:prstGeom prst="rect">
            <a:avLst/>
          </a:prstGeom>
          <a:noFill/>
        </p:spPr>
        <p:txBody>
          <a:bodyPr wrap="square" rtlCol="0">
            <a:spAutoFit/>
          </a:bodyPr>
          <a:lstStyle/>
          <a:p>
            <a:r>
              <a:rPr lang="zh-CN" altLang="en-US" sz="2400" dirty="0" smtClean="0">
                <a:solidFill>
                  <a:srgbClr val="0432FF"/>
                </a:solidFill>
              </a:rPr>
              <a:t>修正散射的抽样过程：主要抽样散射后可能进入望远镜的方位角（图中蓝色区域）。</a:t>
            </a:r>
            <a:endParaRPr lang="en-US" sz="2400" dirty="0">
              <a:solidFill>
                <a:srgbClr val="0432FF"/>
              </a:solidFill>
            </a:endParaRPr>
          </a:p>
        </p:txBody>
      </p:sp>
      <p:sp>
        <p:nvSpPr>
          <p:cNvPr id="4" name="Oval 3"/>
          <p:cNvSpPr/>
          <p:nvPr/>
        </p:nvSpPr>
        <p:spPr>
          <a:xfrm>
            <a:off x="2357440" y="1741169"/>
            <a:ext cx="388987" cy="2821609"/>
          </a:xfrm>
          <a:prstGeom prst="ellipse">
            <a:avLst/>
          </a:prstGeom>
          <a:solidFill>
            <a:srgbClr val="00B05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endCxn id="4" idx="3"/>
          </p:cNvCxnSpPr>
          <p:nvPr/>
        </p:nvCxnSpPr>
        <p:spPr>
          <a:xfrm flipH="1">
            <a:off x="2414406" y="3134448"/>
            <a:ext cx="152564" cy="1015115"/>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4" idx="5"/>
          </p:cNvCxnSpPr>
          <p:nvPr/>
        </p:nvCxnSpPr>
        <p:spPr>
          <a:xfrm>
            <a:off x="2573696" y="3157240"/>
            <a:ext cx="115765" cy="992323"/>
          </a:xfrm>
          <a:prstGeom prst="straightConnector1">
            <a:avLst/>
          </a:prstGeom>
          <a:ln w="2540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2428875" y="3171825"/>
            <a:ext cx="257175" cy="1385888"/>
          </a:xfrm>
          <a:custGeom>
            <a:avLst/>
            <a:gdLst>
              <a:gd name="connsiteX0" fmla="*/ 128588 w 257175"/>
              <a:gd name="connsiteY0" fmla="*/ 0 h 1385888"/>
              <a:gd name="connsiteX1" fmla="*/ 128588 w 257175"/>
              <a:gd name="connsiteY1" fmla="*/ 0 h 1385888"/>
              <a:gd name="connsiteX2" fmla="*/ 114300 w 257175"/>
              <a:gd name="connsiteY2" fmla="*/ 128588 h 1385888"/>
              <a:gd name="connsiteX3" fmla="*/ 100013 w 257175"/>
              <a:gd name="connsiteY3" fmla="*/ 171450 h 1385888"/>
              <a:gd name="connsiteX4" fmla="*/ 71438 w 257175"/>
              <a:gd name="connsiteY4" fmla="*/ 271463 h 1385888"/>
              <a:gd name="connsiteX5" fmla="*/ 57150 w 257175"/>
              <a:gd name="connsiteY5" fmla="*/ 614363 h 1385888"/>
              <a:gd name="connsiteX6" fmla="*/ 14288 w 257175"/>
              <a:gd name="connsiteY6" fmla="*/ 771525 h 1385888"/>
              <a:gd name="connsiteX7" fmla="*/ 0 w 257175"/>
              <a:gd name="connsiteY7" fmla="*/ 857250 h 1385888"/>
              <a:gd name="connsiteX8" fmla="*/ 14288 w 257175"/>
              <a:gd name="connsiteY8" fmla="*/ 1014413 h 1385888"/>
              <a:gd name="connsiteX9" fmla="*/ 28575 w 257175"/>
              <a:gd name="connsiteY9" fmla="*/ 1085850 h 1385888"/>
              <a:gd name="connsiteX10" fmla="*/ 57150 w 257175"/>
              <a:gd name="connsiteY10" fmla="*/ 1243013 h 1385888"/>
              <a:gd name="connsiteX11" fmla="*/ 71438 w 257175"/>
              <a:gd name="connsiteY11" fmla="*/ 1300163 h 1385888"/>
              <a:gd name="connsiteX12" fmla="*/ 100013 w 257175"/>
              <a:gd name="connsiteY12" fmla="*/ 1385888 h 1385888"/>
              <a:gd name="connsiteX13" fmla="*/ 142875 w 257175"/>
              <a:gd name="connsiteY13" fmla="*/ 1371600 h 1385888"/>
              <a:gd name="connsiteX14" fmla="*/ 185738 w 257175"/>
              <a:gd name="connsiteY14" fmla="*/ 1257300 h 1385888"/>
              <a:gd name="connsiteX15" fmla="*/ 228600 w 257175"/>
              <a:gd name="connsiteY15" fmla="*/ 1100138 h 1385888"/>
              <a:gd name="connsiteX16" fmla="*/ 242888 w 257175"/>
              <a:gd name="connsiteY16" fmla="*/ 971550 h 1385888"/>
              <a:gd name="connsiteX17" fmla="*/ 257175 w 257175"/>
              <a:gd name="connsiteY17" fmla="*/ 928688 h 1385888"/>
              <a:gd name="connsiteX18" fmla="*/ 228600 w 257175"/>
              <a:gd name="connsiteY18" fmla="*/ 757238 h 1385888"/>
              <a:gd name="connsiteX19" fmla="*/ 214313 w 257175"/>
              <a:gd name="connsiteY19" fmla="*/ 642938 h 1385888"/>
              <a:gd name="connsiteX20" fmla="*/ 200025 w 257175"/>
              <a:gd name="connsiteY20" fmla="*/ 542925 h 1385888"/>
              <a:gd name="connsiteX21" fmla="*/ 171450 w 257175"/>
              <a:gd name="connsiteY21" fmla="*/ 271463 h 1385888"/>
              <a:gd name="connsiteX22" fmla="*/ 157163 w 257175"/>
              <a:gd name="connsiteY22" fmla="*/ 200025 h 1385888"/>
              <a:gd name="connsiteX23" fmla="*/ 128588 w 257175"/>
              <a:gd name="connsiteY23" fmla="*/ 0 h 138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7175" h="1385888">
                <a:moveTo>
                  <a:pt x="128588" y="0"/>
                </a:moveTo>
                <a:lnTo>
                  <a:pt x="128588" y="0"/>
                </a:lnTo>
                <a:cubicBezTo>
                  <a:pt x="123825" y="42863"/>
                  <a:pt x="121390" y="86048"/>
                  <a:pt x="114300" y="128588"/>
                </a:cubicBezTo>
                <a:cubicBezTo>
                  <a:pt x="111824" y="143443"/>
                  <a:pt x="104150" y="156969"/>
                  <a:pt x="100013" y="171450"/>
                </a:cubicBezTo>
                <a:cubicBezTo>
                  <a:pt x="64130" y="297039"/>
                  <a:pt x="105695" y="168686"/>
                  <a:pt x="71438" y="271463"/>
                </a:cubicBezTo>
                <a:cubicBezTo>
                  <a:pt x="66675" y="385763"/>
                  <a:pt x="65021" y="500235"/>
                  <a:pt x="57150" y="614363"/>
                </a:cubicBezTo>
                <a:cubicBezTo>
                  <a:pt x="49210" y="729496"/>
                  <a:pt x="35343" y="645198"/>
                  <a:pt x="14288" y="771525"/>
                </a:cubicBezTo>
                <a:lnTo>
                  <a:pt x="0" y="857250"/>
                </a:lnTo>
                <a:cubicBezTo>
                  <a:pt x="4763" y="909638"/>
                  <a:pt x="7763" y="962215"/>
                  <a:pt x="14288" y="1014413"/>
                </a:cubicBezTo>
                <a:cubicBezTo>
                  <a:pt x="17300" y="1038509"/>
                  <a:pt x="24231" y="1061958"/>
                  <a:pt x="28575" y="1085850"/>
                </a:cubicBezTo>
                <a:cubicBezTo>
                  <a:pt x="44077" y="1171112"/>
                  <a:pt x="39511" y="1163636"/>
                  <a:pt x="57150" y="1243013"/>
                </a:cubicBezTo>
                <a:cubicBezTo>
                  <a:pt x="61410" y="1262182"/>
                  <a:pt x="65795" y="1281355"/>
                  <a:pt x="71438" y="1300163"/>
                </a:cubicBezTo>
                <a:cubicBezTo>
                  <a:pt x="80093" y="1329013"/>
                  <a:pt x="100013" y="1385888"/>
                  <a:pt x="100013" y="1385888"/>
                </a:cubicBezTo>
                <a:cubicBezTo>
                  <a:pt x="114300" y="1381125"/>
                  <a:pt x="131115" y="1381008"/>
                  <a:pt x="142875" y="1371600"/>
                </a:cubicBezTo>
                <a:cubicBezTo>
                  <a:pt x="178946" y="1342743"/>
                  <a:pt x="176532" y="1297194"/>
                  <a:pt x="185738" y="1257300"/>
                </a:cubicBezTo>
                <a:cubicBezTo>
                  <a:pt x="209909" y="1152560"/>
                  <a:pt x="204984" y="1170989"/>
                  <a:pt x="228600" y="1100138"/>
                </a:cubicBezTo>
                <a:cubicBezTo>
                  <a:pt x="233363" y="1057275"/>
                  <a:pt x="235798" y="1014090"/>
                  <a:pt x="242888" y="971550"/>
                </a:cubicBezTo>
                <a:cubicBezTo>
                  <a:pt x="245364" y="956695"/>
                  <a:pt x="257175" y="943748"/>
                  <a:pt x="257175" y="928688"/>
                </a:cubicBezTo>
                <a:cubicBezTo>
                  <a:pt x="257175" y="832980"/>
                  <a:pt x="250956" y="824304"/>
                  <a:pt x="228600" y="757238"/>
                </a:cubicBezTo>
                <a:cubicBezTo>
                  <a:pt x="223838" y="719138"/>
                  <a:pt x="219388" y="680998"/>
                  <a:pt x="214313" y="642938"/>
                </a:cubicBezTo>
                <a:cubicBezTo>
                  <a:pt x="209862" y="609557"/>
                  <a:pt x="203960" y="576370"/>
                  <a:pt x="200025" y="542925"/>
                </a:cubicBezTo>
                <a:cubicBezTo>
                  <a:pt x="191824" y="473218"/>
                  <a:pt x="181673" y="343027"/>
                  <a:pt x="171450" y="271463"/>
                </a:cubicBezTo>
                <a:cubicBezTo>
                  <a:pt x="168016" y="247423"/>
                  <a:pt x="160597" y="224065"/>
                  <a:pt x="157163" y="200025"/>
                </a:cubicBezTo>
                <a:lnTo>
                  <a:pt x="128588" y="0"/>
                </a:lnTo>
                <a:close/>
              </a:path>
            </a:pathLst>
          </a:custGeom>
          <a:solidFill>
            <a:srgbClr val="0432FF">
              <a:alpha val="47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2275" y="1575473"/>
            <a:ext cx="5126572" cy="3389341"/>
          </a:xfrm>
          <a:prstGeom prst="rect">
            <a:avLst/>
          </a:prstGeom>
        </p:spPr>
      </p:pic>
      <p:sp>
        <p:nvSpPr>
          <p:cNvPr id="28" name="TextBox 27"/>
          <p:cNvSpPr txBox="1"/>
          <p:nvPr/>
        </p:nvSpPr>
        <p:spPr>
          <a:xfrm>
            <a:off x="8601353" y="1696381"/>
            <a:ext cx="1468415" cy="369332"/>
          </a:xfrm>
          <a:prstGeom prst="rect">
            <a:avLst/>
          </a:prstGeom>
          <a:noFill/>
        </p:spPr>
        <p:txBody>
          <a:bodyPr wrap="none" rtlCol="0">
            <a:spAutoFit/>
          </a:bodyPr>
          <a:lstStyle/>
          <a:p>
            <a:r>
              <a:rPr lang="en-US" altLang="zh-CN" smtClean="0"/>
              <a:t>scale=1:1.0e5</a:t>
            </a:r>
            <a:endParaRPr lang="en-US"/>
          </a:p>
        </p:txBody>
      </p:sp>
      <p:sp>
        <p:nvSpPr>
          <p:cNvPr id="7" name="Slide Number Placeholder 6"/>
          <p:cNvSpPr>
            <a:spLocks noGrp="1"/>
          </p:cNvSpPr>
          <p:nvPr>
            <p:ph type="sldNum" sz="quarter" idx="12"/>
          </p:nvPr>
        </p:nvSpPr>
        <p:spPr/>
        <p:txBody>
          <a:bodyPr/>
          <a:lstStyle/>
          <a:p>
            <a:fld id="{26365890-06BE-C546-B6D8-D43AB18A7BB0}" type="slidenum">
              <a:rPr lang="en-US" smtClean="0"/>
              <a:t>24</a:t>
            </a:fld>
            <a:endParaRPr lang="en-US"/>
          </a:p>
        </p:txBody>
      </p:sp>
    </p:spTree>
    <p:extLst>
      <p:ext uri="{BB962C8B-B14F-4D97-AF65-F5344CB8AC3E}">
        <p14:creationId xmlns:p14="http://schemas.microsoft.com/office/powerpoint/2010/main" val="1774094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912" y="195260"/>
            <a:ext cx="10515600" cy="1325563"/>
          </a:xfrm>
        </p:spPr>
        <p:txBody>
          <a:bodyPr/>
          <a:lstStyle/>
          <a:p>
            <a:pPr algn="ctr"/>
            <a:r>
              <a:rPr lang="zh-CN" altLang="en-US" dirty="0" smtClean="0"/>
              <a:t>不同</a:t>
            </a:r>
            <a:r>
              <a:rPr lang="en-US" altLang="zh-CN" dirty="0" smtClean="0"/>
              <a:t>scale</a:t>
            </a:r>
            <a:r>
              <a:rPr lang="zh-CN" altLang="en-US" dirty="0" smtClean="0"/>
              <a:t>参数结果的对比</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577975"/>
            <a:ext cx="10058400" cy="5158485"/>
          </a:xfrm>
          <a:prstGeom prst="rect">
            <a:avLst/>
          </a:prstGeom>
        </p:spPr>
      </p:pic>
      <p:sp>
        <p:nvSpPr>
          <p:cNvPr id="6" name="TextBox 5"/>
          <p:cNvSpPr txBox="1"/>
          <p:nvPr/>
        </p:nvSpPr>
        <p:spPr>
          <a:xfrm>
            <a:off x="8915401" y="1900238"/>
            <a:ext cx="1922129" cy="954107"/>
          </a:xfrm>
          <a:prstGeom prst="rect">
            <a:avLst/>
          </a:prstGeom>
          <a:noFill/>
        </p:spPr>
        <p:txBody>
          <a:bodyPr wrap="none" rtlCol="0">
            <a:spAutoFit/>
          </a:bodyPr>
          <a:lstStyle/>
          <a:p>
            <a:r>
              <a:rPr lang="en-US" altLang="zh-CN" sz="2800" b="1" dirty="0" smtClean="0">
                <a:solidFill>
                  <a:srgbClr val="FF0000"/>
                </a:solidFill>
              </a:rPr>
              <a:t>scale=1.0E3</a:t>
            </a:r>
          </a:p>
          <a:p>
            <a:r>
              <a:rPr lang="en-US" altLang="zh-CN" sz="2800" b="1" dirty="0" smtClean="0">
                <a:solidFill>
                  <a:srgbClr val="0432FF"/>
                </a:solidFill>
              </a:rPr>
              <a:t>scale=1.0E5</a:t>
            </a:r>
          </a:p>
        </p:txBody>
      </p:sp>
      <p:sp>
        <p:nvSpPr>
          <p:cNvPr id="7" name="TextBox 6"/>
          <p:cNvSpPr txBox="1"/>
          <p:nvPr/>
        </p:nvSpPr>
        <p:spPr>
          <a:xfrm rot="16200000">
            <a:off x="411985" y="2230706"/>
            <a:ext cx="1766830" cy="369332"/>
          </a:xfrm>
          <a:prstGeom prst="rect">
            <a:avLst/>
          </a:prstGeom>
          <a:solidFill>
            <a:schemeClr val="bg1"/>
          </a:solidFill>
        </p:spPr>
        <p:txBody>
          <a:bodyPr wrap="none" rtlCol="0">
            <a:spAutoFit/>
          </a:bodyPr>
          <a:lstStyle/>
          <a:p>
            <a:r>
              <a:rPr lang="zh-CN" altLang="en-US" dirty="0" smtClean="0"/>
              <a:t>每个</a:t>
            </a:r>
            <a:r>
              <a:rPr lang="en-US" altLang="zh-CN" dirty="0" smtClean="0"/>
              <a:t>PMT</a:t>
            </a:r>
            <a:r>
              <a:rPr lang="zh-CN" altLang="en-US" dirty="0" smtClean="0"/>
              <a:t>光子数</a:t>
            </a:r>
            <a:endParaRPr lang="en-US" dirty="0"/>
          </a:p>
        </p:txBody>
      </p:sp>
      <p:sp>
        <p:nvSpPr>
          <p:cNvPr id="3" name="Slide Number Placeholder 2"/>
          <p:cNvSpPr>
            <a:spLocks noGrp="1"/>
          </p:cNvSpPr>
          <p:nvPr>
            <p:ph type="sldNum" sz="quarter" idx="12"/>
          </p:nvPr>
        </p:nvSpPr>
        <p:spPr/>
        <p:txBody>
          <a:bodyPr/>
          <a:lstStyle/>
          <a:p>
            <a:fld id="{26365890-06BE-C546-B6D8-D43AB18A7BB0}" type="slidenum">
              <a:rPr lang="en-US" smtClean="0"/>
              <a:t>25</a:t>
            </a:fld>
            <a:endParaRPr lang="en-US"/>
          </a:p>
        </p:txBody>
      </p:sp>
    </p:spTree>
    <p:extLst>
      <p:ext uri="{BB962C8B-B14F-4D97-AF65-F5344CB8AC3E}">
        <p14:creationId xmlns:p14="http://schemas.microsoft.com/office/powerpoint/2010/main" val="18456954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988" y="-28575"/>
            <a:ext cx="10515600" cy="1325563"/>
          </a:xfrm>
        </p:spPr>
        <p:txBody>
          <a:bodyPr/>
          <a:lstStyle/>
          <a:p>
            <a:pPr algn="ctr"/>
            <a:r>
              <a:rPr lang="zh-CN" altLang="en-US" dirty="0" smtClean="0"/>
              <a:t>望远镜的坐标转换</a:t>
            </a:r>
            <a:endParaRPr lang="en-US" dirty="0"/>
          </a:p>
        </p:txBody>
      </p:sp>
      <p:sp>
        <p:nvSpPr>
          <p:cNvPr id="4" name="TextBox 3"/>
          <p:cNvSpPr txBox="1"/>
          <p:nvPr/>
        </p:nvSpPr>
        <p:spPr>
          <a:xfrm>
            <a:off x="191213" y="1131910"/>
            <a:ext cx="11853150" cy="646331"/>
          </a:xfrm>
          <a:prstGeom prst="rect">
            <a:avLst/>
          </a:prstGeom>
          <a:noFill/>
        </p:spPr>
        <p:txBody>
          <a:bodyPr wrap="square" rtlCol="0">
            <a:spAutoFit/>
          </a:bodyPr>
          <a:lstStyle/>
          <a:p>
            <a:r>
              <a:rPr lang="zh-CN" altLang="en-US" dirty="0" smtClean="0"/>
              <a:t>从望远镜的焦平面的每个</a:t>
            </a:r>
            <a:r>
              <a:rPr lang="en-US" altLang="zh-CN" dirty="0" err="1" smtClean="0"/>
              <a:t>SiPM</a:t>
            </a:r>
            <a:r>
              <a:rPr lang="zh-CN" altLang="en-US" dirty="0" smtClean="0"/>
              <a:t>对应于一个方向范围（约</a:t>
            </a:r>
            <a:r>
              <a:rPr lang="en-US" altLang="zh-CN" dirty="0" smtClean="0"/>
              <a:t>0.5</a:t>
            </a:r>
            <a:r>
              <a:rPr lang="zh-CN" altLang="en-US" dirty="0" smtClean="0"/>
              <a:t>度 </a:t>
            </a:r>
            <a:r>
              <a:rPr lang="en-US" altLang="zh-CN" dirty="0" smtClean="0"/>
              <a:t>X</a:t>
            </a:r>
            <a:r>
              <a:rPr lang="zh-CN" altLang="en-US" dirty="0" smtClean="0"/>
              <a:t> </a:t>
            </a:r>
            <a:r>
              <a:rPr lang="en-US" altLang="zh-CN" dirty="0" smtClean="0"/>
              <a:t>0.5</a:t>
            </a:r>
            <a:r>
              <a:rPr lang="zh-CN" altLang="en-US" dirty="0" smtClean="0"/>
              <a:t>度）</a:t>
            </a:r>
            <a:r>
              <a:rPr lang="en-US" altLang="zh-CN" dirty="0" smtClean="0"/>
              <a:t>,</a:t>
            </a:r>
            <a:r>
              <a:rPr lang="zh-CN" altLang="en-US" dirty="0" smtClean="0"/>
              <a:t> </a:t>
            </a:r>
            <a:r>
              <a:rPr lang="en-US" altLang="zh-CN" dirty="0" err="1" smtClean="0"/>
              <a:t>SiPM</a:t>
            </a:r>
            <a:r>
              <a:rPr lang="zh-CN" altLang="en-US" dirty="0" smtClean="0"/>
              <a:t>的坐标到外部空间指向的转换关系通过天文函数库</a:t>
            </a:r>
            <a:r>
              <a:rPr lang="en-US" altLang="zh-CN" dirty="0" err="1" smtClean="0"/>
              <a:t>slalib</a:t>
            </a:r>
            <a:r>
              <a:rPr lang="zh-CN" altLang="en-US" dirty="0" smtClean="0"/>
              <a:t>来实现，这个转换关系可以通过望远镜的</a:t>
            </a:r>
            <a:r>
              <a:rPr lang="en-US" altLang="zh-CN" dirty="0" smtClean="0"/>
              <a:t>Mc</a:t>
            </a:r>
            <a:r>
              <a:rPr lang="zh-CN" altLang="en-US" dirty="0" smtClean="0"/>
              <a:t>模拟来验证。</a:t>
            </a:r>
            <a:endParaRPr lang="en-US" altLang="zh-CN"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13" y="2938726"/>
            <a:ext cx="6572248" cy="3621966"/>
          </a:xfrm>
          <a:prstGeom prst="rect">
            <a:avLst/>
          </a:prstGeom>
        </p:spPr>
      </p:pic>
      <p:sp>
        <p:nvSpPr>
          <p:cNvPr id="6" name="TextBox 5"/>
          <p:cNvSpPr txBox="1"/>
          <p:nvPr/>
        </p:nvSpPr>
        <p:spPr>
          <a:xfrm>
            <a:off x="191213" y="2101406"/>
            <a:ext cx="11472863" cy="646331"/>
          </a:xfrm>
          <a:prstGeom prst="rect">
            <a:avLst/>
          </a:prstGeom>
          <a:noFill/>
        </p:spPr>
        <p:txBody>
          <a:bodyPr wrap="square" rtlCol="0">
            <a:spAutoFit/>
          </a:bodyPr>
          <a:lstStyle/>
          <a:p>
            <a:r>
              <a:rPr lang="zh-CN" altLang="en-US" b="1" dirty="0" smtClean="0">
                <a:solidFill>
                  <a:srgbClr val="0432FF"/>
                </a:solidFill>
              </a:rPr>
              <a:t>在望远镜的上方随机产生各个方向的光子，对每个光子进行追踪模拟，最后统计每个</a:t>
            </a:r>
            <a:r>
              <a:rPr lang="en-US" altLang="zh-CN" b="1" dirty="0" err="1" smtClean="0">
                <a:solidFill>
                  <a:srgbClr val="0432FF"/>
                </a:solidFill>
              </a:rPr>
              <a:t>SiPM</a:t>
            </a:r>
            <a:r>
              <a:rPr lang="zh-CN" altLang="en-US" b="1" dirty="0" smtClean="0">
                <a:solidFill>
                  <a:srgbClr val="0432FF"/>
                </a:solidFill>
              </a:rPr>
              <a:t>接收到的光子的产生方向，如下图，局部放大后见右图：</a:t>
            </a:r>
            <a:endParaRPr lang="en-US" altLang="zh-CN" b="1" dirty="0" smtClean="0">
              <a:solidFill>
                <a:srgbClr val="0432FF"/>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9392" y="4629154"/>
            <a:ext cx="3129285" cy="221455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3681" y="2481723"/>
            <a:ext cx="3118456" cy="2161719"/>
          </a:xfrm>
          <a:prstGeom prst="rect">
            <a:avLst/>
          </a:prstGeom>
        </p:spPr>
      </p:pic>
      <p:sp>
        <p:nvSpPr>
          <p:cNvPr id="3" name="Slide Number Placeholder 2"/>
          <p:cNvSpPr>
            <a:spLocks noGrp="1"/>
          </p:cNvSpPr>
          <p:nvPr>
            <p:ph type="sldNum" sz="quarter" idx="12"/>
          </p:nvPr>
        </p:nvSpPr>
        <p:spPr/>
        <p:txBody>
          <a:bodyPr/>
          <a:lstStyle/>
          <a:p>
            <a:fld id="{26365890-06BE-C546-B6D8-D43AB18A7BB0}" type="slidenum">
              <a:rPr lang="en-US" smtClean="0"/>
              <a:t>26</a:t>
            </a:fld>
            <a:endParaRPr lang="en-US"/>
          </a:p>
        </p:txBody>
      </p:sp>
    </p:spTree>
    <p:extLst>
      <p:ext uri="{BB962C8B-B14F-4D97-AF65-F5344CB8AC3E}">
        <p14:creationId xmlns:p14="http://schemas.microsoft.com/office/powerpoint/2010/main" val="21434177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988" y="-28575"/>
            <a:ext cx="10515600" cy="1325563"/>
          </a:xfrm>
        </p:spPr>
        <p:txBody>
          <a:bodyPr/>
          <a:lstStyle/>
          <a:p>
            <a:pPr algn="ctr"/>
            <a:r>
              <a:rPr lang="zh-CN" altLang="en-US" dirty="0" smtClean="0"/>
              <a:t>望远镜的坐标转换</a:t>
            </a:r>
            <a:endParaRPr lang="en-US" dirty="0"/>
          </a:p>
        </p:txBody>
      </p:sp>
      <p:sp>
        <p:nvSpPr>
          <p:cNvPr id="6" name="TextBox 5"/>
          <p:cNvSpPr txBox="1"/>
          <p:nvPr/>
        </p:nvSpPr>
        <p:spPr>
          <a:xfrm>
            <a:off x="176926" y="1101281"/>
            <a:ext cx="11610262" cy="830997"/>
          </a:xfrm>
          <a:prstGeom prst="rect">
            <a:avLst/>
          </a:prstGeom>
          <a:noFill/>
        </p:spPr>
        <p:txBody>
          <a:bodyPr wrap="square" rtlCol="0">
            <a:spAutoFit/>
          </a:bodyPr>
          <a:lstStyle/>
          <a:p>
            <a:r>
              <a:rPr lang="zh-CN" altLang="en-US" sz="2400" b="1" dirty="0" smtClean="0">
                <a:solidFill>
                  <a:srgbClr val="0432FF"/>
                </a:solidFill>
              </a:rPr>
              <a:t>对每个</a:t>
            </a:r>
            <a:r>
              <a:rPr lang="en-US" altLang="zh-CN" sz="2400" b="1" dirty="0" err="1" smtClean="0">
                <a:solidFill>
                  <a:srgbClr val="0432FF"/>
                </a:solidFill>
              </a:rPr>
              <a:t>SiPM</a:t>
            </a:r>
            <a:r>
              <a:rPr lang="zh-CN" altLang="en-US" sz="2400" b="1" dirty="0" smtClean="0">
                <a:solidFill>
                  <a:srgbClr val="0432FF"/>
                </a:solidFill>
              </a:rPr>
              <a:t>接收到的光子的方向分布取</a:t>
            </a:r>
            <a:r>
              <a:rPr lang="en-US" altLang="zh-CN" sz="2400" b="1" dirty="0" smtClean="0">
                <a:solidFill>
                  <a:srgbClr val="0432FF"/>
                </a:solidFill>
              </a:rPr>
              <a:t>Mean</a:t>
            </a:r>
            <a:r>
              <a:rPr lang="zh-CN" altLang="en-US" sz="2400" b="1" dirty="0" smtClean="0">
                <a:solidFill>
                  <a:srgbClr val="0432FF"/>
                </a:solidFill>
              </a:rPr>
              <a:t>和</a:t>
            </a:r>
            <a:r>
              <a:rPr lang="en-US" altLang="zh-CN" sz="2400" b="1" dirty="0" smtClean="0">
                <a:solidFill>
                  <a:srgbClr val="0432FF"/>
                </a:solidFill>
              </a:rPr>
              <a:t>RMS</a:t>
            </a:r>
            <a:r>
              <a:rPr lang="zh-CN" altLang="en-US" sz="2400" b="1" dirty="0" smtClean="0">
                <a:solidFill>
                  <a:srgbClr val="0432FF"/>
                </a:solidFill>
              </a:rPr>
              <a:t>，得到的结果和通过天文函数库</a:t>
            </a:r>
            <a:r>
              <a:rPr lang="en-US" altLang="zh-CN" sz="2400" b="1" dirty="0" err="1" smtClean="0">
                <a:solidFill>
                  <a:srgbClr val="0432FF"/>
                </a:solidFill>
              </a:rPr>
              <a:t>slalib</a:t>
            </a:r>
            <a:r>
              <a:rPr lang="zh-CN" altLang="en-US" sz="2400" b="1" dirty="0" smtClean="0">
                <a:solidFill>
                  <a:srgbClr val="0432FF"/>
                </a:solidFill>
              </a:rPr>
              <a:t>转化得到的结果对比如下图</a:t>
            </a:r>
            <a:r>
              <a:rPr lang="en-US" altLang="zh-CN" sz="2400" b="1" dirty="0" smtClean="0">
                <a:solidFill>
                  <a:srgbClr val="0432FF"/>
                </a:solidFill>
              </a:rPr>
              <a:t>,</a:t>
            </a:r>
            <a:r>
              <a:rPr lang="zh-CN" altLang="en-US" sz="2400" b="1" dirty="0" smtClean="0">
                <a:solidFill>
                  <a:srgbClr val="0432FF"/>
                </a:solidFill>
              </a:rPr>
              <a:t> 右图为局部放大的结果：</a:t>
            </a:r>
            <a:endParaRPr lang="en-US" altLang="zh-CN" sz="2400" b="1" dirty="0" smtClean="0">
              <a:solidFill>
                <a:srgbClr val="0432FF"/>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028" y="1932278"/>
            <a:ext cx="4875460" cy="244274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9412" y="1932278"/>
            <a:ext cx="4980614" cy="249888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927" y="4431165"/>
            <a:ext cx="4866562" cy="243831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3362" y="4419273"/>
            <a:ext cx="4938086" cy="2438727"/>
          </a:xfrm>
          <a:prstGeom prst="rect">
            <a:avLst/>
          </a:prstGeom>
        </p:spPr>
      </p:pic>
      <p:sp>
        <p:nvSpPr>
          <p:cNvPr id="12" name="TextBox 11"/>
          <p:cNvSpPr txBox="1"/>
          <p:nvPr/>
        </p:nvSpPr>
        <p:spPr>
          <a:xfrm>
            <a:off x="5049210" y="2482424"/>
            <a:ext cx="1600200" cy="3693319"/>
          </a:xfrm>
          <a:prstGeom prst="rect">
            <a:avLst/>
          </a:prstGeom>
          <a:noFill/>
        </p:spPr>
        <p:txBody>
          <a:bodyPr wrap="square" rtlCol="0">
            <a:spAutoFit/>
          </a:bodyPr>
          <a:lstStyle/>
          <a:p>
            <a:r>
              <a:rPr lang="en-US" altLang="zh-CN" b="1" dirty="0" err="1" smtClean="0">
                <a:solidFill>
                  <a:srgbClr val="FF0000"/>
                </a:solidFill>
              </a:rPr>
              <a:t>slalib</a:t>
            </a:r>
            <a:r>
              <a:rPr lang="zh-CN" altLang="en-US" b="1" dirty="0" smtClean="0">
                <a:solidFill>
                  <a:srgbClr val="FF0000"/>
                </a:solidFill>
              </a:rPr>
              <a:t>软件库得到的方位角和</a:t>
            </a:r>
            <a:r>
              <a:rPr lang="en-US" altLang="zh-CN" b="1" dirty="0" smtClean="0">
                <a:solidFill>
                  <a:srgbClr val="FF0000"/>
                </a:solidFill>
              </a:rPr>
              <a:t>Mc</a:t>
            </a:r>
            <a:r>
              <a:rPr lang="zh-CN" altLang="en-US" b="1" dirty="0" smtClean="0">
                <a:solidFill>
                  <a:srgbClr val="FF0000"/>
                </a:solidFill>
              </a:rPr>
              <a:t>模拟的结果完全一致，</a:t>
            </a:r>
            <a:endParaRPr lang="en-US" altLang="zh-CN" b="1" dirty="0" smtClean="0">
              <a:solidFill>
                <a:srgbClr val="FF0000"/>
              </a:solidFill>
            </a:endParaRPr>
          </a:p>
          <a:p>
            <a:endParaRPr lang="en-US" altLang="zh-CN" b="1" dirty="0">
              <a:solidFill>
                <a:srgbClr val="FF0000"/>
              </a:solidFill>
            </a:endParaRPr>
          </a:p>
          <a:p>
            <a:r>
              <a:rPr lang="zh-CN" altLang="en-US" b="1" dirty="0" smtClean="0">
                <a:solidFill>
                  <a:srgbClr val="FF0000"/>
                </a:solidFill>
              </a:rPr>
              <a:t>天顶角在靠近焦点的位置也完全一致，</a:t>
            </a:r>
            <a:endParaRPr lang="en-US" altLang="zh-CN" b="1" dirty="0" smtClean="0">
              <a:solidFill>
                <a:srgbClr val="FF0000"/>
              </a:solidFill>
            </a:endParaRPr>
          </a:p>
          <a:p>
            <a:endParaRPr lang="en-US" altLang="zh-CN" b="1" dirty="0">
              <a:solidFill>
                <a:srgbClr val="FF0000"/>
              </a:solidFill>
            </a:endParaRPr>
          </a:p>
          <a:p>
            <a:r>
              <a:rPr lang="zh-CN" altLang="en-US" b="1" dirty="0" smtClean="0">
                <a:solidFill>
                  <a:srgbClr val="FF0000"/>
                </a:solidFill>
              </a:rPr>
              <a:t>但在像平面的边缘处有细微差异（小于</a:t>
            </a:r>
            <a:r>
              <a:rPr lang="en-US" altLang="zh-CN" b="1" dirty="0" smtClean="0">
                <a:solidFill>
                  <a:srgbClr val="FF0000"/>
                </a:solidFill>
              </a:rPr>
              <a:t>0.5</a:t>
            </a:r>
            <a:r>
              <a:rPr lang="zh-CN" altLang="en-US" b="1" dirty="0" smtClean="0">
                <a:solidFill>
                  <a:srgbClr val="FF0000"/>
                </a:solidFill>
              </a:rPr>
              <a:t>度）</a:t>
            </a:r>
            <a:endParaRPr lang="en-US" b="1" dirty="0">
              <a:solidFill>
                <a:srgbClr val="FF0000"/>
              </a:solidFill>
            </a:endParaRPr>
          </a:p>
        </p:txBody>
      </p:sp>
      <p:sp>
        <p:nvSpPr>
          <p:cNvPr id="4" name="Slide Number Placeholder 3"/>
          <p:cNvSpPr>
            <a:spLocks noGrp="1"/>
          </p:cNvSpPr>
          <p:nvPr>
            <p:ph type="sldNum" sz="quarter" idx="12"/>
          </p:nvPr>
        </p:nvSpPr>
        <p:spPr/>
        <p:txBody>
          <a:bodyPr/>
          <a:lstStyle/>
          <a:p>
            <a:fld id="{26365890-06BE-C546-B6D8-D43AB18A7BB0}" type="slidenum">
              <a:rPr lang="en-US" smtClean="0"/>
              <a:t>27</a:t>
            </a:fld>
            <a:endParaRPr lang="en-US"/>
          </a:p>
        </p:txBody>
      </p:sp>
    </p:spTree>
    <p:extLst>
      <p:ext uri="{BB962C8B-B14F-4D97-AF65-F5344CB8AC3E}">
        <p14:creationId xmlns:p14="http://schemas.microsoft.com/office/powerpoint/2010/main" val="3840970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2528" y="501662"/>
            <a:ext cx="5804269" cy="545621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524" y="458798"/>
            <a:ext cx="5594350" cy="5456218"/>
          </a:xfrm>
          <a:prstGeom prst="rect">
            <a:avLst/>
          </a:prstGeom>
        </p:spPr>
      </p:pic>
      <p:sp>
        <p:nvSpPr>
          <p:cNvPr id="2" name="Title 1"/>
          <p:cNvSpPr>
            <a:spLocks noGrp="1"/>
          </p:cNvSpPr>
          <p:nvPr>
            <p:ph type="title"/>
          </p:nvPr>
        </p:nvSpPr>
        <p:spPr>
          <a:xfrm>
            <a:off x="838200" y="-163515"/>
            <a:ext cx="10515600" cy="1325563"/>
          </a:xfrm>
        </p:spPr>
        <p:txBody>
          <a:bodyPr/>
          <a:lstStyle/>
          <a:p>
            <a:pPr algn="ctr"/>
            <a:r>
              <a:rPr lang="zh-CN" altLang="en-US" dirty="0" smtClean="0"/>
              <a:t>使用激光验证望远镜指向 </a:t>
            </a:r>
            <a:r>
              <a:rPr lang="en-US" altLang="zh-CN" dirty="0" smtClean="0"/>
              <a:t>(II)</a:t>
            </a:r>
            <a:endParaRPr lang="en-US" dirty="0"/>
          </a:p>
        </p:txBody>
      </p:sp>
      <p:sp>
        <p:nvSpPr>
          <p:cNvPr id="7" name="TextBox 6"/>
          <p:cNvSpPr txBox="1"/>
          <p:nvPr/>
        </p:nvSpPr>
        <p:spPr>
          <a:xfrm>
            <a:off x="1391026" y="6180083"/>
            <a:ext cx="9409947" cy="400110"/>
          </a:xfrm>
          <a:prstGeom prst="rect">
            <a:avLst/>
          </a:prstGeom>
          <a:noFill/>
        </p:spPr>
        <p:txBody>
          <a:bodyPr wrap="square" rtlCol="0">
            <a:spAutoFit/>
          </a:bodyPr>
          <a:lstStyle/>
          <a:p>
            <a:pPr algn="ctr"/>
            <a:r>
              <a:rPr lang="zh-CN" altLang="en-US" sz="2000" b="1" dirty="0" smtClean="0">
                <a:solidFill>
                  <a:srgbClr val="FF0000"/>
                </a:solidFill>
              </a:rPr>
              <a:t>上图中望远镜（</a:t>
            </a:r>
            <a:r>
              <a:rPr lang="en-US" altLang="zh-CN" sz="2000" b="1" dirty="0" smtClean="0">
                <a:solidFill>
                  <a:srgbClr val="FF0000"/>
                </a:solidFill>
              </a:rPr>
              <a:t>3</a:t>
            </a:r>
            <a:r>
              <a:rPr lang="zh-CN" altLang="en-US" sz="2000" b="1" dirty="0" smtClean="0">
                <a:solidFill>
                  <a:srgbClr val="FF0000"/>
                </a:solidFill>
              </a:rPr>
              <a:t>，</a:t>
            </a:r>
            <a:r>
              <a:rPr lang="en-US" altLang="zh-CN" sz="2000" b="1" dirty="0" smtClean="0">
                <a:solidFill>
                  <a:srgbClr val="FF0000"/>
                </a:solidFill>
              </a:rPr>
              <a:t>4</a:t>
            </a:r>
            <a:r>
              <a:rPr lang="zh-CN" altLang="en-US" sz="2000" b="1" dirty="0" smtClean="0">
                <a:solidFill>
                  <a:srgbClr val="FF0000"/>
                </a:solidFill>
              </a:rPr>
              <a:t>，</a:t>
            </a:r>
            <a:r>
              <a:rPr lang="en-US" altLang="zh-CN" sz="2000" b="1" dirty="0" smtClean="0">
                <a:solidFill>
                  <a:srgbClr val="FF0000"/>
                </a:solidFill>
              </a:rPr>
              <a:t>5</a:t>
            </a:r>
            <a:r>
              <a:rPr lang="zh-CN" altLang="en-US" sz="2000" b="1" dirty="0" smtClean="0">
                <a:solidFill>
                  <a:srgbClr val="FF0000"/>
                </a:solidFill>
              </a:rPr>
              <a:t>，</a:t>
            </a:r>
            <a:r>
              <a:rPr lang="en-US" altLang="zh-CN" sz="2000" b="1" dirty="0" smtClean="0">
                <a:solidFill>
                  <a:srgbClr val="FF0000"/>
                </a:solidFill>
              </a:rPr>
              <a:t>6</a:t>
            </a:r>
            <a:r>
              <a:rPr lang="zh-CN" altLang="en-US" sz="2000" b="1" dirty="0" smtClean="0">
                <a:solidFill>
                  <a:srgbClr val="FF0000"/>
                </a:solidFill>
              </a:rPr>
              <a:t>）的指向使用马玲玲老师</a:t>
            </a:r>
            <a:r>
              <a:rPr lang="en-US" altLang="zh-CN" sz="2000" b="1" dirty="0" smtClean="0">
                <a:solidFill>
                  <a:srgbClr val="FF0000"/>
                </a:solidFill>
              </a:rPr>
              <a:t>2019-10-17</a:t>
            </a:r>
            <a:r>
              <a:rPr lang="zh-CN" altLang="en-US" sz="2000" b="1" dirty="0" smtClean="0">
                <a:solidFill>
                  <a:srgbClr val="FF0000"/>
                </a:solidFill>
              </a:rPr>
              <a:t>星光标定的结果</a:t>
            </a:r>
            <a:endParaRPr lang="en-US" altLang="zh-CN" sz="2000" b="1" dirty="0" smtClean="0">
              <a:solidFill>
                <a:srgbClr val="FF0000"/>
              </a:solidFill>
            </a:endParaRPr>
          </a:p>
        </p:txBody>
      </p:sp>
      <p:sp>
        <p:nvSpPr>
          <p:cNvPr id="8" name="TextBox 7"/>
          <p:cNvSpPr txBox="1"/>
          <p:nvPr/>
        </p:nvSpPr>
        <p:spPr>
          <a:xfrm>
            <a:off x="3686176" y="3089354"/>
            <a:ext cx="647934" cy="461665"/>
          </a:xfrm>
          <a:prstGeom prst="rect">
            <a:avLst/>
          </a:prstGeom>
          <a:noFill/>
        </p:spPr>
        <p:txBody>
          <a:bodyPr wrap="none" rtlCol="0">
            <a:spAutoFit/>
          </a:bodyPr>
          <a:lstStyle/>
          <a:p>
            <a:r>
              <a:rPr lang="en-US" altLang="zh-CN" sz="2400" b="1" dirty="0" smtClean="0"/>
              <a:t>4</a:t>
            </a:r>
            <a:r>
              <a:rPr lang="zh-CN" altLang="en-US" sz="2400" b="1" dirty="0" smtClean="0"/>
              <a:t>号</a:t>
            </a:r>
            <a:endParaRPr lang="en-US" sz="2400" b="1" dirty="0"/>
          </a:p>
        </p:txBody>
      </p:sp>
      <p:sp>
        <p:nvSpPr>
          <p:cNvPr id="9" name="TextBox 8"/>
          <p:cNvSpPr txBox="1"/>
          <p:nvPr/>
        </p:nvSpPr>
        <p:spPr>
          <a:xfrm>
            <a:off x="2724151" y="1467573"/>
            <a:ext cx="647934" cy="461665"/>
          </a:xfrm>
          <a:prstGeom prst="rect">
            <a:avLst/>
          </a:prstGeom>
          <a:noFill/>
        </p:spPr>
        <p:txBody>
          <a:bodyPr wrap="none" rtlCol="0">
            <a:spAutoFit/>
          </a:bodyPr>
          <a:lstStyle/>
          <a:p>
            <a:r>
              <a:rPr lang="en-US" altLang="zh-CN" sz="2400" b="1" dirty="0"/>
              <a:t>5</a:t>
            </a:r>
            <a:r>
              <a:rPr lang="zh-CN" altLang="en-US" sz="2400" b="1" dirty="0" smtClean="0"/>
              <a:t>号</a:t>
            </a:r>
            <a:endParaRPr lang="en-US" sz="2400" b="1" dirty="0"/>
          </a:p>
        </p:txBody>
      </p:sp>
      <p:sp>
        <p:nvSpPr>
          <p:cNvPr id="10" name="TextBox 9"/>
          <p:cNvSpPr txBox="1"/>
          <p:nvPr/>
        </p:nvSpPr>
        <p:spPr>
          <a:xfrm>
            <a:off x="8139114" y="1482286"/>
            <a:ext cx="647934" cy="461665"/>
          </a:xfrm>
          <a:prstGeom prst="rect">
            <a:avLst/>
          </a:prstGeom>
          <a:noFill/>
        </p:spPr>
        <p:txBody>
          <a:bodyPr wrap="none" rtlCol="0">
            <a:spAutoFit/>
          </a:bodyPr>
          <a:lstStyle/>
          <a:p>
            <a:r>
              <a:rPr lang="en-US" altLang="zh-CN" sz="2400" b="1" dirty="0"/>
              <a:t>5</a:t>
            </a:r>
            <a:r>
              <a:rPr lang="zh-CN" altLang="en-US" sz="2400" b="1" dirty="0" smtClean="0"/>
              <a:t>号</a:t>
            </a:r>
            <a:endParaRPr lang="en-US" sz="2400" b="1" dirty="0"/>
          </a:p>
        </p:txBody>
      </p:sp>
      <p:sp>
        <p:nvSpPr>
          <p:cNvPr id="11" name="TextBox 10"/>
          <p:cNvSpPr txBox="1"/>
          <p:nvPr/>
        </p:nvSpPr>
        <p:spPr>
          <a:xfrm>
            <a:off x="9571036" y="4393683"/>
            <a:ext cx="647934" cy="461665"/>
          </a:xfrm>
          <a:prstGeom prst="rect">
            <a:avLst/>
          </a:prstGeom>
          <a:noFill/>
        </p:spPr>
        <p:txBody>
          <a:bodyPr wrap="none" rtlCol="0">
            <a:spAutoFit/>
          </a:bodyPr>
          <a:lstStyle/>
          <a:p>
            <a:r>
              <a:rPr lang="en-US" altLang="zh-CN" sz="2400" b="1" dirty="0" smtClean="0"/>
              <a:t>6</a:t>
            </a:r>
            <a:r>
              <a:rPr lang="zh-CN" altLang="en-US" sz="2400" b="1" dirty="0" smtClean="0"/>
              <a:t>号</a:t>
            </a:r>
            <a:endParaRPr lang="en-US" sz="2400" b="1" dirty="0"/>
          </a:p>
        </p:txBody>
      </p:sp>
      <p:sp>
        <p:nvSpPr>
          <p:cNvPr id="4" name="Slide Number Placeholder 3"/>
          <p:cNvSpPr>
            <a:spLocks noGrp="1"/>
          </p:cNvSpPr>
          <p:nvPr>
            <p:ph type="sldNum" sz="quarter" idx="12"/>
          </p:nvPr>
        </p:nvSpPr>
        <p:spPr/>
        <p:txBody>
          <a:bodyPr/>
          <a:lstStyle/>
          <a:p>
            <a:fld id="{26365890-06BE-C546-B6D8-D43AB18A7BB0}" type="slidenum">
              <a:rPr lang="en-US" smtClean="0"/>
              <a:t>28</a:t>
            </a:fld>
            <a:endParaRPr lang="en-US"/>
          </a:p>
        </p:txBody>
      </p:sp>
    </p:spTree>
    <p:extLst>
      <p:ext uri="{BB962C8B-B14F-4D97-AF65-F5344CB8AC3E}">
        <p14:creationId xmlns:p14="http://schemas.microsoft.com/office/powerpoint/2010/main" val="4903188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6242" y="780211"/>
            <a:ext cx="4824683" cy="462046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950" y="702417"/>
            <a:ext cx="4887913" cy="4698258"/>
          </a:xfrm>
          <a:prstGeom prst="rect">
            <a:avLst/>
          </a:prstGeom>
        </p:spPr>
      </p:pic>
      <p:sp>
        <p:nvSpPr>
          <p:cNvPr id="2" name="Title 1"/>
          <p:cNvSpPr>
            <a:spLocks noGrp="1"/>
          </p:cNvSpPr>
          <p:nvPr>
            <p:ph type="title"/>
          </p:nvPr>
        </p:nvSpPr>
        <p:spPr>
          <a:xfrm>
            <a:off x="695325" y="-128588"/>
            <a:ext cx="10515600" cy="1325563"/>
          </a:xfrm>
        </p:spPr>
        <p:txBody>
          <a:bodyPr/>
          <a:lstStyle/>
          <a:p>
            <a:pPr algn="ctr"/>
            <a:r>
              <a:rPr lang="zh-CN" altLang="en-US" dirty="0" smtClean="0"/>
              <a:t>使用激光验证望远镜指向 </a:t>
            </a:r>
            <a:r>
              <a:rPr lang="en-US" altLang="zh-CN" dirty="0" smtClean="0"/>
              <a:t>(III)</a:t>
            </a:r>
            <a:endParaRPr lang="en-US" dirty="0"/>
          </a:p>
        </p:txBody>
      </p:sp>
      <p:sp>
        <p:nvSpPr>
          <p:cNvPr id="7" name="TextBox 6"/>
          <p:cNvSpPr txBox="1"/>
          <p:nvPr/>
        </p:nvSpPr>
        <p:spPr>
          <a:xfrm>
            <a:off x="997743" y="5917493"/>
            <a:ext cx="9910763" cy="707886"/>
          </a:xfrm>
          <a:prstGeom prst="rect">
            <a:avLst/>
          </a:prstGeom>
          <a:noFill/>
        </p:spPr>
        <p:txBody>
          <a:bodyPr wrap="square" rtlCol="0">
            <a:spAutoFit/>
          </a:bodyPr>
          <a:lstStyle/>
          <a:p>
            <a:pPr algn="ctr"/>
            <a:r>
              <a:rPr lang="zh-CN" altLang="en-US" sz="2000" b="1" dirty="0" smtClean="0">
                <a:solidFill>
                  <a:srgbClr val="0432FF"/>
                </a:solidFill>
              </a:rPr>
              <a:t>图中黑色实线为给定激光发射位置和方向计算出来的激光传播轨迹在望远镜的天球坐标上的投影。它可以用来指示不同望远镜的</a:t>
            </a:r>
            <a:r>
              <a:rPr lang="zh-CN" altLang="en-US" sz="2000" b="1" smtClean="0">
                <a:solidFill>
                  <a:srgbClr val="0432FF"/>
                </a:solidFill>
              </a:rPr>
              <a:t>指向是否相符。</a:t>
            </a:r>
            <a:endParaRPr lang="en-US" sz="2000" b="1" dirty="0">
              <a:solidFill>
                <a:srgbClr val="0432FF"/>
              </a:solidFill>
            </a:endParaRPr>
          </a:p>
        </p:txBody>
      </p:sp>
      <p:sp>
        <p:nvSpPr>
          <p:cNvPr id="6" name="TextBox 5"/>
          <p:cNvSpPr txBox="1"/>
          <p:nvPr/>
        </p:nvSpPr>
        <p:spPr>
          <a:xfrm>
            <a:off x="3743328" y="2917899"/>
            <a:ext cx="647934" cy="461665"/>
          </a:xfrm>
          <a:prstGeom prst="rect">
            <a:avLst/>
          </a:prstGeom>
          <a:noFill/>
        </p:spPr>
        <p:txBody>
          <a:bodyPr wrap="none" rtlCol="0">
            <a:spAutoFit/>
          </a:bodyPr>
          <a:lstStyle/>
          <a:p>
            <a:r>
              <a:rPr lang="en-US" altLang="zh-CN" sz="2400" b="1" dirty="0" smtClean="0"/>
              <a:t>4</a:t>
            </a:r>
            <a:r>
              <a:rPr lang="zh-CN" altLang="en-US" sz="2400" b="1" dirty="0" smtClean="0"/>
              <a:t>号</a:t>
            </a:r>
            <a:endParaRPr lang="en-US" sz="2400" b="1" dirty="0"/>
          </a:p>
        </p:txBody>
      </p:sp>
      <p:sp>
        <p:nvSpPr>
          <p:cNvPr id="8" name="TextBox 7"/>
          <p:cNvSpPr txBox="1"/>
          <p:nvPr/>
        </p:nvSpPr>
        <p:spPr>
          <a:xfrm>
            <a:off x="2867031" y="1381846"/>
            <a:ext cx="647934" cy="461665"/>
          </a:xfrm>
          <a:prstGeom prst="rect">
            <a:avLst/>
          </a:prstGeom>
          <a:noFill/>
        </p:spPr>
        <p:txBody>
          <a:bodyPr wrap="none" rtlCol="0">
            <a:spAutoFit/>
          </a:bodyPr>
          <a:lstStyle/>
          <a:p>
            <a:r>
              <a:rPr lang="en-US" altLang="zh-CN" sz="2400" b="1" dirty="0"/>
              <a:t>5</a:t>
            </a:r>
            <a:r>
              <a:rPr lang="zh-CN" altLang="en-US" sz="2400" b="1" dirty="0" smtClean="0"/>
              <a:t>号</a:t>
            </a:r>
            <a:endParaRPr lang="en-US" sz="2400" b="1" dirty="0"/>
          </a:p>
        </p:txBody>
      </p:sp>
      <p:sp>
        <p:nvSpPr>
          <p:cNvPr id="9" name="TextBox 8"/>
          <p:cNvSpPr txBox="1"/>
          <p:nvPr/>
        </p:nvSpPr>
        <p:spPr>
          <a:xfrm>
            <a:off x="7836460" y="1644109"/>
            <a:ext cx="647934" cy="461665"/>
          </a:xfrm>
          <a:prstGeom prst="rect">
            <a:avLst/>
          </a:prstGeom>
          <a:noFill/>
        </p:spPr>
        <p:txBody>
          <a:bodyPr wrap="none" rtlCol="0">
            <a:spAutoFit/>
          </a:bodyPr>
          <a:lstStyle/>
          <a:p>
            <a:r>
              <a:rPr lang="en-US" altLang="zh-CN" sz="2400" b="1" dirty="0"/>
              <a:t>5</a:t>
            </a:r>
            <a:r>
              <a:rPr lang="zh-CN" altLang="en-US" sz="2400" b="1" dirty="0" smtClean="0"/>
              <a:t>号</a:t>
            </a:r>
            <a:endParaRPr lang="en-US" sz="2400" b="1" dirty="0"/>
          </a:p>
        </p:txBody>
      </p:sp>
      <p:sp>
        <p:nvSpPr>
          <p:cNvPr id="10" name="TextBox 9"/>
          <p:cNvSpPr txBox="1"/>
          <p:nvPr/>
        </p:nvSpPr>
        <p:spPr>
          <a:xfrm>
            <a:off x="9056688" y="4065065"/>
            <a:ext cx="647934" cy="461665"/>
          </a:xfrm>
          <a:prstGeom prst="rect">
            <a:avLst/>
          </a:prstGeom>
          <a:noFill/>
        </p:spPr>
        <p:txBody>
          <a:bodyPr wrap="none" rtlCol="0">
            <a:spAutoFit/>
          </a:bodyPr>
          <a:lstStyle/>
          <a:p>
            <a:r>
              <a:rPr lang="en-US" altLang="zh-CN" sz="2400" b="1" dirty="0" smtClean="0"/>
              <a:t>6</a:t>
            </a:r>
            <a:r>
              <a:rPr lang="zh-CN" altLang="en-US" sz="2400" b="1" dirty="0" smtClean="0"/>
              <a:t>号</a:t>
            </a:r>
            <a:endParaRPr lang="en-US" sz="2400" b="1" dirty="0"/>
          </a:p>
        </p:txBody>
      </p:sp>
      <p:sp>
        <p:nvSpPr>
          <p:cNvPr id="11" name="TextBox 10"/>
          <p:cNvSpPr txBox="1"/>
          <p:nvPr/>
        </p:nvSpPr>
        <p:spPr>
          <a:xfrm>
            <a:off x="1391026" y="5506983"/>
            <a:ext cx="9409947" cy="400110"/>
          </a:xfrm>
          <a:prstGeom prst="rect">
            <a:avLst/>
          </a:prstGeom>
          <a:noFill/>
        </p:spPr>
        <p:txBody>
          <a:bodyPr wrap="square" rtlCol="0">
            <a:spAutoFit/>
          </a:bodyPr>
          <a:lstStyle/>
          <a:p>
            <a:pPr algn="ctr"/>
            <a:r>
              <a:rPr lang="zh-CN" altLang="en-US" sz="2000" b="1" dirty="0" smtClean="0">
                <a:solidFill>
                  <a:srgbClr val="FF0000"/>
                </a:solidFill>
              </a:rPr>
              <a:t>上图中望远镜（</a:t>
            </a:r>
            <a:r>
              <a:rPr lang="en-US" altLang="zh-CN" sz="2000" b="1" dirty="0" smtClean="0">
                <a:solidFill>
                  <a:srgbClr val="FF0000"/>
                </a:solidFill>
              </a:rPr>
              <a:t>3</a:t>
            </a:r>
            <a:r>
              <a:rPr lang="zh-CN" altLang="en-US" sz="2000" b="1" dirty="0" smtClean="0">
                <a:solidFill>
                  <a:srgbClr val="FF0000"/>
                </a:solidFill>
              </a:rPr>
              <a:t>，</a:t>
            </a:r>
            <a:r>
              <a:rPr lang="en-US" altLang="zh-CN" sz="2000" b="1" dirty="0" smtClean="0">
                <a:solidFill>
                  <a:srgbClr val="FF0000"/>
                </a:solidFill>
              </a:rPr>
              <a:t>4</a:t>
            </a:r>
            <a:r>
              <a:rPr lang="zh-CN" altLang="en-US" sz="2000" b="1" dirty="0" smtClean="0">
                <a:solidFill>
                  <a:srgbClr val="FF0000"/>
                </a:solidFill>
              </a:rPr>
              <a:t>，</a:t>
            </a:r>
            <a:r>
              <a:rPr lang="en-US" altLang="zh-CN" sz="2000" b="1" dirty="0" smtClean="0">
                <a:solidFill>
                  <a:srgbClr val="FF0000"/>
                </a:solidFill>
              </a:rPr>
              <a:t>5</a:t>
            </a:r>
            <a:r>
              <a:rPr lang="zh-CN" altLang="en-US" sz="2000" b="1" dirty="0" smtClean="0">
                <a:solidFill>
                  <a:srgbClr val="FF0000"/>
                </a:solidFill>
              </a:rPr>
              <a:t>，</a:t>
            </a:r>
            <a:r>
              <a:rPr lang="en-US" altLang="zh-CN" sz="2000" b="1" dirty="0" smtClean="0">
                <a:solidFill>
                  <a:srgbClr val="FF0000"/>
                </a:solidFill>
              </a:rPr>
              <a:t>6</a:t>
            </a:r>
            <a:r>
              <a:rPr lang="zh-CN" altLang="en-US" sz="2000" b="1" dirty="0" smtClean="0">
                <a:solidFill>
                  <a:srgbClr val="FF0000"/>
                </a:solidFill>
              </a:rPr>
              <a:t>）的指向使用马玲玲老师</a:t>
            </a:r>
            <a:r>
              <a:rPr lang="en-US" altLang="zh-CN" sz="2000" b="1" dirty="0" smtClean="0">
                <a:solidFill>
                  <a:srgbClr val="FF0000"/>
                </a:solidFill>
              </a:rPr>
              <a:t>2019-10-17</a:t>
            </a:r>
            <a:r>
              <a:rPr lang="zh-CN" altLang="en-US" sz="2000" b="1" dirty="0" smtClean="0">
                <a:solidFill>
                  <a:srgbClr val="FF0000"/>
                </a:solidFill>
              </a:rPr>
              <a:t>星光标定的结果</a:t>
            </a:r>
            <a:endParaRPr lang="en-US" altLang="zh-CN" sz="2000" b="1" dirty="0" smtClean="0">
              <a:solidFill>
                <a:srgbClr val="FF0000"/>
              </a:solidFill>
            </a:endParaRPr>
          </a:p>
        </p:txBody>
      </p:sp>
      <p:sp>
        <p:nvSpPr>
          <p:cNvPr id="3" name="Slide Number Placeholder 2"/>
          <p:cNvSpPr>
            <a:spLocks noGrp="1"/>
          </p:cNvSpPr>
          <p:nvPr>
            <p:ph type="sldNum" sz="quarter" idx="12"/>
          </p:nvPr>
        </p:nvSpPr>
        <p:spPr/>
        <p:txBody>
          <a:bodyPr/>
          <a:lstStyle/>
          <a:p>
            <a:fld id="{26365890-06BE-C546-B6D8-D43AB18A7BB0}" type="slidenum">
              <a:rPr lang="en-US" smtClean="0"/>
              <a:t>29</a:t>
            </a:fld>
            <a:endParaRPr lang="en-US"/>
          </a:p>
        </p:txBody>
      </p:sp>
    </p:spTree>
    <p:extLst>
      <p:ext uri="{BB962C8B-B14F-4D97-AF65-F5344CB8AC3E}">
        <p14:creationId xmlns:p14="http://schemas.microsoft.com/office/powerpoint/2010/main" val="18362300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624" y="-171453"/>
            <a:ext cx="10515600" cy="1325563"/>
          </a:xfrm>
        </p:spPr>
        <p:txBody>
          <a:bodyPr/>
          <a:lstStyle/>
          <a:p>
            <a:pPr algn="ctr"/>
            <a:r>
              <a:rPr lang="zh-CN" altLang="en-US" dirty="0" smtClean="0"/>
              <a:t>模拟方法：</a:t>
            </a:r>
            <a:r>
              <a:rPr lang="en-US" altLang="zh-CN" dirty="0" smtClean="0"/>
              <a:t>Monte-Carlo</a:t>
            </a:r>
            <a:r>
              <a:rPr lang="zh-CN" altLang="en-US" dirty="0" smtClean="0"/>
              <a:t>方法</a:t>
            </a:r>
            <a:endParaRPr lang="en-US" dirty="0"/>
          </a:p>
        </p:txBody>
      </p:sp>
      <p:pic>
        <p:nvPicPr>
          <p:cNvPr id="5" name="图片 4"/>
          <p:cNvPicPr>
            <a:picLocks noChangeAspect="1"/>
          </p:cNvPicPr>
          <p:nvPr/>
        </p:nvPicPr>
        <p:blipFill rotWithShape="1">
          <a:blip r:embed="rId2"/>
          <a:srcRect r="15312"/>
          <a:stretch/>
        </p:blipFill>
        <p:spPr>
          <a:xfrm>
            <a:off x="1921430" y="4797449"/>
            <a:ext cx="1334193" cy="1901952"/>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 t="19970" r="643" b="45263"/>
          <a:stretch/>
        </p:blipFill>
        <p:spPr>
          <a:xfrm rot="12346046">
            <a:off x="7789077" y="6084522"/>
            <a:ext cx="1645018" cy="431716"/>
          </a:xfrm>
          <a:prstGeom prst="rect">
            <a:avLst/>
          </a:prstGeom>
        </p:spPr>
      </p:pic>
      <p:cxnSp>
        <p:nvCxnSpPr>
          <p:cNvPr id="8" name="Straight Arrow Connector 7"/>
          <p:cNvCxnSpPr/>
          <p:nvPr/>
        </p:nvCxnSpPr>
        <p:spPr>
          <a:xfrm flipH="1" flipV="1">
            <a:off x="1528763" y="3357563"/>
            <a:ext cx="6418698" cy="2644698"/>
          </a:xfrm>
          <a:prstGeom prst="straightConnector1">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71360" y="898228"/>
            <a:ext cx="11487278" cy="1200329"/>
          </a:xfrm>
          <a:prstGeom prst="rect">
            <a:avLst/>
          </a:prstGeom>
          <a:noFill/>
        </p:spPr>
        <p:txBody>
          <a:bodyPr wrap="square" rtlCol="0">
            <a:spAutoFit/>
          </a:bodyPr>
          <a:lstStyle/>
          <a:p>
            <a:r>
              <a:rPr lang="en-US" altLang="zh-CN" b="1" dirty="0" smtClean="0"/>
              <a:t>MC</a:t>
            </a:r>
            <a:r>
              <a:rPr lang="zh-CN" altLang="en-US" b="1" dirty="0" smtClean="0"/>
              <a:t>方法：</a:t>
            </a:r>
            <a:r>
              <a:rPr lang="zh-CN" altLang="en-US" dirty="0" smtClean="0">
                <a:solidFill>
                  <a:srgbClr val="0432FF"/>
                </a:solidFill>
              </a:rPr>
              <a:t>对激光器发出的每个光子进行追踪</a:t>
            </a:r>
            <a:r>
              <a:rPr lang="zh-CN" altLang="en-US" dirty="0" smtClean="0"/>
              <a:t>。模拟光子在激光器中的</a:t>
            </a:r>
            <a:r>
              <a:rPr lang="zh-CN" altLang="en-US" dirty="0" smtClean="0">
                <a:solidFill>
                  <a:srgbClr val="FF0000"/>
                </a:solidFill>
              </a:rPr>
              <a:t>产生</a:t>
            </a:r>
            <a:r>
              <a:rPr lang="en-US" altLang="zh-CN" dirty="0" smtClean="0">
                <a:solidFill>
                  <a:srgbClr val="FF0000"/>
                </a:solidFill>
              </a:rPr>
              <a:t>(</a:t>
            </a:r>
            <a:r>
              <a:rPr lang="zh-CN" altLang="en-US" dirty="0" smtClean="0">
                <a:solidFill>
                  <a:srgbClr val="FF0000"/>
                </a:solidFill>
              </a:rPr>
              <a:t>抽样光子的出射方向，出射位置</a:t>
            </a:r>
            <a:r>
              <a:rPr lang="en-US" altLang="zh-CN" dirty="0" smtClean="0">
                <a:solidFill>
                  <a:srgbClr val="FF0000"/>
                </a:solidFill>
              </a:rPr>
              <a:t>)</a:t>
            </a:r>
            <a:r>
              <a:rPr lang="zh-CN" altLang="en-US" dirty="0" smtClean="0"/>
              <a:t>，在  </a:t>
            </a:r>
            <a:endParaRPr lang="en-US" altLang="zh-CN" dirty="0" smtClean="0"/>
          </a:p>
          <a:p>
            <a:r>
              <a:rPr lang="zh-CN" altLang="en-US" dirty="0"/>
              <a:t> </a:t>
            </a:r>
            <a:r>
              <a:rPr lang="zh-CN" altLang="en-US" dirty="0" smtClean="0"/>
              <a:t>                  大气中的</a:t>
            </a:r>
            <a:r>
              <a:rPr lang="zh-CN" altLang="en-US" dirty="0" smtClean="0">
                <a:solidFill>
                  <a:srgbClr val="FF0000"/>
                </a:solidFill>
              </a:rPr>
              <a:t>传播</a:t>
            </a:r>
            <a:r>
              <a:rPr lang="en-US" altLang="zh-CN" dirty="0" smtClean="0">
                <a:solidFill>
                  <a:srgbClr val="FF0000"/>
                </a:solidFill>
              </a:rPr>
              <a:t>(</a:t>
            </a:r>
            <a:r>
              <a:rPr lang="zh-CN" altLang="en-US" dirty="0" smtClean="0">
                <a:solidFill>
                  <a:srgbClr val="FF0000"/>
                </a:solidFill>
              </a:rPr>
              <a:t>抽样自由程</a:t>
            </a:r>
            <a:r>
              <a:rPr lang="en-US" altLang="zh-CN" dirty="0" smtClean="0">
                <a:solidFill>
                  <a:srgbClr val="FF0000"/>
                </a:solidFill>
              </a:rPr>
              <a:t>)</a:t>
            </a:r>
            <a:r>
              <a:rPr lang="zh-CN" altLang="en-US" dirty="0" smtClean="0"/>
              <a:t>，</a:t>
            </a:r>
            <a:r>
              <a:rPr lang="zh-CN" altLang="en-US" dirty="0" smtClean="0">
                <a:solidFill>
                  <a:srgbClr val="FF0000"/>
                </a:solidFill>
              </a:rPr>
              <a:t>散射过程</a:t>
            </a:r>
            <a:r>
              <a:rPr lang="en-US" altLang="zh-CN" dirty="0" smtClean="0">
                <a:solidFill>
                  <a:srgbClr val="FF0000"/>
                </a:solidFill>
              </a:rPr>
              <a:t>(</a:t>
            </a:r>
            <a:r>
              <a:rPr lang="zh-CN" altLang="en-US" dirty="0" smtClean="0">
                <a:solidFill>
                  <a:srgbClr val="FF0000"/>
                </a:solidFill>
              </a:rPr>
              <a:t>抽样散射的天顶角和方位角</a:t>
            </a:r>
            <a:r>
              <a:rPr lang="en-US" altLang="zh-CN" dirty="0" smtClean="0">
                <a:solidFill>
                  <a:srgbClr val="FF0000"/>
                </a:solidFill>
              </a:rPr>
              <a:t>)</a:t>
            </a:r>
            <a:r>
              <a:rPr lang="zh-CN" altLang="en-US" dirty="0" smtClean="0"/>
              <a:t>。</a:t>
            </a:r>
            <a:endParaRPr lang="en-US" altLang="zh-CN" dirty="0" smtClean="0"/>
          </a:p>
          <a:p>
            <a:r>
              <a:rPr lang="zh-CN" altLang="en-US" dirty="0"/>
              <a:t> </a:t>
            </a:r>
            <a:r>
              <a:rPr lang="zh-CN" altLang="en-US" dirty="0" smtClean="0"/>
              <a:t>                 最后对到达望远镜附近并且方向与望远镜指向在</a:t>
            </a:r>
            <a:r>
              <a:rPr lang="en-US" altLang="zh-CN" dirty="0" smtClean="0"/>
              <a:t>12</a:t>
            </a:r>
            <a:r>
              <a:rPr lang="zh-CN" altLang="en-US" dirty="0" smtClean="0"/>
              <a:t>度内的光子模拟望远镜内部的传播过程，</a:t>
            </a:r>
            <a:endParaRPr lang="en-US" altLang="zh-CN" dirty="0" smtClean="0"/>
          </a:p>
          <a:p>
            <a:r>
              <a:rPr lang="zh-CN" altLang="en-US" dirty="0"/>
              <a:t> </a:t>
            </a:r>
            <a:r>
              <a:rPr lang="zh-CN" altLang="en-US" dirty="0" smtClean="0"/>
              <a:t>                 最终得到激光的成像。</a:t>
            </a:r>
            <a:endParaRPr lang="en-US" dirty="0"/>
          </a:p>
        </p:txBody>
      </p:sp>
      <p:sp>
        <p:nvSpPr>
          <p:cNvPr id="43" name="TextBox 42"/>
          <p:cNvSpPr txBox="1"/>
          <p:nvPr/>
        </p:nvSpPr>
        <p:spPr>
          <a:xfrm>
            <a:off x="228363" y="2073212"/>
            <a:ext cx="7101624" cy="646331"/>
          </a:xfrm>
          <a:prstGeom prst="rect">
            <a:avLst/>
          </a:prstGeom>
          <a:noFill/>
        </p:spPr>
        <p:txBody>
          <a:bodyPr wrap="none" rtlCol="0">
            <a:spAutoFit/>
          </a:bodyPr>
          <a:lstStyle/>
          <a:p>
            <a:r>
              <a:rPr lang="zh-CN" altLang="en-US" dirty="0" smtClean="0"/>
              <a:t>大气模型：目前使用</a:t>
            </a:r>
            <a:r>
              <a:rPr lang="zh-CN" altLang="en-US" smtClean="0"/>
              <a:t>的是均匀的</a:t>
            </a:r>
            <a:r>
              <a:rPr lang="zh-CN" altLang="en-US" dirty="0" smtClean="0"/>
              <a:t>大气模型，消光系数不随空间变化，</a:t>
            </a:r>
            <a:endParaRPr lang="en-US" altLang="zh-CN" dirty="0" smtClean="0"/>
          </a:p>
          <a:p>
            <a:r>
              <a:rPr lang="zh-CN" altLang="en-US" dirty="0"/>
              <a:t> </a:t>
            </a:r>
            <a:r>
              <a:rPr lang="zh-CN" altLang="en-US" dirty="0" smtClean="0"/>
              <a:t>                      为常数。以后会引入其它大气模型。</a:t>
            </a:r>
            <a:endParaRPr lang="en-US" dirty="0"/>
          </a:p>
        </p:txBody>
      </p:sp>
      <p:cxnSp>
        <p:nvCxnSpPr>
          <p:cNvPr id="44" name="Straight Arrow Connector 43"/>
          <p:cNvCxnSpPr/>
          <p:nvPr/>
        </p:nvCxnSpPr>
        <p:spPr>
          <a:xfrm>
            <a:off x="2114550" y="3629025"/>
            <a:ext cx="114300" cy="116842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endCxn id="5" idx="0"/>
          </p:cNvCxnSpPr>
          <p:nvPr/>
        </p:nvCxnSpPr>
        <p:spPr>
          <a:xfrm flipH="1">
            <a:off x="2588527" y="3857625"/>
            <a:ext cx="68949" cy="93982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3255623" y="4327537"/>
            <a:ext cx="660149" cy="60165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3255623" y="4733911"/>
            <a:ext cx="1580393" cy="49630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flipV="1">
            <a:off x="3371850" y="5372100"/>
            <a:ext cx="3373930" cy="21498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771492" y="2778444"/>
            <a:ext cx="6389410" cy="1477328"/>
          </a:xfrm>
          <a:prstGeom prst="rect">
            <a:avLst/>
          </a:prstGeom>
          <a:noFill/>
        </p:spPr>
        <p:txBody>
          <a:bodyPr wrap="square" rtlCol="0">
            <a:spAutoFit/>
          </a:bodyPr>
          <a:lstStyle/>
          <a:p>
            <a:r>
              <a:rPr lang="zh-CN" altLang="en-US" b="1" dirty="0" smtClean="0">
                <a:solidFill>
                  <a:srgbClr val="0432FF"/>
                </a:solidFill>
              </a:rPr>
              <a:t>难点：</a:t>
            </a:r>
            <a:r>
              <a:rPr lang="zh-CN" altLang="en-US" dirty="0" smtClean="0"/>
              <a:t>激光单个脉冲出去的光子数非常多，对于</a:t>
            </a:r>
            <a:r>
              <a:rPr lang="en-US" altLang="zh-CN" dirty="0" smtClean="0"/>
              <a:t>2mJ</a:t>
            </a:r>
            <a:r>
              <a:rPr lang="zh-CN" altLang="en-US" dirty="0" smtClean="0"/>
              <a:t>的激光，</a:t>
            </a:r>
            <a:r>
              <a:rPr lang="zh-CN" altLang="en-US" dirty="0" smtClean="0">
                <a:solidFill>
                  <a:srgbClr val="FF0000"/>
                </a:solidFill>
              </a:rPr>
              <a:t>单个脉冲的光子数为</a:t>
            </a:r>
            <a:r>
              <a:rPr lang="en-US" altLang="zh-CN" dirty="0" smtClean="0">
                <a:solidFill>
                  <a:srgbClr val="FF0000"/>
                </a:solidFill>
              </a:rPr>
              <a:t>~10^15</a:t>
            </a:r>
            <a:r>
              <a:rPr lang="zh-CN" altLang="en-US" dirty="0" smtClean="0">
                <a:solidFill>
                  <a:srgbClr val="FF0000"/>
                </a:solidFill>
              </a:rPr>
              <a:t>个</a:t>
            </a:r>
            <a:r>
              <a:rPr lang="zh-CN" altLang="en-US" dirty="0" smtClean="0"/>
              <a:t>，</a:t>
            </a:r>
            <a:r>
              <a:rPr lang="zh-CN" altLang="en-US" dirty="0" smtClean="0">
                <a:solidFill>
                  <a:srgbClr val="FF0000"/>
                </a:solidFill>
              </a:rPr>
              <a:t>目前的计算能力约为</a:t>
            </a:r>
            <a:r>
              <a:rPr lang="en-US" altLang="zh-CN" dirty="0" smtClean="0">
                <a:solidFill>
                  <a:srgbClr val="FF0000"/>
                </a:solidFill>
              </a:rPr>
              <a:t>10^12</a:t>
            </a:r>
            <a:r>
              <a:rPr lang="zh-CN" altLang="en-US" dirty="0" smtClean="0"/>
              <a:t>。为了解决这个问题，我们着重抽样更可能进入望远镜的光子（红色区域），对不太可能进入望远镜的光子，少抽样，但是赋比较大的权重（图中灰色区域）。</a:t>
            </a:r>
            <a:endParaRPr lang="en-US" dirty="0"/>
          </a:p>
        </p:txBody>
      </p:sp>
      <p:sp>
        <p:nvSpPr>
          <p:cNvPr id="15" name="Rectangle 14"/>
          <p:cNvSpPr/>
          <p:nvPr/>
        </p:nvSpPr>
        <p:spPr>
          <a:xfrm rot="1262485">
            <a:off x="1846437" y="3908138"/>
            <a:ext cx="2922015" cy="357187"/>
          </a:xfrm>
          <a:prstGeom prst="rect">
            <a:avLst/>
          </a:prstGeom>
          <a:solidFill>
            <a:srgbClr val="FF0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1262485">
            <a:off x="4544261" y="5064271"/>
            <a:ext cx="3133298" cy="358885"/>
          </a:xfrm>
          <a:prstGeom prst="rect">
            <a:avLst/>
          </a:prstGeom>
          <a:solidFill>
            <a:schemeClr val="bg2">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1262485">
            <a:off x="232956" y="3003083"/>
            <a:ext cx="1794730" cy="358885"/>
          </a:xfrm>
          <a:prstGeom prst="rect">
            <a:avLst/>
          </a:prstGeom>
          <a:solidFill>
            <a:schemeClr val="bg2">
              <a:lumMod val="50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4890" y="4230626"/>
            <a:ext cx="3210821" cy="1872463"/>
          </a:xfrm>
          <a:prstGeom prst="rect">
            <a:avLst/>
          </a:prstGeom>
        </p:spPr>
      </p:pic>
      <p:sp>
        <p:nvSpPr>
          <p:cNvPr id="3" name="Slide Number Placeholder 2"/>
          <p:cNvSpPr>
            <a:spLocks noGrp="1"/>
          </p:cNvSpPr>
          <p:nvPr>
            <p:ph type="sldNum" sz="quarter" idx="12"/>
          </p:nvPr>
        </p:nvSpPr>
        <p:spPr/>
        <p:txBody>
          <a:bodyPr/>
          <a:lstStyle/>
          <a:p>
            <a:fld id="{26365890-06BE-C546-B6D8-D43AB18A7BB0}" type="slidenum">
              <a:rPr lang="en-US" smtClean="0"/>
              <a:t>3</a:t>
            </a:fld>
            <a:endParaRPr lang="en-US"/>
          </a:p>
        </p:txBody>
      </p:sp>
    </p:spTree>
    <p:extLst>
      <p:ext uri="{BB962C8B-B14F-4D97-AF65-F5344CB8AC3E}">
        <p14:creationId xmlns:p14="http://schemas.microsoft.com/office/powerpoint/2010/main" val="3427057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8380" y="477043"/>
            <a:ext cx="5554981" cy="514350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889" y="477043"/>
            <a:ext cx="5823316" cy="5278985"/>
          </a:xfrm>
          <a:prstGeom prst="rect">
            <a:avLst/>
          </a:prstGeom>
        </p:spPr>
      </p:pic>
      <p:sp>
        <p:nvSpPr>
          <p:cNvPr id="2" name="Title 1"/>
          <p:cNvSpPr>
            <a:spLocks noGrp="1"/>
          </p:cNvSpPr>
          <p:nvPr>
            <p:ph type="title"/>
          </p:nvPr>
        </p:nvSpPr>
        <p:spPr>
          <a:xfrm>
            <a:off x="695325" y="-185738"/>
            <a:ext cx="10515600" cy="1325563"/>
          </a:xfrm>
        </p:spPr>
        <p:txBody>
          <a:bodyPr/>
          <a:lstStyle/>
          <a:p>
            <a:pPr algn="ctr"/>
            <a:r>
              <a:rPr lang="zh-CN" altLang="en-US" dirty="0" smtClean="0"/>
              <a:t>使用望远镜</a:t>
            </a:r>
            <a:r>
              <a:rPr lang="zh-CN" altLang="en-US" smtClean="0"/>
              <a:t>校准激光转台</a:t>
            </a:r>
            <a:endParaRPr lang="en-US" dirty="0"/>
          </a:p>
        </p:txBody>
      </p:sp>
      <p:sp>
        <p:nvSpPr>
          <p:cNvPr id="7" name="TextBox 6"/>
          <p:cNvSpPr txBox="1"/>
          <p:nvPr/>
        </p:nvSpPr>
        <p:spPr>
          <a:xfrm>
            <a:off x="167906" y="5824388"/>
            <a:ext cx="11495455" cy="969496"/>
          </a:xfrm>
          <a:prstGeom prst="rect">
            <a:avLst/>
          </a:prstGeom>
          <a:noFill/>
        </p:spPr>
        <p:txBody>
          <a:bodyPr wrap="none" rtlCol="0">
            <a:spAutoFit/>
          </a:bodyPr>
          <a:lstStyle/>
          <a:p>
            <a:r>
              <a:rPr lang="zh-CN" altLang="en-US" sz="1900" b="1" dirty="0" smtClean="0">
                <a:solidFill>
                  <a:srgbClr val="0432FF"/>
                </a:solidFill>
              </a:rPr>
              <a:t>假定望远镜的指向正确，上图可以用来对激光转台的方向进行标定。</a:t>
            </a:r>
            <a:endParaRPr lang="en-US" altLang="zh-CN" sz="1900" b="1" dirty="0" smtClean="0">
              <a:solidFill>
                <a:srgbClr val="0432FF"/>
              </a:solidFill>
            </a:endParaRPr>
          </a:p>
          <a:p>
            <a:r>
              <a:rPr lang="zh-CN" altLang="en-US" sz="1900" b="1" dirty="0" smtClean="0">
                <a:solidFill>
                  <a:srgbClr val="0432FF"/>
                </a:solidFill>
              </a:rPr>
              <a:t>左图</a:t>
            </a:r>
            <a:r>
              <a:rPr lang="zh-CN" altLang="en-US" sz="1900" b="1" dirty="0" smtClean="0"/>
              <a:t>黑线：仰角</a:t>
            </a:r>
            <a:r>
              <a:rPr lang="en-US" altLang="zh-CN" sz="1900" b="1" dirty="0" smtClean="0"/>
              <a:t>62</a:t>
            </a:r>
            <a:r>
              <a:rPr lang="zh-CN" altLang="en-US" sz="1900" b="1" dirty="0" smtClean="0"/>
              <a:t>，方位角</a:t>
            </a:r>
            <a:r>
              <a:rPr lang="en-US" altLang="zh-CN" sz="1900" b="1" dirty="0" smtClean="0"/>
              <a:t>-153(</a:t>
            </a:r>
            <a:r>
              <a:rPr lang="zh-CN" altLang="en-US" sz="1900" b="1" dirty="0" smtClean="0"/>
              <a:t>转台显示</a:t>
            </a:r>
            <a:r>
              <a:rPr lang="en-US" altLang="zh-CN" sz="1900" b="1" dirty="0" smtClean="0"/>
              <a:t>-150)</a:t>
            </a:r>
            <a:r>
              <a:rPr lang="zh-CN" altLang="en-US" sz="1900" b="1" dirty="0" smtClean="0">
                <a:solidFill>
                  <a:srgbClr val="0432FF"/>
                </a:solidFill>
              </a:rPr>
              <a:t>；</a:t>
            </a:r>
            <a:r>
              <a:rPr lang="zh-CN" altLang="en-US" sz="1900" b="1" dirty="0" smtClean="0">
                <a:solidFill>
                  <a:srgbClr val="FF40FF"/>
                </a:solidFill>
              </a:rPr>
              <a:t>红线：仰角</a:t>
            </a:r>
            <a:r>
              <a:rPr lang="en-US" altLang="zh-CN" sz="1900" b="1" dirty="0" smtClean="0">
                <a:solidFill>
                  <a:srgbClr val="FF40FF"/>
                </a:solidFill>
              </a:rPr>
              <a:t>67</a:t>
            </a:r>
            <a:r>
              <a:rPr lang="zh-CN" altLang="en-US" sz="1900" b="1" dirty="0" smtClean="0">
                <a:solidFill>
                  <a:srgbClr val="FF40FF"/>
                </a:solidFill>
              </a:rPr>
              <a:t>，方位角</a:t>
            </a:r>
            <a:r>
              <a:rPr lang="en-US" altLang="zh-CN" sz="1900" b="1" dirty="0" smtClean="0">
                <a:solidFill>
                  <a:srgbClr val="FF40FF"/>
                </a:solidFill>
              </a:rPr>
              <a:t>-153</a:t>
            </a:r>
            <a:r>
              <a:rPr lang="zh-CN" altLang="en-US" sz="1900" b="1" dirty="0" smtClean="0">
                <a:solidFill>
                  <a:srgbClr val="0432FF"/>
                </a:solidFill>
              </a:rPr>
              <a:t>；蓝线：仰角</a:t>
            </a:r>
            <a:r>
              <a:rPr lang="en-US" altLang="zh-CN" sz="1900" b="1" dirty="0" smtClean="0">
                <a:solidFill>
                  <a:srgbClr val="0432FF"/>
                </a:solidFill>
              </a:rPr>
              <a:t>62</a:t>
            </a:r>
            <a:r>
              <a:rPr lang="zh-CN" altLang="en-US" sz="1900" b="1" dirty="0" smtClean="0">
                <a:solidFill>
                  <a:srgbClr val="0432FF"/>
                </a:solidFill>
              </a:rPr>
              <a:t>，方位角</a:t>
            </a:r>
            <a:r>
              <a:rPr lang="en-US" altLang="zh-CN" sz="1900" b="1" dirty="0" smtClean="0">
                <a:solidFill>
                  <a:srgbClr val="0432FF"/>
                </a:solidFill>
              </a:rPr>
              <a:t>-148</a:t>
            </a:r>
          </a:p>
          <a:p>
            <a:r>
              <a:rPr lang="zh-CN" altLang="en-US" sz="1900" b="1" dirty="0" smtClean="0">
                <a:solidFill>
                  <a:srgbClr val="0432FF"/>
                </a:solidFill>
              </a:rPr>
              <a:t>右图</a:t>
            </a:r>
            <a:r>
              <a:rPr lang="zh-CN" altLang="en-US" sz="1900" b="1" dirty="0" smtClean="0"/>
              <a:t>黑线：仰角</a:t>
            </a:r>
            <a:r>
              <a:rPr lang="en-US" altLang="zh-CN" sz="1900" b="1" dirty="0" smtClean="0"/>
              <a:t>62</a:t>
            </a:r>
            <a:r>
              <a:rPr lang="zh-CN" altLang="en-US" sz="1900" b="1" dirty="0" smtClean="0"/>
              <a:t>，方位角</a:t>
            </a:r>
            <a:r>
              <a:rPr lang="en-US" altLang="zh-CN" sz="1900" b="1" dirty="0" smtClean="0"/>
              <a:t>-</a:t>
            </a:r>
            <a:r>
              <a:rPr lang="en-US" altLang="zh-CN" sz="1900" b="1" dirty="0"/>
              <a:t>173 (</a:t>
            </a:r>
            <a:r>
              <a:rPr lang="zh-CN" altLang="en-US" sz="1900" b="1" dirty="0"/>
              <a:t>转台显示</a:t>
            </a:r>
            <a:r>
              <a:rPr lang="en-US" altLang="zh-CN" sz="1900" b="1" dirty="0"/>
              <a:t>-</a:t>
            </a:r>
            <a:r>
              <a:rPr lang="en-US" altLang="zh-CN" sz="1900" b="1" dirty="0" smtClean="0"/>
              <a:t>170</a:t>
            </a:r>
            <a:r>
              <a:rPr lang="en-US" altLang="zh-CN" sz="1900" b="1" dirty="0"/>
              <a:t>) </a:t>
            </a:r>
            <a:r>
              <a:rPr lang="zh-CN" altLang="en-US" sz="1900" b="1" dirty="0" smtClean="0">
                <a:solidFill>
                  <a:srgbClr val="0432FF"/>
                </a:solidFill>
              </a:rPr>
              <a:t>；</a:t>
            </a:r>
            <a:r>
              <a:rPr lang="zh-CN" altLang="en-US" sz="1900" b="1" dirty="0" smtClean="0">
                <a:solidFill>
                  <a:srgbClr val="FF40FF"/>
                </a:solidFill>
              </a:rPr>
              <a:t>红线：仰角</a:t>
            </a:r>
            <a:r>
              <a:rPr lang="en-US" altLang="zh-CN" sz="1900" b="1" dirty="0" smtClean="0">
                <a:solidFill>
                  <a:srgbClr val="FF40FF"/>
                </a:solidFill>
              </a:rPr>
              <a:t>67</a:t>
            </a:r>
            <a:r>
              <a:rPr lang="zh-CN" altLang="en-US" sz="1900" b="1" dirty="0" smtClean="0">
                <a:solidFill>
                  <a:srgbClr val="FF40FF"/>
                </a:solidFill>
              </a:rPr>
              <a:t>，方位角</a:t>
            </a:r>
            <a:r>
              <a:rPr lang="en-US" altLang="zh-CN" sz="1900" b="1" dirty="0" smtClean="0">
                <a:solidFill>
                  <a:srgbClr val="FF40FF"/>
                </a:solidFill>
              </a:rPr>
              <a:t>-173</a:t>
            </a:r>
            <a:r>
              <a:rPr lang="zh-CN" altLang="en-US" sz="1900" b="1" dirty="0" smtClean="0">
                <a:solidFill>
                  <a:srgbClr val="0432FF"/>
                </a:solidFill>
              </a:rPr>
              <a:t>；蓝线：仰角</a:t>
            </a:r>
            <a:r>
              <a:rPr lang="en-US" altLang="zh-CN" sz="1900" b="1" dirty="0" smtClean="0">
                <a:solidFill>
                  <a:srgbClr val="0432FF"/>
                </a:solidFill>
              </a:rPr>
              <a:t>62</a:t>
            </a:r>
            <a:r>
              <a:rPr lang="zh-CN" altLang="en-US" sz="1900" b="1" dirty="0" smtClean="0">
                <a:solidFill>
                  <a:srgbClr val="0432FF"/>
                </a:solidFill>
              </a:rPr>
              <a:t>，方位角</a:t>
            </a:r>
            <a:r>
              <a:rPr lang="en-US" altLang="zh-CN" sz="1900" b="1" dirty="0" smtClean="0">
                <a:solidFill>
                  <a:srgbClr val="0432FF"/>
                </a:solidFill>
              </a:rPr>
              <a:t>-168</a:t>
            </a:r>
            <a:endParaRPr lang="en-US" sz="1900" b="1" dirty="0" smtClean="0">
              <a:solidFill>
                <a:srgbClr val="0432FF"/>
              </a:solidFill>
            </a:endParaRPr>
          </a:p>
        </p:txBody>
      </p:sp>
      <p:sp>
        <p:nvSpPr>
          <p:cNvPr id="8" name="TextBox 7"/>
          <p:cNvSpPr txBox="1"/>
          <p:nvPr/>
        </p:nvSpPr>
        <p:spPr>
          <a:xfrm>
            <a:off x="3957641" y="2885702"/>
            <a:ext cx="647934" cy="461665"/>
          </a:xfrm>
          <a:prstGeom prst="rect">
            <a:avLst/>
          </a:prstGeom>
          <a:noFill/>
        </p:spPr>
        <p:txBody>
          <a:bodyPr wrap="none" rtlCol="0">
            <a:spAutoFit/>
          </a:bodyPr>
          <a:lstStyle/>
          <a:p>
            <a:r>
              <a:rPr lang="en-US" altLang="zh-CN" sz="2400" b="1" dirty="0" smtClean="0"/>
              <a:t>4</a:t>
            </a:r>
            <a:r>
              <a:rPr lang="zh-CN" altLang="en-US" sz="2400" b="1" dirty="0" smtClean="0"/>
              <a:t>号</a:t>
            </a:r>
            <a:endParaRPr lang="en-US" sz="2400" b="1" dirty="0"/>
          </a:p>
        </p:txBody>
      </p:sp>
      <p:sp>
        <p:nvSpPr>
          <p:cNvPr id="9" name="TextBox 8"/>
          <p:cNvSpPr txBox="1"/>
          <p:nvPr/>
        </p:nvSpPr>
        <p:spPr>
          <a:xfrm>
            <a:off x="2909894" y="1324694"/>
            <a:ext cx="647934" cy="461665"/>
          </a:xfrm>
          <a:prstGeom prst="rect">
            <a:avLst/>
          </a:prstGeom>
          <a:noFill/>
        </p:spPr>
        <p:txBody>
          <a:bodyPr wrap="none" rtlCol="0">
            <a:spAutoFit/>
          </a:bodyPr>
          <a:lstStyle/>
          <a:p>
            <a:r>
              <a:rPr lang="en-US" altLang="zh-CN" sz="2400" b="1" dirty="0"/>
              <a:t>5</a:t>
            </a:r>
            <a:r>
              <a:rPr lang="zh-CN" altLang="en-US" sz="2400" b="1" dirty="0" smtClean="0"/>
              <a:t>号</a:t>
            </a:r>
            <a:endParaRPr lang="en-US" sz="2400" b="1" dirty="0"/>
          </a:p>
        </p:txBody>
      </p:sp>
      <p:sp>
        <p:nvSpPr>
          <p:cNvPr id="10" name="TextBox 9"/>
          <p:cNvSpPr txBox="1"/>
          <p:nvPr/>
        </p:nvSpPr>
        <p:spPr>
          <a:xfrm>
            <a:off x="7802348" y="1522522"/>
            <a:ext cx="647934" cy="461665"/>
          </a:xfrm>
          <a:prstGeom prst="rect">
            <a:avLst/>
          </a:prstGeom>
          <a:noFill/>
        </p:spPr>
        <p:txBody>
          <a:bodyPr wrap="none" rtlCol="0">
            <a:spAutoFit/>
          </a:bodyPr>
          <a:lstStyle/>
          <a:p>
            <a:r>
              <a:rPr lang="en-US" altLang="zh-CN" sz="2400" b="1" dirty="0"/>
              <a:t>5</a:t>
            </a:r>
            <a:r>
              <a:rPr lang="zh-CN" altLang="en-US" sz="2400" b="1" dirty="0" smtClean="0"/>
              <a:t>号</a:t>
            </a:r>
            <a:endParaRPr lang="en-US" sz="2400" b="1" dirty="0"/>
          </a:p>
        </p:txBody>
      </p:sp>
      <p:sp>
        <p:nvSpPr>
          <p:cNvPr id="11" name="TextBox 10"/>
          <p:cNvSpPr txBox="1"/>
          <p:nvPr/>
        </p:nvSpPr>
        <p:spPr>
          <a:xfrm>
            <a:off x="9185276" y="4090032"/>
            <a:ext cx="647934" cy="461665"/>
          </a:xfrm>
          <a:prstGeom prst="rect">
            <a:avLst/>
          </a:prstGeom>
          <a:noFill/>
        </p:spPr>
        <p:txBody>
          <a:bodyPr wrap="none" rtlCol="0">
            <a:spAutoFit/>
          </a:bodyPr>
          <a:lstStyle/>
          <a:p>
            <a:r>
              <a:rPr lang="en-US" altLang="zh-CN" sz="2400" b="1" dirty="0" smtClean="0"/>
              <a:t>6</a:t>
            </a:r>
            <a:r>
              <a:rPr lang="zh-CN" altLang="en-US" sz="2400" b="1" dirty="0" smtClean="0"/>
              <a:t>号</a:t>
            </a:r>
            <a:endParaRPr lang="en-US" sz="2400" b="1" dirty="0"/>
          </a:p>
        </p:txBody>
      </p:sp>
      <p:sp>
        <p:nvSpPr>
          <p:cNvPr id="4" name="Slide Number Placeholder 3"/>
          <p:cNvSpPr>
            <a:spLocks noGrp="1"/>
          </p:cNvSpPr>
          <p:nvPr>
            <p:ph type="sldNum" sz="quarter" idx="12"/>
          </p:nvPr>
        </p:nvSpPr>
        <p:spPr/>
        <p:txBody>
          <a:bodyPr/>
          <a:lstStyle/>
          <a:p>
            <a:fld id="{26365890-06BE-C546-B6D8-D43AB18A7BB0}" type="slidenum">
              <a:rPr lang="en-US" smtClean="0"/>
              <a:t>30</a:t>
            </a:fld>
            <a:endParaRPr lang="en-US"/>
          </a:p>
        </p:txBody>
      </p:sp>
    </p:spTree>
    <p:extLst>
      <p:ext uri="{BB962C8B-B14F-4D97-AF65-F5344CB8AC3E}">
        <p14:creationId xmlns:p14="http://schemas.microsoft.com/office/powerpoint/2010/main" val="13850479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722" y="-106363"/>
            <a:ext cx="10515600" cy="1325563"/>
          </a:xfrm>
        </p:spPr>
        <p:txBody>
          <a:bodyPr/>
          <a:lstStyle/>
          <a:p>
            <a:pPr algn="ctr"/>
            <a:r>
              <a:rPr lang="zh-CN" altLang="en-US" dirty="0" smtClean="0"/>
              <a:t>模拟的图示：投影到</a:t>
            </a:r>
            <a:r>
              <a:rPr lang="en-US" altLang="zh-CN" dirty="0" smtClean="0"/>
              <a:t>XZ</a:t>
            </a:r>
            <a:r>
              <a:rPr lang="zh-CN" altLang="en-US" dirty="0" smtClean="0"/>
              <a:t>平面</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480" t="15833" r="14039" b="12083"/>
          <a:stretch/>
        </p:blipFill>
        <p:spPr>
          <a:xfrm>
            <a:off x="1428751" y="785813"/>
            <a:ext cx="4440067" cy="6072187"/>
          </a:xfrm>
          <a:prstGeom prst="rect">
            <a:avLst/>
          </a:prstGeom>
        </p:spPr>
      </p:pic>
      <p:sp>
        <p:nvSpPr>
          <p:cNvPr id="5" name="TextBox 4"/>
          <p:cNvSpPr txBox="1"/>
          <p:nvPr/>
        </p:nvSpPr>
        <p:spPr>
          <a:xfrm>
            <a:off x="6668077" y="1528763"/>
            <a:ext cx="4801314" cy="646331"/>
          </a:xfrm>
          <a:prstGeom prst="rect">
            <a:avLst/>
          </a:prstGeom>
          <a:noFill/>
        </p:spPr>
        <p:txBody>
          <a:bodyPr wrap="none" rtlCol="0">
            <a:spAutoFit/>
          </a:bodyPr>
          <a:lstStyle/>
          <a:p>
            <a:r>
              <a:rPr lang="zh-CN" altLang="en-US" dirty="0" smtClean="0"/>
              <a:t>望远镜位置：原点，指向：垂直向上。</a:t>
            </a:r>
            <a:endParaRPr lang="en-US" altLang="zh-CN" dirty="0" smtClean="0"/>
          </a:p>
          <a:p>
            <a:r>
              <a:rPr lang="zh-CN" altLang="en-US" dirty="0" smtClean="0"/>
              <a:t>激光器位置</a:t>
            </a:r>
            <a:r>
              <a:rPr lang="zh-CN" altLang="en-US" dirty="0" smtClean="0">
                <a:sym typeface="Wingdings"/>
              </a:rPr>
              <a:t>： （</a:t>
            </a:r>
            <a:r>
              <a:rPr lang="en-US" altLang="zh-CN" dirty="0" smtClean="0">
                <a:sym typeface="Wingdings"/>
              </a:rPr>
              <a:t>1.0E5,0,0</a:t>
            </a:r>
            <a:r>
              <a:rPr lang="zh-CN" altLang="en-US" dirty="0" smtClean="0">
                <a:sym typeface="Wingdings"/>
              </a:rPr>
              <a:t>）指向：垂直向上。</a:t>
            </a:r>
            <a:endParaRPr lang="en-US" dirty="0"/>
          </a:p>
        </p:txBody>
      </p:sp>
      <p:sp>
        <p:nvSpPr>
          <p:cNvPr id="6" name="TextBox 5"/>
          <p:cNvSpPr txBox="1"/>
          <p:nvPr/>
        </p:nvSpPr>
        <p:spPr>
          <a:xfrm>
            <a:off x="6668077" y="2843213"/>
            <a:ext cx="3877985" cy="1200329"/>
          </a:xfrm>
          <a:prstGeom prst="rect">
            <a:avLst/>
          </a:prstGeom>
          <a:noFill/>
        </p:spPr>
        <p:txBody>
          <a:bodyPr wrap="none" rtlCol="0">
            <a:spAutoFit/>
          </a:bodyPr>
          <a:lstStyle/>
          <a:p>
            <a:r>
              <a:rPr lang="zh-CN" altLang="en-US" b="1" dirty="0" smtClean="0">
                <a:solidFill>
                  <a:srgbClr val="FF0000"/>
                </a:solidFill>
              </a:rPr>
              <a:t>红色为光子未进入望远镜的传播路径</a:t>
            </a:r>
            <a:endParaRPr lang="en-US" altLang="zh-CN" b="1" dirty="0" smtClean="0">
              <a:solidFill>
                <a:srgbClr val="FF0000"/>
              </a:solidFill>
            </a:endParaRPr>
          </a:p>
          <a:p>
            <a:r>
              <a:rPr lang="zh-CN" altLang="en-US" b="1" dirty="0" smtClean="0">
                <a:solidFill>
                  <a:srgbClr val="0432FF"/>
                </a:solidFill>
              </a:rPr>
              <a:t>蓝色为最后进入望远镜的传播路径</a:t>
            </a:r>
            <a:endParaRPr lang="en-US" altLang="zh-CN" b="1" dirty="0" smtClean="0">
              <a:solidFill>
                <a:srgbClr val="0432FF"/>
              </a:solidFill>
            </a:endParaRPr>
          </a:p>
          <a:p>
            <a:endParaRPr lang="en-US" b="1" dirty="0">
              <a:solidFill>
                <a:srgbClr val="0432FF"/>
              </a:solidFill>
            </a:endParaRPr>
          </a:p>
          <a:p>
            <a:r>
              <a:rPr lang="zh-CN" altLang="en-US" b="1" dirty="0" smtClean="0"/>
              <a:t>图中光子路径已经被</a:t>
            </a:r>
            <a:r>
              <a:rPr lang="en-US" altLang="zh-CN" b="1" dirty="0" smtClean="0"/>
              <a:t>scale</a:t>
            </a:r>
            <a:r>
              <a:rPr lang="zh-CN" altLang="en-US" b="1" dirty="0" smtClean="0"/>
              <a:t>了</a:t>
            </a:r>
            <a:r>
              <a:rPr lang="en-US" altLang="zh-CN" b="1" dirty="0" smtClean="0"/>
              <a:t>100</a:t>
            </a:r>
            <a:r>
              <a:rPr lang="zh-CN" altLang="en-US" b="1" dirty="0" smtClean="0"/>
              <a:t>倍</a:t>
            </a:r>
            <a:endParaRPr lang="en-US" b="1" dirty="0"/>
          </a:p>
        </p:txBody>
      </p:sp>
      <p:sp>
        <p:nvSpPr>
          <p:cNvPr id="3" name="Oval 2"/>
          <p:cNvSpPr/>
          <p:nvPr/>
        </p:nvSpPr>
        <p:spPr>
          <a:xfrm>
            <a:off x="2056859" y="5880663"/>
            <a:ext cx="324091" cy="34724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a:off x="1114425" y="5809223"/>
            <a:ext cx="942434" cy="173620"/>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0314" y="4965736"/>
            <a:ext cx="2339102" cy="830997"/>
          </a:xfrm>
          <a:prstGeom prst="rect">
            <a:avLst/>
          </a:prstGeom>
          <a:noFill/>
        </p:spPr>
        <p:txBody>
          <a:bodyPr wrap="none" rtlCol="0">
            <a:spAutoFit/>
          </a:bodyPr>
          <a:lstStyle/>
          <a:p>
            <a:r>
              <a:rPr lang="zh-CN" altLang="en-US" sz="2400" b="1" dirty="0" smtClean="0"/>
              <a:t>望远镜位置</a:t>
            </a:r>
            <a:endParaRPr lang="en-US" altLang="zh-CN" sz="2400" b="1" dirty="0" smtClean="0"/>
          </a:p>
          <a:p>
            <a:r>
              <a:rPr lang="zh-CN" altLang="en-US" sz="2400" b="1" dirty="0" smtClean="0"/>
              <a:t>指向：垂直向上</a:t>
            </a:r>
            <a:endParaRPr lang="en-US" sz="2400" b="1" dirty="0"/>
          </a:p>
        </p:txBody>
      </p:sp>
      <p:sp>
        <p:nvSpPr>
          <p:cNvPr id="11" name="Oval 10"/>
          <p:cNvSpPr/>
          <p:nvPr/>
        </p:nvSpPr>
        <p:spPr>
          <a:xfrm>
            <a:off x="3665745" y="5899201"/>
            <a:ext cx="324091" cy="34724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H="1">
            <a:off x="3970950" y="5535526"/>
            <a:ext cx="2525473" cy="617199"/>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55326" y="5059573"/>
            <a:ext cx="4801314" cy="461665"/>
          </a:xfrm>
          <a:prstGeom prst="rect">
            <a:avLst/>
          </a:prstGeom>
          <a:noFill/>
        </p:spPr>
        <p:txBody>
          <a:bodyPr wrap="none" rtlCol="0">
            <a:spAutoFit/>
          </a:bodyPr>
          <a:lstStyle/>
          <a:p>
            <a:r>
              <a:rPr lang="zh-CN" altLang="en-US" sz="2400" b="1" dirty="0" smtClean="0"/>
              <a:t>激光器位置，出射方向：垂直向上</a:t>
            </a:r>
            <a:endParaRPr lang="en-US" sz="2400" b="1" dirty="0"/>
          </a:p>
        </p:txBody>
      </p:sp>
      <p:sp>
        <p:nvSpPr>
          <p:cNvPr id="7" name="Slide Number Placeholder 6"/>
          <p:cNvSpPr>
            <a:spLocks noGrp="1"/>
          </p:cNvSpPr>
          <p:nvPr>
            <p:ph type="sldNum" sz="quarter" idx="12"/>
          </p:nvPr>
        </p:nvSpPr>
        <p:spPr/>
        <p:txBody>
          <a:bodyPr/>
          <a:lstStyle/>
          <a:p>
            <a:fld id="{26365890-06BE-C546-B6D8-D43AB18A7BB0}" type="slidenum">
              <a:rPr lang="en-US" smtClean="0"/>
              <a:t>4</a:t>
            </a:fld>
            <a:endParaRPr lang="en-US"/>
          </a:p>
        </p:txBody>
      </p:sp>
    </p:spTree>
    <p:extLst>
      <p:ext uri="{BB962C8B-B14F-4D97-AF65-F5344CB8AC3E}">
        <p14:creationId xmlns:p14="http://schemas.microsoft.com/office/powerpoint/2010/main" val="6682304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338" y="-214312"/>
            <a:ext cx="10515600" cy="1325563"/>
          </a:xfrm>
        </p:spPr>
        <p:txBody>
          <a:bodyPr/>
          <a:lstStyle/>
          <a:p>
            <a:pPr algn="ctr"/>
            <a:r>
              <a:rPr lang="zh-CN" altLang="en-US" dirty="0" smtClean="0"/>
              <a:t>望远镜，激光转台位置示意图</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2075" y="1105328"/>
            <a:ext cx="6626225" cy="5752672"/>
          </a:xfrm>
          <a:prstGeom prst="rect">
            <a:avLst/>
          </a:prstGeom>
        </p:spPr>
      </p:pic>
      <p:sp>
        <p:nvSpPr>
          <p:cNvPr id="7" name="Oval 6"/>
          <p:cNvSpPr/>
          <p:nvPr/>
        </p:nvSpPr>
        <p:spPr>
          <a:xfrm>
            <a:off x="4862211" y="3231859"/>
            <a:ext cx="324091" cy="347240"/>
          </a:xfrm>
          <a:prstGeom prst="ellipse">
            <a:avLst/>
          </a:prstGeom>
          <a:noFill/>
          <a:ln w="508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5486400" y="2686050"/>
            <a:ext cx="4394172" cy="1843088"/>
          </a:xfrm>
          <a:prstGeom prst="straightConnector1">
            <a:avLst/>
          </a:prstGeom>
          <a:ln w="3492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450319" y="2270551"/>
            <a:ext cx="2964274" cy="1200329"/>
          </a:xfrm>
          <a:prstGeom prst="rect">
            <a:avLst/>
          </a:prstGeom>
          <a:noFill/>
        </p:spPr>
        <p:txBody>
          <a:bodyPr wrap="none" rtlCol="0">
            <a:spAutoFit/>
          </a:bodyPr>
          <a:lstStyle/>
          <a:p>
            <a:pPr algn="ctr"/>
            <a:r>
              <a:rPr lang="zh-CN" altLang="en-US" sz="2400" b="1" dirty="0" smtClean="0">
                <a:solidFill>
                  <a:srgbClr val="0432FF"/>
                </a:solidFill>
              </a:rPr>
              <a:t>望远镜位置</a:t>
            </a:r>
            <a:endParaRPr lang="en-US" altLang="zh-CN" sz="2400" b="1" dirty="0">
              <a:solidFill>
                <a:srgbClr val="0432FF"/>
              </a:solidFill>
              <a:sym typeface="Wingdings"/>
            </a:endParaRPr>
          </a:p>
          <a:p>
            <a:pPr algn="ctr"/>
            <a:r>
              <a:rPr lang="zh-CN" altLang="en-US" sz="2400" b="1" dirty="0" smtClean="0">
                <a:solidFill>
                  <a:srgbClr val="0432FF"/>
                </a:solidFill>
                <a:sym typeface="Wingdings"/>
              </a:rPr>
              <a:t>（目前工作</a:t>
            </a:r>
            <a:r>
              <a:rPr lang="en-US" altLang="zh-CN" sz="2400" b="1" dirty="0">
                <a:solidFill>
                  <a:srgbClr val="0432FF"/>
                </a:solidFill>
                <a:sym typeface="Wingdings"/>
              </a:rPr>
              <a:t>6</a:t>
            </a:r>
            <a:r>
              <a:rPr lang="zh-CN" altLang="en-US" sz="2400" b="1" dirty="0" smtClean="0">
                <a:solidFill>
                  <a:srgbClr val="0432FF"/>
                </a:solidFill>
                <a:sym typeface="Wingdings"/>
              </a:rPr>
              <a:t>台</a:t>
            </a:r>
            <a:endParaRPr lang="en-US" altLang="zh-CN" sz="2400" b="1" dirty="0" smtClean="0">
              <a:solidFill>
                <a:srgbClr val="0432FF"/>
              </a:solidFill>
              <a:sym typeface="Wingdings"/>
            </a:endParaRPr>
          </a:p>
          <a:p>
            <a:pPr algn="ctr"/>
            <a:r>
              <a:rPr lang="en-US" altLang="zh-CN" sz="2400" b="1" dirty="0" smtClean="0">
                <a:solidFill>
                  <a:srgbClr val="0432FF"/>
                </a:solidFill>
                <a:sym typeface="Wingdings"/>
              </a:rPr>
              <a:t>1</a:t>
            </a:r>
            <a:r>
              <a:rPr lang="zh-CN" altLang="en-US" sz="2400" b="1" dirty="0" smtClean="0">
                <a:solidFill>
                  <a:srgbClr val="0432FF"/>
                </a:solidFill>
                <a:sym typeface="Wingdings"/>
              </a:rPr>
              <a:t>，</a:t>
            </a:r>
            <a:r>
              <a:rPr lang="en-US" altLang="zh-CN" sz="2400" b="1" dirty="0" smtClean="0">
                <a:solidFill>
                  <a:srgbClr val="0432FF"/>
                </a:solidFill>
                <a:sym typeface="Wingdings"/>
              </a:rPr>
              <a:t>2</a:t>
            </a:r>
            <a:r>
              <a:rPr lang="zh-CN" altLang="en-US" sz="2400" b="1" dirty="0" smtClean="0">
                <a:solidFill>
                  <a:srgbClr val="0432FF"/>
                </a:solidFill>
                <a:sym typeface="Wingdings"/>
              </a:rPr>
              <a:t>，</a:t>
            </a:r>
            <a:r>
              <a:rPr lang="en-US" altLang="zh-CN" sz="2400" b="1" dirty="0" smtClean="0">
                <a:solidFill>
                  <a:srgbClr val="0432FF"/>
                </a:solidFill>
                <a:sym typeface="Wingdings"/>
              </a:rPr>
              <a:t>3</a:t>
            </a:r>
            <a:r>
              <a:rPr lang="zh-CN" altLang="en-US" sz="2400" b="1" dirty="0" smtClean="0">
                <a:solidFill>
                  <a:srgbClr val="0432FF"/>
                </a:solidFill>
                <a:sym typeface="Wingdings"/>
              </a:rPr>
              <a:t>，</a:t>
            </a:r>
            <a:r>
              <a:rPr lang="en-US" altLang="zh-CN" sz="2400" b="1" dirty="0" smtClean="0">
                <a:solidFill>
                  <a:srgbClr val="0432FF"/>
                </a:solidFill>
                <a:sym typeface="Wingdings"/>
              </a:rPr>
              <a:t>4</a:t>
            </a:r>
            <a:r>
              <a:rPr lang="zh-CN" altLang="en-US" sz="2400" b="1" dirty="0" smtClean="0">
                <a:solidFill>
                  <a:srgbClr val="0432FF"/>
                </a:solidFill>
                <a:sym typeface="Wingdings"/>
              </a:rPr>
              <a:t>，</a:t>
            </a:r>
            <a:r>
              <a:rPr lang="en-US" altLang="zh-CN" sz="2400" b="1" dirty="0" smtClean="0">
                <a:solidFill>
                  <a:srgbClr val="0432FF"/>
                </a:solidFill>
                <a:sym typeface="Wingdings"/>
              </a:rPr>
              <a:t>5</a:t>
            </a:r>
            <a:r>
              <a:rPr lang="zh-CN" altLang="en-US" sz="2400" b="1" dirty="0" smtClean="0">
                <a:solidFill>
                  <a:srgbClr val="0432FF"/>
                </a:solidFill>
                <a:sym typeface="Wingdings"/>
              </a:rPr>
              <a:t>，</a:t>
            </a:r>
            <a:r>
              <a:rPr lang="en-US" altLang="zh-CN" sz="2400" b="1" dirty="0" smtClean="0">
                <a:solidFill>
                  <a:srgbClr val="0432FF"/>
                </a:solidFill>
                <a:sym typeface="Wingdings"/>
              </a:rPr>
              <a:t>6</a:t>
            </a:r>
            <a:r>
              <a:rPr lang="zh-CN" altLang="en-US" sz="2400" b="1" dirty="0" smtClean="0">
                <a:solidFill>
                  <a:srgbClr val="0432FF"/>
                </a:solidFill>
                <a:sym typeface="Wingdings"/>
              </a:rPr>
              <a:t>）</a:t>
            </a:r>
            <a:endParaRPr lang="en-US" sz="2400" b="1" dirty="0">
              <a:solidFill>
                <a:srgbClr val="0432FF"/>
              </a:solidFill>
            </a:endParaRPr>
          </a:p>
        </p:txBody>
      </p:sp>
      <p:cxnSp>
        <p:nvCxnSpPr>
          <p:cNvPr id="12" name="Straight Arrow Connector 11"/>
          <p:cNvCxnSpPr/>
          <p:nvPr/>
        </p:nvCxnSpPr>
        <p:spPr>
          <a:xfrm>
            <a:off x="1857375" y="2270551"/>
            <a:ext cx="3062565" cy="1092064"/>
          </a:xfrm>
          <a:prstGeom prst="straightConnector1">
            <a:avLst/>
          </a:prstGeom>
          <a:ln w="3492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4498" y="1612448"/>
            <a:ext cx="2676573" cy="830997"/>
          </a:xfrm>
          <a:prstGeom prst="rect">
            <a:avLst/>
          </a:prstGeom>
          <a:noFill/>
        </p:spPr>
        <p:txBody>
          <a:bodyPr wrap="square" rtlCol="0">
            <a:spAutoFit/>
          </a:bodyPr>
          <a:lstStyle/>
          <a:p>
            <a:pPr algn="ctr"/>
            <a:r>
              <a:rPr lang="zh-CN" altLang="en-US" sz="2400" b="1" dirty="0" smtClean="0">
                <a:solidFill>
                  <a:srgbClr val="0432FF"/>
                </a:solidFill>
              </a:rPr>
              <a:t>临时</a:t>
            </a:r>
            <a:r>
              <a:rPr lang="zh-CN" altLang="en-US" sz="2400" b="1" smtClean="0">
                <a:solidFill>
                  <a:srgbClr val="0432FF"/>
                </a:solidFill>
              </a:rPr>
              <a:t>机房激光转台</a:t>
            </a:r>
            <a:endParaRPr lang="en-US" altLang="zh-CN" sz="2400" b="1" dirty="0">
              <a:solidFill>
                <a:srgbClr val="0432FF"/>
              </a:solidFill>
            </a:endParaRPr>
          </a:p>
          <a:p>
            <a:pPr algn="ctr"/>
            <a:r>
              <a:rPr lang="zh-CN" altLang="en-US" sz="2400" b="1" dirty="0" smtClean="0">
                <a:solidFill>
                  <a:srgbClr val="0432FF"/>
                </a:solidFill>
              </a:rPr>
              <a:t>（</a:t>
            </a:r>
            <a:r>
              <a:rPr lang="en-US" altLang="zh-CN" sz="2400" b="1" dirty="0" smtClean="0">
                <a:solidFill>
                  <a:srgbClr val="0432FF"/>
                </a:solidFill>
              </a:rPr>
              <a:t>N2</a:t>
            </a:r>
            <a:r>
              <a:rPr lang="zh-CN" altLang="en-US" sz="2400" b="1" dirty="0" smtClean="0">
                <a:solidFill>
                  <a:srgbClr val="0432FF"/>
                </a:solidFill>
              </a:rPr>
              <a:t>）</a:t>
            </a:r>
            <a:endParaRPr lang="en-US" altLang="zh-CN" sz="2400" b="1" dirty="0" smtClean="0">
              <a:solidFill>
                <a:srgbClr val="0432FF"/>
              </a:solidFill>
            </a:endParaRPr>
          </a:p>
        </p:txBody>
      </p:sp>
      <p:sp>
        <p:nvSpPr>
          <p:cNvPr id="17" name="Down Arrow 16"/>
          <p:cNvSpPr/>
          <p:nvPr/>
        </p:nvSpPr>
        <p:spPr>
          <a:xfrm rot="10800000">
            <a:off x="467733" y="3231859"/>
            <a:ext cx="410483" cy="255023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85649" y="3981664"/>
            <a:ext cx="646331" cy="646331"/>
          </a:xfrm>
          <a:prstGeom prst="rect">
            <a:avLst/>
          </a:prstGeom>
          <a:noFill/>
        </p:spPr>
        <p:txBody>
          <a:bodyPr wrap="none" rtlCol="0">
            <a:spAutoFit/>
          </a:bodyPr>
          <a:lstStyle/>
          <a:p>
            <a:r>
              <a:rPr lang="zh-CN" altLang="en-US" sz="3600" dirty="0" smtClean="0">
                <a:solidFill>
                  <a:srgbClr val="FF0000"/>
                </a:solidFill>
              </a:rPr>
              <a:t>北</a:t>
            </a:r>
            <a:endParaRPr lang="en-US" sz="3600" dirty="0">
              <a:solidFill>
                <a:srgbClr val="FF0000"/>
              </a:solidFill>
            </a:endParaRPr>
          </a:p>
        </p:txBody>
      </p:sp>
      <p:sp>
        <p:nvSpPr>
          <p:cNvPr id="19" name="Rectangle 18"/>
          <p:cNvSpPr/>
          <p:nvPr/>
        </p:nvSpPr>
        <p:spPr>
          <a:xfrm>
            <a:off x="5614992" y="4457698"/>
            <a:ext cx="85730" cy="256024"/>
          </a:xfrm>
          <a:prstGeom prst="rect">
            <a:avLst/>
          </a:prstGeom>
          <a:noFill/>
          <a:ln w="53975">
            <a:solidFill>
              <a:srgbClr val="0432FF"/>
            </a:solidFill>
          </a:ln>
          <a:scene3d>
            <a:camera prst="orthographicFront">
              <a:rot lat="0" lon="0" rev="15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538208" y="6382243"/>
            <a:ext cx="324091" cy="347240"/>
          </a:xfrm>
          <a:prstGeom prst="ellipse">
            <a:avLst/>
          </a:prstGeom>
          <a:noFill/>
          <a:ln w="508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p:cNvCxnSpPr/>
          <p:nvPr/>
        </p:nvCxnSpPr>
        <p:spPr>
          <a:xfrm flipH="1">
            <a:off x="6862299" y="5658715"/>
            <a:ext cx="3093712" cy="890443"/>
          </a:xfrm>
          <a:prstGeom prst="straightConnector1">
            <a:avLst/>
          </a:prstGeom>
          <a:ln w="3492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9880572" y="5370508"/>
            <a:ext cx="2314601" cy="830997"/>
          </a:xfrm>
          <a:prstGeom prst="rect">
            <a:avLst/>
          </a:prstGeom>
          <a:noFill/>
        </p:spPr>
        <p:txBody>
          <a:bodyPr wrap="square" rtlCol="0">
            <a:spAutoFit/>
          </a:bodyPr>
          <a:lstStyle/>
          <a:p>
            <a:pPr algn="ctr"/>
            <a:r>
              <a:rPr lang="en-US" altLang="zh-CN" sz="2400" b="1" dirty="0" smtClean="0">
                <a:solidFill>
                  <a:srgbClr val="0432FF"/>
                </a:solidFill>
              </a:rPr>
              <a:t>L2</a:t>
            </a:r>
            <a:r>
              <a:rPr lang="zh-CN" altLang="en-US" sz="2400" b="1" dirty="0" smtClean="0">
                <a:solidFill>
                  <a:srgbClr val="0432FF"/>
                </a:solidFill>
              </a:rPr>
              <a:t>激光转台</a:t>
            </a:r>
            <a:endParaRPr lang="en-US" altLang="zh-CN" sz="2400" b="1" dirty="0" smtClean="0">
              <a:solidFill>
                <a:srgbClr val="0432FF"/>
              </a:solidFill>
            </a:endParaRPr>
          </a:p>
          <a:p>
            <a:pPr algn="ctr"/>
            <a:r>
              <a:rPr lang="zh-CN" altLang="en-US" sz="2400" b="1" dirty="0" smtClean="0">
                <a:solidFill>
                  <a:srgbClr val="0432FF"/>
                </a:solidFill>
              </a:rPr>
              <a:t>（</a:t>
            </a:r>
            <a:r>
              <a:rPr lang="en-US" altLang="zh-CN" sz="2400" b="1" dirty="0" smtClean="0">
                <a:solidFill>
                  <a:srgbClr val="0432FF"/>
                </a:solidFill>
              </a:rPr>
              <a:t>N2</a:t>
            </a:r>
            <a:r>
              <a:rPr lang="zh-CN" altLang="en-US" sz="2400" b="1" dirty="0" smtClean="0">
                <a:solidFill>
                  <a:srgbClr val="0432FF"/>
                </a:solidFill>
              </a:rPr>
              <a:t>）</a:t>
            </a:r>
            <a:endParaRPr lang="en-US" altLang="zh-CN" sz="2400" b="1" dirty="0" smtClean="0">
              <a:solidFill>
                <a:srgbClr val="0432FF"/>
              </a:solidFill>
            </a:endParaRPr>
          </a:p>
        </p:txBody>
      </p:sp>
      <p:sp>
        <p:nvSpPr>
          <p:cNvPr id="15" name="Oval 14"/>
          <p:cNvSpPr/>
          <p:nvPr/>
        </p:nvSpPr>
        <p:spPr>
          <a:xfrm>
            <a:off x="2876240" y="6215328"/>
            <a:ext cx="324091" cy="347240"/>
          </a:xfrm>
          <a:prstGeom prst="ellipse">
            <a:avLst/>
          </a:prstGeom>
          <a:noFill/>
          <a:ln w="50800">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p:cNvCxnSpPr/>
          <p:nvPr/>
        </p:nvCxnSpPr>
        <p:spPr>
          <a:xfrm flipH="1">
            <a:off x="1648047" y="6418073"/>
            <a:ext cx="1228193" cy="105744"/>
          </a:xfrm>
          <a:prstGeom prst="straightConnector1">
            <a:avLst/>
          </a:prstGeom>
          <a:ln w="34925">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33229" y="6071089"/>
            <a:ext cx="2314601" cy="830997"/>
          </a:xfrm>
          <a:prstGeom prst="rect">
            <a:avLst/>
          </a:prstGeom>
          <a:noFill/>
        </p:spPr>
        <p:txBody>
          <a:bodyPr wrap="square" rtlCol="0">
            <a:spAutoFit/>
          </a:bodyPr>
          <a:lstStyle/>
          <a:p>
            <a:pPr algn="ctr"/>
            <a:r>
              <a:rPr lang="en-US" altLang="zh-CN" sz="2400" b="1" dirty="0" smtClean="0">
                <a:solidFill>
                  <a:srgbClr val="0432FF"/>
                </a:solidFill>
              </a:rPr>
              <a:t>L3</a:t>
            </a:r>
            <a:r>
              <a:rPr lang="zh-CN" altLang="en-US" sz="2400" b="1" dirty="0" smtClean="0">
                <a:solidFill>
                  <a:srgbClr val="0432FF"/>
                </a:solidFill>
              </a:rPr>
              <a:t>激光转台</a:t>
            </a:r>
            <a:endParaRPr lang="en-US" altLang="zh-CN" sz="2400" b="1" dirty="0" smtClean="0">
              <a:solidFill>
                <a:srgbClr val="0432FF"/>
              </a:solidFill>
            </a:endParaRPr>
          </a:p>
          <a:p>
            <a:pPr algn="ctr"/>
            <a:r>
              <a:rPr lang="zh-CN" altLang="en-US" sz="2400" b="1" dirty="0" smtClean="0">
                <a:solidFill>
                  <a:srgbClr val="0432FF"/>
                </a:solidFill>
              </a:rPr>
              <a:t>（</a:t>
            </a:r>
            <a:r>
              <a:rPr lang="en-US" altLang="zh-CN" sz="2400" b="1" dirty="0" smtClean="0">
                <a:solidFill>
                  <a:srgbClr val="0432FF"/>
                </a:solidFill>
              </a:rPr>
              <a:t>YAG</a:t>
            </a:r>
            <a:r>
              <a:rPr lang="zh-CN" altLang="en-US" sz="2400" b="1" dirty="0" smtClean="0">
                <a:solidFill>
                  <a:srgbClr val="0432FF"/>
                </a:solidFill>
              </a:rPr>
              <a:t>）</a:t>
            </a:r>
            <a:endParaRPr lang="en-US" altLang="zh-CN" sz="2400" b="1" dirty="0" smtClean="0">
              <a:solidFill>
                <a:srgbClr val="0432FF"/>
              </a:solidFill>
            </a:endParaRPr>
          </a:p>
        </p:txBody>
      </p:sp>
      <p:sp>
        <p:nvSpPr>
          <p:cNvPr id="3" name="Slide Number Placeholder 2"/>
          <p:cNvSpPr>
            <a:spLocks noGrp="1"/>
          </p:cNvSpPr>
          <p:nvPr>
            <p:ph type="sldNum" sz="quarter" idx="12"/>
          </p:nvPr>
        </p:nvSpPr>
        <p:spPr/>
        <p:txBody>
          <a:bodyPr/>
          <a:lstStyle/>
          <a:p>
            <a:fld id="{26365890-06BE-C546-B6D8-D43AB18A7BB0}" type="slidenum">
              <a:rPr lang="en-US" smtClean="0"/>
              <a:t>5</a:t>
            </a:fld>
            <a:endParaRPr lang="en-US"/>
          </a:p>
        </p:txBody>
      </p:sp>
    </p:spTree>
    <p:extLst>
      <p:ext uri="{BB962C8B-B14F-4D97-AF65-F5344CB8AC3E}">
        <p14:creationId xmlns:p14="http://schemas.microsoft.com/office/powerpoint/2010/main" val="12746041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pPr algn="ctr"/>
            <a:r>
              <a:rPr lang="zh-CN" altLang="en-US" dirty="0" smtClean="0"/>
              <a:t>目前激光数据情况</a:t>
            </a:r>
            <a:endParaRPr lang="en-US" dirty="0"/>
          </a:p>
        </p:txBody>
      </p:sp>
      <p:sp>
        <p:nvSpPr>
          <p:cNvPr id="3" name="Content Placeholder 2"/>
          <p:cNvSpPr>
            <a:spLocks noGrp="1"/>
          </p:cNvSpPr>
          <p:nvPr>
            <p:ph idx="1"/>
          </p:nvPr>
        </p:nvSpPr>
        <p:spPr>
          <a:xfrm>
            <a:off x="595311" y="1454154"/>
            <a:ext cx="11320463" cy="4975225"/>
          </a:xfrm>
        </p:spPr>
        <p:txBody>
          <a:bodyPr/>
          <a:lstStyle/>
          <a:p>
            <a:r>
              <a:rPr lang="en-US" altLang="zh-CN" dirty="0" smtClean="0"/>
              <a:t>1</a:t>
            </a:r>
            <a:r>
              <a:rPr lang="zh-CN" altLang="en-US" dirty="0" smtClean="0"/>
              <a:t>，</a:t>
            </a:r>
            <a:r>
              <a:rPr lang="en-US" altLang="zh-CN" dirty="0" smtClean="0"/>
              <a:t>2019</a:t>
            </a:r>
            <a:r>
              <a:rPr lang="zh-CN" altLang="en-US" dirty="0" smtClean="0"/>
              <a:t>年</a:t>
            </a:r>
            <a:r>
              <a:rPr lang="en-US" altLang="zh-CN" dirty="0" smtClean="0"/>
              <a:t>3</a:t>
            </a:r>
            <a:r>
              <a:rPr lang="zh-CN" altLang="en-US" dirty="0" smtClean="0"/>
              <a:t>月和</a:t>
            </a:r>
            <a:r>
              <a:rPr lang="en-US" altLang="zh-CN" dirty="0" smtClean="0"/>
              <a:t>4</a:t>
            </a:r>
            <a:r>
              <a:rPr lang="zh-CN" altLang="en-US" dirty="0" smtClean="0"/>
              <a:t>月在临时机房发射了几次激光（</a:t>
            </a:r>
            <a:r>
              <a:rPr lang="en-US" altLang="zh-CN" dirty="0" smtClean="0"/>
              <a:t>N2</a:t>
            </a:r>
            <a:r>
              <a:rPr lang="zh-CN" altLang="en-US" dirty="0" smtClean="0"/>
              <a:t>），并且在</a:t>
            </a:r>
            <a:r>
              <a:rPr lang="en-US" altLang="zh-CN" dirty="0" smtClean="0"/>
              <a:t>4</a:t>
            </a:r>
            <a:r>
              <a:rPr lang="zh-CN" altLang="en-US" dirty="0" smtClean="0"/>
              <a:t>号望远镜中看到了激光的成像。 但是没有使用激光转台。</a:t>
            </a:r>
            <a:endParaRPr lang="en-US" altLang="zh-CN" dirty="0" smtClean="0"/>
          </a:p>
          <a:p>
            <a:endParaRPr lang="en-US" dirty="0"/>
          </a:p>
          <a:p>
            <a:r>
              <a:rPr lang="en-US" altLang="zh-CN" dirty="0" smtClean="0"/>
              <a:t>2</a:t>
            </a:r>
            <a:r>
              <a:rPr lang="zh-CN" altLang="en-US" dirty="0" smtClean="0"/>
              <a:t>，从</a:t>
            </a:r>
            <a:r>
              <a:rPr lang="en-US" altLang="zh-CN" dirty="0" smtClean="0"/>
              <a:t>10</a:t>
            </a:r>
            <a:r>
              <a:rPr lang="zh-CN" altLang="en-US" dirty="0" smtClean="0"/>
              <a:t>月</a:t>
            </a:r>
            <a:r>
              <a:rPr lang="en-US" altLang="zh-CN" dirty="0" smtClean="0"/>
              <a:t>9</a:t>
            </a:r>
            <a:r>
              <a:rPr lang="zh-CN" altLang="en-US" dirty="0" smtClean="0"/>
              <a:t>日开始，使用临时机房搭建的激光转台得到了稳定的激光成像（</a:t>
            </a:r>
            <a:r>
              <a:rPr lang="en-US" altLang="zh-CN" dirty="0" smtClean="0"/>
              <a:t>N2</a:t>
            </a:r>
            <a:r>
              <a:rPr lang="zh-CN" altLang="en-US" dirty="0" smtClean="0"/>
              <a:t>激光器）。目前的工作基于这些数据。</a:t>
            </a:r>
            <a:endParaRPr lang="en-US" altLang="zh-CN" dirty="0" smtClean="0"/>
          </a:p>
          <a:p>
            <a:endParaRPr lang="en-US" dirty="0"/>
          </a:p>
          <a:p>
            <a:r>
              <a:rPr lang="en-US" altLang="zh-CN" dirty="0" smtClean="0"/>
              <a:t>3</a:t>
            </a:r>
            <a:r>
              <a:rPr lang="zh-CN" altLang="en-US" dirty="0" smtClean="0"/>
              <a:t>，从</a:t>
            </a:r>
            <a:r>
              <a:rPr lang="en-US" altLang="zh-CN" dirty="0" smtClean="0"/>
              <a:t>10</a:t>
            </a:r>
            <a:r>
              <a:rPr lang="zh-CN" altLang="en-US" dirty="0" smtClean="0"/>
              <a:t>月</a:t>
            </a:r>
            <a:r>
              <a:rPr lang="en-US" altLang="zh-CN" dirty="0" smtClean="0"/>
              <a:t>15</a:t>
            </a:r>
            <a:r>
              <a:rPr lang="zh-CN" altLang="en-US" dirty="0" smtClean="0"/>
              <a:t>日开始，位于</a:t>
            </a:r>
            <a:r>
              <a:rPr lang="en-US" altLang="zh-CN" dirty="0" smtClean="0"/>
              <a:t>L2</a:t>
            </a:r>
            <a:r>
              <a:rPr lang="zh-CN" altLang="en-US" dirty="0" smtClean="0"/>
              <a:t>处的激光转台开始工作，由于最近望远镜的指向改变了，激光发射方向还处于调试过程中。</a:t>
            </a:r>
            <a:endParaRPr lang="en-US" dirty="0"/>
          </a:p>
        </p:txBody>
      </p:sp>
      <p:sp>
        <p:nvSpPr>
          <p:cNvPr id="4" name="Slide Number Placeholder 3"/>
          <p:cNvSpPr>
            <a:spLocks noGrp="1"/>
          </p:cNvSpPr>
          <p:nvPr>
            <p:ph type="sldNum" sz="quarter" idx="12"/>
          </p:nvPr>
        </p:nvSpPr>
        <p:spPr/>
        <p:txBody>
          <a:bodyPr/>
          <a:lstStyle/>
          <a:p>
            <a:fld id="{26365890-06BE-C546-B6D8-D43AB18A7BB0}" type="slidenum">
              <a:rPr lang="en-US" smtClean="0"/>
              <a:t>6</a:t>
            </a:fld>
            <a:endParaRPr lang="en-US"/>
          </a:p>
        </p:txBody>
      </p:sp>
    </p:spTree>
    <p:extLst>
      <p:ext uri="{BB962C8B-B14F-4D97-AF65-F5344CB8AC3E}">
        <p14:creationId xmlns:p14="http://schemas.microsoft.com/office/powerpoint/2010/main" val="12365341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571" y="-191055"/>
            <a:ext cx="10515600" cy="1325563"/>
          </a:xfrm>
        </p:spPr>
        <p:txBody>
          <a:bodyPr/>
          <a:lstStyle/>
          <a:p>
            <a:pPr algn="ctr"/>
            <a:r>
              <a:rPr lang="en-US" altLang="zh-CN" dirty="0" smtClean="0"/>
              <a:t>1-6</a:t>
            </a:r>
            <a:r>
              <a:rPr lang="zh-CN" altLang="en-US" dirty="0" smtClean="0"/>
              <a:t>号望远镜的激光成像</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00" r="49987" b="1"/>
          <a:stretch/>
        </p:blipFill>
        <p:spPr>
          <a:xfrm>
            <a:off x="1003853" y="4145664"/>
            <a:ext cx="2609767" cy="2712336"/>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69" r="50040"/>
          <a:stretch/>
        </p:blipFill>
        <p:spPr>
          <a:xfrm>
            <a:off x="4278986" y="4074648"/>
            <a:ext cx="2665903" cy="2785847"/>
          </a:xfrm>
          <a:prstGeom prst="rect">
            <a:avLst/>
          </a:prstGeom>
        </p:spPr>
      </p:pic>
      <p:sp>
        <p:nvSpPr>
          <p:cNvPr id="8" name="TextBox 7"/>
          <p:cNvSpPr txBox="1"/>
          <p:nvPr/>
        </p:nvSpPr>
        <p:spPr>
          <a:xfrm>
            <a:off x="1048134" y="3672397"/>
            <a:ext cx="2521203" cy="461665"/>
          </a:xfrm>
          <a:prstGeom prst="rect">
            <a:avLst/>
          </a:prstGeom>
          <a:noFill/>
        </p:spPr>
        <p:txBody>
          <a:bodyPr wrap="none" rtlCol="0">
            <a:spAutoFit/>
          </a:bodyPr>
          <a:lstStyle/>
          <a:p>
            <a:r>
              <a:rPr lang="en-US" altLang="zh-CN" sz="1200" dirty="0" err="1" smtClean="0"/>
              <a:t>iTel</a:t>
            </a:r>
            <a:r>
              <a:rPr lang="en-US" altLang="zh-CN" sz="1200" dirty="0" smtClean="0"/>
              <a:t>=4,</a:t>
            </a:r>
            <a:r>
              <a:rPr lang="zh-CN" altLang="en-US" sz="1200" dirty="0" smtClean="0"/>
              <a:t> </a:t>
            </a:r>
            <a:r>
              <a:rPr lang="en-US" altLang="zh-CN" sz="1200" dirty="0" err="1" smtClean="0"/>
              <a:t>iEvent</a:t>
            </a:r>
            <a:r>
              <a:rPr lang="en-US" altLang="zh-CN" sz="1200" dirty="0" smtClean="0"/>
              <a:t>=75,</a:t>
            </a:r>
            <a:r>
              <a:rPr lang="zh-CN" altLang="en-US" sz="1200" dirty="0" smtClean="0"/>
              <a:t> </a:t>
            </a:r>
            <a:r>
              <a:rPr lang="en-US" altLang="zh-CN" sz="1200" dirty="0" smtClean="0"/>
              <a:t>Time=1570627960</a:t>
            </a:r>
            <a:r>
              <a:rPr lang="zh-CN" altLang="en-US" sz="1200" dirty="0" smtClean="0"/>
              <a:t> </a:t>
            </a:r>
            <a:endParaRPr lang="en-US" altLang="zh-CN" sz="1200" dirty="0" smtClean="0"/>
          </a:p>
          <a:p>
            <a:r>
              <a:rPr lang="en-US" altLang="zh-CN" sz="1200" dirty="0" smtClean="0"/>
              <a:t>(2019-10-9</a:t>
            </a:r>
            <a:r>
              <a:rPr lang="zh-CN" altLang="en-US" sz="1200" dirty="0" smtClean="0"/>
              <a:t> </a:t>
            </a:r>
            <a:r>
              <a:rPr lang="en-US" altLang="zh-CN" sz="1200" dirty="0" smtClean="0"/>
              <a:t>21:32:40)</a:t>
            </a:r>
            <a:endParaRPr lang="en-US" sz="1200" dirty="0"/>
          </a:p>
        </p:txBody>
      </p:sp>
      <p:sp>
        <p:nvSpPr>
          <p:cNvPr id="9" name="TextBox 8"/>
          <p:cNvSpPr txBox="1"/>
          <p:nvPr/>
        </p:nvSpPr>
        <p:spPr>
          <a:xfrm>
            <a:off x="4423686" y="3612984"/>
            <a:ext cx="2521203" cy="461665"/>
          </a:xfrm>
          <a:prstGeom prst="rect">
            <a:avLst/>
          </a:prstGeom>
          <a:noFill/>
        </p:spPr>
        <p:txBody>
          <a:bodyPr wrap="none" rtlCol="0">
            <a:spAutoFit/>
          </a:bodyPr>
          <a:lstStyle/>
          <a:p>
            <a:r>
              <a:rPr lang="en-US" altLang="zh-CN" sz="1200" dirty="0" err="1" smtClean="0"/>
              <a:t>iTel</a:t>
            </a:r>
            <a:r>
              <a:rPr lang="en-US" altLang="zh-CN" sz="1200" dirty="0" smtClean="0"/>
              <a:t>=5,</a:t>
            </a:r>
            <a:r>
              <a:rPr lang="zh-CN" altLang="en-US" sz="1200" dirty="0" smtClean="0"/>
              <a:t> </a:t>
            </a:r>
            <a:r>
              <a:rPr lang="en-US" altLang="zh-CN" sz="1200" dirty="0" err="1" smtClean="0"/>
              <a:t>iEvent</a:t>
            </a:r>
            <a:r>
              <a:rPr lang="en-US" altLang="zh-CN" sz="1200" dirty="0" smtClean="0"/>
              <a:t>=13,</a:t>
            </a:r>
            <a:r>
              <a:rPr lang="zh-CN" altLang="en-US" sz="1200" dirty="0" smtClean="0"/>
              <a:t> </a:t>
            </a:r>
            <a:r>
              <a:rPr lang="en-US" altLang="zh-CN" sz="1200" dirty="0" smtClean="0"/>
              <a:t>Time=1570818159</a:t>
            </a:r>
            <a:r>
              <a:rPr lang="zh-CN" altLang="en-US" sz="1200" dirty="0" smtClean="0"/>
              <a:t> </a:t>
            </a:r>
            <a:endParaRPr lang="en-US" altLang="zh-CN" sz="1200" dirty="0" smtClean="0"/>
          </a:p>
          <a:p>
            <a:r>
              <a:rPr lang="en-US" altLang="zh-CN" sz="1200" dirty="0" smtClean="0"/>
              <a:t>(2019-10-12</a:t>
            </a:r>
            <a:r>
              <a:rPr lang="zh-CN" altLang="en-US" sz="1200" dirty="0" smtClean="0"/>
              <a:t> </a:t>
            </a:r>
            <a:r>
              <a:rPr lang="en-US" altLang="zh-CN" sz="1200" dirty="0" smtClean="0"/>
              <a:t>02:22:39)</a:t>
            </a:r>
            <a:endParaRPr lang="en-US" sz="1200" dirty="0"/>
          </a:p>
        </p:txBody>
      </p:sp>
      <p:sp>
        <p:nvSpPr>
          <p:cNvPr id="10" name="TextBox 9"/>
          <p:cNvSpPr txBox="1"/>
          <p:nvPr/>
        </p:nvSpPr>
        <p:spPr>
          <a:xfrm>
            <a:off x="8276691" y="3843815"/>
            <a:ext cx="2521203" cy="461665"/>
          </a:xfrm>
          <a:prstGeom prst="rect">
            <a:avLst/>
          </a:prstGeom>
          <a:noFill/>
        </p:spPr>
        <p:txBody>
          <a:bodyPr wrap="none" rtlCol="0">
            <a:spAutoFit/>
          </a:bodyPr>
          <a:lstStyle/>
          <a:p>
            <a:r>
              <a:rPr lang="en-US" altLang="zh-CN" sz="1200" dirty="0" err="1" smtClean="0"/>
              <a:t>iTel</a:t>
            </a:r>
            <a:r>
              <a:rPr lang="en-US" altLang="zh-CN" sz="1200" dirty="0" smtClean="0"/>
              <a:t>=6,</a:t>
            </a:r>
            <a:r>
              <a:rPr lang="zh-CN" altLang="en-US" sz="1200" dirty="0" smtClean="0"/>
              <a:t> </a:t>
            </a:r>
            <a:r>
              <a:rPr lang="en-US" altLang="zh-CN" sz="1200" dirty="0" err="1" smtClean="0"/>
              <a:t>iEvent</a:t>
            </a:r>
            <a:r>
              <a:rPr lang="en-US" altLang="zh-CN" sz="1200" dirty="0" smtClean="0"/>
              <a:t>=36,</a:t>
            </a:r>
            <a:r>
              <a:rPr lang="zh-CN" altLang="en-US" sz="1200" dirty="0" smtClean="0"/>
              <a:t> </a:t>
            </a:r>
            <a:r>
              <a:rPr lang="en-US" altLang="zh-CN" sz="1200" dirty="0" smtClean="0"/>
              <a:t>Time=1571520423</a:t>
            </a:r>
            <a:r>
              <a:rPr lang="zh-CN" altLang="en-US" sz="1200" dirty="0" smtClean="0"/>
              <a:t> </a:t>
            </a:r>
            <a:endParaRPr lang="en-US" altLang="zh-CN" sz="1200" dirty="0" smtClean="0"/>
          </a:p>
          <a:p>
            <a:r>
              <a:rPr lang="en-US" altLang="zh-CN" sz="1200" dirty="0" smtClean="0"/>
              <a:t>(2019-10-20</a:t>
            </a:r>
            <a:r>
              <a:rPr lang="zh-CN" altLang="en-US" sz="1200" dirty="0" smtClean="0"/>
              <a:t> </a:t>
            </a:r>
            <a:r>
              <a:rPr lang="en-US" altLang="zh-CN" sz="1200" dirty="0" smtClean="0"/>
              <a:t>05:27:03)</a:t>
            </a:r>
            <a:endParaRPr lang="en-US" sz="12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853" y="1256324"/>
            <a:ext cx="2565484" cy="2485312"/>
          </a:xfrm>
          <a:prstGeom prst="rect">
            <a:avLst/>
          </a:prstGeom>
        </p:spPr>
      </p:pic>
      <p:sp>
        <p:nvSpPr>
          <p:cNvPr id="11" name="TextBox 10"/>
          <p:cNvSpPr txBox="1"/>
          <p:nvPr/>
        </p:nvSpPr>
        <p:spPr>
          <a:xfrm>
            <a:off x="883034" y="783057"/>
            <a:ext cx="2521203" cy="461665"/>
          </a:xfrm>
          <a:prstGeom prst="rect">
            <a:avLst/>
          </a:prstGeom>
          <a:noFill/>
        </p:spPr>
        <p:txBody>
          <a:bodyPr wrap="none" rtlCol="0">
            <a:spAutoFit/>
          </a:bodyPr>
          <a:lstStyle/>
          <a:p>
            <a:r>
              <a:rPr lang="en-US" altLang="zh-CN" sz="1200" dirty="0" err="1" smtClean="0"/>
              <a:t>iTel</a:t>
            </a:r>
            <a:r>
              <a:rPr lang="en-US" altLang="zh-CN" sz="1200" dirty="0" smtClean="0"/>
              <a:t>=1,</a:t>
            </a:r>
            <a:r>
              <a:rPr lang="zh-CN" altLang="en-US" sz="1200" dirty="0" smtClean="0"/>
              <a:t> </a:t>
            </a:r>
            <a:r>
              <a:rPr lang="en-US" altLang="zh-CN" sz="1200" dirty="0" err="1" smtClean="0"/>
              <a:t>iEvent</a:t>
            </a:r>
            <a:r>
              <a:rPr lang="en-US" altLang="zh-CN" sz="1200" dirty="0" smtClean="0"/>
              <a:t>=30,</a:t>
            </a:r>
            <a:r>
              <a:rPr lang="zh-CN" altLang="en-US" sz="1200" dirty="0" smtClean="0"/>
              <a:t> </a:t>
            </a:r>
            <a:r>
              <a:rPr lang="en-US" altLang="zh-CN" sz="1200" dirty="0" smtClean="0"/>
              <a:t>Time=1571756310</a:t>
            </a:r>
            <a:r>
              <a:rPr lang="zh-CN" altLang="en-US" sz="1200" dirty="0" smtClean="0"/>
              <a:t> </a:t>
            </a:r>
            <a:endParaRPr lang="en-US" altLang="zh-CN" sz="1200" dirty="0" smtClean="0"/>
          </a:p>
          <a:p>
            <a:r>
              <a:rPr lang="en-US" altLang="zh-CN" sz="1200" dirty="0" smtClean="0"/>
              <a:t>(2019-10-22</a:t>
            </a:r>
            <a:r>
              <a:rPr lang="zh-CN" altLang="en-US" sz="1200" dirty="0" smtClean="0"/>
              <a:t> </a:t>
            </a:r>
            <a:r>
              <a:rPr lang="en-US" altLang="zh-CN" sz="1200" dirty="0" smtClean="0"/>
              <a:t>22:58:30)</a:t>
            </a:r>
            <a:endParaRPr lang="en-US" sz="1200" dirty="0"/>
          </a:p>
        </p:txBody>
      </p:sp>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35011" t="16543" r="21654" b="9260"/>
          <a:stretch/>
        </p:blipFill>
        <p:spPr>
          <a:xfrm>
            <a:off x="4278986" y="1284634"/>
            <a:ext cx="2497814" cy="2428691"/>
          </a:xfrm>
          <a:prstGeom prst="rect">
            <a:avLst/>
          </a:prstGeom>
        </p:spPr>
      </p:pic>
      <p:sp>
        <p:nvSpPr>
          <p:cNvPr id="13" name="TextBox 12"/>
          <p:cNvSpPr txBox="1"/>
          <p:nvPr/>
        </p:nvSpPr>
        <p:spPr>
          <a:xfrm>
            <a:off x="4255597" y="783057"/>
            <a:ext cx="2678297" cy="461665"/>
          </a:xfrm>
          <a:prstGeom prst="rect">
            <a:avLst/>
          </a:prstGeom>
          <a:noFill/>
        </p:spPr>
        <p:txBody>
          <a:bodyPr wrap="none" rtlCol="0">
            <a:spAutoFit/>
          </a:bodyPr>
          <a:lstStyle/>
          <a:p>
            <a:r>
              <a:rPr lang="en-US" altLang="zh-CN" sz="1200" dirty="0" err="1" smtClean="0"/>
              <a:t>iTel</a:t>
            </a:r>
            <a:r>
              <a:rPr lang="en-US" altLang="zh-CN" sz="1200" dirty="0" smtClean="0"/>
              <a:t>=2,</a:t>
            </a:r>
            <a:r>
              <a:rPr lang="zh-CN" altLang="en-US" sz="1200" dirty="0" smtClean="0"/>
              <a:t> </a:t>
            </a:r>
            <a:r>
              <a:rPr lang="en-US" altLang="zh-CN" sz="1200" dirty="0" err="1" smtClean="0"/>
              <a:t>iEvent</a:t>
            </a:r>
            <a:r>
              <a:rPr lang="en-US" altLang="zh-CN" sz="1200" dirty="0" smtClean="0"/>
              <a:t>=7595,</a:t>
            </a:r>
            <a:r>
              <a:rPr lang="zh-CN" altLang="en-US" sz="1200" dirty="0" smtClean="0"/>
              <a:t> </a:t>
            </a:r>
            <a:r>
              <a:rPr lang="en-US" altLang="zh-CN" sz="1200" dirty="0" smtClean="0"/>
              <a:t>Time=1571760712</a:t>
            </a:r>
            <a:r>
              <a:rPr lang="zh-CN" altLang="en-US" sz="1200" dirty="0" smtClean="0"/>
              <a:t> </a:t>
            </a:r>
            <a:endParaRPr lang="en-US" altLang="zh-CN" sz="1200" dirty="0" smtClean="0"/>
          </a:p>
          <a:p>
            <a:r>
              <a:rPr lang="en-US" altLang="zh-CN" sz="1200" dirty="0" smtClean="0"/>
              <a:t>(2019-10-23</a:t>
            </a:r>
            <a:r>
              <a:rPr lang="zh-CN" altLang="en-US" sz="1200" dirty="0" smtClean="0"/>
              <a:t> </a:t>
            </a:r>
            <a:r>
              <a:rPr lang="en-US" altLang="zh-CN" sz="1200" dirty="0" smtClean="0"/>
              <a:t>00:11:52)</a:t>
            </a:r>
            <a:endParaRPr lang="en-US" sz="1200" dirty="0"/>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9690" y="4305480"/>
            <a:ext cx="2648203" cy="2582576"/>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9690" y="1300925"/>
            <a:ext cx="2706690" cy="2602122"/>
          </a:xfrm>
          <a:prstGeom prst="rect">
            <a:avLst/>
          </a:prstGeom>
        </p:spPr>
      </p:pic>
      <p:sp>
        <p:nvSpPr>
          <p:cNvPr id="16" name="TextBox 15"/>
          <p:cNvSpPr txBox="1"/>
          <p:nvPr/>
        </p:nvSpPr>
        <p:spPr>
          <a:xfrm>
            <a:off x="8149690" y="783057"/>
            <a:ext cx="2678297" cy="461665"/>
          </a:xfrm>
          <a:prstGeom prst="rect">
            <a:avLst/>
          </a:prstGeom>
          <a:noFill/>
        </p:spPr>
        <p:txBody>
          <a:bodyPr wrap="none" rtlCol="0">
            <a:spAutoFit/>
          </a:bodyPr>
          <a:lstStyle/>
          <a:p>
            <a:r>
              <a:rPr lang="en-US" altLang="zh-CN" sz="1200" dirty="0" err="1" smtClean="0"/>
              <a:t>iTel</a:t>
            </a:r>
            <a:r>
              <a:rPr lang="en-US" altLang="zh-CN" sz="1200" dirty="0" smtClean="0"/>
              <a:t>=3,</a:t>
            </a:r>
            <a:r>
              <a:rPr lang="zh-CN" altLang="en-US" sz="1200" dirty="0" smtClean="0"/>
              <a:t> </a:t>
            </a:r>
            <a:r>
              <a:rPr lang="en-US" altLang="zh-CN" sz="1200" dirty="0" err="1" smtClean="0"/>
              <a:t>iEvent</a:t>
            </a:r>
            <a:r>
              <a:rPr lang="en-US" altLang="zh-CN" sz="1200" dirty="0" smtClean="0"/>
              <a:t>=3259,</a:t>
            </a:r>
            <a:r>
              <a:rPr lang="zh-CN" altLang="en-US" sz="1200" dirty="0" smtClean="0"/>
              <a:t> </a:t>
            </a:r>
            <a:r>
              <a:rPr lang="en-US" altLang="zh-CN" sz="1200" dirty="0" smtClean="0"/>
              <a:t>Time=1571517222</a:t>
            </a:r>
            <a:r>
              <a:rPr lang="zh-CN" altLang="en-US" sz="1200" dirty="0" smtClean="0"/>
              <a:t> </a:t>
            </a:r>
            <a:endParaRPr lang="en-US" altLang="zh-CN" sz="1200" dirty="0" smtClean="0"/>
          </a:p>
          <a:p>
            <a:r>
              <a:rPr lang="en-US" altLang="zh-CN" sz="1200" dirty="0" smtClean="0"/>
              <a:t>(2019-10-20</a:t>
            </a:r>
            <a:r>
              <a:rPr lang="zh-CN" altLang="en-US" sz="1200" dirty="0" smtClean="0"/>
              <a:t> </a:t>
            </a:r>
            <a:r>
              <a:rPr lang="en-US" altLang="zh-CN" sz="1200" dirty="0" smtClean="0"/>
              <a:t>04:33:42)</a:t>
            </a:r>
            <a:endParaRPr lang="en-US" sz="1200" dirty="0"/>
          </a:p>
        </p:txBody>
      </p:sp>
      <p:sp>
        <p:nvSpPr>
          <p:cNvPr id="7" name="Slide Number Placeholder 6"/>
          <p:cNvSpPr>
            <a:spLocks noGrp="1"/>
          </p:cNvSpPr>
          <p:nvPr>
            <p:ph type="sldNum" sz="quarter" idx="12"/>
          </p:nvPr>
        </p:nvSpPr>
        <p:spPr/>
        <p:txBody>
          <a:bodyPr/>
          <a:lstStyle/>
          <a:p>
            <a:fld id="{26365890-06BE-C546-B6D8-D43AB18A7BB0}" type="slidenum">
              <a:rPr lang="en-US" smtClean="0"/>
              <a:t>7</a:t>
            </a:fld>
            <a:endParaRPr lang="en-US"/>
          </a:p>
        </p:txBody>
      </p:sp>
    </p:spTree>
    <p:extLst>
      <p:ext uri="{BB962C8B-B14F-4D97-AF65-F5344CB8AC3E}">
        <p14:creationId xmlns:p14="http://schemas.microsoft.com/office/powerpoint/2010/main" val="16810611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73" y="-255718"/>
            <a:ext cx="10515600" cy="1325563"/>
          </a:xfrm>
        </p:spPr>
        <p:txBody>
          <a:bodyPr/>
          <a:lstStyle/>
          <a:p>
            <a:pPr algn="ctr"/>
            <a:r>
              <a:rPr lang="zh-CN" altLang="en-US" dirty="0" smtClean="0"/>
              <a:t>激光数据和</a:t>
            </a:r>
            <a:r>
              <a:rPr lang="en-US" altLang="zh-CN" dirty="0" smtClean="0"/>
              <a:t>MC</a:t>
            </a:r>
            <a:r>
              <a:rPr lang="zh-CN" altLang="en-US" dirty="0" smtClean="0"/>
              <a:t>的对比</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112" y="1307244"/>
            <a:ext cx="5865944" cy="307048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473" y="1312289"/>
            <a:ext cx="5976937" cy="3122593"/>
          </a:xfrm>
          <a:prstGeom prst="rect">
            <a:avLst/>
          </a:prstGeom>
        </p:spPr>
      </p:pic>
      <p:sp>
        <p:nvSpPr>
          <p:cNvPr id="6" name="TextBox 5"/>
          <p:cNvSpPr txBox="1"/>
          <p:nvPr/>
        </p:nvSpPr>
        <p:spPr>
          <a:xfrm>
            <a:off x="2212836" y="802169"/>
            <a:ext cx="1338828" cy="369332"/>
          </a:xfrm>
          <a:prstGeom prst="rect">
            <a:avLst/>
          </a:prstGeom>
          <a:noFill/>
        </p:spPr>
        <p:txBody>
          <a:bodyPr wrap="none" rtlCol="0">
            <a:spAutoFit/>
          </a:bodyPr>
          <a:lstStyle/>
          <a:p>
            <a:r>
              <a:rPr lang="zh-CN" altLang="en-US" dirty="0" smtClean="0">
                <a:solidFill>
                  <a:srgbClr val="0432FF"/>
                </a:solidFill>
              </a:rPr>
              <a:t>四</a:t>
            </a:r>
            <a:r>
              <a:rPr lang="zh-CN" altLang="en-US" smtClean="0">
                <a:solidFill>
                  <a:srgbClr val="0432FF"/>
                </a:solidFill>
              </a:rPr>
              <a:t>号望远镜</a:t>
            </a:r>
            <a:endParaRPr lang="en-US" dirty="0">
              <a:solidFill>
                <a:srgbClr val="0432FF"/>
              </a:solidFill>
            </a:endParaRPr>
          </a:p>
        </p:txBody>
      </p:sp>
      <p:sp>
        <p:nvSpPr>
          <p:cNvPr id="7" name="TextBox 6"/>
          <p:cNvSpPr txBox="1"/>
          <p:nvPr/>
        </p:nvSpPr>
        <p:spPr>
          <a:xfrm>
            <a:off x="8327943" y="802169"/>
            <a:ext cx="1338828" cy="369332"/>
          </a:xfrm>
          <a:prstGeom prst="rect">
            <a:avLst/>
          </a:prstGeom>
          <a:noFill/>
        </p:spPr>
        <p:txBody>
          <a:bodyPr wrap="none" rtlCol="0">
            <a:spAutoFit/>
          </a:bodyPr>
          <a:lstStyle/>
          <a:p>
            <a:r>
              <a:rPr lang="zh-CN" altLang="en-US" dirty="0" smtClean="0">
                <a:solidFill>
                  <a:srgbClr val="0432FF"/>
                </a:solidFill>
              </a:rPr>
              <a:t>五</a:t>
            </a:r>
            <a:r>
              <a:rPr lang="zh-CN" altLang="en-US" smtClean="0">
                <a:solidFill>
                  <a:srgbClr val="0432FF"/>
                </a:solidFill>
              </a:rPr>
              <a:t>号望远镜</a:t>
            </a:r>
            <a:endParaRPr lang="en-US" dirty="0">
              <a:solidFill>
                <a:srgbClr val="0432FF"/>
              </a:solidFill>
            </a:endParaRPr>
          </a:p>
        </p:txBody>
      </p:sp>
      <p:sp>
        <p:nvSpPr>
          <p:cNvPr id="8" name="TextBox 7"/>
          <p:cNvSpPr txBox="1"/>
          <p:nvPr/>
        </p:nvSpPr>
        <p:spPr>
          <a:xfrm>
            <a:off x="495699" y="4397784"/>
            <a:ext cx="5150769" cy="646331"/>
          </a:xfrm>
          <a:prstGeom prst="rect">
            <a:avLst/>
          </a:prstGeom>
          <a:noFill/>
        </p:spPr>
        <p:txBody>
          <a:bodyPr wrap="none" rtlCol="0">
            <a:spAutoFit/>
          </a:bodyPr>
          <a:lstStyle/>
          <a:p>
            <a:r>
              <a:rPr lang="zh-CN" altLang="en-US" dirty="0" smtClean="0"/>
              <a:t>对数据和</a:t>
            </a:r>
            <a:r>
              <a:rPr lang="en-US" altLang="zh-CN" dirty="0" smtClean="0"/>
              <a:t>MC</a:t>
            </a:r>
            <a:r>
              <a:rPr lang="zh-CN" altLang="en-US" dirty="0" smtClean="0"/>
              <a:t>的像作直线拟合，得到两个参数：</a:t>
            </a:r>
            <a:endParaRPr lang="en-US" altLang="zh-CN" dirty="0" smtClean="0"/>
          </a:p>
          <a:p>
            <a:r>
              <a:rPr lang="en-US" altLang="zh-CN" dirty="0" smtClean="0"/>
              <a:t>CC:</a:t>
            </a:r>
            <a:r>
              <a:rPr lang="zh-CN" altLang="en-US" dirty="0" smtClean="0"/>
              <a:t> 原点到线的距离， </a:t>
            </a:r>
            <a:r>
              <a:rPr lang="en-US" altLang="zh-CN" dirty="0" smtClean="0"/>
              <a:t>phi</a:t>
            </a:r>
            <a:r>
              <a:rPr lang="zh-CN" altLang="en-US" dirty="0" smtClean="0"/>
              <a:t>：直线与</a:t>
            </a:r>
            <a:r>
              <a:rPr lang="en-US" altLang="zh-CN" dirty="0" smtClean="0"/>
              <a:t>x</a:t>
            </a:r>
            <a:r>
              <a:rPr lang="zh-CN" altLang="en-US" dirty="0" smtClean="0"/>
              <a:t>轴正向的夹角</a:t>
            </a:r>
            <a:endParaRPr lang="en-US" dirty="0"/>
          </a:p>
        </p:txBody>
      </p:sp>
      <p:sp>
        <p:nvSpPr>
          <p:cNvPr id="9" name="TextBox 8"/>
          <p:cNvSpPr txBox="1"/>
          <p:nvPr/>
        </p:nvSpPr>
        <p:spPr>
          <a:xfrm>
            <a:off x="495699" y="5064168"/>
            <a:ext cx="1717137" cy="923330"/>
          </a:xfrm>
          <a:prstGeom prst="rect">
            <a:avLst/>
          </a:prstGeom>
          <a:noFill/>
        </p:spPr>
        <p:txBody>
          <a:bodyPr wrap="none" rtlCol="0">
            <a:spAutoFit/>
          </a:bodyPr>
          <a:lstStyle/>
          <a:p>
            <a:r>
              <a:rPr lang="zh-CN" altLang="en-US" dirty="0" smtClean="0"/>
              <a:t>数据：</a:t>
            </a:r>
            <a:endParaRPr lang="en-US" altLang="zh-CN" dirty="0" smtClean="0"/>
          </a:p>
          <a:p>
            <a:r>
              <a:rPr lang="en-US" altLang="zh-CN" dirty="0" smtClean="0"/>
              <a:t>CC=1.80+-0.02</a:t>
            </a:r>
          </a:p>
          <a:p>
            <a:r>
              <a:rPr lang="en-US" altLang="zh-CN" dirty="0" smtClean="0"/>
              <a:t>phi=76.27+-0.19</a:t>
            </a:r>
            <a:endParaRPr lang="en-US" dirty="0"/>
          </a:p>
        </p:txBody>
      </p:sp>
      <p:sp>
        <p:nvSpPr>
          <p:cNvPr id="10" name="TextBox 9"/>
          <p:cNvSpPr txBox="1"/>
          <p:nvPr/>
        </p:nvSpPr>
        <p:spPr>
          <a:xfrm>
            <a:off x="2799338" y="5064168"/>
            <a:ext cx="1717137" cy="923330"/>
          </a:xfrm>
          <a:prstGeom prst="rect">
            <a:avLst/>
          </a:prstGeom>
          <a:noFill/>
        </p:spPr>
        <p:txBody>
          <a:bodyPr wrap="none" rtlCol="0">
            <a:spAutoFit/>
          </a:bodyPr>
          <a:lstStyle/>
          <a:p>
            <a:r>
              <a:rPr lang="zh-CN" altLang="en-US" dirty="0" smtClean="0"/>
              <a:t>模拟：</a:t>
            </a:r>
            <a:endParaRPr lang="en-US" altLang="zh-CN" dirty="0" smtClean="0"/>
          </a:p>
          <a:p>
            <a:r>
              <a:rPr lang="en-US" altLang="zh-CN" dirty="0" smtClean="0"/>
              <a:t>CC=1.81+-0.02</a:t>
            </a:r>
          </a:p>
          <a:p>
            <a:r>
              <a:rPr lang="en-US" altLang="zh-CN" dirty="0" smtClean="0"/>
              <a:t>phi=76.07+-0.21</a:t>
            </a:r>
            <a:endParaRPr lang="en-US" dirty="0"/>
          </a:p>
        </p:txBody>
      </p:sp>
      <p:sp>
        <p:nvSpPr>
          <p:cNvPr id="11" name="TextBox 10"/>
          <p:cNvSpPr txBox="1"/>
          <p:nvPr/>
        </p:nvSpPr>
        <p:spPr>
          <a:xfrm>
            <a:off x="7120337" y="5044115"/>
            <a:ext cx="1834156" cy="923330"/>
          </a:xfrm>
          <a:prstGeom prst="rect">
            <a:avLst/>
          </a:prstGeom>
          <a:noFill/>
        </p:spPr>
        <p:txBody>
          <a:bodyPr wrap="none" rtlCol="0">
            <a:spAutoFit/>
          </a:bodyPr>
          <a:lstStyle/>
          <a:p>
            <a:r>
              <a:rPr lang="zh-CN" altLang="en-US" dirty="0" smtClean="0"/>
              <a:t>数据：</a:t>
            </a:r>
            <a:endParaRPr lang="en-US" altLang="zh-CN" dirty="0" smtClean="0"/>
          </a:p>
          <a:p>
            <a:r>
              <a:rPr lang="en-US" altLang="zh-CN" dirty="0" smtClean="0"/>
              <a:t>CC=1.49+-0.01</a:t>
            </a:r>
          </a:p>
          <a:p>
            <a:r>
              <a:rPr lang="en-US" altLang="zh-CN" dirty="0" smtClean="0"/>
              <a:t>phi=112.46+-0.16</a:t>
            </a:r>
            <a:endParaRPr lang="en-US" dirty="0"/>
          </a:p>
        </p:txBody>
      </p:sp>
      <p:sp>
        <p:nvSpPr>
          <p:cNvPr id="12" name="TextBox 11"/>
          <p:cNvSpPr txBox="1"/>
          <p:nvPr/>
        </p:nvSpPr>
        <p:spPr>
          <a:xfrm>
            <a:off x="9423976" y="5044115"/>
            <a:ext cx="1834156" cy="923330"/>
          </a:xfrm>
          <a:prstGeom prst="rect">
            <a:avLst/>
          </a:prstGeom>
          <a:noFill/>
        </p:spPr>
        <p:txBody>
          <a:bodyPr wrap="none" rtlCol="0">
            <a:spAutoFit/>
          </a:bodyPr>
          <a:lstStyle/>
          <a:p>
            <a:r>
              <a:rPr lang="zh-CN" altLang="en-US" dirty="0" smtClean="0"/>
              <a:t>模拟：</a:t>
            </a:r>
            <a:endParaRPr lang="en-US" altLang="zh-CN" dirty="0" smtClean="0"/>
          </a:p>
          <a:p>
            <a:r>
              <a:rPr lang="en-US" altLang="zh-CN" dirty="0" smtClean="0"/>
              <a:t>CC=1.48+-0.02</a:t>
            </a:r>
          </a:p>
          <a:p>
            <a:r>
              <a:rPr lang="en-US" altLang="zh-CN" dirty="0" smtClean="0"/>
              <a:t>phi=108.87+-0.20</a:t>
            </a:r>
            <a:endParaRPr lang="en-US" dirty="0"/>
          </a:p>
        </p:txBody>
      </p:sp>
      <p:sp>
        <p:nvSpPr>
          <p:cNvPr id="13" name="TextBox 12"/>
          <p:cNvSpPr txBox="1"/>
          <p:nvPr/>
        </p:nvSpPr>
        <p:spPr>
          <a:xfrm>
            <a:off x="0" y="6162280"/>
            <a:ext cx="12206288" cy="400110"/>
          </a:xfrm>
          <a:prstGeom prst="rect">
            <a:avLst/>
          </a:prstGeom>
          <a:noFill/>
        </p:spPr>
        <p:txBody>
          <a:bodyPr wrap="square" rtlCol="0">
            <a:spAutoFit/>
          </a:bodyPr>
          <a:lstStyle/>
          <a:p>
            <a:r>
              <a:rPr lang="zh-CN" altLang="en-US" sz="2000" b="1" dirty="0" smtClean="0">
                <a:solidFill>
                  <a:srgbClr val="0432FF"/>
                </a:solidFill>
              </a:rPr>
              <a:t>激光数据成像的几何方位和激光模拟成像基本一致，表明激光模拟过程和望远镜模拟过程中的几何是正确的。</a:t>
            </a:r>
            <a:endParaRPr lang="en-US" altLang="zh-CN" sz="2000" b="1" dirty="0" smtClean="0">
              <a:solidFill>
                <a:srgbClr val="0432FF"/>
              </a:solidFill>
            </a:endParaRPr>
          </a:p>
        </p:txBody>
      </p:sp>
      <p:sp>
        <p:nvSpPr>
          <p:cNvPr id="3" name="Slide Number Placeholder 2"/>
          <p:cNvSpPr>
            <a:spLocks noGrp="1"/>
          </p:cNvSpPr>
          <p:nvPr>
            <p:ph type="sldNum" sz="quarter" idx="12"/>
          </p:nvPr>
        </p:nvSpPr>
        <p:spPr/>
        <p:txBody>
          <a:bodyPr/>
          <a:lstStyle/>
          <a:p>
            <a:fld id="{26365890-06BE-C546-B6D8-D43AB18A7BB0}" type="slidenum">
              <a:rPr lang="en-US" smtClean="0"/>
              <a:t>8</a:t>
            </a:fld>
            <a:endParaRPr lang="en-US"/>
          </a:p>
        </p:txBody>
      </p:sp>
    </p:spTree>
    <p:extLst>
      <p:ext uri="{BB962C8B-B14F-4D97-AF65-F5344CB8AC3E}">
        <p14:creationId xmlns:p14="http://schemas.microsoft.com/office/powerpoint/2010/main" val="6378640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017" y="-103822"/>
            <a:ext cx="10515600" cy="1325563"/>
          </a:xfrm>
        </p:spPr>
        <p:txBody>
          <a:bodyPr/>
          <a:lstStyle/>
          <a:p>
            <a:pPr algn="ctr"/>
            <a:r>
              <a:rPr lang="en-US" altLang="zh-CN" dirty="0" err="1" smtClean="0"/>
              <a:t>Npe</a:t>
            </a:r>
            <a:r>
              <a:rPr lang="zh-CN" altLang="en-US" dirty="0" smtClean="0"/>
              <a:t>沿短轴方向分布对比（</a:t>
            </a:r>
            <a:r>
              <a:rPr lang="en-US" altLang="zh-CN" dirty="0" smtClean="0"/>
              <a:t>I</a:t>
            </a:r>
            <a:r>
              <a:rPr lang="zh-CN" altLang="en-US" dirty="0" smtClean="0"/>
              <a:t>）</a:t>
            </a:r>
            <a:r>
              <a:rPr lang="en-US" altLang="zh-CN" dirty="0" smtClean="0"/>
              <a:t/>
            </a:r>
            <a:br>
              <a:rPr lang="en-US" altLang="zh-CN" dirty="0" smtClean="0"/>
            </a:br>
            <a:r>
              <a:rPr lang="zh-CN" altLang="en-US" sz="2400" dirty="0" smtClean="0">
                <a:solidFill>
                  <a:srgbClr val="FF0000"/>
                </a:solidFill>
              </a:rPr>
              <a:t>四号望远镜</a:t>
            </a:r>
            <a:endParaRPr lang="en-US" sz="2400"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5" y="1914168"/>
            <a:ext cx="5014913" cy="2637577"/>
          </a:xfrm>
          <a:prstGeom prst="rect">
            <a:avLst/>
          </a:prstGeom>
        </p:spPr>
      </p:pic>
      <p:sp>
        <p:nvSpPr>
          <p:cNvPr id="6" name="TextBox 5"/>
          <p:cNvSpPr txBox="1"/>
          <p:nvPr/>
        </p:nvSpPr>
        <p:spPr>
          <a:xfrm>
            <a:off x="2203446" y="1357969"/>
            <a:ext cx="3054353" cy="584775"/>
          </a:xfrm>
          <a:prstGeom prst="rect">
            <a:avLst/>
          </a:prstGeom>
          <a:noFill/>
        </p:spPr>
        <p:txBody>
          <a:bodyPr wrap="square" rtlCol="0">
            <a:spAutoFit/>
          </a:bodyPr>
          <a:lstStyle/>
          <a:p>
            <a:pPr algn="ctr"/>
            <a:r>
              <a:rPr lang="zh-CN" altLang="en-US" sz="1600" dirty="0" smtClean="0"/>
              <a:t>激光器出射激光发散度</a:t>
            </a:r>
            <a:r>
              <a:rPr lang="zh-CN" altLang="en-US" sz="1600" dirty="0"/>
              <a:t> </a:t>
            </a:r>
            <a:r>
              <a:rPr lang="en-US" altLang="zh-CN" sz="1600" b="1" dirty="0" smtClean="0"/>
              <a:t>5mrad</a:t>
            </a:r>
          </a:p>
          <a:p>
            <a:pPr algn="ctr"/>
            <a:r>
              <a:rPr lang="zh-CN" altLang="en-US" sz="1600" dirty="0" smtClean="0"/>
              <a:t>望远镜反射镜</a:t>
            </a:r>
            <a:r>
              <a:rPr lang="en-US" altLang="zh-CN" sz="1600" dirty="0" smtClean="0"/>
              <a:t>smearing:</a:t>
            </a:r>
            <a:r>
              <a:rPr lang="zh-CN" altLang="en-US" sz="1600" dirty="0" smtClean="0"/>
              <a:t> </a:t>
            </a:r>
            <a:r>
              <a:rPr lang="en-US" altLang="zh-CN" sz="1600" b="1" dirty="0" smtClean="0"/>
              <a:t>6mm</a:t>
            </a:r>
            <a:endParaRPr lang="en-US" sz="1600" b="1"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0465"/>
          <a:stretch/>
        </p:blipFill>
        <p:spPr>
          <a:xfrm>
            <a:off x="5257799" y="1942744"/>
            <a:ext cx="2562225" cy="2707536"/>
          </a:xfrm>
          <a:prstGeom prst="rect">
            <a:avLst/>
          </a:prstGeom>
        </p:spPr>
      </p:pic>
      <p:sp>
        <p:nvSpPr>
          <p:cNvPr id="9" name="TextBox 8"/>
          <p:cNvSpPr txBox="1"/>
          <p:nvPr/>
        </p:nvSpPr>
        <p:spPr>
          <a:xfrm>
            <a:off x="289657" y="5068913"/>
            <a:ext cx="11469807" cy="430887"/>
          </a:xfrm>
          <a:prstGeom prst="rect">
            <a:avLst/>
          </a:prstGeom>
          <a:noFill/>
        </p:spPr>
        <p:txBody>
          <a:bodyPr wrap="none" rtlCol="0">
            <a:spAutoFit/>
          </a:bodyPr>
          <a:lstStyle/>
          <a:p>
            <a:r>
              <a:rPr lang="zh-CN" altLang="en-US" sz="2200" b="1" dirty="0" smtClean="0">
                <a:solidFill>
                  <a:srgbClr val="0432FF"/>
                </a:solidFill>
              </a:rPr>
              <a:t>激光成像的横向展宽大小和激光器本身发射激光的发散度，以及望远镜本身的光学性能相关</a:t>
            </a:r>
            <a:endParaRPr lang="en-US" sz="2200" b="1" dirty="0">
              <a:solidFill>
                <a:srgbClr val="0432FF"/>
              </a:solidFill>
            </a:endParaRPr>
          </a:p>
        </p:txBody>
      </p:sp>
      <p:sp>
        <p:nvSpPr>
          <p:cNvPr id="10" name="TextBox 9"/>
          <p:cNvSpPr txBox="1"/>
          <p:nvPr/>
        </p:nvSpPr>
        <p:spPr>
          <a:xfrm>
            <a:off x="90490" y="5762343"/>
            <a:ext cx="11982451" cy="1015663"/>
          </a:xfrm>
          <a:prstGeom prst="rect">
            <a:avLst/>
          </a:prstGeom>
          <a:noFill/>
        </p:spPr>
        <p:txBody>
          <a:bodyPr wrap="square" rtlCol="0">
            <a:spAutoFit/>
          </a:bodyPr>
          <a:lstStyle/>
          <a:p>
            <a:pPr algn="ctr"/>
            <a:r>
              <a:rPr lang="en-US" altLang="zh-CN" sz="2000" b="1" dirty="0" smtClean="0">
                <a:solidFill>
                  <a:srgbClr val="FF0000"/>
                </a:solidFill>
              </a:rPr>
              <a:t>N2</a:t>
            </a:r>
            <a:r>
              <a:rPr lang="zh-CN" altLang="en-US" sz="2000" b="1" dirty="0" smtClean="0">
                <a:solidFill>
                  <a:srgbClr val="FF0000"/>
                </a:solidFill>
              </a:rPr>
              <a:t>激光器给出的发散度参数为</a:t>
            </a:r>
            <a:r>
              <a:rPr lang="en-US" altLang="zh-CN" sz="2000" b="1" dirty="0" smtClean="0">
                <a:solidFill>
                  <a:srgbClr val="FF0000"/>
                </a:solidFill>
              </a:rPr>
              <a:t>5-8mrad,</a:t>
            </a:r>
            <a:r>
              <a:rPr lang="zh-CN" altLang="en-US" sz="2000" b="1" dirty="0" smtClean="0">
                <a:solidFill>
                  <a:srgbClr val="FF0000"/>
                </a:solidFill>
              </a:rPr>
              <a:t> 通过星光限定出的望远镜</a:t>
            </a:r>
            <a:r>
              <a:rPr lang="en-US" altLang="zh-CN" sz="2000" b="1" dirty="0" smtClean="0">
                <a:solidFill>
                  <a:srgbClr val="FF0000"/>
                </a:solidFill>
              </a:rPr>
              <a:t>smearing</a:t>
            </a:r>
            <a:r>
              <a:rPr lang="zh-CN" altLang="en-US" sz="2000" b="1" dirty="0" smtClean="0">
                <a:solidFill>
                  <a:srgbClr val="FF0000"/>
                </a:solidFill>
              </a:rPr>
              <a:t>约</a:t>
            </a:r>
            <a:r>
              <a:rPr lang="en-US" altLang="zh-CN" sz="2000" b="1" dirty="0" smtClean="0">
                <a:solidFill>
                  <a:srgbClr val="FF0000"/>
                </a:solidFill>
              </a:rPr>
              <a:t>6mm</a:t>
            </a:r>
            <a:r>
              <a:rPr lang="zh-CN" altLang="en-US" sz="2000" b="1" dirty="0" smtClean="0">
                <a:solidFill>
                  <a:srgbClr val="FF0000"/>
                </a:solidFill>
              </a:rPr>
              <a:t>，与这里的结果符合。</a:t>
            </a:r>
            <a:endParaRPr lang="en-US" altLang="zh-CN" sz="2000" b="1" dirty="0" smtClean="0">
              <a:solidFill>
                <a:srgbClr val="FF0000"/>
              </a:solidFill>
            </a:endParaRPr>
          </a:p>
          <a:p>
            <a:pPr algn="ctr"/>
            <a:endParaRPr lang="en-US" altLang="zh-CN" sz="2000" b="1" dirty="0" smtClean="0">
              <a:solidFill>
                <a:srgbClr val="FF0000"/>
              </a:solidFill>
            </a:endParaRPr>
          </a:p>
          <a:p>
            <a:pPr algn="ctr"/>
            <a:r>
              <a:rPr lang="zh-CN" altLang="en-US" sz="2000" b="1" dirty="0" smtClean="0">
                <a:solidFill>
                  <a:srgbClr val="FF0000"/>
                </a:solidFill>
              </a:rPr>
              <a:t>对于</a:t>
            </a:r>
            <a:r>
              <a:rPr lang="en-US" altLang="zh-CN" sz="2000" b="1" dirty="0" smtClean="0">
                <a:solidFill>
                  <a:srgbClr val="FF0000"/>
                </a:solidFill>
              </a:rPr>
              <a:t>YAG</a:t>
            </a:r>
            <a:r>
              <a:rPr lang="zh-CN" altLang="en-US" sz="2000" b="1" dirty="0" smtClean="0">
                <a:solidFill>
                  <a:srgbClr val="FF0000"/>
                </a:solidFill>
              </a:rPr>
              <a:t>激光器，准确测量激光器的发散度参数也许可以帮助利用激光研究望远镜本身的光学参数</a:t>
            </a:r>
            <a:endParaRPr lang="en-US" sz="2000" b="1" dirty="0">
              <a:solidFill>
                <a:srgbClr val="FF0000"/>
              </a:solidFill>
            </a:endParaRPr>
          </a:p>
        </p:txBody>
      </p:sp>
      <p:sp>
        <p:nvSpPr>
          <p:cNvPr id="3" name="TextBox 2"/>
          <p:cNvSpPr txBox="1"/>
          <p:nvPr/>
        </p:nvSpPr>
        <p:spPr>
          <a:xfrm>
            <a:off x="872322" y="1511008"/>
            <a:ext cx="634213" cy="369332"/>
          </a:xfrm>
          <a:prstGeom prst="rect">
            <a:avLst/>
          </a:prstGeom>
          <a:noFill/>
        </p:spPr>
        <p:txBody>
          <a:bodyPr wrap="none" rtlCol="0">
            <a:spAutoFit/>
          </a:bodyPr>
          <a:lstStyle/>
          <a:p>
            <a:r>
              <a:rPr lang="en-US" altLang="zh-CN" b="1" smtClean="0">
                <a:solidFill>
                  <a:srgbClr val="0432FF"/>
                </a:solidFill>
              </a:rPr>
              <a:t>Data</a:t>
            </a:r>
            <a:endParaRPr lang="en-US" b="1">
              <a:solidFill>
                <a:srgbClr val="0432FF"/>
              </a:solidFill>
            </a:endParaRPr>
          </a:p>
        </p:txBody>
      </p:sp>
      <p:sp>
        <p:nvSpPr>
          <p:cNvPr id="11" name="TextBox 10"/>
          <p:cNvSpPr txBox="1"/>
          <p:nvPr/>
        </p:nvSpPr>
        <p:spPr>
          <a:xfrm>
            <a:off x="3408751" y="1055600"/>
            <a:ext cx="508473" cy="369332"/>
          </a:xfrm>
          <a:prstGeom prst="rect">
            <a:avLst/>
          </a:prstGeom>
          <a:noFill/>
        </p:spPr>
        <p:txBody>
          <a:bodyPr wrap="none" rtlCol="0">
            <a:spAutoFit/>
          </a:bodyPr>
          <a:lstStyle/>
          <a:p>
            <a:r>
              <a:rPr lang="en-US" altLang="zh-CN" b="1" dirty="0" smtClean="0">
                <a:solidFill>
                  <a:srgbClr val="0432FF"/>
                </a:solidFill>
              </a:rPr>
              <a:t>MC</a:t>
            </a:r>
            <a:endParaRPr lang="en-US" b="1" dirty="0">
              <a:solidFill>
                <a:srgbClr val="0432FF"/>
              </a:solidFill>
            </a:endParaRPr>
          </a:p>
        </p:txBody>
      </p:sp>
      <p:sp>
        <p:nvSpPr>
          <p:cNvPr id="12" name="TextBox 11"/>
          <p:cNvSpPr txBox="1"/>
          <p:nvPr/>
        </p:nvSpPr>
        <p:spPr>
          <a:xfrm>
            <a:off x="6067785" y="1055600"/>
            <a:ext cx="508473" cy="369332"/>
          </a:xfrm>
          <a:prstGeom prst="rect">
            <a:avLst/>
          </a:prstGeom>
          <a:noFill/>
        </p:spPr>
        <p:txBody>
          <a:bodyPr wrap="none" rtlCol="0">
            <a:spAutoFit/>
          </a:bodyPr>
          <a:lstStyle/>
          <a:p>
            <a:r>
              <a:rPr lang="en-US" altLang="zh-CN" b="1" dirty="0" smtClean="0">
                <a:solidFill>
                  <a:srgbClr val="0432FF"/>
                </a:solidFill>
              </a:rPr>
              <a:t>MC</a:t>
            </a:r>
            <a:endParaRPr lang="en-US" b="1" dirty="0">
              <a:solidFill>
                <a:srgbClr val="0432FF"/>
              </a:solidFill>
            </a:endParaRPr>
          </a:p>
        </p:txBody>
      </p:sp>
      <p:sp>
        <p:nvSpPr>
          <p:cNvPr id="13" name="TextBox 12"/>
          <p:cNvSpPr txBox="1"/>
          <p:nvPr/>
        </p:nvSpPr>
        <p:spPr>
          <a:xfrm>
            <a:off x="4922081" y="1375113"/>
            <a:ext cx="3054353" cy="584775"/>
          </a:xfrm>
          <a:prstGeom prst="rect">
            <a:avLst/>
          </a:prstGeom>
          <a:noFill/>
        </p:spPr>
        <p:txBody>
          <a:bodyPr wrap="square" rtlCol="0">
            <a:spAutoFit/>
          </a:bodyPr>
          <a:lstStyle/>
          <a:p>
            <a:pPr algn="ctr"/>
            <a:r>
              <a:rPr lang="zh-CN" altLang="en-US" sz="1600" dirty="0" smtClean="0"/>
              <a:t>激光器出射激光发散度</a:t>
            </a:r>
            <a:r>
              <a:rPr lang="zh-CN" altLang="en-US" sz="1600" dirty="0"/>
              <a:t> </a:t>
            </a:r>
            <a:r>
              <a:rPr lang="en-US" altLang="zh-CN" sz="1600" b="1" dirty="0"/>
              <a:t>8</a:t>
            </a:r>
            <a:r>
              <a:rPr lang="en-US" altLang="zh-CN" sz="1600" b="1" dirty="0" smtClean="0"/>
              <a:t>mrad</a:t>
            </a:r>
          </a:p>
          <a:p>
            <a:pPr algn="ctr"/>
            <a:r>
              <a:rPr lang="zh-CN" altLang="en-US" sz="1600" dirty="0" smtClean="0"/>
              <a:t>望远镜反射镜</a:t>
            </a:r>
            <a:r>
              <a:rPr lang="en-US" altLang="zh-CN" sz="1600" dirty="0" smtClean="0"/>
              <a:t>smearing:</a:t>
            </a:r>
            <a:r>
              <a:rPr lang="zh-CN" altLang="en-US" sz="1600" dirty="0" smtClean="0"/>
              <a:t> </a:t>
            </a:r>
            <a:r>
              <a:rPr lang="en-US" altLang="zh-CN" sz="1600" b="1" dirty="0" smtClean="0"/>
              <a:t>6mm</a:t>
            </a:r>
            <a:endParaRPr lang="en-US" sz="1600" b="1" dirty="0"/>
          </a:p>
        </p:txBody>
      </p:sp>
      <p:sp>
        <p:nvSpPr>
          <p:cNvPr id="14" name="TextBox 13"/>
          <p:cNvSpPr txBox="1"/>
          <p:nvPr/>
        </p:nvSpPr>
        <p:spPr>
          <a:xfrm>
            <a:off x="9470968" y="1055600"/>
            <a:ext cx="508473" cy="369332"/>
          </a:xfrm>
          <a:prstGeom prst="rect">
            <a:avLst/>
          </a:prstGeom>
          <a:noFill/>
        </p:spPr>
        <p:txBody>
          <a:bodyPr wrap="none" rtlCol="0">
            <a:spAutoFit/>
          </a:bodyPr>
          <a:lstStyle/>
          <a:p>
            <a:r>
              <a:rPr lang="en-US" altLang="zh-CN" b="1" dirty="0" smtClean="0">
                <a:solidFill>
                  <a:srgbClr val="0432FF"/>
                </a:solidFill>
              </a:rPr>
              <a:t>MC</a:t>
            </a:r>
            <a:endParaRPr lang="en-US" b="1" dirty="0">
              <a:solidFill>
                <a:srgbClr val="0432FF"/>
              </a:solidFill>
            </a:endParaRPr>
          </a:p>
        </p:txBody>
      </p:sp>
      <p:sp>
        <p:nvSpPr>
          <p:cNvPr id="15" name="TextBox 14"/>
          <p:cNvSpPr txBox="1"/>
          <p:nvPr/>
        </p:nvSpPr>
        <p:spPr>
          <a:xfrm>
            <a:off x="8325264" y="1375113"/>
            <a:ext cx="3054353" cy="584775"/>
          </a:xfrm>
          <a:prstGeom prst="rect">
            <a:avLst/>
          </a:prstGeom>
          <a:noFill/>
        </p:spPr>
        <p:txBody>
          <a:bodyPr wrap="square" rtlCol="0">
            <a:spAutoFit/>
          </a:bodyPr>
          <a:lstStyle/>
          <a:p>
            <a:pPr algn="ctr"/>
            <a:r>
              <a:rPr lang="zh-CN" altLang="en-US" sz="1600" dirty="0" smtClean="0"/>
              <a:t>激光器出射激光发散度</a:t>
            </a:r>
            <a:r>
              <a:rPr lang="zh-CN" altLang="en-US" sz="1600" dirty="0"/>
              <a:t> </a:t>
            </a:r>
            <a:r>
              <a:rPr lang="en-US" altLang="zh-CN" sz="1600" b="1" dirty="0" smtClean="0"/>
              <a:t>5mrad</a:t>
            </a:r>
          </a:p>
          <a:p>
            <a:pPr algn="ctr"/>
            <a:r>
              <a:rPr lang="zh-CN" altLang="en-US" sz="1600" dirty="0" smtClean="0"/>
              <a:t>望远镜反射镜</a:t>
            </a:r>
            <a:r>
              <a:rPr lang="en-US" altLang="zh-CN" sz="1600" dirty="0" smtClean="0"/>
              <a:t>smearing:</a:t>
            </a:r>
            <a:r>
              <a:rPr lang="zh-CN" altLang="en-US" sz="1600" dirty="0" smtClean="0"/>
              <a:t> </a:t>
            </a:r>
            <a:r>
              <a:rPr lang="en-US" altLang="zh-CN" sz="1600" b="1" dirty="0" smtClean="0"/>
              <a:t>25mm</a:t>
            </a:r>
            <a:endParaRPr lang="en-US" sz="1600" b="1"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50928" t="484"/>
          <a:stretch/>
        </p:blipFill>
        <p:spPr>
          <a:xfrm>
            <a:off x="8505560" y="1959888"/>
            <a:ext cx="2638624" cy="2795769"/>
          </a:xfrm>
          <a:prstGeom prst="rect">
            <a:avLst/>
          </a:prstGeom>
        </p:spPr>
      </p:pic>
      <p:sp>
        <p:nvSpPr>
          <p:cNvPr id="8" name="Slide Number Placeholder 7"/>
          <p:cNvSpPr>
            <a:spLocks noGrp="1"/>
          </p:cNvSpPr>
          <p:nvPr>
            <p:ph type="sldNum" sz="quarter" idx="12"/>
          </p:nvPr>
        </p:nvSpPr>
        <p:spPr/>
        <p:txBody>
          <a:bodyPr/>
          <a:lstStyle/>
          <a:p>
            <a:fld id="{26365890-06BE-C546-B6D8-D43AB18A7BB0}" type="slidenum">
              <a:rPr lang="en-US" smtClean="0"/>
              <a:t>9</a:t>
            </a:fld>
            <a:endParaRPr lang="en-US"/>
          </a:p>
        </p:txBody>
      </p:sp>
    </p:spTree>
    <p:extLst>
      <p:ext uri="{BB962C8B-B14F-4D97-AF65-F5344CB8AC3E}">
        <p14:creationId xmlns:p14="http://schemas.microsoft.com/office/powerpoint/2010/main" val="18227600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4662</TotalTime>
  <Words>2270</Words>
  <Application>Microsoft Macintosh PowerPoint</Application>
  <PresentationFormat>Widescreen</PresentationFormat>
  <Paragraphs>254</Paragraphs>
  <Slides>30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Calibri</vt:lpstr>
      <vt:lpstr>Calibri Light</vt:lpstr>
      <vt:lpstr>Cambria Math</vt:lpstr>
      <vt:lpstr>DengXian</vt:lpstr>
      <vt:lpstr>DengXian Light</vt:lpstr>
      <vt:lpstr>Mangal</vt:lpstr>
      <vt:lpstr>Wingdings</vt:lpstr>
      <vt:lpstr>Arial</vt:lpstr>
      <vt:lpstr>Office Theme</vt:lpstr>
      <vt:lpstr>WFCTA的激光模拟和数据的初步分析</vt:lpstr>
      <vt:lpstr>提纲</vt:lpstr>
      <vt:lpstr>模拟方法：Monte-Carlo方法</vt:lpstr>
      <vt:lpstr>模拟的图示：投影到XZ平面</vt:lpstr>
      <vt:lpstr>望远镜，激光转台位置示意图</vt:lpstr>
      <vt:lpstr>目前激光数据情况</vt:lpstr>
      <vt:lpstr>1-6号望远镜的激光成像</vt:lpstr>
      <vt:lpstr>激光数据和MC的对比</vt:lpstr>
      <vt:lpstr>Npe沿短轴方向分布对比（I） 四号望远镜</vt:lpstr>
      <vt:lpstr>Npe沿短轴方向分布对比（II） 四号望远镜</vt:lpstr>
      <vt:lpstr>Npe沿长轴方向分布对比 四号望远镜</vt:lpstr>
      <vt:lpstr>使用激光事例限定大气参数</vt:lpstr>
      <vt:lpstr>使用激光验证望远镜指向 (I)</vt:lpstr>
      <vt:lpstr>使用激光验证望远镜指向 (II)</vt:lpstr>
      <vt:lpstr>使用激光验证望远镜指向 (III)</vt:lpstr>
      <vt:lpstr>使用望远镜校准激光转台</vt:lpstr>
      <vt:lpstr>结论</vt:lpstr>
      <vt:lpstr>PowerPoint Presentation</vt:lpstr>
      <vt:lpstr>使用望远镜校准激光转台</vt:lpstr>
      <vt:lpstr>激光数据和MC的对比</vt:lpstr>
      <vt:lpstr>f1 and f2</vt:lpstr>
      <vt:lpstr>修正的模拟方法：I</vt:lpstr>
      <vt:lpstr>修正的模拟方法：II</vt:lpstr>
      <vt:lpstr>修正的模拟方法：III</vt:lpstr>
      <vt:lpstr>不同scale参数结果的对比</vt:lpstr>
      <vt:lpstr>望远镜的坐标转换</vt:lpstr>
      <vt:lpstr>望远镜的坐标转换</vt:lpstr>
      <vt:lpstr>使用激光验证望远镜指向 (II)</vt:lpstr>
      <vt:lpstr>使用激光验证望远镜指向 (III)</vt:lpstr>
      <vt:lpstr>使用望远镜校准激光转台</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LHAASO的激光模拟研究</dc:title>
  <dc:creator>Microsoft Office User</dc:creator>
  <cp:lastModifiedBy>Microsoft Office User</cp:lastModifiedBy>
  <cp:revision>114</cp:revision>
  <cp:lastPrinted>2019-10-24T17:02:04Z</cp:lastPrinted>
  <dcterms:created xsi:type="dcterms:W3CDTF">2019-10-16T11:26:54Z</dcterms:created>
  <dcterms:modified xsi:type="dcterms:W3CDTF">2019-10-25T02:13:49Z</dcterms:modified>
</cp:coreProperties>
</file>