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5" r:id="rId5"/>
    <p:sldId id="266" r:id="rId6"/>
    <p:sldId id="267" r:id="rId7"/>
    <p:sldId id="260" r:id="rId8"/>
    <p:sldId id="272" r:id="rId9"/>
    <p:sldId id="275" r:id="rId10"/>
    <p:sldId id="270" r:id="rId11"/>
    <p:sldId id="263" r:id="rId12"/>
    <p:sldId id="259" r:id="rId13"/>
    <p:sldId id="276" r:id="rId14"/>
    <p:sldId id="278" r:id="rId15"/>
    <p:sldId id="279" r:id="rId16"/>
    <p:sldId id="280" r:id="rId17"/>
    <p:sldId id="281" r:id="rId18"/>
    <p:sldId id="262" r:id="rId19"/>
    <p:sldId id="268" r:id="rId20"/>
    <p:sldId id="25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896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07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2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74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39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1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5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19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01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57A8-CA1F-42F1-A668-59618BFCE579}" type="datetimeFigureOut">
              <a:rPr lang="zh-CN" altLang="en-US" smtClean="0"/>
              <a:t>2019/10/22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28F1-6BE5-4C23-8F1D-FE734B66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6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936217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5400" dirty="0" smtClean="0"/>
              <a:t>Progress of LHAASO </a:t>
            </a:r>
            <a:r>
              <a:rPr lang="en-US" altLang="zh-CN" sz="5400" dirty="0" err="1" smtClean="0"/>
              <a:t>Muon</a:t>
            </a:r>
            <a:r>
              <a:rPr lang="en-US" altLang="zh-CN" sz="5400" dirty="0" smtClean="0"/>
              <a:t> </a:t>
            </a:r>
            <a:r>
              <a:rPr lang="en-US" altLang="zh-CN" sz="5400" dirty="0" smtClean="0"/>
              <a:t>Detector array</a:t>
            </a:r>
            <a:endParaRPr lang="zh-CN" altLang="en-US" sz="5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219258"/>
            <a:ext cx="9144000" cy="1655762"/>
          </a:xfrm>
        </p:spPr>
        <p:txBody>
          <a:bodyPr/>
          <a:lstStyle/>
          <a:p>
            <a:r>
              <a:rPr lang="en-US" altLang="zh-CN" dirty="0" smtClean="0"/>
              <a:t>Gang Xiao</a:t>
            </a:r>
          </a:p>
          <a:p>
            <a:r>
              <a:rPr lang="en-US" altLang="zh-CN" dirty="0" smtClean="0"/>
              <a:t>Zhu Hai</a:t>
            </a:r>
          </a:p>
          <a:p>
            <a:r>
              <a:rPr lang="en-US" altLang="zh-CN" dirty="0" smtClean="0"/>
              <a:t>23.Oct.2019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34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 parts are also produced on time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Protection </a:t>
            </a:r>
            <a:r>
              <a:rPr lang="en-US" altLang="zh-CN" dirty="0" smtClean="0"/>
              <a:t>system:774</a:t>
            </a:r>
          </a:p>
          <a:p>
            <a:r>
              <a:rPr lang="en-US" altLang="zh-CN" dirty="0" smtClean="0"/>
              <a:t>Electronics:500</a:t>
            </a:r>
          </a:p>
          <a:p>
            <a:r>
              <a:rPr lang="en-US" altLang="zh-CN" dirty="0"/>
              <a:t>Power </a:t>
            </a:r>
            <a:r>
              <a:rPr lang="en-US" altLang="zh-CN" dirty="0" smtClean="0"/>
              <a:t>Supply:600</a:t>
            </a:r>
          </a:p>
          <a:p>
            <a:r>
              <a:rPr lang="en-US" altLang="zh-CN" dirty="0" smtClean="0"/>
              <a:t>PMT:595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88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8"/>
          <a:stretch/>
        </p:blipFill>
        <p:spPr>
          <a:xfrm>
            <a:off x="680" y="-20473"/>
            <a:ext cx="2524493" cy="278711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2538039" y="-20472"/>
            <a:ext cx="3886207" cy="28182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97" y="-20473"/>
            <a:ext cx="3716159" cy="278711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613" y="2945396"/>
            <a:ext cx="270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Foundation pit treatment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43838" y="2833911"/>
            <a:ext cx="280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Fabrication of side wall and bottom plate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261210" y="2927069"/>
            <a:ext cx="249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Head cover mounting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5" b="3238"/>
          <a:stretch/>
        </p:blipFill>
        <p:spPr>
          <a:xfrm>
            <a:off x="8752764" y="0"/>
            <a:ext cx="3439236" cy="27666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35784" y="2955094"/>
            <a:ext cx="232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Install insulation board</a:t>
            </a:r>
            <a:endParaRPr lang="zh-CN" altLang="en-US" dirty="0"/>
          </a:p>
        </p:txBody>
      </p:sp>
      <p:cxnSp>
        <p:nvCxnSpPr>
          <p:cNvPr id="14" name="直接箭头连接符 13"/>
          <p:cNvCxnSpPr>
            <a:endCxn id="8" idx="1"/>
          </p:cNvCxnSpPr>
          <p:nvPr/>
        </p:nvCxnSpPr>
        <p:spPr>
          <a:xfrm>
            <a:off x="2536886" y="3153884"/>
            <a:ext cx="506952" cy="31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5718412" y="3116229"/>
            <a:ext cx="542798" cy="376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8534400" y="3153884"/>
            <a:ext cx="596105" cy="4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271"/>
            <a:ext cx="2157046" cy="2876061"/>
          </a:xfrm>
          <a:prstGeom prst="rect">
            <a:avLst/>
          </a:prstGeom>
        </p:spPr>
      </p:pic>
      <p:pic>
        <p:nvPicPr>
          <p:cNvPr id="18" name="内容占位符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55" y="3425728"/>
            <a:ext cx="2149952" cy="2866604"/>
          </a:xfrm>
          <a:prstGeom prst="rect">
            <a:avLst/>
          </a:prstGeom>
        </p:spPr>
      </p:pic>
      <p:cxnSp>
        <p:nvCxnSpPr>
          <p:cNvPr id="20" name="直接箭头连接符 19"/>
          <p:cNvCxnSpPr>
            <a:stCxn id="12" idx="3"/>
          </p:cNvCxnSpPr>
          <p:nvPr/>
        </p:nvCxnSpPr>
        <p:spPr>
          <a:xfrm>
            <a:off x="11255866" y="3139760"/>
            <a:ext cx="936134" cy="185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-2166" y="6403332"/>
            <a:ext cx="231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Install liner and PMT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2380867" y="6306051"/>
            <a:ext cx="199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ultrapure water infusion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5307148" y="6385490"/>
            <a:ext cx="1118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debug</a:t>
            </a:r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>
          <a:xfrm>
            <a:off x="2157046" y="6570156"/>
            <a:ext cx="368127" cy="178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4343007" y="6559746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6863" y="3722494"/>
            <a:ext cx="3035585" cy="227668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93" y="3324425"/>
            <a:ext cx="3975500" cy="298162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072424" y="3531428"/>
            <a:ext cx="2039815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Installation technology</a:t>
            </a:r>
            <a:endParaRPr lang="zh-CN" altLang="en-US" sz="3200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6098131" y="6582793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630544" y="6394411"/>
            <a:ext cx="156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Covering soil</a:t>
            </a:r>
            <a:endParaRPr lang="zh-CN" altLang="en-US" dirty="0"/>
          </a:p>
        </p:txBody>
      </p:sp>
      <p:cxnSp>
        <p:nvCxnSpPr>
          <p:cNvPr id="43" name="直接箭头连接符 42"/>
          <p:cNvCxnSpPr/>
          <p:nvPr/>
        </p:nvCxnSpPr>
        <p:spPr>
          <a:xfrm flipV="1">
            <a:off x="9197672" y="6592104"/>
            <a:ext cx="955531" cy="10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10560178" y="6375080"/>
            <a:ext cx="1635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intergrated</a:t>
            </a:r>
            <a:r>
              <a:rPr lang="en-US" altLang="zh-CN" dirty="0"/>
              <a:t> test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09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42108" y="365125"/>
            <a:ext cx="3111691" cy="1325563"/>
          </a:xfrm>
        </p:spPr>
        <p:txBody>
          <a:bodyPr/>
          <a:lstStyle/>
          <a:p>
            <a:r>
              <a:rPr lang="en-US" altLang="zh-CN" dirty="0" smtClean="0"/>
              <a:t>pro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t="11707" b="2354"/>
          <a:stretch/>
        </p:blipFill>
        <p:spPr>
          <a:xfrm>
            <a:off x="0" y="0"/>
            <a:ext cx="9434083" cy="68580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72425" t="43000" r="2052" b="12817"/>
          <a:stretch/>
        </p:blipFill>
        <p:spPr>
          <a:xfrm>
            <a:off x="8096250" y="3124199"/>
            <a:ext cx="3785833" cy="37338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33428" y="3447276"/>
            <a:ext cx="2129050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Irrigation completed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33428" y="3883285"/>
            <a:ext cx="241451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Debugging completed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242108" y="464024"/>
            <a:ext cx="3658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Map of the Progress </a:t>
            </a:r>
            <a:endParaRPr lang="zh-CN" altLang="en-US" sz="3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8733428" y="4424247"/>
            <a:ext cx="310609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Completion of soil covering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715183" y="5023296"/>
            <a:ext cx="2414516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Power on completion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733428" y="5630935"/>
            <a:ext cx="34585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Electronics installation completed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8733428" y="6243948"/>
            <a:ext cx="241451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Detector operation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746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3890" r="28333" b="-1"/>
          <a:stretch/>
        </p:blipFill>
        <p:spPr>
          <a:xfrm>
            <a:off x="6953250" y="0"/>
            <a:ext cx="5238750" cy="65913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3250" y="5921580"/>
            <a:ext cx="5238750" cy="936419"/>
          </a:xfrm>
          <a:solidFill>
            <a:srgbClr val="00B0F0"/>
          </a:solidFill>
        </p:spPr>
        <p:txBody>
          <a:bodyPr/>
          <a:lstStyle/>
          <a:p>
            <a:r>
              <a:rPr lang="en-US" altLang="zh-CN" dirty="0" smtClean="0"/>
              <a:t>debugging </a:t>
            </a:r>
            <a:r>
              <a:rPr lang="en-US" altLang="zh-CN" dirty="0"/>
              <a:t>equipment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" y="1285850"/>
            <a:ext cx="6955104" cy="222474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798" y="3613257"/>
            <a:ext cx="678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The inner space of the sealing cover is 20000l, the air volume of the inner liner is 2500L, and the SF</a:t>
            </a:r>
            <a:r>
              <a:rPr lang="en-US" altLang="zh-CN" sz="1600" dirty="0"/>
              <a:t>6</a:t>
            </a:r>
            <a:r>
              <a:rPr lang="en-US" altLang="zh-CN" sz="2400" dirty="0"/>
              <a:t> gas is 300L. If the SF6 leakage detector detects that the SF</a:t>
            </a:r>
            <a:r>
              <a:rPr lang="en-US" altLang="zh-CN" sz="1400" dirty="0"/>
              <a:t>6</a:t>
            </a:r>
            <a:r>
              <a:rPr lang="en-US" altLang="zh-CN" sz="2400" dirty="0"/>
              <a:t> concentration in the space of the sealing cover exceeds 9.5ppm within 30 minutes, it is deemed that the quality of the inner liner is unqualified.</a:t>
            </a:r>
            <a:endParaRPr lang="zh-CN" altLang="en-US" sz="2400" dirty="0"/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84798" y="5921582"/>
            <a:ext cx="6781800" cy="9364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Leak detection equipment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4798" y="228600"/>
            <a:ext cx="4963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Two sharp weapons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249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-8987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Operation </a:t>
            </a:r>
            <a:r>
              <a:rPr lang="en-US" altLang="zh-CN" dirty="0"/>
              <a:t>s</a:t>
            </a:r>
            <a:r>
              <a:rPr lang="en-US" altLang="zh-CN" dirty="0" smtClean="0"/>
              <a:t>urvey</a:t>
            </a:r>
            <a:r>
              <a:rPr lang="zh-CN" altLang="en-US" dirty="0" smtClean="0"/>
              <a:t> </a:t>
            </a:r>
            <a:r>
              <a:rPr lang="en-US" altLang="zh-CN" dirty="0"/>
              <a:t>of </a:t>
            </a:r>
            <a:r>
              <a:rPr lang="en-US" altLang="zh-CN" dirty="0" smtClean="0"/>
              <a:t>quarter MD </a:t>
            </a:r>
            <a:r>
              <a:rPr lang="en-US" altLang="zh-CN" dirty="0"/>
              <a:t>array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9631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304</a:t>
            </a:r>
            <a:r>
              <a:rPr lang="zh-CN" altLang="en-US" dirty="0" smtClean="0"/>
              <a:t> </a:t>
            </a:r>
            <a:r>
              <a:rPr lang="en-US" altLang="zh-CN" dirty="0" smtClean="0"/>
              <a:t>MDs in DAQ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/>
              <a:t>295~298 TCP/IP attachable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 smtClean="0"/>
              <a:t>293~295 with hits</a:t>
            </a:r>
            <a:r>
              <a:rPr lang="zh-CN" altLang="en-US" dirty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en-US" altLang="zh-CN" dirty="0"/>
              <a:t>Occupancy </a:t>
            </a:r>
            <a:r>
              <a:rPr lang="en-US" altLang="zh-CN" dirty="0" smtClean="0"/>
              <a:t>around 0.04, per 12</a:t>
            </a:r>
            <a:r>
              <a:rPr lang="zh-CN" altLang="en-US" dirty="0"/>
              <a:t> </a:t>
            </a:r>
            <a:r>
              <a:rPr lang="en-US" altLang="zh-CN" dirty="0" smtClean="0"/>
              <a:t>MDs fired in </a:t>
            </a:r>
            <a:r>
              <a:rPr lang="en-US" altLang="zh-CN" dirty="0"/>
              <a:t>a shower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0668"/>
            <a:ext cx="5152571" cy="312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内容占位符 4"/>
          <p:cNvSpPr txBox="1">
            <a:spLocks/>
          </p:cNvSpPr>
          <p:nvPr/>
        </p:nvSpPr>
        <p:spPr>
          <a:xfrm>
            <a:off x="6384033" y="4509120"/>
            <a:ext cx="3816424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/>
              <a:t>Abnormal MDs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r>
              <a:rPr lang="zh-CN" altLang="en-US" sz="1600" dirty="0"/>
              <a:t>（</a:t>
            </a:r>
            <a:r>
              <a:rPr lang="en-US" altLang="zh-CN" sz="1600" dirty="0"/>
              <a:t>1</a:t>
            </a:r>
            <a:r>
              <a:rPr lang="zh-CN" altLang="en-US" sz="1600" dirty="0"/>
              <a:t>）</a:t>
            </a:r>
            <a:r>
              <a:rPr lang="en-US" altLang="zh-CN" sz="1600" dirty="0"/>
              <a:t> Connection impassability </a:t>
            </a:r>
            <a:r>
              <a:rPr lang="zh-CN" altLang="en-US" sz="1600" dirty="0"/>
              <a:t>：</a:t>
            </a:r>
            <a:r>
              <a:rPr lang="en-US" altLang="zh-CN" sz="1600" dirty="0"/>
              <a:t>~7</a:t>
            </a:r>
            <a:endParaRPr lang="en-US" altLang="zh-CN" sz="1600" dirty="0"/>
          </a:p>
          <a:p>
            <a:r>
              <a:rPr lang="zh-CN" altLang="en-US" sz="1600" dirty="0"/>
              <a:t>（</a:t>
            </a:r>
            <a:r>
              <a:rPr lang="en-US" altLang="zh-CN" sz="1600" dirty="0"/>
              <a:t>2</a:t>
            </a:r>
            <a:r>
              <a:rPr lang="zh-CN" altLang="en-US" sz="1600" dirty="0"/>
              <a:t>）</a:t>
            </a:r>
            <a:r>
              <a:rPr lang="en-US" altLang="zh-CN" sz="1600" dirty="0"/>
              <a:t>Lower  single rate</a:t>
            </a:r>
            <a:r>
              <a:rPr lang="zh-CN" altLang="en-US" sz="1600" dirty="0"/>
              <a:t>：</a:t>
            </a:r>
            <a:r>
              <a:rPr lang="en-US" altLang="zh-CN" sz="1600" dirty="0"/>
              <a:t>~5</a:t>
            </a:r>
            <a:endParaRPr lang="en-US" altLang="zh-CN" sz="1600" dirty="0"/>
          </a:p>
          <a:p>
            <a:r>
              <a:rPr lang="zh-CN" altLang="en-US" sz="1600" dirty="0"/>
              <a:t>（</a:t>
            </a:r>
            <a:r>
              <a:rPr lang="en-US" altLang="zh-CN" sz="1600" dirty="0"/>
              <a:t>3</a:t>
            </a:r>
            <a:r>
              <a:rPr lang="zh-CN" altLang="en-US" sz="1600" dirty="0"/>
              <a:t>）</a:t>
            </a:r>
            <a:r>
              <a:rPr lang="en-US" altLang="zh-CN" sz="1600" dirty="0"/>
              <a:t>Higher single rate</a:t>
            </a:r>
            <a:r>
              <a:rPr lang="zh-CN" altLang="en-US" sz="1600" dirty="0"/>
              <a:t>：</a:t>
            </a:r>
            <a:r>
              <a:rPr lang="en-US" altLang="zh-CN" sz="1600" dirty="0"/>
              <a:t>2</a:t>
            </a:r>
          </a:p>
          <a:p>
            <a:r>
              <a:rPr lang="zh-CN" altLang="en-US" sz="1600" dirty="0"/>
              <a:t>（</a:t>
            </a:r>
            <a:r>
              <a:rPr lang="en-US" altLang="zh-CN" sz="1600" dirty="0"/>
              <a:t>4</a:t>
            </a:r>
            <a:r>
              <a:rPr lang="zh-CN" altLang="en-US" sz="1600" dirty="0"/>
              <a:t>）</a:t>
            </a:r>
            <a:r>
              <a:rPr lang="en-US" altLang="zh-CN" sz="1600" dirty="0"/>
              <a:t>Other problems, such as  abnormal  pedestal , charge and waveform</a:t>
            </a:r>
            <a:r>
              <a:rPr lang="zh-CN" altLang="en-US" sz="1600" dirty="0"/>
              <a:t>：</a:t>
            </a:r>
            <a:r>
              <a:rPr lang="en-US" altLang="zh-CN" sz="1600" dirty="0"/>
              <a:t>4</a:t>
            </a:r>
            <a:endParaRPr lang="zh-CN" altLang="en-US" sz="16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56242" y="5704114"/>
            <a:ext cx="6692901" cy="115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smtClean="0"/>
              <a:t>For details of performance of the ¼ MD array</a:t>
            </a:r>
            <a:r>
              <a:rPr lang="zh-CN" altLang="en-US" sz="2800" smtClean="0"/>
              <a:t>，</a:t>
            </a:r>
            <a:r>
              <a:rPr lang="en-US" altLang="zh-CN" sz="2800" smtClean="0"/>
              <a:t>Please pay attention to Xiong Zuo’s report: Performances and calibration of ¼ LHAASO-MD array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752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Some long-term operation diagrams</a:t>
            </a:r>
            <a:endParaRPr lang="zh-CN" altLang="en-US" dirty="0"/>
          </a:p>
        </p:txBody>
      </p:sp>
      <p:pic>
        <p:nvPicPr>
          <p:cNvPr id="5" name="内容占位符 4" descr="C:\Users\CHENGN~1\AppData\Local\Temp\WeChat Files\8db063deed9f50c70f464e9c8939dde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3" y="3684870"/>
            <a:ext cx="4909459" cy="260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内容占位符 5" descr="C:\Users\CHENGN~1\AppData\Local\Temp\WeChat Files\6376249a673d889ae0f97c422b01c0b.pn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2140576"/>
            <a:ext cx="5181600" cy="2473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745343" y="6367122"/>
            <a:ext cx="267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temperature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8763912" y="5532551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humidity</a:t>
            </a:r>
            <a:endParaRPr lang="zh-CN" altLang="en-US" sz="28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" y="1359401"/>
            <a:ext cx="5301343" cy="201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4702629" y="1690688"/>
            <a:ext cx="10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external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673599" y="4002124"/>
            <a:ext cx="108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internal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2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C:\Users\CHENGN~1\AppData\Local\Temp\WeChat Files\930ec20048c880afb808e4944f32afd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902494"/>
            <a:ext cx="5181600" cy="370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内容占位符 5" descr="C:\Users\CHENGN~1\AppData\Local\Temp\WeChat Files\189ac632ab2c680fd8547f12e2a2cba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3" y="883331"/>
            <a:ext cx="5181600" cy="37011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2326290" y="5189248"/>
            <a:ext cx="168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single rate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8382740" y="5343136"/>
            <a:ext cx="692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NPE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487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C:\Users\CHENGN~1\AppData\Local\Temp\WeChat Files\2997540f0c01e7930111f1f181f4a31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1366952"/>
            <a:ext cx="5181600" cy="3701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内容占位符 5" descr="C:\Users\CHENGN~1\AppData\Local\Temp\WeChat Files\87cd264b5cc05fa9ffa10b399d2be8e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43" y="1366952"/>
            <a:ext cx="5181600" cy="37011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2453690" y="5851865"/>
            <a:ext cx="1776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decay time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8374743" y="5744143"/>
            <a:ext cx="2075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AD ratio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267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Next step plan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2019 </a:t>
            </a:r>
            <a:r>
              <a:rPr lang="en-US" altLang="zh-CN" dirty="0" smtClean="0"/>
              <a:t>plan: 1/2</a:t>
            </a:r>
          </a:p>
          <a:p>
            <a:pPr marL="0" indent="0">
              <a:buNone/>
            </a:pPr>
            <a:r>
              <a:rPr lang="en-US" altLang="zh-CN" dirty="0" smtClean="0"/>
              <a:t>2020 plan</a:t>
            </a:r>
            <a:r>
              <a:rPr lang="en-US" altLang="zh-CN" dirty="0"/>
              <a:t>: entire</a:t>
            </a:r>
            <a:endParaRPr lang="zh-CN" altLang="en-US" dirty="0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0980" r="15049" b="3082"/>
          <a:stretch/>
        </p:blipFill>
        <p:spPr>
          <a:xfrm>
            <a:off x="5254170" y="0"/>
            <a:ext cx="6937830" cy="68580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7155543" y="580571"/>
            <a:ext cx="2583543" cy="3773715"/>
          </a:xfrm>
          <a:custGeom>
            <a:avLst/>
            <a:gdLst>
              <a:gd name="connsiteX0" fmla="*/ 2554514 w 2583543"/>
              <a:gd name="connsiteY0" fmla="*/ 0 h 3773715"/>
              <a:gd name="connsiteX1" fmla="*/ 2554514 w 2583543"/>
              <a:gd name="connsiteY1" fmla="*/ 0 h 3773715"/>
              <a:gd name="connsiteX2" fmla="*/ 2569028 w 2583543"/>
              <a:gd name="connsiteY2" fmla="*/ 1248229 h 3773715"/>
              <a:gd name="connsiteX3" fmla="*/ 1959428 w 2583543"/>
              <a:gd name="connsiteY3" fmla="*/ 1625600 h 3773715"/>
              <a:gd name="connsiteX4" fmla="*/ 2583543 w 2583543"/>
              <a:gd name="connsiteY4" fmla="*/ 2830286 h 3773715"/>
              <a:gd name="connsiteX5" fmla="*/ 1161143 w 2583543"/>
              <a:gd name="connsiteY5" fmla="*/ 3773715 h 3773715"/>
              <a:gd name="connsiteX6" fmla="*/ 653143 w 2583543"/>
              <a:gd name="connsiteY6" fmla="*/ 2728686 h 3773715"/>
              <a:gd name="connsiteX7" fmla="*/ 0 w 2583543"/>
              <a:gd name="connsiteY7" fmla="*/ 3178629 h 3773715"/>
              <a:gd name="connsiteX8" fmla="*/ 0 w 2583543"/>
              <a:gd name="connsiteY8" fmla="*/ 3483429 h 3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543" h="3773715">
                <a:moveTo>
                  <a:pt x="2554514" y="0"/>
                </a:moveTo>
                <a:lnTo>
                  <a:pt x="2554514" y="0"/>
                </a:lnTo>
                <a:cubicBezTo>
                  <a:pt x="2570494" y="1054694"/>
                  <a:pt x="2569028" y="638592"/>
                  <a:pt x="2569028" y="1248229"/>
                </a:cubicBezTo>
                <a:lnTo>
                  <a:pt x="1959428" y="1625600"/>
                </a:lnTo>
                <a:lnTo>
                  <a:pt x="2583543" y="2830286"/>
                </a:lnTo>
                <a:lnTo>
                  <a:pt x="1161143" y="3773715"/>
                </a:lnTo>
                <a:lnTo>
                  <a:pt x="653143" y="2728686"/>
                </a:lnTo>
                <a:lnTo>
                  <a:pt x="0" y="3178629"/>
                </a:lnTo>
                <a:lnTo>
                  <a:pt x="0" y="348342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5776686" y="551543"/>
            <a:ext cx="5965371" cy="5878286"/>
          </a:xfrm>
          <a:custGeom>
            <a:avLst/>
            <a:gdLst>
              <a:gd name="connsiteX0" fmla="*/ 1364343 w 5965371"/>
              <a:gd name="connsiteY0" fmla="*/ 3497943 h 5878286"/>
              <a:gd name="connsiteX1" fmla="*/ 1030514 w 5965371"/>
              <a:gd name="connsiteY1" fmla="*/ 3585028 h 5878286"/>
              <a:gd name="connsiteX2" fmla="*/ 333828 w 5965371"/>
              <a:gd name="connsiteY2" fmla="*/ 3614057 h 5878286"/>
              <a:gd name="connsiteX3" fmla="*/ 0 w 5965371"/>
              <a:gd name="connsiteY3" fmla="*/ 3773714 h 5878286"/>
              <a:gd name="connsiteX4" fmla="*/ 159657 w 5965371"/>
              <a:gd name="connsiteY4" fmla="*/ 4252686 h 5878286"/>
              <a:gd name="connsiteX5" fmla="*/ 595085 w 5965371"/>
              <a:gd name="connsiteY5" fmla="*/ 4905828 h 5878286"/>
              <a:gd name="connsiteX6" fmla="*/ 1901371 w 5965371"/>
              <a:gd name="connsiteY6" fmla="*/ 5718628 h 5878286"/>
              <a:gd name="connsiteX7" fmla="*/ 3033485 w 5965371"/>
              <a:gd name="connsiteY7" fmla="*/ 5878286 h 5878286"/>
              <a:gd name="connsiteX8" fmla="*/ 3526971 w 5965371"/>
              <a:gd name="connsiteY8" fmla="*/ 5863771 h 5878286"/>
              <a:gd name="connsiteX9" fmla="*/ 3526971 w 5965371"/>
              <a:gd name="connsiteY9" fmla="*/ 4310743 h 5878286"/>
              <a:gd name="connsiteX10" fmla="*/ 5965371 w 5965371"/>
              <a:gd name="connsiteY10" fmla="*/ 2960914 h 5878286"/>
              <a:gd name="connsiteX11" fmla="*/ 5936343 w 5965371"/>
              <a:gd name="connsiteY11" fmla="*/ 2307771 h 5878286"/>
              <a:gd name="connsiteX12" fmla="*/ 5660571 w 5965371"/>
              <a:gd name="connsiteY12" fmla="*/ 1335314 h 5878286"/>
              <a:gd name="connsiteX13" fmla="*/ 5196114 w 5965371"/>
              <a:gd name="connsiteY13" fmla="*/ 827314 h 5878286"/>
              <a:gd name="connsiteX14" fmla="*/ 4760685 w 5965371"/>
              <a:gd name="connsiteY14" fmla="*/ 406400 h 5878286"/>
              <a:gd name="connsiteX15" fmla="*/ 4252685 w 5965371"/>
              <a:gd name="connsiteY15" fmla="*/ 29028 h 5878286"/>
              <a:gd name="connsiteX16" fmla="*/ 3962400 w 5965371"/>
              <a:gd name="connsiteY16" fmla="*/ 0 h 58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5371" h="5878286">
                <a:moveTo>
                  <a:pt x="1364343" y="3497943"/>
                </a:moveTo>
                <a:lnTo>
                  <a:pt x="1030514" y="3585028"/>
                </a:lnTo>
                <a:lnTo>
                  <a:pt x="333828" y="3614057"/>
                </a:lnTo>
                <a:lnTo>
                  <a:pt x="0" y="3773714"/>
                </a:lnTo>
                <a:lnTo>
                  <a:pt x="159657" y="4252686"/>
                </a:lnTo>
                <a:lnTo>
                  <a:pt x="595085" y="4905828"/>
                </a:lnTo>
                <a:lnTo>
                  <a:pt x="1901371" y="5718628"/>
                </a:lnTo>
                <a:lnTo>
                  <a:pt x="3033485" y="5878286"/>
                </a:lnTo>
                <a:lnTo>
                  <a:pt x="3526971" y="5863771"/>
                </a:lnTo>
                <a:lnTo>
                  <a:pt x="3526971" y="4310743"/>
                </a:lnTo>
                <a:lnTo>
                  <a:pt x="5965371" y="2960914"/>
                </a:lnTo>
                <a:lnTo>
                  <a:pt x="5936343" y="2307771"/>
                </a:lnTo>
                <a:lnTo>
                  <a:pt x="5660571" y="1335314"/>
                </a:lnTo>
                <a:lnTo>
                  <a:pt x="5196114" y="827314"/>
                </a:lnTo>
                <a:lnTo>
                  <a:pt x="4760685" y="406400"/>
                </a:lnTo>
                <a:lnTo>
                  <a:pt x="4252685" y="29028"/>
                </a:lnTo>
                <a:lnTo>
                  <a:pt x="39624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3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¼ array of LHAASO-MD </a:t>
            </a:r>
            <a:r>
              <a:rPr lang="en-US" altLang="zh-CN" dirty="0"/>
              <a:t>has been constructed and put into DAQ access </a:t>
            </a:r>
            <a:r>
              <a:rPr lang="en-US" altLang="zh-CN" dirty="0" smtClean="0"/>
              <a:t>,</a:t>
            </a:r>
            <a:r>
              <a:rPr lang="en-US" altLang="zh-CN" dirty="0" smtClean="0"/>
              <a:t>The </a:t>
            </a:r>
            <a:r>
              <a:rPr lang="en-US" altLang="zh-CN" dirty="0"/>
              <a:t>monitoring results show that the detector </a:t>
            </a:r>
            <a:r>
              <a:rPr lang="en-US" altLang="zh-CN" dirty="0" smtClean="0"/>
              <a:t>works well.</a:t>
            </a:r>
          </a:p>
          <a:p>
            <a:r>
              <a:rPr lang="en-US" altLang="zh-CN" dirty="0" smtClean="0"/>
              <a:t>½ array installation </a:t>
            </a:r>
            <a:r>
              <a:rPr lang="en-US" altLang="zh-CN" dirty="0"/>
              <a:t>plan is expected to be completed successfully in 2019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4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outline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brief introduction of MD array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Progress of MD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Plan of MD </a:t>
            </a:r>
          </a:p>
          <a:p>
            <a:pPr marL="0" indent="0">
              <a:buNone/>
            </a:pP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4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61704b267bad21bc9ed93e3663edcb7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33.1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8885"/>
          </a:xfrm>
        </p:spPr>
      </p:pic>
    </p:spTree>
    <p:extLst>
      <p:ext uri="{BB962C8B-B14F-4D97-AF65-F5344CB8AC3E}">
        <p14:creationId xmlns:p14="http://schemas.microsoft.com/office/powerpoint/2010/main" val="26961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Brief 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Array</a:t>
            </a:r>
          </a:p>
          <a:p>
            <a:r>
              <a:rPr lang="en-US" altLang="zh-CN" dirty="0" smtClean="0"/>
              <a:t>Unit detector</a:t>
            </a:r>
          </a:p>
        </p:txBody>
      </p:sp>
    </p:spTree>
    <p:extLst>
      <p:ext uri="{BB962C8B-B14F-4D97-AF65-F5344CB8AC3E}">
        <p14:creationId xmlns:p14="http://schemas.microsoft.com/office/powerpoint/2010/main" val="150259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6742" y="0"/>
            <a:ext cx="10515600" cy="1325563"/>
          </a:xfrm>
        </p:spPr>
        <p:txBody>
          <a:bodyPr>
            <a:normAutofit fontScale="90000"/>
          </a:bodyPr>
          <a:lstStyle/>
          <a:p>
            <a:pPr lvl="0" indent="328613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zh-CN" dirty="0" smtClean="0">
                <a:latin typeface="Calibri" panose="020F0502020204030204" pitchFamily="34" charset="0"/>
                <a:cs typeface="宋体" panose="02010600030101010101" pitchFamily="2" charset="-122"/>
              </a:rPr>
              <a:t/>
            </a:r>
            <a:br>
              <a:rPr lang="en-US" altLang="zh-CN" dirty="0" smtClean="0">
                <a:latin typeface="Calibri" panose="020F0502020204030204" pitchFamily="34" charset="0"/>
                <a:cs typeface="宋体" panose="02010600030101010101" pitchFamily="2" charset="-122"/>
              </a:rPr>
            </a:br>
            <a:r>
              <a:rPr lang="en-US" altLang="zh-CN" dirty="0">
                <a:latin typeface="Calibri" panose="020F0502020204030204" pitchFamily="34" charset="0"/>
                <a:cs typeface="宋体" panose="02010600030101010101" pitchFamily="2" charset="-122"/>
              </a:rPr>
              <a:t>General specifications of </a:t>
            </a:r>
            <a:r>
              <a:rPr lang="en-US" altLang="zh-CN" dirty="0" err="1">
                <a:latin typeface="Calibri" panose="020F0502020204030204" pitchFamily="34" charset="0"/>
                <a:cs typeface="宋体" panose="02010600030101010101" pitchFamily="2" charset="-122"/>
              </a:rPr>
              <a:t>muon</a:t>
            </a:r>
            <a:r>
              <a:rPr lang="en-US" altLang="zh-CN" dirty="0">
                <a:latin typeface="Calibri" panose="020F0502020204030204" pitchFamily="34" charset="0"/>
                <a:cs typeface="宋体" panose="02010600030101010101" pitchFamily="2" charset="-122"/>
              </a:rPr>
              <a:t> detector</a:t>
            </a:r>
            <a:r>
              <a:rPr kumimoji="0" lang="zh-CN" altLang="zh-CN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CN" altLang="zh-CN" sz="6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5707449"/>
              </p:ext>
            </p:extLst>
          </p:nvPr>
        </p:nvGraphicFramePr>
        <p:xfrm>
          <a:off x="726742" y="1069943"/>
          <a:ext cx="10726056" cy="5730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8687"/>
                <a:gridCol w="5977369"/>
              </a:tblGrid>
              <a:tr h="771186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performance parameter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  <a:latin typeface="Calibri" panose="020F0502020204030204" pitchFamily="34" charset="0"/>
                          <a:ea typeface="+mn-ea"/>
                          <a:cs typeface="宋体" panose="02010600030101010101" pitchFamily="2" charset="-122"/>
                        </a:rPr>
                        <a:t>Index requirements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detection efficiency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CN" sz="2400">
                          <a:effectLst/>
                        </a:rPr>
                        <a:t>≥</a:t>
                      </a:r>
                      <a:r>
                        <a:rPr lang="en-US" sz="2400">
                          <a:effectLst/>
                        </a:rPr>
                        <a:t>95%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1057389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Particle number resolution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Single particle</a:t>
                      </a:r>
                      <a:r>
                        <a:rPr lang="zh-CN" sz="2400" dirty="0" smtClean="0">
                          <a:effectLst/>
                        </a:rPr>
                        <a:t>：</a:t>
                      </a:r>
                      <a:r>
                        <a:rPr lang="en-US" sz="2400" dirty="0">
                          <a:effectLst/>
                        </a:rPr>
                        <a:t>25%</a:t>
                      </a:r>
                      <a:r>
                        <a:rPr lang="zh-CN" sz="2400" dirty="0" smtClean="0">
                          <a:effectLst/>
                        </a:rPr>
                        <a:t>；</a:t>
                      </a:r>
                      <a:r>
                        <a:rPr lang="en-US" sz="2400" dirty="0" smtClean="0">
                          <a:effectLst/>
                        </a:rPr>
                        <a:t>10000 particles</a:t>
                      </a:r>
                      <a:r>
                        <a:rPr lang="zh-CN" sz="2400" dirty="0" smtClean="0">
                          <a:effectLst/>
                        </a:rPr>
                        <a:t>：</a:t>
                      </a:r>
                      <a:r>
                        <a:rPr lang="en-US" sz="2400" dirty="0">
                          <a:effectLst/>
                        </a:rPr>
                        <a:t>&lt;5%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Time resolved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&lt;10ns</a:t>
                      </a:r>
                      <a:endParaRPr lang="zh-CN" sz="24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744568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dynamic range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1</a:t>
                      </a:r>
                      <a:r>
                        <a:rPr lang="zh-CN" sz="2400" dirty="0">
                          <a:effectLst/>
                        </a:rPr>
                        <a:t>～</a:t>
                      </a:r>
                      <a:r>
                        <a:rPr lang="en-US" sz="2400" dirty="0" smtClean="0">
                          <a:effectLst/>
                        </a:rPr>
                        <a:t>10,000</a:t>
                      </a:r>
                      <a:r>
                        <a:rPr lang="en-US" altLang="zh-CN" sz="2400" dirty="0" smtClean="0">
                          <a:effectLst/>
                        </a:rPr>
                        <a:t>particles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83401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</a:rPr>
                        <a:t>Punch-through </a:t>
                      </a:r>
                      <a:r>
                        <a:rPr lang="en-US" altLang="zh-CN" sz="2400" dirty="0" smtClean="0">
                          <a:effectLst/>
                        </a:rPr>
                        <a:t>Effect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The purity of μ measurement&gt;</a:t>
                      </a:r>
                      <a:r>
                        <a:rPr lang="en-US" sz="2400" dirty="0" smtClean="0">
                          <a:effectLst/>
                        </a:rPr>
                        <a:t>95</a:t>
                      </a:r>
                      <a:r>
                        <a:rPr lang="en-US" sz="2400" dirty="0">
                          <a:effectLst/>
                        </a:rPr>
                        <a:t>%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834014">
                <a:tc>
                  <a:txBody>
                    <a:bodyPr/>
                    <a:lstStyle/>
                    <a:p>
                      <a:r>
                        <a:rPr lang="en-US" altLang="zh-CN" sz="2400" dirty="0" smtClean="0">
                          <a:effectLst/>
                        </a:rPr>
                        <a:t>Long term stability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</a:rPr>
                        <a:t>Signal attenuation less than 20% in 10 years</a:t>
                      </a:r>
                      <a:endParaRPr lang="zh-CN" sz="24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1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37" t="11631" r="25090" b="5363"/>
          <a:stretch/>
        </p:blipFill>
        <p:spPr>
          <a:xfrm>
            <a:off x="2567939" y="8441"/>
            <a:ext cx="9624061" cy="684955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8441"/>
            <a:ext cx="4503420" cy="1325563"/>
          </a:xfrm>
          <a:solidFill>
            <a:srgbClr val="00B0F0"/>
          </a:solidFill>
        </p:spPr>
        <p:txBody>
          <a:bodyPr/>
          <a:lstStyle/>
          <a:p>
            <a:r>
              <a:rPr lang="en-US" altLang="zh-CN" dirty="0" smtClean="0"/>
              <a:t>LHAASO-MDA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3126" t="33882" r="38749" b="9147"/>
          <a:stretch/>
        </p:blipFill>
        <p:spPr>
          <a:xfrm>
            <a:off x="142549" y="2228850"/>
            <a:ext cx="2425390" cy="27622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647700" y="3924300"/>
            <a:ext cx="833831" cy="45720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647700" y="3433220"/>
            <a:ext cx="833831" cy="49108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481531" y="3433220"/>
            <a:ext cx="0" cy="94828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283542" y="5216538"/>
            <a:ext cx="20008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30meters spacing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0" y="5701280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40000 </a:t>
            </a:r>
            <a:r>
              <a:rPr lang="en-US" altLang="zh-CN" dirty="0" smtClean="0"/>
              <a:t>m^2 effective </a:t>
            </a:r>
            <a:r>
              <a:rPr lang="en-US" altLang="zh-CN" dirty="0"/>
              <a:t>area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87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detector </a:t>
            </a:r>
            <a:r>
              <a:rPr lang="en-US" altLang="zh-CN" dirty="0"/>
              <a:t>design</a:t>
            </a:r>
            <a:endParaRPr lang="zh-CN" altLang="en-US" dirty="0"/>
          </a:p>
        </p:txBody>
      </p:sp>
      <p:pic>
        <p:nvPicPr>
          <p:cNvPr id="4" name="内容占位符 3" descr="说明: C:\Users\WangLY\AppData\Roaming\Tencent\Users\343818949\QQ\WinTemp\RichOle\7A4%ZVX(1U9RDTX@I5NUBA6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5625"/>
            <a:ext cx="12192000" cy="4351338"/>
          </a:xfrm>
          <a:prstGeom prst="rect">
            <a:avLst/>
          </a:prstGeom>
          <a:ln w="38100">
            <a:headEnd type="none" w="med" len="med"/>
            <a:tailEnd type="arrow" w="med" len="med"/>
          </a:ln>
        </p:spPr>
      </p:pic>
      <p:sp>
        <p:nvSpPr>
          <p:cNvPr id="3" name="文本框 2"/>
          <p:cNvSpPr txBox="1"/>
          <p:nvPr/>
        </p:nvSpPr>
        <p:spPr>
          <a:xfrm>
            <a:off x="9622971" y="2046514"/>
            <a:ext cx="1988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soil</a:t>
            </a:r>
            <a:endParaRPr lang="zh-CN" altLang="en-US" sz="3200" dirty="0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7329714" y="2220686"/>
            <a:ext cx="2220686" cy="53702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0356659" y="4537529"/>
            <a:ext cx="121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PMT</a:t>
            </a:r>
            <a:endParaRPr lang="zh-CN" altLang="en-US" sz="2800" dirty="0"/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6096000" y="4198824"/>
            <a:ext cx="4260659" cy="60031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410200" y="1690688"/>
            <a:ext cx="1638300" cy="529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5848350" y="2046514"/>
            <a:ext cx="874939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410200" y="1825625"/>
            <a:ext cx="285750" cy="3950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3448050" y="4799139"/>
            <a:ext cx="5314950" cy="0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695950" y="453752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6.8m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4260659" y="4198824"/>
            <a:ext cx="6541" cy="1139075"/>
          </a:xfrm>
          <a:prstGeom prst="straightConnector1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000500" y="486954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1.2m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7048502" y="4937707"/>
            <a:ext cx="2574469" cy="45595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9622971" y="5193604"/>
            <a:ext cx="2544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ultrapure water </a:t>
            </a:r>
            <a:endParaRPr lang="zh-CN" altLang="en-US" sz="2800" dirty="0"/>
          </a:p>
        </p:txBody>
      </p:sp>
      <p:sp>
        <p:nvSpPr>
          <p:cNvPr id="26" name="矩形 25"/>
          <p:cNvSpPr/>
          <p:nvPr/>
        </p:nvSpPr>
        <p:spPr>
          <a:xfrm>
            <a:off x="8226329" y="1184986"/>
            <a:ext cx="1767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electronics</a:t>
            </a:r>
            <a:endParaRPr lang="zh-CN" altLang="en-US" sz="2800" dirty="0"/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7225392" y="1439692"/>
            <a:ext cx="1109437" cy="279599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5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progress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</a:t>
            </a:r>
            <a:r>
              <a:rPr lang="en-US" altLang="zh-CN" dirty="0"/>
              <a:t>Production and inspection of components</a:t>
            </a:r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/>
              <a:t>Installation </a:t>
            </a:r>
            <a:r>
              <a:rPr lang="en-US" altLang="zh-CN" dirty="0" smtClean="0"/>
              <a:t>progress</a:t>
            </a:r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、</a:t>
            </a:r>
            <a:r>
              <a:rPr lang="en-US" altLang="zh-CN" dirty="0" smtClean="0"/>
              <a:t>1/4 array </a:t>
            </a:r>
            <a:r>
              <a:rPr lang="en-US" altLang="zh-CN" dirty="0"/>
              <a:t>performance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5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659" y="387985"/>
            <a:ext cx="11733112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Summary of the development of ultra pure water inner liner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2003833"/>
            <a:ext cx="7228114" cy="291932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745 liners completed by October 2019 .</a:t>
            </a:r>
            <a:endParaRPr lang="en-US" altLang="zh-CN" sz="2400" dirty="0"/>
          </a:p>
          <a:p>
            <a:pPr>
              <a:spcAft>
                <a:spcPts val="600"/>
              </a:spcAft>
            </a:pPr>
            <a:r>
              <a:rPr lang="en-US" altLang="zh-CN" sz="2400" dirty="0"/>
              <a:t>As of the beginning of October 2019, 667 sets of inner liner have been transported to </a:t>
            </a:r>
            <a:r>
              <a:rPr lang="en-US" altLang="zh-CN" sz="2400" dirty="0" err="1" smtClean="0"/>
              <a:t>Daocheng</a:t>
            </a:r>
            <a:r>
              <a:rPr lang="en-US" altLang="zh-CN" sz="2400" dirty="0" smtClean="0"/>
              <a:t>, </a:t>
            </a:r>
            <a:r>
              <a:rPr lang="en-US" altLang="zh-CN" sz="2400" dirty="0"/>
              <a:t>including 306 sets of double Tyvek inner liner. </a:t>
            </a:r>
            <a:endParaRPr lang="en-US" altLang="zh-CN" sz="2400" dirty="0" smtClean="0"/>
          </a:p>
          <a:p>
            <a:pPr>
              <a:spcAft>
                <a:spcPts val="600"/>
              </a:spcAft>
            </a:pPr>
            <a:r>
              <a:rPr lang="en-US" altLang="zh-CN" sz="2400" dirty="0"/>
              <a:t>The inner liner installed by MD is in good sealing condition .</a:t>
            </a:r>
            <a:endParaRPr lang="en-US" altLang="zh-CN" sz="2400" dirty="0" smtClean="0"/>
          </a:p>
          <a:p>
            <a:pPr>
              <a:spcAft>
                <a:spcPts val="600"/>
              </a:spcAft>
            </a:pPr>
            <a:r>
              <a:rPr lang="en-US" altLang="zh-CN" sz="2400" dirty="0"/>
              <a:t>In 2019, the production of inner liner shall meet the requirements of project schedule and meet the project installation schedule. </a:t>
            </a:r>
            <a:endParaRPr lang="en-US" altLang="zh-CN" sz="240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4" y="2003833"/>
            <a:ext cx="4630057" cy="401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50440"/>
            <a:ext cx="10515600" cy="1325563"/>
          </a:xfrm>
        </p:spPr>
        <p:txBody>
          <a:bodyPr/>
          <a:lstStyle/>
          <a:p>
            <a:r>
              <a:rPr lang="en-US" altLang="zh-CN" dirty="0"/>
              <a:t>Summary of insulation development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0500" y="1776003"/>
            <a:ext cx="11163300" cy="1892300"/>
          </a:xfrm>
        </p:spPr>
        <p:txBody>
          <a:bodyPr>
            <a:noAutofit/>
          </a:bodyPr>
          <a:lstStyle/>
          <a:p>
            <a:pPr>
              <a:spcAft>
                <a:spcPts val="900"/>
              </a:spcAft>
            </a:pPr>
            <a:r>
              <a:rPr lang="en-US" altLang="zh-CN" dirty="0"/>
              <a:t>By the middle of October 2019, 508 insulation layers have been installed</a:t>
            </a:r>
            <a:r>
              <a:rPr lang="en-US" altLang="zh-CN" dirty="0" smtClean="0"/>
              <a:t>.</a:t>
            </a:r>
          </a:p>
          <a:p>
            <a:pPr>
              <a:spcAft>
                <a:spcPts val="900"/>
              </a:spcAft>
            </a:pPr>
            <a:r>
              <a:rPr lang="en-US" altLang="zh-CN" dirty="0" smtClean="0"/>
              <a:t>The </a:t>
            </a:r>
            <a:r>
              <a:rPr lang="en-US" altLang="zh-CN" dirty="0"/>
              <a:t>insulation layer is installed smoothly, the quality is up to standard, and meets the current </a:t>
            </a:r>
            <a:r>
              <a:rPr lang="en-US" altLang="zh-CN" dirty="0" smtClean="0"/>
              <a:t>project.</a:t>
            </a:r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25" y="3294743"/>
            <a:ext cx="4536106" cy="28947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07658"/>
            <a:ext cx="4676380" cy="29818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84948" y="6189494"/>
            <a:ext cx="460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Inner </a:t>
            </a:r>
            <a:r>
              <a:rPr lang="en-US" altLang="zh-CN" b="1" dirty="0" smtClean="0"/>
              <a:t>diameter distribution</a:t>
            </a:r>
          </a:p>
          <a:p>
            <a:r>
              <a:rPr lang="en-US" altLang="zh-CN" b="1" dirty="0" smtClean="0"/>
              <a:t>(Internal </a:t>
            </a:r>
            <a:r>
              <a:rPr lang="en-US" altLang="zh-CN" b="1" dirty="0"/>
              <a:t>diameter requirement: 6.8 ± </a:t>
            </a:r>
            <a:r>
              <a:rPr lang="en-US" altLang="zh-CN" b="1" dirty="0" smtClean="0"/>
              <a:t>0.01m)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717380" y="6189495"/>
            <a:ext cx="4210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Bottom level </a:t>
            </a:r>
            <a:r>
              <a:rPr lang="en-US" altLang="zh-CN" b="1" dirty="0" smtClean="0"/>
              <a:t>distribution</a:t>
            </a:r>
          </a:p>
          <a:p>
            <a:r>
              <a:rPr lang="en-US" altLang="zh-CN" b="1" dirty="0"/>
              <a:t>Bottom levelness requirement: ± </a:t>
            </a:r>
            <a:r>
              <a:rPr lang="en-US" altLang="zh-CN" b="1" dirty="0" smtClean="0"/>
              <a:t>0.005m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586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528</Words>
  <Application>Microsoft Office PowerPoint</Application>
  <PresentationFormat>宽屏</PresentationFormat>
  <Paragraphs>107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Times New Roman</vt:lpstr>
      <vt:lpstr>Office 主题</vt:lpstr>
      <vt:lpstr>Progress of LHAASO Muon Detector array</vt:lpstr>
      <vt:lpstr>outline</vt:lpstr>
      <vt:lpstr>Brief introduction</vt:lpstr>
      <vt:lpstr> General specifications of muon detector </vt:lpstr>
      <vt:lpstr>LHAASO-MDA</vt:lpstr>
      <vt:lpstr>detector design</vt:lpstr>
      <vt:lpstr>progress</vt:lpstr>
      <vt:lpstr>Summary of the development of ultra pure water inner liner</vt:lpstr>
      <vt:lpstr>Summary of insulation development</vt:lpstr>
      <vt:lpstr>Other parts are also produced on time</vt:lpstr>
      <vt:lpstr>PowerPoint 演示文稿</vt:lpstr>
      <vt:lpstr>pro</vt:lpstr>
      <vt:lpstr>debugging equipment</vt:lpstr>
      <vt:lpstr>Operation survey of quarter MD array</vt:lpstr>
      <vt:lpstr>Some long-term operation diagrams</vt:lpstr>
      <vt:lpstr>PowerPoint 演示文稿</vt:lpstr>
      <vt:lpstr>PowerPoint 演示文稿</vt:lpstr>
      <vt:lpstr>Next step plan</vt:lpstr>
      <vt:lpstr>summary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LHAASO-MD array</dc:title>
  <dc:creator>xiao</dc:creator>
  <cp:lastModifiedBy>xiao</cp:lastModifiedBy>
  <cp:revision>36</cp:revision>
  <dcterms:created xsi:type="dcterms:W3CDTF">2019-10-21T11:17:17Z</dcterms:created>
  <dcterms:modified xsi:type="dcterms:W3CDTF">2019-10-22T19:45:04Z</dcterms:modified>
</cp:coreProperties>
</file>