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769" r:id="rId2"/>
    <p:sldMasterId id="2147483793" r:id="rId3"/>
    <p:sldMasterId id="2147483811" r:id="rId4"/>
  </p:sldMasterIdLst>
  <p:notesMasterIdLst>
    <p:notesMasterId r:id="rId25"/>
  </p:notesMasterIdLst>
  <p:sldIdLst>
    <p:sldId id="562" r:id="rId5"/>
    <p:sldId id="520" r:id="rId6"/>
    <p:sldId id="710" r:id="rId7"/>
    <p:sldId id="629" r:id="rId8"/>
    <p:sldId id="745" r:id="rId9"/>
    <p:sldId id="744" r:id="rId10"/>
    <p:sldId id="734" r:id="rId11"/>
    <p:sldId id="755" r:id="rId12"/>
    <p:sldId id="766" r:id="rId13"/>
    <p:sldId id="736" r:id="rId14"/>
    <p:sldId id="761" r:id="rId15"/>
    <p:sldId id="765" r:id="rId16"/>
    <p:sldId id="749" r:id="rId17"/>
    <p:sldId id="764" r:id="rId18"/>
    <p:sldId id="759" r:id="rId19"/>
    <p:sldId id="760" r:id="rId20"/>
    <p:sldId id="754" r:id="rId21"/>
    <p:sldId id="743" r:id="rId22"/>
    <p:sldId id="290" r:id="rId23"/>
    <p:sldId id="709" r:id="rId2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71979" autoAdjust="0"/>
  </p:normalViewPr>
  <p:slideViewPr>
    <p:cSldViewPr>
      <p:cViewPr varScale="1">
        <p:scale>
          <a:sx n="67" d="100"/>
          <a:sy n="67" d="100"/>
        </p:scale>
        <p:origin x="1675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4BB6A-867C-4D5C-86AF-859812E5FCA3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F084C-BEB3-48D0-B6D1-FD39215CF5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87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LHAASO</a:t>
            </a:r>
            <a:r>
              <a:rPr lang="zh-CN" altLang="en-US" dirty="0" smtClean="0"/>
              <a:t>以探索高能宇宙线起源和相关宇宙演化为核心科学目标，包括平方公里探测器阵列、水切伦科夫探测器阵列和广角切伦科夫望远镜阵列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18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559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15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78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作为</a:t>
            </a:r>
            <a:r>
              <a:rPr lang="en-US" altLang="zh-CN" dirty="0" smtClean="0"/>
              <a:t>LHAASO</a:t>
            </a:r>
            <a:r>
              <a:rPr lang="zh-CN" altLang="en-US" dirty="0" smtClean="0"/>
              <a:t>探测器阵列的一部分，</a:t>
            </a:r>
            <a:endParaRPr lang="en-US" altLang="zh-CN" dirty="0" smtClean="0"/>
          </a:p>
          <a:p>
            <a:r>
              <a:rPr lang="en-US" altLang="zh-CN" dirty="0" smtClean="0"/>
              <a:t>WFCTA</a:t>
            </a:r>
            <a:r>
              <a:rPr lang="zh-CN" altLang="en-US" dirty="0" smtClean="0"/>
              <a:t>分</a:t>
            </a:r>
            <a:r>
              <a:rPr lang="en-US" altLang="zh-CN" dirty="0" smtClean="0"/>
              <a:t>3</a:t>
            </a:r>
            <a:r>
              <a:rPr lang="zh-CN" altLang="en-US" dirty="0" smtClean="0"/>
              <a:t>个阶段观测</a:t>
            </a:r>
            <a:endParaRPr lang="en-US" altLang="zh-CN" dirty="0" smtClean="0"/>
          </a:p>
          <a:p>
            <a:r>
              <a:rPr lang="zh-CN" altLang="en-US" dirty="0" smtClean="0"/>
              <a:t>第一个阶段：切伦科夫光模式测量</a:t>
            </a:r>
            <a:r>
              <a:rPr lang="en-US" altLang="zh-CN" dirty="0" smtClean="0"/>
              <a:t>100TeV-10PeV</a:t>
            </a:r>
            <a:r>
              <a:rPr lang="zh-CN" altLang="en-US" dirty="0" smtClean="0"/>
              <a:t>的宇宙线轻成分能谱（</a:t>
            </a:r>
            <a:r>
              <a:rPr lang="en-US" altLang="zh-CN" dirty="0" smtClean="0"/>
              <a:t>60°</a:t>
            </a:r>
            <a:r>
              <a:rPr lang="zh-CN" altLang="en-US" dirty="0" smtClean="0"/>
              <a:t>仰角）</a:t>
            </a:r>
            <a:endParaRPr lang="en-US" altLang="zh-CN" dirty="0" smtClean="0"/>
          </a:p>
          <a:p>
            <a:r>
              <a:rPr lang="zh-CN" altLang="en-US" dirty="0" smtClean="0"/>
              <a:t>第二个阶段：测量</a:t>
            </a:r>
            <a:r>
              <a:rPr lang="en-US" altLang="zh-CN" dirty="0" smtClean="0"/>
              <a:t>1PeV-100PeV</a:t>
            </a:r>
            <a:r>
              <a:rPr lang="zh-CN" altLang="en-US" dirty="0" smtClean="0"/>
              <a:t>的宇宙线能谱（</a:t>
            </a:r>
            <a:r>
              <a:rPr lang="en-US" altLang="zh-CN" dirty="0" smtClean="0"/>
              <a:t>45°</a:t>
            </a:r>
            <a:r>
              <a:rPr lang="zh-CN" altLang="en-US" dirty="0" smtClean="0"/>
              <a:t>仰角）</a:t>
            </a:r>
            <a:endParaRPr lang="en-US" altLang="zh-CN" dirty="0" smtClean="0"/>
          </a:p>
          <a:p>
            <a:r>
              <a:rPr lang="zh-CN" altLang="en-US" dirty="0" smtClean="0"/>
              <a:t>第三个阶段：荧光观测模式，测量</a:t>
            </a:r>
            <a:r>
              <a:rPr lang="en-US" altLang="zh-CN" dirty="0" smtClean="0"/>
              <a:t>100PeV</a:t>
            </a:r>
            <a:r>
              <a:rPr lang="zh-CN" altLang="en-US" dirty="0" smtClean="0"/>
              <a:t>以上的宇宙线能谱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879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广角切伦科夫望远镜由硅光电倍增管成像探头、读出电子学系统、反射式球面光学系统、可移动可调节镜筒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等组成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。单台望远镜的视场范围为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16°×16°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，每个像素的视场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0.5°×0.5°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en-US" dirty="0" smtClean="0"/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宇宙射线引发的空气簇射中的带电粒子产生的荧光或切伦科夫光经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 m</a:t>
            </a:r>
            <a:r>
              <a:rPr lang="en-US" altLang="zh-CN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的球面反射镜收集并反射到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SiPM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成像探头上，在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SiPM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成像探头上成荧光或切伦科夫事例图像。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229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数字板由</a:t>
            </a:r>
            <a:r>
              <a:rPr lang="en-US" altLang="zh-CN" dirty="0" smtClean="0"/>
              <a:t>50M</a:t>
            </a:r>
            <a:r>
              <a:rPr lang="zh-CN" altLang="en-US" dirty="0" smtClean="0"/>
              <a:t>采样率的高速</a:t>
            </a:r>
            <a:r>
              <a:rPr lang="en-US" altLang="zh-CN" dirty="0" smtClean="0"/>
              <a:t>ADC</a:t>
            </a:r>
            <a:r>
              <a:rPr lang="zh-CN" altLang="en-US" dirty="0" smtClean="0"/>
              <a:t>和</a:t>
            </a:r>
            <a:r>
              <a:rPr lang="en-US" altLang="zh-CN" dirty="0" smtClean="0"/>
              <a:t>FPGA</a:t>
            </a:r>
            <a:r>
              <a:rPr lang="zh-CN" altLang="en-US" dirty="0" smtClean="0"/>
              <a:t>组成，负责完成模拟信号的</a:t>
            </a:r>
            <a:r>
              <a:rPr lang="en-US" altLang="zh-CN" dirty="0" smtClean="0"/>
              <a:t>AD</a:t>
            </a:r>
            <a:r>
              <a:rPr lang="zh-CN" altLang="en-US" dirty="0" smtClean="0"/>
              <a:t>转换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475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F6B46-484E-4D36-B605-6ECF15890B30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76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360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这个是和</a:t>
            </a:r>
            <a:r>
              <a:rPr lang="en-US" altLang="zh-CN" dirty="0" smtClean="0"/>
              <a:t>WCDA</a:t>
            </a:r>
            <a:r>
              <a:rPr lang="zh-CN" altLang="en-US" dirty="0" smtClean="0"/>
              <a:t>的符合事例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229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这个是一个切伦科夫光事例同时被</a:t>
            </a:r>
            <a:r>
              <a:rPr lang="en-US" altLang="zh-CN" dirty="0" smtClean="0"/>
              <a:t>W05</a:t>
            </a:r>
            <a:r>
              <a:rPr lang="zh-CN" altLang="en-US" dirty="0" smtClean="0"/>
              <a:t>和</a:t>
            </a:r>
            <a:r>
              <a:rPr lang="en-US" altLang="zh-CN" dirty="0" smtClean="0"/>
              <a:t>W06</a:t>
            </a:r>
            <a:r>
              <a:rPr lang="zh-CN" altLang="en-US" dirty="0" smtClean="0"/>
              <a:t>看到，需要把两台望远镜的像拼在一起，才是一个完整的切伦科夫事例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388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星光给出的</a:t>
            </a:r>
            <a:r>
              <a:rPr lang="en-US" altLang="zh-CN" dirty="0" smtClean="0"/>
              <a:t>4</a:t>
            </a:r>
            <a:r>
              <a:rPr lang="zh-CN" altLang="en-US" dirty="0" smtClean="0"/>
              <a:t>台望远镜指向，望远镜指向标定精度</a:t>
            </a:r>
            <a:r>
              <a:rPr lang="en-US" altLang="zh-CN" dirty="0" smtClean="0"/>
              <a:t>0.08°</a:t>
            </a:r>
          </a:p>
          <a:p>
            <a:r>
              <a:rPr lang="zh-CN" altLang="en-US" dirty="0" smtClean="0"/>
              <a:t>其中</a:t>
            </a:r>
            <a:r>
              <a:rPr lang="en-US" altLang="zh-CN" dirty="0" smtClean="0"/>
              <a:t>4</a:t>
            </a:r>
            <a:r>
              <a:rPr lang="zh-CN" altLang="en-US" dirty="0" smtClean="0"/>
              <a:t>号望远镜指向天顶，所以天顶角是</a:t>
            </a:r>
            <a:r>
              <a:rPr lang="en-US" altLang="zh-CN" dirty="0" smtClean="0"/>
              <a:t>0.86°</a:t>
            </a:r>
          </a:p>
          <a:p>
            <a:r>
              <a:rPr lang="zh-CN" altLang="en-US" dirty="0" smtClean="0"/>
              <a:t>天顶角</a:t>
            </a:r>
            <a:r>
              <a:rPr lang="en-US" altLang="zh-CN" dirty="0" smtClean="0"/>
              <a:t>=90°-</a:t>
            </a:r>
            <a:r>
              <a:rPr lang="zh-CN" altLang="en-US" dirty="0" smtClean="0"/>
              <a:t>仰角</a:t>
            </a:r>
            <a:endParaRPr lang="en-US" altLang="zh-CN" dirty="0" smtClean="0"/>
          </a:p>
          <a:p>
            <a:r>
              <a:rPr lang="zh-CN" altLang="en-US" dirty="0" smtClean="0"/>
              <a:t>所以</a:t>
            </a:r>
            <a:r>
              <a:rPr lang="en-US" altLang="zh-CN" dirty="0" smtClean="0"/>
              <a:t>W03</a:t>
            </a:r>
            <a:r>
              <a:rPr lang="zh-CN" altLang="en-US" dirty="0" smtClean="0"/>
              <a:t>、</a:t>
            </a:r>
            <a:r>
              <a:rPr lang="en-US" altLang="zh-CN" dirty="0" smtClean="0"/>
              <a:t>W05</a:t>
            </a:r>
            <a:r>
              <a:rPr lang="zh-CN" altLang="en-US" dirty="0" smtClean="0"/>
              <a:t>、</a:t>
            </a:r>
            <a:r>
              <a:rPr lang="en-US" altLang="zh-CN" dirty="0" smtClean="0"/>
              <a:t>W06</a:t>
            </a:r>
            <a:r>
              <a:rPr lang="zh-CN" altLang="en-US" dirty="0" smtClean="0"/>
              <a:t>的天顶角在</a:t>
            </a:r>
            <a:r>
              <a:rPr lang="en-US" altLang="zh-CN" dirty="0" smtClean="0"/>
              <a:t>30°</a:t>
            </a:r>
            <a:r>
              <a:rPr lang="zh-CN" altLang="en-US" dirty="0" smtClean="0"/>
              <a:t>附近，现场调解仰角是</a:t>
            </a:r>
            <a:r>
              <a:rPr lang="en-US" altLang="zh-CN" dirty="0" smtClean="0"/>
              <a:t>60°</a:t>
            </a:r>
          </a:p>
          <a:p>
            <a:r>
              <a:rPr lang="zh-CN" altLang="en-US" dirty="0" smtClean="0"/>
              <a:t>方位角原定间隔是</a:t>
            </a:r>
            <a:r>
              <a:rPr lang="en-US" altLang="zh-CN" dirty="0" smtClean="0"/>
              <a:t>30°</a:t>
            </a:r>
            <a:r>
              <a:rPr lang="zh-CN" altLang="en-US" dirty="0" smtClean="0"/>
              <a:t>，发现</a:t>
            </a:r>
            <a:r>
              <a:rPr lang="en-US" altLang="zh-CN" dirty="0" smtClean="0"/>
              <a:t>30°</a:t>
            </a:r>
            <a:r>
              <a:rPr lang="zh-CN" altLang="en-US" dirty="0" smtClean="0"/>
              <a:t>没有实现望远镜底部的重合，需要调整到间隔</a:t>
            </a:r>
            <a:r>
              <a:rPr lang="en-US" altLang="zh-CN" dirty="0" smtClean="0"/>
              <a:t>26°</a:t>
            </a:r>
            <a:r>
              <a:rPr lang="zh-CN" altLang="en-US" dirty="0" smtClean="0"/>
              <a:t>才能实现望远镜像的完全重合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186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1198" y="67290"/>
            <a:ext cx="7886700" cy="634239"/>
          </a:xfrm>
        </p:spPr>
        <p:txBody>
          <a:bodyPr>
            <a:noAutofit/>
          </a:bodyPr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844548" y="777875"/>
            <a:ext cx="7920000" cy="0"/>
          </a:xfrm>
          <a:prstGeom prst="line">
            <a:avLst/>
          </a:prstGeom>
          <a:ln w="57150">
            <a:solidFill>
              <a:srgbClr val="0070C0"/>
            </a:solidFill>
          </a:ln>
          <a:effectLst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 userDrawn="1"/>
        </p:nvSpPr>
        <p:spPr>
          <a:xfrm>
            <a:off x="9525" y="-1588"/>
            <a:ext cx="647700" cy="61595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2" name="矩形 21"/>
          <p:cNvSpPr/>
          <p:nvPr userDrawn="1"/>
        </p:nvSpPr>
        <p:spPr>
          <a:xfrm>
            <a:off x="333375" y="314325"/>
            <a:ext cx="468313" cy="463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内容占位符 2"/>
          <p:cNvSpPr>
            <a:spLocks noGrp="1"/>
          </p:cNvSpPr>
          <p:nvPr>
            <p:ph idx="1"/>
          </p:nvPr>
        </p:nvSpPr>
        <p:spPr>
          <a:xfrm>
            <a:off x="452045" y="1017442"/>
            <a:ext cx="8312503" cy="4525963"/>
          </a:xfrm>
        </p:spPr>
        <p:txBody>
          <a:bodyPr/>
          <a:lstStyle>
            <a:lvl1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anose="05000000000000000000" pitchFamily="2" charset="2"/>
              <a:buChar char="l"/>
              <a:defRPr sz="24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150000"/>
              </a:lnSpc>
              <a:buSzPct val="75000"/>
              <a:buFont typeface="Arial" panose="020B0604020202020204" pitchFamily="34" charset="0"/>
              <a:buChar char="•"/>
              <a:defRPr sz="2000" b="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150000"/>
              </a:lnSpc>
              <a:buSzPct val="75000"/>
              <a:buFont typeface="Wingdings" panose="05000000000000000000" pitchFamily="2" charset="2"/>
              <a:buChar char="p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57350" indent="-285750">
              <a:lnSpc>
                <a:spcPct val="100000"/>
              </a:lnSpc>
              <a:buFont typeface="微软雅黑" panose="020B0503020204020204" pitchFamily="34" charset="-122"/>
              <a:buChar char="-"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lnSpc>
                <a:spcPct val="10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26" name="灯片编号占位符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178BC8A-00A7-488C-B94C-B516AB74C86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651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3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58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017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86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7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28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7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54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23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09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996709"/>
      </p:ext>
    </p:extLst>
  </p:cSld>
  <p:clrMapOvr>
    <a:masterClrMapping/>
  </p:clrMapOvr>
  <p:transition/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96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61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699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80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8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33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33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69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054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436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91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FDC4-A3FD-402B-B09A-0A754FB0EC4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90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C157-6492-450A-B601-9D312E36E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7163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A00C-F280-4B76-80B7-671846DDB06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173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539AD-B217-4A60-931F-6DB3E2B248B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7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C863-FB96-4336-A9B8-FE4F6C54981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25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05F-E1BB-4077-8848-9513E42722D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42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3E2-9319-41F9-85E2-D0D63C89841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584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1B054-0CC0-437F-8945-9231409EED2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60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76690-2A3D-4081-AFDE-82EA820747D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158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A0E4-701F-4681-91C8-BC8366B9826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027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879D-CFE7-45C7-8371-B2ABAFE4ABB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7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1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80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4C414-DB6B-45DD-8546-075EE4233C1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16B45-C473-4D3C-8F9C-F169A06096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6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BD04A-3422-468F-A886-1D859FC628D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1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5515" y="620688"/>
            <a:ext cx="8712968" cy="1614041"/>
          </a:xfrm>
        </p:spPr>
        <p:txBody>
          <a:bodyPr>
            <a:noAutofit/>
          </a:bodyPr>
          <a:lstStyle/>
          <a:p>
            <a:r>
              <a:rPr lang="en-US" altLang="zh-CN" sz="4000" i="1" dirty="0" smtClean="0"/>
              <a:t>Progress of LHAASO-WFCTA</a:t>
            </a:r>
            <a:endParaRPr lang="zh-CN" altLang="en-US" sz="4000" i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3568" y="2924944"/>
            <a:ext cx="7704856" cy="1752600"/>
          </a:xfrm>
        </p:spPr>
        <p:txBody>
          <a:bodyPr>
            <a:noAutofit/>
          </a:bodyPr>
          <a:lstStyle/>
          <a:p>
            <a:r>
              <a:rPr lang="en-US" altLang="zh-CN" b="1" dirty="0" err="1" smtClean="0">
                <a:solidFill>
                  <a:srgbClr val="FFFF00"/>
                </a:solidFill>
              </a:rPr>
              <a:t>Shoushan</a:t>
            </a:r>
            <a:r>
              <a:rPr lang="en-US" altLang="zh-CN" b="1" dirty="0" smtClean="0">
                <a:solidFill>
                  <a:srgbClr val="FFFF00"/>
                </a:solidFill>
              </a:rPr>
              <a:t> Zhang</a:t>
            </a:r>
          </a:p>
          <a:p>
            <a:endParaRPr lang="en-US" altLang="zh-CN" sz="2400" dirty="0" smtClean="0">
              <a:solidFill>
                <a:srgbClr val="54DC24"/>
              </a:solidFill>
            </a:endParaRPr>
          </a:p>
          <a:p>
            <a:pPr algn="ctr"/>
            <a:r>
              <a:rPr lang="en-US" altLang="zh-CN" sz="2400" b="1" dirty="0" smtClean="0">
                <a:solidFill>
                  <a:srgbClr val="FFFF00"/>
                </a:solidFill>
              </a:rPr>
              <a:t>Institute of High Energy Physics</a:t>
            </a:r>
          </a:p>
          <a:p>
            <a:pPr algn="ctr"/>
            <a:endParaRPr lang="en-US" altLang="zh-CN" sz="2400" b="1" dirty="0">
              <a:solidFill>
                <a:srgbClr val="FFFF00"/>
              </a:solidFill>
            </a:endParaRPr>
          </a:p>
          <a:p>
            <a:r>
              <a:rPr lang="en-US" altLang="zh-CN" sz="2400" b="1" dirty="0">
                <a:solidFill>
                  <a:srgbClr val="FF0000"/>
                </a:solidFill>
              </a:rPr>
              <a:t>LHAASO collaboration  meeting</a:t>
            </a:r>
            <a:r>
              <a:rPr lang="zh-CN" altLang="en-US" sz="2400" b="1" dirty="0">
                <a:solidFill>
                  <a:srgbClr val="FF0000"/>
                </a:solidFill>
              </a:rPr>
              <a:t>，</a:t>
            </a:r>
            <a:r>
              <a:rPr lang="en-US" altLang="zh-CN" sz="2400" b="1" dirty="0">
                <a:solidFill>
                  <a:srgbClr val="FF0000"/>
                </a:solidFill>
              </a:rPr>
              <a:t>Zhuhai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，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2019/4/23-25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17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09055" y="1484784"/>
            <a:ext cx="3928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Event </a:t>
            </a:r>
            <a:r>
              <a:rPr lang="en-US" altLang="zh-CN" dirty="0" smtClean="0">
                <a:solidFill>
                  <a:prstClr val="black"/>
                </a:solidFill>
              </a:rPr>
              <a:t>Rate with time: 50Hz – 100 Hz 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3793" y="3114835"/>
            <a:ext cx="2956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</a:rPr>
              <a:t>Total size 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distribution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96136" y="108875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2019/04/06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319417" y="165761"/>
            <a:ext cx="7199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Trigger condition: single pixel threshold = 30pe </a:t>
            </a:r>
            <a:r>
              <a:rPr lang="en-US" altLang="zh-CN" sz="2000" dirty="0"/>
              <a:t>&amp; </a:t>
            </a:r>
            <a:r>
              <a:rPr lang="en-US" altLang="zh-CN" sz="2000" dirty="0" smtClean="0"/>
              <a:t>N fired &gt;</a:t>
            </a:r>
            <a:r>
              <a:rPr lang="en-US" altLang="zh-CN" sz="2000" dirty="0"/>
              <a:t>4</a:t>
            </a:r>
            <a:r>
              <a:rPr lang="en-US" altLang="zh-CN" sz="2000" dirty="0" smtClean="0"/>
              <a:t> pixels</a:t>
            </a:r>
            <a:endParaRPr lang="zh-CN" altLang="en-US" sz="20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968"/>
            <a:ext cx="11745244" cy="238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52326"/>
            <a:ext cx="4496483" cy="320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950120" y="2044863"/>
            <a:ext cx="5569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/>
              <a:t>事例率：</a:t>
            </a:r>
            <a:r>
              <a:rPr lang="en-US" altLang="zh-CN" sz="2400" dirty="0" smtClean="0"/>
              <a:t>~25 Hz </a:t>
            </a:r>
            <a:r>
              <a:rPr lang="zh-CN" altLang="en-US" sz="2400" dirty="0" smtClean="0"/>
              <a:t>（无月晚上，</a:t>
            </a:r>
            <a:r>
              <a:rPr lang="en-US" altLang="zh-CN" sz="2400" dirty="0" smtClean="0"/>
              <a:t>9</a:t>
            </a:r>
            <a:r>
              <a:rPr lang="zh-CN" altLang="en-US" sz="2400" dirty="0" smtClean="0"/>
              <a:t>月</a:t>
            </a:r>
            <a:r>
              <a:rPr lang="en-US" altLang="zh-CN" sz="2400" dirty="0" smtClean="0"/>
              <a:t>27</a:t>
            </a:r>
            <a:r>
              <a:rPr lang="zh-CN" altLang="en-US" sz="2400" dirty="0" smtClean="0"/>
              <a:t>日）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584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-116"/>
          <a:stretch/>
        </p:blipFill>
        <p:spPr>
          <a:xfrm>
            <a:off x="5364088" y="1240707"/>
            <a:ext cx="3993312" cy="48153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852" y="1351576"/>
            <a:ext cx="2484404" cy="1872208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/>
          <a:stretch/>
        </p:blipFill>
        <p:spPr>
          <a:xfrm rot="5400000">
            <a:off x="4056347" y="3355019"/>
            <a:ext cx="2304256" cy="23072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63" b="50092"/>
          <a:stretch/>
        </p:blipFill>
        <p:spPr>
          <a:xfrm>
            <a:off x="251520" y="1285331"/>
            <a:ext cx="3312368" cy="28916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6" b="50092"/>
          <a:stretch/>
        </p:blipFill>
        <p:spPr>
          <a:xfrm>
            <a:off x="-42172" y="4079209"/>
            <a:ext cx="2098124" cy="19988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8" r="66926"/>
          <a:stretch/>
        </p:blipFill>
        <p:spPr>
          <a:xfrm>
            <a:off x="2055952" y="4109425"/>
            <a:ext cx="1998900" cy="191074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63688" y="213111"/>
            <a:ext cx="5895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4</a:t>
            </a:r>
            <a:r>
              <a:rPr lang="zh-CN" altLang="en-US" sz="3200" dirty="0" smtClean="0"/>
              <a:t>号望远镜和</a:t>
            </a:r>
            <a:r>
              <a:rPr lang="en-US" altLang="zh-CN" sz="3200" dirty="0" smtClean="0"/>
              <a:t>WCDA-1</a:t>
            </a:r>
            <a:r>
              <a:rPr lang="zh-CN" altLang="en-US" sz="3200" dirty="0" smtClean="0"/>
              <a:t>的符合事例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049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67"/>
    </mc:Choice>
    <mc:Fallback xmlns="">
      <p:transition spd="slow" advTm="5326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80000">
            <a:off x="122187" y="1102576"/>
            <a:ext cx="4836834" cy="46427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90" y="2358646"/>
            <a:ext cx="4716009" cy="452673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95736" y="207249"/>
            <a:ext cx="5577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5</a:t>
            </a:r>
            <a:r>
              <a:rPr lang="zh-CN" altLang="en-US" sz="2800" dirty="0" smtClean="0"/>
              <a:t>号望远镜和</a:t>
            </a:r>
            <a:r>
              <a:rPr lang="en-US" altLang="zh-CN" sz="2800" dirty="0" smtClean="0"/>
              <a:t>6</a:t>
            </a:r>
            <a:r>
              <a:rPr lang="zh-CN" altLang="en-US" sz="2800" dirty="0" smtClean="0"/>
              <a:t>号望远镜的符合事例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6603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99293" y="76484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望远镜指向标定</a:t>
            </a:r>
            <a:endParaRPr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912" y="1391451"/>
            <a:ext cx="4680520" cy="313070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27898" y="661259"/>
            <a:ext cx="4214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Stars passing through the field of view of the telescope</a:t>
            </a:r>
            <a:endParaRPr lang="zh-CN" altLang="en-US" sz="2400" dirty="0"/>
          </a:p>
        </p:txBody>
      </p:sp>
      <p:graphicFrame>
        <p:nvGraphicFramePr>
          <p:cNvPr id="8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7578833"/>
              </p:ext>
            </p:extLst>
          </p:nvPr>
        </p:nvGraphicFramePr>
        <p:xfrm>
          <a:off x="160664" y="1303799"/>
          <a:ext cx="421775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4577"/>
                <a:gridCol w="1401445"/>
                <a:gridCol w="1681733"/>
              </a:tblGrid>
              <a:tr h="370840"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Zenith 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Azimuth </a:t>
                      </a:r>
                      <a:endParaRPr lang="zh-CN" altLang="en-US" sz="2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TEL 3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31.30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18.96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TEL 4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0.86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-15.8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TEL 5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smtClean="0"/>
                        <a:t>30.28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-45.15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TEL 6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30.28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-69.89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56" y="4363616"/>
            <a:ext cx="292869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284" y="4522159"/>
            <a:ext cx="287371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5"/>
          <p:cNvSpPr txBox="1"/>
          <p:nvPr/>
        </p:nvSpPr>
        <p:spPr>
          <a:xfrm>
            <a:off x="4079826" y="614915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0.06degree</a:t>
            </a:r>
            <a:endParaRPr lang="zh-CN" altLang="en-US" dirty="0"/>
          </a:p>
        </p:txBody>
      </p:sp>
      <p:sp>
        <p:nvSpPr>
          <p:cNvPr id="12" name="TextBox 6"/>
          <p:cNvSpPr txBox="1"/>
          <p:nvPr/>
        </p:nvSpPr>
        <p:spPr>
          <a:xfrm>
            <a:off x="7059070" y="616530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0.05degree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0" y="4951302"/>
            <a:ext cx="2954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/>
              <a:t>望远镜指向标定精度</a:t>
            </a:r>
            <a:endParaRPr lang="en-US" altLang="zh-CN" sz="2400" dirty="0" smtClean="0"/>
          </a:p>
          <a:p>
            <a:r>
              <a:rPr lang="zh-CN" altLang="en-US" sz="2400" dirty="0" smtClean="0"/>
              <a:t>：</a:t>
            </a:r>
            <a:r>
              <a:rPr lang="en-US" altLang="zh-CN" sz="2400" dirty="0" smtClean="0"/>
              <a:t>&lt;0.08°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2905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望远镜方向调整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95536" y="4941168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 smtClean="0"/>
              <a:t>仰角：</a:t>
            </a:r>
            <a:r>
              <a:rPr lang="en-US" altLang="zh-CN" sz="2400" dirty="0" smtClean="0"/>
              <a:t>60°</a:t>
            </a:r>
            <a:r>
              <a:rPr lang="zh-CN" altLang="en-US" sz="2400" dirty="0" smtClean="0"/>
              <a:t>；</a:t>
            </a:r>
            <a:endParaRPr lang="en-US" altLang="zh-CN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 smtClean="0"/>
              <a:t>方位角：相邻望远镜方位角间距</a:t>
            </a:r>
            <a:r>
              <a:rPr lang="en-US" altLang="zh-CN" sz="2400" dirty="0" smtClean="0"/>
              <a:t>26°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6</a:t>
            </a:r>
            <a:r>
              <a:rPr lang="zh-CN" altLang="en-US" sz="2400" dirty="0" smtClean="0"/>
              <a:t>台望远镜共覆盖</a:t>
            </a:r>
            <a:r>
              <a:rPr lang="en-US" altLang="zh-CN" sz="2400" dirty="0" smtClean="0"/>
              <a:t>156</a:t>
            </a:r>
            <a:r>
              <a:rPr lang="zh-CN" altLang="en-US" sz="2400" dirty="0" smtClean="0"/>
              <a:t>度的方位角；</a:t>
            </a:r>
            <a:endParaRPr lang="en-US" altLang="zh-CN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 </a:t>
            </a:r>
            <a:r>
              <a:rPr lang="zh-CN" altLang="en-US" sz="2400" dirty="0" smtClean="0"/>
              <a:t>相邻望远镜在方位角上实现无缝衔接。</a:t>
            </a: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r="13081"/>
          <a:stretch/>
        </p:blipFill>
        <p:spPr>
          <a:xfrm>
            <a:off x="4444380" y="968905"/>
            <a:ext cx="4699620" cy="37623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" y="1052736"/>
            <a:ext cx="4385435" cy="32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8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UV-LED </a:t>
            </a:r>
            <a:r>
              <a:rPr lang="zh-CN" altLang="en-US" dirty="0" smtClean="0"/>
              <a:t>系统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268705" y="966534"/>
            <a:ext cx="6185398" cy="2401200"/>
            <a:chOff x="514238" y="2050267"/>
            <a:chExt cx="6185398" cy="24012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238" y="2050867"/>
              <a:ext cx="1800000" cy="24000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4238" y="2050267"/>
              <a:ext cx="4385398" cy="2401200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304" y="966534"/>
            <a:ext cx="1807645" cy="2401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8321"/>
            <a:ext cx="4320000" cy="2484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2" y="3718321"/>
            <a:ext cx="4320000" cy="24846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790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106911"/>
            <a:ext cx="8229600" cy="69269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</a:rPr>
              <a:t>Calibration and Atmosphere Monitoring 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158324"/>
            <a:ext cx="2308943" cy="27565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757" y="4544612"/>
            <a:ext cx="3380904" cy="2280720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898902"/>
              </p:ext>
            </p:extLst>
          </p:nvPr>
        </p:nvGraphicFramePr>
        <p:xfrm>
          <a:off x="107504" y="782883"/>
          <a:ext cx="680277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694"/>
                <a:gridCol w="5022084"/>
              </a:tblGrid>
              <a:tr h="2533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+mn-lt"/>
                          <a:ea typeface="+mn-ea"/>
                        </a:rPr>
                        <a:t>Device</a:t>
                      </a:r>
                      <a:endParaRPr lang="zh-CN" altLang="en-US" sz="24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Parameters</a:t>
                      </a:r>
                      <a:endParaRPr lang="zh-CN" altLang="en-US" sz="24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</a:tr>
              <a:tr h="2432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 N</a:t>
                      </a:r>
                      <a:r>
                        <a:rPr lang="en-US" altLang="zh-CN" sz="2400" baseline="-25000" dirty="0" smtClean="0"/>
                        <a:t>2</a:t>
                      </a:r>
                      <a:r>
                        <a:rPr lang="en-US" altLang="zh-CN" sz="2400" baseline="0" dirty="0" smtClean="0"/>
                        <a:t> laser</a:t>
                      </a:r>
                      <a:endParaRPr lang="zh-CN" altLang="zh-CN" sz="24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Wave</a:t>
                      </a:r>
                      <a:r>
                        <a:rPr lang="en-US" altLang="zh-CN" sz="2400" baseline="0" dirty="0" smtClean="0"/>
                        <a:t> length=</a:t>
                      </a:r>
                      <a:r>
                        <a:rPr lang="en-US" altLang="zh-CN" sz="2400" dirty="0" smtClean="0"/>
                        <a:t>337nm Energy</a:t>
                      </a:r>
                      <a:r>
                        <a:rPr lang="zh-CN" altLang="en-US" sz="2400" dirty="0" smtClean="0"/>
                        <a:t>：</a:t>
                      </a:r>
                      <a:r>
                        <a:rPr lang="en-US" altLang="zh-CN" sz="2400" dirty="0" smtClean="0"/>
                        <a:t>~170μJ</a:t>
                      </a:r>
                      <a:endParaRPr lang="en-US" altLang="zh-CN" sz="24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</a:tr>
              <a:tr h="2432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YAG</a:t>
                      </a:r>
                      <a:r>
                        <a:rPr lang="en-US" altLang="zh-CN" sz="2400" baseline="0" dirty="0" smtClean="0"/>
                        <a:t> laser</a:t>
                      </a:r>
                      <a:endParaRPr lang="zh-CN" altLang="zh-CN" sz="24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/>
                        <a:t>Wave</a:t>
                      </a:r>
                      <a:r>
                        <a:rPr lang="en-US" altLang="zh-CN" sz="2400" baseline="0" dirty="0" smtClean="0"/>
                        <a:t> length=</a:t>
                      </a:r>
                      <a:r>
                        <a:rPr lang="en-US" altLang="zh-CN" sz="2400" dirty="0" smtClean="0"/>
                        <a:t>355nm Energy</a:t>
                      </a:r>
                      <a:r>
                        <a:rPr lang="zh-CN" altLang="en-US" sz="2400" dirty="0" smtClean="0"/>
                        <a:t>≥</a:t>
                      </a:r>
                      <a:r>
                        <a:rPr lang="en-US" altLang="zh-CN" sz="2400" dirty="0" smtClean="0"/>
                        <a:t>2mJ</a:t>
                      </a:r>
                      <a:endParaRPr lang="en-US" altLang="zh-CN" sz="24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8324"/>
            <a:ext cx="2024757" cy="26996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25523"/>
          <a:stretch/>
        </p:blipFill>
        <p:spPr>
          <a:xfrm>
            <a:off x="3203848" y="2240356"/>
            <a:ext cx="2616894" cy="23042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69521"/>
            <a:ext cx="2945998" cy="238194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92750" y="2138080"/>
            <a:ext cx="3215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 1</a:t>
            </a:r>
            <a:r>
              <a:rPr lang="zh-CN" altLang="en-US" sz="2000" dirty="0" smtClean="0"/>
              <a:t>台云量监测仪</a:t>
            </a:r>
            <a:endParaRPr lang="en-US" altLang="zh-CN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2</a:t>
            </a:r>
            <a:r>
              <a:rPr lang="zh-CN" altLang="en-US" sz="2000" dirty="0" smtClean="0"/>
              <a:t>台</a:t>
            </a:r>
            <a:r>
              <a:rPr lang="en-US" altLang="zh-CN" sz="2000" dirty="0" smtClean="0"/>
              <a:t>N2</a:t>
            </a:r>
            <a:r>
              <a:rPr lang="zh-CN" altLang="en-US" sz="2000" dirty="0" smtClean="0"/>
              <a:t>激光器</a:t>
            </a:r>
            <a:endParaRPr lang="en-US" altLang="zh-CN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台位于临时机房：离望远镜约</a:t>
            </a:r>
            <a:r>
              <a:rPr lang="en-US" altLang="zh-CN" sz="2000" dirty="0" smtClean="0"/>
              <a:t>300</a:t>
            </a:r>
            <a:r>
              <a:rPr lang="zh-CN" altLang="en-US" sz="2000" dirty="0" smtClean="0"/>
              <a:t>米</a:t>
            </a:r>
            <a:endParaRPr lang="en-US" altLang="zh-CN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L2</a:t>
            </a:r>
            <a:r>
              <a:rPr lang="zh-CN" altLang="en-US" sz="2000" dirty="0" smtClean="0"/>
              <a:t>激光器：离望远镜约</a:t>
            </a:r>
            <a:r>
              <a:rPr lang="en-US" altLang="zh-CN" sz="2000" dirty="0" smtClean="0"/>
              <a:t>400</a:t>
            </a:r>
            <a:r>
              <a:rPr lang="zh-CN" altLang="en-US" sz="2000" dirty="0" smtClean="0"/>
              <a:t>米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635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9" y="3501008"/>
            <a:ext cx="4175448" cy="31315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66" y="53553"/>
            <a:ext cx="4296060" cy="32220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" y="53553"/>
            <a:ext cx="4438871" cy="332915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473264" y="3727973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zh-CN" altLang="en-US" sz="2400" dirty="0"/>
              <a:t>新增</a:t>
            </a:r>
            <a:r>
              <a:rPr lang="en-US" altLang="zh-CN" sz="2400" dirty="0"/>
              <a:t>4</a:t>
            </a:r>
            <a:r>
              <a:rPr lang="zh-CN" altLang="en-US" sz="2400" dirty="0"/>
              <a:t>台可移动可调节镜筒已在稻城安装调试，预计</a:t>
            </a:r>
            <a:r>
              <a:rPr lang="en-US" altLang="zh-CN" sz="2400" dirty="0"/>
              <a:t>11</a:t>
            </a:r>
            <a:r>
              <a:rPr lang="zh-CN" altLang="en-US" sz="2400" dirty="0"/>
              <a:t>月初安装完成</a:t>
            </a:r>
            <a:r>
              <a:rPr lang="zh-CN" altLang="en-US" sz="2400" dirty="0" smtClean="0"/>
              <a:t>。</a:t>
            </a:r>
            <a:endParaRPr lang="en-US" altLang="zh-CN" sz="2400" dirty="0" smtClean="0"/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altLang="zh-CN" sz="2400" dirty="0" smtClean="0"/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zh-CN" altLang="en-US" sz="2400" dirty="0" smtClean="0"/>
              <a:t>已</a:t>
            </a:r>
            <a:r>
              <a:rPr lang="zh-CN" altLang="en-US" sz="2400" dirty="0"/>
              <a:t>完成</a:t>
            </a:r>
            <a:r>
              <a:rPr lang="en-US" altLang="zh-CN" sz="2400" dirty="0"/>
              <a:t>2</a:t>
            </a:r>
            <a:r>
              <a:rPr lang="zh-CN" altLang="en-US" sz="2400" dirty="0"/>
              <a:t>台球面反射镜安装，</a:t>
            </a:r>
            <a:r>
              <a:rPr lang="en-US" altLang="zh-CN" sz="2400" dirty="0"/>
              <a:t>2</a:t>
            </a:r>
            <a:r>
              <a:rPr lang="zh-CN" altLang="en-US" sz="2400" dirty="0"/>
              <a:t>台望远镜安装，下周</a:t>
            </a:r>
            <a:r>
              <a:rPr lang="zh-CN" altLang="en-US" sz="2400" dirty="0" smtClean="0"/>
              <a:t>开始</a:t>
            </a:r>
            <a:r>
              <a:rPr lang="zh-CN" altLang="en-US" sz="2400" dirty="0"/>
              <a:t>调试</a:t>
            </a:r>
            <a:r>
              <a:rPr lang="zh-CN" altLang="en-US" sz="2400" dirty="0" smtClean="0"/>
              <a:t>并</a:t>
            </a:r>
            <a:r>
              <a:rPr lang="zh-CN" altLang="en-US" sz="2400" dirty="0"/>
              <a:t>运</a:t>
            </a:r>
            <a:r>
              <a:rPr lang="zh-CN" altLang="en-US" sz="2400" dirty="0" smtClean="0"/>
              <a:t>到观测场地</a:t>
            </a:r>
            <a:r>
              <a:rPr lang="zh-CN" altLang="en-US" dirty="0"/>
              <a:t>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3348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11760" y="476672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/>
              <a:t>总结和下一步计划</a:t>
            </a:r>
            <a:endParaRPr lang="zh-CN" altLang="en-US" sz="3600" dirty="0"/>
          </a:p>
        </p:txBody>
      </p:sp>
      <p:sp>
        <p:nvSpPr>
          <p:cNvPr id="3" name="文本框 2"/>
          <p:cNvSpPr txBox="1"/>
          <p:nvPr/>
        </p:nvSpPr>
        <p:spPr>
          <a:xfrm>
            <a:off x="251520" y="1722288"/>
            <a:ext cx="87129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 </a:t>
            </a:r>
            <a:r>
              <a:rPr lang="en-US" altLang="zh-CN" sz="2400" dirty="0"/>
              <a:t> 6</a:t>
            </a:r>
            <a:r>
              <a:rPr lang="zh-CN" altLang="en-US" sz="2400" dirty="0"/>
              <a:t>台望远镜已完成安装并开始运行</a:t>
            </a:r>
            <a:endParaRPr lang="en-US" altLang="zh-CN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ym typeface="+mn-ea"/>
              </a:rPr>
              <a:t> </a:t>
            </a:r>
            <a:r>
              <a:rPr lang="zh-CN" altLang="en-US" sz="2400" dirty="0">
                <a:sym typeface="+mn-ea"/>
              </a:rPr>
              <a:t>总体逐步进入稳定运行状态</a:t>
            </a:r>
            <a:endParaRPr lang="en-US" altLang="zh-CN" sz="2400" dirty="0">
              <a:sym typeface="+mn-e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ym typeface="+mn-ea"/>
              </a:rPr>
              <a:t> DAQ</a:t>
            </a:r>
            <a:r>
              <a:rPr lang="zh-CN" altLang="en-US" sz="2400" dirty="0">
                <a:sym typeface="+mn-ea"/>
              </a:rPr>
              <a:t>和望远镜系统的稳定运行需要</a:t>
            </a:r>
            <a:r>
              <a:rPr lang="zh-CN" altLang="en-US" sz="2400" dirty="0" smtClean="0">
                <a:sym typeface="+mn-ea"/>
              </a:rPr>
              <a:t>进一步</a:t>
            </a:r>
            <a:r>
              <a:rPr lang="zh-CN" altLang="en-US" sz="2400" dirty="0">
                <a:sym typeface="+mn-ea"/>
              </a:rPr>
              <a:t>观察</a:t>
            </a:r>
            <a:endParaRPr lang="en-US" altLang="zh-CN" sz="2400" dirty="0">
              <a:sym typeface="+mn-e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ym typeface="+mn-ea"/>
              </a:rPr>
              <a:t> </a:t>
            </a:r>
            <a:r>
              <a:rPr lang="zh-CN" altLang="en-US" sz="2400" dirty="0">
                <a:sym typeface="+mn-ea"/>
              </a:rPr>
              <a:t>望远镜需要定期维护</a:t>
            </a:r>
            <a:endParaRPr lang="en-US" altLang="zh-CN" sz="2400" dirty="0"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 </a:t>
            </a:r>
            <a:r>
              <a:rPr lang="zh-CN" altLang="en-US" sz="2400" dirty="0" smtClean="0"/>
              <a:t>新增</a:t>
            </a:r>
            <a:r>
              <a:rPr lang="en-US" altLang="zh-CN" sz="2400" dirty="0" smtClean="0"/>
              <a:t>4</a:t>
            </a:r>
            <a:r>
              <a:rPr lang="zh-CN" altLang="en-US" sz="2400" dirty="0"/>
              <a:t>台可移动可调节镜筒</a:t>
            </a:r>
            <a:r>
              <a:rPr lang="zh-CN" altLang="en-US" sz="2400" dirty="0" smtClean="0"/>
              <a:t>已在稻城安装调试，预计</a:t>
            </a:r>
            <a:r>
              <a:rPr lang="en-US" altLang="zh-CN" sz="2400" dirty="0" smtClean="0"/>
              <a:t>11</a:t>
            </a:r>
            <a:r>
              <a:rPr lang="zh-CN" altLang="en-US" sz="2400" dirty="0" smtClean="0"/>
              <a:t>月初安装完成</a:t>
            </a:r>
            <a:endParaRPr lang="en-US" altLang="zh-CN" sz="2400" dirty="0"/>
          </a:p>
          <a:p>
            <a:endParaRPr lang="en-US" altLang="zh-CN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/>
              <a:t>下一步计划</a:t>
            </a:r>
            <a:endParaRPr lang="en-US" altLang="zh-CN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 </a:t>
            </a:r>
            <a:r>
              <a:rPr lang="zh-CN" altLang="en-US" sz="2400" dirty="0" smtClean="0"/>
              <a:t>截止今年年底实现</a:t>
            </a:r>
            <a:r>
              <a:rPr lang="en-US" altLang="zh-CN" sz="2400" dirty="0" smtClean="0"/>
              <a:t>9</a:t>
            </a:r>
            <a:r>
              <a:rPr lang="zh-CN" altLang="en-US" sz="2400" dirty="0" smtClean="0"/>
              <a:t>台望远镜运行</a:t>
            </a:r>
            <a:endParaRPr lang="en-US" altLang="zh-CN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 </a:t>
            </a:r>
            <a:r>
              <a:rPr lang="en-US" altLang="zh-CN" sz="2400" dirty="0" smtClean="0"/>
              <a:t>2020</a:t>
            </a:r>
            <a:r>
              <a:rPr lang="zh-CN" altLang="en-US" sz="2400" dirty="0" smtClean="0"/>
              <a:t>年年底完成共</a:t>
            </a:r>
            <a:r>
              <a:rPr lang="en-US" altLang="zh-CN" sz="2400" dirty="0" smtClean="0"/>
              <a:t>20</a:t>
            </a:r>
            <a:r>
              <a:rPr lang="zh-CN" altLang="en-US" sz="2400" dirty="0" smtClean="0"/>
              <a:t>台望远镜安装和调试</a:t>
            </a:r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909663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994718"/>
            <a:ext cx="8507288" cy="4162474"/>
          </a:xfrm>
        </p:spPr>
        <p:txBody>
          <a:bodyPr>
            <a:noAutofit/>
          </a:bodyPr>
          <a:lstStyle/>
          <a:p>
            <a:r>
              <a:rPr lang="en-US" altLang="zh-CN" sz="7200" i="1" dirty="0" smtClean="0">
                <a:solidFill>
                  <a:srgbClr val="FF0000"/>
                </a:solidFill>
              </a:rPr>
              <a:t>Thank you for</a:t>
            </a:r>
            <a:br>
              <a:rPr lang="en-US" altLang="zh-CN" sz="7200" i="1" dirty="0" smtClean="0">
                <a:solidFill>
                  <a:srgbClr val="FF0000"/>
                </a:solidFill>
              </a:rPr>
            </a:br>
            <a:r>
              <a:rPr lang="en-US" altLang="zh-CN" sz="7200" i="1" dirty="0" smtClean="0">
                <a:solidFill>
                  <a:srgbClr val="FF0000"/>
                </a:solidFill>
              </a:rPr>
              <a:t> your attention!</a:t>
            </a:r>
            <a:endParaRPr lang="zh-CN" altLang="en-US" sz="7200" i="1" dirty="0">
              <a:solidFill>
                <a:srgbClr val="FF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9998" y="837100"/>
            <a:ext cx="3600403" cy="475175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7504" y="3789040"/>
            <a:ext cx="206682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WCDA: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78,000 m</a:t>
            </a:r>
            <a:r>
              <a:rPr lang="en-US" altLang="zh-CN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cells (25m</a:t>
            </a:r>
            <a:r>
              <a:rPr lang="en-US" altLang="zh-CN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/cell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055603" y="2245548"/>
            <a:ext cx="194421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WFCTA:</a:t>
            </a:r>
          </a:p>
          <a:p>
            <a:r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Cherenkov telescopes (1024 pixels/telescope)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91880" y="908720"/>
            <a:ext cx="2448272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atin typeface="Cooper Std Black" panose="0208090304030B020404" pitchFamily="18" charset="0"/>
                <a:ea typeface="华文琥珀" panose="02010800040101010101" pitchFamily="2" charset="-122"/>
              </a:rPr>
              <a:t>LHAASO</a:t>
            </a:r>
            <a:endParaRPr lang="en-US" sz="3600" b="1" i="1" dirty="0">
              <a:latin typeface="Cooper Std Black" panose="0208090304030B020404" pitchFamily="18" charset="0"/>
              <a:ea typeface="华文琥珀" panose="02010800040101010101" pitchFamily="2" charset="-122"/>
            </a:endParaRPr>
          </a:p>
        </p:txBody>
      </p:sp>
      <p:sp>
        <p:nvSpPr>
          <p:cNvPr id="4" name="矩形标注 3"/>
          <p:cNvSpPr>
            <a:spLocks/>
          </p:cNvSpPr>
          <p:nvPr/>
        </p:nvSpPr>
        <p:spPr>
          <a:xfrm>
            <a:off x="6400619" y="113302"/>
            <a:ext cx="2599200" cy="1764000"/>
          </a:xfrm>
          <a:prstGeom prst="wedgeRectCallout">
            <a:avLst>
              <a:gd name="adj1" fmla="val -97927"/>
              <a:gd name="adj2" fmla="val 12298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组合 24"/>
          <p:cNvGrpSpPr/>
          <p:nvPr/>
        </p:nvGrpSpPr>
        <p:grpSpPr>
          <a:xfrm>
            <a:off x="251520" y="165600"/>
            <a:ext cx="3081600" cy="1764000"/>
            <a:chOff x="251520" y="165600"/>
            <a:chExt cx="3081600" cy="1764000"/>
          </a:xfrm>
        </p:grpSpPr>
        <p:sp>
          <p:nvSpPr>
            <p:cNvPr id="18" name="矩形标注 17"/>
            <p:cNvSpPr/>
            <p:nvPr/>
          </p:nvSpPr>
          <p:spPr>
            <a:xfrm>
              <a:off x="251520" y="165600"/>
              <a:ext cx="3081600" cy="1764000"/>
            </a:xfrm>
            <a:prstGeom prst="wedgeRectCallout">
              <a:avLst>
                <a:gd name="adj1" fmla="val 45996"/>
                <a:gd name="adj2" fmla="val 116971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60" y="208164"/>
              <a:ext cx="3008000" cy="1692000"/>
            </a:xfrm>
            <a:prstGeom prst="rect">
              <a:avLst/>
            </a:prstGeom>
          </p:spPr>
        </p:pic>
      </p:grpSp>
      <p:sp>
        <p:nvSpPr>
          <p:cNvPr id="21" name="矩形标注 20"/>
          <p:cNvSpPr/>
          <p:nvPr/>
        </p:nvSpPr>
        <p:spPr>
          <a:xfrm>
            <a:off x="251520" y="4905360"/>
            <a:ext cx="2822400" cy="1764000"/>
          </a:xfrm>
          <a:prstGeom prst="wedgeRectCallout">
            <a:avLst>
              <a:gd name="adj1" fmla="val 90504"/>
              <a:gd name="adj2" fmla="val -13384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组合 14"/>
          <p:cNvGrpSpPr>
            <a:grpSpLocks/>
          </p:cNvGrpSpPr>
          <p:nvPr/>
        </p:nvGrpSpPr>
        <p:grpSpPr bwMode="auto">
          <a:xfrm>
            <a:off x="3979380" y="5023838"/>
            <a:ext cx="4896766" cy="1789538"/>
            <a:chOff x="179512" y="1052736"/>
            <a:chExt cx="8027362" cy="2376599"/>
          </a:xfrm>
        </p:grpSpPr>
        <p:pic>
          <p:nvPicPr>
            <p:cNvPr id="24" name="图片 15"/>
            <p:cNvPicPr>
              <a:picLocks noChangeAspect="1"/>
            </p:cNvPicPr>
            <p:nvPr/>
          </p:nvPicPr>
          <p:blipFill>
            <a:blip r:embed="rId5" cstate="print"/>
            <a:srcRect t="16017" b="15700"/>
            <a:stretch>
              <a:fillRect/>
            </a:stretch>
          </p:blipFill>
          <p:spPr bwMode="auto">
            <a:xfrm>
              <a:off x="179512" y="1052736"/>
              <a:ext cx="522007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图片 17"/>
            <p:cNvPicPr>
              <a:picLocks noChangeAspect="1"/>
            </p:cNvPicPr>
            <p:nvPr/>
          </p:nvPicPr>
          <p:blipFill>
            <a:blip r:embed="rId6" cstate="print"/>
            <a:srcRect t="2113"/>
            <a:stretch>
              <a:fillRect/>
            </a:stretch>
          </p:blipFill>
          <p:spPr bwMode="auto">
            <a:xfrm>
              <a:off x="4570175" y="1056114"/>
              <a:ext cx="3636699" cy="237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文本框 10"/>
          <p:cNvSpPr txBox="1"/>
          <p:nvPr/>
        </p:nvSpPr>
        <p:spPr>
          <a:xfrm>
            <a:off x="179512" y="2145630"/>
            <a:ext cx="172819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KM2A:</a:t>
            </a:r>
          </a:p>
          <a:p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5195 EDs </a:t>
            </a:r>
          </a:p>
          <a:p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1171 MDs</a:t>
            </a:r>
          </a:p>
          <a:p>
            <a:endParaRPr lang="en-US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日期占位符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4CC9-28E1-4DDA-9B88-3F9E0F54C139}" type="datetime1">
              <a:rPr lang="zh-CN" altLang="en-US" smtClean="0"/>
              <a:pPr/>
              <a:t>2019/10/23</a:t>
            </a:fld>
            <a:endParaRPr lang="zh-CN" altLang="en-US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139952" y="502537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 err="1" smtClean="0"/>
              <a:t>Daochen</a:t>
            </a:r>
            <a:r>
              <a:rPr lang="en-US" altLang="zh-CN" sz="2000" b="1" dirty="0" smtClean="0"/>
              <a:t>, Sichuan (29</a:t>
            </a:r>
            <a:r>
              <a:rPr lang="en-US" altLang="zh-CN" sz="2000" b="1" baseline="30000" dirty="0" smtClean="0"/>
              <a:t>o</a:t>
            </a:r>
            <a:r>
              <a:rPr lang="en-US" altLang="zh-CN" sz="2000" b="1" dirty="0" smtClean="0"/>
              <a:t>21’ 31” N, 100</a:t>
            </a:r>
            <a:r>
              <a:rPr lang="en-US" altLang="zh-CN" sz="2000" b="1" baseline="30000" dirty="0" smtClean="0"/>
              <a:t>o</a:t>
            </a:r>
            <a:r>
              <a:rPr lang="en-US" altLang="zh-CN" sz="2000" b="1" dirty="0" smtClean="0"/>
              <a:t>08’15” E, 4410 m </a:t>
            </a:r>
            <a:r>
              <a:rPr lang="en-US" altLang="zh-CN" sz="2000" b="1" dirty="0" err="1" smtClean="0"/>
              <a:t>a.s.l</a:t>
            </a:r>
            <a:r>
              <a:rPr lang="en-US" altLang="zh-CN" sz="2000" b="1" dirty="0" smtClean="0"/>
              <a:t>., 600 g/cm)</a:t>
            </a:r>
            <a:endParaRPr lang="zh-CN" altLang="en-US" sz="2000" b="1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6" y="4955124"/>
            <a:ext cx="2791263" cy="190809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4624"/>
            <a:ext cx="2736304" cy="198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8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42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005064"/>
            <a:ext cx="3697416" cy="282555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07504" y="3522777"/>
            <a:ext cx="5760640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0.1-10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(Cherenkov mode) </a:t>
            </a:r>
          </a:p>
          <a:p>
            <a:pPr marL="800100" lvl="1" indent="-342900">
              <a:spcBef>
                <a:spcPts val="300"/>
              </a:spcBef>
              <a:buClr>
                <a:srgbClr val="477AB1"/>
              </a:buClr>
              <a:buSzPct val="50000"/>
              <a:buFont typeface="Wingdings 2"/>
              <a:buChar char=""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pure proton and light nuclei (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P+He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) spectra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6 telescopes (30°in zenith) + ¼ WCDA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1- 100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(Cherenkov mode)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Pure iron or heavy nuclei  spectra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18 telescopes (45 °in zenith) + 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scintillator detectors 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+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muon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detectors array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&gt;100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(fluorescence mode)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2</a:t>
            </a:r>
            <a:r>
              <a:rPr kumimoji="0" lang="en-US" altLang="zh-CN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nd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knee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20 telescopes + 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muon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detectors array</a:t>
            </a: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15" name="内容占位符 1"/>
          <p:cNvSpPr>
            <a:spLocks noGrp="1"/>
          </p:cNvSpPr>
          <p:nvPr>
            <p:ph idx="1"/>
          </p:nvPr>
        </p:nvSpPr>
        <p:spPr>
          <a:xfrm>
            <a:off x="1108699" y="568218"/>
            <a:ext cx="8431853" cy="844558"/>
          </a:xfrm>
        </p:spPr>
        <p:txBody>
          <a:bodyPr>
            <a:normAutofit/>
          </a:bodyPr>
          <a:lstStyle/>
          <a:p>
            <a:pPr lvl="1"/>
            <a:r>
              <a:rPr lang="en-US" altLang="zh-CN" sz="2000" b="1" dirty="0" smtClean="0">
                <a:solidFill>
                  <a:schemeClr val="tx2"/>
                </a:solidFill>
              </a:rPr>
              <a:t>Measure </a:t>
            </a:r>
            <a:r>
              <a:rPr lang="en-US" altLang="zh-CN" sz="2000" b="1" dirty="0">
                <a:solidFill>
                  <a:schemeClr val="tx2"/>
                </a:solidFill>
              </a:rPr>
              <a:t>individual cosmic ray spectra from 10TeV to </a:t>
            </a:r>
            <a:r>
              <a:rPr lang="en-US" altLang="zh-CN" sz="2000" b="1" dirty="0" err="1" smtClean="0">
                <a:solidFill>
                  <a:schemeClr val="tx2"/>
                </a:solidFill>
              </a:rPr>
              <a:t>EeV</a:t>
            </a:r>
            <a:endParaRPr lang="en-US" altLang="zh-CN" sz="2000" b="1" dirty="0" smtClean="0">
              <a:solidFill>
                <a:schemeClr val="tx2"/>
              </a:solidFill>
            </a:endParaRPr>
          </a:p>
          <a:p>
            <a:pPr lvl="1"/>
            <a:r>
              <a:rPr lang="en-US" altLang="zh-CN" sz="2000" b="1" dirty="0" smtClean="0">
                <a:solidFill>
                  <a:schemeClr val="tx2"/>
                </a:solidFill>
              </a:rPr>
              <a:t>Multi-parameters, Multi-stages </a:t>
            </a:r>
          </a:p>
          <a:p>
            <a:pPr marL="457200" lvl="1" indent="0">
              <a:buNone/>
            </a:pPr>
            <a:endParaRPr lang="zh-CN" altLang="en-US" sz="2000" dirty="0"/>
          </a:p>
        </p:txBody>
      </p:sp>
      <p:sp>
        <p:nvSpPr>
          <p:cNvPr id="18" name="标题 2"/>
          <p:cNvSpPr>
            <a:spLocks noGrp="1"/>
          </p:cNvSpPr>
          <p:nvPr>
            <p:ph type="title"/>
          </p:nvPr>
        </p:nvSpPr>
        <p:spPr>
          <a:xfrm>
            <a:off x="673224" y="63874"/>
            <a:ext cx="7211144" cy="576064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LHAASO science in cosmic ray measurement 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048253" y="990497"/>
            <a:ext cx="3013251" cy="2870552"/>
            <a:chOff x="5447181" y="990497"/>
            <a:chExt cx="3013251" cy="2870552"/>
          </a:xfrm>
        </p:grpSpPr>
        <p:grpSp>
          <p:nvGrpSpPr>
            <p:cNvPr id="29" name="组合 28"/>
            <p:cNvGrpSpPr/>
            <p:nvPr/>
          </p:nvGrpSpPr>
          <p:grpSpPr>
            <a:xfrm>
              <a:off x="5447181" y="990497"/>
              <a:ext cx="3013251" cy="2870552"/>
              <a:chOff x="2231740" y="783954"/>
              <a:chExt cx="6264696" cy="5472608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2231740" y="783954"/>
                <a:ext cx="6264696" cy="5472608"/>
                <a:chOff x="2915816" y="1043426"/>
                <a:chExt cx="5616624" cy="5451198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600000">
                  <a:off x="2915816" y="1043426"/>
                  <a:ext cx="5616624" cy="5451198"/>
                </a:xfrm>
                <a:prstGeom prst="rect">
                  <a:avLst/>
                </a:prstGeom>
              </p:spPr>
            </p:pic>
            <p:sp>
              <p:nvSpPr>
                <p:cNvPr id="4" name="文本框 3"/>
                <p:cNvSpPr txBox="1"/>
                <p:nvPr/>
              </p:nvSpPr>
              <p:spPr>
                <a:xfrm rot="19906441">
                  <a:off x="5495599" y="4327625"/>
                  <a:ext cx="457056" cy="1077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zh-CN" altLang="en-US" sz="100" dirty="0"/>
                </a:p>
              </p:txBody>
            </p:sp>
          </p:grpSp>
          <p:cxnSp>
            <p:nvCxnSpPr>
              <p:cNvPr id="24" name="直接连接符 23"/>
              <p:cNvCxnSpPr/>
              <p:nvPr/>
            </p:nvCxnSpPr>
            <p:spPr>
              <a:xfrm flipH="1" flipV="1">
                <a:off x="4831154" y="4077072"/>
                <a:ext cx="91262" cy="187751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椭圆 29"/>
            <p:cNvSpPr/>
            <p:nvPr/>
          </p:nvSpPr>
          <p:spPr>
            <a:xfrm rot="-1800000">
              <a:off x="7045635" y="2677867"/>
              <a:ext cx="184083" cy="75636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4125" y="1464921"/>
            <a:ext cx="58830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dirty="0"/>
              <a:t>广角契伦科夫望远镜阵列（WFCTA）的主要物理目标是借助其所独有的可移动特性、通过阶段性阵列布局调整、联合KM2A、</a:t>
            </a:r>
            <a:r>
              <a:rPr lang="zh-CN" altLang="en-US" sz="2000" dirty="0" smtClean="0"/>
              <a:t>WCDA，</a:t>
            </a:r>
            <a:r>
              <a:rPr lang="zh-CN" altLang="en-US" sz="2000" dirty="0"/>
              <a:t>多参数、分能段，精确</a:t>
            </a:r>
            <a:r>
              <a:rPr lang="zh-CN" altLang="en-US" sz="2000" dirty="0" smtClean="0"/>
              <a:t>测量</a:t>
            </a:r>
            <a:r>
              <a:rPr lang="en-US" altLang="zh-CN" sz="2000" dirty="0" smtClean="0"/>
              <a:t>10T</a:t>
            </a:r>
            <a:r>
              <a:rPr lang="zh-CN" altLang="en-US" sz="2000" dirty="0" smtClean="0"/>
              <a:t>eV - 1</a:t>
            </a:r>
            <a:r>
              <a:rPr lang="en-US" altLang="zh-CN" sz="2000" dirty="0" smtClean="0"/>
              <a:t>E</a:t>
            </a:r>
            <a:r>
              <a:rPr lang="zh-CN" altLang="en-US" sz="2000" dirty="0" smtClean="0"/>
              <a:t>eV</a:t>
            </a:r>
            <a:r>
              <a:rPr lang="zh-CN" altLang="en-US" sz="2000" dirty="0"/>
              <a:t>的宇宙线分成份能谱，搭建空间实验和极高能宇宙线大型设施之间的桥梁，完成连续一致的宇宙线能谱测量。</a:t>
            </a:r>
          </a:p>
        </p:txBody>
      </p:sp>
    </p:spTree>
    <p:extLst>
      <p:ext uri="{BB962C8B-B14F-4D97-AF65-F5344CB8AC3E}">
        <p14:creationId xmlns:p14="http://schemas.microsoft.com/office/powerpoint/2010/main" val="230779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标题 1"/>
          <p:cNvSpPr>
            <a:spLocks noGrp="1"/>
          </p:cNvSpPr>
          <p:nvPr>
            <p:ph type="title"/>
          </p:nvPr>
        </p:nvSpPr>
        <p:spPr>
          <a:xfrm>
            <a:off x="544009" y="-1842"/>
            <a:ext cx="8229600" cy="1313384"/>
          </a:xfrm>
        </p:spPr>
        <p:txBody>
          <a:bodyPr>
            <a:noAutofit/>
          </a:bodyPr>
          <a:lstStyle/>
          <a:p>
            <a:pPr lvl="0" algn="ctr"/>
            <a:r>
              <a:rPr lang="en-US" altLang="zh-CN" sz="3200" b="1" kern="0" dirty="0" smtClean="0">
                <a:solidFill>
                  <a:srgbClr val="C00000"/>
                </a:solidFill>
                <a:latin typeface="Times New Roman" pitchFamily="18" charset="0"/>
              </a:rPr>
              <a:t>Wide Field of View Cherenkov Telescope (WFCTA)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34" name="图片 33" descr="装配板21.JPG"/>
          <p:cNvPicPr>
            <a:picLocks noChangeAspect="1"/>
          </p:cNvPicPr>
          <p:nvPr/>
        </p:nvPicPr>
        <p:blipFill>
          <a:blip r:embed="rId3" cstate="print"/>
          <a:srcRect l="22438" t="6751" r="31100"/>
          <a:stretch>
            <a:fillRect/>
          </a:stretch>
        </p:blipFill>
        <p:spPr>
          <a:xfrm rot="5400000">
            <a:off x="4170700" y="4401639"/>
            <a:ext cx="1601140" cy="2223448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3733716" y="6323915"/>
            <a:ext cx="1850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</a:rPr>
              <a:t>SiPM camera</a:t>
            </a:r>
            <a:endParaRPr lang="zh-CN" altLang="en-US" sz="2400" dirty="0"/>
          </a:p>
        </p:txBody>
      </p:sp>
      <p:sp>
        <p:nvSpPr>
          <p:cNvPr id="37" name="TextBox 13"/>
          <p:cNvSpPr txBox="1"/>
          <p:nvPr/>
        </p:nvSpPr>
        <p:spPr>
          <a:xfrm>
            <a:off x="6082994" y="6396335"/>
            <a:ext cx="295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A prototype of WFCTA</a:t>
            </a:r>
            <a:endParaRPr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492" y="3892876"/>
            <a:ext cx="2531273" cy="25900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45713" r="50116" b="42737"/>
          <a:stretch/>
        </p:blipFill>
        <p:spPr>
          <a:xfrm>
            <a:off x="2353473" y="5513363"/>
            <a:ext cx="779817" cy="714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97" y="5062120"/>
            <a:ext cx="1492627" cy="1492627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7" cstate="print"/>
          <a:srcRect r="2129"/>
          <a:stretch>
            <a:fillRect/>
          </a:stretch>
        </p:blipFill>
        <p:spPr>
          <a:xfrm>
            <a:off x="4695124" y="1124744"/>
            <a:ext cx="4341371" cy="2607640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799940"/>
              </p:ext>
            </p:extLst>
          </p:nvPr>
        </p:nvGraphicFramePr>
        <p:xfrm>
          <a:off x="162659" y="1193040"/>
          <a:ext cx="4332667" cy="3767774"/>
        </p:xfrm>
        <a:graphic>
          <a:graphicData uri="http://schemas.openxmlformats.org/drawingml/2006/table">
            <a:tbl>
              <a:tblPr firstRow="1" firstCol="1" bandRow="1"/>
              <a:tblGrid>
                <a:gridCol w="15648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678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23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800" b="1" kern="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指标参数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800" b="1" kern="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指标要求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9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望远镜台数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altLang="zh-CN" sz="1800" b="1" kern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18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台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30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球面反射镜面积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&gt;5 m</a:t>
                      </a:r>
                      <a:r>
                        <a:rPr lang="en-US" sz="1800" b="1" kern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台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9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每台像素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1024</a:t>
                      </a:r>
                      <a:r>
                        <a:rPr lang="zh-CN" sz="18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像素</a:t>
                      </a:r>
                      <a:r>
                        <a:rPr lang="en-US" altLang="zh-CN" sz="18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8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台，</a:t>
                      </a:r>
                      <a:r>
                        <a:rPr lang="en-US" altLang="zh-CN" sz="18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~0.5°/</a:t>
                      </a:r>
                      <a:r>
                        <a:rPr lang="zh-CN" altLang="en-US" sz="18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像素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30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视场范围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8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</a:t>
                      </a: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台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30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动态范围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zh-CN" sz="1800" b="1" kern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</a:t>
                      </a:r>
                      <a:r>
                        <a:rPr lang="en-US" altLang="zh-CN" sz="18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- 32000 </a:t>
                      </a:r>
                      <a:r>
                        <a:rPr lang="en-US" altLang="zh-CN" sz="1800" b="1" kern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</a:t>
                      </a:r>
                      <a:endParaRPr lang="zh-CN" altLang="zh-CN" sz="18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光子数分辨率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&lt;5%@1000 </a:t>
                      </a:r>
                      <a:r>
                        <a:rPr lang="en-US" sz="1800" b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9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望远镜指向标定精度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&lt;0.1</a:t>
                      </a: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30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仰角方向可调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调节范围：</a:t>
                      </a: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0°- 90°</a:t>
                      </a:r>
                      <a:r>
                        <a:rPr lang="zh-CN" sz="18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，调节</a:t>
                      </a:r>
                      <a:r>
                        <a:rPr lang="zh-CN" sz="18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步长</a:t>
                      </a:r>
                      <a:r>
                        <a:rPr lang="en-US" sz="18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&lt;0.1°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0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44" y="1244146"/>
            <a:ext cx="6721836" cy="3168109"/>
          </a:xfrm>
          <a:prstGeom prst="rect">
            <a:avLst/>
          </a:prstGeom>
        </p:spPr>
      </p:pic>
      <p:grpSp>
        <p:nvGrpSpPr>
          <p:cNvPr id="2" name="组合 25"/>
          <p:cNvGrpSpPr/>
          <p:nvPr/>
        </p:nvGrpSpPr>
        <p:grpSpPr>
          <a:xfrm>
            <a:off x="1283503" y="971222"/>
            <a:ext cx="7464961" cy="2832815"/>
            <a:chOff x="1553089" y="1723240"/>
            <a:chExt cx="7464961" cy="2832815"/>
          </a:xfrm>
        </p:grpSpPr>
        <p:cxnSp>
          <p:nvCxnSpPr>
            <p:cNvPr id="9" name="直接箭头连接符 8"/>
            <p:cNvCxnSpPr/>
            <p:nvPr/>
          </p:nvCxnSpPr>
          <p:spPr>
            <a:xfrm flipH="1">
              <a:off x="7550409" y="2045159"/>
              <a:ext cx="272170" cy="1430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972080" y="1723240"/>
              <a:ext cx="1522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Digital Board</a:t>
              </a:r>
              <a:endParaRPr lang="zh-CN" alt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H="1">
              <a:off x="5939148" y="2254709"/>
              <a:ext cx="116933" cy="4141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264999" y="1875656"/>
              <a:ext cx="15821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Analog Board</a:t>
              </a:r>
              <a:endParaRPr lang="zh-CN" alt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7" name="直接箭头连接符 16"/>
            <p:cNvCxnSpPr/>
            <p:nvPr/>
          </p:nvCxnSpPr>
          <p:spPr>
            <a:xfrm flipH="1" flipV="1">
              <a:off x="6857810" y="3338314"/>
              <a:ext cx="1008112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861991" y="3848169"/>
              <a:ext cx="21560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V&amp;T compensation loop board</a:t>
              </a:r>
            </a:p>
          </p:txBody>
        </p:sp>
        <p:cxnSp>
          <p:nvCxnSpPr>
            <p:cNvPr id="20" name="直接箭头连接符 19"/>
            <p:cNvCxnSpPr/>
            <p:nvPr/>
          </p:nvCxnSpPr>
          <p:spPr>
            <a:xfrm>
              <a:off x="4310939" y="2262033"/>
              <a:ext cx="249403" cy="4025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654839" y="1958292"/>
              <a:ext cx="14749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Metal frame</a:t>
              </a:r>
              <a:endParaRPr lang="zh-CN" alt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22" name="直接箭头连接符 21"/>
            <p:cNvCxnSpPr/>
            <p:nvPr/>
          </p:nvCxnSpPr>
          <p:spPr>
            <a:xfrm>
              <a:off x="3115589" y="2646502"/>
              <a:ext cx="309493" cy="1748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471341" y="2308810"/>
              <a:ext cx="1386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SiPM board</a:t>
              </a:r>
              <a:endParaRPr lang="zh-CN" alt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24" name="直接箭头连接符 23"/>
            <p:cNvCxnSpPr/>
            <p:nvPr/>
          </p:nvCxnSpPr>
          <p:spPr>
            <a:xfrm>
              <a:off x="2229215" y="3058276"/>
              <a:ext cx="267613" cy="1846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553089" y="2667107"/>
              <a:ext cx="1619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Winston cone</a:t>
              </a:r>
              <a:endParaRPr lang="zh-CN" alt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7504" y="4125848"/>
            <a:ext cx="9001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</a:rPr>
              <a:t>Light concentrator (</a:t>
            </a:r>
            <a:r>
              <a:rPr lang="en-US" altLang="zh-CN" sz="2000" dirty="0">
                <a:solidFill>
                  <a:prstClr val="black"/>
                </a:solidFill>
              </a:rPr>
              <a:t>Winston </a:t>
            </a:r>
            <a:r>
              <a:rPr lang="en-US" altLang="zh-CN" sz="2000" dirty="0" smtClean="0">
                <a:solidFill>
                  <a:prstClr val="black"/>
                </a:solidFill>
              </a:rPr>
              <a:t>cone): is to increase the effective area of the SiPM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</a:rPr>
              <a:t>SiPM board: </a:t>
            </a:r>
            <a:r>
              <a:rPr lang="en-US" altLang="zh-CN" sz="2000" dirty="0">
                <a:solidFill>
                  <a:prstClr val="black"/>
                </a:solidFill>
              </a:rPr>
              <a:t>16 </a:t>
            </a:r>
            <a:r>
              <a:rPr lang="en-US" altLang="zh-CN" sz="2000" dirty="0" err="1">
                <a:solidFill>
                  <a:prstClr val="black"/>
                </a:solidFill>
              </a:rPr>
              <a:t>SiPMs</a:t>
            </a:r>
            <a:r>
              <a:rPr lang="en-US" altLang="zh-CN" sz="2000" dirty="0">
                <a:solidFill>
                  <a:prstClr val="black"/>
                </a:solidFill>
              </a:rPr>
              <a:t>, 16 temperature sensors (embedded in the SiPM chip ), and 16 pre-amplifiers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</a:rPr>
              <a:t>Voltage and temperature compensation loop: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</a:rPr>
              <a:t>16 temperature and high voltage compensation loops;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</a:rPr>
              <a:t>16 channels of high voltage power supply.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</a:rPr>
              <a:t> Analogue board:  16 channels of amplifier and shaping circuit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</a:rPr>
              <a:t> Digital board: 50 MHz FADC and FPGA </a:t>
            </a:r>
          </a:p>
          <a:p>
            <a:pPr marL="342900" indent="-342900">
              <a:buFontTx/>
              <a:buAutoNum type="arabicPeriod"/>
            </a:pP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584" y="46365"/>
            <a:ext cx="6636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3600" b="1" dirty="0" smtClean="0">
                <a:solidFill>
                  <a:prstClr val="black"/>
                </a:solidFill>
              </a:rPr>
              <a:t>Square SiPM</a:t>
            </a:r>
            <a:r>
              <a:rPr lang="zh-CN" altLang="en-US" sz="3600" b="1" dirty="0" smtClean="0">
                <a:solidFill>
                  <a:prstClr val="black"/>
                </a:solidFill>
              </a:rPr>
              <a:t>：</a:t>
            </a:r>
            <a:r>
              <a:rPr lang="en-US" altLang="zh-CN" sz="3600" b="1" dirty="0" smtClean="0">
                <a:solidFill>
                  <a:prstClr val="black"/>
                </a:solidFill>
              </a:rPr>
              <a:t>15 mm×15 mm</a:t>
            </a:r>
          </a:p>
        </p:txBody>
      </p:sp>
      <p:sp>
        <p:nvSpPr>
          <p:cNvPr id="28" name="左大括号 27"/>
          <p:cNvSpPr/>
          <p:nvPr/>
        </p:nvSpPr>
        <p:spPr>
          <a:xfrm rot="15000000" flipH="1">
            <a:off x="3107276" y="1810013"/>
            <a:ext cx="135184" cy="726652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3750" r="50773" b="20601"/>
          <a:stretch/>
        </p:blipFill>
        <p:spPr>
          <a:xfrm>
            <a:off x="7267288" y="4887179"/>
            <a:ext cx="1656184" cy="190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1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69269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FF3300"/>
                </a:solidFill>
                <a:latin typeface="Times New Roman" pitchFamily="18" charset="0"/>
              </a:rPr>
              <a:t>Schematic diagram of SiPM camera assembly</a:t>
            </a:r>
            <a:endParaRPr lang="zh-CN" altLang="en-US" sz="32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76528" y="5728198"/>
            <a:ext cx="2133600" cy="365125"/>
          </a:xfrm>
        </p:spPr>
        <p:txBody>
          <a:bodyPr/>
          <a:lstStyle/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组合 12"/>
          <p:cNvGrpSpPr/>
          <p:nvPr/>
        </p:nvGrpSpPr>
        <p:grpSpPr>
          <a:xfrm>
            <a:off x="4978078" y="3025351"/>
            <a:ext cx="1800200" cy="1285692"/>
            <a:chOff x="5430814" y="3140968"/>
            <a:chExt cx="1800200" cy="1285692"/>
          </a:xfrm>
        </p:grpSpPr>
        <p:sp>
          <p:nvSpPr>
            <p:cNvPr id="16" name="TextBox 15"/>
            <p:cNvSpPr txBox="1"/>
            <p:nvPr/>
          </p:nvSpPr>
          <p:spPr>
            <a:xfrm>
              <a:off x="6366918" y="3306470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1600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AB1</a:t>
              </a:r>
              <a:endParaRPr lang="zh-CN" altLang="en-US" sz="1600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30814" y="3140968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1600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AB2</a:t>
              </a:r>
              <a:endParaRPr lang="zh-CN" altLang="en-US" sz="1600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62862" y="4026550"/>
              <a:ext cx="864096" cy="400110"/>
            </a:xfrm>
            <a:prstGeom prst="rect">
              <a:avLst/>
            </a:prstGeom>
            <a:noFill/>
            <a:scene3d>
              <a:camera prst="isometricOffAxis2Top">
                <a:rot lat="18664796" lon="2041231" rev="18789303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2000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DB</a:t>
              </a:r>
              <a:endParaRPr lang="zh-CN" altLang="en-US" sz="2000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6550677" y="3431392"/>
            <a:ext cx="953787" cy="369332"/>
          </a:xfrm>
          <a:prstGeom prst="rect">
            <a:avLst/>
          </a:prstGeom>
          <a:scene3d>
            <a:camera prst="isometricOffAxis1Top">
              <a:rot lat="19870902" lon="19477353" rev="2251746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Cluster</a:t>
            </a: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9" name="图片 18" descr="装配板.JPG"/>
          <p:cNvPicPr>
            <a:picLocks noChangeAspect="1"/>
          </p:cNvPicPr>
          <p:nvPr/>
        </p:nvPicPr>
        <p:blipFill>
          <a:blip r:embed="rId2" cstate="print"/>
          <a:srcRect l="23288" t="14444" r="24856"/>
          <a:stretch>
            <a:fillRect/>
          </a:stretch>
        </p:blipFill>
        <p:spPr>
          <a:xfrm rot="5400000">
            <a:off x="6096370" y="940492"/>
            <a:ext cx="2160240" cy="246605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903195" y="3155623"/>
            <a:ext cx="2388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prstClr val="black"/>
                </a:solidFill>
                <a:latin typeface="Times New Roman" pitchFamily="18" charset="0"/>
              </a:rPr>
              <a:t>SiPM camera box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45110" y="6320491"/>
            <a:ext cx="4239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prstClr val="black"/>
                </a:solidFill>
                <a:latin typeface="Times New Roman" pitchFamily="18" charset="0"/>
              </a:rPr>
              <a:t>SiPM camera</a:t>
            </a:r>
            <a:r>
              <a:rPr lang="zh-CN" altLang="en-US" sz="2400" dirty="0">
                <a:solidFill>
                  <a:prstClr val="black"/>
                </a:solidFill>
                <a:latin typeface="Times New Roman" pitchFamily="18" charset="0"/>
              </a:rPr>
              <a:t>：</a:t>
            </a:r>
            <a:r>
              <a:rPr lang="en-US" altLang="zh-CN" sz="2400" dirty="0">
                <a:solidFill>
                  <a:prstClr val="black"/>
                </a:solidFill>
                <a:latin typeface="Times New Roman" pitchFamily="18" charset="0"/>
              </a:rPr>
              <a:t>32×32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itchFamily="18" charset="0"/>
              </a:rPr>
              <a:t>SiPMs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21" name="右箭头 20"/>
          <p:cNvSpPr/>
          <p:nvPr/>
        </p:nvSpPr>
        <p:spPr>
          <a:xfrm>
            <a:off x="5383195" y="2347161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16465" y="1249269"/>
            <a:ext cx="110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</a:rPr>
              <a:t>64 ×</a:t>
            </a:r>
            <a:endParaRPr lang="zh-CN" altLang="en-US" sz="32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1798" y="3140968"/>
            <a:ext cx="298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prstClr val="black"/>
                </a:solidFill>
              </a:rPr>
              <a:t>A module has 4×4 </a:t>
            </a:r>
            <a:r>
              <a:rPr lang="en-US" altLang="zh-CN" sz="2000" b="1" dirty="0" err="1">
                <a:solidFill>
                  <a:prstClr val="black"/>
                </a:solidFill>
              </a:rPr>
              <a:t>SiPMs</a:t>
            </a:r>
            <a:r>
              <a:rPr lang="en-US" altLang="zh-CN" sz="2000" b="1" dirty="0">
                <a:solidFill>
                  <a:prstClr val="black"/>
                </a:solidFill>
              </a:rPr>
              <a:t>.</a:t>
            </a:r>
            <a:endParaRPr lang="zh-CN" altLang="en-US" sz="2000" b="1" dirty="0">
              <a:solidFill>
                <a:prstClr val="black"/>
              </a:solidFill>
            </a:endParaRPr>
          </a:p>
        </p:txBody>
      </p:sp>
      <p:sp>
        <p:nvSpPr>
          <p:cNvPr id="26" name="右箭头 25"/>
          <p:cNvSpPr/>
          <p:nvPr/>
        </p:nvSpPr>
        <p:spPr>
          <a:xfrm>
            <a:off x="623408" y="4409400"/>
            <a:ext cx="921702" cy="429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9" name="图片 5"/>
          <p:cNvPicPr>
            <a:picLocks noChangeAspect="1" noChangeArrowheads="1"/>
          </p:cNvPicPr>
          <p:nvPr/>
        </p:nvPicPr>
        <p:blipFill>
          <a:blip r:embed="rId3" cstate="print"/>
          <a:srcRect l="32986" t="21297" r="34549" b="41975"/>
          <a:stretch>
            <a:fillRect/>
          </a:stretch>
        </p:blipFill>
        <p:spPr bwMode="auto">
          <a:xfrm>
            <a:off x="218977" y="980728"/>
            <a:ext cx="597257" cy="379292"/>
          </a:xfrm>
          <a:prstGeom prst="rect">
            <a:avLst/>
          </a:prstGeom>
          <a:noFill/>
        </p:spPr>
      </p:pic>
      <p:pic>
        <p:nvPicPr>
          <p:cNvPr id="31" name="图片 6"/>
          <p:cNvPicPr>
            <a:picLocks noChangeAspect="1" noChangeArrowheads="1"/>
          </p:cNvPicPr>
          <p:nvPr/>
        </p:nvPicPr>
        <p:blipFill>
          <a:blip r:embed="rId4" cstate="print"/>
          <a:srcRect l="26736" t="10802" r="27257" b="24074"/>
          <a:stretch>
            <a:fillRect/>
          </a:stretch>
        </p:blipFill>
        <p:spPr bwMode="auto">
          <a:xfrm>
            <a:off x="123328" y="1466761"/>
            <a:ext cx="717564" cy="573019"/>
          </a:xfrm>
          <a:prstGeom prst="rect">
            <a:avLst/>
          </a:prstGeom>
          <a:noFill/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4933" r="34250" b="18158"/>
          <a:stretch/>
        </p:blipFill>
        <p:spPr>
          <a:xfrm>
            <a:off x="1147767" y="2944389"/>
            <a:ext cx="645308" cy="1161554"/>
          </a:xfrm>
          <a:prstGeom prst="rect">
            <a:avLst/>
          </a:prstGeom>
        </p:spPr>
      </p:pic>
      <p:sp>
        <p:nvSpPr>
          <p:cNvPr id="36" name="右箭头 35"/>
          <p:cNvSpPr/>
          <p:nvPr/>
        </p:nvSpPr>
        <p:spPr>
          <a:xfrm>
            <a:off x="2396845" y="2297420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0" name="内容占位符 3" descr="电子组件装配图2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14514" t="6996" r="24272" b="5499"/>
          <a:stretch>
            <a:fillRect/>
          </a:stretch>
        </p:blipFill>
        <p:spPr>
          <a:xfrm>
            <a:off x="3230292" y="1844825"/>
            <a:ext cx="1596214" cy="1272344"/>
          </a:xfr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51050" r="38800" b="23750"/>
          <a:stretch/>
        </p:blipFill>
        <p:spPr>
          <a:xfrm>
            <a:off x="199859" y="2174489"/>
            <a:ext cx="659849" cy="688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45713" r="50116" b="42737"/>
          <a:stretch/>
        </p:blipFill>
        <p:spPr>
          <a:xfrm>
            <a:off x="172723" y="2935900"/>
            <a:ext cx="755320" cy="6923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3076" r="6833" b="13425"/>
          <a:stretch/>
        </p:blipFill>
        <p:spPr>
          <a:xfrm>
            <a:off x="1043165" y="1895701"/>
            <a:ext cx="906645" cy="9916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t="16051" b="26200"/>
          <a:stretch/>
        </p:blipFill>
        <p:spPr>
          <a:xfrm>
            <a:off x="986887" y="1059039"/>
            <a:ext cx="997936" cy="794913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01FE744F-F52E-466C-9958-9EB838F60BCB}"/>
              </a:ext>
            </a:extLst>
          </p:cNvPr>
          <p:cNvSpPr txBox="1"/>
          <p:nvPr/>
        </p:nvSpPr>
        <p:spPr>
          <a:xfrm>
            <a:off x="5842174" y="4266430"/>
            <a:ext cx="3450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smtClean="0">
                <a:solidFill>
                  <a:srgbClr val="FF0000"/>
                </a:solidFill>
              </a:rPr>
              <a:t>In the cleaning room (Yunnan university lab)</a:t>
            </a:r>
            <a:endParaRPr lang="en-US" altLang="zh-CN" sz="3200" b="1" i="1" dirty="0">
              <a:solidFill>
                <a:srgbClr val="FF0000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3153" y="3654431"/>
            <a:ext cx="3531057" cy="26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18" y="46857"/>
            <a:ext cx="3454709" cy="460627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7544" y="4797152"/>
            <a:ext cx="698477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2019</a:t>
            </a:r>
            <a:r>
              <a:rPr lang="zh-CN" altLang="en-US" sz="2400" dirty="0" smtClean="0"/>
              <a:t>年</a:t>
            </a:r>
            <a:r>
              <a:rPr lang="en-US" altLang="zh-CN" sz="2400" dirty="0" smtClean="0"/>
              <a:t>1</a:t>
            </a:r>
            <a:r>
              <a:rPr lang="zh-CN" altLang="en-US" sz="2400" dirty="0" smtClean="0"/>
              <a:t>月底第一台望远镜开始运行</a:t>
            </a:r>
            <a:endParaRPr lang="en-US" altLang="zh-CN" sz="2400" dirty="0" smtClean="0"/>
          </a:p>
          <a:p>
            <a:pPr marL="514350" indent="-5143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2019</a:t>
            </a:r>
            <a:r>
              <a:rPr lang="zh-CN" altLang="en-US" sz="2400" dirty="0" smtClean="0"/>
              <a:t>年</a:t>
            </a:r>
            <a:r>
              <a:rPr lang="en-US" altLang="zh-CN" sz="2400" dirty="0" smtClean="0"/>
              <a:t>4</a:t>
            </a:r>
            <a:r>
              <a:rPr lang="zh-CN" altLang="en-US" sz="2400" dirty="0" smtClean="0"/>
              <a:t>月份第二台</a:t>
            </a:r>
            <a:r>
              <a:rPr lang="zh-CN" altLang="en-US" sz="2400" dirty="0"/>
              <a:t>望远镜开始运行</a:t>
            </a:r>
            <a:endParaRPr lang="en-US" altLang="zh-CN" sz="2400" dirty="0"/>
          </a:p>
          <a:p>
            <a:pPr marL="514350" indent="-5143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2019</a:t>
            </a:r>
            <a:r>
              <a:rPr lang="zh-CN" altLang="en-US" sz="2400" dirty="0" smtClean="0"/>
              <a:t>年</a:t>
            </a:r>
            <a:r>
              <a:rPr lang="en-US" altLang="zh-CN" sz="2400" dirty="0"/>
              <a:t>9</a:t>
            </a:r>
            <a:r>
              <a:rPr lang="zh-CN" altLang="en-US" sz="2400" dirty="0" smtClean="0"/>
              <a:t>月底共</a:t>
            </a:r>
            <a:r>
              <a:rPr lang="en-US" altLang="zh-CN" sz="2400" dirty="0" smtClean="0"/>
              <a:t>4</a:t>
            </a:r>
            <a:r>
              <a:rPr lang="zh-CN" altLang="en-US" sz="2400" dirty="0" smtClean="0"/>
              <a:t>台望远镜开始运行</a:t>
            </a:r>
            <a:endParaRPr lang="en-US" altLang="zh-CN" sz="2400" dirty="0" smtClean="0"/>
          </a:p>
          <a:p>
            <a:pPr marL="514350" indent="-5143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/>
              <a:t>2019</a:t>
            </a:r>
            <a:r>
              <a:rPr lang="zh-CN" altLang="en-US" sz="2400" dirty="0"/>
              <a:t>年</a:t>
            </a:r>
            <a:r>
              <a:rPr lang="en-US" altLang="zh-CN" sz="2400" dirty="0"/>
              <a:t>10</a:t>
            </a:r>
            <a:r>
              <a:rPr lang="zh-CN" altLang="en-US" sz="2400" dirty="0" smtClean="0"/>
              <a:t>月份共</a:t>
            </a:r>
            <a:r>
              <a:rPr lang="en-US" altLang="zh-CN" sz="2400" dirty="0" smtClean="0"/>
              <a:t>6</a:t>
            </a:r>
            <a:r>
              <a:rPr lang="zh-CN" altLang="en-US" sz="2400" dirty="0" smtClean="0"/>
              <a:t>台望远镜开始运行</a:t>
            </a:r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6" y="261764"/>
            <a:ext cx="556861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8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6"/>
    </mc:Choice>
    <mc:Fallback xmlns="">
      <p:transition spd="slow" advTm="1703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192641"/>
            <a:ext cx="8069262" cy="466511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83920" y="79916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慢控制系统</a:t>
            </a:r>
            <a:endParaRPr lang="zh-CN" altLang="en-US" sz="3200" dirty="0"/>
          </a:p>
        </p:txBody>
      </p:sp>
      <p:sp>
        <p:nvSpPr>
          <p:cNvPr id="3" name="文本框 2"/>
          <p:cNvSpPr txBox="1"/>
          <p:nvPr/>
        </p:nvSpPr>
        <p:spPr>
          <a:xfrm>
            <a:off x="35496" y="620688"/>
            <a:ext cx="9001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dirty="0" smtClean="0"/>
              <a:t>参与望远镜值班的人员（需要通宵）：</a:t>
            </a:r>
            <a:endParaRPr lang="en-US" altLang="zh-CN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 运行组：</a:t>
            </a:r>
            <a:r>
              <a:rPr lang="en-US" altLang="zh-CN" sz="2000" dirty="0" smtClean="0"/>
              <a:t>4</a:t>
            </a:r>
            <a:r>
              <a:rPr lang="zh-CN" altLang="en-US" sz="2000" dirty="0" smtClean="0"/>
              <a:t>人（</a:t>
            </a:r>
            <a:r>
              <a:rPr lang="zh-CN" altLang="en-US" sz="2000" dirty="0"/>
              <a:t>海子山望远镜现场值班</a:t>
            </a:r>
            <a:r>
              <a:rPr lang="zh-CN" altLang="en-US" sz="2000" dirty="0" smtClean="0"/>
              <a:t>）</a:t>
            </a:r>
            <a:endParaRPr lang="en-US" altLang="zh-CN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 </a:t>
            </a:r>
            <a:r>
              <a:rPr lang="zh-CN" altLang="en-US" sz="2000" dirty="0" smtClean="0"/>
              <a:t>北京、稻城：约</a:t>
            </a:r>
            <a:r>
              <a:rPr lang="en-US" altLang="zh-CN" sz="2000" dirty="0" smtClean="0"/>
              <a:t>15</a:t>
            </a:r>
            <a:r>
              <a:rPr lang="zh-CN" altLang="en-US" sz="2000" dirty="0" smtClean="0"/>
              <a:t>人（其中老师约占</a:t>
            </a:r>
            <a:r>
              <a:rPr lang="en-US" altLang="zh-CN" sz="2000" dirty="0" smtClean="0"/>
              <a:t>1/3</a:t>
            </a:r>
            <a:r>
              <a:rPr lang="zh-CN" altLang="en-US" sz="2000" dirty="0" smtClean="0"/>
              <a:t>，学生约占</a:t>
            </a:r>
            <a:r>
              <a:rPr lang="en-US" altLang="zh-CN" sz="2000" dirty="0" smtClean="0"/>
              <a:t>2/3</a:t>
            </a:r>
            <a:r>
              <a:rPr lang="zh-CN" altLang="en-US" sz="2000" dirty="0" smtClean="0"/>
              <a:t>：西南交大、中山大学、成都理工大学、兰州大学、中国地质大学、高能所）</a:t>
            </a:r>
            <a:endParaRPr lang="en-US" altLang="zh-CN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 </a:t>
            </a:r>
            <a:r>
              <a:rPr lang="zh-CN" altLang="en-US" sz="2000" dirty="0" smtClean="0"/>
              <a:t>运行</a:t>
            </a:r>
            <a:r>
              <a:rPr lang="zh-CN" altLang="en-US" sz="2000" dirty="0"/>
              <a:t>时间</a:t>
            </a:r>
            <a:r>
              <a:rPr lang="zh-CN" altLang="en-US" sz="2000" dirty="0" smtClean="0"/>
              <a:t>：约</a:t>
            </a:r>
            <a:r>
              <a:rPr lang="en-US" altLang="zh-CN" sz="2000" dirty="0" smtClean="0"/>
              <a:t>60</a:t>
            </a:r>
            <a:r>
              <a:rPr lang="zh-CN" altLang="en-US" sz="2000" dirty="0" smtClean="0"/>
              <a:t>天 （含有月晚上）</a:t>
            </a:r>
            <a:endParaRPr lang="en-US" altLang="zh-CN" sz="2000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525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:\Work\WFCTA\Matlab_Script\camera_Evaluate\3月30号夜间增益稳定性-1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365030" y="112761"/>
            <a:ext cx="3813606" cy="313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418550" y="3582308"/>
            <a:ext cx="7528568" cy="3135754"/>
          </a:xfrm>
          <a:prstGeom prst="rect">
            <a:avLst/>
          </a:prstGeom>
        </p:spPr>
      </p:pic>
      <p:sp>
        <p:nvSpPr>
          <p:cNvPr id="7" name="左箭头 6"/>
          <p:cNvSpPr/>
          <p:nvPr/>
        </p:nvSpPr>
        <p:spPr>
          <a:xfrm>
            <a:off x="3314213" y="5034175"/>
            <a:ext cx="485894" cy="189129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780131" y="494407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Air in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142195" y="358230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℃</a:t>
            </a:r>
            <a:endParaRPr lang="zh-CN" altLang="en-US" dirty="0"/>
          </a:p>
        </p:txBody>
      </p:sp>
      <p:cxnSp>
        <p:nvCxnSpPr>
          <p:cNvPr id="10" name="直接连接符 9"/>
          <p:cNvCxnSpPr/>
          <p:nvPr/>
        </p:nvCxnSpPr>
        <p:spPr>
          <a:xfrm>
            <a:off x="4754373" y="4953698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754373" y="5589662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754373" y="6208859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754373" y="4336651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754373" y="3688579"/>
            <a:ext cx="3168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938311" y="3503913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20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7938311" y="415198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15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7954911" y="475476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10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7961370" y="5404996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7966271" y="6024193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0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20" name="左箭头 19"/>
          <p:cNvSpPr/>
          <p:nvPr/>
        </p:nvSpPr>
        <p:spPr>
          <a:xfrm>
            <a:off x="207805" y="5124094"/>
            <a:ext cx="485894" cy="189129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-28308" y="5330655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Air out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365563" y="3282784"/>
            <a:ext cx="33843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Temperature distribution</a:t>
            </a:r>
            <a:endParaRPr lang="zh-CN" altLang="en-US" dirty="0"/>
          </a:p>
        </p:txBody>
      </p:sp>
      <p:sp>
        <p:nvSpPr>
          <p:cNvPr id="23" name="椭圆 22"/>
          <p:cNvSpPr/>
          <p:nvPr/>
        </p:nvSpPr>
        <p:spPr>
          <a:xfrm>
            <a:off x="5129320" y="4048620"/>
            <a:ext cx="172891" cy="1471186"/>
          </a:xfrm>
          <a:prstGeom prst="ellipse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5538347" y="4943891"/>
            <a:ext cx="692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Night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7341052" y="4523780"/>
            <a:ext cx="53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Day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3451535" y="3352591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8.9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3298189" y="6427125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-1.1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t="10588" r="5109" b="11765"/>
          <a:stretch/>
        </p:blipFill>
        <p:spPr>
          <a:xfrm>
            <a:off x="-7208" y="8786"/>
            <a:ext cx="2828263" cy="3274831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422018" y="294692"/>
            <a:ext cx="3521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SiPM</a:t>
            </a:r>
            <a:r>
              <a:rPr lang="zh-CN" altLang="en-US" sz="2400" dirty="0" smtClean="0"/>
              <a:t>成像探头温度分布差：</a:t>
            </a:r>
            <a:r>
              <a:rPr lang="en-US" altLang="zh-CN" sz="2400" dirty="0" smtClean="0"/>
              <a:t>&lt;12</a:t>
            </a:r>
            <a:r>
              <a:rPr lang="zh-CN" altLang="en-US" sz="2400" dirty="0" smtClean="0"/>
              <a:t>℃</a:t>
            </a:r>
            <a:endParaRPr lang="en-US" altLang="zh-CN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 </a:t>
            </a:r>
            <a:r>
              <a:rPr lang="en-US" altLang="zh-CN" sz="2400" dirty="0" smtClean="0"/>
              <a:t>SiPM</a:t>
            </a:r>
            <a:r>
              <a:rPr lang="zh-CN" altLang="en-US" sz="2400" dirty="0" smtClean="0"/>
              <a:t>成像探头的增益稳定性：</a:t>
            </a:r>
            <a:r>
              <a:rPr lang="en-US" altLang="zh-CN" sz="2400" dirty="0" smtClean="0"/>
              <a:t>~1%@</a:t>
            </a:r>
            <a:r>
              <a:rPr lang="zh-CN" altLang="en-US" sz="2400" dirty="0" smtClean="0"/>
              <a:t>整晚运行</a:t>
            </a:r>
            <a:endParaRPr lang="zh-CN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-89001" y="32172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风冷系统：密闭内循环设计</a:t>
            </a:r>
            <a:endParaRPr lang="en-US" altLang="zh-C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2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15132</TotalTime>
  <Words>1234</Words>
  <Application>Microsoft Office PowerPoint</Application>
  <PresentationFormat>全屏显示(4:3)</PresentationFormat>
  <Paragraphs>186</Paragraphs>
  <Slides>20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Cooper Std Black</vt:lpstr>
      <vt:lpstr>黑体</vt:lpstr>
      <vt:lpstr>华文琥珀</vt:lpstr>
      <vt:lpstr>华文楷体</vt:lpstr>
      <vt:lpstr>宋体</vt:lpstr>
      <vt:lpstr>微软雅黑</vt:lpstr>
      <vt:lpstr>Arial</vt:lpstr>
      <vt:lpstr>Calibri</vt:lpstr>
      <vt:lpstr>Calibri Light</vt:lpstr>
      <vt:lpstr>Cambria</vt:lpstr>
      <vt:lpstr>Symbol</vt:lpstr>
      <vt:lpstr>Times New Roman</vt:lpstr>
      <vt:lpstr>Wingdings</vt:lpstr>
      <vt:lpstr>Wingdings 2</vt:lpstr>
      <vt:lpstr>Office 主题</vt:lpstr>
      <vt:lpstr>4_Office 主题</vt:lpstr>
      <vt:lpstr>3_Office 主题</vt:lpstr>
      <vt:lpstr>2_Office 主题</vt:lpstr>
      <vt:lpstr>Progress of LHAASO-WFCTA</vt:lpstr>
      <vt:lpstr>PowerPoint 演示文稿</vt:lpstr>
      <vt:lpstr>LHAASO science in cosmic ray measurement </vt:lpstr>
      <vt:lpstr>Wide Field of View Cherenkov Telescope (WFCTA)</vt:lpstr>
      <vt:lpstr>PowerPoint 演示文稿</vt:lpstr>
      <vt:lpstr>Schematic diagram of SiPM camera assembly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望远镜方向调整</vt:lpstr>
      <vt:lpstr>UV-LED 系统</vt:lpstr>
      <vt:lpstr>Calibration and Atmosphere Monitoring </vt:lpstr>
      <vt:lpstr>PowerPoint 演示文稿</vt:lpstr>
      <vt:lpstr>PowerPoint 演示文稿</vt:lpstr>
      <vt:lpstr>Thank you for  your attention!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WFCTA-SiPM阵列设计</dc:title>
  <dc:creator>menghun</dc:creator>
  <cp:lastModifiedBy>杨 明洁</cp:lastModifiedBy>
  <cp:revision>1709</cp:revision>
  <dcterms:created xsi:type="dcterms:W3CDTF">2016-04-08T08:10:20Z</dcterms:created>
  <dcterms:modified xsi:type="dcterms:W3CDTF">2019-10-23T00:35:13Z</dcterms:modified>
</cp:coreProperties>
</file>