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25" r:id="rId2"/>
  </p:sldMasterIdLst>
  <p:notesMasterIdLst>
    <p:notesMasterId r:id="rId54"/>
  </p:notesMasterIdLst>
  <p:sldIdLst>
    <p:sldId id="256" r:id="rId3"/>
    <p:sldId id="257" r:id="rId4"/>
    <p:sldId id="280" r:id="rId5"/>
    <p:sldId id="269" r:id="rId6"/>
    <p:sldId id="395" r:id="rId7"/>
    <p:sldId id="259" r:id="rId8"/>
    <p:sldId id="370" r:id="rId9"/>
    <p:sldId id="400" r:id="rId10"/>
    <p:sldId id="397" r:id="rId11"/>
    <p:sldId id="398" r:id="rId12"/>
    <p:sldId id="406" r:id="rId13"/>
    <p:sldId id="391" r:id="rId14"/>
    <p:sldId id="392" r:id="rId15"/>
    <p:sldId id="302" r:id="rId16"/>
    <p:sldId id="854" r:id="rId17"/>
    <p:sldId id="855" r:id="rId18"/>
    <p:sldId id="293" r:id="rId19"/>
    <p:sldId id="328" r:id="rId20"/>
    <p:sldId id="407" r:id="rId21"/>
    <p:sldId id="296" r:id="rId22"/>
    <p:sldId id="261" r:id="rId23"/>
    <p:sldId id="401" r:id="rId24"/>
    <p:sldId id="263" r:id="rId25"/>
    <p:sldId id="273" r:id="rId26"/>
    <p:sldId id="270" r:id="rId27"/>
    <p:sldId id="403" r:id="rId28"/>
    <p:sldId id="337" r:id="rId29"/>
    <p:sldId id="402" r:id="rId30"/>
    <p:sldId id="266" r:id="rId31"/>
    <p:sldId id="298" r:id="rId32"/>
    <p:sldId id="404" r:id="rId33"/>
    <p:sldId id="405" r:id="rId34"/>
    <p:sldId id="856" r:id="rId35"/>
    <p:sldId id="376" r:id="rId36"/>
    <p:sldId id="377" r:id="rId37"/>
    <p:sldId id="654" r:id="rId38"/>
    <p:sldId id="851" r:id="rId39"/>
    <p:sldId id="347" r:id="rId40"/>
    <p:sldId id="390" r:id="rId41"/>
    <p:sldId id="318" r:id="rId42"/>
    <p:sldId id="282" r:id="rId43"/>
    <p:sldId id="340" r:id="rId44"/>
    <p:sldId id="363" r:id="rId45"/>
    <p:sldId id="339" r:id="rId46"/>
    <p:sldId id="362" r:id="rId47"/>
    <p:sldId id="380" r:id="rId48"/>
    <p:sldId id="379" r:id="rId49"/>
    <p:sldId id="393" r:id="rId50"/>
    <p:sldId id="374" r:id="rId51"/>
    <p:sldId id="852" r:id="rId52"/>
    <p:sldId id="324" r:id="rId5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n Mingjun" initials="CM" lastIdx="1" clrIdx="0">
    <p:extLst>
      <p:ext uri="{19B8F6BF-5375-455C-9EA6-DF929625EA0E}">
        <p15:presenceInfo xmlns:p15="http://schemas.microsoft.com/office/powerpoint/2012/main" userId="6042d1fc72dabb7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1"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21T08:59:42.261" idx="1">
    <p:pos x="1479" y="3834"/>
    <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image" Target="../media/image10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DF7E1-0D9A-4CF6-8574-C0A355EA2410}" type="datetimeFigureOut">
              <a:rPr lang="zh-CN" altLang="en-US" smtClean="0"/>
              <a:t>2019/10/23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5FD6C-3422-4F92-A78C-4F4C3C9AD7AB}" type="slidenum">
              <a:rPr lang="zh-CN" altLang="en-US" smtClean="0"/>
              <a:t>‹#›</a:t>
            </a:fld>
            <a:endParaRPr lang="zh-CN" altLang="en-US"/>
          </a:p>
        </p:txBody>
      </p:sp>
    </p:spTree>
    <p:extLst>
      <p:ext uri="{BB962C8B-B14F-4D97-AF65-F5344CB8AC3E}">
        <p14:creationId xmlns:p14="http://schemas.microsoft.com/office/powerpoint/2010/main" val="1415587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D5FD6C-3422-4F92-A78C-4F4C3C9AD7AB}" type="slidenum">
              <a:rPr lang="zh-CN" altLang="en-US" smtClean="0"/>
              <a:t>1</a:t>
            </a:fld>
            <a:endParaRPr lang="zh-CN" altLang="en-US"/>
          </a:p>
        </p:txBody>
      </p:sp>
    </p:spTree>
    <p:extLst>
      <p:ext uri="{BB962C8B-B14F-4D97-AF65-F5344CB8AC3E}">
        <p14:creationId xmlns:p14="http://schemas.microsoft.com/office/powerpoint/2010/main" val="28159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r>
              <a:rPr lang="en-US" altLang="zh-CN" dirty="0"/>
              <a:t>TTS</a:t>
            </a:r>
            <a:r>
              <a:rPr lang="zh-CN" altLang="en-US" dirty="0"/>
              <a:t>，量子效率。</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prstClr val="black"/>
                </a:solidFill>
              </a:rPr>
              <a:t>Transient  Phenomena</a:t>
            </a:r>
            <a:r>
              <a:rPr lang="zh-CN" altLang="en-US" sz="1200" b="1" dirty="0">
                <a:solidFill>
                  <a:prstClr val="black"/>
                </a:solidFill>
              </a:rPr>
              <a:t>： </a:t>
            </a:r>
            <a:r>
              <a:rPr lang="en-US" altLang="zh-CN" sz="1200" b="1" dirty="0">
                <a:solidFill>
                  <a:prstClr val="black"/>
                </a:solidFill>
              </a:rPr>
              <a:t>GRB</a:t>
            </a:r>
            <a:r>
              <a:rPr lang="zh-CN" altLang="en-US" sz="1200" b="1" dirty="0">
                <a:solidFill>
                  <a:prstClr val="black"/>
                </a:solidFill>
              </a:rPr>
              <a:t>、</a:t>
            </a:r>
            <a:r>
              <a:rPr lang="en-US" altLang="zh-CN" sz="1200" b="1" dirty="0">
                <a:solidFill>
                  <a:prstClr val="black"/>
                </a:solidFill>
              </a:rPr>
              <a:t>AGN-flares</a:t>
            </a:r>
            <a:r>
              <a:rPr lang="zh-CN" altLang="en-US" sz="1200" b="1" dirty="0">
                <a:solidFill>
                  <a:prstClr val="black"/>
                </a:solidFill>
              </a:rPr>
              <a:t>、</a:t>
            </a:r>
            <a:r>
              <a:rPr lang="en-US" altLang="zh-CN" sz="1200" b="1" dirty="0">
                <a:solidFill>
                  <a:prstClr val="black"/>
                </a:solidFill>
              </a:rPr>
              <a:t>N-N merge gravitational wave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2"/>
                </a:solidFill>
                <a:latin typeface="Arial" charset="0"/>
                <a:ea typeface="ＭＳ Ｐゴシック" pitchFamily="34" charset="-128"/>
                <a:cs typeface="Arial" charset="0"/>
              </a:rPr>
              <a:t>20” </a:t>
            </a:r>
            <a:r>
              <a:rPr lang="en-US" altLang="zh-CN" sz="1200" dirty="0" err="1">
                <a:solidFill>
                  <a:schemeClr val="tx2"/>
                </a:solidFill>
                <a:latin typeface="Arial" charset="0"/>
                <a:ea typeface="ＭＳ Ｐゴシック" pitchFamily="34" charset="-128"/>
                <a:cs typeface="Arial" charset="0"/>
              </a:rPr>
              <a:t>PMTs</a:t>
            </a:r>
            <a:r>
              <a:rPr lang="en-US" altLang="zh-CN" sz="1200" dirty="0">
                <a:solidFill>
                  <a:schemeClr val="tx2"/>
                </a:solidFill>
                <a:latin typeface="Arial" charset="0"/>
                <a:ea typeface="ＭＳ Ｐゴシック" pitchFamily="34" charset="-128"/>
                <a:cs typeface="Arial" charset="0"/>
              </a:rPr>
              <a:t> in #2-3 pond will enhance the low energy sensitivity for extragalactic phenomena, particularly for the multi-messenger observation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dirty="0">
              <a:solidFill>
                <a:prstClr val="black"/>
              </a:solidFill>
            </a:endParaRPr>
          </a:p>
          <a:p>
            <a:endParaRPr lang="zh-CN" altLang="en-US" dirty="0"/>
          </a:p>
        </p:txBody>
      </p:sp>
      <p:sp>
        <p:nvSpPr>
          <p:cNvPr id="4" name="灯片编号占位符 3"/>
          <p:cNvSpPr>
            <a:spLocks noGrp="1"/>
          </p:cNvSpPr>
          <p:nvPr>
            <p:ph type="sldNum" sz="quarter" idx="10"/>
          </p:nvPr>
        </p:nvSpPr>
        <p:spPr/>
        <p:txBody>
          <a:bodyPr/>
          <a:lstStyle/>
          <a:p>
            <a:fld id="{64309C3E-E22C-4C3D-B716-097356541CEC}"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429714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400" dirty="0"/>
              <a:t>二号水池的读出电子学总体结构：</a:t>
            </a:r>
            <a:endParaRPr lang="en-US" altLang="zh-CN" sz="2400" dirty="0"/>
          </a:p>
          <a:p>
            <a:pPr lvl="1" algn="just"/>
            <a:r>
              <a:rPr lang="en-US" altLang="zh-CN" sz="2000" dirty="0"/>
              <a:t>FEE</a:t>
            </a:r>
            <a:r>
              <a:rPr lang="zh-CN" altLang="en-US" sz="2000" dirty="0"/>
              <a:t>前端子板</a:t>
            </a:r>
            <a:endParaRPr lang="en-US" altLang="zh-CN" sz="2000" dirty="0"/>
          </a:p>
          <a:p>
            <a:pPr lvl="2" algn="just"/>
            <a:r>
              <a:rPr lang="zh-CN" altLang="en-US" sz="1800" dirty="0"/>
              <a:t>将输入信号分为增益不同的</a:t>
            </a:r>
            <a:r>
              <a:rPr lang="en-US" altLang="zh-CN" sz="1800" dirty="0"/>
              <a:t>2</a:t>
            </a:r>
            <a:r>
              <a:rPr lang="zh-CN" altLang="en-US" sz="1800" dirty="0"/>
              <a:t>路，分别为</a:t>
            </a:r>
            <a:r>
              <a:rPr lang="en-US" altLang="zh-CN" sz="1800" dirty="0"/>
              <a:t>HG</a:t>
            </a:r>
            <a:r>
              <a:rPr lang="zh-CN" altLang="en-US" sz="1800" dirty="0"/>
              <a:t>和</a:t>
            </a:r>
            <a:r>
              <a:rPr lang="en-US" altLang="zh-CN" sz="1800" dirty="0"/>
              <a:t>LG</a:t>
            </a:r>
            <a:r>
              <a:rPr lang="zh-CN" altLang="en-US" sz="1800" dirty="0"/>
              <a:t>通道</a:t>
            </a:r>
            <a:endParaRPr lang="en-US" altLang="zh-CN" sz="1800" dirty="0"/>
          </a:p>
          <a:p>
            <a:pPr lvl="1" algn="just"/>
            <a:r>
              <a:rPr lang="en-US" altLang="zh-CN" sz="2000" dirty="0"/>
              <a:t>FEE</a:t>
            </a:r>
            <a:r>
              <a:rPr lang="zh-CN" altLang="en-US" sz="2000" dirty="0"/>
              <a:t>母板</a:t>
            </a:r>
            <a:endParaRPr lang="en-US" altLang="zh-CN" sz="2000" dirty="0"/>
          </a:p>
          <a:p>
            <a:pPr lvl="2" algn="just"/>
            <a:r>
              <a:rPr lang="zh-CN" altLang="en-US" sz="1800" dirty="0"/>
              <a:t>母板设计基于第一水池</a:t>
            </a:r>
            <a:r>
              <a:rPr lang="en-US" altLang="zh-CN" sz="1800" dirty="0"/>
              <a:t>FEE</a:t>
            </a:r>
            <a:r>
              <a:rPr lang="zh-CN" altLang="en-US" sz="1800" dirty="0"/>
              <a:t>电子学，实现信号成形、电荷测量、时间测量、时钟同步、数据打包、传输、监控等功能</a:t>
            </a:r>
            <a:endParaRPr lang="en-US" altLang="zh-CN" sz="1800" dirty="0"/>
          </a:p>
          <a:p>
            <a:pPr lvl="2" algn="just"/>
            <a:r>
              <a:rPr lang="zh-CN" altLang="en-US" sz="1800" dirty="0"/>
              <a:t>每块</a:t>
            </a:r>
            <a:r>
              <a:rPr lang="en-US" altLang="zh-CN" sz="1800" dirty="0"/>
              <a:t>FEE</a:t>
            </a:r>
            <a:r>
              <a:rPr lang="zh-CN" altLang="en-US" sz="1800" dirty="0"/>
              <a:t>母板与</a:t>
            </a:r>
            <a:r>
              <a:rPr lang="en-US" altLang="zh-CN" sz="1800" dirty="0"/>
              <a:t>3</a:t>
            </a:r>
            <a:r>
              <a:rPr lang="zh-CN" altLang="en-US" sz="1800" dirty="0"/>
              <a:t>个前端子板对应，通过接插件相连接，子板供电由母板提供</a:t>
            </a:r>
          </a:p>
          <a:p>
            <a:endParaRPr lang="zh-CN" altLang="en-US" dirty="0"/>
          </a:p>
        </p:txBody>
      </p:sp>
      <p:sp>
        <p:nvSpPr>
          <p:cNvPr id="4" name="灯片编号占位符 3"/>
          <p:cNvSpPr>
            <a:spLocks noGrp="1"/>
          </p:cNvSpPr>
          <p:nvPr>
            <p:ph type="sldNum" sz="quarter" idx="5"/>
          </p:nvPr>
        </p:nvSpPr>
        <p:spPr/>
        <p:txBody>
          <a:bodyPr/>
          <a:lstStyle/>
          <a:p>
            <a:fld id="{92D5FD6C-3422-4F92-A78C-4F4C3C9AD7AB}" type="slidenum">
              <a:rPr lang="zh-CN" altLang="en-US" smtClean="0"/>
              <a:t>35</a:t>
            </a:fld>
            <a:endParaRPr lang="zh-CN" altLang="en-US"/>
          </a:p>
        </p:txBody>
      </p:sp>
    </p:spTree>
    <p:extLst>
      <p:ext uri="{BB962C8B-B14F-4D97-AF65-F5344CB8AC3E}">
        <p14:creationId xmlns:p14="http://schemas.microsoft.com/office/powerpoint/2010/main" val="99750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7746268-AFCC-4766-A3DC-8788935CC33E}" type="slidenum">
              <a:rPr lang="en-US" altLang="zh-CN" smtClean="0"/>
              <a:pPr>
                <a:defRPr/>
              </a:pPr>
              <a:t>37</a:t>
            </a:fld>
            <a:endParaRPr lang="en-US" altLang="zh-CN"/>
          </a:p>
        </p:txBody>
      </p:sp>
    </p:spTree>
    <p:extLst>
      <p:ext uri="{BB962C8B-B14F-4D97-AF65-F5344CB8AC3E}">
        <p14:creationId xmlns:p14="http://schemas.microsoft.com/office/powerpoint/2010/main" val="195093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D5FD6C-3422-4F92-A78C-4F4C3C9AD7AB}" type="slidenum">
              <a:rPr lang="zh-CN" altLang="en-US" smtClean="0"/>
              <a:t>38</a:t>
            </a:fld>
            <a:endParaRPr lang="zh-CN" altLang="en-US"/>
          </a:p>
        </p:txBody>
      </p:sp>
    </p:spTree>
    <p:extLst>
      <p:ext uri="{BB962C8B-B14F-4D97-AF65-F5344CB8AC3E}">
        <p14:creationId xmlns:p14="http://schemas.microsoft.com/office/powerpoint/2010/main" val="42317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a:t>
            </a:r>
            <a:r>
              <a:rPr lang="en-US" altLang="zh-CN" baseline="0" dirty="0"/>
              <a:t> you know, </a:t>
            </a:r>
            <a:r>
              <a:rPr lang="en-US" altLang="zh-CN" dirty="0"/>
              <a:t>WCDA</a:t>
            </a:r>
            <a:r>
              <a:rPr lang="en-US" altLang="zh-CN" baseline="0" dirty="0"/>
              <a:t> includes three water ponds, and its total area is close to 80 thousand square meters.</a:t>
            </a:r>
          </a:p>
          <a:p>
            <a:r>
              <a:rPr lang="en-US" altLang="zh-CN" baseline="0" dirty="0"/>
              <a:t>The water depth is 4.4m, and has 3,120 cells,  </a:t>
            </a:r>
          </a:p>
          <a:p>
            <a:r>
              <a:rPr lang="en-US" altLang="zh-CN" baseline="0" dirty="0"/>
              <a:t>in </a:t>
            </a:r>
            <a:r>
              <a:rPr lang="en-US" altLang="zh-CN" baseline="0" dirty="0" err="1"/>
              <a:t>No.1</a:t>
            </a:r>
            <a:r>
              <a:rPr lang="en-US" altLang="zh-CN" baseline="0" dirty="0"/>
              <a:t> ponds  one 8 inch </a:t>
            </a:r>
            <a:r>
              <a:rPr lang="en-US" altLang="zh-CN" baseline="0" dirty="0" err="1"/>
              <a:t>PMT</a:t>
            </a:r>
            <a:r>
              <a:rPr lang="en-US" altLang="zh-CN" baseline="0" dirty="0"/>
              <a:t> and </a:t>
            </a:r>
            <a:r>
              <a:rPr lang="en-US" altLang="zh-CN" baseline="0" dirty="0" err="1"/>
              <a:t>1.5inch</a:t>
            </a:r>
            <a:r>
              <a:rPr lang="en-US" altLang="zh-CN" baseline="0" dirty="0"/>
              <a:t> </a:t>
            </a:r>
            <a:r>
              <a:rPr lang="en-US" altLang="zh-CN" baseline="0" dirty="0" err="1"/>
              <a:t>PMT</a:t>
            </a:r>
            <a:r>
              <a:rPr lang="en-US" altLang="zh-CN" baseline="0" dirty="0"/>
              <a:t> will be deployed in each cell. </a:t>
            </a:r>
          </a:p>
          <a:p>
            <a:r>
              <a:rPr lang="en-US" altLang="zh-CN" baseline="0" dirty="0"/>
              <a:t>and in </a:t>
            </a:r>
            <a:r>
              <a:rPr lang="en-US" altLang="zh-CN" baseline="0" dirty="0" err="1"/>
              <a:t>No.2</a:t>
            </a:r>
            <a:r>
              <a:rPr lang="en-US" altLang="zh-CN" baseline="0" dirty="0"/>
              <a:t> &amp;3 pond, </a:t>
            </a:r>
            <a:r>
              <a:rPr lang="en-US" altLang="zh-CN" baseline="0" dirty="0" err="1"/>
              <a:t>20in</a:t>
            </a:r>
            <a:r>
              <a:rPr lang="en-US" altLang="zh-CN" baseline="0" dirty="0"/>
              <a:t> </a:t>
            </a:r>
            <a:r>
              <a:rPr lang="en-US" altLang="zh-CN" baseline="0" dirty="0" err="1"/>
              <a:t>PMT</a:t>
            </a:r>
            <a:r>
              <a:rPr lang="en-US" altLang="zh-CN" baseline="0" dirty="0"/>
              <a:t> and 3 inch will be installed. </a:t>
            </a:r>
          </a:p>
          <a:p>
            <a:r>
              <a:rPr lang="en-US" altLang="zh-CN" baseline="0" dirty="0"/>
              <a:t>these </a:t>
            </a:r>
            <a:r>
              <a:rPr lang="en-US" altLang="zh-CN" baseline="0" dirty="0" err="1"/>
              <a:t>PMTs</a:t>
            </a:r>
            <a:r>
              <a:rPr lang="en-US" altLang="zh-CN" baseline="0" dirty="0"/>
              <a:t> were designed to detect the shower secondary particles, such as electrons, positrons ,muons and gammas.</a:t>
            </a:r>
            <a:endParaRPr lang="zh-CN" altLang="en-US" dirty="0"/>
          </a:p>
        </p:txBody>
      </p:sp>
      <p:sp>
        <p:nvSpPr>
          <p:cNvPr id="4" name="灯片编号占位符 3"/>
          <p:cNvSpPr>
            <a:spLocks noGrp="1"/>
          </p:cNvSpPr>
          <p:nvPr>
            <p:ph type="sldNum" sz="quarter" idx="10"/>
          </p:nvPr>
        </p:nvSpPr>
        <p:spPr/>
        <p:txBody>
          <a:bodyPr/>
          <a:lstStyle/>
          <a:p>
            <a:fld id="{432D6724-DDDD-41D3-831F-1E25B3473D71}"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23761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a:t>
            </a:r>
            <a:r>
              <a:rPr lang="en-US" altLang="zh-CN" baseline="0" dirty="0"/>
              <a:t> main physics goal focus on the VHE gamma astronomy from 100GeV to 30TeV.  Will also include some cosmic ray physics.</a:t>
            </a:r>
            <a:endParaRPr lang="zh-CN" altLang="en-US" dirty="0"/>
          </a:p>
        </p:txBody>
      </p:sp>
      <p:sp>
        <p:nvSpPr>
          <p:cNvPr id="4" name="灯片编号占位符 3"/>
          <p:cNvSpPr>
            <a:spLocks noGrp="1"/>
          </p:cNvSpPr>
          <p:nvPr>
            <p:ph type="sldNum" sz="quarter" idx="10"/>
          </p:nvPr>
        </p:nvSpPr>
        <p:spPr/>
        <p:txBody>
          <a:bodyPr/>
          <a:lstStyle/>
          <a:p>
            <a:fld id="{432D6724-DDDD-41D3-831F-1E25B3473D71}" type="slidenum">
              <a:rPr lang="zh-CN" altLang="en-US" smtClean="0"/>
              <a:t>4</a:t>
            </a:fld>
            <a:endParaRPr lang="zh-CN" altLang="en-US"/>
          </a:p>
        </p:txBody>
      </p:sp>
    </p:spTree>
    <p:extLst>
      <p:ext uri="{BB962C8B-B14F-4D97-AF65-F5344CB8AC3E}">
        <p14:creationId xmlns:p14="http://schemas.microsoft.com/office/powerpoint/2010/main" val="302872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the schematics</a:t>
            </a:r>
            <a:r>
              <a:rPr lang="en-US" altLang="zh-CN" baseline="0" dirty="0"/>
              <a:t> of </a:t>
            </a:r>
            <a:r>
              <a:rPr lang="en-US" altLang="zh-CN" baseline="0" dirty="0" err="1"/>
              <a:t>WCDA</a:t>
            </a:r>
            <a:r>
              <a:rPr lang="en-US" altLang="zh-CN" baseline="0" dirty="0"/>
              <a:t>.</a:t>
            </a:r>
          </a:p>
          <a:p>
            <a:r>
              <a:rPr lang="en-US" altLang="zh-CN" baseline="0" dirty="0"/>
              <a:t>In this detector array,  each FEE board collects signals from nine cells or PMTs. And we call 36 cells as a cluster. Therefore, one local station will include four FEE boards.   Also the time calibration system and slow control system will be deployed.  Moreover, to control the water quality, there is water purification &amp; recirculation system. </a:t>
            </a:r>
            <a:endParaRPr lang="zh-CN" altLang="en-US" dirty="0"/>
          </a:p>
          <a:p>
            <a:endParaRPr lang="en-US" altLang="zh-CN" dirty="0"/>
          </a:p>
          <a:p>
            <a:r>
              <a:rPr lang="en-US" altLang="zh-CN" dirty="0"/>
              <a:t>This</a:t>
            </a:r>
            <a:r>
              <a:rPr lang="en-US" altLang="zh-CN" baseline="0" dirty="0"/>
              <a:t> table shows the summary of specifications of WCDA.</a:t>
            </a:r>
          </a:p>
          <a:p>
            <a:r>
              <a:rPr lang="en-US" altLang="zh-CN" dirty="0"/>
              <a:t>Water transparency</a:t>
            </a:r>
          </a:p>
          <a:p>
            <a:r>
              <a:rPr lang="en-US" altLang="zh-CN" dirty="0"/>
              <a:t>Time resolution</a:t>
            </a:r>
            <a:r>
              <a:rPr lang="en-US" altLang="zh-CN" baseline="0" dirty="0"/>
              <a:t> </a:t>
            </a:r>
          </a:p>
          <a:p>
            <a:endParaRPr lang="zh-CN" altLang="en-US" dirty="0"/>
          </a:p>
        </p:txBody>
      </p:sp>
      <p:sp>
        <p:nvSpPr>
          <p:cNvPr id="4" name="灯片编号占位符 3"/>
          <p:cNvSpPr>
            <a:spLocks noGrp="1"/>
          </p:cNvSpPr>
          <p:nvPr>
            <p:ph type="sldNum" sz="quarter" idx="10"/>
          </p:nvPr>
        </p:nvSpPr>
        <p:spPr/>
        <p:txBody>
          <a:bodyPr/>
          <a:lstStyle/>
          <a:p>
            <a:fld id="{432D6724-DDDD-41D3-831F-1E25B3473D71}"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4168928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2D5FD6C-3422-4F92-A78C-4F4C3C9AD7AB}" type="slidenum">
              <a:rPr lang="zh-CN" altLang="en-US" smtClean="0"/>
              <a:t>7</a:t>
            </a:fld>
            <a:endParaRPr lang="zh-CN" altLang="en-US"/>
          </a:p>
        </p:txBody>
      </p:sp>
    </p:spTree>
    <p:extLst>
      <p:ext uri="{BB962C8B-B14F-4D97-AF65-F5344CB8AC3E}">
        <p14:creationId xmlns:p14="http://schemas.microsoft.com/office/powerpoint/2010/main" val="114377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2D5FD6C-3422-4F92-A78C-4F4C3C9AD7AB}" type="slidenum">
              <a:rPr lang="zh-CN" altLang="en-US" smtClean="0"/>
              <a:t>12</a:t>
            </a:fld>
            <a:endParaRPr lang="zh-CN" altLang="en-US"/>
          </a:p>
        </p:txBody>
      </p:sp>
    </p:spTree>
    <p:extLst>
      <p:ext uri="{BB962C8B-B14F-4D97-AF65-F5344CB8AC3E}">
        <p14:creationId xmlns:p14="http://schemas.microsoft.com/office/powerpoint/2010/main" val="79259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these</a:t>
            </a:r>
            <a:r>
              <a:rPr lang="en-US" altLang="zh-CN" baseline="0" dirty="0"/>
              <a:t> two plots shows the MC gamma events and  MC proton event.  gamma event has a obvious center which lots of </a:t>
            </a:r>
            <a:r>
              <a:rPr lang="en-US" altLang="zh-CN" baseline="0" dirty="0" err="1"/>
              <a:t>PMTs</a:t>
            </a:r>
            <a:r>
              <a:rPr lang="en-US" altLang="zh-CN" baseline="0" dirty="0"/>
              <a:t> were hit.</a:t>
            </a:r>
          </a:p>
          <a:p>
            <a:r>
              <a:rPr lang="en-US" altLang="zh-CN" baseline="0" dirty="0"/>
              <a:t>these two plots were the data, gamma-like event  and hadron-like event. </a:t>
            </a:r>
            <a:endParaRPr lang="zh-CN" altLang="en-US" dirty="0"/>
          </a:p>
        </p:txBody>
      </p:sp>
      <p:sp>
        <p:nvSpPr>
          <p:cNvPr id="4" name="灯片编号占位符 3"/>
          <p:cNvSpPr>
            <a:spLocks noGrp="1"/>
          </p:cNvSpPr>
          <p:nvPr>
            <p:ph type="sldNum" sz="quarter" idx="10"/>
          </p:nvPr>
        </p:nvSpPr>
        <p:spPr/>
        <p:txBody>
          <a:bodyPr/>
          <a:lstStyle/>
          <a:p>
            <a:fld id="{A68BFDAE-DAC7-45EE-93EA-4CBF6B699204}" type="slidenum">
              <a:rPr lang="zh-CN" altLang="en-US" smtClean="0"/>
              <a:t>14</a:t>
            </a:fld>
            <a:endParaRPr lang="zh-CN" altLang="en-US"/>
          </a:p>
        </p:txBody>
      </p:sp>
    </p:spTree>
    <p:extLst>
      <p:ext uri="{BB962C8B-B14F-4D97-AF65-F5344CB8AC3E}">
        <p14:creationId xmlns:p14="http://schemas.microsoft.com/office/powerpoint/2010/main" val="3046812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2D5FD6C-3422-4F92-A78C-4F4C3C9AD7AB}" type="slidenum">
              <a:rPr lang="zh-CN" altLang="en-US" smtClean="0"/>
              <a:t>16</a:t>
            </a:fld>
            <a:endParaRPr lang="zh-CN" altLang="en-US"/>
          </a:p>
        </p:txBody>
      </p:sp>
    </p:spTree>
    <p:extLst>
      <p:ext uri="{BB962C8B-B14F-4D97-AF65-F5344CB8AC3E}">
        <p14:creationId xmlns:p14="http://schemas.microsoft.com/office/powerpoint/2010/main" val="2381335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last year,</a:t>
            </a:r>
            <a:r>
              <a:rPr lang="en-US" altLang="zh-CN" baseline="0" dirty="0"/>
              <a:t> we optimized the design of </a:t>
            </a:r>
            <a:r>
              <a:rPr lang="en-US" altLang="zh-CN" baseline="0" dirty="0" err="1"/>
              <a:t>no.2</a:t>
            </a:r>
            <a:r>
              <a:rPr lang="en-US" altLang="zh-CN" baseline="0" dirty="0"/>
              <a:t> &amp; 3 ponds of </a:t>
            </a:r>
            <a:r>
              <a:rPr lang="en-US" altLang="zh-CN" baseline="0" dirty="0" err="1"/>
              <a:t>WCDA</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A68BFDAE-DAC7-45EE-93EA-4CBF6B699204}" type="slidenum">
              <a:rPr lang="zh-CN" altLang="en-US" smtClean="0"/>
              <a:t>17</a:t>
            </a:fld>
            <a:endParaRPr lang="zh-CN" altLang="en-US"/>
          </a:p>
        </p:txBody>
      </p:sp>
    </p:spTree>
    <p:extLst>
      <p:ext uri="{BB962C8B-B14F-4D97-AF65-F5344CB8AC3E}">
        <p14:creationId xmlns:p14="http://schemas.microsoft.com/office/powerpoint/2010/main" val="3536513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237511C-27E7-43A9-8871-6B318A438882}"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422971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544467E-0483-4478-9698-B46E159A114D}"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56687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DC477090-0DE6-4F2A-B39C-3F13B74D16BF}"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127763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5952092-0756-4ED0-821F-77FD82410BA3}"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2858769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A116480-B040-44D8-8932-594B7EF8F3E0}"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1035695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3E385D1-AB04-4946-8BBA-A1BCFD7CA2FB}"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334953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A38961D-CA98-40A4-8798-7B0570A15884}" type="datetime1">
              <a:rPr lang="zh-CN" altLang="en-US" smtClean="0"/>
              <a:t>2019/10/23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317516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FBA5045-057A-4553-A439-D62F8C16E16A}" type="datetime1">
              <a:rPr lang="zh-CN" altLang="en-US" smtClean="0"/>
              <a:t>2019/10/23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542433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22C3233-F3A2-45E7-A88F-44062A20373E}" type="datetime1">
              <a:rPr lang="zh-CN" altLang="en-US" smtClean="0"/>
              <a:t>2019/10/23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2966177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88D16-F787-464F-B494-F3B315B93D34}" type="datetime1">
              <a:rPr lang="zh-CN" altLang="en-US" smtClean="0"/>
              <a:t>2019/10/23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3563929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CN" altLang="en-US"/>
              <a:t>单击此处编辑母版标题样式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5644281-BD72-452D-A883-09717F73D44C}" type="datetime1">
              <a:rPr lang="zh-CN" altLang="en-US" smtClean="0"/>
              <a:t>2019/10/23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365299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EB890CE-6F25-4895-BE72-BBCF346D522E}"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2862415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FA0C6402-65A2-4854-BE7D-D329D119406A}" type="datetime1">
              <a:rPr lang="zh-CN" altLang="en-US" smtClean="0"/>
              <a:t>2019/10/23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1686464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A562B8B-924F-4D0F-BC31-828CE299CA99}"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3466477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FB384FC-3983-46AC-9FB9-DBBC68AA6B3E}"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13B1F1-3F26-494A-B9FE-BC63AB732FF9}" type="slidenum">
              <a:rPr lang="zh-CN" altLang="en-US" smtClean="0"/>
              <a:t>‹#›</a:t>
            </a:fld>
            <a:endParaRPr lang="zh-CN"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85934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2E064F31-9B5E-48C9-8A38-BE2291F50915}" type="datetime1">
              <a:rPr lang="zh-CN" altLang="en-US" smtClean="0"/>
              <a:t>2019/10/23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303852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E88AA91B-12F6-4EC3-975A-BBFDA5708C53}" type="datetime1">
              <a:rPr lang="zh-CN" altLang="en-US" smtClean="0"/>
              <a:t>2019/10/23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13B1F1-3F26-494A-B9FE-BC63AB732FF9}" type="slidenum">
              <a:rPr lang="zh-CN" altLang="en-US" smtClean="0"/>
              <a:t>‹#›</a:t>
            </a:fld>
            <a:endParaRPr lang="zh-CN"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18271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A739EAD0-135C-43FD-879A-8D9F4A9C269E}" type="datetime1">
              <a:rPr lang="zh-CN" altLang="en-US" smtClean="0"/>
              <a:t>2019/10/23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2457696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5BE4DB9-2B9B-429F-B4A5-40B5DF8FC199}"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3419244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6C8F5AE-DD7D-4170-88BB-ED7B94E40863}"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1044485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8FD52D35-7F5A-4ABE-8F1C-BCC38FAA5B06}" type="datetime1">
              <a:rPr lang="zh-CN" altLang="en-US" smtClean="0"/>
              <a:t>2019/10/23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2364154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B07EB27-5277-4CE5-84FC-6F1C90B0AA92}" type="datetime1">
              <a:rPr lang="zh-CN" altLang="en-US" smtClean="0"/>
              <a:t>2019/10/23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199720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p:txBody>
          <a:bodyPr/>
          <a:lstStyle/>
          <a:p>
            <a:fld id="{1495FBC9-46ED-4B4A-9DE1-8B5C05CC2713}" type="datetime1">
              <a:rPr lang="zh-CN" altLang="en-US" smtClean="0"/>
              <a:t>2019/10/23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13B1F1-3F26-494A-B9FE-BC63AB732FF9}"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2514304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D32B409-B371-4346-A0D5-171B71FEA535}" type="datetime1">
              <a:rPr lang="zh-CN" altLang="en-US" smtClean="0"/>
              <a:t>2019/10/23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13B1F1-3F26-494A-B9FE-BC63AB732FF9}"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136671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CEBD1-B98A-44E9-B9B8-F9F23EC1F8E6}" type="datetime1">
              <a:rPr lang="zh-CN" altLang="en-US" smtClean="0"/>
              <a:t>2019/10/23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421868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A70BCFB-707C-4B94-8753-D4CB32EB8FAB}" type="datetime1">
              <a:rPr lang="zh-CN" altLang="en-US" smtClean="0"/>
              <a:t>2019/10/23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548819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358D125-22B5-4ACB-A983-83AA3F9AD0FA}" type="datetime1">
              <a:rPr lang="zh-CN" altLang="en-US" smtClean="0"/>
              <a:t>2019/10/23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990450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557FC4EA-0018-4052-999F-6718872D7302}" type="datetime1">
              <a:rPr lang="zh-CN" altLang="en-US" smtClean="0"/>
              <a:t>2019/10/23</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4075603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B1BCB9E-40B9-4B31-B7D7-04A4562E0F07}" type="datetime1">
              <a:rPr lang="zh-CN" altLang="en-US" smtClean="0"/>
              <a:t>2019/10/23</a:t>
            </a:fld>
            <a:endParaRPr lang="zh-CN"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613B1F1-3F26-494A-B9FE-BC63AB732FF9}" type="slidenum">
              <a:rPr lang="zh-CN" altLang="en-US" smtClean="0"/>
              <a:t>‹#›</a:t>
            </a:fld>
            <a:endParaRPr lang="zh-CN" altLang="en-US"/>
          </a:p>
        </p:txBody>
      </p:sp>
    </p:spTree>
    <p:extLst>
      <p:ext uri="{BB962C8B-B14F-4D97-AF65-F5344CB8AC3E}">
        <p14:creationId xmlns:p14="http://schemas.microsoft.com/office/powerpoint/2010/main" val="24437221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0.emf"/><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6.tmp"/><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xml"/><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18.xml"/><Relationship Id="rId4" Type="http://schemas.openxmlformats.org/officeDocument/2006/relationships/image" Target="../media/image92.jpg"/></Relationships>
</file>

<file path=ppt/slides/_rels/slide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98.jpg"/><Relationship Id="rId5" Type="http://schemas.openxmlformats.org/officeDocument/2006/relationships/image" Target="../media/image97.emf"/><Relationship Id="rId4" Type="http://schemas.openxmlformats.org/officeDocument/2006/relationships/package" Target="../embeddings/Microsoft_Visio___111111111111.vsdx"/></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Visio___1.vsdx"/><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comments" Target="../comments/comment1.xml"/><Relationship Id="rId4" Type="http://schemas.openxmlformats.org/officeDocument/2006/relationships/image" Target="../media/image99.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01.e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package" Target="../embeddings/Microsoft_Visio___3.vsdx"/><Relationship Id="rId5" Type="http://schemas.openxmlformats.org/officeDocument/2006/relationships/image" Target="../media/image100.emf"/><Relationship Id="rId4" Type="http://schemas.openxmlformats.org/officeDocument/2006/relationships/package" Target="../embeddings/Microsoft_Visio___2.vsdx"/></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4.jpeg"/><Relationship Id="rId7" Type="http://schemas.openxmlformats.org/officeDocument/2006/relationships/image" Target="../media/image107.emf"/><Relationship Id="rId2" Type="http://schemas.openxmlformats.org/officeDocument/2006/relationships/image" Target="../media/image103.jpeg"/><Relationship Id="rId1" Type="http://schemas.openxmlformats.org/officeDocument/2006/relationships/slideLayout" Target="../slideLayouts/slideLayout13.xml"/><Relationship Id="rId6" Type="http://schemas.openxmlformats.org/officeDocument/2006/relationships/image" Target="../media/image106.emf"/><Relationship Id="rId5" Type="http://schemas.microsoft.com/office/2007/relationships/hdphoto" Target="../media/hdphoto1.wdp"/><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3.xml"/><Relationship Id="rId4" Type="http://schemas.openxmlformats.org/officeDocument/2006/relationships/image" Target="../media/image111.jpeg"/></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 Id="rId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3.xml"/><Relationship Id="rId5" Type="http://schemas.openxmlformats.org/officeDocument/2006/relationships/image" Target="../media/image118.png"/><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3.xml"/><Relationship Id="rId5" Type="http://schemas.openxmlformats.org/officeDocument/2006/relationships/image" Target="../media/image122.jpe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13.xml"/><Relationship Id="rId5" Type="http://schemas.openxmlformats.org/officeDocument/2006/relationships/image" Target="../media/image126.emf"/><Relationship Id="rId4" Type="http://schemas.openxmlformats.org/officeDocument/2006/relationships/image" Target="../media/image125.emf"/></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13.xml"/><Relationship Id="rId4" Type="http://schemas.openxmlformats.org/officeDocument/2006/relationships/image" Target="../media/image19.gif"/></Relationships>
</file>

<file path=ppt/slides/_rels/slide51.xml.rels><?xml version="1.0" encoding="UTF-8" standalone="yes"?>
<Relationships xmlns="http://schemas.openxmlformats.org/package/2006/relationships"><Relationship Id="rId3" Type="http://schemas.openxmlformats.org/officeDocument/2006/relationships/image" Target="../media/image132.tmp"/><Relationship Id="rId2" Type="http://schemas.openxmlformats.org/officeDocument/2006/relationships/image" Target="../media/image5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gi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019300" y="427419"/>
            <a:ext cx="10018776" cy="2387600"/>
          </a:xfrm>
        </p:spPr>
        <p:txBody>
          <a:bodyPr/>
          <a:lstStyle/>
          <a:p>
            <a:r>
              <a:rPr lang="en-US" altLang="zh-CN" dirty="0"/>
              <a:t>Progress on </a:t>
            </a:r>
            <a:r>
              <a:rPr lang="en-US" altLang="zh-CN" dirty="0" err="1"/>
              <a:t>WCDA</a:t>
            </a:r>
            <a:endParaRPr lang="zh-CN" altLang="en-US" dirty="0"/>
          </a:p>
        </p:txBody>
      </p:sp>
      <p:sp>
        <p:nvSpPr>
          <p:cNvPr id="3" name="副标题 2"/>
          <p:cNvSpPr>
            <a:spLocks noGrp="1"/>
          </p:cNvSpPr>
          <p:nvPr>
            <p:ph type="subTitle" idx="1"/>
          </p:nvPr>
        </p:nvSpPr>
        <p:spPr>
          <a:xfrm>
            <a:off x="2173224" y="3327718"/>
            <a:ext cx="9144000" cy="1655762"/>
          </a:xfrm>
        </p:spPr>
        <p:txBody>
          <a:bodyPr>
            <a:normAutofit/>
          </a:bodyPr>
          <a:lstStyle/>
          <a:p>
            <a:endParaRPr lang="en-US" altLang="zh-CN" dirty="0"/>
          </a:p>
          <a:p>
            <a:r>
              <a:rPr lang="en-US" altLang="zh-CN" dirty="0"/>
              <a:t>Mingjun Chen for WCDA Group</a:t>
            </a:r>
          </a:p>
          <a:p>
            <a:endParaRPr lang="en-US" altLang="zh-CN" dirty="0"/>
          </a:p>
          <a:p>
            <a:r>
              <a:rPr lang="en-US" altLang="zh-CN" dirty="0"/>
              <a:t>2019-9-23</a:t>
            </a:r>
            <a:r>
              <a:rPr lang="zh-CN" altLang="en-US" dirty="0"/>
              <a:t>，</a:t>
            </a:r>
            <a:r>
              <a:rPr lang="en-US" altLang="zh-CN" dirty="0"/>
              <a:t>Zhuhai</a:t>
            </a:r>
            <a:endParaRPr lang="zh-CN" altLang="en-US" dirty="0"/>
          </a:p>
        </p:txBody>
      </p:sp>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3173" y="3429000"/>
            <a:ext cx="2516304" cy="1589972"/>
          </a:xfrm>
          <a:prstGeom prst="rect">
            <a:avLst/>
          </a:prstGeom>
        </p:spPr>
      </p:pic>
      <p:pic>
        <p:nvPicPr>
          <p:cNvPr id="6" name="图片 5">
            <a:extLst>
              <a:ext uri="{FF2B5EF4-FFF2-40B4-BE49-F238E27FC236}">
                <a16:creationId xmlns:a16="http://schemas.microsoft.com/office/drawing/2014/main" id="{B7325B22-B05A-466B-A300-CACB4D78DD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82131" y="3078644"/>
            <a:ext cx="2135093" cy="2074950"/>
          </a:xfrm>
          <a:prstGeom prst="rect">
            <a:avLst/>
          </a:prstGeom>
        </p:spPr>
      </p:pic>
    </p:spTree>
    <p:extLst>
      <p:ext uri="{BB962C8B-B14F-4D97-AF65-F5344CB8AC3E}">
        <p14:creationId xmlns:p14="http://schemas.microsoft.com/office/powerpoint/2010/main" val="3635250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FEF9575-08F7-4E8F-B882-D2AE1023B933}"/>
              </a:ext>
            </a:extLst>
          </p:cNvPr>
          <p:cNvSpPr>
            <a:spLocks noGrp="1"/>
          </p:cNvSpPr>
          <p:nvPr>
            <p:ph type="sldNum" sz="quarter" idx="12"/>
          </p:nvPr>
        </p:nvSpPr>
        <p:spPr/>
        <p:txBody>
          <a:bodyPr/>
          <a:lstStyle/>
          <a:p>
            <a:fld id="{0613B1F1-3F26-494A-B9FE-BC63AB732FF9}" type="slidenum">
              <a:rPr lang="zh-CN" altLang="en-US" smtClean="0"/>
              <a:t>10</a:t>
            </a:fld>
            <a:endParaRPr lang="zh-CN" altLang="en-US"/>
          </a:p>
        </p:txBody>
      </p:sp>
      <p:pic>
        <p:nvPicPr>
          <p:cNvPr id="5" name="图片 4" descr="磁水位">
            <a:extLst>
              <a:ext uri="{FF2B5EF4-FFF2-40B4-BE49-F238E27FC236}">
                <a16:creationId xmlns:a16="http://schemas.microsoft.com/office/drawing/2014/main" id="{93512958-62B6-43F5-BDDA-12B20715E38C}"/>
              </a:ext>
            </a:extLst>
          </p:cNvPr>
          <p:cNvPicPr>
            <a:picLocks noChangeAspect="1"/>
          </p:cNvPicPr>
          <p:nvPr/>
        </p:nvPicPr>
        <p:blipFill>
          <a:blip r:embed="rId2"/>
          <a:stretch>
            <a:fillRect/>
          </a:stretch>
        </p:blipFill>
        <p:spPr>
          <a:xfrm>
            <a:off x="214571" y="2138265"/>
            <a:ext cx="6359912" cy="3730690"/>
          </a:xfrm>
          <a:prstGeom prst="rect">
            <a:avLst/>
          </a:prstGeom>
        </p:spPr>
      </p:pic>
      <p:pic>
        <p:nvPicPr>
          <p:cNvPr id="6" name="图片 5" descr="水温3">
            <a:extLst>
              <a:ext uri="{FF2B5EF4-FFF2-40B4-BE49-F238E27FC236}">
                <a16:creationId xmlns:a16="http://schemas.microsoft.com/office/drawing/2014/main" id="{3FE9E880-FA59-4F8F-8E78-5C78F4C46DDE}"/>
              </a:ext>
            </a:extLst>
          </p:cNvPr>
          <p:cNvPicPr>
            <a:picLocks noChangeAspect="1"/>
          </p:cNvPicPr>
          <p:nvPr/>
        </p:nvPicPr>
        <p:blipFill>
          <a:blip r:embed="rId3"/>
          <a:stretch>
            <a:fillRect/>
          </a:stretch>
        </p:blipFill>
        <p:spPr>
          <a:xfrm>
            <a:off x="6265083" y="500722"/>
            <a:ext cx="6021746" cy="3275085"/>
          </a:xfrm>
          <a:prstGeom prst="rect">
            <a:avLst/>
          </a:prstGeom>
        </p:spPr>
      </p:pic>
      <p:pic>
        <p:nvPicPr>
          <p:cNvPr id="7" name="图片 6" descr="水温4">
            <a:extLst>
              <a:ext uri="{FF2B5EF4-FFF2-40B4-BE49-F238E27FC236}">
                <a16:creationId xmlns:a16="http://schemas.microsoft.com/office/drawing/2014/main" id="{BDAC007A-970C-43E9-95E9-441F1E38784F}"/>
              </a:ext>
            </a:extLst>
          </p:cNvPr>
          <p:cNvPicPr>
            <a:picLocks noChangeAspect="1"/>
          </p:cNvPicPr>
          <p:nvPr/>
        </p:nvPicPr>
        <p:blipFill>
          <a:blip r:embed="rId4"/>
          <a:stretch>
            <a:fillRect/>
          </a:stretch>
        </p:blipFill>
        <p:spPr>
          <a:xfrm>
            <a:off x="6265083" y="3794467"/>
            <a:ext cx="6080102" cy="2951565"/>
          </a:xfrm>
          <a:prstGeom prst="rect">
            <a:avLst/>
          </a:prstGeom>
        </p:spPr>
      </p:pic>
      <p:sp>
        <p:nvSpPr>
          <p:cNvPr id="2" name="标题 1">
            <a:extLst>
              <a:ext uri="{FF2B5EF4-FFF2-40B4-BE49-F238E27FC236}">
                <a16:creationId xmlns:a16="http://schemas.microsoft.com/office/drawing/2014/main" id="{4523E1D0-21D2-49CB-A80B-7DEB51705420}"/>
              </a:ext>
            </a:extLst>
          </p:cNvPr>
          <p:cNvSpPr>
            <a:spLocks noGrp="1"/>
          </p:cNvSpPr>
          <p:nvPr>
            <p:ph type="title"/>
          </p:nvPr>
        </p:nvSpPr>
        <p:spPr>
          <a:xfrm>
            <a:off x="1471074" y="620743"/>
            <a:ext cx="8911687" cy="1280890"/>
          </a:xfrm>
        </p:spPr>
        <p:txBody>
          <a:bodyPr/>
          <a:lstStyle/>
          <a:p>
            <a:r>
              <a:rPr lang="en-US" altLang="zh-CN" dirty="0"/>
              <a:t>Water level &amp; temperature</a:t>
            </a:r>
            <a:endParaRPr lang="zh-CN" altLang="en-US" dirty="0"/>
          </a:p>
        </p:txBody>
      </p:sp>
    </p:spTree>
    <p:extLst>
      <p:ext uri="{BB962C8B-B14F-4D97-AF65-F5344CB8AC3E}">
        <p14:creationId xmlns:p14="http://schemas.microsoft.com/office/powerpoint/2010/main" val="1934651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D1D773-754C-4E9B-B721-594D7EF4CF18}"/>
              </a:ext>
            </a:extLst>
          </p:cNvPr>
          <p:cNvSpPr>
            <a:spLocks noGrp="1"/>
          </p:cNvSpPr>
          <p:nvPr>
            <p:ph type="title"/>
          </p:nvPr>
        </p:nvSpPr>
        <p:spPr>
          <a:xfrm>
            <a:off x="1790493" y="706019"/>
            <a:ext cx="8911687" cy="1280890"/>
          </a:xfrm>
        </p:spPr>
        <p:txBody>
          <a:bodyPr/>
          <a:lstStyle/>
          <a:p>
            <a:r>
              <a:rPr lang="en-US" altLang="zh-CN" dirty="0"/>
              <a:t>Water quality control</a:t>
            </a:r>
            <a:endParaRPr lang="zh-CN" altLang="en-US" dirty="0"/>
          </a:p>
        </p:txBody>
      </p:sp>
      <p:sp>
        <p:nvSpPr>
          <p:cNvPr id="4" name="灯片编号占位符 3">
            <a:extLst>
              <a:ext uri="{FF2B5EF4-FFF2-40B4-BE49-F238E27FC236}">
                <a16:creationId xmlns:a16="http://schemas.microsoft.com/office/drawing/2014/main" id="{2C698887-EDF3-4DB7-91CD-366B5A17FE0B}"/>
              </a:ext>
            </a:extLst>
          </p:cNvPr>
          <p:cNvSpPr>
            <a:spLocks noGrp="1"/>
          </p:cNvSpPr>
          <p:nvPr>
            <p:ph type="sldNum" sz="quarter" idx="12"/>
          </p:nvPr>
        </p:nvSpPr>
        <p:spPr/>
        <p:txBody>
          <a:bodyPr/>
          <a:lstStyle/>
          <a:p>
            <a:fld id="{0613B1F1-3F26-494A-B9FE-BC63AB732FF9}" type="slidenum">
              <a:rPr lang="zh-CN" altLang="en-US" smtClean="0"/>
              <a:t>11</a:t>
            </a:fld>
            <a:endParaRPr lang="zh-CN" altLang="en-US"/>
          </a:p>
        </p:txBody>
      </p:sp>
      <p:pic>
        <p:nvPicPr>
          <p:cNvPr id="5" name="图片 4" descr="400吸光度">
            <a:extLst>
              <a:ext uri="{FF2B5EF4-FFF2-40B4-BE49-F238E27FC236}">
                <a16:creationId xmlns:a16="http://schemas.microsoft.com/office/drawing/2014/main" id="{639004AD-A11F-4FF4-866C-A535900F40F3}"/>
              </a:ext>
            </a:extLst>
          </p:cNvPr>
          <p:cNvPicPr>
            <a:picLocks noChangeAspect="1"/>
          </p:cNvPicPr>
          <p:nvPr/>
        </p:nvPicPr>
        <p:blipFill>
          <a:blip r:embed="rId2"/>
          <a:stretch>
            <a:fillRect/>
          </a:stretch>
        </p:blipFill>
        <p:spPr>
          <a:xfrm>
            <a:off x="410546" y="1594597"/>
            <a:ext cx="6067904" cy="4551165"/>
          </a:xfrm>
          <a:prstGeom prst="rect">
            <a:avLst/>
          </a:prstGeom>
        </p:spPr>
      </p:pic>
      <p:pic>
        <p:nvPicPr>
          <p:cNvPr id="6" name="图片 5" descr="400长度">
            <a:extLst>
              <a:ext uri="{FF2B5EF4-FFF2-40B4-BE49-F238E27FC236}">
                <a16:creationId xmlns:a16="http://schemas.microsoft.com/office/drawing/2014/main" id="{C2BF5DD0-9118-46A6-B867-E58F1B55E554}"/>
              </a:ext>
            </a:extLst>
          </p:cNvPr>
          <p:cNvPicPr>
            <a:picLocks noChangeAspect="1"/>
          </p:cNvPicPr>
          <p:nvPr/>
        </p:nvPicPr>
        <p:blipFill>
          <a:blip r:embed="rId3"/>
          <a:stretch>
            <a:fillRect/>
          </a:stretch>
        </p:blipFill>
        <p:spPr>
          <a:xfrm>
            <a:off x="6096000" y="1668494"/>
            <a:ext cx="5969691" cy="4477268"/>
          </a:xfrm>
          <a:prstGeom prst="rect">
            <a:avLst/>
          </a:prstGeom>
        </p:spPr>
      </p:pic>
      <p:sp>
        <p:nvSpPr>
          <p:cNvPr id="3" name="文本框 2">
            <a:extLst>
              <a:ext uri="{FF2B5EF4-FFF2-40B4-BE49-F238E27FC236}">
                <a16:creationId xmlns:a16="http://schemas.microsoft.com/office/drawing/2014/main" id="{B922395F-3924-4B16-A996-FA7B84CE016D}"/>
              </a:ext>
            </a:extLst>
          </p:cNvPr>
          <p:cNvSpPr txBox="1"/>
          <p:nvPr/>
        </p:nvSpPr>
        <p:spPr>
          <a:xfrm>
            <a:off x="7287208" y="6219659"/>
            <a:ext cx="4444130" cy="369332"/>
          </a:xfrm>
          <a:prstGeom prst="rect">
            <a:avLst/>
          </a:prstGeom>
          <a:noFill/>
        </p:spPr>
        <p:txBody>
          <a:bodyPr wrap="square" rtlCol="0">
            <a:spAutoFit/>
          </a:bodyPr>
          <a:lstStyle/>
          <a:p>
            <a:r>
              <a:rPr lang="en-US" altLang="zh-CN" dirty="0"/>
              <a:t>Water attenuation length is close to </a:t>
            </a:r>
            <a:r>
              <a:rPr lang="en-US" altLang="zh-CN" dirty="0" err="1"/>
              <a:t>15m</a:t>
            </a:r>
            <a:r>
              <a:rPr lang="en-US" altLang="zh-CN" dirty="0"/>
              <a:t>.</a:t>
            </a:r>
            <a:endParaRPr lang="zh-CN" altLang="en-US" dirty="0"/>
          </a:p>
        </p:txBody>
      </p:sp>
    </p:spTree>
    <p:extLst>
      <p:ext uri="{BB962C8B-B14F-4D97-AF65-F5344CB8AC3E}">
        <p14:creationId xmlns:p14="http://schemas.microsoft.com/office/powerpoint/2010/main" val="1587380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F928D00F-D7D4-4574-B054-6EA32F66FE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63757" y="3842096"/>
            <a:ext cx="3872190" cy="3100172"/>
          </a:xfrm>
          <a:prstGeom prst="rect">
            <a:avLst/>
          </a:prstGeom>
        </p:spPr>
      </p:pic>
      <p:pic>
        <p:nvPicPr>
          <p:cNvPr id="17" name="图片 16">
            <a:extLst>
              <a:ext uri="{FF2B5EF4-FFF2-40B4-BE49-F238E27FC236}">
                <a16:creationId xmlns:a16="http://schemas.microsoft.com/office/drawing/2014/main" id="{609B5790-E3F1-4898-88C3-183B50A301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82374" y="3718682"/>
            <a:ext cx="4180484" cy="3347000"/>
          </a:xfrm>
          <a:prstGeom prst="rect">
            <a:avLst/>
          </a:prstGeom>
        </p:spPr>
      </p:pic>
      <p:sp>
        <p:nvSpPr>
          <p:cNvPr id="4" name="灯片编号占位符 3"/>
          <p:cNvSpPr>
            <a:spLocks noGrp="1"/>
          </p:cNvSpPr>
          <p:nvPr>
            <p:ph type="sldNum" sz="quarter" idx="12"/>
          </p:nvPr>
        </p:nvSpPr>
        <p:spPr/>
        <p:txBody>
          <a:bodyPr/>
          <a:lstStyle/>
          <a:p>
            <a:fld id="{0613B1F1-3F26-494A-B9FE-BC63AB732FF9}" type="slidenum">
              <a:rPr lang="zh-CN" altLang="en-US" smtClean="0"/>
              <a:t>12</a:t>
            </a:fld>
            <a:endParaRPr lang="zh-CN" altLang="en-US"/>
          </a:p>
        </p:txBody>
      </p:sp>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310" y="529915"/>
            <a:ext cx="4670416" cy="2529910"/>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015384"/>
            <a:ext cx="4737370" cy="2753596"/>
          </a:xfrm>
          <a:prstGeom prst="rect">
            <a:avLst/>
          </a:prstGeom>
        </p:spPr>
      </p:pic>
      <p:sp>
        <p:nvSpPr>
          <p:cNvPr id="2" name="文本框 1">
            <a:extLst>
              <a:ext uri="{FF2B5EF4-FFF2-40B4-BE49-F238E27FC236}">
                <a16:creationId xmlns:a16="http://schemas.microsoft.com/office/drawing/2014/main" id="{E19B98A1-839D-4220-8A3A-0DFF02731D8A}"/>
              </a:ext>
            </a:extLst>
          </p:cNvPr>
          <p:cNvSpPr txBox="1"/>
          <p:nvPr/>
        </p:nvSpPr>
        <p:spPr>
          <a:xfrm>
            <a:off x="1311579" y="4581331"/>
            <a:ext cx="2198038" cy="369332"/>
          </a:xfrm>
          <a:prstGeom prst="rect">
            <a:avLst/>
          </a:prstGeom>
          <a:noFill/>
        </p:spPr>
        <p:txBody>
          <a:bodyPr wrap="none" rtlCol="0">
            <a:spAutoFit/>
          </a:bodyPr>
          <a:lstStyle/>
          <a:p>
            <a:r>
              <a:rPr lang="en-US" altLang="zh-CN" dirty="0"/>
              <a:t>First shower  event.</a:t>
            </a:r>
            <a:endParaRPr lang="zh-CN" altLang="en-US" dirty="0"/>
          </a:p>
        </p:txBody>
      </p:sp>
      <p:sp>
        <p:nvSpPr>
          <p:cNvPr id="3" name="文本框 2">
            <a:extLst>
              <a:ext uri="{FF2B5EF4-FFF2-40B4-BE49-F238E27FC236}">
                <a16:creationId xmlns:a16="http://schemas.microsoft.com/office/drawing/2014/main" id="{C5210042-DBC5-4C13-9A8A-68A60A44BF45}"/>
              </a:ext>
            </a:extLst>
          </p:cNvPr>
          <p:cNvSpPr txBox="1"/>
          <p:nvPr/>
        </p:nvSpPr>
        <p:spPr>
          <a:xfrm>
            <a:off x="7165910" y="147543"/>
            <a:ext cx="2195694" cy="369332"/>
          </a:xfrm>
          <a:prstGeom prst="rect">
            <a:avLst/>
          </a:prstGeom>
          <a:noFill/>
        </p:spPr>
        <p:txBody>
          <a:bodyPr wrap="square" rtlCol="0">
            <a:spAutoFit/>
          </a:bodyPr>
          <a:lstStyle/>
          <a:p>
            <a:r>
              <a:rPr lang="en-US" altLang="zh-CN" dirty="0"/>
              <a:t>Single channel rate </a:t>
            </a:r>
            <a:endParaRPr lang="zh-CN" altLang="en-US" dirty="0"/>
          </a:p>
        </p:txBody>
      </p:sp>
      <p:sp>
        <p:nvSpPr>
          <p:cNvPr id="11" name="文本框 10">
            <a:extLst>
              <a:ext uri="{FF2B5EF4-FFF2-40B4-BE49-F238E27FC236}">
                <a16:creationId xmlns:a16="http://schemas.microsoft.com/office/drawing/2014/main" id="{53ACF12B-BE98-46BC-8096-8D26253930DB}"/>
              </a:ext>
            </a:extLst>
          </p:cNvPr>
          <p:cNvSpPr txBox="1"/>
          <p:nvPr/>
        </p:nvSpPr>
        <p:spPr>
          <a:xfrm>
            <a:off x="5791441" y="5299788"/>
            <a:ext cx="2159566" cy="369332"/>
          </a:xfrm>
          <a:prstGeom prst="rect">
            <a:avLst/>
          </a:prstGeom>
          <a:noFill/>
        </p:spPr>
        <p:txBody>
          <a:bodyPr wrap="none" rtlCol="0">
            <a:spAutoFit/>
          </a:bodyPr>
          <a:lstStyle/>
          <a:p>
            <a:r>
              <a:rPr lang="en-US" altLang="zh-CN" dirty="0"/>
              <a:t>Single channel rate</a:t>
            </a:r>
            <a:endParaRPr lang="zh-CN" altLang="en-US" dirty="0"/>
          </a:p>
        </p:txBody>
      </p:sp>
      <p:sp>
        <p:nvSpPr>
          <p:cNvPr id="12" name="文本框 11">
            <a:extLst>
              <a:ext uri="{FF2B5EF4-FFF2-40B4-BE49-F238E27FC236}">
                <a16:creationId xmlns:a16="http://schemas.microsoft.com/office/drawing/2014/main" id="{ACD0F2B2-E049-49CE-B0A5-1AF9962ACBEF}"/>
              </a:ext>
            </a:extLst>
          </p:cNvPr>
          <p:cNvSpPr txBox="1"/>
          <p:nvPr/>
        </p:nvSpPr>
        <p:spPr>
          <a:xfrm>
            <a:off x="8746512" y="4581331"/>
            <a:ext cx="3326616" cy="369332"/>
          </a:xfrm>
          <a:prstGeom prst="rect">
            <a:avLst/>
          </a:prstGeom>
          <a:noFill/>
        </p:spPr>
        <p:txBody>
          <a:bodyPr wrap="none" rtlCol="0">
            <a:spAutoFit/>
          </a:bodyPr>
          <a:lstStyle/>
          <a:p>
            <a:r>
              <a:rPr lang="en-US" altLang="zh-CN" dirty="0"/>
              <a:t>Peak </a:t>
            </a:r>
            <a:r>
              <a:rPr lang="en-US" altLang="zh-CN" dirty="0" err="1"/>
              <a:t>positon</a:t>
            </a:r>
            <a:r>
              <a:rPr lang="en-US" altLang="zh-CN" dirty="0"/>
              <a:t> of Anode charge.</a:t>
            </a:r>
            <a:endParaRPr lang="zh-CN" altLang="en-US" dirty="0"/>
          </a:p>
        </p:txBody>
      </p:sp>
      <p:sp>
        <p:nvSpPr>
          <p:cNvPr id="13" name="文本框 12">
            <a:extLst>
              <a:ext uri="{FF2B5EF4-FFF2-40B4-BE49-F238E27FC236}">
                <a16:creationId xmlns:a16="http://schemas.microsoft.com/office/drawing/2014/main" id="{233B2C29-007D-453B-AF2F-643C6E949E83}"/>
              </a:ext>
            </a:extLst>
          </p:cNvPr>
          <p:cNvSpPr txBox="1"/>
          <p:nvPr/>
        </p:nvSpPr>
        <p:spPr>
          <a:xfrm>
            <a:off x="1371852" y="1511559"/>
            <a:ext cx="4275529" cy="369332"/>
          </a:xfrm>
          <a:prstGeom prst="rect">
            <a:avLst/>
          </a:prstGeom>
          <a:noFill/>
        </p:spPr>
        <p:txBody>
          <a:bodyPr wrap="none" rtlCol="0">
            <a:spAutoFit/>
          </a:bodyPr>
          <a:lstStyle/>
          <a:p>
            <a:r>
              <a:rPr lang="en-US" altLang="zh-CN" dirty="0"/>
              <a:t>Anode charge spectrum of one channel.</a:t>
            </a:r>
            <a:endParaRPr lang="zh-CN" altLang="en-US" dirty="0"/>
          </a:p>
        </p:txBody>
      </p:sp>
      <p:pic>
        <p:nvPicPr>
          <p:cNvPr id="15" name="图片 14">
            <a:extLst>
              <a:ext uri="{FF2B5EF4-FFF2-40B4-BE49-F238E27FC236}">
                <a16:creationId xmlns:a16="http://schemas.microsoft.com/office/drawing/2014/main" id="{573A7463-66D4-4B87-8A1F-6251BBCCA3B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14689" y="529915"/>
            <a:ext cx="4059269" cy="3493508"/>
          </a:xfrm>
          <a:prstGeom prst="rect">
            <a:avLst/>
          </a:prstGeom>
        </p:spPr>
      </p:pic>
    </p:spTree>
    <p:extLst>
      <p:ext uri="{BB962C8B-B14F-4D97-AF65-F5344CB8AC3E}">
        <p14:creationId xmlns:p14="http://schemas.microsoft.com/office/powerpoint/2010/main" val="994005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0613B1F1-3F26-494A-B9FE-BC63AB732FF9}" type="slidenum">
              <a:rPr lang="zh-CN" altLang="en-US" smtClean="0"/>
              <a:t>13</a:t>
            </a:fld>
            <a:endParaRPr lang="zh-CN" altLang="en-US"/>
          </a:p>
        </p:txBody>
      </p:sp>
      <p:pic>
        <p:nvPicPr>
          <p:cNvPr id="7" name="内容占位符 3"/>
          <p:cNvPicPr>
            <a:picLocks noChangeAspect="1"/>
          </p:cNvPicPr>
          <p:nvPr/>
        </p:nvPicPr>
        <p:blipFill>
          <a:blip r:embed="rId2"/>
          <a:stretch>
            <a:fillRect/>
          </a:stretch>
        </p:blipFill>
        <p:spPr>
          <a:xfrm>
            <a:off x="5384225" y="3788584"/>
            <a:ext cx="6624308" cy="2839418"/>
          </a:xfrm>
          <a:prstGeom prst="rect">
            <a:avLst/>
          </a:prstGeom>
        </p:spPr>
      </p:pic>
      <p:sp>
        <p:nvSpPr>
          <p:cNvPr id="9" name="文本框 8"/>
          <p:cNvSpPr txBox="1"/>
          <p:nvPr/>
        </p:nvSpPr>
        <p:spPr>
          <a:xfrm>
            <a:off x="1957945" y="526172"/>
            <a:ext cx="1721946" cy="523220"/>
          </a:xfrm>
          <a:prstGeom prst="rect">
            <a:avLst/>
          </a:prstGeom>
          <a:noFill/>
        </p:spPr>
        <p:txBody>
          <a:bodyPr wrap="none" rtlCol="0">
            <a:spAutoFit/>
          </a:bodyPr>
          <a:lstStyle/>
          <a:p>
            <a:r>
              <a:rPr lang="en-US" altLang="zh-CN" sz="2800" b="1" dirty="0" err="1"/>
              <a:t>WCDA</a:t>
            </a:r>
            <a:r>
              <a:rPr lang="en-US" altLang="zh-CN" sz="2800" b="1" dirty="0"/>
              <a:t>++</a:t>
            </a:r>
            <a:endParaRPr lang="zh-CN" altLang="en-US" sz="2800" b="1" dirty="0"/>
          </a:p>
        </p:txBody>
      </p:sp>
      <p:pic>
        <p:nvPicPr>
          <p:cNvPr id="4" name="图片 3">
            <a:extLst>
              <a:ext uri="{FF2B5EF4-FFF2-40B4-BE49-F238E27FC236}">
                <a16:creationId xmlns:a16="http://schemas.microsoft.com/office/drawing/2014/main" id="{C98CE424-05F9-4E33-8F66-BF4BFAFE3148}"/>
              </a:ext>
            </a:extLst>
          </p:cNvPr>
          <p:cNvPicPr>
            <a:picLocks noChangeAspect="1"/>
          </p:cNvPicPr>
          <p:nvPr/>
        </p:nvPicPr>
        <p:blipFill>
          <a:blip r:embed="rId3"/>
          <a:stretch>
            <a:fillRect/>
          </a:stretch>
        </p:blipFill>
        <p:spPr>
          <a:xfrm>
            <a:off x="362016" y="1252877"/>
            <a:ext cx="5518957" cy="2610960"/>
          </a:xfrm>
          <a:prstGeom prst="rect">
            <a:avLst/>
          </a:prstGeom>
        </p:spPr>
      </p:pic>
      <p:pic>
        <p:nvPicPr>
          <p:cNvPr id="10" name="图片 9">
            <a:extLst>
              <a:ext uri="{FF2B5EF4-FFF2-40B4-BE49-F238E27FC236}">
                <a16:creationId xmlns:a16="http://schemas.microsoft.com/office/drawing/2014/main" id="{8ED935C7-49D6-4506-93F1-0AEFE840726E}"/>
              </a:ext>
            </a:extLst>
          </p:cNvPr>
          <p:cNvPicPr>
            <a:picLocks noChangeAspect="1"/>
          </p:cNvPicPr>
          <p:nvPr/>
        </p:nvPicPr>
        <p:blipFill>
          <a:blip r:embed="rId4"/>
          <a:stretch>
            <a:fillRect/>
          </a:stretch>
        </p:blipFill>
        <p:spPr>
          <a:xfrm>
            <a:off x="773693" y="3963807"/>
            <a:ext cx="4695601" cy="3197367"/>
          </a:xfrm>
          <a:prstGeom prst="rect">
            <a:avLst/>
          </a:prstGeom>
        </p:spPr>
      </p:pic>
      <p:pic>
        <p:nvPicPr>
          <p:cNvPr id="11" name="图片 10">
            <a:extLst>
              <a:ext uri="{FF2B5EF4-FFF2-40B4-BE49-F238E27FC236}">
                <a16:creationId xmlns:a16="http://schemas.microsoft.com/office/drawing/2014/main" id="{B42045BA-56F3-47A1-B76D-1FE94B308FBD}"/>
              </a:ext>
            </a:extLst>
          </p:cNvPr>
          <p:cNvPicPr>
            <a:picLocks noChangeAspect="1"/>
          </p:cNvPicPr>
          <p:nvPr/>
        </p:nvPicPr>
        <p:blipFill>
          <a:blip r:embed="rId5"/>
          <a:stretch>
            <a:fillRect/>
          </a:stretch>
        </p:blipFill>
        <p:spPr>
          <a:xfrm>
            <a:off x="6527372" y="403181"/>
            <a:ext cx="4017516" cy="2904126"/>
          </a:xfrm>
          <a:prstGeom prst="rect">
            <a:avLst/>
          </a:prstGeom>
        </p:spPr>
      </p:pic>
    </p:spTree>
    <p:extLst>
      <p:ext uri="{BB962C8B-B14F-4D97-AF65-F5344CB8AC3E}">
        <p14:creationId xmlns:p14="http://schemas.microsoft.com/office/powerpoint/2010/main" val="2730246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DBB7177-E651-6B41-A47B-1941BBF47F71}"/>
              </a:ext>
            </a:extLst>
          </p:cNvPr>
          <p:cNvPicPr>
            <a:picLocks noChangeAspect="1"/>
          </p:cNvPicPr>
          <p:nvPr/>
        </p:nvPicPr>
        <p:blipFill>
          <a:blip r:embed="rId4"/>
          <a:stretch>
            <a:fillRect/>
          </a:stretch>
        </p:blipFill>
        <p:spPr>
          <a:xfrm>
            <a:off x="2351585" y="116633"/>
            <a:ext cx="3578379" cy="3371137"/>
          </a:xfrm>
          <a:prstGeom prst="rect">
            <a:avLst/>
          </a:prstGeom>
        </p:spPr>
      </p:pic>
      <p:pic>
        <p:nvPicPr>
          <p:cNvPr id="6" name="图片 5">
            <a:extLst>
              <a:ext uri="{FF2B5EF4-FFF2-40B4-BE49-F238E27FC236}">
                <a16:creationId xmlns:a16="http://schemas.microsoft.com/office/drawing/2014/main" id="{55B979E6-BEC5-8F4F-A222-7BC74F4B61EA}"/>
              </a:ext>
            </a:extLst>
          </p:cNvPr>
          <p:cNvPicPr>
            <a:picLocks noChangeAspect="1"/>
          </p:cNvPicPr>
          <p:nvPr/>
        </p:nvPicPr>
        <p:blipFill>
          <a:blip r:embed="rId5"/>
          <a:stretch>
            <a:fillRect/>
          </a:stretch>
        </p:blipFill>
        <p:spPr>
          <a:xfrm>
            <a:off x="6096002" y="116633"/>
            <a:ext cx="3548565" cy="3371136"/>
          </a:xfrm>
          <a:prstGeom prst="rect">
            <a:avLst/>
          </a:prstGeom>
        </p:spPr>
      </p:pic>
      <p:pic>
        <p:nvPicPr>
          <p:cNvPr id="7" name="图片 6">
            <a:extLst>
              <a:ext uri="{FF2B5EF4-FFF2-40B4-BE49-F238E27FC236}">
                <a16:creationId xmlns:a16="http://schemas.microsoft.com/office/drawing/2014/main" id="{26F5DE8D-4CC9-874F-9BA7-4968F32D57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9616" y="3449430"/>
            <a:ext cx="3714874" cy="2951068"/>
          </a:xfrm>
          <a:prstGeom prst="rect">
            <a:avLst/>
          </a:prstGeom>
        </p:spPr>
      </p:pic>
      <p:pic>
        <p:nvPicPr>
          <p:cNvPr id="8" name="图片 7">
            <a:extLst>
              <a:ext uri="{FF2B5EF4-FFF2-40B4-BE49-F238E27FC236}">
                <a16:creationId xmlns:a16="http://schemas.microsoft.com/office/drawing/2014/main" id="{D1E73F44-0A4A-F04B-86AE-2566EA8D39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43339" y="3609364"/>
            <a:ext cx="3513545" cy="2791134"/>
          </a:xfrm>
          <a:prstGeom prst="rect">
            <a:avLst/>
          </a:prstGeom>
        </p:spPr>
      </p:pic>
      <p:sp>
        <p:nvSpPr>
          <p:cNvPr id="9" name="标题 1">
            <a:extLst>
              <a:ext uri="{FF2B5EF4-FFF2-40B4-BE49-F238E27FC236}">
                <a16:creationId xmlns:a16="http://schemas.microsoft.com/office/drawing/2014/main" id="{954B19DF-1DD7-B94A-B8C0-BCB3A431144D}"/>
              </a:ext>
            </a:extLst>
          </p:cNvPr>
          <p:cNvSpPr txBox="1">
            <a:spLocks/>
          </p:cNvSpPr>
          <p:nvPr/>
        </p:nvSpPr>
        <p:spPr>
          <a:xfrm>
            <a:off x="5955957" y="6265050"/>
            <a:ext cx="4474840" cy="51602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latin typeface="+mn-lt"/>
              </a:rPr>
              <a:t>Hadron-like, nhit=392</a:t>
            </a:r>
            <a:endParaRPr kumimoji="1" lang="zh-CN" altLang="en-US" sz="2800" dirty="0">
              <a:latin typeface="+mn-lt"/>
            </a:endParaRPr>
          </a:p>
        </p:txBody>
      </p:sp>
      <p:sp>
        <p:nvSpPr>
          <p:cNvPr id="10" name="标题 1">
            <a:extLst>
              <a:ext uri="{FF2B5EF4-FFF2-40B4-BE49-F238E27FC236}">
                <a16:creationId xmlns:a16="http://schemas.microsoft.com/office/drawing/2014/main" id="{954B19DF-1DD7-B94A-B8C0-BCB3A431144D}"/>
              </a:ext>
            </a:extLst>
          </p:cNvPr>
          <p:cNvSpPr txBox="1">
            <a:spLocks/>
          </p:cNvSpPr>
          <p:nvPr/>
        </p:nvSpPr>
        <p:spPr>
          <a:xfrm>
            <a:off x="2073498" y="6265050"/>
            <a:ext cx="4474840" cy="51602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latin typeface="+mn-lt"/>
              </a:rPr>
              <a:t>Gamma-like, nhit=631</a:t>
            </a:r>
            <a:endParaRPr kumimoji="1" lang="zh-CN" altLang="en-US" sz="2800" dirty="0">
              <a:latin typeface="+mn-lt"/>
            </a:endParaRPr>
          </a:p>
        </p:txBody>
      </p:sp>
      <p:sp>
        <p:nvSpPr>
          <p:cNvPr id="2" name="标题 1">
            <a:extLst>
              <a:ext uri="{FF2B5EF4-FFF2-40B4-BE49-F238E27FC236}">
                <a16:creationId xmlns:a16="http://schemas.microsoft.com/office/drawing/2014/main" id="{871CE1EE-C91D-454D-8C89-F22F9EA4532A}"/>
              </a:ext>
            </a:extLst>
          </p:cNvPr>
          <p:cNvSpPr>
            <a:spLocks noGrp="1"/>
          </p:cNvSpPr>
          <p:nvPr>
            <p:ph type="title"/>
          </p:nvPr>
        </p:nvSpPr>
        <p:spPr>
          <a:xfrm rot="16200000">
            <a:off x="664170" y="1764270"/>
            <a:ext cx="2818656" cy="508918"/>
          </a:xfrm>
        </p:spPr>
        <p:txBody>
          <a:bodyPr>
            <a:normAutofit fontScale="90000"/>
          </a:bodyPr>
          <a:lstStyle/>
          <a:p>
            <a:r>
              <a:rPr kumimoji="1" lang="en-US" altLang="zh-CN" sz="4000" dirty="0">
                <a:latin typeface="+mn-lt"/>
              </a:rPr>
              <a:t>MC events</a:t>
            </a:r>
            <a:endParaRPr kumimoji="1" lang="zh-CN" altLang="en-US" sz="4000" dirty="0">
              <a:latin typeface="+mn-lt"/>
            </a:endParaRPr>
          </a:p>
        </p:txBody>
      </p:sp>
      <p:sp>
        <p:nvSpPr>
          <p:cNvPr id="3" name="文本框 2"/>
          <p:cNvSpPr txBox="1"/>
          <p:nvPr/>
        </p:nvSpPr>
        <p:spPr>
          <a:xfrm rot="10800000">
            <a:off x="1819038" y="4345477"/>
            <a:ext cx="738664" cy="962443"/>
          </a:xfrm>
          <a:prstGeom prst="rect">
            <a:avLst/>
          </a:prstGeom>
          <a:noFill/>
        </p:spPr>
        <p:txBody>
          <a:bodyPr vert="eaVert" wrap="none" rtlCol="0">
            <a:spAutoFit/>
          </a:bodyPr>
          <a:lstStyle/>
          <a:p>
            <a:r>
              <a:rPr kumimoji="1" lang="en-US" altLang="zh-CN" sz="3600" dirty="0"/>
              <a:t>Data</a:t>
            </a:r>
            <a:endParaRPr lang="zh-CN" altLang="en-US" sz="2800" dirty="0"/>
          </a:p>
        </p:txBody>
      </p:sp>
      <p:sp>
        <p:nvSpPr>
          <p:cNvPr id="4" name="灯片编号占位符 3"/>
          <p:cNvSpPr>
            <a:spLocks noGrp="1"/>
          </p:cNvSpPr>
          <p:nvPr>
            <p:ph type="sldNum" sz="quarter" idx="12"/>
          </p:nvPr>
        </p:nvSpPr>
        <p:spPr/>
        <p:txBody>
          <a:bodyPr/>
          <a:lstStyle/>
          <a:p>
            <a:fld id="{79C98B7E-2322-B44B-A307-410BA577B895}" type="slidenum">
              <a:rPr kumimoji="1" lang="zh-CN" altLang="en-US" smtClean="0">
                <a:solidFill>
                  <a:prstClr val="black">
                    <a:tint val="75000"/>
                  </a:prstClr>
                </a:solidFill>
              </a:rPr>
              <a:pPr/>
              <a:t>14</a:t>
            </a:fld>
            <a:endParaRPr kumimoji="1" lang="zh-CN" altLang="en-US">
              <a:solidFill>
                <a:prstClr val="black">
                  <a:tint val="75000"/>
                </a:prstClr>
              </a:solidFill>
            </a:endParaRPr>
          </a:p>
        </p:txBody>
      </p:sp>
    </p:spTree>
    <p:custDataLst>
      <p:tags r:id="rId1"/>
    </p:custDataLst>
    <p:extLst>
      <p:ext uri="{BB962C8B-B14F-4D97-AF65-F5344CB8AC3E}">
        <p14:creationId xmlns:p14="http://schemas.microsoft.com/office/powerpoint/2010/main" val="741317845"/>
      </p:ext>
    </p:extLst>
  </p:cSld>
  <p:clrMapOvr>
    <a:masterClrMapping/>
  </p:clrMapOvr>
  <mc:AlternateContent xmlns:mc="http://schemas.openxmlformats.org/markup-compatibility/2006" xmlns:p14="http://schemas.microsoft.com/office/powerpoint/2010/main">
    <mc:Choice Requires="p14">
      <p:transition spd="slow" p14:dur="2000" advTm="27277"/>
    </mc:Choice>
    <mc:Fallback xmlns="">
      <p:transition spd="slow" advTm="272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449827" y="3669713"/>
            <a:ext cx="3456557" cy="3102401"/>
          </a:xfrm>
          <a:prstGeom prst="rect">
            <a:avLst/>
          </a:prstGeom>
        </p:spPr>
      </p:pic>
      <p:pic>
        <p:nvPicPr>
          <p:cNvPr id="6" name="图片 5"/>
          <p:cNvPicPr>
            <a:picLocks noChangeAspect="1"/>
          </p:cNvPicPr>
          <p:nvPr/>
        </p:nvPicPr>
        <p:blipFill>
          <a:blip r:embed="rId3"/>
          <a:stretch>
            <a:fillRect/>
          </a:stretch>
        </p:blipFill>
        <p:spPr>
          <a:xfrm>
            <a:off x="4172067" y="1703933"/>
            <a:ext cx="7927136" cy="5154067"/>
          </a:xfrm>
          <a:prstGeom prst="rect">
            <a:avLst/>
          </a:prstGeom>
        </p:spPr>
      </p:pic>
      <p:sp>
        <p:nvSpPr>
          <p:cNvPr id="2" name="标题 1"/>
          <p:cNvSpPr>
            <a:spLocks noGrp="1"/>
          </p:cNvSpPr>
          <p:nvPr>
            <p:ph type="title"/>
          </p:nvPr>
        </p:nvSpPr>
        <p:spPr>
          <a:xfrm>
            <a:off x="-1218574" y="643454"/>
            <a:ext cx="10515600" cy="1325563"/>
          </a:xfrm>
        </p:spPr>
        <p:txBody>
          <a:bodyPr/>
          <a:lstStyle/>
          <a:p>
            <a:pPr algn="ctr"/>
            <a:r>
              <a:rPr lang="en-US" altLang="zh-CN" b="1" dirty="0"/>
              <a:t>Sky Map</a:t>
            </a:r>
            <a:endParaRPr lang="zh-CN" altLang="en-US" b="1" dirty="0"/>
          </a:p>
        </p:txBody>
      </p:sp>
      <p:sp>
        <p:nvSpPr>
          <p:cNvPr id="4" name="文本框 3"/>
          <p:cNvSpPr txBox="1"/>
          <p:nvPr/>
        </p:nvSpPr>
        <p:spPr>
          <a:xfrm>
            <a:off x="1628655" y="3885417"/>
            <a:ext cx="1145576" cy="523220"/>
          </a:xfrm>
          <a:prstGeom prst="rect">
            <a:avLst/>
          </a:prstGeom>
          <a:noFill/>
        </p:spPr>
        <p:txBody>
          <a:bodyPr wrap="square" rtlCol="0">
            <a:spAutoFit/>
          </a:bodyPr>
          <a:lstStyle/>
          <a:p>
            <a:r>
              <a:rPr lang="en-US" altLang="zh-CN" sz="2800" b="1" dirty="0">
                <a:solidFill>
                  <a:srgbClr val="FF3399"/>
                </a:solidFill>
              </a:rPr>
              <a:t>Crab</a:t>
            </a:r>
            <a:endParaRPr lang="zh-CN" altLang="en-US" sz="2800" b="1" dirty="0">
              <a:solidFill>
                <a:srgbClr val="FF3399"/>
              </a:solidFill>
            </a:endParaRPr>
          </a:p>
        </p:txBody>
      </p:sp>
      <p:sp>
        <p:nvSpPr>
          <p:cNvPr id="17" name="文本框 16"/>
          <p:cNvSpPr txBox="1"/>
          <p:nvPr/>
        </p:nvSpPr>
        <p:spPr>
          <a:xfrm>
            <a:off x="313965" y="1718770"/>
            <a:ext cx="3774956" cy="1354217"/>
          </a:xfrm>
          <a:prstGeom prst="rect">
            <a:avLst/>
          </a:prstGeom>
          <a:noFill/>
        </p:spPr>
        <p:txBody>
          <a:bodyPr wrap="square" rtlCol="0">
            <a:spAutoFit/>
          </a:bodyPr>
          <a:lstStyle/>
          <a:p>
            <a:pPr marL="342900" indent="-342900" algn="just">
              <a:spcBef>
                <a:spcPts val="600"/>
              </a:spcBef>
              <a:buFont typeface="Arial" panose="020B0604020202020204" pitchFamily="34" charset="0"/>
              <a:buChar char="•"/>
              <a:defRPr/>
            </a:pPr>
            <a:r>
              <a:rPr lang="en-US" altLang="zh-CN" sz="2400" b="1" dirty="0">
                <a:solidFill>
                  <a:srgbClr val="0000FF"/>
                </a:solidFill>
                <a:latin typeface="微软雅黑" pitchFamily="34" charset="-122"/>
                <a:ea typeface="微软雅黑" pitchFamily="34" charset="-122"/>
              </a:rPr>
              <a:t>Up to 2019-9-30</a:t>
            </a:r>
          </a:p>
          <a:p>
            <a:pPr marL="342900" indent="-342900" algn="just">
              <a:spcBef>
                <a:spcPts val="600"/>
              </a:spcBef>
              <a:buFont typeface="Arial" panose="020B0604020202020204" pitchFamily="34" charset="0"/>
              <a:buChar char="•"/>
              <a:defRPr/>
            </a:pPr>
            <a:r>
              <a:rPr lang="en-US" altLang="zh-CN" sz="2400" b="1" dirty="0">
                <a:solidFill>
                  <a:srgbClr val="0000FF"/>
                </a:solidFill>
                <a:latin typeface="微软雅黑" pitchFamily="34" charset="-122"/>
                <a:ea typeface="微软雅黑" pitchFamily="34" charset="-122"/>
              </a:rPr>
              <a:t>Crab 49  </a:t>
            </a:r>
            <a:r>
              <a:rPr lang="el-GR" altLang="zh-CN" sz="2400" b="1" dirty="0">
                <a:solidFill>
                  <a:srgbClr val="0000FF"/>
                </a:solidFill>
                <a:latin typeface="微软雅黑" pitchFamily="34" charset="-122"/>
                <a:ea typeface="微软雅黑" pitchFamily="34" charset="-122"/>
              </a:rPr>
              <a:t>σ</a:t>
            </a:r>
            <a:r>
              <a:rPr lang="en-US" altLang="zh-CN" sz="2400" b="1" dirty="0">
                <a:solidFill>
                  <a:srgbClr val="0000FF"/>
                </a:solidFill>
                <a:latin typeface="微软雅黑" pitchFamily="34" charset="-122"/>
                <a:ea typeface="微软雅黑" pitchFamily="34" charset="-122"/>
              </a:rPr>
              <a:t> </a:t>
            </a:r>
          </a:p>
          <a:p>
            <a:pPr marL="342900" indent="-342900" algn="just">
              <a:spcBef>
                <a:spcPts val="600"/>
              </a:spcBef>
              <a:buFont typeface="Arial" panose="020B0604020202020204" pitchFamily="34" charset="0"/>
              <a:buChar char="•"/>
              <a:defRPr/>
            </a:pPr>
            <a:r>
              <a:rPr lang="en-US" altLang="zh-CN" sz="2400" b="1">
                <a:solidFill>
                  <a:srgbClr val="0000FF"/>
                </a:solidFill>
                <a:latin typeface="微软雅黑" pitchFamily="34" charset="-122"/>
                <a:ea typeface="微软雅黑" pitchFamily="34" charset="-122"/>
              </a:rPr>
              <a:t>Pointing </a:t>
            </a:r>
            <a:r>
              <a:rPr lang="en-US" altLang="zh-CN" sz="2400" b="1" dirty="0">
                <a:solidFill>
                  <a:srgbClr val="0000FF"/>
                </a:solidFill>
                <a:latin typeface="微软雅黑" pitchFamily="34" charset="-122"/>
                <a:ea typeface="微软雅黑" pitchFamily="34" charset="-122"/>
              </a:rPr>
              <a:t>error &lt;0.1˚</a:t>
            </a:r>
            <a:endParaRPr lang="zh-CN" altLang="en-US" sz="2400" dirty="0">
              <a:solidFill>
                <a:srgbClr val="0000FF"/>
              </a:solidFill>
            </a:endParaRPr>
          </a:p>
        </p:txBody>
      </p:sp>
    </p:spTree>
    <p:extLst>
      <p:ext uri="{BB962C8B-B14F-4D97-AF65-F5344CB8AC3E}">
        <p14:creationId xmlns:p14="http://schemas.microsoft.com/office/powerpoint/2010/main" val="2532548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88253" y="624110"/>
            <a:ext cx="8911687" cy="1280890"/>
          </a:xfrm>
        </p:spPr>
        <p:txBody>
          <a:bodyPr/>
          <a:lstStyle/>
          <a:p>
            <a:r>
              <a:rPr lang="en-US" altLang="zh-CN" dirty="0"/>
              <a:t>Progress on </a:t>
            </a:r>
            <a:r>
              <a:rPr lang="en-US" altLang="zh-CN" dirty="0" err="1"/>
              <a:t>No.2</a:t>
            </a:r>
            <a:r>
              <a:rPr lang="en-US" altLang="zh-CN" dirty="0"/>
              <a:t> pool detector.</a:t>
            </a:r>
            <a:endParaRPr lang="zh-CN" altLang="en-US" dirty="0"/>
          </a:p>
        </p:txBody>
      </p:sp>
      <p:sp>
        <p:nvSpPr>
          <p:cNvPr id="4" name="灯片编号占位符 3"/>
          <p:cNvSpPr>
            <a:spLocks noGrp="1"/>
          </p:cNvSpPr>
          <p:nvPr>
            <p:ph type="sldNum" sz="quarter" idx="12"/>
          </p:nvPr>
        </p:nvSpPr>
        <p:spPr/>
        <p:txBody>
          <a:bodyPr/>
          <a:lstStyle/>
          <a:p>
            <a:fld id="{0613B1F1-3F26-494A-B9FE-BC63AB732FF9}" type="slidenum">
              <a:rPr lang="zh-CN" altLang="en-US" smtClean="0"/>
              <a:t>16</a:t>
            </a:fld>
            <a:endParaRPr lang="zh-CN" altLang="en-US"/>
          </a:p>
        </p:txBody>
      </p:sp>
      <p:sp>
        <p:nvSpPr>
          <p:cNvPr id="7" name="文本框 6"/>
          <p:cNvSpPr txBox="1"/>
          <p:nvPr/>
        </p:nvSpPr>
        <p:spPr>
          <a:xfrm>
            <a:off x="1438132" y="2044005"/>
            <a:ext cx="9611927" cy="138499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buFont typeface="Arial" panose="020B0604020202020204" pitchFamily="34" charset="0"/>
              <a:buChar char="•"/>
            </a:pPr>
            <a:r>
              <a:rPr lang="en-US" altLang="zh-CN" sz="2800" dirty="0"/>
              <a:t>2019.5</a:t>
            </a:r>
            <a:r>
              <a:rPr lang="zh-CN" altLang="en-US" sz="2800" dirty="0"/>
              <a:t>，</a:t>
            </a:r>
            <a:r>
              <a:rPr lang="en-US" altLang="zh-CN" sz="2800" dirty="0"/>
              <a:t>start the leakage check of the pool</a:t>
            </a:r>
          </a:p>
          <a:p>
            <a:pPr marL="285750" indent="-285750">
              <a:buFont typeface="Arial" panose="020B0604020202020204" pitchFamily="34" charset="0"/>
              <a:buChar char="•"/>
            </a:pPr>
            <a:r>
              <a:rPr lang="en-US" altLang="zh-CN" sz="2800" dirty="0"/>
              <a:t>2019.7.10</a:t>
            </a:r>
            <a:r>
              <a:rPr lang="zh-CN" altLang="en-US" sz="2800" dirty="0"/>
              <a:t>，</a:t>
            </a:r>
            <a:r>
              <a:rPr lang="en-US" altLang="zh-CN" sz="2800" dirty="0"/>
              <a:t>start the installation</a:t>
            </a:r>
          </a:p>
          <a:p>
            <a:pPr marL="285750" indent="-285750">
              <a:buFont typeface="Arial" panose="020B0604020202020204" pitchFamily="34" charset="0"/>
              <a:buChar char="•"/>
            </a:pPr>
            <a:r>
              <a:rPr lang="en-US" altLang="zh-CN" sz="2800" dirty="0"/>
              <a:t>2019.10.15, finish the installation and start water injection</a:t>
            </a:r>
            <a:endParaRPr lang="zh-CN" altLang="en-US" sz="2800" dirty="0"/>
          </a:p>
        </p:txBody>
      </p:sp>
      <p:sp>
        <p:nvSpPr>
          <p:cNvPr id="3" name="文本框 2">
            <a:extLst>
              <a:ext uri="{FF2B5EF4-FFF2-40B4-BE49-F238E27FC236}">
                <a16:creationId xmlns:a16="http://schemas.microsoft.com/office/drawing/2014/main" id="{1AC96411-B1B1-4472-8E8C-CD9369BB2437}"/>
              </a:ext>
            </a:extLst>
          </p:cNvPr>
          <p:cNvSpPr txBox="1"/>
          <p:nvPr/>
        </p:nvSpPr>
        <p:spPr>
          <a:xfrm>
            <a:off x="1438132" y="3715966"/>
            <a:ext cx="7511993" cy="156966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2400" dirty="0"/>
              <a:t>The installation process compared with the </a:t>
            </a:r>
            <a:r>
              <a:rPr lang="en-US" altLang="zh-CN" sz="2400" dirty="0" err="1"/>
              <a:t>No.1</a:t>
            </a:r>
            <a:r>
              <a:rPr lang="en-US" altLang="zh-CN" sz="2400" dirty="0"/>
              <a:t> pool:</a:t>
            </a:r>
          </a:p>
          <a:p>
            <a:r>
              <a:rPr lang="en-US" altLang="zh-CN" sz="2400" dirty="0"/>
              <a:t>1, our group member on site: &lt;10</a:t>
            </a:r>
          </a:p>
          <a:p>
            <a:r>
              <a:rPr lang="en-US" altLang="zh-CN" sz="2400" dirty="0"/>
              <a:t>2, the installation period: ~3 months</a:t>
            </a:r>
          </a:p>
          <a:p>
            <a:r>
              <a:rPr lang="en-US" altLang="zh-CN" sz="2400" dirty="0"/>
              <a:t>3,</a:t>
            </a:r>
            <a:r>
              <a:rPr lang="zh-CN" altLang="en-US" sz="2400" dirty="0"/>
              <a:t> </a:t>
            </a:r>
            <a:r>
              <a:rPr lang="en-US" altLang="zh-CN" sz="2400" dirty="0"/>
              <a:t>the electronics crate.</a:t>
            </a:r>
            <a:endParaRPr lang="zh-CN" altLang="en-US" dirty="0"/>
          </a:p>
        </p:txBody>
      </p:sp>
      <p:sp>
        <p:nvSpPr>
          <p:cNvPr id="5" name="矩形 4">
            <a:extLst>
              <a:ext uri="{FF2B5EF4-FFF2-40B4-BE49-F238E27FC236}">
                <a16:creationId xmlns:a16="http://schemas.microsoft.com/office/drawing/2014/main" id="{37243431-6A4E-44A5-8789-32D81B2641F4}"/>
              </a:ext>
            </a:extLst>
          </p:cNvPr>
          <p:cNvSpPr/>
          <p:nvPr/>
        </p:nvSpPr>
        <p:spPr>
          <a:xfrm>
            <a:off x="8025319" y="6605081"/>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45764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8981" y="48100"/>
            <a:ext cx="9064213" cy="2000922"/>
          </a:xfrm>
        </p:spPr>
        <p:txBody>
          <a:bodyPr>
            <a:normAutofit/>
          </a:bodyPr>
          <a:lstStyle/>
          <a:p>
            <a:r>
              <a:rPr lang="en-US" altLang="zh-CN" sz="4400" b="1" dirty="0"/>
              <a:t>Using 20-in PMT in WCDA</a:t>
            </a:r>
            <a:endParaRPr lang="zh-CN" altLang="en-US" sz="4400" b="1" dirty="0"/>
          </a:p>
        </p:txBody>
      </p:sp>
      <p:sp>
        <p:nvSpPr>
          <p:cNvPr id="3" name="内容占位符 2"/>
          <p:cNvSpPr>
            <a:spLocks noGrp="1"/>
          </p:cNvSpPr>
          <p:nvPr>
            <p:ph idx="1"/>
          </p:nvPr>
        </p:nvSpPr>
        <p:spPr>
          <a:xfrm>
            <a:off x="89732" y="1248522"/>
            <a:ext cx="7486323" cy="5609478"/>
          </a:xfrm>
        </p:spPr>
        <p:txBody>
          <a:bodyPr>
            <a:normAutofit fontScale="85000" lnSpcReduction="20000"/>
          </a:bodyPr>
          <a:lstStyle/>
          <a:p>
            <a:pPr marL="150876" lvl="1" indent="0">
              <a:buNone/>
            </a:pPr>
            <a:r>
              <a:rPr lang="en-US" altLang="zh-CN" sz="2400" b="1" dirty="0">
                <a:solidFill>
                  <a:srgbClr val="FF0000"/>
                </a:solidFill>
              </a:rPr>
              <a:t>Optimized design : </a:t>
            </a:r>
            <a:r>
              <a:rPr lang="en-US" altLang="zh-CN" sz="2400" b="1" dirty="0"/>
              <a:t>In No.2 &amp; 3 ponds of </a:t>
            </a:r>
            <a:r>
              <a:rPr lang="en-US" altLang="zh-CN" sz="2400" b="1" dirty="0" err="1"/>
              <a:t>WCDA</a:t>
            </a:r>
            <a:r>
              <a:rPr lang="en-US" altLang="zh-CN" sz="2400" b="1" dirty="0">
                <a:solidFill>
                  <a:srgbClr val="C00000"/>
                </a:solidFill>
              </a:rPr>
              <a:t>,</a:t>
            </a:r>
          </a:p>
          <a:p>
            <a:pPr lvl="1"/>
            <a:r>
              <a:rPr lang="en-US" altLang="zh-CN" dirty="0"/>
              <a:t>Replace the 8-in PMT with 20-in MCP-PMT.</a:t>
            </a:r>
          </a:p>
          <a:p>
            <a:pPr lvl="1"/>
            <a:r>
              <a:rPr lang="en-US" altLang="zh-CN" dirty="0"/>
              <a:t>Add a 3-in PMT to ensure the original dynamic range of the detector .</a:t>
            </a:r>
          </a:p>
          <a:p>
            <a:pPr lvl="1"/>
            <a:endParaRPr lang="en-US" altLang="zh-CN" sz="1500" b="1" dirty="0"/>
          </a:p>
          <a:p>
            <a:pPr marL="150876" lvl="1" indent="0">
              <a:buNone/>
            </a:pPr>
            <a:endParaRPr lang="en-US" altLang="zh-CN" sz="2400" b="1" dirty="0">
              <a:solidFill>
                <a:srgbClr val="002060"/>
              </a:solidFill>
            </a:endParaRPr>
          </a:p>
          <a:p>
            <a:pPr marL="150876" lvl="1" indent="0">
              <a:buNone/>
            </a:pPr>
            <a:endParaRPr lang="en-US" altLang="zh-CN" sz="2400" b="1" dirty="0">
              <a:solidFill>
                <a:srgbClr val="002060"/>
              </a:solidFill>
            </a:endParaRPr>
          </a:p>
          <a:p>
            <a:pPr marL="150876" lvl="1" indent="0">
              <a:buNone/>
            </a:pPr>
            <a:endParaRPr lang="en-US" altLang="zh-CN" sz="2400" b="1" dirty="0">
              <a:solidFill>
                <a:srgbClr val="002060"/>
              </a:solidFill>
            </a:endParaRPr>
          </a:p>
          <a:p>
            <a:pPr marL="150876" lvl="1" indent="0">
              <a:buNone/>
            </a:pPr>
            <a:r>
              <a:rPr lang="en-US" altLang="zh-CN" sz="2400" b="1" dirty="0">
                <a:solidFill>
                  <a:srgbClr val="002060"/>
                </a:solidFill>
              </a:rPr>
              <a:t>Performance </a:t>
            </a:r>
            <a:r>
              <a:rPr lang="en-US" altLang="zh-CN" sz="2800" dirty="0">
                <a:solidFill>
                  <a:srgbClr val="002060"/>
                </a:solidFill>
              </a:rPr>
              <a:t>expectation</a:t>
            </a:r>
            <a:r>
              <a:rPr lang="zh-CN" altLang="en-US" sz="2400" b="1" dirty="0">
                <a:solidFill>
                  <a:srgbClr val="002060"/>
                </a:solidFill>
              </a:rPr>
              <a:t>：</a:t>
            </a:r>
            <a:endParaRPr lang="en-US" altLang="zh-CN" sz="2400" b="1" dirty="0">
              <a:solidFill>
                <a:srgbClr val="002060"/>
              </a:solidFill>
            </a:endParaRPr>
          </a:p>
          <a:p>
            <a:pPr lvl="1"/>
            <a:r>
              <a:rPr lang="en-US" altLang="zh-CN" dirty="0"/>
              <a:t>Threshold can be reduced from several hundred GeV to 50 Gev.</a:t>
            </a:r>
          </a:p>
          <a:p>
            <a:pPr lvl="1"/>
            <a:endParaRPr lang="en-US" altLang="zh-CN" dirty="0">
              <a:sym typeface="Comic Sans MS" panose="030F0702030302020204" pitchFamily="66" charset="0"/>
            </a:endParaRPr>
          </a:p>
          <a:p>
            <a:pPr lvl="1"/>
            <a:r>
              <a:rPr lang="en-US" altLang="zh-CN" dirty="0"/>
              <a:t>For a source with an energy spectrum index of -2.62, the integral significance can be increased by a factor of 1.5.</a:t>
            </a:r>
          </a:p>
          <a:p>
            <a:pPr lvl="1"/>
            <a:endParaRPr lang="en-US" altLang="zh-CN" dirty="0"/>
          </a:p>
          <a:p>
            <a:pPr lvl="1"/>
            <a:r>
              <a:rPr lang="en-US" altLang="zh-CN" dirty="0"/>
              <a:t>The source with a spectral index of -3.62, the integral significance can be increased by a factor of 3.</a:t>
            </a:r>
          </a:p>
          <a:p>
            <a:pPr lvl="1"/>
            <a:endParaRPr lang="en-US" altLang="zh-CN" dirty="0"/>
          </a:p>
          <a:p>
            <a:pPr lvl="1"/>
            <a:r>
              <a:rPr lang="en-US" altLang="zh-CN" dirty="0"/>
              <a:t>Obviously improve the detection capability of </a:t>
            </a:r>
            <a:r>
              <a:rPr lang="en-US" altLang="zh-CN" dirty="0" err="1">
                <a:solidFill>
                  <a:prstClr val="black"/>
                </a:solidFill>
              </a:rPr>
              <a:t>GRB</a:t>
            </a:r>
            <a:r>
              <a:rPr lang="zh-CN" altLang="en-US" dirty="0">
                <a:solidFill>
                  <a:prstClr val="black"/>
                </a:solidFill>
              </a:rPr>
              <a:t>、</a:t>
            </a:r>
            <a:r>
              <a:rPr lang="en-US" altLang="zh-CN" dirty="0" err="1">
                <a:solidFill>
                  <a:prstClr val="black"/>
                </a:solidFill>
              </a:rPr>
              <a:t>AGN</a:t>
            </a:r>
            <a:r>
              <a:rPr lang="en-US" altLang="zh-CN" dirty="0">
                <a:solidFill>
                  <a:prstClr val="black"/>
                </a:solidFill>
              </a:rPr>
              <a:t>-flares</a:t>
            </a:r>
            <a:r>
              <a:rPr lang="zh-CN" altLang="en-US" dirty="0">
                <a:solidFill>
                  <a:prstClr val="black"/>
                </a:solidFill>
              </a:rPr>
              <a:t>、</a:t>
            </a:r>
            <a:r>
              <a:rPr lang="en-US" altLang="zh-CN" dirty="0">
                <a:solidFill>
                  <a:prstClr val="black"/>
                </a:solidFill>
              </a:rPr>
              <a:t>N-N merge gravitational wave events …</a:t>
            </a:r>
          </a:p>
          <a:p>
            <a:pPr lvl="1"/>
            <a:endParaRPr lang="zh-CN" altLang="en-US" dirty="0">
              <a:sym typeface="Comic Sans MS" panose="030F0702030302020204" pitchFamily="66" charset="0"/>
            </a:endParaRPr>
          </a:p>
        </p:txBody>
      </p:sp>
      <p:sp>
        <p:nvSpPr>
          <p:cNvPr id="4" name="灯片编号占位符 3"/>
          <p:cNvSpPr>
            <a:spLocks noGrp="1"/>
          </p:cNvSpPr>
          <p:nvPr>
            <p:ph type="sldNum" sz="quarter" idx="12"/>
          </p:nvPr>
        </p:nvSpPr>
        <p:spPr/>
        <p:txBody>
          <a:bodyPr/>
          <a:lstStyle/>
          <a:p>
            <a:fld id="{B1D8B289-D79C-4702-83BE-CFAED4F70D96}" type="slidenum">
              <a:rPr lang="zh-CN" altLang="en-US" smtClean="0">
                <a:solidFill>
                  <a:prstClr val="black">
                    <a:tint val="75000"/>
                  </a:prstClr>
                </a:solidFill>
              </a:rPr>
              <a:pPr/>
              <a:t>17</a:t>
            </a:fld>
            <a:endParaRPr lang="zh-CN" altLang="en-US">
              <a:solidFill>
                <a:prstClr val="black">
                  <a:tint val="75000"/>
                </a:prstClr>
              </a:solidFill>
            </a:endParaRPr>
          </a:p>
        </p:txBody>
      </p:sp>
      <p:pic>
        <p:nvPicPr>
          <p:cNvPr id="5" name="图片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1046" y="64380"/>
            <a:ext cx="3565825" cy="2234990"/>
          </a:xfrm>
          <a:prstGeom prst="rect">
            <a:avLst/>
          </a:prstGeom>
        </p:spPr>
      </p:pic>
      <p:pic>
        <p:nvPicPr>
          <p:cNvPr id="6" name="图片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1046" y="2262172"/>
            <a:ext cx="3565825" cy="1985964"/>
          </a:xfrm>
          <a:prstGeom prst="rect">
            <a:avLst/>
          </a:prstGeom>
        </p:spPr>
      </p:pic>
      <p:pic>
        <p:nvPicPr>
          <p:cNvPr id="7" name="图片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1046" y="4132379"/>
            <a:ext cx="3565825" cy="2339731"/>
          </a:xfrm>
          <a:prstGeom prst="rect">
            <a:avLst/>
          </a:prstGeom>
        </p:spPr>
      </p:pic>
      <p:sp>
        <p:nvSpPr>
          <p:cNvPr id="8" name="矩形 7"/>
          <p:cNvSpPr/>
          <p:nvPr/>
        </p:nvSpPr>
        <p:spPr>
          <a:xfrm>
            <a:off x="8571038" y="2438345"/>
            <a:ext cx="3240824" cy="369332"/>
          </a:xfrm>
          <a:prstGeom prst="rect">
            <a:avLst/>
          </a:prstGeom>
        </p:spPr>
        <p:txBody>
          <a:bodyPr wrap="none">
            <a:spAutoFit/>
          </a:bodyPr>
          <a:lstStyle/>
          <a:p>
            <a:pPr lvl="0" fontAlgn="base">
              <a:spcBef>
                <a:spcPct val="0"/>
              </a:spcBef>
              <a:spcAft>
                <a:spcPts val="300"/>
              </a:spcAft>
            </a:pPr>
            <a:r>
              <a:rPr lang="en-US" altLang="zh-CN" dirty="0">
                <a:solidFill>
                  <a:srgbClr val="0000FF"/>
                </a:solidFill>
                <a:ea typeface="微软雅黑" panose="020B0503020204020204" pitchFamily="34" charset="-122"/>
              </a:rPr>
              <a:t>Crab Energy Spectrum(</a:t>
            </a:r>
            <a:r>
              <a:rPr lang="en-US" altLang="zh-CN" i="1" dirty="0">
                <a:solidFill>
                  <a:srgbClr val="0000FF"/>
                </a:solidFill>
                <a:ea typeface="微软雅黑" panose="020B0503020204020204" pitchFamily="34" charset="-122"/>
              </a:rPr>
              <a:t>AE</a:t>
            </a:r>
            <a:r>
              <a:rPr lang="en-US" altLang="zh-CN" baseline="30000" dirty="0">
                <a:solidFill>
                  <a:srgbClr val="0000FF"/>
                </a:solidFill>
                <a:ea typeface="微软雅黑" panose="020B0503020204020204" pitchFamily="34" charset="-122"/>
              </a:rPr>
              <a:t>-2.62</a:t>
            </a:r>
            <a:r>
              <a:rPr lang="en-US" altLang="zh-CN" dirty="0">
                <a:solidFill>
                  <a:srgbClr val="0000FF"/>
                </a:solidFill>
                <a:ea typeface="微软雅黑" panose="020B0503020204020204" pitchFamily="34" charset="-122"/>
              </a:rPr>
              <a:t>):</a:t>
            </a:r>
          </a:p>
        </p:txBody>
      </p:sp>
      <p:sp>
        <p:nvSpPr>
          <p:cNvPr id="9" name="椭圆 8"/>
          <p:cNvSpPr/>
          <p:nvPr/>
        </p:nvSpPr>
        <p:spPr>
          <a:xfrm>
            <a:off x="8825404" y="737527"/>
            <a:ext cx="328545" cy="68723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0" name="矩形 9"/>
          <p:cNvSpPr/>
          <p:nvPr/>
        </p:nvSpPr>
        <p:spPr>
          <a:xfrm>
            <a:off x="7460512" y="27182"/>
            <a:ext cx="6096000" cy="684803"/>
          </a:xfrm>
          <a:prstGeom prst="rect">
            <a:avLst/>
          </a:prstGeom>
        </p:spPr>
        <p:txBody>
          <a:bodyPr>
            <a:spAutoFit/>
          </a:bodyPr>
          <a:lstStyle/>
          <a:p>
            <a:pPr lvl="0" fontAlgn="base">
              <a:spcBef>
                <a:spcPct val="0"/>
              </a:spcBef>
              <a:spcAft>
                <a:spcPts val="300"/>
              </a:spcAft>
            </a:pPr>
            <a:r>
              <a:rPr lang="en-US" altLang="zh-CN" dirty="0">
                <a:solidFill>
                  <a:srgbClr val="0000FF"/>
                </a:solidFill>
                <a:ea typeface="微软雅黑" panose="020B0503020204020204" pitchFamily="34" charset="-122"/>
              </a:rPr>
              <a:t>For Crab-like hard </a:t>
            </a:r>
            <a:r>
              <a:rPr lang="en-US" altLang="zh-CN" dirty="0" err="1">
                <a:solidFill>
                  <a:srgbClr val="0000FF"/>
                </a:solidFill>
                <a:ea typeface="微软雅黑" panose="020B0503020204020204" pitchFamily="34" charset="-122"/>
              </a:rPr>
              <a:t>spectrum~</a:t>
            </a:r>
            <a:r>
              <a:rPr lang="en-US" altLang="zh-CN" i="1" dirty="0" err="1">
                <a:solidFill>
                  <a:srgbClr val="0000FF"/>
                </a:solidFill>
                <a:ea typeface="微软雅黑" panose="020B0503020204020204" pitchFamily="34" charset="-122"/>
              </a:rPr>
              <a:t>E</a:t>
            </a:r>
            <a:r>
              <a:rPr lang="en-US" altLang="zh-CN" baseline="30000" dirty="0" err="1">
                <a:solidFill>
                  <a:srgbClr val="0000FF"/>
                </a:solidFill>
                <a:ea typeface="微软雅黑" panose="020B0503020204020204" pitchFamily="34" charset="-122"/>
              </a:rPr>
              <a:t>-2.62</a:t>
            </a:r>
            <a:endParaRPr lang="en-US" altLang="zh-CN" dirty="0">
              <a:solidFill>
                <a:srgbClr val="0000FF"/>
              </a:solidFill>
              <a:ea typeface="微软雅黑" panose="020B0503020204020204" pitchFamily="34" charset="-122"/>
            </a:endParaRPr>
          </a:p>
          <a:p>
            <a:pPr marL="342900" lvl="0" indent="-342900" fontAlgn="base">
              <a:spcBef>
                <a:spcPct val="0"/>
              </a:spcBef>
              <a:spcAft>
                <a:spcPts val="300"/>
              </a:spcAft>
              <a:buFont typeface="Wingdings" panose="05000000000000000000" pitchFamily="2" charset="2"/>
              <a:buChar char="v"/>
            </a:pPr>
            <a:r>
              <a:rPr lang="en-US" altLang="zh-CN" dirty="0">
                <a:solidFill>
                  <a:srgbClr val="0000FF"/>
                </a:solidFill>
                <a:ea typeface="微软雅黑" panose="020B0503020204020204" pitchFamily="34" charset="-122"/>
              </a:rPr>
              <a:t>About </a:t>
            </a:r>
            <a:r>
              <a:rPr lang="en-US" altLang="zh-CN" b="1" dirty="0">
                <a:solidFill>
                  <a:srgbClr val="FF0000"/>
                </a:solidFill>
                <a:ea typeface="微软雅黑" panose="020B0503020204020204" pitchFamily="34" charset="-122"/>
              </a:rPr>
              <a:t>1.5×</a:t>
            </a:r>
          </a:p>
        </p:txBody>
      </p:sp>
      <p:sp>
        <p:nvSpPr>
          <p:cNvPr id="11" name="矩形 10"/>
          <p:cNvSpPr/>
          <p:nvPr/>
        </p:nvSpPr>
        <p:spPr>
          <a:xfrm>
            <a:off x="7364819" y="5327289"/>
            <a:ext cx="6096000" cy="654025"/>
          </a:xfrm>
          <a:prstGeom prst="rect">
            <a:avLst/>
          </a:prstGeom>
        </p:spPr>
        <p:txBody>
          <a:bodyPr>
            <a:spAutoFit/>
          </a:bodyPr>
          <a:lstStyle/>
          <a:p>
            <a:pPr lvl="0" fontAlgn="base">
              <a:spcBef>
                <a:spcPct val="0"/>
              </a:spcBef>
              <a:spcAft>
                <a:spcPts val="300"/>
              </a:spcAft>
            </a:pPr>
            <a:r>
              <a:rPr lang="en-US" altLang="zh-CN" sz="1600" dirty="0">
                <a:solidFill>
                  <a:srgbClr val="0000FF"/>
                </a:solidFill>
                <a:ea typeface="微软雅黑" panose="020B0503020204020204" pitchFamily="34" charset="-122"/>
              </a:rPr>
              <a:t>For soft spectrum, could be </a:t>
            </a:r>
            <a:r>
              <a:rPr lang="en-US" altLang="zh-CN" b="1" dirty="0">
                <a:solidFill>
                  <a:srgbClr val="FF0000"/>
                </a:solidFill>
                <a:ea typeface="微软雅黑" panose="020B0503020204020204" pitchFamily="34" charset="-122"/>
              </a:rPr>
              <a:t>4×</a:t>
            </a:r>
            <a:endParaRPr lang="en-US" altLang="zh-CN" sz="1600" b="1" dirty="0">
              <a:solidFill>
                <a:srgbClr val="FF0000"/>
              </a:solidFill>
              <a:ea typeface="微软雅黑" panose="020B0503020204020204" pitchFamily="34" charset="-122"/>
            </a:endParaRPr>
          </a:p>
          <a:p>
            <a:pPr lvl="0" fontAlgn="base">
              <a:spcBef>
                <a:spcPct val="0"/>
              </a:spcBef>
              <a:spcAft>
                <a:spcPts val="300"/>
              </a:spcAft>
            </a:pPr>
            <a:r>
              <a:rPr lang="en-US" altLang="zh-CN" sz="1600" dirty="0" err="1">
                <a:solidFill>
                  <a:srgbClr val="0000FF"/>
                </a:solidFill>
                <a:ea typeface="微软雅黑" panose="020B0503020204020204" pitchFamily="34" charset="-122"/>
              </a:rPr>
              <a:t>GW170817</a:t>
            </a:r>
            <a:r>
              <a:rPr lang="zh-CN" altLang="en-US" sz="1600" dirty="0">
                <a:solidFill>
                  <a:srgbClr val="0000FF"/>
                </a:solidFill>
                <a:ea typeface="微软雅黑" panose="020B0503020204020204" pitchFamily="34" charset="-122"/>
              </a:rPr>
              <a:t> </a:t>
            </a:r>
            <a:r>
              <a:rPr lang="en-US" altLang="zh-CN" sz="1600" dirty="0">
                <a:solidFill>
                  <a:srgbClr val="0000FF"/>
                </a:solidFill>
                <a:ea typeface="微软雅黑" panose="020B0503020204020204" pitchFamily="34" charset="-122"/>
              </a:rPr>
              <a:t>or </a:t>
            </a:r>
            <a:r>
              <a:rPr lang="en-US" altLang="zh-CN" sz="1600" dirty="0" err="1">
                <a:solidFill>
                  <a:srgbClr val="0000FF"/>
                </a:solidFill>
                <a:ea typeface="微软雅黑" panose="020B0503020204020204" pitchFamily="34" charset="-122"/>
              </a:rPr>
              <a:t>IC170922A</a:t>
            </a:r>
            <a:r>
              <a:rPr lang="en-US" altLang="zh-CN" sz="1600" dirty="0">
                <a:solidFill>
                  <a:srgbClr val="0000FF"/>
                </a:solidFill>
                <a:ea typeface="微软雅黑" panose="020B0503020204020204" pitchFamily="34" charset="-122"/>
              </a:rPr>
              <a:t>  both have soft spectra</a:t>
            </a:r>
          </a:p>
        </p:txBody>
      </p:sp>
      <p:pic>
        <p:nvPicPr>
          <p:cNvPr id="12" name="图片 11" descr="屏幕剪辑">
            <a:extLst>
              <a:ext uri="{FF2B5EF4-FFF2-40B4-BE49-F238E27FC236}">
                <a16:creationId xmlns:a16="http://schemas.microsoft.com/office/drawing/2014/main" id="{60ED529C-42B0-4C1A-8BAD-24E986A329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1695" y="2363535"/>
            <a:ext cx="4770377" cy="818204"/>
          </a:xfrm>
          <a:prstGeom prst="rect">
            <a:avLst/>
          </a:prstGeom>
        </p:spPr>
      </p:pic>
    </p:spTree>
    <p:extLst>
      <p:ext uri="{BB962C8B-B14F-4D97-AF65-F5344CB8AC3E}">
        <p14:creationId xmlns:p14="http://schemas.microsoft.com/office/powerpoint/2010/main" val="1477571193"/>
      </p:ext>
    </p:extLst>
  </p:cSld>
  <p:clrMapOvr>
    <a:masterClrMapping/>
  </p:clrMapOvr>
  <mc:AlternateContent xmlns:mc="http://schemas.openxmlformats.org/markup-compatibility/2006" xmlns:p14="http://schemas.microsoft.com/office/powerpoint/2010/main">
    <mc:Choice Requires="p14">
      <p:transition spd="slow" p14:dur="2000" advTm="88814"/>
    </mc:Choice>
    <mc:Fallback xmlns="">
      <p:transition spd="slow" advTm="8881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Expected performance.</a:t>
            </a:r>
            <a:endParaRPr lang="zh-CN" altLang="en-US" dirty="0"/>
          </a:p>
        </p:txBody>
      </p:sp>
      <p:pic>
        <p:nvPicPr>
          <p:cNvPr id="6" name="内容占位符 2" descr="gatx5tz4theta8inch"/>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20464" y="1658499"/>
            <a:ext cx="4788512" cy="2704837"/>
          </a:xfrm>
          <a:ln/>
        </p:spPr>
      </p:pic>
      <p:sp>
        <p:nvSpPr>
          <p:cNvPr id="4" name="灯片编号占位符 3"/>
          <p:cNvSpPr>
            <a:spLocks noGrp="1"/>
          </p:cNvSpPr>
          <p:nvPr>
            <p:ph type="sldNum" sz="quarter" idx="12"/>
          </p:nvPr>
        </p:nvSpPr>
        <p:spPr/>
        <p:txBody>
          <a:bodyPr/>
          <a:lstStyle/>
          <a:p>
            <a:fld id="{B1D8B289-D79C-4702-83BE-CFAED4F70D96}" type="slidenum">
              <a:rPr lang="zh-CN" altLang="en-US" smtClean="0">
                <a:solidFill>
                  <a:schemeClr val="bg1"/>
                </a:solidFill>
              </a:rPr>
              <a:t>18</a:t>
            </a:fld>
            <a:endParaRPr lang="zh-CN" altLang="en-US" dirty="0">
              <a:solidFill>
                <a:schemeClr val="bg1"/>
              </a:solidFill>
            </a:endParaRPr>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32553" y="1655110"/>
            <a:ext cx="4693491" cy="2741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矩形 6"/>
          <p:cNvSpPr/>
          <p:nvPr/>
        </p:nvSpPr>
        <p:spPr>
          <a:xfrm>
            <a:off x="2190562" y="5245952"/>
            <a:ext cx="5888736"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dirty="0">
                <a:solidFill>
                  <a:schemeClr val="tx2"/>
                </a:solidFill>
                <a:latin typeface="Comic Sans MS" panose="030F0702030302020204" pitchFamily="66" charset="0"/>
                <a:sym typeface="Arial" panose="020B0604020202020204" pitchFamily="34" charset="0"/>
              </a:rPr>
              <a:t>Detection efficiency</a:t>
            </a:r>
            <a:r>
              <a:rPr lang="zh-CN" altLang="en-US" dirty="0">
                <a:solidFill>
                  <a:schemeClr val="tx2"/>
                </a:solidFill>
                <a:latin typeface="Comic Sans MS" panose="030F0702030302020204" pitchFamily="66" charset="0"/>
                <a:sym typeface="Arial" panose="020B0604020202020204" pitchFamily="34" charset="0"/>
              </a:rPr>
              <a:t>：</a:t>
            </a:r>
            <a:endParaRPr lang="en-US" altLang="zh-CN" dirty="0">
              <a:solidFill>
                <a:schemeClr val="tx2"/>
              </a:solidFill>
              <a:latin typeface="Comic Sans MS" panose="030F0702030302020204" pitchFamily="66" charset="0"/>
              <a:sym typeface="Arial" panose="020B0604020202020204" pitchFamily="34" charset="0"/>
            </a:endParaRPr>
          </a:p>
          <a:p>
            <a:r>
              <a:rPr lang="en-US" altLang="zh-CN" dirty="0">
                <a:solidFill>
                  <a:schemeClr val="tx2"/>
                </a:solidFill>
              </a:rPr>
              <a:t>γ  </a:t>
            </a:r>
            <a:r>
              <a:rPr lang="en-US" altLang="zh-CN" dirty="0" err="1">
                <a:solidFill>
                  <a:schemeClr val="tx2"/>
                </a:solidFill>
                <a:latin typeface="Comic Sans MS" panose="030F0702030302020204" pitchFamily="66" charset="0"/>
                <a:sym typeface="Arial" panose="020B0604020202020204" pitchFamily="34" charset="0"/>
              </a:rPr>
              <a:t>100GeV</a:t>
            </a:r>
            <a:r>
              <a:rPr lang="zh-CN" altLang="en-US" dirty="0">
                <a:solidFill>
                  <a:schemeClr val="tx2"/>
                </a:solidFill>
                <a:latin typeface="Comic Sans MS" panose="030F0702030302020204" pitchFamily="66" charset="0"/>
                <a:sym typeface="Arial" panose="020B0604020202020204" pitchFamily="34" charset="0"/>
              </a:rPr>
              <a:t>：</a:t>
            </a:r>
            <a:r>
              <a:rPr lang="en-US" altLang="zh-CN" dirty="0">
                <a:solidFill>
                  <a:schemeClr val="tx2"/>
                </a:solidFill>
                <a:latin typeface="Comic Sans MS" panose="030F0702030302020204" pitchFamily="66" charset="0"/>
                <a:sym typeface="Arial" panose="020B0604020202020204" pitchFamily="34" charset="0"/>
              </a:rPr>
              <a:t>8inch  </a:t>
            </a:r>
            <a:r>
              <a:rPr lang="en-US" altLang="zh-CN" dirty="0" err="1">
                <a:solidFill>
                  <a:schemeClr val="tx2"/>
                </a:solidFill>
                <a:latin typeface="Comic Sans MS" panose="030F0702030302020204" pitchFamily="66" charset="0"/>
                <a:sym typeface="Arial" panose="020B0604020202020204" pitchFamily="34" charset="0"/>
              </a:rPr>
              <a:t>eff</a:t>
            </a:r>
            <a:r>
              <a:rPr lang="en-US" altLang="zh-CN" dirty="0">
                <a:solidFill>
                  <a:schemeClr val="tx2"/>
                </a:solidFill>
                <a:latin typeface="Comic Sans MS" panose="030F0702030302020204" pitchFamily="66" charset="0"/>
                <a:sym typeface="Arial" panose="020B0604020202020204" pitchFamily="34" charset="0"/>
              </a:rPr>
              <a:t>=1.7% ；20inch  </a:t>
            </a:r>
            <a:r>
              <a:rPr lang="en-US" altLang="zh-CN" dirty="0" err="1">
                <a:solidFill>
                  <a:schemeClr val="tx2"/>
                </a:solidFill>
                <a:latin typeface="Comic Sans MS" panose="030F0702030302020204" pitchFamily="66" charset="0"/>
                <a:sym typeface="Arial" panose="020B0604020202020204" pitchFamily="34" charset="0"/>
              </a:rPr>
              <a:t>eff</a:t>
            </a:r>
            <a:r>
              <a:rPr lang="en-US" altLang="zh-CN" dirty="0">
                <a:solidFill>
                  <a:schemeClr val="tx2"/>
                </a:solidFill>
                <a:latin typeface="Comic Sans MS" panose="030F0702030302020204" pitchFamily="66" charset="0"/>
                <a:sym typeface="Arial" panose="020B0604020202020204" pitchFamily="34" charset="0"/>
              </a:rPr>
              <a:t>=10.</a:t>
            </a:r>
            <a:r>
              <a:rPr lang="zh-CN" altLang="en-US" dirty="0">
                <a:solidFill>
                  <a:schemeClr val="tx2"/>
                </a:solidFill>
                <a:latin typeface="Comic Sans MS" panose="030F0702030302020204" pitchFamily="66" charset="0"/>
                <a:sym typeface="Arial" panose="020B0604020202020204" pitchFamily="34" charset="0"/>
              </a:rPr>
              <a:t>5</a:t>
            </a:r>
            <a:r>
              <a:rPr lang="en-US" altLang="zh-CN" dirty="0">
                <a:solidFill>
                  <a:schemeClr val="tx2"/>
                </a:solidFill>
                <a:latin typeface="Comic Sans MS" panose="030F0702030302020204" pitchFamily="66" charset="0"/>
                <a:sym typeface="Arial" panose="020B0604020202020204" pitchFamily="34" charset="0"/>
              </a:rPr>
              <a:t>% </a:t>
            </a:r>
          </a:p>
        </p:txBody>
      </p:sp>
      <p:sp>
        <p:nvSpPr>
          <p:cNvPr id="8" name="文本框 7"/>
          <p:cNvSpPr txBox="1"/>
          <p:nvPr/>
        </p:nvSpPr>
        <p:spPr>
          <a:xfrm>
            <a:off x="2823614" y="4471654"/>
            <a:ext cx="582211" cy="369332"/>
          </a:xfrm>
          <a:prstGeom prst="rect">
            <a:avLst/>
          </a:prstGeom>
          <a:noFill/>
        </p:spPr>
        <p:txBody>
          <a:bodyPr wrap="none" rtlCol="0">
            <a:spAutoFit/>
          </a:bodyPr>
          <a:lstStyle/>
          <a:p>
            <a:r>
              <a:rPr lang="en-US" altLang="zh-CN" dirty="0"/>
              <a:t>8-in</a:t>
            </a:r>
            <a:endParaRPr lang="zh-CN" altLang="en-US" dirty="0"/>
          </a:p>
        </p:txBody>
      </p:sp>
      <p:sp>
        <p:nvSpPr>
          <p:cNvPr id="9" name="文本框 8"/>
          <p:cNvSpPr txBox="1"/>
          <p:nvPr/>
        </p:nvSpPr>
        <p:spPr>
          <a:xfrm>
            <a:off x="7691560" y="4471654"/>
            <a:ext cx="710451" cy="369332"/>
          </a:xfrm>
          <a:prstGeom prst="rect">
            <a:avLst/>
          </a:prstGeom>
          <a:noFill/>
        </p:spPr>
        <p:txBody>
          <a:bodyPr wrap="none" rtlCol="0">
            <a:spAutoFit/>
          </a:bodyPr>
          <a:lstStyle/>
          <a:p>
            <a:r>
              <a:rPr lang="en-US" altLang="zh-CN" dirty="0"/>
              <a:t>20-in</a:t>
            </a:r>
            <a:endParaRPr lang="zh-CN" altLang="en-US" dirty="0"/>
          </a:p>
        </p:txBody>
      </p:sp>
    </p:spTree>
    <p:extLst>
      <p:ext uri="{BB962C8B-B14F-4D97-AF65-F5344CB8AC3E}">
        <p14:creationId xmlns:p14="http://schemas.microsoft.com/office/powerpoint/2010/main" val="2996441404"/>
      </p:ext>
    </p:extLst>
  </p:cSld>
  <p:clrMapOvr>
    <a:masterClrMapping/>
  </p:clrMapOvr>
  <mc:AlternateContent xmlns:mc="http://schemas.openxmlformats.org/markup-compatibility/2006" xmlns:p14="http://schemas.microsoft.com/office/powerpoint/2010/main">
    <mc:Choice Requires="p14">
      <p:transition spd="slow" p14:dur="2000" advTm="51387"/>
    </mc:Choice>
    <mc:Fallback xmlns="">
      <p:transition spd="slow" advTm="5138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3A8A45-339E-4801-9F0D-6C148A01102B}"/>
              </a:ext>
            </a:extLst>
          </p:cNvPr>
          <p:cNvSpPr>
            <a:spLocks noGrp="1"/>
          </p:cNvSpPr>
          <p:nvPr>
            <p:ph type="title"/>
          </p:nvPr>
        </p:nvSpPr>
        <p:spPr>
          <a:xfrm>
            <a:off x="1883798" y="633441"/>
            <a:ext cx="8911687" cy="1280890"/>
          </a:xfrm>
        </p:spPr>
        <p:txBody>
          <a:bodyPr/>
          <a:lstStyle/>
          <a:p>
            <a:r>
              <a:rPr lang="en-US" altLang="zh-CN" dirty="0"/>
              <a:t>Detector unit of </a:t>
            </a:r>
            <a:r>
              <a:rPr lang="en-US" altLang="zh-CN" dirty="0" err="1"/>
              <a:t>No.2</a:t>
            </a:r>
            <a:r>
              <a:rPr lang="en-US" altLang="zh-CN" dirty="0"/>
              <a:t> &amp; 3 pool.</a:t>
            </a:r>
            <a:endParaRPr lang="zh-CN" altLang="en-US" dirty="0"/>
          </a:p>
        </p:txBody>
      </p:sp>
      <p:sp>
        <p:nvSpPr>
          <p:cNvPr id="4" name="灯片编号占位符 3">
            <a:extLst>
              <a:ext uri="{FF2B5EF4-FFF2-40B4-BE49-F238E27FC236}">
                <a16:creationId xmlns:a16="http://schemas.microsoft.com/office/drawing/2014/main" id="{01A843ED-6DAF-4B87-A334-24F5C6C29624}"/>
              </a:ext>
            </a:extLst>
          </p:cNvPr>
          <p:cNvSpPr>
            <a:spLocks noGrp="1"/>
          </p:cNvSpPr>
          <p:nvPr>
            <p:ph type="sldNum" sz="quarter" idx="12"/>
          </p:nvPr>
        </p:nvSpPr>
        <p:spPr/>
        <p:txBody>
          <a:bodyPr/>
          <a:lstStyle/>
          <a:p>
            <a:fld id="{0613B1F1-3F26-494A-B9FE-BC63AB732FF9}" type="slidenum">
              <a:rPr lang="zh-CN" altLang="en-US" smtClean="0"/>
              <a:t>19</a:t>
            </a:fld>
            <a:endParaRPr lang="zh-CN" altLang="en-US"/>
          </a:p>
        </p:txBody>
      </p:sp>
      <p:pic>
        <p:nvPicPr>
          <p:cNvPr id="6" name="图片 5">
            <a:extLst>
              <a:ext uri="{FF2B5EF4-FFF2-40B4-BE49-F238E27FC236}">
                <a16:creationId xmlns:a16="http://schemas.microsoft.com/office/drawing/2014/main" id="{0F85BE0C-A0B7-4324-AE21-47AE49BC53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2708" y="1914331"/>
            <a:ext cx="5448300" cy="4356100"/>
          </a:xfrm>
          <a:prstGeom prst="rect">
            <a:avLst/>
          </a:prstGeom>
        </p:spPr>
      </p:pic>
      <p:sp>
        <p:nvSpPr>
          <p:cNvPr id="7" name="文本框 6">
            <a:extLst>
              <a:ext uri="{FF2B5EF4-FFF2-40B4-BE49-F238E27FC236}">
                <a16:creationId xmlns:a16="http://schemas.microsoft.com/office/drawing/2014/main" id="{11F35263-C2EC-45F1-8751-D6B35185B2D6}"/>
              </a:ext>
            </a:extLst>
          </p:cNvPr>
          <p:cNvSpPr txBox="1"/>
          <p:nvPr/>
        </p:nvSpPr>
        <p:spPr>
          <a:xfrm>
            <a:off x="6167535" y="2388637"/>
            <a:ext cx="5461752" cy="3693319"/>
          </a:xfrm>
          <a:prstGeom prst="rect">
            <a:avLst/>
          </a:prstGeom>
          <a:noFill/>
        </p:spPr>
        <p:txBody>
          <a:bodyPr wrap="none" rtlCol="0">
            <a:spAutoFit/>
          </a:bodyPr>
          <a:lstStyle/>
          <a:p>
            <a:r>
              <a:rPr lang="en-US" altLang="zh-CN" dirty="0"/>
              <a:t>20-in </a:t>
            </a:r>
            <a:r>
              <a:rPr lang="en-US" altLang="zh-CN" dirty="0" err="1"/>
              <a:t>MCP</a:t>
            </a:r>
            <a:r>
              <a:rPr lang="en-US" altLang="zh-CN" dirty="0"/>
              <a:t>-PMT: </a:t>
            </a:r>
            <a:r>
              <a:rPr lang="en-US" altLang="zh-CN" dirty="0" err="1"/>
              <a:t>NNVT</a:t>
            </a:r>
            <a:r>
              <a:rPr lang="en-US" altLang="zh-CN" dirty="0"/>
              <a:t> </a:t>
            </a:r>
            <a:r>
              <a:rPr lang="en-US" altLang="zh-CN" dirty="0" err="1"/>
              <a:t>GDB</a:t>
            </a:r>
            <a:r>
              <a:rPr lang="en-US" altLang="zh-CN" dirty="0"/>
              <a:t>-6203</a:t>
            </a:r>
          </a:p>
          <a:p>
            <a:pPr marL="285750" indent="-285750">
              <a:buFont typeface="Arial" panose="020B0604020202020204" pitchFamily="34" charset="0"/>
              <a:buChar char="•"/>
            </a:pPr>
            <a:r>
              <a:rPr lang="en-US" altLang="zh-CN" dirty="0"/>
              <a:t>Gain</a:t>
            </a:r>
            <a:r>
              <a:rPr lang="zh-CN" altLang="en-US" dirty="0"/>
              <a:t>：</a:t>
            </a:r>
            <a:r>
              <a:rPr lang="en-US" altLang="zh-CN" dirty="0"/>
              <a:t> 5*10**6, </a:t>
            </a:r>
            <a:r>
              <a:rPr lang="en-US" altLang="zh-CN" dirty="0" err="1"/>
              <a:t>HV~1780V</a:t>
            </a:r>
            <a:endParaRPr lang="en-US" altLang="zh-CN" dirty="0"/>
          </a:p>
          <a:p>
            <a:pPr marL="285750" indent="-285750">
              <a:buFont typeface="Arial" panose="020B0604020202020204" pitchFamily="34" charset="0"/>
              <a:buChar char="•"/>
            </a:pPr>
            <a:r>
              <a:rPr lang="en-US" altLang="zh-CN" dirty="0"/>
              <a:t>Two PMTs share one </a:t>
            </a:r>
            <a:r>
              <a:rPr lang="en-US" altLang="zh-CN" dirty="0" err="1"/>
              <a:t>HV</a:t>
            </a:r>
            <a:r>
              <a:rPr lang="en-US" altLang="zh-CN" dirty="0"/>
              <a:t> channel.</a:t>
            </a:r>
          </a:p>
          <a:p>
            <a:pPr marL="285750" indent="-285750">
              <a:buFont typeface="Arial" panose="020B0604020202020204" pitchFamily="34" charset="0"/>
              <a:buChar char="•"/>
            </a:pPr>
            <a:r>
              <a:rPr lang="en-US" altLang="zh-CN" dirty="0"/>
              <a:t>With two optical fibers for time calibration system</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altLang="zh-CN" dirty="0"/>
          </a:p>
          <a:p>
            <a:r>
              <a:rPr lang="en-US" altLang="zh-CN" dirty="0"/>
              <a:t>3-in PMT: </a:t>
            </a:r>
            <a:r>
              <a:rPr lang="en-US" altLang="zh-CN" dirty="0" err="1"/>
              <a:t>HZC</a:t>
            </a:r>
            <a:r>
              <a:rPr lang="en-US" altLang="zh-CN" dirty="0"/>
              <a:t> </a:t>
            </a:r>
            <a:r>
              <a:rPr lang="en-US" altLang="zh-CN" dirty="0" err="1"/>
              <a:t>XP72B22</a:t>
            </a:r>
            <a:endParaRPr lang="en-US" altLang="zh-CN" dirty="0"/>
          </a:p>
          <a:p>
            <a:pPr marL="285750" indent="-285750">
              <a:buFont typeface="Arial" panose="020B0604020202020204" pitchFamily="34" charset="0"/>
              <a:buChar char="•"/>
            </a:pPr>
            <a:r>
              <a:rPr lang="en-US" altLang="zh-CN" dirty="0"/>
              <a:t>Gain</a:t>
            </a:r>
            <a:r>
              <a:rPr lang="zh-CN" altLang="en-US" dirty="0"/>
              <a:t>：</a:t>
            </a:r>
            <a:r>
              <a:rPr lang="en-US" altLang="zh-CN" dirty="0"/>
              <a:t>3</a:t>
            </a:r>
            <a:r>
              <a:rPr lang="zh-CN" altLang="en-US" dirty="0"/>
              <a:t>*</a:t>
            </a:r>
            <a:r>
              <a:rPr lang="en-US" altLang="zh-CN" dirty="0"/>
              <a:t>10</a:t>
            </a:r>
            <a:r>
              <a:rPr lang="zh-CN" altLang="en-US" dirty="0"/>
              <a:t>**</a:t>
            </a:r>
            <a:r>
              <a:rPr lang="en-US" altLang="zh-CN" dirty="0"/>
              <a:t>6, </a:t>
            </a:r>
            <a:r>
              <a:rPr lang="en-US" altLang="zh-CN" dirty="0" err="1"/>
              <a:t>HV~1500V</a:t>
            </a:r>
            <a:endParaRPr lang="en-US" altLang="zh-CN" dirty="0"/>
          </a:p>
          <a:p>
            <a:pPr marL="285750" indent="-285750">
              <a:buFont typeface="Arial" panose="020B0604020202020204" pitchFamily="34" charset="0"/>
              <a:buChar char="•"/>
            </a:pPr>
            <a:r>
              <a:rPr lang="en-US" altLang="zh-CN" dirty="0"/>
              <a:t>Nine PMTs share one </a:t>
            </a:r>
            <a:r>
              <a:rPr lang="en-US" altLang="zh-CN" dirty="0" err="1"/>
              <a:t>HV</a:t>
            </a:r>
            <a:r>
              <a:rPr lang="en-US" altLang="zh-CN" dirty="0"/>
              <a:t> Channel.</a:t>
            </a:r>
          </a:p>
          <a:p>
            <a:pPr marL="285750" indent="-285750">
              <a:buFont typeface="Arial" panose="020B0604020202020204" pitchFamily="34" charset="0"/>
              <a:buChar char="•"/>
            </a:pPr>
            <a:r>
              <a:rPr lang="en-US" altLang="zh-CN" dirty="0"/>
              <a:t>Waterproof potting by the company.</a:t>
            </a:r>
          </a:p>
          <a:p>
            <a:pPr marL="285750" indent="-285750">
              <a:buFont typeface="Arial" panose="020B0604020202020204" pitchFamily="34" charset="0"/>
              <a:buChar char="•"/>
            </a:pPr>
            <a:endParaRPr lang="zh-CN" altLang="en-US" dirty="0"/>
          </a:p>
        </p:txBody>
      </p:sp>
    </p:spTree>
    <p:extLst>
      <p:ext uri="{BB962C8B-B14F-4D97-AF65-F5344CB8AC3E}">
        <p14:creationId xmlns:p14="http://schemas.microsoft.com/office/powerpoint/2010/main" val="2719799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9968" y="999014"/>
            <a:ext cx="8911687" cy="1280890"/>
          </a:xfrm>
        </p:spPr>
        <p:txBody>
          <a:bodyPr>
            <a:normAutofit/>
          </a:bodyPr>
          <a:lstStyle/>
          <a:p>
            <a:r>
              <a:rPr lang="en-US" altLang="zh-CN" sz="5400" dirty="0"/>
              <a:t>Content</a:t>
            </a:r>
            <a:endParaRPr lang="zh-CN" altLang="en-US" sz="5400" dirty="0"/>
          </a:p>
        </p:txBody>
      </p:sp>
      <p:sp>
        <p:nvSpPr>
          <p:cNvPr id="3" name="内容占位符 2"/>
          <p:cNvSpPr>
            <a:spLocks noGrp="1"/>
          </p:cNvSpPr>
          <p:nvPr>
            <p:ph idx="1"/>
          </p:nvPr>
        </p:nvSpPr>
        <p:spPr>
          <a:xfrm>
            <a:off x="2029968" y="2057400"/>
            <a:ext cx="9474644" cy="3853822"/>
          </a:xfrm>
        </p:spPr>
        <p:txBody>
          <a:bodyPr>
            <a:normAutofit/>
          </a:bodyPr>
          <a:lstStyle/>
          <a:p>
            <a:r>
              <a:rPr lang="en-US" altLang="zh-CN" sz="3600" dirty="0"/>
              <a:t>Status of </a:t>
            </a:r>
            <a:r>
              <a:rPr lang="en-US" altLang="zh-CN" sz="3600" dirty="0" err="1"/>
              <a:t>No.1</a:t>
            </a:r>
            <a:r>
              <a:rPr lang="en-US" altLang="zh-CN" sz="3600" dirty="0"/>
              <a:t> pool detector</a:t>
            </a:r>
          </a:p>
          <a:p>
            <a:r>
              <a:rPr lang="en-US" altLang="zh-CN" sz="3600" dirty="0"/>
              <a:t>Progress on</a:t>
            </a:r>
            <a:r>
              <a:rPr lang="zh-CN" altLang="en-US" sz="3600" dirty="0"/>
              <a:t> </a:t>
            </a:r>
            <a:r>
              <a:rPr lang="en-US" altLang="zh-CN" sz="3600" dirty="0"/>
              <a:t>the</a:t>
            </a:r>
            <a:r>
              <a:rPr lang="zh-CN" altLang="en-US" sz="3600" dirty="0"/>
              <a:t> </a:t>
            </a:r>
            <a:r>
              <a:rPr lang="en-US" altLang="zh-CN" sz="3600" dirty="0" err="1"/>
              <a:t>No.2</a:t>
            </a:r>
            <a:r>
              <a:rPr lang="zh-CN" altLang="en-US" sz="3600" dirty="0"/>
              <a:t> </a:t>
            </a:r>
            <a:r>
              <a:rPr lang="en-US" altLang="zh-CN" sz="3600" dirty="0"/>
              <a:t>pool detector</a:t>
            </a:r>
          </a:p>
          <a:p>
            <a:r>
              <a:rPr lang="en-US" altLang="zh-CN" sz="3600" dirty="0"/>
              <a:t>Summary</a:t>
            </a:r>
            <a:endParaRPr lang="zh-CN" altLang="en-US" sz="3600" dirty="0"/>
          </a:p>
        </p:txBody>
      </p:sp>
      <p:sp>
        <p:nvSpPr>
          <p:cNvPr id="4" name="灯片编号占位符 3"/>
          <p:cNvSpPr>
            <a:spLocks noGrp="1"/>
          </p:cNvSpPr>
          <p:nvPr>
            <p:ph type="sldNum" sz="quarter" idx="12"/>
          </p:nvPr>
        </p:nvSpPr>
        <p:spPr/>
        <p:txBody>
          <a:bodyPr/>
          <a:lstStyle/>
          <a:p>
            <a:fld id="{0613B1F1-3F26-494A-B9FE-BC63AB732FF9}" type="slidenum">
              <a:rPr lang="zh-CN" altLang="en-US" smtClean="0"/>
              <a:t>2</a:t>
            </a:fld>
            <a:endParaRPr lang="zh-CN" altLang="en-US"/>
          </a:p>
        </p:txBody>
      </p:sp>
    </p:spTree>
    <p:extLst>
      <p:ext uri="{BB962C8B-B14F-4D97-AF65-F5344CB8AC3E}">
        <p14:creationId xmlns:p14="http://schemas.microsoft.com/office/powerpoint/2010/main" val="1355778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1805" y="3404379"/>
            <a:ext cx="4056548" cy="2914939"/>
          </a:xfrm>
          <a:prstGeom prst="rect">
            <a:avLst/>
          </a:prstGeom>
        </p:spPr>
      </p:pic>
      <p:sp>
        <p:nvSpPr>
          <p:cNvPr id="2" name="标题 1"/>
          <p:cNvSpPr>
            <a:spLocks noGrp="1"/>
          </p:cNvSpPr>
          <p:nvPr>
            <p:ph type="title"/>
          </p:nvPr>
        </p:nvSpPr>
        <p:spPr>
          <a:xfrm>
            <a:off x="137298" y="270486"/>
            <a:ext cx="8503526" cy="1088068"/>
          </a:xfrm>
        </p:spPr>
        <p:txBody>
          <a:bodyPr>
            <a:noAutofit/>
          </a:bodyPr>
          <a:lstStyle/>
          <a:p>
            <a:r>
              <a:rPr lang="en-US" altLang="zh-CN" sz="2800" b="1" dirty="0"/>
              <a:t>20-in </a:t>
            </a:r>
            <a:r>
              <a:rPr lang="en-US" altLang="zh-CN" sz="2800" b="1" dirty="0" err="1"/>
              <a:t>PMT</a:t>
            </a:r>
            <a:r>
              <a:rPr lang="zh-CN" altLang="en-US" sz="2800" b="1" dirty="0"/>
              <a:t>：</a:t>
            </a:r>
            <a:r>
              <a:rPr lang="en-US" altLang="zh-CN" sz="2800" b="1" dirty="0"/>
              <a:t>Special improvement for WCDA.</a:t>
            </a:r>
            <a:endParaRPr lang="zh-CN" altLang="en-US" sz="2800" b="1" dirty="0"/>
          </a:p>
        </p:txBody>
      </p:sp>
      <p:sp>
        <p:nvSpPr>
          <p:cNvPr id="3" name="内容占位符 2"/>
          <p:cNvSpPr>
            <a:spLocks noGrp="1"/>
          </p:cNvSpPr>
          <p:nvPr>
            <p:ph idx="1"/>
          </p:nvPr>
        </p:nvSpPr>
        <p:spPr>
          <a:xfrm>
            <a:off x="170121" y="1435901"/>
            <a:ext cx="4666169" cy="5166917"/>
          </a:xfrm>
        </p:spPr>
        <p:txBody>
          <a:bodyPr>
            <a:normAutofit/>
          </a:bodyPr>
          <a:lstStyle/>
          <a:p>
            <a:pPr marL="0" indent="0">
              <a:buNone/>
            </a:pPr>
            <a:r>
              <a:rPr lang="en-US" altLang="zh-CN" dirty="0"/>
              <a:t>Different from the needs of the JUNO :</a:t>
            </a:r>
          </a:p>
          <a:p>
            <a:pPr marL="342900" indent="-342900">
              <a:buFont typeface="+mj-lt"/>
              <a:buAutoNum type="arabicPeriod"/>
            </a:pPr>
            <a:r>
              <a:rPr lang="en-US" altLang="zh-CN" dirty="0"/>
              <a:t>Higher time performance </a:t>
            </a:r>
            <a:r>
              <a:rPr lang="zh-CN" altLang="en-US" dirty="0"/>
              <a:t>：</a:t>
            </a:r>
            <a:endParaRPr lang="en-US" altLang="zh-CN" dirty="0"/>
          </a:p>
          <a:p>
            <a:pPr lvl="1">
              <a:buFont typeface="Wingdings" panose="05000000000000000000" pitchFamily="2" charset="2"/>
              <a:buChar char="l"/>
            </a:pPr>
            <a:r>
              <a:rPr lang="en-US" altLang="zh-CN" dirty="0"/>
              <a:t>TTS</a:t>
            </a:r>
            <a:r>
              <a:rPr lang="zh-CN" altLang="en-US" dirty="0"/>
              <a:t>（</a:t>
            </a:r>
            <a:r>
              <a:rPr lang="en-US" altLang="zh-CN" dirty="0"/>
              <a:t>&lt;7ns</a:t>
            </a:r>
            <a:r>
              <a:rPr lang="zh-CN" altLang="en-US" dirty="0"/>
              <a:t>），</a:t>
            </a:r>
            <a:r>
              <a:rPr lang="en-US" altLang="zh-CN" dirty="0"/>
              <a:t>CTTD</a:t>
            </a:r>
            <a:r>
              <a:rPr lang="zh-CN" altLang="en-US" dirty="0"/>
              <a:t>（</a:t>
            </a:r>
            <a:r>
              <a:rPr lang="en-US" altLang="zh-CN" dirty="0"/>
              <a:t>&lt;2ns</a:t>
            </a:r>
            <a:r>
              <a:rPr lang="zh-CN" altLang="en-US" dirty="0"/>
              <a:t>）</a:t>
            </a:r>
            <a:endParaRPr lang="en-US" altLang="zh-CN" dirty="0"/>
          </a:p>
          <a:p>
            <a:pPr marL="342900" indent="-342900">
              <a:buFont typeface="+mj-lt"/>
              <a:buAutoNum type="arabicPeriod"/>
            </a:pPr>
            <a:endParaRPr lang="en-US" altLang="zh-CN" dirty="0"/>
          </a:p>
          <a:p>
            <a:pPr marL="342900" indent="-342900">
              <a:buFont typeface="+mj-lt"/>
              <a:buAutoNum type="arabicPeriod"/>
            </a:pPr>
            <a:r>
              <a:rPr lang="en-US" altLang="zh-CN" dirty="0"/>
              <a:t>Lower dark noise rate</a:t>
            </a:r>
            <a:r>
              <a:rPr lang="zh-CN" altLang="en-US" dirty="0"/>
              <a:t>：</a:t>
            </a:r>
            <a:endParaRPr lang="en-US" altLang="zh-CN" dirty="0"/>
          </a:p>
          <a:p>
            <a:pPr lvl="1">
              <a:buFont typeface="Wingdings" panose="05000000000000000000" pitchFamily="2" charset="2"/>
              <a:buChar char="l"/>
            </a:pPr>
            <a:r>
              <a:rPr lang="en-US" altLang="zh-CN" dirty="0"/>
              <a:t>&lt;10KHz  at &lt;10</a:t>
            </a:r>
            <a:r>
              <a:rPr lang="zh-CN" altLang="en-US" dirty="0"/>
              <a:t>℃</a:t>
            </a:r>
            <a:endParaRPr lang="en-US" altLang="zh-CN" dirty="0"/>
          </a:p>
          <a:p>
            <a:pPr marL="342900" indent="-342900">
              <a:buFont typeface="+mj-lt"/>
              <a:buAutoNum type="arabicPeriod"/>
            </a:pPr>
            <a:endParaRPr lang="en-US" altLang="zh-CN" dirty="0"/>
          </a:p>
          <a:p>
            <a:pPr marL="342900" indent="-342900">
              <a:buFont typeface="+mj-lt"/>
              <a:buAutoNum type="arabicPeriod"/>
            </a:pPr>
            <a:r>
              <a:rPr lang="en-US" altLang="zh-CN" dirty="0"/>
              <a:t>Longer term stability</a:t>
            </a:r>
            <a:r>
              <a:rPr lang="zh-CN" altLang="en-US" dirty="0"/>
              <a:t>：</a:t>
            </a:r>
            <a:endParaRPr lang="en-US" altLang="zh-CN" dirty="0"/>
          </a:p>
          <a:p>
            <a:pPr lvl="1">
              <a:buFont typeface="Wingdings" panose="05000000000000000000" pitchFamily="2" charset="2"/>
              <a:buChar char="l"/>
            </a:pPr>
            <a:r>
              <a:rPr lang="en-US" altLang="zh-CN" dirty="0"/>
              <a:t>Expected exposure is above 50C (JUNO:~5C)</a:t>
            </a:r>
          </a:p>
          <a:p>
            <a:pPr lvl="1">
              <a:buFont typeface="Wingdings" panose="05000000000000000000" pitchFamily="2" charset="2"/>
              <a:buChar char="l"/>
            </a:pPr>
            <a:r>
              <a:rPr lang="en-US" altLang="zh-CN" dirty="0"/>
              <a:t>Reduce power supply costs: 200uA operating current, reducing body resistance of MCP-PMT.</a:t>
            </a:r>
          </a:p>
        </p:txBody>
      </p:sp>
      <p:sp>
        <p:nvSpPr>
          <p:cNvPr id="4" name="灯片编号占位符 3"/>
          <p:cNvSpPr>
            <a:spLocks noGrp="1"/>
          </p:cNvSpPr>
          <p:nvPr>
            <p:ph type="sldNum" sz="quarter" idx="12"/>
          </p:nvPr>
        </p:nvSpPr>
        <p:spPr>
          <a:xfrm>
            <a:off x="9313486" y="6460009"/>
            <a:ext cx="2743200" cy="365125"/>
          </a:xfrm>
        </p:spPr>
        <p:txBody>
          <a:bodyPr/>
          <a:lstStyle/>
          <a:p>
            <a:fld id="{B1D8B289-D79C-4702-83BE-CFAED4F70D96}" type="slidenum">
              <a:rPr lang="zh-CN" altLang="en-US" smtClean="0">
                <a:solidFill>
                  <a:prstClr val="black">
                    <a:tint val="75000"/>
                  </a:prstClr>
                </a:solidFill>
              </a:rPr>
              <a:pPr/>
              <a:t>20</a:t>
            </a:fld>
            <a:endParaRPr lang="zh-CN" altLang="en-US">
              <a:solidFill>
                <a:prstClr val="black">
                  <a:tint val="75000"/>
                </a:prstClr>
              </a:solidFill>
            </a:endParaRPr>
          </a:p>
        </p:txBody>
      </p:sp>
      <p:pic>
        <p:nvPicPr>
          <p:cNvPr id="5" name="图片 4"/>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19220" y="250747"/>
            <a:ext cx="2467451" cy="1968611"/>
          </a:xfrm>
          <a:prstGeom prst="rect">
            <a:avLst/>
          </a:prstGeom>
          <a:noFill/>
          <a:ln>
            <a:noFill/>
          </a:ln>
        </p:spPr>
      </p:pic>
      <p:pic>
        <p:nvPicPr>
          <p:cNvPr id="6" name="图片 5"/>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13217" y="2249072"/>
            <a:ext cx="1258597" cy="1290557"/>
          </a:xfrm>
          <a:prstGeom prst="rect">
            <a:avLst/>
          </a:prstGeom>
          <a:noFill/>
          <a:ln>
            <a:noFill/>
          </a:ln>
        </p:spPr>
      </p:pic>
      <p:grpSp>
        <p:nvGrpSpPr>
          <p:cNvPr id="7" name="组合 6"/>
          <p:cNvGrpSpPr>
            <a:grpSpLocks/>
          </p:cNvGrpSpPr>
          <p:nvPr/>
        </p:nvGrpSpPr>
        <p:grpSpPr>
          <a:xfrm>
            <a:off x="6783442" y="2068448"/>
            <a:ext cx="2908155" cy="1021342"/>
            <a:chOff x="100013" y="2406653"/>
            <a:chExt cx="5547451" cy="3647376"/>
          </a:xfrm>
        </p:grpSpPr>
        <p:pic>
          <p:nvPicPr>
            <p:cNvPr id="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013" y="2406653"/>
              <a:ext cx="3257549" cy="2759076"/>
            </a:xfrm>
            <a:prstGeom prst="rect">
              <a:avLst/>
            </a:prstGeom>
            <a:noFill/>
            <a:ln w="12700" cap="sq">
              <a:noFill/>
              <a:miter lim="800000"/>
              <a:headEnd type="none" w="sm" len="sm"/>
              <a:tailEnd type="none" w="sm" len="sm"/>
            </a:ln>
          </p:spPr>
        </p:pic>
        <p:sp>
          <p:nvSpPr>
            <p:cNvPr id="10" name="TextBox 22"/>
            <p:cNvSpPr txBox="1">
              <a:spLocks noChangeArrowheads="1"/>
            </p:cNvSpPr>
            <p:nvPr/>
          </p:nvSpPr>
          <p:spPr bwMode="auto">
            <a:xfrm>
              <a:off x="3429000" y="4000500"/>
              <a:ext cx="357504" cy="497204"/>
            </a:xfrm>
            <a:prstGeom prst="rect">
              <a:avLst/>
            </a:prstGeom>
            <a:noFill/>
            <a:ln w="9525">
              <a:noFill/>
              <a:miter lim="800000"/>
              <a:headEnd/>
              <a:tailEnd/>
            </a:ln>
          </p:spPr>
          <p:txBody>
            <a:bodyPr wrap="square">
              <a:noAutofit/>
            </a:bodyPr>
            <a:lstStyle/>
            <a:p>
              <a:pPr indent="228600" algn="just" fontAlgn="base">
                <a:lnSpc>
                  <a:spcPct val="150000"/>
                </a:lnSpc>
              </a:pPr>
              <a:endParaRPr lang="zh-CN" altLang="en-US" sz="900" kern="100" dirty="0">
                <a:solidFill>
                  <a:prstClr val="black"/>
                </a:solidFill>
                <a:latin typeface="Times New Roman" panose="02020603050405020304" pitchFamily="18" charset="0"/>
                <a:ea typeface="宋体" panose="02010600030101010101" pitchFamily="2" charset="-122"/>
              </a:endParaRPr>
            </a:p>
          </p:txBody>
        </p:sp>
        <p:cxnSp>
          <p:nvCxnSpPr>
            <p:cNvPr id="11" name="直接箭头连接符 10"/>
            <p:cNvCxnSpPr>
              <a:cxnSpLocks noChangeShapeType="1"/>
            </p:cNvCxnSpPr>
            <p:nvPr/>
          </p:nvCxnSpPr>
          <p:spPr bwMode="auto">
            <a:xfrm rot="10800000">
              <a:off x="3286125" y="5072063"/>
              <a:ext cx="447675" cy="93662"/>
            </a:xfrm>
            <a:prstGeom prst="straightConnector1">
              <a:avLst/>
            </a:prstGeom>
            <a:noFill/>
            <a:ln w="25400" cap="sq" algn="ctr">
              <a:solidFill>
                <a:srgbClr val="FF0000"/>
              </a:solidFill>
              <a:round/>
              <a:headEnd type="none" w="sm" len="sm"/>
              <a:tailEnd type="arrow" w="med" len="med"/>
            </a:ln>
          </p:spPr>
        </p:cxnSp>
        <p:sp>
          <p:nvSpPr>
            <p:cNvPr id="12" name="矩形 11"/>
            <p:cNvSpPr/>
            <p:nvPr/>
          </p:nvSpPr>
          <p:spPr>
            <a:xfrm>
              <a:off x="3643062" y="4928910"/>
              <a:ext cx="2004402" cy="1125119"/>
            </a:xfrm>
            <a:prstGeom prst="rect">
              <a:avLst/>
            </a:prstGeom>
          </p:spPr>
          <p:txBody>
            <a:bodyPr wrap="square">
              <a:noAutofit/>
            </a:bodyPr>
            <a:lstStyle/>
            <a:p>
              <a:pPr algn="just" fontAlgn="base">
                <a:lnSpc>
                  <a:spcPct val="150000"/>
                </a:lnSpc>
              </a:pPr>
              <a:r>
                <a:rPr lang="zh-CN" altLang="en-US" sz="788"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触发板</a:t>
              </a:r>
              <a:endParaRPr lang="zh-CN" altLang="en-US" sz="900" kern="100" dirty="0">
                <a:solidFill>
                  <a:prstClr val="black"/>
                </a:solidFill>
                <a:latin typeface="Times New Roman" panose="02020603050405020304" pitchFamily="18" charset="0"/>
                <a:ea typeface="宋体" panose="02010600030101010101" pitchFamily="2" charset="-122"/>
              </a:endParaRPr>
            </a:p>
          </p:txBody>
        </p:sp>
      </p:grpSp>
      <p:sp>
        <p:nvSpPr>
          <p:cNvPr id="17" name="右箭头 16"/>
          <p:cNvSpPr/>
          <p:nvPr/>
        </p:nvSpPr>
        <p:spPr>
          <a:xfrm rot="1469058">
            <a:off x="8577541" y="2547568"/>
            <a:ext cx="977306" cy="28507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9" name="文本框 8"/>
          <p:cNvSpPr txBox="1"/>
          <p:nvPr/>
        </p:nvSpPr>
        <p:spPr>
          <a:xfrm>
            <a:off x="7551592" y="-5845"/>
            <a:ext cx="4035079" cy="369332"/>
          </a:xfrm>
          <a:prstGeom prst="rect">
            <a:avLst/>
          </a:prstGeom>
          <a:noFill/>
        </p:spPr>
        <p:txBody>
          <a:bodyPr wrap="none" rtlCol="0">
            <a:spAutoFit/>
          </a:bodyPr>
          <a:lstStyle/>
          <a:p>
            <a:r>
              <a:rPr lang="en-US" altLang="zh-CN" dirty="0">
                <a:solidFill>
                  <a:prstClr val="black"/>
                </a:solidFill>
              </a:rPr>
              <a:t>Structure of the first focusing electrode</a:t>
            </a:r>
            <a:endParaRPr lang="zh-CN" altLang="en-US" dirty="0">
              <a:solidFill>
                <a:prstClr val="black"/>
              </a:solidFill>
            </a:endParaRPr>
          </a:p>
        </p:txBody>
      </p:sp>
      <p:cxnSp>
        <p:nvCxnSpPr>
          <p:cNvPr id="14" name="直接箭头连接符 13"/>
          <p:cNvCxnSpPr/>
          <p:nvPr/>
        </p:nvCxnSpPr>
        <p:spPr>
          <a:xfrm flipH="1" flipV="1">
            <a:off x="10685086" y="1235052"/>
            <a:ext cx="31047" cy="1566208"/>
          </a:xfrm>
          <a:prstGeom prst="straightConnector1">
            <a:avLst/>
          </a:prstGeom>
          <a:ln w="508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7"/>
          <a:stretch>
            <a:fillRect/>
          </a:stretch>
        </p:blipFill>
        <p:spPr>
          <a:xfrm>
            <a:off x="4646585" y="5422099"/>
            <a:ext cx="1036648" cy="499813"/>
          </a:xfrm>
          <a:prstGeom prst="rect">
            <a:avLst/>
          </a:prstGeom>
        </p:spPr>
      </p:pic>
      <p:sp>
        <p:nvSpPr>
          <p:cNvPr id="16" name="右箭头 15"/>
          <p:cNvSpPr/>
          <p:nvPr/>
        </p:nvSpPr>
        <p:spPr>
          <a:xfrm>
            <a:off x="4029740" y="1971842"/>
            <a:ext cx="2270339" cy="434629"/>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52477478-8344-4616-B211-5D7BF73C763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941365" y="3930009"/>
            <a:ext cx="5250635" cy="2583404"/>
          </a:xfrm>
          <a:prstGeom prst="rect">
            <a:avLst/>
          </a:prstGeom>
        </p:spPr>
      </p:pic>
    </p:spTree>
    <p:extLst>
      <p:ext uri="{BB962C8B-B14F-4D97-AF65-F5344CB8AC3E}">
        <p14:creationId xmlns:p14="http://schemas.microsoft.com/office/powerpoint/2010/main" val="1425667470"/>
      </p:ext>
    </p:extLst>
  </p:cSld>
  <p:clrMapOvr>
    <a:masterClrMapping/>
  </p:clrMapOvr>
  <mc:AlternateContent xmlns:mc="http://schemas.openxmlformats.org/markup-compatibility/2006" xmlns:p14="http://schemas.microsoft.com/office/powerpoint/2010/main">
    <mc:Choice Requires="p14">
      <p:transition spd="slow" p14:dur="2000" advTm="66527"/>
    </mc:Choice>
    <mc:Fallback xmlns="">
      <p:transition spd="slow" advTm="6652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p:spPr>
        <p:txBody>
          <a:bodyPr/>
          <a:lstStyle/>
          <a:p>
            <a:fld id="{49AE70B2-8BF9-45C0-BB95-33D1B9D3A854}" type="slidenum">
              <a:rPr lang="zh-CN" altLang="en-US" smtClean="0"/>
              <a:t>21</a:t>
            </a:fld>
            <a:endParaRPr lang="zh-CN" altLang="en-US"/>
          </a:p>
        </p:txBody>
      </p:sp>
      <p:grpSp>
        <p:nvGrpSpPr>
          <p:cNvPr id="21" name="组合 20"/>
          <p:cNvGrpSpPr>
            <a:grpSpLocks noChangeAspect="1"/>
          </p:cNvGrpSpPr>
          <p:nvPr/>
        </p:nvGrpSpPr>
        <p:grpSpPr>
          <a:xfrm>
            <a:off x="206375" y="156845"/>
            <a:ext cx="3079123" cy="2011680"/>
            <a:chOff x="990" y="3960"/>
            <a:chExt cx="10946" cy="5843"/>
          </a:xfrm>
        </p:grpSpPr>
        <p:pic>
          <p:nvPicPr>
            <p:cNvPr id="12" name="图片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0" y="3960"/>
              <a:ext cx="10946" cy="5843"/>
            </a:xfrm>
            <a:prstGeom prst="rect">
              <a:avLst/>
            </a:prstGeom>
          </p:spPr>
        </p:pic>
        <p:sp>
          <p:nvSpPr>
            <p:cNvPr id="13" name="左箭头 12"/>
            <p:cNvSpPr/>
            <p:nvPr/>
          </p:nvSpPr>
          <p:spPr>
            <a:xfrm>
              <a:off x="8379" y="5987"/>
              <a:ext cx="479" cy="174"/>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左箭头 13"/>
            <p:cNvSpPr/>
            <p:nvPr/>
          </p:nvSpPr>
          <p:spPr>
            <a:xfrm>
              <a:off x="4230" y="8787"/>
              <a:ext cx="1914" cy="213"/>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左箭头 14"/>
            <p:cNvSpPr/>
            <p:nvPr/>
          </p:nvSpPr>
          <p:spPr>
            <a:xfrm rot="5400000">
              <a:off x="8370" y="6939"/>
              <a:ext cx="958" cy="213"/>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右箭头 15"/>
            <p:cNvSpPr/>
            <p:nvPr/>
          </p:nvSpPr>
          <p:spPr>
            <a:xfrm rot="5400000" flipV="1">
              <a:off x="5571" y="6852"/>
              <a:ext cx="2713" cy="1039"/>
            </a:xfrm>
            <a:prstGeom prst="bentArrow">
              <a:avLst>
                <a:gd name="adj1" fmla="val 11993"/>
                <a:gd name="adj2" fmla="val 12945"/>
                <a:gd name="adj3" fmla="val 41963"/>
                <a:gd name="adj4" fmla="val 4222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左箭头 16"/>
            <p:cNvSpPr/>
            <p:nvPr/>
          </p:nvSpPr>
          <p:spPr>
            <a:xfrm rot="5400000">
              <a:off x="3401" y="6939"/>
              <a:ext cx="958" cy="213"/>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右箭头 17"/>
            <p:cNvSpPr/>
            <p:nvPr/>
          </p:nvSpPr>
          <p:spPr>
            <a:xfrm rot="5400000" flipV="1">
              <a:off x="2037" y="5562"/>
              <a:ext cx="895" cy="1501"/>
            </a:xfrm>
            <a:prstGeom prst="bentArrow">
              <a:avLst>
                <a:gd name="adj1" fmla="val 11993"/>
                <a:gd name="adj2" fmla="val 12945"/>
                <a:gd name="adj3" fmla="val 41963"/>
                <a:gd name="adj4" fmla="val 4222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左箭头 18"/>
            <p:cNvSpPr/>
            <p:nvPr/>
          </p:nvSpPr>
          <p:spPr>
            <a:xfrm>
              <a:off x="9049" y="9000"/>
              <a:ext cx="1914" cy="213"/>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上下箭头 19"/>
            <p:cNvSpPr/>
            <p:nvPr/>
          </p:nvSpPr>
          <p:spPr>
            <a:xfrm>
              <a:off x="6124" y="5187"/>
              <a:ext cx="282" cy="2625"/>
            </a:xfrm>
            <a:prstGeom prst="upDownArrow">
              <a:avLst/>
            </a:prstGeom>
            <a:noFill/>
            <a:ln>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右箭头 21"/>
            <p:cNvSpPr/>
            <p:nvPr/>
          </p:nvSpPr>
          <p:spPr>
            <a:xfrm rot="16200000">
              <a:off x="1497" y="6276"/>
              <a:ext cx="3540" cy="1363"/>
            </a:xfrm>
            <a:prstGeom prst="bentArrow">
              <a:avLst>
                <a:gd name="adj1" fmla="val 9941"/>
                <a:gd name="adj2" fmla="val 13958"/>
                <a:gd name="adj3" fmla="val 13169"/>
                <a:gd name="adj4" fmla="val 43750"/>
              </a:avLst>
            </a:prstGeom>
            <a:noFill/>
            <a:ln>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1" name="组合 10"/>
          <p:cNvGrpSpPr>
            <a:grpSpLocks noChangeAspect="1"/>
          </p:cNvGrpSpPr>
          <p:nvPr/>
        </p:nvGrpSpPr>
        <p:grpSpPr>
          <a:xfrm>
            <a:off x="206375" y="2395220"/>
            <a:ext cx="2901200" cy="1828800"/>
            <a:chOff x="9501" y="3348"/>
            <a:chExt cx="8894" cy="6671"/>
          </a:xfrm>
        </p:grpSpPr>
        <p:pic>
          <p:nvPicPr>
            <p:cNvPr id="7" name="图片 3" descr="场地"/>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01" y="3348"/>
              <a:ext cx="8894" cy="6671"/>
            </a:xfrm>
            <a:prstGeom prst="rect">
              <a:avLst/>
            </a:prstGeom>
          </p:spPr>
        </p:pic>
        <p:sp>
          <p:nvSpPr>
            <p:cNvPr id="8" name="文本框 4"/>
            <p:cNvSpPr txBox="1"/>
            <p:nvPr/>
          </p:nvSpPr>
          <p:spPr>
            <a:xfrm>
              <a:off x="11254" y="4429"/>
              <a:ext cx="1847" cy="894"/>
            </a:xfrm>
            <a:prstGeom prst="rect">
              <a:avLst/>
            </a:prstGeom>
            <a:solidFill>
              <a:schemeClr val="bg1"/>
            </a:solidFill>
          </p:spPr>
          <p:txBody>
            <a:bodyPr wrap="square" rtlCol="0">
              <a:spAutoFit/>
            </a:bodyPr>
            <a:lstStyle/>
            <a:p>
              <a:pPr algn="ctr"/>
              <a:r>
                <a:rPr lang="zh-CN" altLang="en-US" sz="1000">
                  <a:solidFill>
                    <a:srgbClr val="FF0000"/>
                  </a:solidFill>
                </a:rPr>
                <a:t>压力罐</a:t>
              </a:r>
            </a:p>
          </p:txBody>
        </p:sp>
        <p:sp>
          <p:nvSpPr>
            <p:cNvPr id="9" name="文本框 5"/>
            <p:cNvSpPr txBox="1"/>
            <p:nvPr/>
          </p:nvSpPr>
          <p:spPr>
            <a:xfrm>
              <a:off x="15656" y="3583"/>
              <a:ext cx="2248" cy="894"/>
            </a:xfrm>
            <a:prstGeom prst="rect">
              <a:avLst/>
            </a:prstGeom>
            <a:solidFill>
              <a:schemeClr val="bg1"/>
            </a:solidFill>
          </p:spPr>
          <p:txBody>
            <a:bodyPr wrap="square" rtlCol="0">
              <a:spAutoFit/>
            </a:bodyPr>
            <a:lstStyle/>
            <a:p>
              <a:pPr algn="ctr"/>
              <a:r>
                <a:rPr lang="zh-CN" altLang="en-US" sz="1000">
                  <a:solidFill>
                    <a:srgbClr val="FF0000"/>
                  </a:solidFill>
                </a:rPr>
                <a:t>灌胶机</a:t>
              </a:r>
            </a:p>
          </p:txBody>
        </p:sp>
        <p:sp>
          <p:nvSpPr>
            <p:cNvPr id="10" name="下箭头 6"/>
            <p:cNvSpPr/>
            <p:nvPr/>
          </p:nvSpPr>
          <p:spPr>
            <a:xfrm>
              <a:off x="12005" y="5275"/>
              <a:ext cx="345" cy="576"/>
            </a:xfrm>
            <a:prstGeom prst="down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3" name="下箭头 7"/>
            <p:cNvSpPr/>
            <p:nvPr/>
          </p:nvSpPr>
          <p:spPr>
            <a:xfrm>
              <a:off x="16607" y="4429"/>
              <a:ext cx="345" cy="576"/>
            </a:xfrm>
            <a:prstGeom prst="down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4" name="下箭头 8"/>
            <p:cNvSpPr/>
            <p:nvPr/>
          </p:nvSpPr>
          <p:spPr>
            <a:xfrm>
              <a:off x="10084" y="5613"/>
              <a:ext cx="368" cy="783"/>
            </a:xfrm>
            <a:prstGeom prst="down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5" name="文本框 9"/>
            <p:cNvSpPr txBox="1"/>
            <p:nvPr/>
          </p:nvSpPr>
          <p:spPr>
            <a:xfrm>
              <a:off x="9501" y="3975"/>
              <a:ext cx="1680" cy="2018"/>
            </a:xfrm>
            <a:prstGeom prst="rect">
              <a:avLst/>
            </a:prstGeom>
            <a:solidFill>
              <a:schemeClr val="bg1"/>
            </a:solidFill>
          </p:spPr>
          <p:txBody>
            <a:bodyPr wrap="square" rtlCol="0">
              <a:spAutoFit/>
            </a:bodyPr>
            <a:lstStyle/>
            <a:p>
              <a:pPr algn="ctr"/>
              <a:r>
                <a:rPr lang="zh-CN" altLang="en-US" sz="1000">
                  <a:solidFill>
                    <a:srgbClr val="FF0000"/>
                  </a:solidFill>
                </a:rPr>
                <a:t>超声波清洗机</a:t>
              </a:r>
            </a:p>
          </p:txBody>
        </p:sp>
      </p:grpSp>
      <p:grpSp>
        <p:nvGrpSpPr>
          <p:cNvPr id="33" name="组合 32"/>
          <p:cNvGrpSpPr>
            <a:grpSpLocks noChangeAspect="1"/>
          </p:cNvGrpSpPr>
          <p:nvPr/>
        </p:nvGrpSpPr>
        <p:grpSpPr>
          <a:xfrm>
            <a:off x="206375" y="4340225"/>
            <a:ext cx="2803516" cy="2103120"/>
            <a:chOff x="11237" y="5207"/>
            <a:chExt cx="7253" cy="5441"/>
          </a:xfrm>
        </p:grpSpPr>
        <p:pic>
          <p:nvPicPr>
            <p:cNvPr id="26" name="图片 24" descr="61412185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37" y="5207"/>
              <a:ext cx="7253" cy="5441"/>
            </a:xfrm>
            <a:prstGeom prst="rect">
              <a:avLst/>
            </a:prstGeom>
          </p:spPr>
        </p:pic>
        <p:grpSp>
          <p:nvGrpSpPr>
            <p:cNvPr id="32" name="组合 31"/>
            <p:cNvGrpSpPr/>
            <p:nvPr/>
          </p:nvGrpSpPr>
          <p:grpSpPr>
            <a:xfrm>
              <a:off x="13279" y="5640"/>
              <a:ext cx="3642" cy="3544"/>
              <a:chOff x="13279" y="5640"/>
              <a:chExt cx="3642" cy="3544"/>
            </a:xfrm>
          </p:grpSpPr>
          <p:sp>
            <p:nvSpPr>
              <p:cNvPr id="27" name="文本框 25"/>
              <p:cNvSpPr txBox="1"/>
              <p:nvPr/>
            </p:nvSpPr>
            <p:spPr>
              <a:xfrm>
                <a:off x="14934" y="6220"/>
                <a:ext cx="1987" cy="729"/>
              </a:xfrm>
              <a:prstGeom prst="rect">
                <a:avLst/>
              </a:prstGeom>
              <a:solidFill>
                <a:schemeClr val="bg1"/>
              </a:solidFill>
            </p:spPr>
            <p:txBody>
              <a:bodyPr wrap="square" rtlCol="0">
                <a:spAutoFit/>
              </a:bodyPr>
              <a:lstStyle/>
              <a:p>
                <a:pPr algn="ctr"/>
                <a:r>
                  <a:rPr lang="zh-CN" altLang="zh-CN" sz="1000">
                    <a:solidFill>
                      <a:srgbClr val="FF0000"/>
                    </a:solidFill>
                  </a:rPr>
                  <a:t>焊接区</a:t>
                </a:r>
              </a:p>
            </p:txBody>
          </p:sp>
          <p:sp>
            <p:nvSpPr>
              <p:cNvPr id="28" name="下箭头 26"/>
              <p:cNvSpPr/>
              <p:nvPr/>
            </p:nvSpPr>
            <p:spPr>
              <a:xfrm>
                <a:off x="15546" y="6928"/>
                <a:ext cx="281" cy="395"/>
              </a:xfrm>
              <a:prstGeom prst="down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9" name="文本框 28"/>
              <p:cNvSpPr txBox="1"/>
              <p:nvPr/>
            </p:nvSpPr>
            <p:spPr>
              <a:xfrm>
                <a:off x="15107" y="8536"/>
                <a:ext cx="1813" cy="648"/>
              </a:xfrm>
              <a:prstGeom prst="rect">
                <a:avLst/>
              </a:prstGeom>
              <a:solidFill>
                <a:schemeClr val="bg1"/>
              </a:solidFill>
            </p:spPr>
            <p:txBody>
              <a:bodyPr wrap="square" rtlCol="0">
                <a:spAutoFit/>
              </a:bodyPr>
              <a:lstStyle/>
              <a:p>
                <a:pPr algn="ctr"/>
                <a:r>
                  <a:rPr lang="zh-CN" altLang="zh-CN" sz="1000">
                    <a:solidFill>
                      <a:srgbClr val="FF0000"/>
                    </a:solidFill>
                  </a:rPr>
                  <a:t>备料区</a:t>
                </a:r>
              </a:p>
            </p:txBody>
          </p:sp>
          <p:sp>
            <p:nvSpPr>
              <p:cNvPr id="30" name="文本框 29"/>
              <p:cNvSpPr txBox="1"/>
              <p:nvPr/>
            </p:nvSpPr>
            <p:spPr>
              <a:xfrm>
                <a:off x="13279" y="5640"/>
                <a:ext cx="1506" cy="729"/>
              </a:xfrm>
              <a:prstGeom prst="rect">
                <a:avLst/>
              </a:prstGeom>
              <a:solidFill>
                <a:schemeClr val="bg1"/>
              </a:solidFill>
            </p:spPr>
            <p:txBody>
              <a:bodyPr wrap="square" rtlCol="0">
                <a:spAutoFit/>
              </a:bodyPr>
              <a:lstStyle/>
              <a:p>
                <a:pPr algn="ctr"/>
                <a:r>
                  <a:rPr lang="zh-CN" altLang="zh-CN" sz="1000">
                    <a:solidFill>
                      <a:srgbClr val="FF0000"/>
                    </a:solidFill>
                  </a:rPr>
                  <a:t>暗箱</a:t>
                </a:r>
              </a:p>
            </p:txBody>
          </p:sp>
          <p:sp>
            <p:nvSpPr>
              <p:cNvPr id="31" name="下箭头 30"/>
              <p:cNvSpPr/>
              <p:nvPr/>
            </p:nvSpPr>
            <p:spPr>
              <a:xfrm>
                <a:off x="13891" y="6313"/>
                <a:ext cx="281" cy="395"/>
              </a:xfrm>
              <a:prstGeom prst="down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grpSp>
      </p:grpSp>
      <p:pic>
        <p:nvPicPr>
          <p:cNvPr id="34" name="图片 3" descr="8877568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38600" y="325120"/>
            <a:ext cx="1507879" cy="2011680"/>
          </a:xfrm>
          <a:prstGeom prst="rect">
            <a:avLst/>
          </a:prstGeom>
        </p:spPr>
      </p:pic>
      <p:pic>
        <p:nvPicPr>
          <p:cNvPr id="35" name="图片 1" descr="17919090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98210" y="325120"/>
            <a:ext cx="1508000" cy="2011680"/>
          </a:xfrm>
          <a:prstGeom prst="rect">
            <a:avLst/>
          </a:prstGeom>
        </p:spPr>
      </p:pic>
      <p:pic>
        <p:nvPicPr>
          <p:cNvPr id="36" name="图片 2" descr="133257238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75905" y="325120"/>
            <a:ext cx="1508216" cy="2011680"/>
          </a:xfrm>
          <a:prstGeom prst="rect">
            <a:avLst/>
          </a:prstGeom>
        </p:spPr>
      </p:pic>
      <p:pic>
        <p:nvPicPr>
          <p:cNvPr id="37" name="图片 4" descr="146883792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761220" y="325120"/>
            <a:ext cx="1508201" cy="2011680"/>
          </a:xfrm>
          <a:prstGeom prst="rect">
            <a:avLst/>
          </a:prstGeom>
        </p:spPr>
      </p:pic>
      <p:sp>
        <p:nvSpPr>
          <p:cNvPr id="38" name="Text Box 37"/>
          <p:cNvSpPr txBox="1"/>
          <p:nvPr/>
        </p:nvSpPr>
        <p:spPr>
          <a:xfrm>
            <a:off x="3779520" y="2568575"/>
            <a:ext cx="2174875" cy="275590"/>
          </a:xfrm>
          <a:prstGeom prst="rect">
            <a:avLst/>
          </a:prstGeom>
          <a:noFill/>
          <a:ln w="19050">
            <a:solidFill>
              <a:schemeClr val="tx1"/>
            </a:solidFill>
          </a:ln>
        </p:spPr>
        <p:txBody>
          <a:bodyPr wrap="none" rtlCol="0">
            <a:spAutoFit/>
          </a:bodyPr>
          <a:lstStyle/>
          <a:p>
            <a:r>
              <a:rPr lang="" altLang="en-US" sz="1200">
                <a:ln w="19050">
                  <a:noFill/>
                </a:ln>
              </a:rPr>
              <a:t>HV circuit check &amp; solding</a:t>
            </a:r>
          </a:p>
        </p:txBody>
      </p:sp>
      <p:sp>
        <p:nvSpPr>
          <p:cNvPr id="39" name="Text Box 38"/>
          <p:cNvSpPr txBox="1"/>
          <p:nvPr/>
        </p:nvSpPr>
        <p:spPr>
          <a:xfrm>
            <a:off x="6393180" y="2574290"/>
            <a:ext cx="717550" cy="275590"/>
          </a:xfrm>
          <a:prstGeom prst="rect">
            <a:avLst/>
          </a:prstGeom>
          <a:noFill/>
          <a:ln w="19050">
            <a:solidFill>
              <a:schemeClr val="tx1"/>
            </a:solidFill>
          </a:ln>
        </p:spPr>
        <p:txBody>
          <a:bodyPr wrap="none" rtlCol="0">
            <a:spAutoFit/>
          </a:bodyPr>
          <a:lstStyle/>
          <a:p>
            <a:r>
              <a:rPr lang="" altLang="en-US" sz="1200">
                <a:ln w="19050">
                  <a:noFill/>
                </a:ln>
              </a:rPr>
              <a:t>Potting</a:t>
            </a:r>
          </a:p>
        </p:txBody>
      </p:sp>
      <p:sp>
        <p:nvSpPr>
          <p:cNvPr id="40" name="Text Box 39"/>
          <p:cNvSpPr txBox="1"/>
          <p:nvPr/>
        </p:nvSpPr>
        <p:spPr>
          <a:xfrm>
            <a:off x="7983220" y="2574290"/>
            <a:ext cx="1293495" cy="275590"/>
          </a:xfrm>
          <a:prstGeom prst="rect">
            <a:avLst/>
          </a:prstGeom>
          <a:noFill/>
          <a:ln w="19050">
            <a:solidFill>
              <a:schemeClr val="tx1"/>
            </a:solidFill>
          </a:ln>
        </p:spPr>
        <p:txBody>
          <a:bodyPr wrap="none" rtlCol="0">
            <a:spAutoFit/>
          </a:bodyPr>
          <a:lstStyle/>
          <a:p>
            <a:r>
              <a:rPr lang="" altLang="en-US" sz="1200">
                <a:ln w="19050">
                  <a:noFill/>
                </a:ln>
              </a:rPr>
              <a:t>Shirnking tube</a:t>
            </a:r>
          </a:p>
        </p:txBody>
      </p:sp>
      <p:sp>
        <p:nvSpPr>
          <p:cNvPr id="41" name="Text Box 40"/>
          <p:cNvSpPr txBox="1"/>
          <p:nvPr/>
        </p:nvSpPr>
        <p:spPr>
          <a:xfrm>
            <a:off x="9868535" y="2632710"/>
            <a:ext cx="1174115" cy="275590"/>
          </a:xfrm>
          <a:prstGeom prst="rect">
            <a:avLst/>
          </a:prstGeom>
          <a:noFill/>
          <a:ln w="19050">
            <a:solidFill>
              <a:schemeClr val="tx1"/>
            </a:solidFill>
          </a:ln>
        </p:spPr>
        <p:txBody>
          <a:bodyPr wrap="none" rtlCol="0">
            <a:spAutoFit/>
          </a:bodyPr>
          <a:lstStyle/>
          <a:p>
            <a:r>
              <a:rPr lang="" altLang="en-US" sz="1200">
                <a:ln w="19050">
                  <a:noFill/>
                </a:ln>
              </a:rPr>
              <a:t>Pressure test</a:t>
            </a:r>
          </a:p>
        </p:txBody>
      </p:sp>
      <p:pic>
        <p:nvPicPr>
          <p:cNvPr id="42" name="图片 12" descr="封装"/>
          <p:cNvPicPr>
            <a:picLocks noChangeAspect="1"/>
          </p:cNvPicPr>
          <p:nvPr/>
        </p:nvPicPr>
        <p:blipFill>
          <a:blip r:embed="rId10"/>
          <a:stretch>
            <a:fillRect/>
          </a:stretch>
        </p:blipFill>
        <p:spPr>
          <a:xfrm>
            <a:off x="4627245" y="3120390"/>
            <a:ext cx="6209665" cy="3105150"/>
          </a:xfrm>
          <a:prstGeom prst="rect">
            <a:avLst/>
          </a:prstGeom>
        </p:spPr>
      </p:pic>
      <p:sp>
        <p:nvSpPr>
          <p:cNvPr id="2" name="文本框 1">
            <a:extLst>
              <a:ext uri="{FF2B5EF4-FFF2-40B4-BE49-F238E27FC236}">
                <a16:creationId xmlns:a16="http://schemas.microsoft.com/office/drawing/2014/main" id="{1968A45A-78DC-4B7C-973D-C3D040C80814}"/>
              </a:ext>
            </a:extLst>
          </p:cNvPr>
          <p:cNvSpPr txBox="1"/>
          <p:nvPr/>
        </p:nvSpPr>
        <p:spPr>
          <a:xfrm>
            <a:off x="2496318" y="-95237"/>
            <a:ext cx="6818983" cy="523220"/>
          </a:xfrm>
          <a:prstGeom prst="rect">
            <a:avLst/>
          </a:prstGeom>
          <a:noFill/>
        </p:spPr>
        <p:txBody>
          <a:bodyPr wrap="none" rtlCol="0">
            <a:spAutoFit/>
          </a:bodyPr>
          <a:lstStyle/>
          <a:p>
            <a:r>
              <a:rPr lang="en-US" altLang="zh-CN" sz="2800" b="1" dirty="0">
                <a:solidFill>
                  <a:srgbClr val="FF0000"/>
                </a:solidFill>
              </a:rPr>
              <a:t>Waterproof potting work of 20-in PMTs</a:t>
            </a:r>
            <a:endParaRPr lang="zh-CN" altLang="en-US" sz="2800" b="1"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40156" y="640689"/>
            <a:ext cx="8911687" cy="1280890"/>
          </a:xfrm>
        </p:spPr>
        <p:txBody>
          <a:bodyPr/>
          <a:lstStyle/>
          <a:p>
            <a:r>
              <a:rPr lang="" altLang="en-US" dirty="0"/>
              <a:t>20</a:t>
            </a:r>
            <a:r>
              <a:rPr lang="en-US" altLang="zh-CN" dirty="0"/>
              <a:t>-in PMT production</a:t>
            </a:r>
            <a:endParaRPr lang="" altLang="en-US" dirty="0"/>
          </a:p>
        </p:txBody>
      </p:sp>
      <p:sp>
        <p:nvSpPr>
          <p:cNvPr id="6" name="Content Placeholder 5"/>
          <p:cNvSpPr>
            <a:spLocks noGrp="1"/>
          </p:cNvSpPr>
          <p:nvPr>
            <p:ph idx="1"/>
          </p:nvPr>
        </p:nvSpPr>
        <p:spPr>
          <a:xfrm>
            <a:off x="647700" y="1825625"/>
            <a:ext cx="6931025" cy="4351655"/>
          </a:xfrm>
        </p:spPr>
        <p:txBody>
          <a:bodyPr/>
          <a:lstStyle/>
          <a:p>
            <a:r>
              <a:rPr lang="" altLang="en-US"/>
              <a:t>Day from 2019/05/26 to </a:t>
            </a:r>
            <a:r>
              <a:rPr lang="en-US" altLang="en-US">
                <a:sym typeface="+mn-ea"/>
              </a:rPr>
              <a:t>2019/10/10</a:t>
            </a:r>
            <a:r>
              <a:rPr lang="" altLang="en-US"/>
              <a:t>, </a:t>
            </a:r>
            <a:r>
              <a:rPr lang="" altLang="en-US" b="1">
                <a:solidFill>
                  <a:srgbClr val="FF0000"/>
                </a:solidFill>
              </a:rPr>
              <a:t>1203</a:t>
            </a:r>
            <a:r>
              <a:rPr lang="" altLang="en-US"/>
              <a:t> PMTs have been sent to Haizishan, Daocheng. </a:t>
            </a:r>
          </a:p>
          <a:p>
            <a:r>
              <a:rPr lang="" altLang="en-US" b="1">
                <a:solidFill>
                  <a:srgbClr val="FF0000"/>
                </a:solidFill>
              </a:rPr>
              <a:t>1930</a:t>
            </a:r>
            <a:r>
              <a:rPr lang="" altLang="en-US"/>
              <a:t> PMTs will be accomplished before 2020</a:t>
            </a:r>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22</a:t>
            </a:fld>
            <a:endParaRPr lang="zh-CN" altLang="en-US"/>
          </a:p>
        </p:txBody>
      </p:sp>
      <p:pic>
        <p:nvPicPr>
          <p:cNvPr id="7" name="图片 2" descr="发货合影"/>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6320" y="2997835"/>
            <a:ext cx="4800600" cy="3200400"/>
          </a:xfrm>
          <a:prstGeom prst="rect">
            <a:avLst/>
          </a:prstGeom>
        </p:spPr>
      </p:pic>
      <p:pic>
        <p:nvPicPr>
          <p:cNvPr id="8" name="图片 3" descr="23129645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16775" y="258445"/>
            <a:ext cx="3946570" cy="2743200"/>
          </a:xfrm>
          <a:prstGeom prst="rect">
            <a:avLst/>
          </a:prstGeom>
        </p:spPr>
      </p:pic>
      <p:pic>
        <p:nvPicPr>
          <p:cNvPr id="10" name="图片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8725" y="3255645"/>
            <a:ext cx="3482975" cy="31940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 altLang="en-US" dirty="0"/>
              <a:t>Re-</a:t>
            </a:r>
            <a:r>
              <a:rPr lang="en-US" altLang="en-US" dirty="0"/>
              <a:t>check</a:t>
            </a:r>
            <a:r>
              <a:rPr lang="" altLang="en-US" dirty="0"/>
              <a:t> @ Daocheng</a:t>
            </a:r>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23</a:t>
            </a:fld>
            <a:endParaRPr lang="zh-CN" altLang="en-US"/>
          </a:p>
        </p:txBody>
      </p:sp>
      <p:pic>
        <p:nvPicPr>
          <p:cNvPr id="7" name="内容占位符 6"/>
          <p:cNvPicPr>
            <a:picLocks noGrp="1" noChangeAspect="1"/>
          </p:cNvPicPr>
          <p:nvPr/>
        </p:nvPicPr>
        <p:blipFill>
          <a:blip r:embed="rId2" cstate="print">
            <a:extLst>
              <a:ext uri="{28A0092B-C50C-407E-A947-70E740481C1C}">
                <a14:useLocalDpi xmlns:a14="http://schemas.microsoft.com/office/drawing/2010/main"/>
              </a:ext>
            </a:extLst>
          </a:blip>
          <a:stretch>
            <a:fillRect/>
          </a:stretch>
        </p:blipFill>
        <p:spPr>
          <a:xfrm>
            <a:off x="248090" y="1812483"/>
            <a:ext cx="3952935" cy="1976467"/>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8787" y="4276751"/>
            <a:ext cx="3992371" cy="1996185"/>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6551" y="1812483"/>
            <a:ext cx="3952935" cy="1976467"/>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00000" flipV="1">
            <a:off x="4336553" y="4286609"/>
            <a:ext cx="3952932" cy="1976466"/>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92618" y="758416"/>
            <a:ext cx="2757260" cy="5514520"/>
          </a:xfrm>
          <a:prstGeom prst="rect">
            <a:avLst/>
          </a:prstGeom>
        </p:spPr>
      </p:pic>
      <p:sp>
        <p:nvSpPr>
          <p:cNvPr id="8" name="Text Box 7"/>
          <p:cNvSpPr txBox="1"/>
          <p:nvPr/>
        </p:nvSpPr>
        <p:spPr>
          <a:xfrm>
            <a:off x="1605280" y="2616835"/>
            <a:ext cx="1199515" cy="368300"/>
          </a:xfrm>
          <a:prstGeom prst="rect">
            <a:avLst/>
          </a:prstGeom>
          <a:noFill/>
        </p:spPr>
        <p:txBody>
          <a:bodyPr wrap="none" rtlCol="0">
            <a:spAutoFit/>
          </a:bodyPr>
          <a:lstStyle/>
          <a:p>
            <a:r>
              <a:rPr lang="" altLang="en-US" b="1">
                <a:solidFill>
                  <a:srgbClr val="FFFF00"/>
                </a:solidFill>
              </a:rPr>
              <a:t>Storage</a:t>
            </a:r>
          </a:p>
        </p:txBody>
      </p:sp>
      <p:sp>
        <p:nvSpPr>
          <p:cNvPr id="10" name="Text Box 9"/>
          <p:cNvSpPr txBox="1"/>
          <p:nvPr/>
        </p:nvSpPr>
        <p:spPr>
          <a:xfrm>
            <a:off x="1624965" y="5091430"/>
            <a:ext cx="1284605" cy="368300"/>
          </a:xfrm>
          <a:prstGeom prst="rect">
            <a:avLst/>
          </a:prstGeom>
          <a:noFill/>
        </p:spPr>
        <p:txBody>
          <a:bodyPr wrap="none" rtlCol="0">
            <a:spAutoFit/>
          </a:bodyPr>
          <a:lstStyle/>
          <a:p>
            <a:r>
              <a:rPr lang="" altLang="en-US" b="1">
                <a:solidFill>
                  <a:srgbClr val="FFFF00"/>
                </a:solidFill>
              </a:rPr>
              <a:t>Freezing</a:t>
            </a:r>
          </a:p>
        </p:txBody>
      </p:sp>
      <p:sp>
        <p:nvSpPr>
          <p:cNvPr id="12" name="Text Box 11"/>
          <p:cNvSpPr txBox="1"/>
          <p:nvPr/>
        </p:nvSpPr>
        <p:spPr>
          <a:xfrm>
            <a:off x="5559425" y="5091430"/>
            <a:ext cx="1506855" cy="368300"/>
          </a:xfrm>
          <a:prstGeom prst="rect">
            <a:avLst/>
          </a:prstGeom>
          <a:noFill/>
        </p:spPr>
        <p:txBody>
          <a:bodyPr wrap="none" rtlCol="0">
            <a:spAutoFit/>
          </a:bodyPr>
          <a:lstStyle/>
          <a:p>
            <a:r>
              <a:rPr lang="" altLang="en-US" b="1">
                <a:solidFill>
                  <a:srgbClr val="FFFF00"/>
                </a:solidFill>
              </a:rPr>
              <a:t>Batch test</a:t>
            </a:r>
          </a:p>
        </p:txBody>
      </p:sp>
      <p:sp>
        <p:nvSpPr>
          <p:cNvPr id="14" name="Text Box 13"/>
          <p:cNvSpPr txBox="1"/>
          <p:nvPr/>
        </p:nvSpPr>
        <p:spPr>
          <a:xfrm>
            <a:off x="5358130" y="2616200"/>
            <a:ext cx="1909445" cy="368300"/>
          </a:xfrm>
          <a:prstGeom prst="rect">
            <a:avLst/>
          </a:prstGeom>
          <a:noFill/>
        </p:spPr>
        <p:txBody>
          <a:bodyPr wrap="none" rtlCol="0">
            <a:spAutoFit/>
          </a:bodyPr>
          <a:lstStyle/>
          <a:p>
            <a:r>
              <a:rPr lang="" altLang="en-US" b="1" dirty="0">
                <a:solidFill>
                  <a:srgbClr val="FFFF00"/>
                </a:solidFill>
              </a:rPr>
              <a:t>Pressure test</a:t>
            </a:r>
          </a:p>
        </p:txBody>
      </p:sp>
      <p:sp>
        <p:nvSpPr>
          <p:cNvPr id="16" name="Text Box 15"/>
          <p:cNvSpPr txBox="1"/>
          <p:nvPr/>
        </p:nvSpPr>
        <p:spPr>
          <a:xfrm>
            <a:off x="9324975" y="2639060"/>
            <a:ext cx="1838325" cy="1753235"/>
          </a:xfrm>
          <a:prstGeom prst="rect">
            <a:avLst/>
          </a:prstGeom>
          <a:noFill/>
        </p:spPr>
        <p:txBody>
          <a:bodyPr wrap="square" rtlCol="0">
            <a:spAutoFit/>
          </a:bodyPr>
          <a:lstStyle/>
          <a:p>
            <a:r>
              <a:rPr lang="" altLang="en-US" b="1">
                <a:solidFill>
                  <a:srgbClr val="FFFF00"/>
                </a:solidFill>
              </a:rPr>
              <a:t>Test platform based</a:t>
            </a:r>
          </a:p>
          <a:p>
            <a:r>
              <a:rPr lang="" altLang="en-US" b="1">
                <a:solidFill>
                  <a:srgbClr val="FFFF00"/>
                </a:solidFill>
              </a:rPr>
              <a:t>on commerical crates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353" y="575580"/>
            <a:ext cx="8911687" cy="1280890"/>
          </a:xfrm>
        </p:spPr>
        <p:txBody>
          <a:bodyPr/>
          <a:lstStyle/>
          <a:p>
            <a:r>
              <a:rPr lang="en-US" altLang="en-US" dirty="0"/>
              <a:t>Test </a:t>
            </a:r>
            <a:r>
              <a:rPr lang="" altLang="en-US" dirty="0"/>
              <a:t>results </a:t>
            </a:r>
            <a:r>
              <a:rPr lang="en-US" altLang="en-US" dirty="0"/>
              <a:t>at </a:t>
            </a:r>
            <a:r>
              <a:rPr lang="en-US" altLang="en-US" dirty="0" err="1"/>
              <a:t>Daocheng</a:t>
            </a:r>
            <a:r>
              <a:rPr lang="en-US" altLang="en-US" dirty="0"/>
              <a:t> base.</a:t>
            </a:r>
            <a:endParaRPr lang=""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24</a:t>
            </a:fld>
            <a:endParaRPr lang="zh-CN" altLang="en-US"/>
          </a:p>
        </p:txBody>
      </p:sp>
      <p:pic>
        <p:nvPicPr>
          <p:cNvPr id="7" name="图片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393690" y="1897380"/>
            <a:ext cx="5610860" cy="4351655"/>
          </a:xfrm>
          <a:prstGeom prst="rect">
            <a:avLst/>
          </a:prstGeom>
        </p:spPr>
      </p:pic>
      <p:pic>
        <p:nvPicPr>
          <p:cNvPr id="8" name="图片 4"/>
          <p:cNvPicPr/>
          <p:nvPr/>
        </p:nvPicPr>
        <p:blipFill>
          <a:blip r:embed="rId3">
            <a:extLst>
              <a:ext uri="{28A0092B-C50C-407E-A947-70E740481C1C}">
                <a14:useLocalDpi xmlns:a14="http://schemas.microsoft.com/office/drawing/2010/main"/>
              </a:ext>
            </a:extLst>
          </a:blip>
          <a:stretch>
            <a:fillRect/>
          </a:stretch>
        </p:blipFill>
        <p:spPr>
          <a:xfrm>
            <a:off x="441325" y="1277620"/>
            <a:ext cx="3900170" cy="2486660"/>
          </a:xfrm>
          <a:prstGeom prst="rect">
            <a:avLst/>
          </a:prstGeom>
        </p:spPr>
      </p:pic>
      <p:pic>
        <p:nvPicPr>
          <p:cNvPr id="9" name="图片 3"/>
          <p:cNvPicPr/>
          <p:nvPr/>
        </p:nvPicPr>
        <p:blipFill>
          <a:blip r:embed="rId4" cstate="print">
            <a:extLst>
              <a:ext uri="{28A0092B-C50C-407E-A947-70E740481C1C}">
                <a14:useLocalDpi xmlns:a14="http://schemas.microsoft.com/office/drawing/2010/main"/>
              </a:ext>
            </a:extLst>
          </a:blip>
          <a:stretch>
            <a:fillRect/>
          </a:stretch>
        </p:blipFill>
        <p:spPr>
          <a:xfrm>
            <a:off x="441325" y="3764280"/>
            <a:ext cx="3900170" cy="2484755"/>
          </a:xfrm>
          <a:prstGeom prst="rect">
            <a:avLst/>
          </a:prstGeom>
        </p:spPr>
      </p:pic>
      <p:sp>
        <p:nvSpPr>
          <p:cNvPr id="10" name="Text Box 9"/>
          <p:cNvSpPr txBox="1"/>
          <p:nvPr/>
        </p:nvSpPr>
        <p:spPr>
          <a:xfrm>
            <a:off x="5791200" y="1216025"/>
            <a:ext cx="4815840" cy="368300"/>
          </a:xfrm>
          <a:prstGeom prst="rect">
            <a:avLst/>
          </a:prstGeom>
          <a:noFill/>
        </p:spPr>
        <p:txBody>
          <a:bodyPr wrap="square" rtlCol="0">
            <a:spAutoFit/>
          </a:bodyPr>
          <a:lstStyle/>
          <a:p>
            <a:pPr algn="ctr"/>
            <a:r>
              <a:rPr lang="" altLang="en-US"/>
              <a:t>HV differences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790491" y="599028"/>
            <a:ext cx="8911687" cy="1280890"/>
          </a:xfrm>
        </p:spPr>
        <p:txBody>
          <a:bodyPr/>
          <a:lstStyle/>
          <a:p>
            <a:r>
              <a:rPr lang="" altLang="en-US" dirty="0"/>
              <a:t>Installation &amp; check</a:t>
            </a:r>
          </a:p>
        </p:txBody>
      </p:sp>
      <p:sp>
        <p:nvSpPr>
          <p:cNvPr id="10" name="Content Placeholder 9"/>
          <p:cNvSpPr>
            <a:spLocks noGrp="1"/>
          </p:cNvSpPr>
          <p:nvPr>
            <p:ph sz="half" idx="1"/>
          </p:nvPr>
        </p:nvSpPr>
        <p:spPr>
          <a:xfrm>
            <a:off x="1028700" y="1724252"/>
            <a:ext cx="4313864" cy="3777622"/>
          </a:xfrm>
        </p:spPr>
        <p:txBody>
          <a:bodyPr>
            <a:normAutofit/>
          </a:bodyPr>
          <a:lstStyle/>
          <a:p>
            <a:r>
              <a:rPr lang="" altLang="en-US" dirty="0"/>
              <a:t>2 fibers (in/cr) are installed on 1 PMT, 1800 fibers in total;</a:t>
            </a:r>
          </a:p>
          <a:p>
            <a:r>
              <a:rPr lang="" altLang="en-US" dirty="0"/>
              <a:t>After all fibers installed as “in-fiber” mode, than cross fibers between neighbour clusters;</a:t>
            </a:r>
          </a:p>
          <a:p>
            <a:endParaRPr lang=""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25</a:t>
            </a:fld>
            <a:endParaRPr lang="zh-CN" altLang="en-US"/>
          </a:p>
        </p:txBody>
      </p:sp>
      <p:pic>
        <p:nvPicPr>
          <p:cNvPr id="12" name="Picture 11"/>
          <p:cNvPicPr>
            <a:picLocks noChangeAspect="1"/>
          </p:cNvPicPr>
          <p:nvPr/>
        </p:nvPicPr>
        <p:blipFill>
          <a:blip r:embed="rId2"/>
          <a:stretch>
            <a:fillRect/>
          </a:stretch>
        </p:blipFill>
        <p:spPr>
          <a:xfrm>
            <a:off x="1148458" y="3509898"/>
            <a:ext cx="2887286" cy="2560320"/>
          </a:xfrm>
          <a:prstGeom prst="rect">
            <a:avLst/>
          </a:prstGeom>
        </p:spPr>
      </p:pic>
      <p:pic>
        <p:nvPicPr>
          <p:cNvPr id="13" name="Picture 12"/>
          <p:cNvPicPr>
            <a:picLocks noChangeAspect="1"/>
          </p:cNvPicPr>
          <p:nvPr/>
        </p:nvPicPr>
        <p:blipFill>
          <a:blip r:embed="rId3"/>
          <a:stretch>
            <a:fillRect/>
          </a:stretch>
        </p:blipFill>
        <p:spPr>
          <a:xfrm>
            <a:off x="4270253" y="3556677"/>
            <a:ext cx="2922401" cy="2560320"/>
          </a:xfrm>
          <a:prstGeom prst="rect">
            <a:avLst/>
          </a:prstGeom>
        </p:spPr>
      </p:pic>
      <p:pic>
        <p:nvPicPr>
          <p:cNvPr id="14" name="Picture 13"/>
          <p:cNvPicPr>
            <a:picLocks noChangeAspect="1"/>
          </p:cNvPicPr>
          <p:nvPr/>
        </p:nvPicPr>
        <p:blipFill>
          <a:blip r:embed="rId4"/>
          <a:stretch>
            <a:fillRect/>
          </a:stretch>
        </p:blipFill>
        <p:spPr>
          <a:xfrm>
            <a:off x="7808507" y="1013334"/>
            <a:ext cx="2893671" cy="2560320"/>
          </a:xfrm>
          <a:prstGeom prst="rect">
            <a:avLst/>
          </a:prstGeom>
        </p:spPr>
      </p:pic>
      <p:pic>
        <p:nvPicPr>
          <p:cNvPr id="15" name="Picture 14"/>
          <p:cNvPicPr>
            <a:picLocks noChangeAspect="1"/>
          </p:cNvPicPr>
          <p:nvPr/>
        </p:nvPicPr>
        <p:blipFill>
          <a:blip r:embed="rId5"/>
          <a:stretch>
            <a:fillRect/>
          </a:stretch>
        </p:blipFill>
        <p:spPr>
          <a:xfrm>
            <a:off x="7831790" y="3608561"/>
            <a:ext cx="2888171" cy="256032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170A2-471C-40C8-856A-C3CAFCB0FB60}"/>
              </a:ext>
            </a:extLst>
          </p:cNvPr>
          <p:cNvSpPr>
            <a:spLocks noGrp="1"/>
          </p:cNvSpPr>
          <p:nvPr>
            <p:ph type="title"/>
          </p:nvPr>
        </p:nvSpPr>
        <p:spPr>
          <a:xfrm>
            <a:off x="1753170" y="633441"/>
            <a:ext cx="8911687" cy="1280890"/>
          </a:xfrm>
        </p:spPr>
        <p:txBody>
          <a:bodyPr/>
          <a:lstStyle/>
          <a:p>
            <a:r>
              <a:rPr lang="en-US" altLang="zh-CN" dirty="0"/>
              <a:t>Work Gain&amp; dark noise  rate at pool.</a:t>
            </a:r>
            <a:endParaRPr lang="zh-CN" altLang="en-US" dirty="0"/>
          </a:p>
        </p:txBody>
      </p:sp>
      <p:pic>
        <p:nvPicPr>
          <p:cNvPr id="6" name="内容占位符 5">
            <a:extLst>
              <a:ext uri="{FF2B5EF4-FFF2-40B4-BE49-F238E27FC236}">
                <a16:creationId xmlns:a16="http://schemas.microsoft.com/office/drawing/2014/main" id="{8B15BC25-1FD6-469A-94B7-227B9889EE1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979955" y="2113511"/>
            <a:ext cx="5242399" cy="3778250"/>
          </a:xfrm>
        </p:spPr>
      </p:pic>
      <p:sp>
        <p:nvSpPr>
          <p:cNvPr id="4" name="灯片编号占位符 3">
            <a:extLst>
              <a:ext uri="{FF2B5EF4-FFF2-40B4-BE49-F238E27FC236}">
                <a16:creationId xmlns:a16="http://schemas.microsoft.com/office/drawing/2014/main" id="{4FDA5EB7-FF2B-43BE-8EF7-F2966F873F97}"/>
              </a:ext>
            </a:extLst>
          </p:cNvPr>
          <p:cNvSpPr>
            <a:spLocks noGrp="1"/>
          </p:cNvSpPr>
          <p:nvPr>
            <p:ph type="sldNum" sz="quarter" idx="12"/>
          </p:nvPr>
        </p:nvSpPr>
        <p:spPr/>
        <p:txBody>
          <a:bodyPr/>
          <a:lstStyle/>
          <a:p>
            <a:fld id="{0613B1F1-3F26-494A-B9FE-BC63AB732FF9}" type="slidenum">
              <a:rPr lang="zh-CN" altLang="en-US" smtClean="0"/>
              <a:t>26</a:t>
            </a:fld>
            <a:endParaRPr lang="zh-CN" altLang="en-US"/>
          </a:p>
        </p:txBody>
      </p:sp>
      <p:pic>
        <p:nvPicPr>
          <p:cNvPr id="8" name="图片 7">
            <a:extLst>
              <a:ext uri="{FF2B5EF4-FFF2-40B4-BE49-F238E27FC236}">
                <a16:creationId xmlns:a16="http://schemas.microsoft.com/office/drawing/2014/main" id="{67EC7F30-B1F1-4142-9B89-1550BC6D73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5670" y="2113511"/>
            <a:ext cx="4985359" cy="3778250"/>
          </a:xfrm>
          <a:prstGeom prst="rect">
            <a:avLst/>
          </a:prstGeom>
        </p:spPr>
      </p:pic>
    </p:spTree>
    <p:extLst>
      <p:ext uri="{BB962C8B-B14F-4D97-AF65-F5344CB8AC3E}">
        <p14:creationId xmlns:p14="http://schemas.microsoft.com/office/powerpoint/2010/main" val="575869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47528" y="620478"/>
            <a:ext cx="8911687" cy="1280890"/>
          </a:xfrm>
        </p:spPr>
        <p:txBody>
          <a:bodyPr/>
          <a:lstStyle/>
          <a:p>
            <a:r>
              <a:rPr lang="en-US" altLang="zh-CN" dirty="0">
                <a:latin typeface="宋体" panose="02010600030101010101" pitchFamily="2" charset="-122"/>
                <a:ea typeface="宋体" panose="02010600030101010101" pitchFamily="2" charset="-122"/>
              </a:rPr>
              <a:t>Small PMTs</a:t>
            </a:r>
            <a:endParaRPr lang="zh-CN" altLang="en-US"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47528" y="3212976"/>
            <a:ext cx="4950932" cy="3218105"/>
          </a:xfrm>
        </p:spPr>
      </p:pic>
      <p:sp>
        <p:nvSpPr>
          <p:cNvPr id="4" name="灯片编号占位符 3"/>
          <p:cNvSpPr>
            <a:spLocks noGrp="1"/>
          </p:cNvSpPr>
          <p:nvPr>
            <p:ph type="sldNum" sz="quarter" idx="12"/>
          </p:nvPr>
        </p:nvSpPr>
        <p:spPr/>
        <p:txBody>
          <a:bodyPr/>
          <a:lstStyle/>
          <a:p>
            <a:fld id="{519DEFD0-B27D-4A92-930F-4A7B9F54FFA8}" type="slidenum">
              <a:rPr lang="zh-CN" altLang="en-US" smtClean="0"/>
              <a:pPr/>
              <a:t>27</a:t>
            </a:fld>
            <a:endParaRPr lang="zh-CN" altLang="en-US"/>
          </a:p>
        </p:txBody>
      </p:sp>
      <p:pic>
        <p:nvPicPr>
          <p:cNvPr id="6" name="图片 5"/>
          <p:cNvPicPr>
            <a:picLocks noChangeAspect="1"/>
          </p:cNvPicPr>
          <p:nvPr/>
        </p:nvPicPr>
        <p:blipFill>
          <a:blip r:embed="rId3"/>
          <a:stretch>
            <a:fillRect/>
          </a:stretch>
        </p:blipFill>
        <p:spPr>
          <a:xfrm>
            <a:off x="7508338" y="3347580"/>
            <a:ext cx="2741372" cy="3218105"/>
          </a:xfrm>
          <a:prstGeom prst="rect">
            <a:avLst/>
          </a:prstGeom>
        </p:spPr>
      </p:pic>
      <p:sp>
        <p:nvSpPr>
          <p:cNvPr id="8" name="内容占位符 2"/>
          <p:cNvSpPr txBox="1">
            <a:spLocks/>
          </p:cNvSpPr>
          <p:nvPr/>
        </p:nvSpPr>
        <p:spPr bwMode="auto">
          <a:xfrm>
            <a:off x="1154349" y="1461370"/>
            <a:ext cx="6439724" cy="9014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r>
              <a:rPr lang="en-US" altLang="zh-CN" sz="2800" kern="0" dirty="0">
                <a:latin typeface="宋体" panose="02010600030101010101" pitchFamily="2" charset="-122"/>
                <a:ea typeface="宋体" panose="02010600030101010101" pitchFamily="2" charset="-122"/>
                <a:cs typeface="Times New Roman" panose="02020603050405020304" pitchFamily="18" charset="0"/>
              </a:rPr>
              <a:t>1635 PMTs provided.</a:t>
            </a:r>
          </a:p>
          <a:p>
            <a:r>
              <a:rPr lang="en-US" altLang="zh-CN" sz="2800" kern="0" dirty="0" err="1">
                <a:latin typeface="宋体" panose="02010600030101010101" pitchFamily="2" charset="-122"/>
                <a:ea typeface="宋体" panose="02010600030101010101" pitchFamily="2" charset="-122"/>
                <a:cs typeface="Times New Roman" panose="02020603050405020304" pitchFamily="18" charset="0"/>
              </a:rPr>
              <a:t>SPE,DNR</a:t>
            </a:r>
            <a:r>
              <a:rPr lang="en-US" altLang="zh-CN" sz="2800" kern="0" dirty="0">
                <a:latin typeface="宋体" panose="02010600030101010101" pitchFamily="2" charset="-122"/>
                <a:ea typeface="宋体" panose="02010600030101010101" pitchFamily="2" charset="-122"/>
                <a:cs typeface="Times New Roman" panose="02020603050405020304" pitchFamily="18" charset="0"/>
              </a:rPr>
              <a:t> &amp; AD tested again on site</a:t>
            </a:r>
            <a:r>
              <a:rPr lang="en-US" altLang="zh-CN" kern="0" dirty="0">
                <a:latin typeface="宋体" panose="02010600030101010101" pitchFamily="2" charset="-122"/>
                <a:ea typeface="宋体" panose="02010600030101010101" pitchFamily="2" charset="-122"/>
                <a:cs typeface="Times New Roman" panose="02020603050405020304" pitchFamily="18" charset="0"/>
              </a:rPr>
              <a:t>.</a:t>
            </a:r>
          </a:p>
          <a:p>
            <a:endParaRPr lang="en-US" altLang="zh-CN" kern="0" dirty="0">
              <a:latin typeface="宋体" panose="02010600030101010101" pitchFamily="2" charset="-122"/>
              <a:ea typeface="宋体" panose="02010600030101010101" pitchFamily="2" charset="-122"/>
              <a:cs typeface="Times New Roman" panose="02020603050405020304" pitchFamily="18" charset="0"/>
            </a:endParaRPr>
          </a:p>
          <a:p>
            <a:endParaRPr lang="en-US" altLang="zh-CN" kern="0" dirty="0">
              <a:latin typeface="宋体" panose="02010600030101010101" pitchFamily="2" charset="-122"/>
              <a:ea typeface="宋体" panose="02010600030101010101" pitchFamily="2" charset="-122"/>
              <a:cs typeface="Times New Roman" panose="02020603050405020304" pitchFamily="18" charset="0"/>
            </a:endParaRPr>
          </a:p>
          <a:p>
            <a:endParaRPr lang="en-US" altLang="zh-CN" kern="0" dirty="0">
              <a:latin typeface="宋体" panose="02010600030101010101" pitchFamily="2" charset="-122"/>
              <a:ea typeface="宋体" panose="02010600030101010101" pitchFamily="2" charset="-122"/>
              <a:cs typeface="Times New Roman" panose="02020603050405020304" pitchFamily="18" charset="0"/>
            </a:endParaRPr>
          </a:p>
          <a:p>
            <a:endParaRPr lang="en-US" altLang="zh-CN" kern="0" dirty="0">
              <a:latin typeface="宋体" panose="02010600030101010101" pitchFamily="2" charset="-122"/>
              <a:ea typeface="宋体" panose="02010600030101010101" pitchFamily="2" charset="-122"/>
              <a:cs typeface="Times New Roman" panose="02020603050405020304" pitchFamily="18" charset="0"/>
            </a:endParaRPr>
          </a:p>
          <a:p>
            <a:endParaRPr lang="en-US" altLang="zh-CN" kern="0" dirty="0">
              <a:latin typeface="宋体" panose="02010600030101010101" pitchFamily="2" charset="-122"/>
              <a:ea typeface="宋体" panose="02010600030101010101" pitchFamily="2" charset="-122"/>
              <a:cs typeface="Times New Roman" panose="02020603050405020304" pitchFamily="18" charset="0"/>
            </a:endParaRPr>
          </a:p>
          <a:p>
            <a:pPr lvl="1"/>
            <a:endParaRPr lang="en-US" altLang="zh-CN" kern="0" dirty="0">
              <a:latin typeface="宋体" panose="02010600030101010101" pitchFamily="2" charset="-122"/>
              <a:ea typeface="宋体" panose="02010600030101010101" pitchFamily="2" charset="-122"/>
              <a:cs typeface="Times New Roman" panose="02020603050405020304" pitchFamily="18" charset="0"/>
            </a:endParaRPr>
          </a:p>
          <a:p>
            <a:pPr lvl="1"/>
            <a:endParaRPr lang="en-US" altLang="zh-CN" kern="0" dirty="0">
              <a:latin typeface="宋体" panose="02010600030101010101" pitchFamily="2" charset="-122"/>
              <a:ea typeface="宋体" panose="02010600030101010101" pitchFamily="2" charset="-122"/>
              <a:cs typeface="Times New Roman" panose="02020603050405020304" pitchFamily="18" charset="0"/>
            </a:endParaRPr>
          </a:p>
          <a:p>
            <a:endParaRPr lang="en-US" altLang="zh-CN" kern="0" dirty="0">
              <a:latin typeface="宋体" panose="02010600030101010101" pitchFamily="2" charset="-122"/>
              <a:ea typeface="宋体" panose="02010600030101010101" pitchFamily="2" charset="-122"/>
              <a:cs typeface="Times New Roman" panose="02020603050405020304" pitchFamily="18" charset="0"/>
            </a:endParaRPr>
          </a:p>
          <a:p>
            <a:endParaRPr lang="en-US" altLang="zh-CN" kern="0" dirty="0">
              <a:latin typeface="宋体" panose="02010600030101010101" pitchFamily="2" charset="-122"/>
              <a:ea typeface="宋体" panose="02010600030101010101" pitchFamily="2" charset="-122"/>
              <a:cs typeface="Times New Roman" panose="02020603050405020304" pitchFamily="18" charset="0"/>
            </a:endParaRPr>
          </a:p>
          <a:p>
            <a:endParaRPr lang="zh-CN" altLang="en-US" kern="0" dirty="0"/>
          </a:p>
        </p:txBody>
      </p:sp>
      <p:grpSp>
        <p:nvGrpSpPr>
          <p:cNvPr id="9" name="组合 8">
            <a:extLst>
              <a:ext uri="{FF2B5EF4-FFF2-40B4-BE49-F238E27FC236}">
                <a16:creationId xmlns:a16="http://schemas.microsoft.com/office/drawing/2014/main" id="{9E99449A-360D-4B9B-A5B6-D209538E3825}"/>
              </a:ext>
            </a:extLst>
          </p:cNvPr>
          <p:cNvGrpSpPr/>
          <p:nvPr/>
        </p:nvGrpSpPr>
        <p:grpSpPr>
          <a:xfrm>
            <a:off x="7594073" y="1162407"/>
            <a:ext cx="3579751" cy="2174463"/>
            <a:chOff x="5580112" y="469933"/>
            <a:chExt cx="3493719" cy="2174463"/>
          </a:xfrm>
        </p:grpSpPr>
        <p:pic>
          <p:nvPicPr>
            <p:cNvPr id="10" name="图片 9">
              <a:extLst>
                <a:ext uri="{FF2B5EF4-FFF2-40B4-BE49-F238E27FC236}">
                  <a16:creationId xmlns:a16="http://schemas.microsoft.com/office/drawing/2014/main" id="{02DB8457-7D71-4686-B26F-36992C076C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1872" y="469933"/>
              <a:ext cx="1681959" cy="2174463"/>
            </a:xfrm>
            <a:prstGeom prst="rect">
              <a:avLst/>
            </a:prstGeom>
          </p:spPr>
        </p:pic>
        <p:pic>
          <p:nvPicPr>
            <p:cNvPr id="11" name="图片 10">
              <a:extLst>
                <a:ext uri="{FF2B5EF4-FFF2-40B4-BE49-F238E27FC236}">
                  <a16:creationId xmlns:a16="http://schemas.microsoft.com/office/drawing/2014/main" id="{1A017832-E4D5-432F-8B37-F5B9D1A0984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551"/>
            <a:stretch/>
          </p:blipFill>
          <p:spPr>
            <a:xfrm>
              <a:off x="5580112" y="469933"/>
              <a:ext cx="1811760" cy="2174463"/>
            </a:xfrm>
            <a:prstGeom prst="rect">
              <a:avLst/>
            </a:prstGeom>
          </p:spPr>
        </p:pic>
      </p:grpSp>
    </p:spTree>
    <p:extLst>
      <p:ext uri="{BB962C8B-B14F-4D97-AF65-F5344CB8AC3E}">
        <p14:creationId xmlns:p14="http://schemas.microsoft.com/office/powerpoint/2010/main" val="840778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E4D024-E98E-4F28-9BDD-78A7F01D4E99}"/>
              </a:ext>
            </a:extLst>
          </p:cNvPr>
          <p:cNvSpPr>
            <a:spLocks noGrp="1"/>
          </p:cNvSpPr>
          <p:nvPr>
            <p:ph type="title"/>
          </p:nvPr>
        </p:nvSpPr>
        <p:spPr/>
        <p:txBody>
          <a:bodyPr/>
          <a:lstStyle/>
          <a:p>
            <a:r>
              <a:rPr lang="en-US" altLang="zh-CN" dirty="0" err="1"/>
              <a:t>EAS</a:t>
            </a:r>
            <a:r>
              <a:rPr lang="en-US" altLang="zh-CN" dirty="0"/>
              <a:t> events @ dry run </a:t>
            </a:r>
            <a:endParaRPr lang="zh-CN" altLang="en-US" dirty="0"/>
          </a:p>
        </p:txBody>
      </p:sp>
      <p:pic>
        <p:nvPicPr>
          <p:cNvPr id="6" name="内容占位符 5">
            <a:extLst>
              <a:ext uri="{FF2B5EF4-FFF2-40B4-BE49-F238E27FC236}">
                <a16:creationId xmlns:a16="http://schemas.microsoft.com/office/drawing/2014/main" id="{92F4BDB0-EE0B-4A03-BEE1-8E3F5E9302C7}"/>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228238" y="2455640"/>
            <a:ext cx="3855620" cy="3778250"/>
          </a:xfrm>
        </p:spPr>
      </p:pic>
      <p:sp>
        <p:nvSpPr>
          <p:cNvPr id="4" name="灯片编号占位符 3">
            <a:extLst>
              <a:ext uri="{FF2B5EF4-FFF2-40B4-BE49-F238E27FC236}">
                <a16:creationId xmlns:a16="http://schemas.microsoft.com/office/drawing/2014/main" id="{BAD5AB43-4DA1-483E-AD27-5D4601E306E4}"/>
              </a:ext>
            </a:extLst>
          </p:cNvPr>
          <p:cNvSpPr>
            <a:spLocks noGrp="1"/>
          </p:cNvSpPr>
          <p:nvPr>
            <p:ph type="sldNum" sz="quarter" idx="12"/>
          </p:nvPr>
        </p:nvSpPr>
        <p:spPr/>
        <p:txBody>
          <a:bodyPr/>
          <a:lstStyle/>
          <a:p>
            <a:fld id="{0613B1F1-3F26-494A-B9FE-BC63AB732FF9}" type="slidenum">
              <a:rPr lang="zh-CN" altLang="en-US" smtClean="0"/>
              <a:t>28</a:t>
            </a:fld>
            <a:endParaRPr lang="zh-CN" altLang="en-US"/>
          </a:p>
        </p:txBody>
      </p:sp>
      <p:pic>
        <p:nvPicPr>
          <p:cNvPr id="8" name="图片 7">
            <a:extLst>
              <a:ext uri="{FF2B5EF4-FFF2-40B4-BE49-F238E27FC236}">
                <a16:creationId xmlns:a16="http://schemas.microsoft.com/office/drawing/2014/main" id="{4F1D443A-B963-4227-9A5B-AA2979C184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3203" y="2780521"/>
            <a:ext cx="3370676" cy="3303037"/>
          </a:xfrm>
          <a:prstGeom prst="rect">
            <a:avLst/>
          </a:prstGeom>
        </p:spPr>
      </p:pic>
    </p:spTree>
    <p:extLst>
      <p:ext uri="{BB962C8B-B14F-4D97-AF65-F5344CB8AC3E}">
        <p14:creationId xmlns:p14="http://schemas.microsoft.com/office/powerpoint/2010/main" val="3713769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 altLang="en-US" dirty="0"/>
              <a:t>A beautiful event detected by pool1 &amp; 2 pool2</a:t>
            </a:r>
          </a:p>
        </p:txBody>
      </p:sp>
      <p:sp>
        <p:nvSpPr>
          <p:cNvPr id="7" name="Date Placeholder 6"/>
          <p:cNvSpPr>
            <a:spLocks noGrp="1"/>
          </p:cNvSpPr>
          <p:nvPr>
            <p:ph type="dt" sz="half" idx="10"/>
          </p:nvPr>
        </p:nvSpPr>
        <p:spPr/>
        <p:txBody>
          <a:bodyPr/>
          <a:lstStyle/>
          <a:p>
            <a:fld id="{760FBDFE-C587-4B4C-A407-44438C67B59E}" type="datetime1">
              <a:rPr lang="en-US" altLang="en-US" smtClean="0"/>
              <a:t>10/23/2019</a:t>
            </a:fld>
            <a:endParaRPr lang="zh-CN" altLang="en-US"/>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t>29</a:t>
            </a:fld>
            <a:endParaRPr lang="zh-CN" altLang="en-US"/>
          </a:p>
        </p:txBody>
      </p:sp>
      <p:pic>
        <p:nvPicPr>
          <p:cNvPr id="17" name="Picture 16" descr="water-dry"/>
          <p:cNvPicPr>
            <a:picLocks noChangeAspect="1"/>
          </p:cNvPicPr>
          <p:nvPr/>
        </p:nvPicPr>
        <p:blipFill>
          <a:blip r:embed="rId2"/>
          <a:stretch>
            <a:fillRect/>
          </a:stretch>
        </p:blipFill>
        <p:spPr>
          <a:xfrm>
            <a:off x="1750695" y="1240155"/>
            <a:ext cx="8690610" cy="5025390"/>
          </a:xfrm>
          <a:prstGeom prst="rect">
            <a:avLst/>
          </a:prstGeom>
        </p:spPr>
      </p:pic>
      <p:sp>
        <p:nvSpPr>
          <p:cNvPr id="2" name="文本框 1">
            <a:extLst>
              <a:ext uri="{FF2B5EF4-FFF2-40B4-BE49-F238E27FC236}">
                <a16:creationId xmlns:a16="http://schemas.microsoft.com/office/drawing/2014/main" id="{F7652B83-B6B8-45B9-A0DA-E926C864FD25}"/>
              </a:ext>
            </a:extLst>
          </p:cNvPr>
          <p:cNvSpPr txBox="1"/>
          <p:nvPr/>
        </p:nvSpPr>
        <p:spPr>
          <a:xfrm>
            <a:off x="3760237" y="5579706"/>
            <a:ext cx="1338828" cy="369332"/>
          </a:xfrm>
          <a:prstGeom prst="rect">
            <a:avLst/>
          </a:prstGeom>
          <a:noFill/>
        </p:spPr>
        <p:txBody>
          <a:bodyPr wrap="none" rtlCol="0">
            <a:spAutoFit/>
          </a:bodyPr>
          <a:lstStyle/>
          <a:p>
            <a:r>
              <a:rPr lang="en-US" altLang="zh-CN" dirty="0"/>
              <a:t>With water </a:t>
            </a:r>
            <a:endParaRPr lang="zh-CN" altLang="en-US" dirty="0"/>
          </a:p>
        </p:txBody>
      </p:sp>
      <p:sp>
        <p:nvSpPr>
          <p:cNvPr id="3" name="文本框 2">
            <a:extLst>
              <a:ext uri="{FF2B5EF4-FFF2-40B4-BE49-F238E27FC236}">
                <a16:creationId xmlns:a16="http://schemas.microsoft.com/office/drawing/2014/main" id="{85AF716F-F8F4-4670-80E3-848F40989BD3}"/>
              </a:ext>
            </a:extLst>
          </p:cNvPr>
          <p:cNvSpPr txBox="1"/>
          <p:nvPr/>
        </p:nvSpPr>
        <p:spPr>
          <a:xfrm>
            <a:off x="6662057" y="5552531"/>
            <a:ext cx="1595309" cy="369332"/>
          </a:xfrm>
          <a:prstGeom prst="rect">
            <a:avLst/>
          </a:prstGeom>
          <a:noFill/>
        </p:spPr>
        <p:txBody>
          <a:bodyPr wrap="none" rtlCol="0">
            <a:spAutoFit/>
          </a:bodyPr>
          <a:lstStyle/>
          <a:p>
            <a:r>
              <a:rPr lang="en-US" altLang="zh-CN" dirty="0"/>
              <a:t>Without water</a:t>
            </a:r>
            <a:endParaRPr lang="zh-CN" altLang="en-US" dirty="0"/>
          </a:p>
        </p:txBody>
      </p:sp>
      <p:sp>
        <p:nvSpPr>
          <p:cNvPr id="4" name="文本框 3">
            <a:extLst>
              <a:ext uri="{FF2B5EF4-FFF2-40B4-BE49-F238E27FC236}">
                <a16:creationId xmlns:a16="http://schemas.microsoft.com/office/drawing/2014/main" id="{9D7D1235-8F6E-4C37-BD20-9D74464E80C7}"/>
              </a:ext>
            </a:extLst>
          </p:cNvPr>
          <p:cNvSpPr txBox="1"/>
          <p:nvPr/>
        </p:nvSpPr>
        <p:spPr>
          <a:xfrm>
            <a:off x="3984171" y="3582955"/>
            <a:ext cx="385042" cy="523220"/>
          </a:xfrm>
          <a:prstGeom prst="rect">
            <a:avLst/>
          </a:prstGeom>
          <a:noFill/>
        </p:spPr>
        <p:txBody>
          <a:bodyPr wrap="none" rtlCol="0">
            <a:spAutoFit/>
          </a:bodyPr>
          <a:lstStyle/>
          <a:p>
            <a:r>
              <a:rPr lang="en-US" altLang="zh-CN" sz="2800" b="1" dirty="0">
                <a:solidFill>
                  <a:srgbClr val="FF0000"/>
                </a:solidFill>
              </a:rPr>
              <a:t>1</a:t>
            </a:r>
            <a:endParaRPr lang="zh-CN" altLang="en-US" sz="2800" b="1" dirty="0">
              <a:solidFill>
                <a:srgbClr val="FF0000"/>
              </a:solidFill>
            </a:endParaRPr>
          </a:p>
        </p:txBody>
      </p:sp>
      <p:sp>
        <p:nvSpPr>
          <p:cNvPr id="11" name="文本框 10">
            <a:extLst>
              <a:ext uri="{FF2B5EF4-FFF2-40B4-BE49-F238E27FC236}">
                <a16:creationId xmlns:a16="http://schemas.microsoft.com/office/drawing/2014/main" id="{A7384360-1FED-43BE-92C9-24C201B99B1D}"/>
              </a:ext>
            </a:extLst>
          </p:cNvPr>
          <p:cNvSpPr txBox="1"/>
          <p:nvPr/>
        </p:nvSpPr>
        <p:spPr>
          <a:xfrm>
            <a:off x="7437747" y="3582955"/>
            <a:ext cx="385042" cy="523220"/>
          </a:xfrm>
          <a:prstGeom prst="rect">
            <a:avLst/>
          </a:prstGeom>
          <a:noFill/>
        </p:spPr>
        <p:txBody>
          <a:bodyPr wrap="none" rtlCol="0">
            <a:spAutoFit/>
          </a:bodyPr>
          <a:lstStyle/>
          <a:p>
            <a:r>
              <a:rPr lang="en-US" altLang="zh-CN" sz="2800" b="1" dirty="0">
                <a:solidFill>
                  <a:srgbClr val="FF0000"/>
                </a:solidFill>
              </a:rPr>
              <a:t>2</a:t>
            </a:r>
            <a:endParaRPr lang="zh-CN" altLang="en-US" sz="2800" b="1"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77187" y="589841"/>
            <a:ext cx="7793037" cy="1462087"/>
          </a:xfrm>
        </p:spPr>
        <p:txBody>
          <a:bodyPr/>
          <a:lstStyle/>
          <a:p>
            <a:r>
              <a:rPr lang="en-US" altLang="zh-CN" b="1" i="1" dirty="0">
                <a:solidFill>
                  <a:srgbClr val="C00000"/>
                </a:solidFill>
              </a:rPr>
              <a:t>WCDA </a:t>
            </a:r>
            <a:r>
              <a:rPr lang="en-US" altLang="zh-CN" sz="3600" dirty="0">
                <a:solidFill>
                  <a:srgbClr val="C00000"/>
                </a:solidFill>
              </a:rPr>
              <a:t>-</a:t>
            </a:r>
            <a:r>
              <a:rPr lang="en-US" altLang="zh-CN" b="1" i="1" dirty="0">
                <a:solidFill>
                  <a:srgbClr val="C00000"/>
                </a:solidFill>
              </a:rPr>
              <a:t> </a:t>
            </a:r>
            <a:r>
              <a:rPr lang="en-US" altLang="zh-CN" sz="2800" b="1" dirty="0">
                <a:solidFill>
                  <a:srgbClr val="FF0000"/>
                </a:solidFill>
                <a:latin typeface="+mn-ea"/>
                <a:ea typeface="+mn-ea"/>
              </a:rPr>
              <a:t>W</a:t>
            </a:r>
            <a:r>
              <a:rPr lang="en-US" altLang="zh-CN" sz="2800" b="1" dirty="0">
                <a:latin typeface="+mn-ea"/>
                <a:ea typeface="+mn-ea"/>
              </a:rPr>
              <a:t>ater </a:t>
            </a:r>
            <a:r>
              <a:rPr lang="en-US" altLang="zh-CN" sz="2800" b="1" dirty="0">
                <a:solidFill>
                  <a:srgbClr val="FF0000"/>
                </a:solidFill>
                <a:latin typeface="+mn-ea"/>
                <a:ea typeface="+mn-ea"/>
              </a:rPr>
              <a:t>C</a:t>
            </a:r>
            <a:r>
              <a:rPr lang="en-US" altLang="zh-CN" sz="2800" b="1" dirty="0">
                <a:latin typeface="+mn-ea"/>
                <a:ea typeface="+mn-ea"/>
              </a:rPr>
              <a:t>herenkov </a:t>
            </a:r>
            <a:r>
              <a:rPr lang="en-US" altLang="zh-CN" sz="2800" b="1" dirty="0">
                <a:solidFill>
                  <a:srgbClr val="FF0000"/>
                </a:solidFill>
                <a:latin typeface="+mn-ea"/>
                <a:ea typeface="+mn-ea"/>
              </a:rPr>
              <a:t>D</a:t>
            </a:r>
            <a:r>
              <a:rPr lang="en-US" altLang="zh-CN" sz="2800" b="1" dirty="0">
                <a:latin typeface="+mn-ea"/>
                <a:ea typeface="+mn-ea"/>
              </a:rPr>
              <a:t>etector </a:t>
            </a:r>
            <a:r>
              <a:rPr lang="en-US" altLang="zh-CN" sz="2800" b="1" dirty="0">
                <a:solidFill>
                  <a:srgbClr val="FF0000"/>
                </a:solidFill>
                <a:latin typeface="+mn-ea"/>
                <a:ea typeface="+mn-ea"/>
              </a:rPr>
              <a:t>A</a:t>
            </a:r>
            <a:r>
              <a:rPr lang="en-US" altLang="zh-CN" sz="2800" b="1" dirty="0">
                <a:latin typeface="+mn-ea"/>
                <a:ea typeface="+mn-ea"/>
              </a:rPr>
              <a:t>rray</a:t>
            </a:r>
            <a:endParaRPr lang="zh-CN" altLang="en-US" sz="2800" b="1" dirty="0">
              <a:latin typeface="+mn-ea"/>
              <a:ea typeface="+mn-ea"/>
            </a:endParaRPr>
          </a:p>
        </p:txBody>
      </p:sp>
      <p:sp>
        <p:nvSpPr>
          <p:cNvPr id="4" name="灯片编号占位符 3"/>
          <p:cNvSpPr>
            <a:spLocks noGrp="1"/>
          </p:cNvSpPr>
          <p:nvPr>
            <p:ph type="sldNum" sz="quarter" idx="12"/>
          </p:nvPr>
        </p:nvSpPr>
        <p:spPr/>
        <p:txBody>
          <a:bodyPr/>
          <a:lstStyle/>
          <a:p>
            <a:fld id="{7CE9889C-A0E5-4657-9FEA-1EF8B18A5C48}" type="slidenum">
              <a:rPr lang="zh-CN" altLang="en-US" smtClean="0">
                <a:solidFill>
                  <a:prstClr val="black">
                    <a:tint val="75000"/>
                  </a:prstClr>
                </a:solidFill>
              </a:rPr>
              <a:pPr/>
              <a:t>3</a:t>
            </a:fld>
            <a:endParaRPr lang="zh-CN" altLang="en-US" dirty="0">
              <a:solidFill>
                <a:prstClr val="black">
                  <a:tint val="75000"/>
                </a:prstClr>
              </a:solidFill>
            </a:endParaRPr>
          </a:p>
        </p:txBody>
      </p:sp>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207" y="1455815"/>
            <a:ext cx="3851920" cy="2633148"/>
          </a:xfrm>
          <a:prstGeom prst="rect">
            <a:avLst/>
          </a:prstGeom>
        </p:spPr>
      </p:pic>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007" y="4542336"/>
            <a:ext cx="3122965" cy="1685677"/>
          </a:xfrm>
          <a:prstGeom prst="rect">
            <a:avLst/>
          </a:prstGeom>
        </p:spPr>
      </p:pic>
      <p:sp>
        <p:nvSpPr>
          <p:cNvPr id="7" name="矩形 6"/>
          <p:cNvSpPr/>
          <p:nvPr/>
        </p:nvSpPr>
        <p:spPr>
          <a:xfrm>
            <a:off x="4559299" y="1201175"/>
            <a:ext cx="7091278" cy="5247590"/>
          </a:xfrm>
          <a:prstGeom prst="rect">
            <a:avLst/>
          </a:prstGeom>
        </p:spPr>
        <p:txBody>
          <a:bodyPr wrap="square">
            <a:spAutoFit/>
          </a:bodyPr>
          <a:lstStyle/>
          <a:p>
            <a:pPr marL="36000"/>
            <a:r>
              <a:rPr lang="en-US" altLang="zh-CN" sz="3200" b="1" dirty="0">
                <a:solidFill>
                  <a:prstClr val="black"/>
                </a:solidFill>
              </a:rPr>
              <a:t>Three water ponds</a:t>
            </a:r>
            <a:r>
              <a:rPr lang="en-US" altLang="zh-CN" sz="2400" dirty="0">
                <a:solidFill>
                  <a:prstClr val="black"/>
                </a:solidFill>
              </a:rPr>
              <a:t>:</a:t>
            </a:r>
          </a:p>
          <a:p>
            <a:pPr marL="93150" indent="-342900">
              <a:lnSpc>
                <a:spcPct val="150000"/>
              </a:lnSpc>
              <a:buFont typeface="Wingdings" panose="05000000000000000000" pitchFamily="2" charset="2"/>
              <a:buChar char="n"/>
            </a:pPr>
            <a:r>
              <a:rPr lang="en-US" altLang="zh-CN" sz="2000" dirty="0">
                <a:solidFill>
                  <a:prstClr val="black"/>
                </a:solidFill>
                <a:sym typeface="Symbol"/>
              </a:rPr>
              <a:t>78,000 m</a:t>
            </a:r>
            <a:r>
              <a:rPr lang="en-US" altLang="zh-CN" sz="2000" baseline="30000" dirty="0">
                <a:solidFill>
                  <a:prstClr val="black"/>
                </a:solidFill>
                <a:sym typeface="Symbol"/>
              </a:rPr>
              <a:t>2</a:t>
            </a:r>
            <a:r>
              <a:rPr lang="en-US" altLang="zh-CN" sz="2000" dirty="0">
                <a:solidFill>
                  <a:prstClr val="black"/>
                </a:solidFill>
                <a:sym typeface="Symbol"/>
              </a:rPr>
              <a:t> in total,   4.4 m</a:t>
            </a:r>
            <a:r>
              <a:rPr lang="zh-CN" altLang="en-US" sz="2000" dirty="0">
                <a:solidFill>
                  <a:prstClr val="black"/>
                </a:solidFill>
                <a:sym typeface="Symbol"/>
              </a:rPr>
              <a:t> </a:t>
            </a:r>
            <a:r>
              <a:rPr lang="en-US" altLang="zh-CN" sz="2000" dirty="0">
                <a:solidFill>
                  <a:prstClr val="black"/>
                </a:solidFill>
                <a:sym typeface="Symbol"/>
              </a:rPr>
              <a:t>water depth;</a:t>
            </a:r>
          </a:p>
          <a:p>
            <a:pPr marL="550350" lvl="1" indent="-342900">
              <a:lnSpc>
                <a:spcPct val="150000"/>
              </a:lnSpc>
              <a:buFont typeface="Arial" panose="020B0604020202020204" pitchFamily="34" charset="0"/>
              <a:buChar char="•"/>
            </a:pPr>
            <a:endParaRPr lang="en-US" altLang="zh-CN" sz="2000" dirty="0">
              <a:solidFill>
                <a:prstClr val="black"/>
              </a:solidFill>
              <a:sym typeface="Symbol"/>
            </a:endParaRPr>
          </a:p>
          <a:p>
            <a:pPr marL="550350" lvl="1" indent="-342900">
              <a:lnSpc>
                <a:spcPct val="150000"/>
              </a:lnSpc>
              <a:buFont typeface="Arial" panose="020B0604020202020204" pitchFamily="34" charset="0"/>
              <a:buChar char="•"/>
            </a:pPr>
            <a:endParaRPr lang="en-US" altLang="zh-CN" sz="2000" dirty="0">
              <a:solidFill>
                <a:prstClr val="black"/>
              </a:solidFill>
              <a:sym typeface="Symbol"/>
            </a:endParaRPr>
          </a:p>
          <a:p>
            <a:pPr marL="550350" lvl="1" indent="-342900">
              <a:lnSpc>
                <a:spcPct val="150000"/>
              </a:lnSpc>
              <a:buFont typeface="Arial" panose="020B0604020202020204" pitchFamily="34" charset="0"/>
              <a:buChar char="•"/>
            </a:pPr>
            <a:endParaRPr lang="en-US" altLang="zh-CN" sz="2000" dirty="0">
              <a:solidFill>
                <a:prstClr val="black"/>
              </a:solidFill>
              <a:sym typeface="Symbol"/>
            </a:endParaRPr>
          </a:p>
          <a:p>
            <a:pPr marL="550350" lvl="1" indent="-342900">
              <a:lnSpc>
                <a:spcPct val="150000"/>
              </a:lnSpc>
              <a:buFont typeface="Arial" panose="020B0604020202020204" pitchFamily="34" charset="0"/>
              <a:buChar char="•"/>
            </a:pPr>
            <a:endParaRPr lang="en-US" altLang="zh-CN" sz="2000" dirty="0">
              <a:solidFill>
                <a:prstClr val="black"/>
              </a:solidFill>
              <a:sym typeface="Symbol"/>
            </a:endParaRPr>
          </a:p>
          <a:p>
            <a:pPr marL="93150" indent="-342900">
              <a:lnSpc>
                <a:spcPct val="150000"/>
              </a:lnSpc>
              <a:buFont typeface="Wingdings" panose="05000000000000000000" pitchFamily="2" charset="2"/>
              <a:buChar char="n"/>
            </a:pPr>
            <a:r>
              <a:rPr lang="en-US" altLang="zh-CN" sz="2000" dirty="0">
                <a:solidFill>
                  <a:prstClr val="black"/>
                </a:solidFill>
                <a:sym typeface="Symbol"/>
              </a:rPr>
              <a:t>Cells are partitioned with black curtains.</a:t>
            </a:r>
            <a:endParaRPr lang="zh-CN" altLang="en-US" sz="2000" dirty="0">
              <a:solidFill>
                <a:prstClr val="black"/>
              </a:solidFill>
            </a:endParaRPr>
          </a:p>
          <a:p>
            <a:pPr marL="36000" indent="-285750">
              <a:buFont typeface="Wingdings" panose="05000000000000000000" pitchFamily="2" charset="2"/>
              <a:buChar char="u"/>
            </a:pPr>
            <a:endParaRPr lang="en-US" altLang="zh-CN" dirty="0">
              <a:solidFill>
                <a:prstClr val="black"/>
              </a:solidFill>
              <a:latin typeface="黑体" panose="02010609060101010101" pitchFamily="49" charset="-122"/>
            </a:endParaRPr>
          </a:p>
          <a:p>
            <a:pPr marL="36000"/>
            <a:r>
              <a:rPr lang="en-US" altLang="zh-CN" sz="2400" b="1" dirty="0">
                <a:solidFill>
                  <a:prstClr val="black"/>
                </a:solidFill>
              </a:rPr>
              <a:t>Detect shower secondary particles:</a:t>
            </a:r>
          </a:p>
          <a:p>
            <a:pPr marL="36000" indent="-285750">
              <a:lnSpc>
                <a:spcPct val="150000"/>
              </a:lnSpc>
              <a:buFont typeface="Wingdings" panose="05000000000000000000" pitchFamily="2" charset="2"/>
              <a:buChar char="Ø"/>
            </a:pPr>
            <a:r>
              <a:rPr lang="en-US" altLang="zh-CN" dirty="0">
                <a:solidFill>
                  <a:prstClr val="black"/>
                </a:solidFill>
              </a:rPr>
              <a:t>Electrons/positrons;</a:t>
            </a:r>
          </a:p>
          <a:p>
            <a:pPr marL="36000" indent="-285750">
              <a:lnSpc>
                <a:spcPct val="150000"/>
              </a:lnSpc>
              <a:buFont typeface="Wingdings" panose="05000000000000000000" pitchFamily="2" charset="2"/>
              <a:buChar char="Ø"/>
            </a:pPr>
            <a:r>
              <a:rPr lang="en-US" altLang="zh-CN" dirty="0">
                <a:solidFill>
                  <a:prstClr val="black"/>
                </a:solidFill>
                <a:sym typeface="Symbol"/>
              </a:rPr>
              <a:t>Muons;</a:t>
            </a:r>
          </a:p>
          <a:p>
            <a:pPr marL="36000" indent="-285750">
              <a:lnSpc>
                <a:spcPct val="150000"/>
              </a:lnSpc>
              <a:buFont typeface="Wingdings" panose="05000000000000000000" pitchFamily="2" charset="2"/>
              <a:buChar char="Ø"/>
            </a:pPr>
            <a:r>
              <a:rPr lang="en-US" altLang="zh-CN" dirty="0">
                <a:solidFill>
                  <a:prstClr val="black"/>
                </a:solidFill>
                <a:sym typeface="Symbol"/>
              </a:rPr>
              <a:t>Gammas.</a:t>
            </a:r>
            <a:endParaRPr lang="zh-CN" altLang="en-US" dirty="0">
              <a:solidFill>
                <a:prstClr val="black"/>
              </a:solidFill>
            </a:endParaRPr>
          </a:p>
        </p:txBody>
      </p:sp>
      <p:sp>
        <p:nvSpPr>
          <p:cNvPr id="3" name="文本框 2"/>
          <p:cNvSpPr txBox="1"/>
          <p:nvPr/>
        </p:nvSpPr>
        <p:spPr>
          <a:xfrm>
            <a:off x="1478254" y="2403333"/>
            <a:ext cx="397866" cy="523220"/>
          </a:xfrm>
          <a:prstGeom prst="rect">
            <a:avLst/>
          </a:prstGeom>
          <a:noFill/>
        </p:spPr>
        <p:txBody>
          <a:bodyPr wrap="none" rtlCol="0">
            <a:spAutoFit/>
          </a:bodyPr>
          <a:lstStyle/>
          <a:p>
            <a:r>
              <a:rPr lang="en-US" altLang="zh-CN" sz="2800" b="1" dirty="0">
                <a:solidFill>
                  <a:srgbClr val="FF0000"/>
                </a:solidFill>
              </a:rPr>
              <a:t>2</a:t>
            </a:r>
            <a:endParaRPr lang="zh-CN" altLang="en-US" sz="2800" b="1" dirty="0">
              <a:solidFill>
                <a:srgbClr val="FF0000"/>
              </a:solidFill>
            </a:endParaRPr>
          </a:p>
        </p:txBody>
      </p:sp>
      <p:sp>
        <p:nvSpPr>
          <p:cNvPr id="9" name="文本框 8"/>
          <p:cNvSpPr txBox="1"/>
          <p:nvPr/>
        </p:nvSpPr>
        <p:spPr>
          <a:xfrm>
            <a:off x="2162198" y="1747658"/>
            <a:ext cx="397866" cy="523220"/>
          </a:xfrm>
          <a:prstGeom prst="rect">
            <a:avLst/>
          </a:prstGeom>
          <a:noFill/>
        </p:spPr>
        <p:txBody>
          <a:bodyPr wrap="none" rtlCol="0">
            <a:spAutoFit/>
          </a:bodyPr>
          <a:lstStyle/>
          <a:p>
            <a:r>
              <a:rPr lang="en-US" altLang="zh-CN" sz="2800" b="1" dirty="0">
                <a:solidFill>
                  <a:srgbClr val="FF0000"/>
                </a:solidFill>
              </a:rPr>
              <a:t>1</a:t>
            </a:r>
            <a:endParaRPr lang="zh-CN" altLang="en-US" sz="2800" b="1" dirty="0">
              <a:solidFill>
                <a:srgbClr val="FF0000"/>
              </a:solidFill>
            </a:endParaRPr>
          </a:p>
        </p:txBody>
      </p:sp>
      <p:sp>
        <p:nvSpPr>
          <p:cNvPr id="10" name="文本框 9"/>
          <p:cNvSpPr txBox="1"/>
          <p:nvPr/>
        </p:nvSpPr>
        <p:spPr>
          <a:xfrm>
            <a:off x="2641398" y="2541556"/>
            <a:ext cx="397866" cy="523220"/>
          </a:xfrm>
          <a:prstGeom prst="rect">
            <a:avLst/>
          </a:prstGeom>
          <a:noFill/>
        </p:spPr>
        <p:txBody>
          <a:bodyPr wrap="none" rtlCol="0">
            <a:spAutoFit/>
          </a:bodyPr>
          <a:lstStyle/>
          <a:p>
            <a:r>
              <a:rPr lang="en-US" altLang="zh-CN" sz="2800" b="1" dirty="0">
                <a:solidFill>
                  <a:srgbClr val="FF0000"/>
                </a:solidFill>
              </a:rPr>
              <a:t>3</a:t>
            </a:r>
            <a:endParaRPr lang="zh-CN" altLang="en-US" sz="2800" b="1" dirty="0">
              <a:solidFill>
                <a:srgbClr val="FF0000"/>
              </a:solidFill>
            </a:endParaRPr>
          </a:p>
        </p:txBody>
      </p:sp>
      <p:graphicFrame>
        <p:nvGraphicFramePr>
          <p:cNvPr id="8" name="表格 7"/>
          <p:cNvGraphicFramePr>
            <a:graphicFrameLocks noGrp="1"/>
          </p:cNvGraphicFramePr>
          <p:nvPr>
            <p:extLst>
              <p:ext uri="{D42A27DB-BD31-4B8C-83A1-F6EECF244321}">
                <p14:modId xmlns:p14="http://schemas.microsoft.com/office/powerpoint/2010/main" val="1294418828"/>
              </p:ext>
            </p:extLst>
          </p:nvPr>
        </p:nvGraphicFramePr>
        <p:xfrm>
          <a:off x="5057192" y="2270878"/>
          <a:ext cx="6296607" cy="1371600"/>
        </p:xfrm>
        <a:graphic>
          <a:graphicData uri="http://schemas.openxmlformats.org/drawingml/2006/table">
            <a:tbl>
              <a:tblPr firstRow="1" bandRow="1">
                <a:tableStyleId>{EB9631B5-78F2-41C9-869B-9F39066F8104}</a:tableStyleId>
              </a:tblPr>
              <a:tblGrid>
                <a:gridCol w="1379372">
                  <a:extLst>
                    <a:ext uri="{9D8B030D-6E8A-4147-A177-3AD203B41FA5}">
                      <a16:colId xmlns:a16="http://schemas.microsoft.com/office/drawing/2014/main" val="20000"/>
                    </a:ext>
                  </a:extLst>
                </a:gridCol>
                <a:gridCol w="2722599">
                  <a:extLst>
                    <a:ext uri="{9D8B030D-6E8A-4147-A177-3AD203B41FA5}">
                      <a16:colId xmlns:a16="http://schemas.microsoft.com/office/drawing/2014/main" val="20001"/>
                    </a:ext>
                  </a:extLst>
                </a:gridCol>
                <a:gridCol w="2194636">
                  <a:extLst>
                    <a:ext uri="{9D8B030D-6E8A-4147-A177-3AD203B41FA5}">
                      <a16:colId xmlns:a16="http://schemas.microsoft.com/office/drawing/2014/main" val="20002"/>
                    </a:ext>
                  </a:extLst>
                </a:gridCol>
              </a:tblGrid>
              <a:tr h="326858">
                <a:tc>
                  <a:txBody>
                    <a:bodyPr/>
                    <a:lstStyle/>
                    <a:p>
                      <a:endParaRPr lang="zh-CN" altLang="en-US" dirty="0"/>
                    </a:p>
                  </a:txBody>
                  <a:tcPr/>
                </a:tc>
                <a:tc>
                  <a:txBody>
                    <a:bodyPr/>
                    <a:lstStyle/>
                    <a:p>
                      <a:endParaRPr lang="zh-CN" altLang="en-US"/>
                    </a:p>
                  </a:txBody>
                  <a:tcPr/>
                </a:tc>
                <a:tc>
                  <a:txBody>
                    <a:bodyPr/>
                    <a:lstStyle/>
                    <a:p>
                      <a:endParaRPr lang="zh-CN" altLang="en-US" dirty="0"/>
                    </a:p>
                  </a:txBody>
                  <a:tcPr/>
                </a:tc>
                <a:extLst>
                  <a:ext uri="{0D108BD9-81ED-4DB2-BD59-A6C34878D82A}">
                    <a16:rowId xmlns:a16="http://schemas.microsoft.com/office/drawing/2014/main" val="10000"/>
                  </a:ext>
                </a:extLst>
              </a:tr>
              <a:tr h="326858">
                <a:tc>
                  <a:txBody>
                    <a:bodyPr/>
                    <a:lstStyle/>
                    <a:p>
                      <a:r>
                        <a:rPr lang="en-US" altLang="zh-CN" sz="1600" dirty="0" err="1">
                          <a:highlight>
                            <a:srgbClr val="FFFF00"/>
                          </a:highlight>
                        </a:rPr>
                        <a:t>No.1</a:t>
                      </a:r>
                      <a:r>
                        <a:rPr lang="en-US" altLang="zh-CN" sz="1600" dirty="0">
                          <a:highlight>
                            <a:srgbClr val="FFFF00"/>
                          </a:highlight>
                        </a:rPr>
                        <a:t> Pond</a:t>
                      </a:r>
                      <a:endParaRPr lang="zh-CN" altLang="en-US" sz="1600" dirty="0">
                        <a:highlight>
                          <a:srgbClr val="FFFF00"/>
                        </a:highlight>
                      </a:endParaRPr>
                    </a:p>
                  </a:txBody>
                  <a:tcPr/>
                </a:tc>
                <a:tc rowSpan="2">
                  <a:txBody>
                    <a:bodyPr/>
                    <a:lstStyle/>
                    <a:p>
                      <a:endParaRPr lang="en-US" altLang="zh-CN" sz="1600" dirty="0">
                        <a:highlight>
                          <a:srgbClr val="FFFF00"/>
                        </a:highlight>
                      </a:endParaRPr>
                    </a:p>
                    <a:p>
                      <a:r>
                        <a:rPr lang="en-US" altLang="zh-CN" sz="1600" dirty="0" err="1">
                          <a:highlight>
                            <a:srgbClr val="FFFF00"/>
                          </a:highlight>
                        </a:rPr>
                        <a:t>150m</a:t>
                      </a:r>
                      <a:r>
                        <a:rPr lang="en-US" altLang="zh-CN" sz="1600" dirty="0">
                          <a:highlight>
                            <a:srgbClr val="FFFF00"/>
                          </a:highlight>
                        </a:rPr>
                        <a:t>*</a:t>
                      </a:r>
                      <a:r>
                        <a:rPr lang="en-US" altLang="zh-CN" sz="1600" dirty="0" err="1">
                          <a:highlight>
                            <a:srgbClr val="FFFF00"/>
                          </a:highlight>
                        </a:rPr>
                        <a:t>150m</a:t>
                      </a:r>
                      <a:r>
                        <a:rPr lang="en-US" altLang="zh-CN" sz="1600" dirty="0">
                          <a:highlight>
                            <a:srgbClr val="FFFF00"/>
                          </a:highlight>
                        </a:rPr>
                        <a:t>,</a:t>
                      </a:r>
                      <a:r>
                        <a:rPr lang="en-US" altLang="zh-CN" sz="1600" baseline="0" dirty="0">
                          <a:highlight>
                            <a:srgbClr val="FFFF00"/>
                          </a:highlight>
                        </a:rPr>
                        <a:t> 900 cells</a:t>
                      </a:r>
                      <a:endParaRPr lang="zh-CN" altLang="en-US" sz="1600" dirty="0">
                        <a:highlight>
                          <a:srgbClr val="FFFF00"/>
                        </a:highlight>
                      </a:endParaRPr>
                    </a:p>
                  </a:txBody>
                  <a:tcPr/>
                </a:tc>
                <a:tc>
                  <a:txBody>
                    <a:bodyPr/>
                    <a:lstStyle/>
                    <a:p>
                      <a:r>
                        <a:rPr lang="en-US" altLang="zh-CN" sz="1600" dirty="0"/>
                        <a:t>8-in</a:t>
                      </a:r>
                      <a:r>
                        <a:rPr lang="en-US" altLang="zh-CN" sz="1600" baseline="0" dirty="0"/>
                        <a:t> </a:t>
                      </a:r>
                      <a:r>
                        <a:rPr lang="en-US" altLang="zh-CN" sz="1600" baseline="0" dirty="0" err="1"/>
                        <a:t>PMT</a:t>
                      </a:r>
                      <a:r>
                        <a:rPr lang="en-US" altLang="zh-CN" sz="1600" baseline="0" dirty="0"/>
                        <a:t>+ 1.5-in </a:t>
                      </a:r>
                      <a:r>
                        <a:rPr lang="en-US" altLang="zh-CN" sz="1600" baseline="0" dirty="0" err="1"/>
                        <a:t>PMT</a:t>
                      </a:r>
                      <a:endParaRPr lang="zh-CN" altLang="en-US" sz="1600" dirty="0"/>
                    </a:p>
                  </a:txBody>
                  <a:tcPr/>
                </a:tc>
                <a:extLst>
                  <a:ext uri="{0D108BD9-81ED-4DB2-BD59-A6C34878D82A}">
                    <a16:rowId xmlns:a16="http://schemas.microsoft.com/office/drawing/2014/main" val="10001"/>
                  </a:ext>
                </a:extLst>
              </a:tr>
              <a:tr h="326858">
                <a:tc>
                  <a:txBody>
                    <a:bodyPr/>
                    <a:lstStyle/>
                    <a:p>
                      <a:r>
                        <a:rPr lang="en-US" altLang="zh-CN" sz="1600" dirty="0" err="1">
                          <a:highlight>
                            <a:srgbClr val="FFFF00"/>
                          </a:highlight>
                        </a:rPr>
                        <a:t>No.2</a:t>
                      </a:r>
                      <a:r>
                        <a:rPr lang="zh-CN" altLang="en-US" sz="1600" baseline="0" dirty="0">
                          <a:highlight>
                            <a:srgbClr val="FFFF00"/>
                          </a:highlight>
                        </a:rPr>
                        <a:t> </a:t>
                      </a:r>
                      <a:r>
                        <a:rPr lang="en-US" altLang="zh-CN" sz="1600" baseline="0" dirty="0">
                          <a:highlight>
                            <a:srgbClr val="FFFF00"/>
                          </a:highlight>
                        </a:rPr>
                        <a:t>Pond</a:t>
                      </a:r>
                      <a:endParaRPr lang="zh-CN" altLang="en-US" sz="1600" dirty="0">
                        <a:highlight>
                          <a:srgbClr val="FFFF00"/>
                        </a:highlight>
                      </a:endParaRPr>
                    </a:p>
                  </a:txBody>
                  <a:tcPr/>
                </a:tc>
                <a:tc vMerge="1">
                  <a:txBody>
                    <a:bodyPr/>
                    <a:lstStyle/>
                    <a:p>
                      <a:endParaRPr lang="zh-CN" altLang="en-US" sz="1600" dirty="0"/>
                    </a:p>
                  </a:txBody>
                  <a:tcPr/>
                </a:tc>
                <a:tc rowSpan="2">
                  <a:txBody>
                    <a:bodyPr/>
                    <a:lstStyle/>
                    <a:p>
                      <a:endParaRPr lang="en-US" altLang="zh-CN" sz="1600" dirty="0"/>
                    </a:p>
                    <a:p>
                      <a:r>
                        <a:rPr lang="en-US" altLang="zh-CN" sz="1600" dirty="0"/>
                        <a:t>20-in</a:t>
                      </a:r>
                      <a:r>
                        <a:rPr lang="en-US" altLang="zh-CN" sz="1600" baseline="0" dirty="0"/>
                        <a:t> </a:t>
                      </a:r>
                      <a:r>
                        <a:rPr lang="en-US" altLang="zh-CN" sz="1600" baseline="0" dirty="0" err="1"/>
                        <a:t>PMT</a:t>
                      </a:r>
                      <a:r>
                        <a:rPr lang="en-US" altLang="zh-CN" sz="1600" baseline="0" dirty="0"/>
                        <a:t>+ 3-in </a:t>
                      </a:r>
                      <a:r>
                        <a:rPr lang="en-US" altLang="zh-CN" sz="1600" baseline="0" dirty="0" err="1"/>
                        <a:t>PMT</a:t>
                      </a:r>
                      <a:endParaRPr lang="zh-CN" altLang="en-US" sz="1600" dirty="0"/>
                    </a:p>
                  </a:txBody>
                  <a:tcPr/>
                </a:tc>
                <a:extLst>
                  <a:ext uri="{0D108BD9-81ED-4DB2-BD59-A6C34878D82A}">
                    <a16:rowId xmlns:a16="http://schemas.microsoft.com/office/drawing/2014/main" val="10002"/>
                  </a:ext>
                </a:extLst>
              </a:tr>
              <a:tr h="326858">
                <a:tc>
                  <a:txBody>
                    <a:bodyPr/>
                    <a:lstStyle/>
                    <a:p>
                      <a:r>
                        <a:rPr lang="en-US" altLang="zh-CN" sz="1600" dirty="0" err="1"/>
                        <a:t>No.3</a:t>
                      </a:r>
                      <a:r>
                        <a:rPr lang="en-US" altLang="zh-CN" sz="1600" dirty="0"/>
                        <a:t> Pond</a:t>
                      </a:r>
                      <a:endParaRPr lang="zh-CN" altLang="en-US" sz="1600" dirty="0"/>
                    </a:p>
                  </a:txBody>
                  <a:tcPr/>
                </a:tc>
                <a:tc>
                  <a:txBody>
                    <a:bodyPr/>
                    <a:lstStyle/>
                    <a:p>
                      <a:r>
                        <a:rPr lang="en-US" altLang="zh-CN" sz="1600" dirty="0" err="1"/>
                        <a:t>300m</a:t>
                      </a:r>
                      <a:r>
                        <a:rPr lang="en-US" altLang="zh-CN" sz="1600" dirty="0"/>
                        <a:t>*</a:t>
                      </a:r>
                      <a:r>
                        <a:rPr lang="en-US" altLang="zh-CN" sz="1600" dirty="0" err="1"/>
                        <a:t>110m</a:t>
                      </a:r>
                      <a:r>
                        <a:rPr lang="en-US" altLang="zh-CN" sz="1600" dirty="0"/>
                        <a:t>,</a:t>
                      </a:r>
                      <a:r>
                        <a:rPr lang="en-US" altLang="zh-CN" sz="1600" baseline="0" dirty="0"/>
                        <a:t> 1,320 cells </a:t>
                      </a:r>
                      <a:endParaRPr lang="zh-CN" altLang="en-US" sz="1600" dirty="0"/>
                    </a:p>
                  </a:txBody>
                  <a:tcPr/>
                </a:tc>
                <a:tc vMerge="1">
                  <a:txBody>
                    <a:bodyPr/>
                    <a:lstStyle/>
                    <a:p>
                      <a:endParaRPr lang="zh-CN" altLang="en-US" sz="16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63245936"/>
      </p:ext>
    </p:extLst>
  </p:cSld>
  <p:clrMapOvr>
    <a:masterClrMapping/>
  </p:clrMapOvr>
  <mc:AlternateContent xmlns:mc="http://schemas.openxmlformats.org/markup-compatibility/2006" xmlns:p14="http://schemas.microsoft.com/office/powerpoint/2010/main">
    <mc:Choice Requires="p14">
      <p:transition spd="slow" p14:dur="2000" advTm="74342"/>
    </mc:Choice>
    <mc:Fallback xmlns="">
      <p:transition spd="slow" advTm="7434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599" y="1576872"/>
            <a:ext cx="5885401" cy="4414051"/>
          </a:xfrm>
          <a:prstGeom prst="rect">
            <a:avLst/>
          </a:prstGeom>
        </p:spPr>
      </p:pic>
      <p:sp>
        <p:nvSpPr>
          <p:cNvPr id="2" name="文本框 1"/>
          <p:cNvSpPr txBox="1"/>
          <p:nvPr/>
        </p:nvSpPr>
        <p:spPr>
          <a:xfrm>
            <a:off x="1707333" y="700403"/>
            <a:ext cx="4738798" cy="461665"/>
          </a:xfrm>
          <a:prstGeom prst="rect">
            <a:avLst/>
          </a:prstGeom>
          <a:noFill/>
        </p:spPr>
        <p:txBody>
          <a:bodyPr wrap="none" rtlCol="0">
            <a:spAutoFit/>
          </a:bodyPr>
          <a:lstStyle/>
          <a:p>
            <a:r>
              <a:rPr lang="en-US" altLang="zh-CN" sz="2400" dirty="0"/>
              <a:t>Detector installation in </a:t>
            </a:r>
            <a:r>
              <a:rPr lang="en-US" altLang="zh-CN" sz="2400" dirty="0" err="1"/>
              <a:t>No.2</a:t>
            </a:r>
            <a:r>
              <a:rPr lang="en-US" altLang="zh-CN" sz="2400" dirty="0"/>
              <a:t> Pool.</a:t>
            </a:r>
            <a:endParaRPr lang="zh-CN" altLang="en-US" sz="2400" dirty="0"/>
          </a:p>
        </p:txBody>
      </p:sp>
      <p:pic>
        <p:nvPicPr>
          <p:cNvPr id="6" name="图片 5">
            <a:extLst>
              <a:ext uri="{FF2B5EF4-FFF2-40B4-BE49-F238E27FC236}">
                <a16:creationId xmlns:a16="http://schemas.microsoft.com/office/drawing/2014/main" id="{293769FF-E31C-4344-B0A6-D14509EAE6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23518" y="1576871"/>
            <a:ext cx="5885402" cy="4414051"/>
          </a:xfrm>
          <a:prstGeom prst="rect">
            <a:avLst/>
          </a:prstGeom>
        </p:spPr>
      </p:pic>
    </p:spTree>
    <p:extLst>
      <p:ext uri="{BB962C8B-B14F-4D97-AF65-F5344CB8AC3E}">
        <p14:creationId xmlns:p14="http://schemas.microsoft.com/office/powerpoint/2010/main" val="633239190"/>
      </p:ext>
    </p:extLst>
  </p:cSld>
  <p:clrMapOvr>
    <a:masterClrMapping/>
  </p:clrMapOvr>
  <mc:AlternateContent xmlns:mc="http://schemas.openxmlformats.org/markup-compatibility/2006" xmlns:p14="http://schemas.microsoft.com/office/powerpoint/2010/main">
    <mc:Choice Requires="p14">
      <p:transition spd="slow" p14:dur="2000" advTm="33155"/>
    </mc:Choice>
    <mc:Fallback xmlns="">
      <p:transition spd="slow" advTm="3315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F54E4560-A2B9-49FC-B79B-644B0B01AC0C}"/>
              </a:ext>
            </a:extLst>
          </p:cNvPr>
          <p:cNvSpPr>
            <a:spLocks noGrp="1"/>
          </p:cNvSpPr>
          <p:nvPr>
            <p:ph type="sldNum" sz="quarter" idx="12"/>
          </p:nvPr>
        </p:nvSpPr>
        <p:spPr/>
        <p:txBody>
          <a:bodyPr/>
          <a:lstStyle/>
          <a:p>
            <a:fld id="{0613B1F1-3F26-494A-B9FE-BC63AB732FF9}" type="slidenum">
              <a:rPr lang="zh-CN" altLang="en-US" smtClean="0"/>
              <a:t>31</a:t>
            </a:fld>
            <a:endParaRPr lang="zh-CN" altLang="en-US"/>
          </a:p>
        </p:txBody>
      </p:sp>
      <p:pic>
        <p:nvPicPr>
          <p:cNvPr id="6" name="内容占位符 5">
            <a:extLst>
              <a:ext uri="{FF2B5EF4-FFF2-40B4-BE49-F238E27FC236}">
                <a16:creationId xmlns:a16="http://schemas.microsoft.com/office/drawing/2014/main" id="{969610FC-3E5C-4432-9E83-64F4F4361EC6}"/>
              </a:ext>
            </a:extLst>
          </p:cNvPr>
          <p:cNvPicPr>
            <a:picLocks noGrp="1" noChangeAspect="1"/>
          </p:cNvPicPr>
          <p:nvPr>
            <p:ph idx="4294967295"/>
          </p:nvPr>
        </p:nvPicPr>
        <p:blipFill>
          <a:blip r:embed="rId2" cstate="print">
            <a:extLst>
              <a:ext uri="{28A0092B-C50C-407E-A947-70E740481C1C}">
                <a14:useLocalDpi xmlns:a14="http://schemas.microsoft.com/office/drawing/2010/main"/>
              </a:ext>
            </a:extLst>
          </a:blip>
          <a:stretch>
            <a:fillRect/>
          </a:stretch>
        </p:blipFill>
        <p:spPr>
          <a:xfrm>
            <a:off x="0" y="1265238"/>
            <a:ext cx="2833688" cy="3778250"/>
          </a:xfrm>
        </p:spPr>
      </p:pic>
      <p:pic>
        <p:nvPicPr>
          <p:cNvPr id="8" name="图片 7">
            <a:extLst>
              <a:ext uri="{FF2B5EF4-FFF2-40B4-BE49-F238E27FC236}">
                <a16:creationId xmlns:a16="http://schemas.microsoft.com/office/drawing/2014/main" id="{667394EF-80EE-4194-82C6-E64CB927F3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7624" y="0"/>
            <a:ext cx="5143500" cy="6858000"/>
          </a:xfrm>
          <a:prstGeom prst="rect">
            <a:avLst/>
          </a:prstGeom>
        </p:spPr>
      </p:pic>
      <p:pic>
        <p:nvPicPr>
          <p:cNvPr id="10" name="图片 9">
            <a:extLst>
              <a:ext uri="{FF2B5EF4-FFF2-40B4-BE49-F238E27FC236}">
                <a16:creationId xmlns:a16="http://schemas.microsoft.com/office/drawing/2014/main" id="{70853B43-2837-4451-A52E-2C1B089332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83482" y="373225"/>
            <a:ext cx="3866198" cy="6858000"/>
          </a:xfrm>
          <a:prstGeom prst="rect">
            <a:avLst/>
          </a:prstGeom>
        </p:spPr>
      </p:pic>
    </p:spTree>
    <p:extLst>
      <p:ext uri="{BB962C8B-B14F-4D97-AF65-F5344CB8AC3E}">
        <p14:creationId xmlns:p14="http://schemas.microsoft.com/office/powerpoint/2010/main" val="1821226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E92178-9FE3-4B27-9915-4B3E470059C1}"/>
              </a:ext>
            </a:extLst>
          </p:cNvPr>
          <p:cNvSpPr>
            <a:spLocks noGrp="1"/>
          </p:cNvSpPr>
          <p:nvPr>
            <p:ph type="title"/>
          </p:nvPr>
        </p:nvSpPr>
        <p:spPr>
          <a:xfrm>
            <a:off x="1547898" y="635460"/>
            <a:ext cx="8911687" cy="1280890"/>
          </a:xfrm>
        </p:spPr>
        <p:txBody>
          <a:bodyPr/>
          <a:lstStyle/>
          <a:p>
            <a:r>
              <a:rPr lang="en-US" altLang="zh-CN" dirty="0"/>
              <a:t>View with full installation.</a:t>
            </a:r>
            <a:endParaRPr lang="zh-CN" altLang="en-US" dirty="0"/>
          </a:p>
        </p:txBody>
      </p:sp>
      <p:pic>
        <p:nvPicPr>
          <p:cNvPr id="6" name="内容占位符 5">
            <a:extLst>
              <a:ext uri="{FF2B5EF4-FFF2-40B4-BE49-F238E27FC236}">
                <a16:creationId xmlns:a16="http://schemas.microsoft.com/office/drawing/2014/main" id="{A7527079-4852-438C-9B55-A9A4B2B13ED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31230" y="1275905"/>
            <a:ext cx="11817210" cy="5442136"/>
          </a:xfrm>
        </p:spPr>
      </p:pic>
      <p:sp>
        <p:nvSpPr>
          <p:cNvPr id="4" name="灯片编号占位符 3">
            <a:extLst>
              <a:ext uri="{FF2B5EF4-FFF2-40B4-BE49-F238E27FC236}">
                <a16:creationId xmlns:a16="http://schemas.microsoft.com/office/drawing/2014/main" id="{319FD6D3-CB90-4E2F-8EE7-D90A6A2A3AAB}"/>
              </a:ext>
            </a:extLst>
          </p:cNvPr>
          <p:cNvSpPr>
            <a:spLocks noGrp="1"/>
          </p:cNvSpPr>
          <p:nvPr>
            <p:ph type="sldNum" sz="quarter" idx="12"/>
          </p:nvPr>
        </p:nvSpPr>
        <p:spPr/>
        <p:txBody>
          <a:bodyPr/>
          <a:lstStyle/>
          <a:p>
            <a:fld id="{0613B1F1-3F26-494A-B9FE-BC63AB732FF9}" type="slidenum">
              <a:rPr lang="zh-CN" altLang="en-US" smtClean="0"/>
              <a:t>32</a:t>
            </a:fld>
            <a:endParaRPr lang="zh-CN" altLang="en-US"/>
          </a:p>
        </p:txBody>
      </p:sp>
    </p:spTree>
    <p:extLst>
      <p:ext uri="{BB962C8B-B14F-4D97-AF65-F5344CB8AC3E}">
        <p14:creationId xmlns:p14="http://schemas.microsoft.com/office/powerpoint/2010/main" val="1180417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86C001EB-F7D3-4957-B7C2-B1DC71F303F0}"/>
              </a:ext>
            </a:extLst>
          </p:cNvPr>
          <p:cNvSpPr>
            <a:spLocks noGrp="1"/>
          </p:cNvSpPr>
          <p:nvPr>
            <p:ph type="sldNum" sz="quarter" idx="12"/>
          </p:nvPr>
        </p:nvSpPr>
        <p:spPr/>
        <p:txBody>
          <a:bodyPr/>
          <a:lstStyle/>
          <a:p>
            <a:fld id="{0613B1F1-3F26-494A-B9FE-BC63AB732FF9}" type="slidenum">
              <a:rPr lang="zh-CN" altLang="en-US" smtClean="0"/>
              <a:t>33</a:t>
            </a:fld>
            <a:endParaRPr lang="zh-CN" altLang="en-US"/>
          </a:p>
        </p:txBody>
      </p:sp>
      <p:pic>
        <p:nvPicPr>
          <p:cNvPr id="11" name="内容占位符 10">
            <a:extLst>
              <a:ext uri="{FF2B5EF4-FFF2-40B4-BE49-F238E27FC236}">
                <a16:creationId xmlns:a16="http://schemas.microsoft.com/office/drawing/2014/main" id="{5E794DFD-3162-481E-B3C5-A19D09D2FAD8}"/>
              </a:ext>
            </a:extLst>
          </p:cNvPr>
          <p:cNvPicPr>
            <a:picLocks noGrp="1" noChangeAspect="1"/>
          </p:cNvPicPr>
          <p:nvPr>
            <p:ph idx="4294967295"/>
          </p:nvPr>
        </p:nvPicPr>
        <p:blipFill>
          <a:blip r:embed="rId2" cstate="print">
            <a:extLst>
              <a:ext uri="{28A0092B-C50C-407E-A947-70E740481C1C}">
                <a14:useLocalDpi xmlns:a14="http://schemas.microsoft.com/office/drawing/2010/main"/>
              </a:ext>
            </a:extLst>
          </a:blip>
          <a:stretch>
            <a:fillRect/>
          </a:stretch>
        </p:blipFill>
        <p:spPr>
          <a:xfrm>
            <a:off x="2130357" y="185694"/>
            <a:ext cx="4945063" cy="6592888"/>
          </a:xfrm>
        </p:spPr>
      </p:pic>
      <p:sp>
        <p:nvSpPr>
          <p:cNvPr id="7" name="矩形 6">
            <a:extLst>
              <a:ext uri="{FF2B5EF4-FFF2-40B4-BE49-F238E27FC236}">
                <a16:creationId xmlns:a16="http://schemas.microsoft.com/office/drawing/2014/main" id="{6A653C45-F1C8-4BE9-81D6-BC8EE34E0523}"/>
              </a:ext>
            </a:extLst>
          </p:cNvPr>
          <p:cNvSpPr/>
          <p:nvPr/>
        </p:nvSpPr>
        <p:spPr>
          <a:xfrm>
            <a:off x="7295533" y="2881974"/>
            <a:ext cx="4691349" cy="1200329"/>
          </a:xfrm>
          <a:prstGeom prst="rect">
            <a:avLst/>
          </a:prstGeom>
        </p:spPr>
        <p:txBody>
          <a:bodyPr wrap="none">
            <a:spAutoFit/>
          </a:bodyPr>
          <a:lstStyle/>
          <a:p>
            <a:r>
              <a:rPr lang="en-US" altLang="zh-CN" sz="2400" b="1" dirty="0"/>
              <a:t>On October 15th, </a:t>
            </a:r>
          </a:p>
          <a:p>
            <a:r>
              <a:rPr lang="en-US" altLang="zh-CN" sz="2400" b="1" dirty="0"/>
              <a:t>the pool began to fill the water.</a:t>
            </a:r>
          </a:p>
          <a:p>
            <a:r>
              <a:rPr lang="en-US" altLang="zh-CN" sz="2400" b="1" dirty="0"/>
              <a:t>~</a:t>
            </a:r>
            <a:r>
              <a:rPr lang="en-US" altLang="zh-CN" sz="2400" b="1" dirty="0" err="1"/>
              <a:t>13cm</a:t>
            </a:r>
            <a:r>
              <a:rPr lang="en-US" altLang="zh-CN" sz="2400" b="1" dirty="0"/>
              <a:t>/day.</a:t>
            </a:r>
            <a:endParaRPr lang="zh-CN" altLang="en-US" sz="2400" b="1" dirty="0"/>
          </a:p>
        </p:txBody>
      </p:sp>
    </p:spTree>
    <p:extLst>
      <p:ext uri="{BB962C8B-B14F-4D97-AF65-F5344CB8AC3E}">
        <p14:creationId xmlns:p14="http://schemas.microsoft.com/office/powerpoint/2010/main" val="556878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588063" y="616371"/>
            <a:ext cx="8911687" cy="1280890"/>
          </a:xfrm>
        </p:spPr>
        <p:txBody>
          <a:bodyPr/>
          <a:lstStyle/>
          <a:p>
            <a:r>
              <a:rPr lang="en-US" altLang="zh-CN" dirty="0"/>
              <a:t>Electronics system for 20-in PMT</a:t>
            </a:r>
            <a:endParaRPr lang="zh-CN" altLang="en-US" dirty="0"/>
          </a:p>
        </p:txBody>
      </p:sp>
      <p:sp>
        <p:nvSpPr>
          <p:cNvPr id="7" name="文本框 6"/>
          <p:cNvSpPr txBox="1"/>
          <p:nvPr/>
        </p:nvSpPr>
        <p:spPr>
          <a:xfrm>
            <a:off x="7313590" y="6394691"/>
            <a:ext cx="3250807" cy="338554"/>
          </a:xfrm>
          <a:prstGeom prst="rect">
            <a:avLst/>
          </a:prstGeom>
          <a:noFill/>
        </p:spPr>
        <p:txBody>
          <a:bodyPr wrap="square" rtlCol="0">
            <a:spAutoFit/>
          </a:bodyPr>
          <a:lstStyle/>
          <a:p>
            <a:pPr algn="ctr"/>
            <a:r>
              <a:rPr lang="en-US" altLang="zh-CN" sz="1600" dirty="0">
                <a:cs typeface="Arial" panose="020B0604020202020204" pitchFamily="34" charset="0"/>
              </a:rPr>
              <a:t>20</a:t>
            </a:r>
            <a:r>
              <a:rPr lang="zh-CN" altLang="en-US" sz="1600" dirty="0">
                <a:cs typeface="Arial" panose="020B0604020202020204" pitchFamily="34" charset="0"/>
              </a:rPr>
              <a:t>英寸</a:t>
            </a:r>
            <a:r>
              <a:rPr lang="en-US" altLang="zh-CN" sz="1600" dirty="0">
                <a:cs typeface="Arial" panose="020B0604020202020204" pitchFamily="34" charset="0"/>
              </a:rPr>
              <a:t>PMT</a:t>
            </a:r>
            <a:r>
              <a:rPr lang="zh-CN" altLang="en-US" sz="1600" dirty="0">
                <a:cs typeface="Arial" panose="020B0604020202020204" pitchFamily="34" charset="0"/>
              </a:rPr>
              <a:t> </a:t>
            </a:r>
            <a:r>
              <a:rPr lang="en-US" altLang="zh-CN" sz="1600" dirty="0">
                <a:cs typeface="Arial" panose="020B0604020202020204" pitchFamily="34" charset="0"/>
              </a:rPr>
              <a:t>2000 P.E.</a:t>
            </a:r>
            <a:r>
              <a:rPr lang="zh-CN" altLang="en-US" sz="1600" dirty="0">
                <a:cs typeface="Arial" panose="020B0604020202020204" pitchFamily="34" charset="0"/>
              </a:rPr>
              <a:t>信号波形</a:t>
            </a:r>
          </a:p>
        </p:txBody>
      </p:sp>
      <p:sp>
        <p:nvSpPr>
          <p:cNvPr id="5" name="文本框 4"/>
          <p:cNvSpPr txBox="1"/>
          <p:nvPr/>
        </p:nvSpPr>
        <p:spPr>
          <a:xfrm>
            <a:off x="7518256" y="3591297"/>
            <a:ext cx="3046140" cy="338554"/>
          </a:xfrm>
          <a:prstGeom prst="rect">
            <a:avLst/>
          </a:prstGeom>
          <a:noFill/>
        </p:spPr>
        <p:txBody>
          <a:bodyPr wrap="square" rtlCol="0">
            <a:spAutoFit/>
          </a:bodyPr>
          <a:lstStyle/>
          <a:p>
            <a:pPr algn="ctr"/>
            <a:r>
              <a:rPr lang="en-US" altLang="zh-CN" sz="1600" dirty="0">
                <a:cs typeface="Arial" panose="020B0604020202020204" pitchFamily="34" charset="0"/>
              </a:rPr>
              <a:t>20</a:t>
            </a:r>
            <a:r>
              <a:rPr lang="zh-CN" altLang="en-US" sz="1600" dirty="0">
                <a:cs typeface="Arial" panose="020B0604020202020204" pitchFamily="34" charset="0"/>
              </a:rPr>
              <a:t>英寸</a:t>
            </a:r>
            <a:r>
              <a:rPr lang="en-US" altLang="zh-CN" sz="1600" dirty="0">
                <a:cs typeface="Arial" panose="020B0604020202020204" pitchFamily="34" charset="0"/>
              </a:rPr>
              <a:t>PMT</a:t>
            </a:r>
            <a:r>
              <a:rPr lang="zh-CN" altLang="en-US" sz="1600" dirty="0">
                <a:cs typeface="Arial" panose="020B0604020202020204" pitchFamily="34" charset="0"/>
              </a:rPr>
              <a:t> </a:t>
            </a:r>
            <a:r>
              <a:rPr lang="en-US" altLang="zh-CN" sz="1600" dirty="0">
                <a:cs typeface="Arial" panose="020B0604020202020204" pitchFamily="34" charset="0"/>
              </a:rPr>
              <a:t>S.P.E.</a:t>
            </a:r>
            <a:r>
              <a:rPr lang="zh-CN" altLang="en-US" sz="1600" dirty="0">
                <a:cs typeface="Arial" panose="020B0604020202020204" pitchFamily="34" charset="0"/>
              </a:rPr>
              <a:t>信号波形</a:t>
            </a:r>
          </a:p>
        </p:txBody>
      </p:sp>
      <p:graphicFrame>
        <p:nvGraphicFramePr>
          <p:cNvPr id="9" name="表格 8"/>
          <p:cNvGraphicFramePr>
            <a:graphicFrameLocks noGrp="1"/>
          </p:cNvGraphicFramePr>
          <p:nvPr>
            <p:extLst>
              <p:ext uri="{D42A27DB-BD31-4B8C-83A1-F6EECF244321}">
                <p14:modId xmlns:p14="http://schemas.microsoft.com/office/powerpoint/2010/main" val="537248316"/>
              </p:ext>
            </p:extLst>
          </p:nvPr>
        </p:nvGraphicFramePr>
        <p:xfrm>
          <a:off x="1588063" y="4056984"/>
          <a:ext cx="3703736" cy="2407920"/>
        </p:xfrm>
        <a:graphic>
          <a:graphicData uri="http://schemas.openxmlformats.org/drawingml/2006/table">
            <a:tbl>
              <a:tblPr firstRow="1" bandRow="1">
                <a:tableStyleId>{5C22544A-7EE6-4342-B048-85BDC9FD1C3A}</a:tableStyleId>
              </a:tblPr>
              <a:tblGrid>
                <a:gridCol w="1851868">
                  <a:extLst>
                    <a:ext uri="{9D8B030D-6E8A-4147-A177-3AD203B41FA5}">
                      <a16:colId xmlns:a16="http://schemas.microsoft.com/office/drawing/2014/main" val="20000"/>
                    </a:ext>
                  </a:extLst>
                </a:gridCol>
                <a:gridCol w="1851868">
                  <a:extLst>
                    <a:ext uri="{9D8B030D-6E8A-4147-A177-3AD203B41FA5}">
                      <a16:colId xmlns:a16="http://schemas.microsoft.com/office/drawing/2014/main" val="20001"/>
                    </a:ext>
                  </a:extLst>
                </a:gridCol>
              </a:tblGrid>
              <a:tr h="274559">
                <a:tc>
                  <a:txBody>
                    <a:bodyPr/>
                    <a:lstStyle/>
                    <a:p>
                      <a:pPr algn="ctr"/>
                      <a:r>
                        <a:rPr lang="en-US" altLang="zh-CN" sz="1600" dirty="0">
                          <a:latin typeface="Arial" panose="020B0604020202020204" pitchFamily="34" charset="0"/>
                          <a:cs typeface="Arial" panose="020B0604020202020204" pitchFamily="34" charset="0"/>
                        </a:rPr>
                        <a:t>Item</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Requirement</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274559">
                <a:tc>
                  <a:txBody>
                    <a:bodyPr/>
                    <a:lstStyle/>
                    <a:p>
                      <a:pPr algn="ctr"/>
                      <a:r>
                        <a:rPr lang="en-US" altLang="zh-CN" sz="1600" dirty="0">
                          <a:latin typeface="Arial" panose="020B0604020202020204" pitchFamily="34" charset="0"/>
                          <a:cs typeface="Arial" panose="020B0604020202020204" pitchFamily="34" charset="0"/>
                        </a:rPr>
                        <a:t>Charge dynamic range</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S.P.E.~1800 P.E.</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474238">
                <a:tc>
                  <a:txBody>
                    <a:bodyPr/>
                    <a:lstStyle/>
                    <a:p>
                      <a:pPr algn="ctr"/>
                      <a:r>
                        <a:rPr lang="en-US" altLang="zh-CN" sz="1600" dirty="0">
                          <a:latin typeface="Arial" panose="020B0604020202020204" pitchFamily="34" charset="0"/>
                          <a:cs typeface="Arial" panose="020B0604020202020204" pitchFamily="34" charset="0"/>
                        </a:rPr>
                        <a:t>Charge measurement resolution</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&lt;30%@S.P.E.</a:t>
                      </a:r>
                      <a:r>
                        <a:rPr lang="zh-CN" altLang="en-US" sz="1600"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&lt;3%@1800</a:t>
                      </a:r>
                      <a:r>
                        <a:rPr lang="en-US" altLang="zh-CN" sz="1600" baseline="0" dirty="0">
                          <a:latin typeface="Arial" panose="020B0604020202020204" pitchFamily="34" charset="0"/>
                          <a:cs typeface="Arial" panose="020B0604020202020204" pitchFamily="34" charset="0"/>
                        </a:rPr>
                        <a:t> P.E.</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274559">
                <a:tc>
                  <a:txBody>
                    <a:bodyPr/>
                    <a:lstStyle/>
                    <a:p>
                      <a:pPr algn="ctr"/>
                      <a:r>
                        <a:rPr lang="en-US" altLang="zh-CN" sz="1600" dirty="0">
                          <a:latin typeface="Arial" panose="020B0604020202020204" pitchFamily="34" charset="0"/>
                          <a:cs typeface="Arial" panose="020B0604020202020204" pitchFamily="34" charset="0"/>
                        </a:rPr>
                        <a:t>Time resolution</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&lt;</a:t>
                      </a:r>
                      <a:r>
                        <a:rPr lang="en-US" altLang="zh-CN" sz="1600" dirty="0" err="1">
                          <a:latin typeface="Arial" panose="020B0604020202020204" pitchFamily="34" charset="0"/>
                          <a:cs typeface="Arial" panose="020B0604020202020204" pitchFamily="34" charset="0"/>
                        </a:rPr>
                        <a:t>500ps</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274559">
                <a:tc>
                  <a:txBody>
                    <a:bodyPr/>
                    <a:lstStyle/>
                    <a:p>
                      <a:pPr algn="ctr"/>
                      <a:endParaRPr lang="zh-CN" altLang="en-US" sz="1600" dirty="0">
                        <a:latin typeface="Arial" panose="020B0604020202020204" pitchFamily="34" charset="0"/>
                        <a:cs typeface="Arial" panose="020B0604020202020204" pitchFamily="34" charset="0"/>
                      </a:endParaRPr>
                    </a:p>
                  </a:txBody>
                  <a:tcPr/>
                </a:tc>
                <a:tc>
                  <a:txBody>
                    <a:bodyPr/>
                    <a:lstStyle/>
                    <a:p>
                      <a:pPr algn="ct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2" name="内容占位符 1"/>
          <p:cNvSpPr>
            <a:spLocks noGrp="1"/>
          </p:cNvSpPr>
          <p:nvPr>
            <p:ph idx="1"/>
          </p:nvPr>
        </p:nvSpPr>
        <p:spPr>
          <a:xfrm>
            <a:off x="921694" y="1256817"/>
            <a:ext cx="6251265" cy="3000224"/>
          </a:xfrm>
        </p:spPr>
        <p:txBody>
          <a:bodyPr>
            <a:normAutofit/>
          </a:bodyPr>
          <a:lstStyle/>
          <a:p>
            <a:pPr algn="just">
              <a:spcBef>
                <a:spcPts val="0"/>
              </a:spcBef>
            </a:pPr>
            <a:r>
              <a:rPr lang="en-US" altLang="zh-CN" sz="2000" dirty="0"/>
              <a:t>Only one channel output compared with 8-in PMT</a:t>
            </a:r>
            <a:r>
              <a:rPr lang="zh-CN" altLang="en-US" sz="2000" dirty="0"/>
              <a:t>；</a:t>
            </a:r>
            <a:endParaRPr lang="en-US" altLang="zh-CN" sz="2000" dirty="0"/>
          </a:p>
          <a:p>
            <a:pPr algn="just">
              <a:spcBef>
                <a:spcPts val="0"/>
              </a:spcBef>
            </a:pPr>
            <a:r>
              <a:rPr lang="en-US" altLang="zh-CN" sz="2000" dirty="0"/>
              <a:t>Using signal cable and </a:t>
            </a:r>
            <a:r>
              <a:rPr lang="en-US" altLang="zh-CN" sz="2000" dirty="0" err="1"/>
              <a:t>HV</a:t>
            </a:r>
            <a:r>
              <a:rPr lang="en-US" altLang="zh-CN" sz="2000" dirty="0"/>
              <a:t> cable </a:t>
            </a:r>
            <a:r>
              <a:rPr lang="en-US" altLang="zh-CN" sz="2000" dirty="0" err="1"/>
              <a:t>separatively</a:t>
            </a:r>
            <a:r>
              <a:rPr lang="en-US" altLang="zh-CN" sz="2000" dirty="0"/>
              <a:t>.</a:t>
            </a:r>
          </a:p>
          <a:p>
            <a:pPr algn="just">
              <a:spcBef>
                <a:spcPts val="0"/>
              </a:spcBef>
            </a:pPr>
            <a:endParaRPr lang="en-US" altLang="zh-CN" sz="2000" dirty="0"/>
          </a:p>
          <a:p>
            <a:pPr algn="just">
              <a:spcBef>
                <a:spcPts val="0"/>
              </a:spcBef>
            </a:pPr>
            <a:r>
              <a:rPr lang="en-US" altLang="zh-CN" sz="2000" dirty="0"/>
              <a:t>Waveform’s specification</a:t>
            </a:r>
            <a:r>
              <a:rPr lang="zh-CN" altLang="en-US" sz="2000" dirty="0"/>
              <a:t>：</a:t>
            </a:r>
            <a:endParaRPr lang="en-US" altLang="zh-CN" sz="2000" dirty="0"/>
          </a:p>
          <a:p>
            <a:pPr lvl="1" algn="just">
              <a:spcBef>
                <a:spcPts val="0"/>
              </a:spcBef>
            </a:pPr>
            <a:r>
              <a:rPr lang="en-US" altLang="zh-CN" sz="1800" dirty="0"/>
              <a:t>Negative</a:t>
            </a:r>
            <a:r>
              <a:rPr lang="zh-CN" altLang="en-US" sz="1800" dirty="0"/>
              <a:t> </a:t>
            </a:r>
            <a:r>
              <a:rPr lang="en-US" altLang="zh-CN" sz="1800" dirty="0"/>
              <a:t>polar</a:t>
            </a:r>
            <a:r>
              <a:rPr lang="zh-CN" altLang="en-US" sz="1800" dirty="0"/>
              <a:t>，</a:t>
            </a:r>
            <a:r>
              <a:rPr lang="en-US" altLang="zh-CN" sz="1800" dirty="0"/>
              <a:t>Gain~ 5×10</a:t>
            </a:r>
            <a:r>
              <a:rPr lang="en-US" altLang="zh-CN" sz="1800" baseline="30000" dirty="0"/>
              <a:t>6</a:t>
            </a:r>
            <a:endParaRPr lang="en-US" altLang="zh-CN" sz="1800" dirty="0"/>
          </a:p>
          <a:p>
            <a:pPr lvl="1" algn="just">
              <a:spcBef>
                <a:spcPts val="0"/>
              </a:spcBef>
            </a:pPr>
            <a:r>
              <a:rPr lang="en-US" altLang="zh-CN" sz="1800" dirty="0" err="1"/>
              <a:t>S.P.E</a:t>
            </a:r>
            <a:r>
              <a:rPr lang="en-US" altLang="zh-CN" sz="1800" dirty="0"/>
              <a:t>.</a:t>
            </a:r>
            <a:r>
              <a:rPr lang="zh-CN" altLang="en-US" sz="1800" dirty="0"/>
              <a:t> </a:t>
            </a:r>
            <a:r>
              <a:rPr lang="en-US" altLang="zh-CN" sz="1800" dirty="0" err="1"/>
              <a:t>RT~4</a:t>
            </a:r>
            <a:r>
              <a:rPr lang="en-US" altLang="zh-CN" sz="1800" dirty="0"/>
              <a:t> ns</a:t>
            </a:r>
            <a:r>
              <a:rPr lang="zh-CN" altLang="en-US" sz="1800" dirty="0"/>
              <a:t>，</a:t>
            </a:r>
            <a:r>
              <a:rPr lang="en-US" altLang="zh-CN" sz="1800" dirty="0" err="1"/>
              <a:t>FT~21</a:t>
            </a:r>
            <a:r>
              <a:rPr lang="en-US" altLang="zh-CN" sz="1800" dirty="0"/>
              <a:t> ns</a:t>
            </a:r>
            <a:r>
              <a:rPr lang="zh-CN" altLang="en-US" sz="1800" dirty="0"/>
              <a:t>，</a:t>
            </a:r>
            <a:r>
              <a:rPr lang="en-US" altLang="zh-CN" sz="1800" dirty="0"/>
              <a:t>Average</a:t>
            </a:r>
            <a:r>
              <a:rPr lang="zh-CN" altLang="en-US" sz="1800" dirty="0"/>
              <a:t> </a:t>
            </a:r>
            <a:r>
              <a:rPr lang="en-US" altLang="zh-CN" sz="1800" dirty="0" err="1"/>
              <a:t>Amp.~4</a:t>
            </a:r>
            <a:r>
              <a:rPr lang="en-US" altLang="zh-CN" sz="1800" dirty="0"/>
              <a:t> mV</a:t>
            </a:r>
          </a:p>
          <a:p>
            <a:pPr lvl="1" algn="just">
              <a:spcBef>
                <a:spcPts val="0"/>
              </a:spcBef>
            </a:pPr>
            <a:r>
              <a:rPr lang="en-US" altLang="zh-CN" sz="1800" dirty="0"/>
              <a:t>10~2000 </a:t>
            </a:r>
            <a:r>
              <a:rPr lang="en-US" altLang="zh-CN" sz="1800" dirty="0" err="1"/>
              <a:t>P.E</a:t>
            </a:r>
            <a:r>
              <a:rPr lang="en-US" altLang="zh-CN" sz="1800" dirty="0"/>
              <a:t>, has similar sharp</a:t>
            </a:r>
            <a:r>
              <a:rPr lang="zh-CN" altLang="en-US" sz="1800" dirty="0"/>
              <a:t>，</a:t>
            </a:r>
            <a:r>
              <a:rPr lang="en-US" altLang="zh-CN" sz="1800" dirty="0" err="1"/>
              <a:t>RT~8</a:t>
            </a:r>
            <a:r>
              <a:rPr lang="en-US" altLang="zh-CN" sz="1800" dirty="0"/>
              <a:t> ns</a:t>
            </a:r>
            <a:r>
              <a:rPr lang="zh-CN" altLang="en-US" sz="1800" dirty="0"/>
              <a:t>，</a:t>
            </a:r>
            <a:r>
              <a:rPr lang="en-US" altLang="zh-CN" sz="1800" dirty="0" err="1"/>
              <a:t>FT~24</a:t>
            </a:r>
            <a:r>
              <a:rPr lang="en-US" altLang="zh-CN" sz="1800" dirty="0"/>
              <a:t> ns</a:t>
            </a:r>
            <a:r>
              <a:rPr lang="zh-CN" altLang="en-US" sz="1800" dirty="0"/>
              <a:t>，</a:t>
            </a:r>
            <a:r>
              <a:rPr lang="en-US" altLang="zh-CN" sz="1800" dirty="0"/>
              <a:t>Amp @2000 </a:t>
            </a:r>
            <a:r>
              <a:rPr lang="en-US" altLang="zh-CN" sz="1800" dirty="0" err="1"/>
              <a:t>P.E.~4.8</a:t>
            </a:r>
            <a:r>
              <a:rPr lang="en-US" altLang="zh-CN" sz="1800" dirty="0"/>
              <a:t> V</a:t>
            </a:r>
          </a:p>
          <a:p>
            <a:endParaRPr lang="en-US" altLang="zh-CN" sz="2200" dirty="0"/>
          </a:p>
          <a:p>
            <a:endParaRPr lang="zh-CN" altLang="en-US" sz="2200" dirty="0"/>
          </a:p>
        </p:txBody>
      </p:sp>
      <p:pic>
        <p:nvPicPr>
          <p:cNvPr id="10" name="图片 9"/>
          <p:cNvPicPr>
            <a:picLocks noChangeAspect="1"/>
          </p:cNvPicPr>
          <p:nvPr/>
        </p:nvPicPr>
        <p:blipFill rotWithShape="1">
          <a:blip r:embed="rId2" cstate="screen">
            <a:extLst>
              <a:ext uri="{28A0092B-C50C-407E-A947-70E740481C1C}">
                <a14:useLocalDpi xmlns:a14="http://schemas.microsoft.com/office/drawing/2010/main"/>
              </a:ext>
            </a:extLst>
          </a:blip>
          <a:srcRect r="8088"/>
          <a:stretch/>
        </p:blipFill>
        <p:spPr>
          <a:xfrm>
            <a:off x="7098409" y="933792"/>
            <a:ext cx="3429959" cy="2882229"/>
          </a:xfrm>
          <a:prstGeom prst="rect">
            <a:avLst/>
          </a:prstGeom>
        </p:spPr>
      </p:pic>
      <p:pic>
        <p:nvPicPr>
          <p:cNvPr id="11" name="图片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03406" y="3976345"/>
            <a:ext cx="3096344" cy="2325358"/>
          </a:xfrm>
          <a:prstGeom prst="rect">
            <a:avLst/>
          </a:prstGeom>
        </p:spPr>
      </p:pic>
      <p:sp>
        <p:nvSpPr>
          <p:cNvPr id="4" name="灯片编号占位符 3"/>
          <p:cNvSpPr>
            <a:spLocks noGrp="1"/>
          </p:cNvSpPr>
          <p:nvPr>
            <p:ph type="sldNum" sz="quarter" idx="12"/>
          </p:nvPr>
        </p:nvSpPr>
        <p:spPr/>
        <p:txBody>
          <a:bodyPr/>
          <a:lstStyle/>
          <a:p>
            <a:fld id="{0613B1F1-3F26-494A-B9FE-BC63AB732FF9}" type="slidenum">
              <a:rPr lang="zh-CN" altLang="en-US" smtClean="0"/>
              <a:t>34</a:t>
            </a:fld>
            <a:endParaRPr lang="zh-CN" altLang="en-US"/>
          </a:p>
        </p:txBody>
      </p:sp>
    </p:spTree>
    <p:extLst>
      <p:ext uri="{BB962C8B-B14F-4D97-AF65-F5344CB8AC3E}">
        <p14:creationId xmlns:p14="http://schemas.microsoft.com/office/powerpoint/2010/main" val="1523893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538318" y="624110"/>
            <a:ext cx="8911687" cy="1280890"/>
          </a:xfrm>
        </p:spPr>
        <p:txBody>
          <a:bodyPr/>
          <a:lstStyle/>
          <a:p>
            <a:r>
              <a:rPr lang="en-US" altLang="zh-CN" dirty="0"/>
              <a:t>Schematics of FEE board.</a:t>
            </a:r>
            <a:endParaRPr lang="zh-CN" altLang="en-US" dirty="0"/>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 name="对象 4"/>
          <p:cNvGraphicFramePr>
            <a:graphicFrameLocks noChangeAspect="1"/>
          </p:cNvGraphicFramePr>
          <p:nvPr>
            <p:extLst>
              <p:ext uri="{D42A27DB-BD31-4B8C-83A1-F6EECF244321}">
                <p14:modId xmlns:p14="http://schemas.microsoft.com/office/powerpoint/2010/main" val="1475441205"/>
              </p:ext>
            </p:extLst>
          </p:nvPr>
        </p:nvGraphicFramePr>
        <p:xfrm>
          <a:off x="1396078" y="1667632"/>
          <a:ext cx="9918140" cy="3839088"/>
        </p:xfrm>
        <a:graphic>
          <a:graphicData uri="http://schemas.openxmlformats.org/presentationml/2006/ole">
            <mc:AlternateContent xmlns:mc="http://schemas.openxmlformats.org/markup-compatibility/2006">
              <mc:Choice xmlns:v="urn:schemas-microsoft-com:vml" Requires="v">
                <p:oleObj spid="_x0000_s1211" r:id="rId4" imgW="14373104" imgH="5562520" progId="Visio.Drawing.15">
                  <p:embed/>
                </p:oleObj>
              </mc:Choice>
              <mc:Fallback>
                <p:oleObj r:id="rId4" imgW="14373104" imgH="5562520"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6078" y="1667632"/>
                        <a:ext cx="9918140" cy="3839088"/>
                      </a:xfrm>
                      <a:prstGeom prst="rect">
                        <a:avLst/>
                      </a:prstGeom>
                      <a:noFill/>
                    </p:spPr>
                  </p:pic>
                </p:oleObj>
              </mc:Fallback>
            </mc:AlternateContent>
          </a:graphicData>
        </a:graphic>
      </p:graphicFrame>
      <p:sp>
        <p:nvSpPr>
          <p:cNvPr id="6" name="灯片编号占位符 5"/>
          <p:cNvSpPr>
            <a:spLocks noGrp="1"/>
          </p:cNvSpPr>
          <p:nvPr>
            <p:ph type="sldNum" sz="quarter" idx="12"/>
          </p:nvPr>
        </p:nvSpPr>
        <p:spPr/>
        <p:txBody>
          <a:bodyPr/>
          <a:lstStyle/>
          <a:p>
            <a:fld id="{0613B1F1-3F26-494A-B9FE-BC63AB732FF9}" type="slidenum">
              <a:rPr lang="zh-CN" altLang="en-US" smtClean="0"/>
              <a:t>35</a:t>
            </a:fld>
            <a:endParaRPr lang="zh-CN" altLang="en-US"/>
          </a:p>
        </p:txBody>
      </p:sp>
      <p:sp>
        <p:nvSpPr>
          <p:cNvPr id="7" name="矩形: 圆角 6">
            <a:extLst>
              <a:ext uri="{FF2B5EF4-FFF2-40B4-BE49-F238E27FC236}">
                <a16:creationId xmlns:a16="http://schemas.microsoft.com/office/drawing/2014/main" id="{E254DCFB-A0EB-4FCB-AA71-E58FE8D33D16}"/>
              </a:ext>
            </a:extLst>
          </p:cNvPr>
          <p:cNvSpPr/>
          <p:nvPr/>
        </p:nvSpPr>
        <p:spPr>
          <a:xfrm>
            <a:off x="2225040" y="1905000"/>
            <a:ext cx="1219200" cy="4130040"/>
          </a:xfrm>
          <a:prstGeom prst="roundRect">
            <a:avLst/>
          </a:prstGeom>
          <a:noFill/>
          <a:ln w="4762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421B31D8-9CE1-4637-8AE7-DF493B8843D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94161" y="4526345"/>
            <a:ext cx="5797767" cy="2174760"/>
          </a:xfrm>
          <a:prstGeom prst="rect">
            <a:avLst/>
          </a:prstGeom>
        </p:spPr>
      </p:pic>
      <p:sp>
        <p:nvSpPr>
          <p:cNvPr id="9" name="矩形: 圆角 8">
            <a:extLst>
              <a:ext uri="{FF2B5EF4-FFF2-40B4-BE49-F238E27FC236}">
                <a16:creationId xmlns:a16="http://schemas.microsoft.com/office/drawing/2014/main" id="{563562D5-9396-4923-9B5F-AD65ABFD3816}"/>
              </a:ext>
            </a:extLst>
          </p:cNvPr>
          <p:cNvSpPr/>
          <p:nvPr/>
        </p:nvSpPr>
        <p:spPr>
          <a:xfrm rot="20142763">
            <a:off x="10132585" y="4796250"/>
            <a:ext cx="1205441" cy="195506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5273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内容占位符 1"/>
          <p:cNvSpPr>
            <a:spLocks noGrp="1"/>
          </p:cNvSpPr>
          <p:nvPr>
            <p:ph idx="1"/>
          </p:nvPr>
        </p:nvSpPr>
        <p:spPr>
          <a:xfrm>
            <a:off x="1858169" y="4437113"/>
            <a:ext cx="8496300" cy="1711325"/>
          </a:xfrm>
        </p:spPr>
        <p:txBody>
          <a:bodyPr>
            <a:normAutofit/>
          </a:bodyPr>
          <a:lstStyle/>
          <a:p>
            <a:pPr marL="0" indent="0">
              <a:spcAft>
                <a:spcPts val="600"/>
              </a:spcAft>
              <a:buNone/>
            </a:pPr>
            <a:r>
              <a:rPr lang="en-US" altLang="zh-CN" sz="2400" dirty="0"/>
              <a:t>Using </a:t>
            </a:r>
            <a:r>
              <a:rPr lang="en-US" altLang="zh-CN" sz="2400" dirty="0" err="1"/>
              <a:t>PASC</a:t>
            </a:r>
            <a:r>
              <a:rPr lang="en-US" altLang="zh-CN" sz="2400" dirty="0"/>
              <a:t> ASIC: Charge forming and Discrimination.</a:t>
            </a:r>
          </a:p>
          <a:p>
            <a:pPr>
              <a:spcAft>
                <a:spcPts val="600"/>
              </a:spcAft>
            </a:pPr>
            <a:endParaRPr lang="zh-CN" altLang="en-US" sz="2400" dirty="0"/>
          </a:p>
        </p:txBody>
      </p:sp>
      <p:sp>
        <p:nvSpPr>
          <p:cNvPr id="3" name="标题 2"/>
          <p:cNvSpPr>
            <a:spLocks noGrp="1"/>
          </p:cNvSpPr>
          <p:nvPr>
            <p:ph type="title"/>
          </p:nvPr>
        </p:nvSpPr>
        <p:spPr>
          <a:xfrm>
            <a:off x="1499024" y="628314"/>
            <a:ext cx="8911687" cy="1280890"/>
          </a:xfrm>
        </p:spPr>
        <p:txBody>
          <a:bodyPr>
            <a:normAutofit fontScale="90000"/>
          </a:bodyPr>
          <a:lstStyle/>
          <a:p>
            <a:pPr>
              <a:defRPr/>
            </a:pPr>
            <a:r>
              <a:rPr lang="en-US" altLang="zh-CN" sz="4000" dirty="0"/>
              <a:t>Optimized electronics system of </a:t>
            </a:r>
            <a:r>
              <a:rPr lang="en-US" altLang="zh-CN" sz="4000" dirty="0" err="1"/>
              <a:t>No.3</a:t>
            </a:r>
            <a:r>
              <a:rPr lang="en-US" altLang="zh-CN" sz="4000" dirty="0"/>
              <a:t> pool</a:t>
            </a:r>
            <a:endParaRPr lang="zh-CN" altLang="en-US" sz="4000" dirty="0"/>
          </a:p>
        </p:txBody>
      </p:sp>
      <p:sp>
        <p:nvSpPr>
          <p:cNvPr id="2" name="Rectangle 2"/>
          <p:cNvSpPr>
            <a:spLocks noChangeArrowheads="1"/>
          </p:cNvSpPr>
          <p:nvPr/>
        </p:nvSpPr>
        <p:spPr bwMode="auto">
          <a:xfrm>
            <a:off x="2495601" y="1444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nvPr>
        </p:nvGraphicFramePr>
        <p:xfrm>
          <a:off x="2113958" y="1484784"/>
          <a:ext cx="7964085" cy="2736304"/>
        </p:xfrm>
        <a:graphic>
          <a:graphicData uri="http://schemas.openxmlformats.org/presentationml/2006/ole">
            <mc:AlternateContent xmlns:mc="http://schemas.openxmlformats.org/markup-compatibility/2006">
              <mc:Choice xmlns:v="urn:schemas-microsoft-com:vml" Requires="v">
                <p:oleObj spid="_x0000_s2137" name="Visio" r:id="rId3" imgW="16154400" imgH="5562657" progId="Visio.Drawing.15">
                  <p:embed/>
                </p:oleObj>
              </mc:Choice>
              <mc:Fallback>
                <p:oleObj name="Visio" r:id="rId3" imgW="16154400" imgH="5562657" progId="Visio.Drawing.15">
                  <p:embed/>
                  <p:pic>
                    <p:nvPicPr>
                      <p:cNvPr id="4" name="对象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3958" y="1484784"/>
                        <a:ext cx="7964085" cy="2736304"/>
                      </a:xfrm>
                      <a:prstGeom prst="rect">
                        <a:avLst/>
                      </a:prstGeom>
                      <a:noFill/>
                    </p:spPr>
                  </p:pic>
                </p:oleObj>
              </mc:Fallback>
            </mc:AlternateContent>
          </a:graphicData>
        </a:graphic>
      </p:graphicFrame>
      <p:sp>
        <p:nvSpPr>
          <p:cNvPr id="7" name="日期占位符 6"/>
          <p:cNvSpPr>
            <a:spLocks noGrp="1"/>
          </p:cNvSpPr>
          <p:nvPr>
            <p:ph type="dt" sz="half" idx="10"/>
          </p:nvPr>
        </p:nvSpPr>
        <p:spPr/>
        <p:txBody>
          <a:bodyPr/>
          <a:lstStyle/>
          <a:p>
            <a:pPr>
              <a:defRPr/>
            </a:pPr>
            <a:fld id="{2D318ED7-9189-49B9-BF03-20D850F189DB}" type="datetime1">
              <a:rPr lang="zh-CN" altLang="en-US" smtClean="0"/>
              <a:t>2019/10/23</a:t>
            </a:fld>
            <a:endParaRPr lang="en-US" altLang="zh-CN"/>
          </a:p>
        </p:txBody>
      </p:sp>
      <p:sp>
        <p:nvSpPr>
          <p:cNvPr id="8" name="灯片编号占位符 7"/>
          <p:cNvSpPr>
            <a:spLocks noGrp="1"/>
          </p:cNvSpPr>
          <p:nvPr>
            <p:ph type="sldNum" sz="quarter" idx="12"/>
          </p:nvPr>
        </p:nvSpPr>
        <p:spPr/>
        <p:txBody>
          <a:bodyPr/>
          <a:lstStyle/>
          <a:p>
            <a:pPr>
              <a:defRPr/>
            </a:pPr>
            <a:fld id="{F8FAD2AF-2960-4702-AC8F-C1C75B32F792}" type="slidenum">
              <a:rPr lang="en-US" altLang="zh-CN" smtClean="0"/>
              <a:pPr>
                <a:defRPr/>
              </a:pPr>
              <a:t>36</a:t>
            </a:fld>
            <a:endParaRPr lang="en-US" altLang="zh-CN"/>
          </a:p>
        </p:txBody>
      </p:sp>
      <p:sp>
        <p:nvSpPr>
          <p:cNvPr id="9" name="矩形: 圆角 8">
            <a:extLst>
              <a:ext uri="{FF2B5EF4-FFF2-40B4-BE49-F238E27FC236}">
                <a16:creationId xmlns:a16="http://schemas.microsoft.com/office/drawing/2014/main" id="{7A357B44-7582-4A70-809B-CF97AE2F423E}"/>
              </a:ext>
            </a:extLst>
          </p:cNvPr>
          <p:cNvSpPr/>
          <p:nvPr/>
        </p:nvSpPr>
        <p:spPr>
          <a:xfrm>
            <a:off x="3760236" y="1152907"/>
            <a:ext cx="1726163" cy="3204490"/>
          </a:xfrm>
          <a:prstGeom prst="roundRect">
            <a:avLst/>
          </a:prstGeom>
          <a:noFill/>
          <a:ln w="1270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81200" y="1227964"/>
            <a:ext cx="8229600" cy="4779136"/>
          </a:xfrm>
        </p:spPr>
        <p:txBody>
          <a:bodyPr/>
          <a:lstStyle/>
          <a:p>
            <a:endParaRPr lang="en-US" altLang="zh-CN" dirty="0"/>
          </a:p>
          <a:p>
            <a:endParaRPr lang="en-US" altLang="zh-CN" dirty="0"/>
          </a:p>
          <a:p>
            <a:endParaRPr lang="en-US" altLang="zh-CN" dirty="0"/>
          </a:p>
        </p:txBody>
      </p:sp>
      <p:sp>
        <p:nvSpPr>
          <p:cNvPr id="2" name="标题 1"/>
          <p:cNvSpPr>
            <a:spLocks noGrp="1"/>
          </p:cNvSpPr>
          <p:nvPr>
            <p:ph type="title"/>
          </p:nvPr>
        </p:nvSpPr>
        <p:spPr/>
        <p:txBody>
          <a:bodyPr/>
          <a:lstStyle/>
          <a:p>
            <a:pPr eaLnBrk="0" hangingPunct="0"/>
            <a:r>
              <a:rPr lang="en-US" altLang="zh-CN" sz="4400" dirty="0"/>
              <a:t>PASC ASIC</a:t>
            </a:r>
            <a:r>
              <a:rPr lang="zh-CN" altLang="en-US" sz="4400" dirty="0"/>
              <a:t>介绍</a:t>
            </a:r>
          </a:p>
        </p:txBody>
      </p:sp>
      <p:sp>
        <p:nvSpPr>
          <p:cNvPr id="6" name="Rectangle 2"/>
          <p:cNvSpPr>
            <a:spLocks noChangeArrowheads="1"/>
          </p:cNvSpPr>
          <p:nvPr/>
        </p:nvSpPr>
        <p:spPr bwMode="auto">
          <a:xfrm>
            <a:off x="7095309" y="363578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sz="1350">
              <a:solidFill>
                <a:prstClr val="black"/>
              </a:solidFill>
              <a:latin typeface="Lucida Sans Unicode"/>
              <a:ea typeface="黑体" panose="02010609060101010101" pitchFamily="49" charset="-122"/>
            </a:endParaRPr>
          </a:p>
        </p:txBody>
      </p:sp>
      <p:sp>
        <p:nvSpPr>
          <p:cNvPr id="4" name="Rectangle 2"/>
          <p:cNvSpPr>
            <a:spLocks noChangeArrowheads="1"/>
          </p:cNvSpPr>
          <p:nvPr/>
        </p:nvSpPr>
        <p:spPr bwMode="auto">
          <a:xfrm>
            <a:off x="5312229" y="19148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sz="1350">
              <a:solidFill>
                <a:prstClr val="black"/>
              </a:solidFill>
              <a:latin typeface="Lucida Sans Unicode"/>
              <a:ea typeface="黑体" panose="02010609060101010101" pitchFamily="49" charset="-122"/>
            </a:endParaRPr>
          </a:p>
        </p:txBody>
      </p:sp>
      <p:graphicFrame>
        <p:nvGraphicFramePr>
          <p:cNvPr id="5" name="对象 4"/>
          <p:cNvGraphicFramePr>
            <a:graphicFrameLocks noChangeAspect="1"/>
          </p:cNvGraphicFramePr>
          <p:nvPr>
            <p:extLst/>
          </p:nvPr>
        </p:nvGraphicFramePr>
        <p:xfrm>
          <a:off x="5745386" y="1994117"/>
          <a:ext cx="4716016" cy="1272164"/>
        </p:xfrm>
        <a:graphic>
          <a:graphicData uri="http://schemas.openxmlformats.org/presentationml/2006/ole">
            <mc:AlternateContent xmlns:mc="http://schemas.openxmlformats.org/markup-compatibility/2006">
              <mc:Choice xmlns:v="urn:schemas-microsoft-com:vml" Requires="v">
                <p:oleObj spid="_x0000_s3248" name="Visio" r:id="rId4" imgW="5638992" imgH="1466665" progId="Visio.Drawing.15">
                  <p:embed/>
                </p:oleObj>
              </mc:Choice>
              <mc:Fallback>
                <p:oleObj name="Visio" r:id="rId4" imgW="5638992" imgH="1466665" progId="Visio.Drawing.15">
                  <p:embed/>
                  <p:pic>
                    <p:nvPicPr>
                      <p:cNvPr id="5" name="对象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386" y="1994117"/>
                        <a:ext cx="4716016" cy="1272164"/>
                      </a:xfrm>
                      <a:prstGeom prst="rect">
                        <a:avLst/>
                      </a:prstGeom>
                      <a:noFill/>
                    </p:spPr>
                  </p:pic>
                </p:oleObj>
              </mc:Fallback>
            </mc:AlternateContent>
          </a:graphicData>
        </a:graphic>
      </p:graphicFrame>
      <p:sp>
        <p:nvSpPr>
          <p:cNvPr id="7" name="Rectangle 5"/>
          <p:cNvSpPr>
            <a:spLocks noChangeArrowheads="1"/>
          </p:cNvSpPr>
          <p:nvPr/>
        </p:nvSpPr>
        <p:spPr bwMode="auto">
          <a:xfrm>
            <a:off x="6514012" y="3710147"/>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sz="1350">
              <a:solidFill>
                <a:prstClr val="black"/>
              </a:solidFill>
              <a:latin typeface="Lucida Sans Unicode"/>
              <a:ea typeface="黑体" panose="02010609060101010101" pitchFamily="49" charset="-122"/>
            </a:endParaRPr>
          </a:p>
        </p:txBody>
      </p:sp>
      <p:graphicFrame>
        <p:nvGraphicFramePr>
          <p:cNvPr id="8" name="对象 7"/>
          <p:cNvGraphicFramePr>
            <a:graphicFrameLocks noChangeAspect="1"/>
          </p:cNvGraphicFramePr>
          <p:nvPr>
            <p:extLst/>
          </p:nvPr>
        </p:nvGraphicFramePr>
        <p:xfrm>
          <a:off x="6619969" y="3710146"/>
          <a:ext cx="3651068" cy="2568276"/>
        </p:xfrm>
        <a:graphic>
          <a:graphicData uri="http://schemas.openxmlformats.org/presentationml/2006/ole">
            <mc:AlternateContent xmlns:mc="http://schemas.openxmlformats.org/markup-compatibility/2006">
              <mc:Choice xmlns:v="urn:schemas-microsoft-com:vml" Requires="v">
                <p:oleObj spid="_x0000_s3249" name="Visio" r:id="rId6" imgW="3886104" imgH="2733732" progId="Visio.Drawing.15">
                  <p:embed/>
                </p:oleObj>
              </mc:Choice>
              <mc:Fallback>
                <p:oleObj name="Visio" r:id="rId6" imgW="3886104" imgH="2733732" progId="Visio.Drawing.15">
                  <p:embed/>
                  <p:pic>
                    <p:nvPicPr>
                      <p:cNvPr id="8" name="对象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9969" y="3710146"/>
                        <a:ext cx="3651068" cy="2568276"/>
                      </a:xfrm>
                      <a:prstGeom prst="rect">
                        <a:avLst/>
                      </a:prstGeom>
                      <a:noFill/>
                    </p:spPr>
                  </p:pic>
                </p:oleObj>
              </mc:Fallback>
            </mc:AlternateContent>
          </a:graphicData>
        </a:graphic>
      </p:graphicFrame>
      <p:sp>
        <p:nvSpPr>
          <p:cNvPr id="12" name="内容占位符 1"/>
          <p:cNvSpPr txBox="1">
            <a:spLocks/>
          </p:cNvSpPr>
          <p:nvPr/>
        </p:nvSpPr>
        <p:spPr bwMode="auto">
          <a:xfrm>
            <a:off x="1770848" y="1914829"/>
            <a:ext cx="4225140" cy="466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844" indent="-191691" algn="l" rtl="0" eaLnBrk="1" fontAlgn="base" hangingPunct="1">
              <a:spcBef>
                <a:spcPts val="300"/>
              </a:spcBef>
              <a:spcAft>
                <a:spcPct val="0"/>
              </a:spcAft>
              <a:buClr>
                <a:schemeClr val="accent1"/>
              </a:buClr>
              <a:buSzPct val="68000"/>
              <a:buFont typeface="Wingdings 3" panose="05040102010807070707" pitchFamily="18" charset="2"/>
              <a:buChar char=""/>
              <a:defRPr sz="2025" kern="1200">
                <a:solidFill>
                  <a:schemeClr val="tx1"/>
                </a:solidFill>
                <a:latin typeface="Arial" pitchFamily="34" charset="0"/>
                <a:ea typeface="+mn-ea"/>
                <a:cs typeface="Arial" pitchFamily="34" charset="0"/>
              </a:defRPr>
            </a:lvl1pPr>
            <a:lvl2pPr marL="465535" indent="-171450" algn="l" rtl="0" eaLnBrk="1" fontAlgn="base" hangingPunct="1">
              <a:spcBef>
                <a:spcPts val="244"/>
              </a:spcBef>
              <a:spcAft>
                <a:spcPct val="0"/>
              </a:spcAft>
              <a:buClr>
                <a:schemeClr val="accent1"/>
              </a:buClr>
              <a:buSzPct val="70000"/>
              <a:buFont typeface="宋体" pitchFamily="2" charset="-122"/>
              <a:buChar char="◇"/>
              <a:defRPr lang="zh-CN" altLang="en-US" sz="1725" kern="1200">
                <a:solidFill>
                  <a:schemeClr val="tx1"/>
                </a:solidFill>
                <a:latin typeface="Arial" pitchFamily="34" charset="0"/>
                <a:ea typeface="+mn-ea"/>
                <a:cs typeface="Arial" pitchFamily="34" charset="0"/>
              </a:defRPr>
            </a:lvl2pPr>
            <a:lvl3pPr marL="644129" indent="-171450" algn="l" rtl="0" eaLnBrk="1" fontAlgn="base" hangingPunct="1">
              <a:spcBef>
                <a:spcPts val="263"/>
              </a:spcBef>
              <a:spcAft>
                <a:spcPct val="0"/>
              </a:spcAft>
              <a:buClr>
                <a:schemeClr val="accent2"/>
              </a:buClr>
              <a:buSzPct val="100000"/>
              <a:buFont typeface="Wingdings 2" panose="05020102010507070707" pitchFamily="18" charset="2"/>
              <a:buChar char=""/>
              <a:defRPr sz="1575" kern="1200">
                <a:solidFill>
                  <a:schemeClr val="tx1"/>
                </a:solidFill>
                <a:latin typeface="Arial" pitchFamily="34" charset="0"/>
                <a:ea typeface="+mn-ea"/>
                <a:cs typeface="Arial" pitchFamily="34" charset="0"/>
              </a:defRPr>
            </a:lvl3pPr>
            <a:lvl4pPr marL="857250" indent="-171450" algn="l" rtl="0" eaLnBrk="1" fontAlgn="base" hangingPunct="1">
              <a:spcBef>
                <a:spcPts val="263"/>
              </a:spcBef>
              <a:spcAft>
                <a:spcPct val="0"/>
              </a:spcAft>
              <a:buClr>
                <a:schemeClr val="accent2"/>
              </a:buClr>
              <a:buFont typeface="Wingdings 2" panose="05020102010507070707" pitchFamily="18" charset="2"/>
              <a:buChar char=""/>
              <a:defRPr sz="1425" kern="1200">
                <a:solidFill>
                  <a:schemeClr val="tx1"/>
                </a:solidFill>
                <a:latin typeface="Arial" pitchFamily="34" charset="0"/>
                <a:ea typeface="+mn-ea"/>
                <a:cs typeface="Arial" pitchFamily="34" charset="0"/>
              </a:defRPr>
            </a:lvl4pPr>
            <a:lvl5pPr marL="1028700" indent="-171450" algn="l" rtl="0" eaLnBrk="1" fontAlgn="base" hangingPunct="1">
              <a:spcBef>
                <a:spcPts val="263"/>
              </a:spcBef>
              <a:spcAft>
                <a:spcPct val="0"/>
              </a:spcAft>
              <a:buClr>
                <a:schemeClr val="accent2"/>
              </a:buClr>
              <a:buFont typeface="Wingdings 2" panose="05020102010507070707" pitchFamily="18" charset="2"/>
              <a:buChar char=""/>
              <a:defRPr sz="1500" kern="1200">
                <a:solidFill>
                  <a:schemeClr val="tx1"/>
                </a:solidFill>
                <a:latin typeface="Arial" pitchFamily="34" charset="0"/>
                <a:ea typeface="+mn-ea"/>
                <a:cs typeface="Arial" pitchFamily="34" charset="0"/>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a:lstStyle>
          <a:p>
            <a:pPr lvl="1">
              <a:lnSpc>
                <a:spcPct val="120000"/>
              </a:lnSpc>
              <a:spcAft>
                <a:spcPts val="600"/>
              </a:spcAft>
            </a:pPr>
            <a:r>
              <a:rPr lang="zh-CN" altLang="en-US" sz="1900" dirty="0">
                <a:solidFill>
                  <a:prstClr val="black"/>
                </a:solidFill>
              </a:rPr>
              <a:t>自主设计，用于实现进行模拟前端部分的信号放大、成形、甄别功能</a:t>
            </a:r>
            <a:endParaRPr lang="en-US" altLang="zh-CN" sz="1900" dirty="0">
              <a:solidFill>
                <a:prstClr val="black"/>
              </a:solidFill>
            </a:endParaRPr>
          </a:p>
          <a:p>
            <a:pPr lvl="1">
              <a:lnSpc>
                <a:spcPct val="120000"/>
              </a:lnSpc>
              <a:spcAft>
                <a:spcPts val="600"/>
              </a:spcAft>
            </a:pPr>
            <a:r>
              <a:rPr lang="zh-CN" altLang="en-US" sz="1900" dirty="0">
                <a:solidFill>
                  <a:prstClr val="black"/>
                </a:solidFill>
              </a:rPr>
              <a:t>基于</a:t>
            </a:r>
            <a:r>
              <a:rPr lang="en-US" altLang="zh-CN" sz="1900" dirty="0">
                <a:solidFill>
                  <a:prstClr val="black"/>
                </a:solidFill>
              </a:rPr>
              <a:t>350 nm CMOS</a:t>
            </a:r>
            <a:r>
              <a:rPr lang="zh-CN" altLang="en-US" sz="1900" dirty="0">
                <a:solidFill>
                  <a:prstClr val="black"/>
                </a:solidFill>
              </a:rPr>
              <a:t>工艺</a:t>
            </a:r>
            <a:endParaRPr lang="en-US" altLang="zh-CN" sz="1900" dirty="0">
              <a:solidFill>
                <a:prstClr val="black"/>
              </a:solidFill>
            </a:endParaRPr>
          </a:p>
          <a:p>
            <a:pPr lvl="1">
              <a:lnSpc>
                <a:spcPct val="120000"/>
              </a:lnSpc>
              <a:spcAft>
                <a:spcPts val="600"/>
              </a:spcAft>
            </a:pPr>
            <a:r>
              <a:rPr lang="en-US" altLang="zh-CN" sz="1900" dirty="0">
                <a:solidFill>
                  <a:prstClr val="black"/>
                </a:solidFill>
              </a:rPr>
              <a:t>3</a:t>
            </a:r>
            <a:r>
              <a:rPr lang="zh-CN" altLang="en-US" sz="1900" dirty="0">
                <a:solidFill>
                  <a:prstClr val="black"/>
                </a:solidFill>
              </a:rPr>
              <a:t>个</a:t>
            </a:r>
            <a:r>
              <a:rPr lang="en-US" altLang="zh-CN" sz="1900" dirty="0">
                <a:solidFill>
                  <a:prstClr val="black"/>
                </a:solidFill>
              </a:rPr>
              <a:t>PMT</a:t>
            </a:r>
            <a:r>
              <a:rPr lang="zh-CN" altLang="en-US" sz="1900" dirty="0">
                <a:solidFill>
                  <a:prstClr val="black"/>
                </a:solidFill>
              </a:rPr>
              <a:t>读出通道</a:t>
            </a:r>
            <a:endParaRPr lang="en-US" altLang="zh-CN" sz="1900" dirty="0">
              <a:solidFill>
                <a:prstClr val="black"/>
              </a:solidFill>
            </a:endParaRPr>
          </a:p>
          <a:p>
            <a:pPr lvl="1">
              <a:lnSpc>
                <a:spcPct val="120000"/>
              </a:lnSpc>
              <a:spcAft>
                <a:spcPts val="600"/>
              </a:spcAft>
            </a:pPr>
            <a:r>
              <a:rPr lang="en-US" altLang="zh-CN" sz="1900" dirty="0">
                <a:solidFill>
                  <a:prstClr val="black"/>
                </a:solidFill>
              </a:rPr>
              <a:t>HG</a:t>
            </a:r>
            <a:r>
              <a:rPr lang="zh-CN" altLang="en-US" sz="1900" dirty="0">
                <a:solidFill>
                  <a:prstClr val="black"/>
                </a:solidFill>
              </a:rPr>
              <a:t>通道：</a:t>
            </a:r>
            <a:r>
              <a:rPr lang="en-US" altLang="zh-CN" sz="1900" dirty="0">
                <a:solidFill>
                  <a:prstClr val="black"/>
                </a:solidFill>
              </a:rPr>
              <a:t>1~100 P.E.</a:t>
            </a:r>
            <a:r>
              <a:rPr lang="zh-CN" altLang="en-US" sz="1900" dirty="0">
                <a:solidFill>
                  <a:prstClr val="black"/>
                </a:solidFill>
              </a:rPr>
              <a:t>电荷测量</a:t>
            </a:r>
            <a:endParaRPr lang="en-US" altLang="zh-CN" sz="1900" dirty="0">
              <a:solidFill>
                <a:prstClr val="black"/>
              </a:solidFill>
            </a:endParaRPr>
          </a:p>
          <a:p>
            <a:pPr lvl="1">
              <a:lnSpc>
                <a:spcPct val="120000"/>
              </a:lnSpc>
              <a:spcAft>
                <a:spcPts val="600"/>
              </a:spcAft>
            </a:pPr>
            <a:r>
              <a:rPr lang="en-US" altLang="zh-CN" sz="1900" dirty="0">
                <a:solidFill>
                  <a:prstClr val="black"/>
                </a:solidFill>
              </a:rPr>
              <a:t>LG</a:t>
            </a:r>
            <a:r>
              <a:rPr lang="zh-CN" altLang="en-US" sz="1900" dirty="0">
                <a:solidFill>
                  <a:prstClr val="black"/>
                </a:solidFill>
              </a:rPr>
              <a:t>通道：</a:t>
            </a:r>
            <a:r>
              <a:rPr lang="en-US" altLang="zh-CN" sz="1900" dirty="0">
                <a:solidFill>
                  <a:prstClr val="black"/>
                </a:solidFill>
              </a:rPr>
              <a:t>20~2000 P.E.</a:t>
            </a:r>
            <a:r>
              <a:rPr lang="zh-CN" altLang="en-US" sz="1900" dirty="0">
                <a:solidFill>
                  <a:prstClr val="black"/>
                </a:solidFill>
              </a:rPr>
              <a:t>电荷测量</a:t>
            </a:r>
            <a:endParaRPr lang="en-US" altLang="zh-CN" sz="1900" dirty="0">
              <a:solidFill>
                <a:prstClr val="black"/>
              </a:solidFill>
            </a:endParaRPr>
          </a:p>
          <a:p>
            <a:pPr lvl="1">
              <a:lnSpc>
                <a:spcPct val="120000"/>
              </a:lnSpc>
              <a:spcAft>
                <a:spcPts val="600"/>
              </a:spcAft>
            </a:pPr>
            <a:r>
              <a:rPr lang="en-US" altLang="zh-CN" sz="1900" dirty="0">
                <a:solidFill>
                  <a:prstClr val="black"/>
                </a:solidFill>
              </a:rPr>
              <a:t>HG</a:t>
            </a:r>
            <a:r>
              <a:rPr lang="zh-CN" altLang="en-US" sz="1900" dirty="0">
                <a:solidFill>
                  <a:prstClr val="black"/>
                </a:solidFill>
              </a:rPr>
              <a:t>通道：</a:t>
            </a:r>
            <a:r>
              <a:rPr lang="en-US" altLang="zh-CN" sz="1900" dirty="0">
                <a:solidFill>
                  <a:prstClr val="black"/>
                </a:solidFill>
              </a:rPr>
              <a:t>1~2000 P.E.</a:t>
            </a:r>
            <a:r>
              <a:rPr lang="zh-CN" altLang="en-US" sz="1900" dirty="0">
                <a:solidFill>
                  <a:prstClr val="black"/>
                </a:solidFill>
              </a:rPr>
              <a:t>时间测量</a:t>
            </a:r>
            <a:endParaRPr lang="en-US" altLang="zh-CN" sz="1900" dirty="0">
              <a:solidFill>
                <a:prstClr val="black"/>
              </a:solidFill>
            </a:endParaRPr>
          </a:p>
          <a:p>
            <a:pPr lvl="1">
              <a:lnSpc>
                <a:spcPct val="120000"/>
              </a:lnSpc>
              <a:spcAft>
                <a:spcPts val="600"/>
              </a:spcAft>
            </a:pPr>
            <a:r>
              <a:rPr lang="zh-CN" altLang="en-US" sz="1900" dirty="0">
                <a:solidFill>
                  <a:prstClr val="black"/>
                </a:solidFill>
              </a:rPr>
              <a:t>芯片包括：</a:t>
            </a:r>
            <a:r>
              <a:rPr lang="en-US" altLang="zh-CN" sz="1900" dirty="0">
                <a:solidFill>
                  <a:prstClr val="black"/>
                </a:solidFill>
              </a:rPr>
              <a:t>RC</a:t>
            </a:r>
            <a:r>
              <a:rPr lang="zh-CN" altLang="en-US" sz="1900" dirty="0">
                <a:solidFill>
                  <a:prstClr val="black"/>
                </a:solidFill>
              </a:rPr>
              <a:t>成形电路、甄别电路、</a:t>
            </a:r>
            <a:r>
              <a:rPr lang="en-US" altLang="zh-CN" sz="1900" dirty="0" err="1">
                <a:solidFill>
                  <a:prstClr val="black"/>
                </a:solidFill>
              </a:rPr>
              <a:t>bandgap</a:t>
            </a:r>
            <a:r>
              <a:rPr lang="zh-CN" altLang="en-US" sz="1900" dirty="0">
                <a:solidFill>
                  <a:prstClr val="black"/>
                </a:solidFill>
              </a:rPr>
              <a:t>、移位寄存器等</a:t>
            </a:r>
            <a:endParaRPr lang="en-US" altLang="zh-CN" sz="1900" dirty="0">
              <a:solidFill>
                <a:prstClr val="black"/>
              </a:solidFill>
            </a:endParaRPr>
          </a:p>
          <a:p>
            <a:pPr lvl="1"/>
            <a:endParaRPr lang="en-US" altLang="zh-CN" sz="2000" dirty="0">
              <a:solidFill>
                <a:prstClr val="black"/>
              </a:solidFill>
            </a:endParaRPr>
          </a:p>
          <a:p>
            <a:pPr lvl="1"/>
            <a:endParaRPr lang="en-US" altLang="zh-CN" sz="2000" dirty="0">
              <a:solidFill>
                <a:prstClr val="black"/>
              </a:solidFill>
            </a:endParaRPr>
          </a:p>
          <a:p>
            <a:pPr lvl="1"/>
            <a:endParaRPr lang="en-US" altLang="zh-CN" sz="2000" dirty="0">
              <a:solidFill>
                <a:prstClr val="black"/>
              </a:solidFill>
            </a:endParaRPr>
          </a:p>
          <a:p>
            <a:pPr lvl="1"/>
            <a:endParaRPr lang="zh-CN" altLang="en-US" sz="2400" dirty="0">
              <a:solidFill>
                <a:prstClr val="black"/>
              </a:solidFill>
            </a:endParaRPr>
          </a:p>
        </p:txBody>
      </p:sp>
      <p:sp>
        <p:nvSpPr>
          <p:cNvPr id="9" name="矩形 8"/>
          <p:cNvSpPr/>
          <p:nvPr/>
        </p:nvSpPr>
        <p:spPr>
          <a:xfrm>
            <a:off x="2135560" y="1215871"/>
            <a:ext cx="6231036" cy="424988"/>
          </a:xfrm>
          <a:prstGeom prst="rect">
            <a:avLst/>
          </a:prstGeom>
        </p:spPr>
        <p:txBody>
          <a:bodyPr wrap="square">
            <a:spAutoFit/>
          </a:bodyPr>
          <a:lstStyle/>
          <a:p>
            <a:pPr>
              <a:lnSpc>
                <a:spcPct val="120000"/>
              </a:lnSpc>
              <a:spcAft>
                <a:spcPts val="600"/>
              </a:spcAft>
            </a:pPr>
            <a:r>
              <a:rPr lang="en-US" altLang="zh-CN" sz="2000" b="1" dirty="0">
                <a:solidFill>
                  <a:srgbClr val="0000FF"/>
                </a:solidFill>
              </a:rPr>
              <a:t>PASC</a:t>
            </a:r>
            <a:r>
              <a:rPr lang="zh-CN" altLang="en-US" sz="2000" b="1" dirty="0">
                <a:solidFill>
                  <a:prstClr val="black"/>
                </a:solidFill>
              </a:rPr>
              <a:t>（</a:t>
            </a:r>
            <a:r>
              <a:rPr lang="en-US" altLang="zh-CN" sz="2000" b="1" dirty="0">
                <a:solidFill>
                  <a:prstClr val="black"/>
                </a:solidFill>
              </a:rPr>
              <a:t>Pre-Amplifier and Shaping Circuit</a:t>
            </a:r>
            <a:r>
              <a:rPr lang="zh-CN" altLang="en-US" sz="2000" b="1" dirty="0">
                <a:solidFill>
                  <a:prstClr val="black"/>
                </a:solidFill>
              </a:rPr>
              <a:t>）</a:t>
            </a:r>
            <a:r>
              <a:rPr lang="en-US" altLang="zh-CN" sz="2000" b="1" dirty="0">
                <a:solidFill>
                  <a:prstClr val="black"/>
                </a:solidFill>
              </a:rPr>
              <a:t> ASIC</a:t>
            </a:r>
          </a:p>
        </p:txBody>
      </p:sp>
      <p:sp>
        <p:nvSpPr>
          <p:cNvPr id="18" name="日期占位符 17"/>
          <p:cNvSpPr>
            <a:spLocks noGrp="1"/>
          </p:cNvSpPr>
          <p:nvPr>
            <p:ph type="dt" sz="half" idx="10"/>
          </p:nvPr>
        </p:nvSpPr>
        <p:spPr/>
        <p:txBody>
          <a:bodyPr/>
          <a:lstStyle/>
          <a:p>
            <a:fld id="{F395A4C0-E76D-47FA-A742-5097BAD07442}" type="datetime1">
              <a:rPr lang="zh-CN" altLang="en-US" sz="1000"/>
              <a:t>2019/10/23</a:t>
            </a:fld>
            <a:endParaRPr lang="zh-CN" altLang="en-US" sz="1000" dirty="0"/>
          </a:p>
        </p:txBody>
      </p:sp>
      <p:sp>
        <p:nvSpPr>
          <p:cNvPr id="19" name="灯片编号占位符 18"/>
          <p:cNvSpPr>
            <a:spLocks noGrp="1"/>
          </p:cNvSpPr>
          <p:nvPr>
            <p:ph type="sldNum" sz="quarter" idx="12"/>
          </p:nvPr>
        </p:nvSpPr>
        <p:spPr/>
        <p:txBody>
          <a:bodyPr/>
          <a:lstStyle/>
          <a:p>
            <a:fld id="{4D9C6135-5EA5-4591-8CC0-903D53F22343}" type="slidenum">
              <a:rPr lang="zh-CN" altLang="en-US" smtClean="0">
                <a:solidFill>
                  <a:prstClr val="black">
                    <a:tint val="75000"/>
                  </a:prstClr>
                </a:solidFill>
              </a:rPr>
              <a:pPr/>
              <a:t>37</a:t>
            </a:fld>
            <a:endParaRPr lang="zh-CN" altLang="en-US" dirty="0">
              <a:solidFill>
                <a:prstClr val="black">
                  <a:tint val="75000"/>
                </a:prstClr>
              </a:solidFill>
            </a:endParaRPr>
          </a:p>
        </p:txBody>
      </p:sp>
    </p:spTree>
    <p:extLst>
      <p:ext uri="{BB962C8B-B14F-4D97-AF65-F5344CB8AC3E}">
        <p14:creationId xmlns:p14="http://schemas.microsoft.com/office/powerpoint/2010/main" val="425889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15101" y="660686"/>
            <a:ext cx="8911687" cy="1280890"/>
          </a:xfrm>
        </p:spPr>
        <p:txBody>
          <a:bodyPr/>
          <a:lstStyle/>
          <a:p>
            <a:r>
              <a:rPr lang="en-US" altLang="zh-CN" dirty="0"/>
              <a:t>Brief Summary</a:t>
            </a:r>
            <a:endParaRPr lang="zh-CN" altLang="en-US" dirty="0"/>
          </a:p>
        </p:txBody>
      </p:sp>
      <p:sp>
        <p:nvSpPr>
          <p:cNvPr id="3" name="内容占位符 2"/>
          <p:cNvSpPr>
            <a:spLocks noGrp="1"/>
          </p:cNvSpPr>
          <p:nvPr>
            <p:ph idx="1"/>
          </p:nvPr>
        </p:nvSpPr>
        <p:spPr>
          <a:xfrm>
            <a:off x="1610803" y="1621536"/>
            <a:ext cx="9166053" cy="4835248"/>
          </a:xfrm>
        </p:spPr>
        <p:txBody>
          <a:bodyPr>
            <a:normAutofit/>
          </a:bodyPr>
          <a:lstStyle/>
          <a:p>
            <a:r>
              <a:rPr lang="en-US" altLang="zh-CN" dirty="0"/>
              <a:t>After half a year’s work, the No. 1 pool detector has officially entered the stage of stable operation.</a:t>
            </a:r>
          </a:p>
          <a:p>
            <a:endParaRPr lang="en-US" altLang="zh-CN" dirty="0"/>
          </a:p>
          <a:p>
            <a:r>
              <a:rPr lang="en-US" altLang="zh-CN" dirty="0"/>
              <a:t>The second pool uses 20-in PMTs and 3-in PMTs. And after three months of installation, now it’s water injection process.</a:t>
            </a:r>
          </a:p>
          <a:p>
            <a:endParaRPr lang="en-US" altLang="zh-CN" dirty="0"/>
          </a:p>
          <a:p>
            <a:r>
              <a:rPr lang="en-US" altLang="zh-CN" dirty="0"/>
              <a:t>The electronics board of the third pool will use ASIC chips in part, and the engineering preparations are progressing smoothly. It is expected that the detector installation will be carried out in next May, and will be completed before the end of the year.</a:t>
            </a:r>
          </a:p>
          <a:p>
            <a:endParaRPr lang="en-US" altLang="zh-CN" dirty="0"/>
          </a:p>
          <a:p>
            <a:r>
              <a:rPr lang="en-US" altLang="zh-CN" dirty="0"/>
              <a:t>Many thanks to </a:t>
            </a:r>
            <a:r>
              <a:rPr lang="en-US" altLang="zh-CN" dirty="0" err="1"/>
              <a:t>USTC</a:t>
            </a:r>
            <a:r>
              <a:rPr lang="en-US" altLang="zh-CN" dirty="0"/>
              <a:t>, </a:t>
            </a:r>
            <a:r>
              <a:rPr lang="en-US" altLang="zh-CN" dirty="0" err="1"/>
              <a:t>SCU</a:t>
            </a:r>
            <a:r>
              <a:rPr lang="en-US" altLang="zh-CN" dirty="0"/>
              <a:t>, </a:t>
            </a:r>
            <a:r>
              <a:rPr lang="en-US" altLang="zh-CN" dirty="0" err="1"/>
              <a:t>SDU</a:t>
            </a:r>
            <a:r>
              <a:rPr lang="en-US" altLang="zh-CN" dirty="0"/>
              <a:t> &amp; </a:t>
            </a:r>
            <a:r>
              <a:rPr lang="en-US" altLang="zh-CN" dirty="0" err="1"/>
              <a:t>NSSC</a:t>
            </a:r>
            <a:r>
              <a:rPr lang="zh-CN" altLang="en-US" dirty="0"/>
              <a:t>。</a:t>
            </a:r>
          </a:p>
        </p:txBody>
      </p:sp>
      <p:sp>
        <p:nvSpPr>
          <p:cNvPr id="4" name="灯片编号占位符 3"/>
          <p:cNvSpPr>
            <a:spLocks noGrp="1"/>
          </p:cNvSpPr>
          <p:nvPr>
            <p:ph type="sldNum" sz="quarter" idx="12"/>
          </p:nvPr>
        </p:nvSpPr>
        <p:spPr/>
        <p:txBody>
          <a:bodyPr/>
          <a:lstStyle/>
          <a:p>
            <a:fld id="{0613B1F1-3F26-494A-B9FE-BC63AB732FF9}" type="slidenum">
              <a:rPr lang="zh-CN" altLang="en-US" smtClean="0"/>
              <a:t>38</a:t>
            </a:fld>
            <a:endParaRPr lang="zh-CN" altLang="en-US"/>
          </a:p>
        </p:txBody>
      </p:sp>
    </p:spTree>
    <p:extLst>
      <p:ext uri="{BB962C8B-B14F-4D97-AF65-F5344CB8AC3E}">
        <p14:creationId xmlns:p14="http://schemas.microsoft.com/office/powerpoint/2010/main" val="64991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WeChat_20191020113724">
            <a:hlinkClick r:id="" action="ppaction://media"/>
            <a:extLst>
              <a:ext uri="{FF2B5EF4-FFF2-40B4-BE49-F238E27FC236}">
                <a16:creationId xmlns:a16="http://schemas.microsoft.com/office/drawing/2014/main" id="{40853E6F-E588-4275-9F97-2B50CD63D6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69567" y="0"/>
            <a:ext cx="3928188" cy="6833178"/>
          </a:xfrm>
          <a:prstGeom prst="rect">
            <a:avLst/>
          </a:prstGeom>
        </p:spPr>
      </p:pic>
    </p:spTree>
    <p:extLst>
      <p:ext uri="{BB962C8B-B14F-4D97-AF65-F5344CB8AC3E}">
        <p14:creationId xmlns:p14="http://schemas.microsoft.com/office/powerpoint/2010/main" val="9334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87945" y="700721"/>
            <a:ext cx="8229600" cy="990600"/>
          </a:xfrm>
        </p:spPr>
        <p:txBody>
          <a:bodyPr/>
          <a:lstStyle/>
          <a:p>
            <a:r>
              <a:rPr lang="en-US" altLang="zh-CN" dirty="0"/>
              <a:t>Physics Goals</a:t>
            </a:r>
            <a:endParaRPr lang="zh-CN" altLang="en-US" dirty="0"/>
          </a:p>
        </p:txBody>
      </p:sp>
      <p:sp>
        <p:nvSpPr>
          <p:cNvPr id="3" name="内容占位符 2"/>
          <p:cNvSpPr>
            <a:spLocks noGrp="1"/>
          </p:cNvSpPr>
          <p:nvPr>
            <p:ph sz="quarter" idx="1"/>
          </p:nvPr>
        </p:nvSpPr>
        <p:spPr>
          <a:xfrm>
            <a:off x="1521565" y="1966939"/>
            <a:ext cx="8229600" cy="5032216"/>
          </a:xfrm>
        </p:spPr>
        <p:txBody>
          <a:bodyPr>
            <a:normAutofit lnSpcReduction="10000"/>
          </a:bodyPr>
          <a:lstStyle/>
          <a:p>
            <a:r>
              <a:rPr lang="en-US" altLang="zh-CN" sz="2000" dirty="0"/>
              <a:t>VHE gamma sky survey</a:t>
            </a:r>
            <a:r>
              <a:rPr lang="zh-CN" altLang="en-US" sz="2000" dirty="0"/>
              <a:t> </a:t>
            </a:r>
            <a:r>
              <a:rPr lang="en-US" altLang="zh-CN" sz="2000" dirty="0"/>
              <a:t>(~100 GeV-30 TeV):</a:t>
            </a:r>
          </a:p>
          <a:p>
            <a:pPr lvl="1"/>
            <a:r>
              <a:rPr lang="en-US" altLang="zh-CN" sz="1800" dirty="0">
                <a:solidFill>
                  <a:srgbClr val="C00000"/>
                </a:solidFill>
              </a:rPr>
              <a:t>Extragalactic sources &amp; flares; </a:t>
            </a:r>
          </a:p>
          <a:p>
            <a:pPr lvl="1"/>
            <a:r>
              <a:rPr lang="en-US" altLang="zh-CN" sz="1800" dirty="0">
                <a:solidFill>
                  <a:srgbClr val="C00000"/>
                </a:solidFill>
              </a:rPr>
              <a:t>VHE emission from Gamma Ray Bursts;</a:t>
            </a:r>
          </a:p>
          <a:p>
            <a:pPr lvl="1"/>
            <a:r>
              <a:rPr lang="en-US" altLang="zh-CN" sz="1800" dirty="0">
                <a:solidFill>
                  <a:srgbClr val="C00000"/>
                </a:solidFill>
              </a:rPr>
              <a:t>Galactic sources;</a:t>
            </a:r>
            <a:r>
              <a:rPr lang="zh-CN" altLang="en-US" sz="1800" dirty="0">
                <a:solidFill>
                  <a:srgbClr val="C00000"/>
                </a:solidFill>
              </a:rPr>
              <a:t> </a:t>
            </a:r>
            <a:endParaRPr lang="en-US" altLang="zh-CN" sz="1800" dirty="0">
              <a:solidFill>
                <a:srgbClr val="C00000"/>
              </a:solidFill>
            </a:endParaRPr>
          </a:p>
          <a:p>
            <a:pPr lvl="1"/>
            <a:r>
              <a:rPr lang="en-US" altLang="zh-CN" sz="1800" dirty="0">
                <a:solidFill>
                  <a:srgbClr val="C00000"/>
                </a:solidFill>
              </a:rPr>
              <a:t>Diffused Gamma rays.</a:t>
            </a:r>
          </a:p>
          <a:p>
            <a:r>
              <a:rPr lang="zh-CN" altLang="en-US" sz="2000" dirty="0"/>
              <a:t> </a:t>
            </a:r>
            <a:r>
              <a:rPr lang="en-US" altLang="zh-CN" sz="2000" dirty="0"/>
              <a:t>Cosmic Ray physics</a:t>
            </a:r>
            <a:r>
              <a:rPr lang="zh-CN" altLang="en-US" sz="2000" dirty="0"/>
              <a:t> </a:t>
            </a:r>
            <a:r>
              <a:rPr lang="en-US" altLang="zh-CN" sz="2000" dirty="0"/>
              <a:t>(1 TeV-10 PeV):</a:t>
            </a:r>
          </a:p>
          <a:p>
            <a:pPr lvl="1"/>
            <a:r>
              <a:rPr lang="en-US" altLang="zh-CN" sz="1800" dirty="0"/>
              <a:t>Anisotropy of VHE cosmic rays;</a:t>
            </a:r>
          </a:p>
          <a:p>
            <a:pPr lvl="1"/>
            <a:r>
              <a:rPr lang="en-US" altLang="zh-CN" sz="1800" dirty="0"/>
              <a:t>Cosmic ray spectrum; </a:t>
            </a:r>
          </a:p>
          <a:p>
            <a:pPr lvl="1"/>
            <a:r>
              <a:rPr lang="en-US" altLang="zh-CN" sz="1800" dirty="0"/>
              <a:t>Cosmic electrons;</a:t>
            </a:r>
          </a:p>
          <a:p>
            <a:pPr lvl="1"/>
            <a:r>
              <a:rPr lang="en-US" altLang="zh-CN" sz="1800" dirty="0"/>
              <a:t>Hadronic interaction models.</a:t>
            </a:r>
          </a:p>
          <a:p>
            <a:r>
              <a:rPr lang="en-US" altLang="zh-CN" sz="2000" dirty="0"/>
              <a:t>Miscellaneous:</a:t>
            </a:r>
          </a:p>
          <a:p>
            <a:pPr lvl="1"/>
            <a:r>
              <a:rPr lang="en-US" altLang="zh-CN" sz="1800" dirty="0"/>
              <a:t>Gamma rays from dark matter;</a:t>
            </a:r>
          </a:p>
          <a:p>
            <a:pPr lvl="1"/>
            <a:r>
              <a:rPr lang="en-US" altLang="zh-CN" sz="1800" dirty="0"/>
              <a:t>Sun storm &amp; IMF.</a:t>
            </a:r>
            <a:endParaRPr lang="zh-CN" altLang="en-US" sz="1800" dirty="0"/>
          </a:p>
        </p:txBody>
      </p:sp>
      <p:pic>
        <p:nvPicPr>
          <p:cNvPr id="4" name="Picture 6" descr="File:Crab Nebul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57462" y="2239758"/>
            <a:ext cx="1094442" cy="10944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File:Gb1508 illustratio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29836" y="1287604"/>
            <a:ext cx="1101856" cy="85087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descr="图片1.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92886" y="3573709"/>
            <a:ext cx="1223594" cy="72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D:\Users\yaozg\Desktop\fig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12218" y="4169583"/>
            <a:ext cx="1029453" cy="9921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descr="File:Magnetosphere renditio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52889" y="6028355"/>
            <a:ext cx="1329312" cy="726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D:\Users\yaozg\Desktop\cosmic-rays_spec.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58937" y="4336016"/>
            <a:ext cx="1216090" cy="9337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5" descr="D:\Users\yaozg\Downloads\1205.4578v2\pt_average.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360032" y="4522839"/>
            <a:ext cx="1020339" cy="9897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9" descr="Grb"/>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25202" y="2065374"/>
            <a:ext cx="1159025" cy="662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1" descr="Gamma-ray-bubble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04107" y="2910840"/>
            <a:ext cx="1045703" cy="8467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4" descr="D:\Users\yaozg\Desktop\mywork\darkm_skymap.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376681" y="5658361"/>
            <a:ext cx="1442588" cy="739986"/>
          </a:xfrm>
          <a:prstGeom prst="rect">
            <a:avLst/>
          </a:prstGeom>
          <a:noFill/>
          <a:extLst>
            <a:ext uri="{909E8E84-426E-40DD-AFC4-6F175D3DCCD1}">
              <a14:hiddenFill xmlns:a14="http://schemas.microsoft.com/office/drawing/2010/main">
                <a:solidFill>
                  <a:srgbClr val="FFFFFF"/>
                </a:solidFill>
              </a14:hiddenFill>
            </a:ext>
          </a:extLst>
        </p:spPr>
      </p:pic>
      <p:sp>
        <p:nvSpPr>
          <p:cNvPr id="14" name="灯片编号占位符 13"/>
          <p:cNvSpPr>
            <a:spLocks noGrp="1"/>
          </p:cNvSpPr>
          <p:nvPr>
            <p:ph type="sldNum" sz="quarter" idx="12"/>
          </p:nvPr>
        </p:nvSpPr>
        <p:spPr>
          <a:xfrm>
            <a:off x="8386024" y="6356176"/>
            <a:ext cx="1905000" cy="457200"/>
          </a:xfrm>
        </p:spPr>
        <p:txBody>
          <a:bodyPr/>
          <a:lstStyle/>
          <a:p>
            <a:fld id="{7CE9889C-A0E5-4657-9FEA-1EF8B18A5C48}" type="slidenum">
              <a:rPr lang="zh-CN" altLang="en-US" smtClean="0"/>
              <a:t>4</a:t>
            </a:fld>
            <a:endParaRPr lang="zh-CN" altLang="en-US"/>
          </a:p>
        </p:txBody>
      </p:sp>
    </p:spTree>
    <p:extLst>
      <p:ext uri="{BB962C8B-B14F-4D97-AF65-F5344CB8AC3E}">
        <p14:creationId xmlns:p14="http://schemas.microsoft.com/office/powerpoint/2010/main" val="945360732"/>
      </p:ext>
    </p:extLst>
  </p:cSld>
  <p:clrMapOvr>
    <a:masterClrMapping/>
  </p:clrMapOvr>
  <mc:AlternateContent xmlns:mc="http://schemas.openxmlformats.org/markup-compatibility/2006" xmlns:p14="http://schemas.microsoft.com/office/powerpoint/2010/main">
    <mc:Choice Requires="p14">
      <p:transition spd="slow" p14:dur="2000" advTm="29702"/>
    </mc:Choice>
    <mc:Fallback xmlns="">
      <p:transition spd="slow" advTm="2970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680652" y="2183864"/>
            <a:ext cx="8915399" cy="3117040"/>
          </a:xfrm>
        </p:spPr>
        <p:txBody>
          <a:bodyPr/>
          <a:lstStyle/>
          <a:p>
            <a:r>
              <a:rPr lang="zh-CN" altLang="en-US" dirty="0"/>
              <a:t>感谢各位同事！</a:t>
            </a:r>
            <a:br>
              <a:rPr lang="en-US" altLang="zh-CN" dirty="0"/>
            </a:br>
            <a:endParaRPr lang="zh-CN" altLang="en-US" dirty="0"/>
          </a:p>
        </p:txBody>
      </p:sp>
      <p:sp>
        <p:nvSpPr>
          <p:cNvPr id="2" name="灯片编号占位符 1"/>
          <p:cNvSpPr>
            <a:spLocks noGrp="1"/>
          </p:cNvSpPr>
          <p:nvPr>
            <p:ph type="sldNum" sz="quarter" idx="12"/>
          </p:nvPr>
        </p:nvSpPr>
        <p:spPr/>
        <p:txBody>
          <a:bodyPr/>
          <a:lstStyle/>
          <a:p>
            <a:fld id="{0613B1F1-3F26-494A-B9FE-BC63AB732FF9}" type="slidenum">
              <a:rPr lang="zh-CN" altLang="en-US" smtClean="0"/>
              <a:t>40</a:t>
            </a:fld>
            <a:endParaRPr lang="zh-CN" altLang="en-US"/>
          </a:p>
        </p:txBody>
      </p:sp>
    </p:spTree>
    <p:extLst>
      <p:ext uri="{BB962C8B-B14F-4D97-AF65-F5344CB8AC3E}">
        <p14:creationId xmlns:p14="http://schemas.microsoft.com/office/powerpoint/2010/main" val="1474453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0372" y="3608662"/>
            <a:ext cx="2247900"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29977" y="2762699"/>
            <a:ext cx="2436812"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585218" y="603495"/>
            <a:ext cx="3814956" cy="1074706"/>
          </a:xfrm>
        </p:spPr>
        <p:txBody>
          <a:bodyPr/>
          <a:lstStyle/>
          <a:p>
            <a:r>
              <a:rPr lang="zh-CN" altLang="en-US" b="1" dirty="0">
                <a:latin typeface="黑体" panose="02010609060101010101" pitchFamily="49" charset="-122"/>
                <a:ea typeface="黑体" panose="02010609060101010101" pitchFamily="49" charset="-122"/>
              </a:rPr>
              <a:t>电子学系统</a:t>
            </a:r>
          </a:p>
        </p:txBody>
      </p:sp>
      <p:sp>
        <p:nvSpPr>
          <p:cNvPr id="3" name="内容占位符 2"/>
          <p:cNvSpPr>
            <a:spLocks noGrp="1"/>
          </p:cNvSpPr>
          <p:nvPr>
            <p:ph idx="1"/>
          </p:nvPr>
        </p:nvSpPr>
        <p:spPr>
          <a:xfrm>
            <a:off x="244946" y="1292322"/>
            <a:ext cx="5003101" cy="1432289"/>
          </a:xfrm>
        </p:spPr>
        <p:style>
          <a:lnRef idx="2">
            <a:schemeClr val="accent3"/>
          </a:lnRef>
          <a:fillRef idx="1">
            <a:schemeClr val="lt1"/>
          </a:fillRef>
          <a:effectRef idx="0">
            <a:schemeClr val="accent3"/>
          </a:effectRef>
          <a:fontRef idx="minor">
            <a:schemeClr val="dk1"/>
          </a:fontRef>
        </p:style>
        <p:txBody>
          <a:bodyPr>
            <a:noAutofit/>
          </a:bodyPr>
          <a:lstStyle/>
          <a:p>
            <a:pPr marL="0" indent="0">
              <a:buNone/>
            </a:pPr>
            <a:r>
              <a:rPr lang="en-US" altLang="zh-CN" sz="1600" dirty="0"/>
              <a:t>2017</a:t>
            </a:r>
            <a:r>
              <a:rPr lang="zh-CN" altLang="en-US" sz="1600" dirty="0"/>
              <a:t>年</a:t>
            </a:r>
            <a:r>
              <a:rPr lang="en-US" altLang="zh-CN" sz="1600" dirty="0"/>
              <a:t>10</a:t>
            </a:r>
            <a:r>
              <a:rPr lang="zh-CN" altLang="en-US" sz="1600" dirty="0"/>
              <a:t>月，完成与科大商务条款谈判。</a:t>
            </a:r>
            <a:endParaRPr lang="en-US" altLang="zh-CN" sz="1600" dirty="0"/>
          </a:p>
          <a:p>
            <a:pPr marL="0" indent="0">
              <a:buNone/>
            </a:pPr>
            <a:r>
              <a:rPr lang="en-US" altLang="zh-CN" sz="1600" dirty="0"/>
              <a:t>2018</a:t>
            </a:r>
            <a:r>
              <a:rPr lang="zh-CN" altLang="en-US" sz="1600" dirty="0"/>
              <a:t>年</a:t>
            </a:r>
            <a:r>
              <a:rPr lang="en-US" altLang="zh-CN" sz="1600" dirty="0"/>
              <a:t>1</a:t>
            </a:r>
            <a:r>
              <a:rPr lang="zh-CN" altLang="en-US" sz="1600" dirty="0"/>
              <a:t>月，已完成工程样机鉴定件的验收，</a:t>
            </a:r>
            <a:endParaRPr lang="en-US" altLang="zh-CN" sz="1600" dirty="0"/>
          </a:p>
          <a:p>
            <a:pPr marL="0" indent="0">
              <a:buNone/>
            </a:pPr>
            <a:r>
              <a:rPr lang="zh-CN" altLang="en-US" sz="1600" dirty="0"/>
              <a:t>并开始批量生产。</a:t>
            </a:r>
            <a:endParaRPr lang="en-US" altLang="zh-CN" sz="1600" dirty="0"/>
          </a:p>
          <a:p>
            <a:pPr marL="0" indent="0">
              <a:buNone/>
            </a:pPr>
            <a:r>
              <a:rPr lang="en-US" altLang="zh-CN" sz="1600" dirty="0"/>
              <a:t>2018</a:t>
            </a:r>
            <a:r>
              <a:rPr lang="zh-CN" altLang="en-US" sz="1600" dirty="0"/>
              <a:t>年</a:t>
            </a:r>
            <a:r>
              <a:rPr lang="en-US" altLang="zh-CN" sz="1600" dirty="0"/>
              <a:t>9</a:t>
            </a:r>
            <a:r>
              <a:rPr lang="zh-CN" altLang="en-US" sz="1600" dirty="0"/>
              <a:t>月，一号水池</a:t>
            </a:r>
            <a:r>
              <a:rPr lang="en-US" altLang="zh-CN" sz="1600" dirty="0"/>
              <a:t>FEE</a:t>
            </a:r>
            <a:r>
              <a:rPr lang="zh-CN" altLang="en-US" sz="1600" dirty="0"/>
              <a:t>板生产完毕。</a:t>
            </a:r>
          </a:p>
        </p:txBody>
      </p:sp>
      <p:sp>
        <p:nvSpPr>
          <p:cNvPr id="4" name="灯片编号占位符 3"/>
          <p:cNvSpPr>
            <a:spLocks noGrp="1"/>
          </p:cNvSpPr>
          <p:nvPr>
            <p:ph type="sldNum" sz="quarter" idx="12"/>
          </p:nvPr>
        </p:nvSpPr>
        <p:spPr/>
        <p:txBody>
          <a:bodyPr/>
          <a:lstStyle/>
          <a:p>
            <a:fld id="{BA875541-8164-4CC7-9F2F-6F0C49BB858D}" type="slidenum">
              <a:rPr lang="en-US" altLang="zh-CN" smtClean="0"/>
              <a:t>41</a:t>
            </a:fld>
            <a:endParaRPr lang="zh-CN" altLang="en-US"/>
          </a:p>
        </p:txBody>
      </p:sp>
      <p:sp>
        <p:nvSpPr>
          <p:cNvPr id="6" name="文本框 5"/>
          <p:cNvSpPr txBox="1"/>
          <p:nvPr/>
        </p:nvSpPr>
        <p:spPr>
          <a:xfrm>
            <a:off x="521153" y="5713823"/>
            <a:ext cx="156966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a:t>前端电子学板</a:t>
            </a:r>
          </a:p>
        </p:txBody>
      </p:sp>
      <p:pic>
        <p:nvPicPr>
          <p:cNvPr id="10" name="图片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a:ext>
            </a:extLst>
          </a:blip>
          <a:srcRect/>
          <a:stretch>
            <a:fillRect/>
          </a:stretch>
        </p:blipFill>
        <p:spPr bwMode="auto">
          <a:xfrm>
            <a:off x="5253880" y="270226"/>
            <a:ext cx="3026711" cy="22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613807" y="467524"/>
            <a:ext cx="3070894" cy="246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657942" y="3278609"/>
            <a:ext cx="3769982" cy="302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8512934" y="3278609"/>
            <a:ext cx="3493317" cy="280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内容占位符 1"/>
          <p:cNvSpPr txBox="1">
            <a:spLocks/>
          </p:cNvSpPr>
          <p:nvPr/>
        </p:nvSpPr>
        <p:spPr>
          <a:xfrm>
            <a:off x="5250426" y="6306343"/>
            <a:ext cx="6434275" cy="409057"/>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500" dirty="0">
                <a:solidFill>
                  <a:schemeClr val="accent5">
                    <a:lumMod val="75000"/>
                  </a:schemeClr>
                </a:solidFill>
              </a:rPr>
              <a:t>S.PE</a:t>
            </a:r>
            <a:r>
              <a:rPr lang="zh-CN" altLang="en-US" sz="2500" dirty="0">
                <a:solidFill>
                  <a:schemeClr val="accent5">
                    <a:lumMod val="75000"/>
                  </a:schemeClr>
                </a:solidFill>
              </a:rPr>
              <a:t>分辨率：</a:t>
            </a:r>
            <a:r>
              <a:rPr lang="en-US" altLang="zh-CN" sz="2500" dirty="0">
                <a:solidFill>
                  <a:schemeClr val="accent5">
                    <a:lumMod val="75000"/>
                  </a:schemeClr>
                </a:solidFill>
              </a:rPr>
              <a:t>&lt;50%  4000 PE</a:t>
            </a:r>
            <a:r>
              <a:rPr lang="zh-CN" altLang="en-US" sz="2500" dirty="0">
                <a:solidFill>
                  <a:schemeClr val="accent5">
                    <a:lumMod val="75000"/>
                  </a:schemeClr>
                </a:solidFill>
              </a:rPr>
              <a:t>分辨率：</a:t>
            </a:r>
            <a:r>
              <a:rPr lang="en-US" altLang="zh-CN" sz="2500" dirty="0">
                <a:solidFill>
                  <a:schemeClr val="accent5">
                    <a:lumMod val="75000"/>
                  </a:schemeClr>
                </a:solidFill>
              </a:rPr>
              <a:t>&lt;5%</a:t>
            </a:r>
          </a:p>
        </p:txBody>
      </p:sp>
      <p:sp>
        <p:nvSpPr>
          <p:cNvPr id="15" name="矩形 14"/>
          <p:cNvSpPr/>
          <p:nvPr/>
        </p:nvSpPr>
        <p:spPr>
          <a:xfrm>
            <a:off x="8286424" y="212350"/>
            <a:ext cx="3725660"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600" dirty="0"/>
              <a:t>0.5 PE</a:t>
            </a:r>
            <a:r>
              <a:rPr lang="zh-CN" altLang="en-US" sz="1600" dirty="0"/>
              <a:t>处时间分辨率好于：</a:t>
            </a:r>
            <a:r>
              <a:rPr lang="en-US" altLang="zh-CN" sz="1600" dirty="0"/>
              <a:t>0.5 ns RMS</a:t>
            </a:r>
          </a:p>
        </p:txBody>
      </p:sp>
      <p:sp>
        <p:nvSpPr>
          <p:cNvPr id="16" name="文本框 15"/>
          <p:cNvSpPr txBox="1"/>
          <p:nvPr/>
        </p:nvSpPr>
        <p:spPr>
          <a:xfrm>
            <a:off x="8799189" y="2909277"/>
            <a:ext cx="2805576"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zh-CN" altLang="en-US" dirty="0"/>
              <a:t>电子学板</a:t>
            </a:r>
            <a:r>
              <a:rPr lang="en-US" altLang="zh-CN" dirty="0"/>
              <a:t>+PMT</a:t>
            </a:r>
            <a:r>
              <a:rPr lang="zh-CN" altLang="en-US" dirty="0"/>
              <a:t>，联合调试</a:t>
            </a:r>
          </a:p>
        </p:txBody>
      </p:sp>
      <p:sp>
        <p:nvSpPr>
          <p:cNvPr id="17" name="文本框 16"/>
          <p:cNvSpPr txBox="1"/>
          <p:nvPr/>
        </p:nvSpPr>
        <p:spPr>
          <a:xfrm>
            <a:off x="9479840" y="1185149"/>
            <a:ext cx="1338828" cy="369332"/>
          </a:xfrm>
          <a:prstGeom prst="rect">
            <a:avLst/>
          </a:prstGeom>
          <a:noFill/>
        </p:spPr>
        <p:txBody>
          <a:bodyPr wrap="none" rtlCol="0">
            <a:spAutoFit/>
          </a:bodyPr>
          <a:lstStyle/>
          <a:p>
            <a:r>
              <a:rPr lang="zh-CN" altLang="en-US" dirty="0"/>
              <a:t>时间分辨率</a:t>
            </a:r>
          </a:p>
        </p:txBody>
      </p:sp>
      <p:sp>
        <p:nvSpPr>
          <p:cNvPr id="18" name="文本框 17"/>
          <p:cNvSpPr txBox="1"/>
          <p:nvPr/>
        </p:nvSpPr>
        <p:spPr>
          <a:xfrm>
            <a:off x="5813791" y="2724611"/>
            <a:ext cx="1338828"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zh-CN" altLang="en-US" dirty="0"/>
              <a:t>高低温测试</a:t>
            </a:r>
          </a:p>
        </p:txBody>
      </p:sp>
      <p:sp>
        <p:nvSpPr>
          <p:cNvPr id="5" name="文本框 4"/>
          <p:cNvSpPr txBox="1"/>
          <p:nvPr/>
        </p:nvSpPr>
        <p:spPr>
          <a:xfrm>
            <a:off x="3110845" y="6429080"/>
            <a:ext cx="165942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b="1" dirty="0">
                <a:solidFill>
                  <a:srgbClr val="FF0000"/>
                </a:solidFill>
              </a:rPr>
              <a:t>*详见赵雷报告</a:t>
            </a:r>
          </a:p>
        </p:txBody>
      </p:sp>
    </p:spTree>
    <p:extLst>
      <p:ext uri="{BB962C8B-B14F-4D97-AF65-F5344CB8AC3E}">
        <p14:creationId xmlns:p14="http://schemas.microsoft.com/office/powerpoint/2010/main" val="4141214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0156" y="626410"/>
            <a:ext cx="8911687" cy="1280890"/>
          </a:xfrm>
        </p:spPr>
        <p:txBody>
          <a:bodyPr/>
          <a:lstStyle/>
          <a:p>
            <a:r>
              <a:rPr lang="zh-CN" altLang="en-US" dirty="0"/>
              <a:t>动态范围扩展系统的电子学</a:t>
            </a:r>
          </a:p>
        </p:txBody>
      </p:sp>
      <p:sp>
        <p:nvSpPr>
          <p:cNvPr id="3" name="内容占位符 2"/>
          <p:cNvSpPr>
            <a:spLocks noGrp="1"/>
          </p:cNvSpPr>
          <p:nvPr>
            <p:ph idx="1"/>
          </p:nvPr>
        </p:nvSpPr>
        <p:spPr>
          <a:xfrm>
            <a:off x="838199" y="1468990"/>
            <a:ext cx="10515600" cy="2019146"/>
          </a:xfrm>
        </p:spPr>
        <p:txBody>
          <a:bodyPr>
            <a:normAutofit/>
          </a:bodyPr>
          <a:lstStyle/>
          <a:p>
            <a:r>
              <a:rPr lang="en-US" altLang="zh-CN" dirty="0"/>
              <a:t>1</a:t>
            </a:r>
            <a:r>
              <a:rPr lang="zh-CN" altLang="en-US" dirty="0"/>
              <a:t>月底，进行单板的性能测试；</a:t>
            </a:r>
            <a:endParaRPr lang="en-US" altLang="zh-CN" dirty="0"/>
          </a:p>
          <a:p>
            <a:r>
              <a:rPr lang="en-US" altLang="zh-CN" dirty="0"/>
              <a:t>4</a:t>
            </a:r>
            <a:r>
              <a:rPr lang="zh-CN" altLang="en-US" dirty="0"/>
              <a:t>月中旬，进行单套（</a:t>
            </a:r>
            <a:r>
              <a:rPr lang="en-US" altLang="zh-CN" dirty="0"/>
              <a:t>3</a:t>
            </a:r>
            <a:r>
              <a:rPr lang="zh-CN" altLang="en-US" dirty="0"/>
              <a:t>块模拟数字板），联合调试；</a:t>
            </a:r>
            <a:endParaRPr lang="en-US" altLang="zh-CN" dirty="0"/>
          </a:p>
          <a:p>
            <a:r>
              <a:rPr lang="en-US" altLang="zh-CN" dirty="0"/>
              <a:t>6</a:t>
            </a:r>
            <a:r>
              <a:rPr lang="zh-CN" altLang="en-US" dirty="0"/>
              <a:t>月</a:t>
            </a:r>
            <a:r>
              <a:rPr lang="en-US" altLang="zh-CN" dirty="0"/>
              <a:t>15</a:t>
            </a:r>
            <a:r>
              <a:rPr lang="zh-CN" altLang="en-US" dirty="0"/>
              <a:t>日，通过鉴定件评审；</a:t>
            </a:r>
            <a:endParaRPr lang="en-US" altLang="zh-CN" dirty="0"/>
          </a:p>
          <a:p>
            <a:r>
              <a:rPr lang="en-US" altLang="zh-CN" dirty="0"/>
              <a:t>7</a:t>
            </a:r>
            <a:r>
              <a:rPr lang="zh-CN" altLang="en-US" dirty="0"/>
              <a:t>月底，与大管子电子学进行联调；</a:t>
            </a:r>
            <a:endParaRPr lang="en-US" altLang="zh-CN" dirty="0"/>
          </a:p>
          <a:p>
            <a:r>
              <a:rPr lang="en-US" altLang="zh-CN" dirty="0"/>
              <a:t>11</a:t>
            </a:r>
            <a:r>
              <a:rPr lang="zh-CN" altLang="en-US" dirty="0"/>
              <a:t>月，供货完成。</a:t>
            </a:r>
            <a:endParaRPr lang="en-US" altLang="zh-CN" dirty="0"/>
          </a:p>
          <a:p>
            <a:endParaRPr lang="zh-CN" altLang="en-US" dirty="0"/>
          </a:p>
        </p:txBody>
      </p:sp>
      <p:grpSp>
        <p:nvGrpSpPr>
          <p:cNvPr id="6" name="组合 5"/>
          <p:cNvGrpSpPr/>
          <p:nvPr/>
        </p:nvGrpSpPr>
        <p:grpSpPr>
          <a:xfrm>
            <a:off x="314853" y="3728376"/>
            <a:ext cx="3962402" cy="2854594"/>
            <a:chOff x="6979162" y="365125"/>
            <a:chExt cx="4374638" cy="3340373"/>
          </a:xfrm>
        </p:grpSpPr>
        <p:pic>
          <p:nvPicPr>
            <p:cNvPr id="4" name="图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0349" y="365125"/>
              <a:ext cx="4373451" cy="3280089"/>
            </a:xfrm>
            <a:prstGeom prst="rect">
              <a:avLst/>
            </a:prstGeom>
          </p:spPr>
        </p:pic>
        <p:sp>
          <p:nvSpPr>
            <p:cNvPr id="5" name="文本框 4"/>
            <p:cNvSpPr txBox="1"/>
            <p:nvPr/>
          </p:nvSpPr>
          <p:spPr>
            <a:xfrm>
              <a:off x="6979162" y="3273315"/>
              <a:ext cx="4374637" cy="432183"/>
            </a:xfrm>
            <a:prstGeom prst="rect">
              <a:avLst/>
            </a:prstGeom>
            <a:solidFill>
              <a:srgbClr val="FFFF00"/>
            </a:solidFill>
          </p:spPr>
          <p:txBody>
            <a:bodyPr wrap="square" rtlCol="0">
              <a:spAutoFit/>
            </a:bodyPr>
            <a:lstStyle/>
            <a:p>
              <a:pPr algn="ctr"/>
              <a:r>
                <a:rPr lang="en-US" altLang="zh-CN" dirty="0"/>
                <a:t>2018</a:t>
              </a:r>
              <a:r>
                <a:rPr lang="zh-CN" altLang="en-US" dirty="0"/>
                <a:t>年</a:t>
              </a:r>
              <a:r>
                <a:rPr lang="en-US" altLang="zh-CN" dirty="0"/>
                <a:t>1</a:t>
              </a:r>
              <a:r>
                <a:rPr lang="zh-CN" altLang="en-US" dirty="0"/>
                <a:t>月</a:t>
              </a:r>
              <a:r>
                <a:rPr lang="en-US" altLang="zh-CN" dirty="0"/>
                <a:t>21</a:t>
              </a:r>
              <a:r>
                <a:rPr lang="zh-CN" altLang="en-US" dirty="0"/>
                <a:t>日，单板电子学调试</a:t>
              </a:r>
            </a:p>
          </p:txBody>
        </p:sp>
      </p:grpSp>
      <p:grpSp>
        <p:nvGrpSpPr>
          <p:cNvPr id="9" name="组合 8"/>
          <p:cNvGrpSpPr/>
          <p:nvPr/>
        </p:nvGrpSpPr>
        <p:grpSpPr>
          <a:xfrm>
            <a:off x="4430595" y="3761351"/>
            <a:ext cx="3598574" cy="2849982"/>
            <a:chOff x="5090372" y="3781062"/>
            <a:chExt cx="3598574" cy="2849982"/>
          </a:xfrm>
        </p:grpSpPr>
        <p:pic>
          <p:nvPicPr>
            <p:cNvPr id="7" name="图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1447" y="3781062"/>
              <a:ext cx="3597499" cy="2530837"/>
            </a:xfrm>
            <a:prstGeom prst="rect">
              <a:avLst/>
            </a:prstGeom>
          </p:spPr>
        </p:pic>
        <p:sp>
          <p:nvSpPr>
            <p:cNvPr id="8" name="文本框 7"/>
            <p:cNvSpPr txBox="1"/>
            <p:nvPr/>
          </p:nvSpPr>
          <p:spPr>
            <a:xfrm>
              <a:off x="5090372" y="6261712"/>
              <a:ext cx="3597499" cy="369332"/>
            </a:xfrm>
            <a:prstGeom prst="rect">
              <a:avLst/>
            </a:prstGeom>
            <a:solidFill>
              <a:srgbClr val="FFFF00"/>
            </a:solidFill>
          </p:spPr>
          <p:txBody>
            <a:bodyPr wrap="square" rtlCol="0">
              <a:spAutoFit/>
            </a:bodyPr>
            <a:lstStyle/>
            <a:p>
              <a:pPr algn="ctr"/>
              <a:r>
                <a:rPr lang="en-US" altLang="zh-CN" dirty="0"/>
                <a:t>2018</a:t>
              </a:r>
              <a:r>
                <a:rPr lang="zh-CN" altLang="en-US" dirty="0"/>
                <a:t>年</a:t>
              </a:r>
              <a:r>
                <a:rPr lang="en-US" altLang="zh-CN" dirty="0"/>
                <a:t>4</a:t>
              </a:r>
              <a:r>
                <a:rPr lang="zh-CN" altLang="en-US" dirty="0"/>
                <a:t>月</a:t>
              </a:r>
              <a:r>
                <a:rPr lang="en-US" altLang="zh-CN" dirty="0"/>
                <a:t>15</a:t>
              </a:r>
              <a:r>
                <a:rPr lang="zh-CN" altLang="en-US" dirty="0"/>
                <a:t>日，单套电子学调试</a:t>
              </a:r>
            </a:p>
          </p:txBody>
        </p:sp>
      </p:grpSp>
      <p:grpSp>
        <p:nvGrpSpPr>
          <p:cNvPr id="12" name="组合 11"/>
          <p:cNvGrpSpPr/>
          <p:nvPr/>
        </p:nvGrpSpPr>
        <p:grpSpPr>
          <a:xfrm>
            <a:off x="8334773" y="3761351"/>
            <a:ext cx="3597499" cy="2821619"/>
            <a:chOff x="8566593" y="3761351"/>
            <a:chExt cx="3597499" cy="2821619"/>
          </a:xfrm>
        </p:grpSpPr>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670" y="3761351"/>
              <a:ext cx="3596422" cy="2480650"/>
            </a:xfrm>
            <a:prstGeom prst="rect">
              <a:avLst/>
            </a:prstGeom>
          </p:spPr>
        </p:pic>
        <p:sp>
          <p:nvSpPr>
            <p:cNvPr id="11" name="文本框 10"/>
            <p:cNvSpPr txBox="1"/>
            <p:nvPr/>
          </p:nvSpPr>
          <p:spPr>
            <a:xfrm>
              <a:off x="8566593" y="6213638"/>
              <a:ext cx="3597499" cy="369332"/>
            </a:xfrm>
            <a:prstGeom prst="rect">
              <a:avLst/>
            </a:prstGeom>
            <a:solidFill>
              <a:srgbClr val="FFFF00"/>
            </a:solidFill>
          </p:spPr>
          <p:txBody>
            <a:bodyPr wrap="square" rtlCol="0">
              <a:spAutoFit/>
            </a:bodyPr>
            <a:lstStyle/>
            <a:p>
              <a:pPr algn="ctr"/>
              <a:r>
                <a:rPr lang="en-US" altLang="zh-CN" dirty="0"/>
                <a:t>2018</a:t>
              </a:r>
              <a:r>
                <a:rPr lang="zh-CN" altLang="en-US" dirty="0"/>
                <a:t>年</a:t>
              </a:r>
              <a:r>
                <a:rPr lang="en-US" altLang="zh-CN" dirty="0"/>
                <a:t>7</a:t>
              </a:r>
              <a:r>
                <a:rPr lang="zh-CN" altLang="en-US" dirty="0"/>
                <a:t>月</a:t>
              </a:r>
              <a:r>
                <a:rPr lang="en-US" altLang="zh-CN" dirty="0"/>
                <a:t>15</a:t>
              </a:r>
              <a:r>
                <a:rPr lang="zh-CN" altLang="en-US" dirty="0"/>
                <a:t>日，整套联和调试</a:t>
              </a:r>
            </a:p>
          </p:txBody>
        </p:sp>
      </p:grpSp>
      <p:sp>
        <p:nvSpPr>
          <p:cNvPr id="13" name="矩形 12"/>
          <p:cNvSpPr/>
          <p:nvPr/>
        </p:nvSpPr>
        <p:spPr>
          <a:xfrm>
            <a:off x="7908977" y="1080116"/>
            <a:ext cx="2345514" cy="461665"/>
          </a:xfrm>
          <a:prstGeom prst="rect">
            <a:avLst/>
          </a:prstGeom>
        </p:spPr>
        <p:txBody>
          <a:bodyPr wrap="none">
            <a:spAutoFit/>
          </a:bodyPr>
          <a:lstStyle/>
          <a:p>
            <a:r>
              <a:rPr lang="zh-CN" altLang="en-US" sz="2400" dirty="0">
                <a:latin typeface="Times New Roman" panose="02020603050405020304" pitchFamily="18" charset="0"/>
              </a:rPr>
              <a:t>由</a:t>
            </a:r>
            <a:r>
              <a:rPr lang="zh-CN" altLang="en-US" sz="2400" b="1" dirty="0">
                <a:latin typeface="Times New Roman" panose="02020603050405020304" pitchFamily="18" charset="0"/>
              </a:rPr>
              <a:t>四川大学</a:t>
            </a:r>
            <a:r>
              <a:rPr lang="zh-CN" altLang="en-US" sz="2400" dirty="0">
                <a:latin typeface="Times New Roman" panose="02020603050405020304" pitchFamily="18" charset="0"/>
              </a:rPr>
              <a:t>承担</a:t>
            </a:r>
            <a:endParaRPr lang="en-US" altLang="zh-CN" sz="2400" dirty="0">
              <a:latin typeface="Times New Roman" panose="02020603050405020304" pitchFamily="18" charset="0"/>
            </a:endParaRPr>
          </a:p>
        </p:txBody>
      </p:sp>
      <p:sp>
        <p:nvSpPr>
          <p:cNvPr id="14" name="灯片编号占位符 13"/>
          <p:cNvSpPr>
            <a:spLocks noGrp="1"/>
          </p:cNvSpPr>
          <p:nvPr>
            <p:ph type="sldNum" sz="quarter" idx="12"/>
          </p:nvPr>
        </p:nvSpPr>
        <p:spPr/>
        <p:txBody>
          <a:bodyPr/>
          <a:lstStyle/>
          <a:p>
            <a:fld id="{0613B1F1-3F26-494A-B9FE-BC63AB732FF9}" type="slidenum">
              <a:rPr lang="zh-CN" altLang="en-US" smtClean="0"/>
              <a:t>42</a:t>
            </a:fld>
            <a:endParaRPr lang="zh-CN" altLang="en-US"/>
          </a:p>
        </p:txBody>
      </p:sp>
    </p:spTree>
    <p:extLst>
      <p:ext uri="{BB962C8B-B14F-4D97-AF65-F5344CB8AC3E}">
        <p14:creationId xmlns:p14="http://schemas.microsoft.com/office/powerpoint/2010/main" val="1971195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15685" y="642398"/>
            <a:ext cx="8911687" cy="1280890"/>
          </a:xfrm>
        </p:spPr>
        <p:txBody>
          <a:bodyPr/>
          <a:lstStyle/>
          <a:p>
            <a:r>
              <a:rPr lang="zh-CN" altLang="en-US" dirty="0"/>
              <a:t>大</a:t>
            </a:r>
            <a:r>
              <a:rPr lang="en-US" altLang="zh-CN" dirty="0"/>
              <a:t>PMT</a:t>
            </a:r>
            <a:r>
              <a:rPr lang="zh-CN" altLang="en-US" dirty="0"/>
              <a:t>现场测试工作</a:t>
            </a:r>
          </a:p>
        </p:txBody>
      </p:sp>
      <p:sp>
        <p:nvSpPr>
          <p:cNvPr id="3" name="内容占位符 2"/>
          <p:cNvSpPr>
            <a:spLocks noGrp="1"/>
          </p:cNvSpPr>
          <p:nvPr>
            <p:ph idx="1"/>
          </p:nvPr>
        </p:nvSpPr>
        <p:spPr>
          <a:xfrm>
            <a:off x="1217612" y="1840992"/>
            <a:ext cx="8915400" cy="3777622"/>
          </a:xfrm>
        </p:spPr>
        <p:txBody>
          <a:bodyPr/>
          <a:lstStyle/>
          <a:p>
            <a:r>
              <a:rPr lang="zh-CN" altLang="en-US" dirty="0"/>
              <a:t>解决地磁效应和一致性确认问题。</a:t>
            </a:r>
          </a:p>
        </p:txBody>
      </p:sp>
      <p:sp>
        <p:nvSpPr>
          <p:cNvPr id="4" name="灯片编号占位符 3"/>
          <p:cNvSpPr>
            <a:spLocks noGrp="1"/>
          </p:cNvSpPr>
          <p:nvPr>
            <p:ph type="sldNum" sz="quarter" idx="12"/>
          </p:nvPr>
        </p:nvSpPr>
        <p:spPr/>
        <p:txBody>
          <a:bodyPr/>
          <a:lstStyle/>
          <a:p>
            <a:fld id="{0613B1F1-3F26-494A-B9FE-BC63AB732FF9}" type="slidenum">
              <a:rPr lang="zh-CN" altLang="en-US" smtClean="0"/>
              <a:pPr/>
              <a:t>43</a:t>
            </a:fld>
            <a:endParaRPr lang="zh-CN" altLang="en-US"/>
          </a:p>
        </p:txBody>
      </p:sp>
      <p:pic>
        <p:nvPicPr>
          <p:cNvPr id="5" name="Picture 1" descr="pillar"/>
          <p:cNvPicPr>
            <a:picLocks noChangeAspect="1"/>
          </p:cNvPicPr>
          <p:nvPr/>
        </p:nvPicPr>
        <p:blipFill>
          <a:blip r:embed="rId2"/>
          <a:stretch>
            <a:fillRect/>
          </a:stretch>
        </p:blipFill>
        <p:spPr>
          <a:xfrm>
            <a:off x="1510030" y="2611373"/>
            <a:ext cx="5946775" cy="3206115"/>
          </a:xfrm>
          <a:prstGeom prst="rect">
            <a:avLst/>
          </a:prstGeom>
        </p:spPr>
      </p:pic>
      <p:sp>
        <p:nvSpPr>
          <p:cNvPr id="6" name="文本框 5"/>
          <p:cNvSpPr txBox="1"/>
          <p:nvPr/>
        </p:nvSpPr>
        <p:spPr>
          <a:xfrm>
            <a:off x="3364992" y="5817488"/>
            <a:ext cx="1441420" cy="369332"/>
          </a:xfrm>
          <a:prstGeom prst="rect">
            <a:avLst/>
          </a:prstGeom>
          <a:noFill/>
        </p:spPr>
        <p:txBody>
          <a:bodyPr wrap="none" rtlCol="0">
            <a:spAutoFit/>
          </a:bodyPr>
          <a:lstStyle/>
          <a:p>
            <a:r>
              <a:rPr lang="en-US" altLang="zh-CN" dirty="0">
                <a:solidFill>
                  <a:prstClr val="black"/>
                </a:solidFill>
              </a:rPr>
              <a:t>7%</a:t>
            </a:r>
            <a:r>
              <a:rPr lang="zh-CN" altLang="en-US" dirty="0">
                <a:solidFill>
                  <a:prstClr val="black"/>
                </a:solidFill>
              </a:rPr>
              <a:t>增益变化</a:t>
            </a:r>
          </a:p>
        </p:txBody>
      </p:sp>
      <p:sp>
        <p:nvSpPr>
          <p:cNvPr id="7" name="矩形 6"/>
          <p:cNvSpPr/>
          <p:nvPr/>
        </p:nvSpPr>
        <p:spPr>
          <a:xfrm>
            <a:off x="1210127" y="6209451"/>
            <a:ext cx="7160935" cy="369332"/>
          </a:xfrm>
          <a:prstGeom prst="rect">
            <a:avLst/>
          </a:prstGeom>
        </p:spPr>
        <p:txBody>
          <a:bodyPr wrap="none">
            <a:spAutoFit/>
          </a:bodyPr>
          <a:lstStyle/>
          <a:p>
            <a:r>
              <a:rPr lang="zh-CN" altLang="en-US" dirty="0">
                <a:solidFill>
                  <a:prstClr val="black"/>
                </a:solidFill>
              </a:rPr>
              <a:t>池内柱对PMT增益变化趋势基本不影响；池壁个别</a:t>
            </a:r>
            <a:r>
              <a:rPr lang="en-US" altLang="zh-CN" dirty="0">
                <a:solidFill>
                  <a:prstClr val="black"/>
                </a:solidFill>
              </a:rPr>
              <a:t>PMT</a:t>
            </a:r>
            <a:r>
              <a:rPr lang="zh-CN" altLang="en-US" dirty="0">
                <a:solidFill>
                  <a:prstClr val="black"/>
                </a:solidFill>
              </a:rPr>
              <a:t>需小角度调节</a:t>
            </a:r>
          </a:p>
        </p:txBody>
      </p:sp>
      <p:pic>
        <p:nvPicPr>
          <p:cNvPr id="9" name="Picture 12" descr="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8030" y="429396"/>
            <a:ext cx="3273696" cy="2455871"/>
          </a:xfrm>
          <a:prstGeom prst="rect">
            <a:avLst/>
          </a:prstGeom>
          <a:effectLst>
            <a:glow rad="127000">
              <a:schemeClr val="accent1">
                <a:alpha val="58000"/>
              </a:schemeClr>
            </a:glow>
          </a:effectLst>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0965" y="2216025"/>
            <a:ext cx="3450887" cy="4601183"/>
          </a:xfrm>
          <a:prstGeom prst="rect">
            <a:avLst/>
          </a:prstGeom>
        </p:spPr>
      </p:pic>
      <p:sp>
        <p:nvSpPr>
          <p:cNvPr id="12" name="文本框 11"/>
          <p:cNvSpPr txBox="1"/>
          <p:nvPr/>
        </p:nvSpPr>
        <p:spPr>
          <a:xfrm>
            <a:off x="9808893" y="6002154"/>
            <a:ext cx="205697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a:solidFill>
                  <a:prstClr val="black"/>
                </a:solidFill>
              </a:rPr>
              <a:t>安装第一个大</a:t>
            </a:r>
            <a:r>
              <a:rPr lang="en-US" altLang="zh-CN" dirty="0">
                <a:solidFill>
                  <a:prstClr val="black"/>
                </a:solidFill>
              </a:rPr>
              <a:t>PMT</a:t>
            </a:r>
            <a:endParaRPr lang="zh-CN" altLang="en-US" dirty="0">
              <a:solidFill>
                <a:prstClr val="black"/>
              </a:solidFill>
            </a:endParaRPr>
          </a:p>
        </p:txBody>
      </p:sp>
    </p:spTree>
    <p:extLst>
      <p:ext uri="{BB962C8B-B14F-4D97-AF65-F5344CB8AC3E}">
        <p14:creationId xmlns:p14="http://schemas.microsoft.com/office/powerpoint/2010/main" val="3177189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0156" y="685600"/>
            <a:ext cx="8911687" cy="1280890"/>
          </a:xfrm>
        </p:spPr>
        <p:txBody>
          <a:bodyPr/>
          <a:lstStyle/>
          <a:p>
            <a:r>
              <a:rPr lang="zh-CN" altLang="en-US" dirty="0"/>
              <a:t>小尺寸光敏探头的工作</a:t>
            </a:r>
          </a:p>
        </p:txBody>
      </p:sp>
      <p:sp>
        <p:nvSpPr>
          <p:cNvPr id="3" name="内容占位符 2"/>
          <p:cNvSpPr>
            <a:spLocks noGrp="1"/>
          </p:cNvSpPr>
          <p:nvPr>
            <p:ph idx="1"/>
          </p:nvPr>
        </p:nvSpPr>
        <p:spPr>
          <a:xfrm>
            <a:off x="531812" y="1326045"/>
            <a:ext cx="10683241" cy="2318196"/>
          </a:xfrm>
        </p:spPr>
        <p:txBody>
          <a:bodyPr>
            <a:normAutofit/>
          </a:bodyPr>
          <a:lstStyle/>
          <a:p>
            <a:r>
              <a:rPr lang="zh-CN" altLang="en-US" dirty="0"/>
              <a:t>在池内搭建了一套批量测试平台；每天</a:t>
            </a:r>
            <a:r>
              <a:rPr lang="en-US" altLang="zh-CN" dirty="0"/>
              <a:t>36</a:t>
            </a:r>
            <a:r>
              <a:rPr lang="zh-CN" altLang="en-US" dirty="0"/>
              <a:t>个以上，完成了所有</a:t>
            </a:r>
            <a:r>
              <a:rPr lang="en-US" altLang="zh-CN" dirty="0" err="1"/>
              <a:t>PMT</a:t>
            </a:r>
            <a:r>
              <a:rPr lang="zh-CN" altLang="en-US" dirty="0"/>
              <a:t>的测试任务；</a:t>
            </a:r>
            <a:endParaRPr lang="en-US" altLang="zh-CN" dirty="0"/>
          </a:p>
          <a:p>
            <a:pPr>
              <a:lnSpc>
                <a:spcPct val="120000"/>
              </a:lnSpc>
            </a:pPr>
            <a:endParaRPr lang="en-US" altLang="zh-CN" dirty="0"/>
          </a:p>
          <a:p>
            <a:pPr>
              <a:lnSpc>
                <a:spcPct val="120000"/>
              </a:lnSpc>
            </a:pPr>
            <a:r>
              <a:rPr lang="zh-CN" altLang="en-US" dirty="0"/>
              <a:t>其中防水封装，自行设计承担。</a:t>
            </a:r>
            <a:endParaRPr lang="en-US" altLang="zh-CN" dirty="0"/>
          </a:p>
          <a:p>
            <a:pPr>
              <a:lnSpc>
                <a:spcPct val="120000"/>
              </a:lnSpc>
            </a:pPr>
            <a:r>
              <a:rPr lang="en-US" altLang="zh-CN" dirty="0"/>
              <a:t>2018.5</a:t>
            </a:r>
            <a:r>
              <a:rPr lang="zh-CN" altLang="en-US" dirty="0"/>
              <a:t>，</a:t>
            </a:r>
            <a:r>
              <a:rPr lang="zh-CN" altLang="en-US" b="1" dirty="0"/>
              <a:t>航天材料及工艺研究所（一院</a:t>
            </a:r>
            <a:r>
              <a:rPr lang="en-US" altLang="zh-CN" b="1" dirty="0"/>
              <a:t>703</a:t>
            </a:r>
            <a:r>
              <a:rPr lang="zh-CN" altLang="en-US" b="1" dirty="0"/>
              <a:t>所）</a:t>
            </a:r>
            <a:r>
              <a:rPr lang="zh-CN" altLang="en-US" dirty="0"/>
              <a:t>中标；</a:t>
            </a:r>
            <a:endParaRPr lang="en-US" altLang="zh-CN" dirty="0"/>
          </a:p>
          <a:p>
            <a:pPr>
              <a:lnSpc>
                <a:spcPct val="120000"/>
              </a:lnSpc>
            </a:pPr>
            <a:r>
              <a:rPr lang="en-US" altLang="zh-CN" dirty="0"/>
              <a:t>2018.9</a:t>
            </a:r>
            <a:r>
              <a:rPr lang="zh-CN" altLang="en-US" dirty="0"/>
              <a:t>，交付</a:t>
            </a:r>
            <a:r>
              <a:rPr lang="en-US" altLang="zh-CN" dirty="0"/>
              <a:t>559</a:t>
            </a:r>
            <a:r>
              <a:rPr lang="zh-CN" altLang="en-US" dirty="0"/>
              <a:t>支产品；</a:t>
            </a:r>
            <a:r>
              <a:rPr lang="en-US" altLang="zh-CN" dirty="0"/>
              <a:t>10</a:t>
            </a:r>
            <a:r>
              <a:rPr lang="zh-CN" altLang="en-US" dirty="0"/>
              <a:t>月，交付剩余产品。</a:t>
            </a:r>
            <a:endParaRPr lang="en-US" altLang="zh-CN" dirty="0"/>
          </a:p>
          <a:p>
            <a:endParaRPr lang="zh-CN" altLang="en-US" dirty="0"/>
          </a:p>
        </p:txBody>
      </p:sp>
      <p:pic>
        <p:nvPicPr>
          <p:cNvPr id="4" name="Picture 2"/>
          <p:cNvPicPr>
            <a:picLocks noChangeAspect="1" noChangeArrowheads="1"/>
          </p:cNvPicPr>
          <p:nvPr/>
        </p:nvPicPr>
        <p:blipFill>
          <a:blip r:embed="rId2"/>
          <a:srcRect/>
          <a:stretch>
            <a:fillRect/>
          </a:stretch>
        </p:blipFill>
        <p:spPr bwMode="auto">
          <a:xfrm>
            <a:off x="428608" y="3694314"/>
            <a:ext cx="2737505" cy="3163686"/>
          </a:xfrm>
          <a:prstGeom prst="rect">
            <a:avLst/>
          </a:prstGeom>
          <a:noFill/>
          <a:ln w="9525">
            <a:noFill/>
            <a:miter lim="800000"/>
            <a:headEnd/>
            <a:tailEnd/>
          </a:ln>
        </p:spPr>
      </p:pic>
      <p:pic>
        <p:nvPicPr>
          <p:cNvPr id="8" name="内容占位符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8796" y="4032138"/>
            <a:ext cx="3317384" cy="2488038"/>
          </a:xfrm>
          <a:prstGeom prst="rect">
            <a:avLst/>
          </a:prstGeom>
        </p:spPr>
      </p:pic>
      <p:sp>
        <p:nvSpPr>
          <p:cNvPr id="5" name="灯片编号占位符 4"/>
          <p:cNvSpPr>
            <a:spLocks noGrp="1"/>
          </p:cNvSpPr>
          <p:nvPr>
            <p:ph type="sldNum" sz="quarter" idx="12"/>
          </p:nvPr>
        </p:nvSpPr>
        <p:spPr/>
        <p:txBody>
          <a:bodyPr/>
          <a:lstStyle/>
          <a:p>
            <a:fld id="{0613B1F1-3F26-494A-B9FE-BC63AB732FF9}" type="slidenum">
              <a:rPr lang="zh-CN" altLang="en-US" smtClean="0"/>
              <a:t>44</a:t>
            </a:fld>
            <a:endParaRPr lang="zh-CN" altLang="en-US"/>
          </a:p>
        </p:txBody>
      </p:sp>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0998" y="2054428"/>
            <a:ext cx="3916680" cy="2659660"/>
          </a:xfrm>
          <a:prstGeom prst="rect">
            <a:avLst/>
          </a:prstGeom>
        </p:spPr>
      </p:pic>
      <p:pic>
        <p:nvPicPr>
          <p:cNvPr id="12" name="图片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10398" y="4113224"/>
            <a:ext cx="1952141" cy="2325865"/>
          </a:xfrm>
          <a:prstGeom prst="rect">
            <a:avLst/>
          </a:prstGeom>
        </p:spPr>
      </p:pic>
    </p:spTree>
    <p:extLst>
      <p:ext uri="{BB962C8B-B14F-4D97-AF65-F5344CB8AC3E}">
        <p14:creationId xmlns:p14="http://schemas.microsoft.com/office/powerpoint/2010/main" val="1291783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96813" y="614966"/>
            <a:ext cx="8911687" cy="1280890"/>
          </a:xfrm>
        </p:spPr>
        <p:txBody>
          <a:bodyPr/>
          <a:lstStyle/>
          <a:p>
            <a:r>
              <a:rPr lang="zh-CN" altLang="en-US" dirty="0"/>
              <a:t>一号水池探测器流程</a:t>
            </a:r>
          </a:p>
        </p:txBody>
      </p:sp>
      <p:sp>
        <p:nvSpPr>
          <p:cNvPr id="4" name="灯片编号占位符 3"/>
          <p:cNvSpPr>
            <a:spLocks noGrp="1"/>
          </p:cNvSpPr>
          <p:nvPr>
            <p:ph type="sldNum" sz="quarter" idx="12"/>
          </p:nvPr>
        </p:nvSpPr>
        <p:spPr/>
        <p:txBody>
          <a:bodyPr/>
          <a:lstStyle/>
          <a:p>
            <a:fld id="{0613B1F1-3F26-494A-B9FE-BC63AB732FF9}" type="slidenum">
              <a:rPr lang="zh-CN" altLang="en-US" smtClean="0"/>
              <a:pPr/>
              <a:t>45</a:t>
            </a:fld>
            <a:endParaRPr lang="zh-CN" altLang="en-US"/>
          </a:p>
        </p:txBody>
      </p:sp>
      <p:sp>
        <p:nvSpPr>
          <p:cNvPr id="5" name="圆角矩形 4"/>
          <p:cNvSpPr/>
          <p:nvPr/>
        </p:nvSpPr>
        <p:spPr>
          <a:xfrm>
            <a:off x="2799038" y="1557528"/>
            <a:ext cx="1106424" cy="563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现场底板组装</a:t>
            </a:r>
          </a:p>
        </p:txBody>
      </p:sp>
      <p:sp>
        <p:nvSpPr>
          <p:cNvPr id="6" name="文本框 5"/>
          <p:cNvSpPr txBox="1"/>
          <p:nvPr/>
        </p:nvSpPr>
        <p:spPr>
          <a:xfrm>
            <a:off x="1631121" y="1612672"/>
            <a:ext cx="902811" cy="369332"/>
          </a:xfrm>
          <a:prstGeom prst="rect">
            <a:avLst/>
          </a:prstGeom>
          <a:noFill/>
        </p:spPr>
        <p:txBody>
          <a:bodyPr wrap="none" rtlCol="0">
            <a:spAutoFit/>
          </a:bodyPr>
          <a:lstStyle/>
          <a:p>
            <a:r>
              <a:rPr lang="zh-CN" altLang="en-US" dirty="0">
                <a:solidFill>
                  <a:prstClr val="black"/>
                </a:solidFill>
              </a:rPr>
              <a:t>大</a:t>
            </a:r>
            <a:r>
              <a:rPr lang="en-US" altLang="zh-CN" dirty="0">
                <a:solidFill>
                  <a:prstClr val="black"/>
                </a:solidFill>
              </a:rPr>
              <a:t>PMT</a:t>
            </a:r>
            <a:endParaRPr lang="zh-CN" altLang="en-US" dirty="0">
              <a:solidFill>
                <a:prstClr val="black"/>
              </a:solidFill>
            </a:endParaRPr>
          </a:p>
        </p:txBody>
      </p:sp>
      <p:sp>
        <p:nvSpPr>
          <p:cNvPr id="7" name="圆角矩形 6"/>
          <p:cNvSpPr/>
          <p:nvPr/>
        </p:nvSpPr>
        <p:spPr>
          <a:xfrm>
            <a:off x="4280366" y="1557528"/>
            <a:ext cx="1143000" cy="563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现场上电检测</a:t>
            </a:r>
          </a:p>
        </p:txBody>
      </p:sp>
      <p:sp>
        <p:nvSpPr>
          <p:cNvPr id="8" name="文本框 7"/>
          <p:cNvSpPr txBox="1"/>
          <p:nvPr/>
        </p:nvSpPr>
        <p:spPr>
          <a:xfrm>
            <a:off x="1681343" y="2879815"/>
            <a:ext cx="902811" cy="369332"/>
          </a:xfrm>
          <a:prstGeom prst="rect">
            <a:avLst/>
          </a:prstGeom>
          <a:noFill/>
        </p:spPr>
        <p:txBody>
          <a:bodyPr wrap="none" rtlCol="0">
            <a:spAutoFit/>
          </a:bodyPr>
          <a:lstStyle/>
          <a:p>
            <a:r>
              <a:rPr lang="zh-CN" altLang="en-US" dirty="0">
                <a:solidFill>
                  <a:prstClr val="black"/>
                </a:solidFill>
              </a:rPr>
              <a:t>小</a:t>
            </a:r>
            <a:r>
              <a:rPr lang="en-US" altLang="zh-CN" dirty="0">
                <a:solidFill>
                  <a:prstClr val="black"/>
                </a:solidFill>
              </a:rPr>
              <a:t>PMT</a:t>
            </a:r>
            <a:endParaRPr lang="zh-CN" altLang="en-US" dirty="0">
              <a:solidFill>
                <a:prstClr val="black"/>
              </a:solidFill>
            </a:endParaRPr>
          </a:p>
        </p:txBody>
      </p:sp>
      <p:sp>
        <p:nvSpPr>
          <p:cNvPr id="9" name="圆角矩形 8"/>
          <p:cNvSpPr/>
          <p:nvPr/>
        </p:nvSpPr>
        <p:spPr>
          <a:xfrm>
            <a:off x="2799038" y="2775812"/>
            <a:ext cx="1106424" cy="576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现场上电检测</a:t>
            </a:r>
          </a:p>
        </p:txBody>
      </p:sp>
      <p:sp>
        <p:nvSpPr>
          <p:cNvPr id="11" name="圆角矩形 10"/>
          <p:cNvSpPr/>
          <p:nvPr/>
        </p:nvSpPr>
        <p:spPr>
          <a:xfrm>
            <a:off x="5898854" y="1537100"/>
            <a:ext cx="1152144" cy="563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摆放到位</a:t>
            </a:r>
          </a:p>
        </p:txBody>
      </p:sp>
      <p:sp>
        <p:nvSpPr>
          <p:cNvPr id="14" name="圆角矩形 13"/>
          <p:cNvSpPr/>
          <p:nvPr/>
        </p:nvSpPr>
        <p:spPr>
          <a:xfrm>
            <a:off x="4335230" y="2759975"/>
            <a:ext cx="1078992" cy="59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摆放到位组装</a:t>
            </a:r>
          </a:p>
        </p:txBody>
      </p:sp>
      <p:sp>
        <p:nvSpPr>
          <p:cNvPr id="15" name="圆角矩形 14"/>
          <p:cNvSpPr/>
          <p:nvPr/>
        </p:nvSpPr>
        <p:spPr>
          <a:xfrm>
            <a:off x="5843990" y="2644432"/>
            <a:ext cx="1261872" cy="70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理线到区域中间</a:t>
            </a:r>
          </a:p>
        </p:txBody>
      </p:sp>
      <p:sp>
        <p:nvSpPr>
          <p:cNvPr id="16" name="圆角矩形 15"/>
          <p:cNvSpPr/>
          <p:nvPr/>
        </p:nvSpPr>
        <p:spPr>
          <a:xfrm>
            <a:off x="7636214" y="2644432"/>
            <a:ext cx="1344168" cy="70805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a:solidFill>
                  <a:prstClr val="black"/>
                </a:solidFill>
              </a:rPr>
              <a:t>机箱线缆连接封装</a:t>
            </a:r>
          </a:p>
        </p:txBody>
      </p:sp>
      <p:sp>
        <p:nvSpPr>
          <p:cNvPr id="17" name="圆角矩形 16"/>
          <p:cNvSpPr/>
          <p:nvPr/>
        </p:nvSpPr>
        <p:spPr>
          <a:xfrm>
            <a:off x="9510734" y="2644432"/>
            <a:ext cx="1399032" cy="6873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电子学板等安装检查</a:t>
            </a:r>
          </a:p>
        </p:txBody>
      </p:sp>
      <p:sp>
        <p:nvSpPr>
          <p:cNvPr id="18" name="圆角矩形 17"/>
          <p:cNvSpPr/>
          <p:nvPr/>
        </p:nvSpPr>
        <p:spPr>
          <a:xfrm>
            <a:off x="9492446" y="1496428"/>
            <a:ext cx="1344168" cy="704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rPr>
              <a:t>LED</a:t>
            </a:r>
            <a:r>
              <a:rPr lang="zh-CN" altLang="en-US" dirty="0">
                <a:solidFill>
                  <a:prstClr val="white"/>
                </a:solidFill>
              </a:rPr>
              <a:t>板安装连接</a:t>
            </a:r>
          </a:p>
        </p:txBody>
      </p:sp>
      <p:sp>
        <p:nvSpPr>
          <p:cNvPr id="19" name="圆角矩形 18"/>
          <p:cNvSpPr/>
          <p:nvPr/>
        </p:nvSpPr>
        <p:spPr>
          <a:xfrm>
            <a:off x="9529022" y="3913632"/>
            <a:ext cx="1307592" cy="75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机箱、</a:t>
            </a:r>
            <a:r>
              <a:rPr lang="en-US" altLang="zh-CN" dirty="0">
                <a:solidFill>
                  <a:prstClr val="white"/>
                </a:solidFill>
              </a:rPr>
              <a:t>PMT</a:t>
            </a:r>
            <a:r>
              <a:rPr lang="zh-CN" altLang="en-US" dirty="0">
                <a:solidFill>
                  <a:prstClr val="white"/>
                </a:solidFill>
              </a:rPr>
              <a:t>上电检查</a:t>
            </a:r>
          </a:p>
        </p:txBody>
      </p:sp>
      <p:sp>
        <p:nvSpPr>
          <p:cNvPr id="20" name="圆角矩形 19"/>
          <p:cNvSpPr/>
          <p:nvPr/>
        </p:nvSpPr>
        <p:spPr>
          <a:xfrm>
            <a:off x="9510734" y="5020056"/>
            <a:ext cx="1399032"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刻度光纤布置</a:t>
            </a:r>
          </a:p>
        </p:txBody>
      </p:sp>
      <p:sp>
        <p:nvSpPr>
          <p:cNvPr id="21" name="右箭头 20"/>
          <p:cNvSpPr/>
          <p:nvPr/>
        </p:nvSpPr>
        <p:spPr>
          <a:xfrm>
            <a:off x="3942038" y="1797732"/>
            <a:ext cx="301752" cy="89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右箭头 21"/>
          <p:cNvSpPr/>
          <p:nvPr/>
        </p:nvSpPr>
        <p:spPr>
          <a:xfrm>
            <a:off x="5478230" y="1751076"/>
            <a:ext cx="301752" cy="89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右箭头 22"/>
          <p:cNvSpPr/>
          <p:nvPr/>
        </p:nvSpPr>
        <p:spPr>
          <a:xfrm>
            <a:off x="3942038" y="3011271"/>
            <a:ext cx="301752" cy="89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右箭头 23"/>
          <p:cNvSpPr/>
          <p:nvPr/>
        </p:nvSpPr>
        <p:spPr>
          <a:xfrm>
            <a:off x="5478230" y="3038954"/>
            <a:ext cx="301752" cy="89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下箭头 24"/>
          <p:cNvSpPr/>
          <p:nvPr/>
        </p:nvSpPr>
        <p:spPr>
          <a:xfrm>
            <a:off x="6365198" y="2180682"/>
            <a:ext cx="109728" cy="384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右箭头 25"/>
          <p:cNvSpPr/>
          <p:nvPr/>
        </p:nvSpPr>
        <p:spPr>
          <a:xfrm>
            <a:off x="7197302" y="2988088"/>
            <a:ext cx="338328" cy="140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右箭头 26"/>
          <p:cNvSpPr/>
          <p:nvPr/>
        </p:nvSpPr>
        <p:spPr>
          <a:xfrm>
            <a:off x="9071822" y="2988088"/>
            <a:ext cx="338328" cy="140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圆角右箭头 27"/>
          <p:cNvSpPr/>
          <p:nvPr/>
        </p:nvSpPr>
        <p:spPr>
          <a:xfrm>
            <a:off x="8692346" y="1970547"/>
            <a:ext cx="576072" cy="2608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29" name="下箭头 28"/>
          <p:cNvSpPr/>
          <p:nvPr/>
        </p:nvSpPr>
        <p:spPr>
          <a:xfrm>
            <a:off x="10178847" y="2230450"/>
            <a:ext cx="109728" cy="384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下箭头 29"/>
          <p:cNvSpPr/>
          <p:nvPr/>
        </p:nvSpPr>
        <p:spPr>
          <a:xfrm>
            <a:off x="10155386" y="3418262"/>
            <a:ext cx="109728" cy="384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圆角矩形 30"/>
          <p:cNvSpPr/>
          <p:nvPr/>
        </p:nvSpPr>
        <p:spPr>
          <a:xfrm>
            <a:off x="7599638" y="4498848"/>
            <a:ext cx="1042416" cy="7406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a:solidFill>
                  <a:prstClr val="black"/>
                </a:solidFill>
              </a:rPr>
              <a:t>平稳干运行</a:t>
            </a:r>
          </a:p>
        </p:txBody>
      </p:sp>
      <p:sp>
        <p:nvSpPr>
          <p:cNvPr id="32" name="圆角矩形 31"/>
          <p:cNvSpPr/>
          <p:nvPr/>
        </p:nvSpPr>
        <p:spPr>
          <a:xfrm>
            <a:off x="5775410" y="4469130"/>
            <a:ext cx="1179576"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机箱上位</a:t>
            </a:r>
          </a:p>
        </p:txBody>
      </p:sp>
      <p:sp>
        <p:nvSpPr>
          <p:cNvPr id="33" name="左箭头 32"/>
          <p:cNvSpPr/>
          <p:nvPr/>
        </p:nvSpPr>
        <p:spPr>
          <a:xfrm>
            <a:off x="7050998" y="4783044"/>
            <a:ext cx="315468" cy="114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左箭头 33"/>
          <p:cNvSpPr/>
          <p:nvPr/>
        </p:nvSpPr>
        <p:spPr>
          <a:xfrm>
            <a:off x="8822648" y="4838322"/>
            <a:ext cx="315468" cy="114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左大括号 34"/>
          <p:cNvSpPr/>
          <p:nvPr/>
        </p:nvSpPr>
        <p:spPr>
          <a:xfrm>
            <a:off x="9268418" y="4293108"/>
            <a:ext cx="77724" cy="1175004"/>
          </a:xfrm>
          <a:prstGeom prst="leftBrace">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3" name="圆角矩形 2"/>
          <p:cNvSpPr/>
          <p:nvPr/>
        </p:nvSpPr>
        <p:spPr>
          <a:xfrm>
            <a:off x="4060910" y="4529712"/>
            <a:ext cx="1225296" cy="731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rPr>
              <a:t>PMT</a:t>
            </a:r>
            <a:r>
              <a:rPr lang="zh-CN" altLang="en-US" dirty="0">
                <a:solidFill>
                  <a:prstClr val="white"/>
                </a:solidFill>
              </a:rPr>
              <a:t>位置调节</a:t>
            </a:r>
          </a:p>
        </p:txBody>
      </p:sp>
      <p:sp>
        <p:nvSpPr>
          <p:cNvPr id="36" name="左箭头 35"/>
          <p:cNvSpPr/>
          <p:nvPr/>
        </p:nvSpPr>
        <p:spPr>
          <a:xfrm>
            <a:off x="5363930" y="4816602"/>
            <a:ext cx="315468" cy="114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圆角矩形 36"/>
          <p:cNvSpPr/>
          <p:nvPr/>
        </p:nvSpPr>
        <p:spPr>
          <a:xfrm>
            <a:off x="2347384" y="5852139"/>
            <a:ext cx="1225296" cy="7315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a:solidFill>
                  <a:prstClr val="black"/>
                </a:solidFill>
              </a:rPr>
              <a:t>等待注水</a:t>
            </a:r>
          </a:p>
        </p:txBody>
      </p:sp>
      <p:sp>
        <p:nvSpPr>
          <p:cNvPr id="38" name="圆角矩形 37"/>
          <p:cNvSpPr/>
          <p:nvPr/>
        </p:nvSpPr>
        <p:spPr>
          <a:xfrm>
            <a:off x="2383960" y="4498848"/>
            <a:ext cx="1225296" cy="731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场地清理</a:t>
            </a:r>
          </a:p>
        </p:txBody>
      </p:sp>
      <p:sp>
        <p:nvSpPr>
          <p:cNvPr id="39" name="下箭头 38"/>
          <p:cNvSpPr/>
          <p:nvPr/>
        </p:nvSpPr>
        <p:spPr>
          <a:xfrm>
            <a:off x="2960032" y="5357230"/>
            <a:ext cx="109728" cy="384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左箭头 39"/>
          <p:cNvSpPr/>
          <p:nvPr/>
        </p:nvSpPr>
        <p:spPr>
          <a:xfrm>
            <a:off x="3686980" y="4797552"/>
            <a:ext cx="315468" cy="114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44277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75521" y="1196752"/>
            <a:ext cx="8656637" cy="5211986"/>
          </a:xfrm>
        </p:spPr>
        <p:txBody>
          <a:bodyPr/>
          <a:lstStyle/>
          <a:p>
            <a:pPr algn="just">
              <a:lnSpc>
                <a:spcPct val="120000"/>
              </a:lnSpc>
            </a:pPr>
            <a:endParaRPr lang="en-US" altLang="zh-CN" dirty="0"/>
          </a:p>
          <a:p>
            <a:pPr algn="just">
              <a:lnSpc>
                <a:spcPct val="150000"/>
              </a:lnSpc>
            </a:pPr>
            <a:endParaRPr lang="zh-CN" altLang="en-US" dirty="0"/>
          </a:p>
        </p:txBody>
      </p:sp>
      <p:sp>
        <p:nvSpPr>
          <p:cNvPr id="3" name="标题 2"/>
          <p:cNvSpPr>
            <a:spLocks noGrp="1"/>
          </p:cNvSpPr>
          <p:nvPr>
            <p:ph type="title"/>
          </p:nvPr>
        </p:nvSpPr>
        <p:spPr>
          <a:xfrm>
            <a:off x="1647995" y="568955"/>
            <a:ext cx="8911687" cy="1280890"/>
          </a:xfrm>
        </p:spPr>
        <p:txBody>
          <a:bodyPr/>
          <a:lstStyle/>
          <a:p>
            <a:r>
              <a:rPr lang="zh-CN" altLang="en-US" sz="4000" dirty="0"/>
              <a:t>大</a:t>
            </a:r>
            <a:r>
              <a:rPr lang="en-US" altLang="zh-CN" sz="4000" dirty="0" err="1"/>
              <a:t>PMT</a:t>
            </a:r>
            <a:r>
              <a:rPr lang="zh-CN" altLang="en-US" sz="4000" dirty="0"/>
              <a:t>的电子学板安装</a:t>
            </a:r>
          </a:p>
        </p:txBody>
      </p:sp>
      <p:sp>
        <p:nvSpPr>
          <p:cNvPr id="4" name="灯片编号占位符 3"/>
          <p:cNvSpPr>
            <a:spLocks noGrp="1"/>
          </p:cNvSpPr>
          <p:nvPr>
            <p:ph type="sldNum" sz="quarter" idx="12"/>
          </p:nvPr>
        </p:nvSpPr>
        <p:spPr/>
        <p:txBody>
          <a:bodyPr/>
          <a:lstStyle/>
          <a:p>
            <a:fld id="{C40B4FF0-5E72-4B05-8317-861D4184A370}" type="slidenum">
              <a:rPr lang="zh-CN" altLang="en-US" smtClean="0"/>
              <a:t>46</a:t>
            </a:fld>
            <a:endParaRPr lang="zh-CN" altLang="en-US"/>
          </a:p>
        </p:txBody>
      </p:sp>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63349" y="4598085"/>
            <a:ext cx="2958992" cy="2219244"/>
          </a:xfrm>
          <a:prstGeom prst="rect">
            <a:avLst/>
          </a:prstGeom>
        </p:spPr>
      </p:pic>
      <p:sp>
        <p:nvSpPr>
          <p:cNvPr id="6" name="内容占位符 1"/>
          <p:cNvSpPr txBox="1">
            <a:spLocks/>
          </p:cNvSpPr>
          <p:nvPr/>
        </p:nvSpPr>
        <p:spPr bwMode="auto">
          <a:xfrm>
            <a:off x="1435447" y="1180858"/>
            <a:ext cx="8342758" cy="91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lnSpc>
                <a:spcPct val="120000"/>
              </a:lnSpc>
            </a:pPr>
            <a:r>
              <a:rPr lang="en-US" altLang="zh-CN" sz="2000" dirty="0"/>
              <a:t>2018</a:t>
            </a:r>
            <a:r>
              <a:rPr lang="zh-CN" altLang="en-US" sz="2000" dirty="0"/>
              <a:t>年</a:t>
            </a:r>
            <a:r>
              <a:rPr lang="en-US" altLang="zh-CN" sz="2000" dirty="0"/>
              <a:t>9</a:t>
            </a:r>
            <a:r>
              <a:rPr lang="zh-CN" altLang="en-US" sz="2000" dirty="0"/>
              <a:t>月，一号水池</a:t>
            </a:r>
            <a:r>
              <a:rPr lang="en-US" altLang="zh-CN" sz="2000" dirty="0"/>
              <a:t>FEE</a:t>
            </a:r>
            <a:r>
              <a:rPr lang="zh-CN" altLang="en-US" sz="2000" dirty="0"/>
              <a:t>板生产完毕。</a:t>
            </a:r>
            <a:endParaRPr lang="en-US" altLang="zh-CN" sz="2000" b="1" dirty="0"/>
          </a:p>
          <a:p>
            <a:pPr algn="just">
              <a:lnSpc>
                <a:spcPct val="120000"/>
              </a:lnSpc>
            </a:pPr>
            <a:r>
              <a:rPr lang="zh-CN" altLang="en-US" sz="2000" dirty="0"/>
              <a:t>截至</a:t>
            </a:r>
            <a:r>
              <a:rPr lang="en-US" altLang="zh-CN" sz="2000" dirty="0"/>
              <a:t>2019</a:t>
            </a:r>
            <a:r>
              <a:rPr lang="zh-CN" altLang="en-US" sz="2000" dirty="0"/>
              <a:t>年</a:t>
            </a:r>
            <a:r>
              <a:rPr lang="en-US" altLang="zh-CN" sz="2000" dirty="0"/>
              <a:t>1</a:t>
            </a:r>
            <a:r>
              <a:rPr lang="zh-CN" altLang="en-US" sz="2000" dirty="0"/>
              <a:t>月</a:t>
            </a:r>
            <a:r>
              <a:rPr lang="en-US" altLang="zh-CN" sz="2000" dirty="0"/>
              <a:t>10</a:t>
            </a:r>
            <a:r>
              <a:rPr lang="zh-CN" altLang="en-US" sz="2000" dirty="0"/>
              <a:t>日：第一水池</a:t>
            </a:r>
            <a:r>
              <a:rPr lang="en-US" altLang="zh-CN" sz="2000" dirty="0"/>
              <a:t>25</a:t>
            </a:r>
            <a:r>
              <a:rPr lang="zh-CN" altLang="en-US" sz="2000" dirty="0"/>
              <a:t>个机箱的电子学全部安装完成，共计</a:t>
            </a:r>
            <a:r>
              <a:rPr lang="en-US" altLang="zh-CN" sz="2000" dirty="0"/>
              <a:t>100</a:t>
            </a:r>
            <a:r>
              <a:rPr lang="zh-CN" altLang="en-US" sz="2000" dirty="0"/>
              <a:t>块</a:t>
            </a:r>
            <a:r>
              <a:rPr lang="en-US" altLang="zh-CN" sz="2000" dirty="0"/>
              <a:t>FEE</a:t>
            </a:r>
            <a:r>
              <a:rPr lang="zh-CN" altLang="en-US" sz="2000" dirty="0"/>
              <a:t>以及相应的低压电源、光纤。</a:t>
            </a:r>
            <a:endParaRPr lang="zh-CN" altLang="en-US" dirty="0"/>
          </a:p>
        </p:txBody>
      </p:sp>
      <p:pic>
        <p:nvPicPr>
          <p:cNvPr id="7" name="图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863752" y="2323414"/>
            <a:ext cx="3486150" cy="3486150"/>
          </a:xfrm>
          <a:prstGeom prst="rect">
            <a:avLst/>
          </a:prstGeom>
        </p:spPr>
      </p:pic>
      <p:pic>
        <p:nvPicPr>
          <p:cNvPr id="8" name="图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249140" y="2363997"/>
            <a:ext cx="3445568" cy="3445568"/>
          </a:xfrm>
          <a:prstGeom prst="rect">
            <a:avLst/>
          </a:prstGeom>
        </p:spPr>
      </p:pic>
      <p:sp>
        <p:nvSpPr>
          <p:cNvPr id="9" name="文本框 8"/>
          <p:cNvSpPr txBox="1"/>
          <p:nvPr/>
        </p:nvSpPr>
        <p:spPr>
          <a:xfrm>
            <a:off x="1922240" y="5767259"/>
            <a:ext cx="2393156" cy="307777"/>
          </a:xfrm>
          <a:prstGeom prst="rect">
            <a:avLst/>
          </a:prstGeom>
          <a:noFill/>
        </p:spPr>
        <p:txBody>
          <a:bodyPr wrap="square" rtlCol="0">
            <a:spAutoFit/>
          </a:bodyPr>
          <a:lstStyle/>
          <a:p>
            <a:pPr algn="ctr"/>
            <a:r>
              <a:rPr lang="en-US" altLang="zh-CN" sz="1400" dirty="0">
                <a:ea typeface="黑体" panose="02010609060101010101" pitchFamily="49" charset="-122"/>
                <a:cs typeface="Arial" pitchFamily="34" charset="0"/>
              </a:rPr>
              <a:t>WCDA FEE </a:t>
            </a:r>
            <a:r>
              <a:rPr lang="zh-CN" altLang="en-US" sz="1400" dirty="0">
                <a:ea typeface="黑体" panose="02010609060101010101" pitchFamily="49" charset="-122"/>
                <a:cs typeface="Arial" pitchFamily="34" charset="0"/>
              </a:rPr>
              <a:t>正面</a:t>
            </a:r>
          </a:p>
        </p:txBody>
      </p:sp>
      <p:sp>
        <p:nvSpPr>
          <p:cNvPr id="10" name="文本框 9"/>
          <p:cNvSpPr txBox="1"/>
          <p:nvPr/>
        </p:nvSpPr>
        <p:spPr>
          <a:xfrm>
            <a:off x="4315396" y="5767258"/>
            <a:ext cx="2393156" cy="307777"/>
          </a:xfrm>
          <a:prstGeom prst="rect">
            <a:avLst/>
          </a:prstGeom>
          <a:noFill/>
        </p:spPr>
        <p:txBody>
          <a:bodyPr wrap="square" rtlCol="0">
            <a:spAutoFit/>
          </a:bodyPr>
          <a:lstStyle/>
          <a:p>
            <a:pPr algn="ctr"/>
            <a:r>
              <a:rPr lang="en-US" altLang="zh-CN" sz="1400" dirty="0">
                <a:ea typeface="黑体" panose="02010609060101010101" pitchFamily="49" charset="-122"/>
                <a:cs typeface="Arial" pitchFamily="34" charset="0"/>
              </a:rPr>
              <a:t>WCDA FEE </a:t>
            </a:r>
            <a:r>
              <a:rPr lang="zh-CN" altLang="en-US" sz="1400" dirty="0">
                <a:ea typeface="黑体" panose="02010609060101010101" pitchFamily="49" charset="-122"/>
                <a:cs typeface="Arial" pitchFamily="34" charset="0"/>
              </a:rPr>
              <a:t>背面</a:t>
            </a:r>
          </a:p>
        </p:txBody>
      </p:sp>
      <p:pic>
        <p:nvPicPr>
          <p:cNvPr id="13" name="图片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3906" y="2310349"/>
            <a:ext cx="2958993" cy="2219244"/>
          </a:xfrm>
          <a:prstGeom prst="rect">
            <a:avLst/>
          </a:prstGeom>
        </p:spPr>
      </p:pic>
    </p:spTree>
    <p:extLst>
      <p:ext uri="{BB962C8B-B14F-4D97-AF65-F5344CB8AC3E}">
        <p14:creationId xmlns:p14="http://schemas.microsoft.com/office/powerpoint/2010/main" val="3196620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1"/>
          <p:cNvSpPr txBox="1">
            <a:spLocks/>
          </p:cNvSpPr>
          <p:nvPr/>
        </p:nvSpPr>
        <p:spPr bwMode="auto">
          <a:xfrm>
            <a:off x="1595149" y="646308"/>
            <a:ext cx="9804073"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lnSpc>
                <a:spcPct val="120000"/>
              </a:lnSpc>
            </a:pPr>
            <a:r>
              <a:rPr lang="zh-CN" altLang="en-US" sz="2000" dirty="0"/>
              <a:t>目前已完成</a:t>
            </a:r>
            <a:r>
              <a:rPr lang="en-US" altLang="zh-CN" sz="2000" dirty="0"/>
              <a:t>FEE</a:t>
            </a:r>
            <a:r>
              <a:rPr lang="zh-CN" altLang="en-US" sz="2000" dirty="0"/>
              <a:t>与北方夜视</a:t>
            </a:r>
            <a:r>
              <a:rPr lang="en-US" altLang="zh-CN" sz="2000" dirty="0"/>
              <a:t>20” PMT </a:t>
            </a:r>
            <a:r>
              <a:rPr lang="zh-CN" altLang="en-US" sz="2000" dirty="0"/>
              <a:t>联调测试，完成了工程化前的准备工作。</a:t>
            </a:r>
            <a:endParaRPr lang="en-US" altLang="zh-CN" sz="2000" dirty="0"/>
          </a:p>
          <a:p>
            <a:pPr algn="just">
              <a:lnSpc>
                <a:spcPct val="120000"/>
              </a:lnSpc>
            </a:pPr>
            <a:r>
              <a:rPr lang="zh-CN" altLang="en-US" sz="2000" dirty="0"/>
              <a:t>第二水池</a:t>
            </a:r>
            <a:r>
              <a:rPr lang="en-US" altLang="zh-CN" sz="2000" dirty="0"/>
              <a:t>FEE</a:t>
            </a:r>
            <a:r>
              <a:rPr lang="zh-CN" altLang="en-US" sz="2000" dirty="0"/>
              <a:t>工程化已展开，正在工程制作中，预计</a:t>
            </a:r>
            <a:r>
              <a:rPr lang="en-US" altLang="zh-CN" sz="2000" dirty="0"/>
              <a:t>9</a:t>
            </a:r>
            <a:r>
              <a:rPr lang="zh-CN" altLang="en-US" sz="2000" dirty="0"/>
              <a:t>月份完成制作。</a:t>
            </a:r>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47</a:t>
            </a:fld>
            <a:endParaRPr lang="en-US" altLang="zh-CN"/>
          </a:p>
        </p:txBody>
      </p:sp>
      <p:pic>
        <p:nvPicPr>
          <p:cNvPr id="9" name="图片 8"/>
          <p:cNvPicPr>
            <a:picLocks noChangeAspect="1"/>
          </p:cNvPicPr>
          <p:nvPr/>
        </p:nvPicPr>
        <p:blipFill>
          <a:blip r:embed="rId2"/>
          <a:stretch>
            <a:fillRect/>
          </a:stretch>
        </p:blipFill>
        <p:spPr>
          <a:xfrm>
            <a:off x="2312326" y="4139934"/>
            <a:ext cx="4184860" cy="2566745"/>
          </a:xfrm>
          <a:prstGeom prst="rect">
            <a:avLst/>
          </a:prstGeom>
        </p:spPr>
      </p:pic>
      <p:pic>
        <p:nvPicPr>
          <p:cNvPr id="6" name="图片 5"/>
          <p:cNvPicPr>
            <a:picLocks noChangeAspect="1"/>
          </p:cNvPicPr>
          <p:nvPr/>
        </p:nvPicPr>
        <p:blipFill>
          <a:blip r:embed="rId3"/>
          <a:stretch>
            <a:fillRect/>
          </a:stretch>
        </p:blipFill>
        <p:spPr>
          <a:xfrm>
            <a:off x="6136816" y="4129846"/>
            <a:ext cx="4200210" cy="2576161"/>
          </a:xfrm>
          <a:prstGeom prst="rect">
            <a:avLst/>
          </a:prstGeom>
        </p:spPr>
      </p:pic>
      <p:pic>
        <p:nvPicPr>
          <p:cNvPr id="10" name="图片 9"/>
          <p:cNvPicPr>
            <a:picLocks noChangeAspect="1"/>
          </p:cNvPicPr>
          <p:nvPr/>
        </p:nvPicPr>
        <p:blipFill>
          <a:blip r:embed="rId4"/>
          <a:stretch>
            <a:fillRect/>
          </a:stretch>
        </p:blipFill>
        <p:spPr>
          <a:xfrm>
            <a:off x="2226557" y="1916833"/>
            <a:ext cx="4276028" cy="2478745"/>
          </a:xfrm>
          <a:prstGeom prst="rect">
            <a:avLst/>
          </a:prstGeom>
        </p:spPr>
      </p:pic>
      <p:pic>
        <p:nvPicPr>
          <p:cNvPr id="11" name="图片 10"/>
          <p:cNvPicPr>
            <a:picLocks noChangeAspect="1"/>
          </p:cNvPicPr>
          <p:nvPr/>
        </p:nvPicPr>
        <p:blipFill>
          <a:blip r:embed="rId5"/>
          <a:stretch>
            <a:fillRect/>
          </a:stretch>
        </p:blipFill>
        <p:spPr>
          <a:xfrm>
            <a:off x="6050952" y="1916833"/>
            <a:ext cx="4293521" cy="2478745"/>
          </a:xfrm>
          <a:prstGeom prst="rect">
            <a:avLst/>
          </a:prstGeom>
        </p:spPr>
      </p:pic>
    </p:spTree>
    <p:extLst>
      <p:ext uri="{BB962C8B-B14F-4D97-AF65-F5344CB8AC3E}">
        <p14:creationId xmlns:p14="http://schemas.microsoft.com/office/powerpoint/2010/main" val="3802978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613B1F1-3F26-494A-B9FE-BC63AB732FF9}" type="slidenum">
              <a:rPr lang="zh-CN" altLang="en-US" smtClean="0"/>
              <a:t>48</a:t>
            </a:fld>
            <a:endParaRPr lang="zh-CN" altLang="en-US"/>
          </a:p>
        </p:txBody>
      </p:sp>
      <p:pic>
        <p:nvPicPr>
          <p:cNvPr id="5" name="图片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1695" y="42982"/>
            <a:ext cx="4573876" cy="3314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98339" y="42982"/>
            <a:ext cx="4274732" cy="358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517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613B1F1-3F26-494A-B9FE-BC63AB732FF9}" type="slidenum">
              <a:rPr lang="zh-CN" altLang="en-US" smtClean="0"/>
              <a:t>49</a:t>
            </a:fld>
            <a:endParaRPr lang="zh-CN" altLang="en-US"/>
          </a:p>
        </p:txBody>
      </p:sp>
      <p:graphicFrame>
        <p:nvGraphicFramePr>
          <p:cNvPr id="5" name="内容占位符 4"/>
          <p:cNvGraphicFramePr>
            <a:graphicFrameLocks noGrp="1"/>
          </p:cNvGraphicFramePr>
          <p:nvPr>
            <p:ph idx="1"/>
            <p:extLst>
              <p:ext uri="{D42A27DB-BD31-4B8C-83A1-F6EECF244321}">
                <p14:modId xmlns:p14="http://schemas.microsoft.com/office/powerpoint/2010/main" val="1792157302"/>
              </p:ext>
            </p:extLst>
          </p:nvPr>
        </p:nvGraphicFramePr>
        <p:xfrm>
          <a:off x="398364" y="1362459"/>
          <a:ext cx="5782980" cy="4954645"/>
        </p:xfrm>
        <a:graphic>
          <a:graphicData uri="http://schemas.openxmlformats.org/drawingml/2006/table">
            <a:tbl>
              <a:tblPr firstRow="1" firstCol="1" bandRow="1">
                <a:tableStyleId>{16D9F66E-5EB9-4882-86FB-DCBF35E3C3E4}</a:tableStyleId>
              </a:tblPr>
              <a:tblGrid>
                <a:gridCol w="2913470">
                  <a:extLst>
                    <a:ext uri="{9D8B030D-6E8A-4147-A177-3AD203B41FA5}">
                      <a16:colId xmlns:a16="http://schemas.microsoft.com/office/drawing/2014/main" val="20000"/>
                    </a:ext>
                  </a:extLst>
                </a:gridCol>
                <a:gridCol w="2869510">
                  <a:extLst>
                    <a:ext uri="{9D8B030D-6E8A-4147-A177-3AD203B41FA5}">
                      <a16:colId xmlns:a16="http://schemas.microsoft.com/office/drawing/2014/main" val="20001"/>
                    </a:ext>
                  </a:extLst>
                </a:gridCol>
              </a:tblGrid>
              <a:tr h="26418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indent="304800">
                        <a:lnSpc>
                          <a:spcPct val="110000"/>
                        </a:lnSpc>
                        <a:spcBef>
                          <a:spcPts val="300"/>
                        </a:spcBef>
                        <a:spcAft>
                          <a:spcPts val="300"/>
                        </a:spcAft>
                      </a:pPr>
                      <a:r>
                        <a:rPr lang="zh-CN" sz="1600" b="1" kern="100" dirty="0">
                          <a:solidFill>
                            <a:schemeClr val="tx1"/>
                          </a:solidFill>
                          <a:effectLst/>
                        </a:rPr>
                        <a:t>条目</a:t>
                      </a:r>
                      <a:endParaRPr lang="zh-CN" sz="16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0000"/>
                        </a:lnSpc>
                        <a:spcBef>
                          <a:spcPts val="300"/>
                        </a:spcBef>
                        <a:spcAft>
                          <a:spcPts val="300"/>
                        </a:spcAft>
                      </a:pPr>
                      <a:r>
                        <a:rPr lang="zh-CN" sz="1600" b="1" kern="100" dirty="0">
                          <a:solidFill>
                            <a:schemeClr val="tx1"/>
                          </a:solidFill>
                          <a:effectLst/>
                        </a:rPr>
                        <a:t>指标</a:t>
                      </a:r>
                      <a:endParaRPr lang="zh-CN" sz="16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extLst>
                  <a:ext uri="{0D108BD9-81ED-4DB2-BD59-A6C34878D82A}">
                    <a16:rowId xmlns:a16="http://schemas.microsoft.com/office/drawing/2014/main" val="10000"/>
                  </a:ext>
                </a:extLst>
              </a:tr>
              <a:tr h="264188">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nSpc>
                          <a:spcPct val="110000"/>
                        </a:lnSpc>
                        <a:spcBef>
                          <a:spcPts val="300"/>
                        </a:spcBef>
                        <a:spcAft>
                          <a:spcPts val="300"/>
                        </a:spcAft>
                      </a:pPr>
                      <a:r>
                        <a:rPr lang="zh-CN" sz="2400" b="1" kern="100" dirty="0">
                          <a:solidFill>
                            <a:schemeClr val="tx1"/>
                          </a:solidFill>
                          <a:effectLst/>
                        </a:rPr>
                        <a:t>探测器面积</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0000"/>
                        </a:lnSpc>
                        <a:spcBef>
                          <a:spcPts val="300"/>
                        </a:spcBef>
                        <a:spcAft>
                          <a:spcPts val="300"/>
                        </a:spcAft>
                      </a:pPr>
                      <a:r>
                        <a:rPr lang="en-US" sz="2400" b="1" kern="100">
                          <a:solidFill>
                            <a:schemeClr val="tx1"/>
                          </a:solidFill>
                          <a:effectLst/>
                        </a:rPr>
                        <a:t>78,000</a:t>
                      </a:r>
                      <a:r>
                        <a:rPr lang="zh-CN" sz="2400" b="1" kern="100">
                          <a:solidFill>
                            <a:schemeClr val="tx1"/>
                          </a:solidFill>
                          <a:effectLst/>
                        </a:rPr>
                        <a:t>平米</a:t>
                      </a:r>
                      <a:endParaRPr lang="zh-CN" sz="2400" b="1" kern="100">
                        <a:solidFill>
                          <a:schemeClr val="tx1"/>
                        </a:solidFill>
                        <a:effectLst/>
                        <a:latin typeface="Times New Roman" panose="02020603050405020304" pitchFamily="18" charset="0"/>
                        <a:ea typeface="宋体" panose="02010600030101010101" pitchFamily="2" charset="-122"/>
                      </a:endParaRPr>
                    </a:p>
                  </a:txBody>
                  <a:tcPr marL="38100" marR="38100" marT="38100" marB="38100"/>
                </a:tc>
                <a:extLst>
                  <a:ext uri="{0D108BD9-81ED-4DB2-BD59-A6C34878D82A}">
                    <a16:rowId xmlns:a16="http://schemas.microsoft.com/office/drawing/2014/main" val="10001"/>
                  </a:ext>
                </a:extLst>
              </a:tr>
              <a:tr h="264188">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nSpc>
                          <a:spcPct val="110000"/>
                        </a:lnSpc>
                        <a:spcBef>
                          <a:spcPts val="300"/>
                        </a:spcBef>
                        <a:spcAft>
                          <a:spcPts val="300"/>
                        </a:spcAft>
                      </a:pPr>
                      <a:r>
                        <a:rPr lang="zh-CN" sz="2400" b="1" kern="100" dirty="0">
                          <a:solidFill>
                            <a:schemeClr val="tx1"/>
                          </a:solidFill>
                          <a:effectLst/>
                        </a:rPr>
                        <a:t>探测器单元个数</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0000"/>
                        </a:lnSpc>
                        <a:spcBef>
                          <a:spcPts val="300"/>
                        </a:spcBef>
                        <a:spcAft>
                          <a:spcPts val="300"/>
                        </a:spcAft>
                      </a:pPr>
                      <a:r>
                        <a:rPr lang="en-US" sz="2400" b="1" kern="100" dirty="0">
                          <a:solidFill>
                            <a:schemeClr val="tx1"/>
                          </a:solidFill>
                          <a:effectLst/>
                        </a:rPr>
                        <a:t>3,120</a:t>
                      </a:r>
                      <a:r>
                        <a:rPr lang="zh-CN" sz="2400" b="1" kern="100" dirty="0">
                          <a:solidFill>
                            <a:schemeClr val="tx1"/>
                          </a:solidFill>
                          <a:effectLst/>
                        </a:rPr>
                        <a:t>个</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extLst>
                  <a:ext uri="{0D108BD9-81ED-4DB2-BD59-A6C34878D82A}">
                    <a16:rowId xmlns:a16="http://schemas.microsoft.com/office/drawing/2014/main" val="10002"/>
                  </a:ext>
                </a:extLst>
              </a:tr>
              <a:tr h="264188">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nSpc>
                          <a:spcPct val="110000"/>
                        </a:lnSpc>
                        <a:spcBef>
                          <a:spcPts val="300"/>
                        </a:spcBef>
                        <a:spcAft>
                          <a:spcPts val="300"/>
                        </a:spcAft>
                      </a:pPr>
                      <a:r>
                        <a:rPr lang="zh-CN" sz="2400" b="1" kern="100" dirty="0">
                          <a:solidFill>
                            <a:schemeClr val="tx1"/>
                          </a:solidFill>
                          <a:effectLst/>
                        </a:rPr>
                        <a:t>阵列指向精度</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0000"/>
                        </a:lnSpc>
                        <a:spcBef>
                          <a:spcPts val="300"/>
                        </a:spcBef>
                        <a:spcAft>
                          <a:spcPts val="300"/>
                        </a:spcAft>
                      </a:pPr>
                      <a:r>
                        <a:rPr lang="en-US" sz="2400" b="1" kern="100" dirty="0">
                          <a:solidFill>
                            <a:schemeClr val="tx1"/>
                          </a:solidFill>
                          <a:effectLst/>
                        </a:rPr>
                        <a:t>&lt;0.1°</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extLst>
                  <a:ext uri="{0D108BD9-81ED-4DB2-BD59-A6C34878D82A}">
                    <a16:rowId xmlns:a16="http://schemas.microsoft.com/office/drawing/2014/main" val="10003"/>
                  </a:ext>
                </a:extLst>
              </a:tr>
              <a:tr h="52837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nSpc>
                          <a:spcPct val="110000"/>
                        </a:lnSpc>
                        <a:spcBef>
                          <a:spcPts val="300"/>
                        </a:spcBef>
                        <a:spcAft>
                          <a:spcPts val="300"/>
                        </a:spcAft>
                      </a:pPr>
                      <a:r>
                        <a:rPr lang="zh-CN" sz="2400" b="1" kern="100" dirty="0">
                          <a:solidFill>
                            <a:schemeClr val="tx1"/>
                          </a:solidFill>
                          <a:effectLst/>
                        </a:rPr>
                        <a:t>单元探测器</a:t>
                      </a:r>
                      <a:endParaRPr lang="en-US" altLang="zh-CN" sz="2400" b="1" kern="100" dirty="0">
                        <a:solidFill>
                          <a:schemeClr val="tx1"/>
                        </a:solidFill>
                        <a:effectLst/>
                      </a:endParaRPr>
                    </a:p>
                    <a:p>
                      <a:pPr>
                        <a:lnSpc>
                          <a:spcPct val="110000"/>
                        </a:lnSpc>
                        <a:spcBef>
                          <a:spcPts val="300"/>
                        </a:spcBef>
                        <a:spcAft>
                          <a:spcPts val="300"/>
                        </a:spcAft>
                      </a:pPr>
                      <a:r>
                        <a:rPr lang="zh-CN" sz="2400" b="1" kern="100" dirty="0">
                          <a:solidFill>
                            <a:schemeClr val="tx1"/>
                          </a:solidFill>
                          <a:effectLst/>
                        </a:rPr>
                        <a:t>单元时间分辨</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0000"/>
                        </a:lnSpc>
                        <a:spcBef>
                          <a:spcPts val="300"/>
                        </a:spcBef>
                        <a:spcAft>
                          <a:spcPts val="300"/>
                        </a:spcAft>
                      </a:pPr>
                      <a:r>
                        <a:rPr lang="en-US" sz="2400" b="1" kern="100" dirty="0">
                          <a:solidFill>
                            <a:schemeClr val="tx1"/>
                          </a:solidFill>
                          <a:effectLst/>
                        </a:rPr>
                        <a:t>&lt;2 ns</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extLst>
                  <a:ext uri="{0D108BD9-81ED-4DB2-BD59-A6C34878D82A}">
                    <a16:rowId xmlns:a16="http://schemas.microsoft.com/office/drawing/2014/main" val="10004"/>
                  </a:ext>
                </a:extLst>
              </a:tr>
              <a:tr h="264188">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nSpc>
                          <a:spcPct val="110000"/>
                        </a:lnSpc>
                        <a:spcBef>
                          <a:spcPts val="300"/>
                        </a:spcBef>
                        <a:spcAft>
                          <a:spcPts val="300"/>
                        </a:spcAft>
                      </a:pPr>
                      <a:r>
                        <a:rPr lang="zh-CN" sz="2400" b="1" kern="100" dirty="0">
                          <a:solidFill>
                            <a:schemeClr val="tx1"/>
                          </a:solidFill>
                          <a:effectLst/>
                        </a:rPr>
                        <a:t>角分辨</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0000"/>
                        </a:lnSpc>
                        <a:spcBef>
                          <a:spcPts val="300"/>
                        </a:spcBef>
                        <a:spcAft>
                          <a:spcPts val="300"/>
                        </a:spcAft>
                      </a:pPr>
                      <a:r>
                        <a:rPr lang="en-US" sz="2400" b="1" kern="100" dirty="0">
                          <a:solidFill>
                            <a:schemeClr val="tx1"/>
                          </a:solidFill>
                          <a:effectLst/>
                        </a:rPr>
                        <a:t>&lt;0.4°</a:t>
                      </a:r>
                      <a:r>
                        <a:rPr lang="zh-CN" sz="2400" b="1" kern="100" dirty="0">
                          <a:solidFill>
                            <a:schemeClr val="tx1"/>
                          </a:solidFill>
                          <a:effectLst/>
                        </a:rPr>
                        <a:t>（</a:t>
                      </a:r>
                      <a:r>
                        <a:rPr lang="en-US" sz="2400" b="1" kern="100" dirty="0">
                          <a:solidFill>
                            <a:schemeClr val="tx1"/>
                          </a:solidFill>
                          <a:effectLst/>
                        </a:rPr>
                        <a:t>2 </a:t>
                      </a:r>
                      <a:r>
                        <a:rPr lang="en-US" sz="2400" b="1" kern="100" dirty="0" err="1">
                          <a:solidFill>
                            <a:schemeClr val="tx1"/>
                          </a:solidFill>
                          <a:effectLst/>
                        </a:rPr>
                        <a:t>TeV</a:t>
                      </a:r>
                      <a:r>
                        <a:rPr lang="zh-CN" sz="2400" b="1" kern="100" dirty="0">
                          <a:solidFill>
                            <a:schemeClr val="tx1"/>
                          </a:solidFill>
                          <a:effectLst/>
                        </a:rPr>
                        <a:t>）</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extLst>
                  <a:ext uri="{0D108BD9-81ED-4DB2-BD59-A6C34878D82A}">
                    <a16:rowId xmlns:a16="http://schemas.microsoft.com/office/drawing/2014/main" val="10005"/>
                  </a:ext>
                </a:extLst>
              </a:tr>
              <a:tr h="29188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nSpc>
                          <a:spcPct val="110000"/>
                        </a:lnSpc>
                        <a:spcBef>
                          <a:spcPts val="300"/>
                        </a:spcBef>
                        <a:spcAft>
                          <a:spcPts val="300"/>
                        </a:spcAft>
                      </a:pPr>
                      <a:r>
                        <a:rPr lang="zh-CN" sz="2400" b="1" kern="100" dirty="0">
                          <a:solidFill>
                            <a:schemeClr val="tx1"/>
                          </a:solidFill>
                          <a:effectLst/>
                        </a:rPr>
                        <a:t>水衰减长度</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0000"/>
                        </a:lnSpc>
                        <a:spcBef>
                          <a:spcPts val="300"/>
                        </a:spcBef>
                        <a:spcAft>
                          <a:spcPts val="300"/>
                        </a:spcAft>
                      </a:pPr>
                      <a:r>
                        <a:rPr lang="en-US" sz="2400" b="1" kern="100" dirty="0">
                          <a:solidFill>
                            <a:schemeClr val="tx1"/>
                          </a:solidFill>
                          <a:effectLst/>
                        </a:rPr>
                        <a:t>&gt;15 m</a:t>
                      </a:r>
                      <a:r>
                        <a:rPr lang="zh-CN" sz="2400" b="1" kern="100" dirty="0">
                          <a:solidFill>
                            <a:schemeClr val="tx1"/>
                          </a:solidFill>
                          <a:effectLst/>
                        </a:rPr>
                        <a:t>（</a:t>
                      </a:r>
                      <a:r>
                        <a:rPr lang="en-US" sz="2400" b="1" kern="100" dirty="0">
                          <a:solidFill>
                            <a:schemeClr val="tx1"/>
                          </a:solidFill>
                          <a:effectLst/>
                        </a:rPr>
                        <a:t>400  nm</a:t>
                      </a:r>
                      <a:r>
                        <a:rPr lang="zh-CN" sz="2400" b="1" kern="100" dirty="0">
                          <a:solidFill>
                            <a:schemeClr val="tx1"/>
                          </a:solidFill>
                          <a:effectLst/>
                        </a:rPr>
                        <a:t>）</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extLst>
                  <a:ext uri="{0D108BD9-81ED-4DB2-BD59-A6C34878D82A}">
                    <a16:rowId xmlns:a16="http://schemas.microsoft.com/office/drawing/2014/main" val="10006"/>
                  </a:ext>
                </a:extLst>
              </a:tr>
              <a:tr h="284922">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nSpc>
                          <a:spcPct val="110000"/>
                        </a:lnSpc>
                        <a:spcBef>
                          <a:spcPts val="300"/>
                        </a:spcBef>
                        <a:spcAft>
                          <a:spcPts val="300"/>
                        </a:spcAft>
                      </a:pPr>
                      <a:r>
                        <a:rPr lang="zh-CN" sz="2400" b="1" kern="100" dirty="0">
                          <a:solidFill>
                            <a:schemeClr val="tx1"/>
                          </a:solidFill>
                          <a:effectLst/>
                        </a:rPr>
                        <a:t>时间标定系统的精度</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0000"/>
                        </a:lnSpc>
                        <a:spcBef>
                          <a:spcPts val="300"/>
                        </a:spcBef>
                        <a:spcAft>
                          <a:spcPts val="300"/>
                        </a:spcAft>
                      </a:pPr>
                      <a:r>
                        <a:rPr lang="en-US" sz="2400" b="1" kern="100" dirty="0">
                          <a:solidFill>
                            <a:schemeClr val="tx1"/>
                          </a:solidFill>
                          <a:effectLst/>
                        </a:rPr>
                        <a:t>&lt;0.2 ns</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extLst>
                  <a:ext uri="{0D108BD9-81ED-4DB2-BD59-A6C34878D82A}">
                    <a16:rowId xmlns:a16="http://schemas.microsoft.com/office/drawing/2014/main" val="10007"/>
                  </a:ext>
                </a:extLst>
              </a:tr>
              <a:tr h="264188">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nSpc>
                          <a:spcPct val="110000"/>
                        </a:lnSpc>
                        <a:spcBef>
                          <a:spcPts val="300"/>
                        </a:spcBef>
                        <a:spcAft>
                          <a:spcPts val="300"/>
                        </a:spcAft>
                      </a:pPr>
                      <a:r>
                        <a:rPr lang="zh-CN" sz="2400" b="1" kern="100">
                          <a:solidFill>
                            <a:schemeClr val="tx1"/>
                          </a:solidFill>
                          <a:effectLst/>
                        </a:rPr>
                        <a:t>电荷标定精度</a:t>
                      </a:r>
                      <a:endParaRPr lang="zh-CN" sz="2400" b="1" kern="100">
                        <a:solidFill>
                          <a:schemeClr val="tx1"/>
                        </a:solidFill>
                        <a:effectLst/>
                        <a:latin typeface="Times New Roman" panose="02020603050405020304" pitchFamily="18" charset="0"/>
                        <a:ea typeface="宋体" panose="02010600030101010101" pitchFamily="2" charset="-122"/>
                      </a:endParaRPr>
                    </a:p>
                  </a:txBody>
                  <a:tcPr marL="38100" marR="38100" marT="38100" marB="3810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0000"/>
                        </a:lnSpc>
                        <a:spcBef>
                          <a:spcPts val="300"/>
                        </a:spcBef>
                        <a:spcAft>
                          <a:spcPts val="300"/>
                        </a:spcAft>
                      </a:pPr>
                      <a:r>
                        <a:rPr lang="en-US" sz="2400" b="1" kern="100" dirty="0">
                          <a:solidFill>
                            <a:schemeClr val="tx1"/>
                          </a:solidFill>
                          <a:effectLst/>
                        </a:rPr>
                        <a:t>&lt;2%</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extLst>
                  <a:ext uri="{0D108BD9-81ED-4DB2-BD59-A6C34878D82A}">
                    <a16:rowId xmlns:a16="http://schemas.microsoft.com/office/drawing/2014/main" val="10008"/>
                  </a:ext>
                </a:extLst>
              </a:tr>
              <a:tr h="52837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nSpc>
                          <a:spcPct val="110000"/>
                        </a:lnSpc>
                        <a:spcBef>
                          <a:spcPts val="300"/>
                        </a:spcBef>
                        <a:spcAft>
                          <a:spcPts val="300"/>
                        </a:spcAft>
                      </a:pPr>
                      <a:r>
                        <a:rPr lang="zh-CN" sz="2400" b="1" kern="100" dirty="0">
                          <a:solidFill>
                            <a:schemeClr val="tx1"/>
                          </a:solidFill>
                          <a:effectLst/>
                        </a:rPr>
                        <a:t>单光子电荷测量精度</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0000"/>
                        </a:lnSpc>
                        <a:spcBef>
                          <a:spcPts val="300"/>
                        </a:spcBef>
                        <a:spcAft>
                          <a:spcPts val="300"/>
                        </a:spcAft>
                      </a:pPr>
                      <a:r>
                        <a:rPr lang="en-US" sz="2400" b="1" kern="100" dirty="0">
                          <a:solidFill>
                            <a:schemeClr val="tx1"/>
                          </a:solidFill>
                          <a:effectLst/>
                        </a:rPr>
                        <a:t>&lt;50%</a:t>
                      </a:r>
                      <a:endParaRPr lang="zh-CN" sz="2400" b="1" kern="100" dirty="0">
                        <a:solidFill>
                          <a:schemeClr val="tx1"/>
                        </a:solidFill>
                        <a:effectLst/>
                        <a:latin typeface="Times New Roman" panose="02020603050405020304" pitchFamily="18" charset="0"/>
                        <a:ea typeface="宋体" panose="02010600030101010101" pitchFamily="2" charset="-122"/>
                      </a:endParaRPr>
                    </a:p>
                  </a:txBody>
                  <a:tcPr marL="38100" marR="38100" marT="38100" marB="38100"/>
                </a:tc>
                <a:extLst>
                  <a:ext uri="{0D108BD9-81ED-4DB2-BD59-A6C34878D82A}">
                    <a16:rowId xmlns:a16="http://schemas.microsoft.com/office/drawing/2014/main" val="10009"/>
                  </a:ext>
                </a:extLst>
              </a:tr>
            </a:tbl>
          </a:graphicData>
        </a:graphic>
      </p:graphicFrame>
      <p:sp>
        <p:nvSpPr>
          <p:cNvPr id="6" name="标题 5"/>
          <p:cNvSpPr>
            <a:spLocks noGrp="1"/>
          </p:cNvSpPr>
          <p:nvPr>
            <p:ph type="title"/>
          </p:nvPr>
        </p:nvSpPr>
        <p:spPr>
          <a:xfrm>
            <a:off x="2007709" y="708734"/>
            <a:ext cx="4994765" cy="523220"/>
          </a:xfrm>
          <a:prstGeom prst="rect">
            <a:avLst/>
          </a:prstGeom>
        </p:spPr>
        <p:txBody>
          <a:bodyPr wrap="none">
            <a:spAutoFit/>
          </a:bodyPr>
          <a:lstStyle/>
          <a:p>
            <a:r>
              <a:rPr lang="en-US" altLang="zh-CN" sz="2800" b="1" dirty="0" err="1"/>
              <a:t>WCDA</a:t>
            </a:r>
            <a:r>
              <a:rPr lang="en-US" altLang="zh-CN" sz="2800" b="1" dirty="0"/>
              <a:t> </a:t>
            </a:r>
            <a:r>
              <a:rPr lang="zh-CN" altLang="en-US" sz="2800" b="1" dirty="0"/>
              <a:t>探测器性能的验收指标</a:t>
            </a:r>
            <a:endParaRPr lang="zh-CN" altLang="en-US" sz="2800" dirty="0"/>
          </a:p>
        </p:txBody>
      </p:sp>
      <p:pic>
        <p:nvPicPr>
          <p:cNvPr id="7" name="图片 6"/>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6502576" y="1362459"/>
            <a:ext cx="5542387" cy="4502893"/>
          </a:xfrm>
          <a:prstGeom prst="rect">
            <a:avLst/>
          </a:prstGeom>
        </p:spPr>
      </p:pic>
      <p:sp>
        <p:nvSpPr>
          <p:cNvPr id="2" name="矩形 1"/>
          <p:cNvSpPr/>
          <p:nvPr/>
        </p:nvSpPr>
        <p:spPr>
          <a:xfrm>
            <a:off x="8585482" y="5811191"/>
            <a:ext cx="1970476" cy="369332"/>
          </a:xfrm>
          <a:prstGeom prst="rect">
            <a:avLst/>
          </a:prstGeom>
        </p:spPr>
        <p:txBody>
          <a:bodyPr wrap="none">
            <a:spAutoFit/>
          </a:bodyPr>
          <a:lstStyle/>
          <a:p>
            <a:r>
              <a:rPr lang="en-US" altLang="zh-CN" dirty="0" err="1"/>
              <a:t>0.013crab@2TeV</a:t>
            </a:r>
            <a:endParaRPr lang="zh-CN" altLang="en-US" dirty="0"/>
          </a:p>
        </p:txBody>
      </p:sp>
    </p:spTree>
    <p:extLst>
      <p:ext uri="{BB962C8B-B14F-4D97-AF65-F5344CB8AC3E}">
        <p14:creationId xmlns:p14="http://schemas.microsoft.com/office/powerpoint/2010/main" val="2042313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95619" y="611958"/>
            <a:ext cx="8229600" cy="990600"/>
          </a:xfrm>
        </p:spPr>
        <p:txBody>
          <a:bodyPr/>
          <a:lstStyle/>
          <a:p>
            <a:r>
              <a:rPr lang="en-US" b="1" dirty="0"/>
              <a:t>WCDA Specifications</a:t>
            </a:r>
          </a:p>
        </p:txBody>
      </p:sp>
      <p:sp>
        <p:nvSpPr>
          <p:cNvPr id="3" name="灯片编号占位符 2"/>
          <p:cNvSpPr>
            <a:spLocks noGrp="1"/>
          </p:cNvSpPr>
          <p:nvPr>
            <p:ph type="sldNum" sz="quarter" idx="12"/>
          </p:nvPr>
        </p:nvSpPr>
        <p:spPr/>
        <p:txBody>
          <a:bodyPr/>
          <a:lstStyle/>
          <a:p>
            <a:fld id="{7CE9889C-A0E5-4657-9FEA-1EF8B18A5C48}" type="slidenum">
              <a:rPr lang="zh-CN" altLang="en-US" smtClean="0">
                <a:solidFill>
                  <a:prstClr val="black">
                    <a:tint val="75000"/>
                  </a:prstClr>
                </a:solidFill>
              </a:rPr>
              <a:pPr/>
              <a:t>5</a:t>
            </a:fld>
            <a:endParaRPr lang="zh-CN" altLang="en-US">
              <a:solidFill>
                <a:prstClr val="black">
                  <a:tint val="75000"/>
                </a:prstClr>
              </a:solidFill>
            </a:endParaRPr>
          </a:p>
        </p:txBody>
      </p:sp>
      <p:graphicFrame>
        <p:nvGraphicFramePr>
          <p:cNvPr id="4" name="内容占位符 5"/>
          <p:cNvGraphicFramePr>
            <a:graphicFrameLocks/>
          </p:cNvGraphicFramePr>
          <p:nvPr>
            <p:extLst>
              <p:ext uri="{D42A27DB-BD31-4B8C-83A1-F6EECF244321}">
                <p14:modId xmlns:p14="http://schemas.microsoft.com/office/powerpoint/2010/main" val="1043538318"/>
              </p:ext>
            </p:extLst>
          </p:nvPr>
        </p:nvGraphicFramePr>
        <p:xfrm>
          <a:off x="6096000" y="1373995"/>
          <a:ext cx="5477404" cy="5242560"/>
        </p:xfrm>
        <a:graphic>
          <a:graphicData uri="http://schemas.openxmlformats.org/drawingml/2006/table">
            <a:tbl>
              <a:tblPr firstRow="1" bandRow="1">
                <a:tableStyleId>{5DA37D80-6434-44D0-A028-1B22A696006F}</a:tableStyleId>
              </a:tblPr>
              <a:tblGrid>
                <a:gridCol w="2303192">
                  <a:extLst>
                    <a:ext uri="{9D8B030D-6E8A-4147-A177-3AD203B41FA5}">
                      <a16:colId xmlns:a16="http://schemas.microsoft.com/office/drawing/2014/main" val="20000"/>
                    </a:ext>
                  </a:extLst>
                </a:gridCol>
                <a:gridCol w="3174212">
                  <a:extLst>
                    <a:ext uri="{9D8B030D-6E8A-4147-A177-3AD203B41FA5}">
                      <a16:colId xmlns:a16="http://schemas.microsoft.com/office/drawing/2014/main" val="20001"/>
                    </a:ext>
                  </a:extLst>
                </a:gridCol>
              </a:tblGrid>
              <a:tr h="314828">
                <a:tc>
                  <a:txBody>
                    <a:bodyPr/>
                    <a:lstStyle/>
                    <a:p>
                      <a:r>
                        <a:rPr lang="en-US" altLang="zh-CN" sz="1600" dirty="0"/>
                        <a:t>Item</a:t>
                      </a:r>
                      <a:endParaRPr lang="zh-CN" altLang="en-US" sz="1600" b="1" dirty="0">
                        <a:latin typeface="+mn-ea"/>
                        <a:ea typeface="+mn-ea"/>
                      </a:endParaRPr>
                    </a:p>
                  </a:txBody>
                  <a:tcPr/>
                </a:tc>
                <a:tc>
                  <a:txBody>
                    <a:bodyPr/>
                    <a:lstStyle/>
                    <a:p>
                      <a:r>
                        <a:rPr lang="en-US" altLang="zh-CN" sz="1600" dirty="0"/>
                        <a:t>Value</a:t>
                      </a:r>
                      <a:endParaRPr lang="zh-CN" altLang="en-US" sz="1600" b="1" dirty="0">
                        <a:latin typeface="+mn-ea"/>
                        <a:ea typeface="+mn-ea"/>
                      </a:endParaRPr>
                    </a:p>
                  </a:txBody>
                  <a:tcPr/>
                </a:tc>
                <a:extLst>
                  <a:ext uri="{0D108BD9-81ED-4DB2-BD59-A6C34878D82A}">
                    <a16:rowId xmlns:a16="http://schemas.microsoft.com/office/drawing/2014/main" val="10000"/>
                  </a:ext>
                </a:extLst>
              </a:tr>
              <a:tr h="314828">
                <a:tc>
                  <a:txBody>
                    <a:bodyPr/>
                    <a:lstStyle/>
                    <a:p>
                      <a:r>
                        <a:rPr lang="en-US" altLang="zh-CN" sz="1600" baseline="0" dirty="0"/>
                        <a:t>Cell area</a:t>
                      </a:r>
                      <a:endParaRPr lang="zh-CN" altLang="en-US" sz="1600" b="1" dirty="0">
                        <a:latin typeface="+mn-ea"/>
                        <a:ea typeface="+mn-ea"/>
                      </a:endParaRPr>
                    </a:p>
                  </a:txBody>
                  <a:tcPr/>
                </a:tc>
                <a:tc>
                  <a:txBody>
                    <a:bodyPr/>
                    <a:lstStyle/>
                    <a:p>
                      <a:r>
                        <a:rPr lang="en-US" altLang="zh-CN" sz="1600" baseline="0" dirty="0"/>
                        <a:t>25 m</a:t>
                      </a:r>
                      <a:r>
                        <a:rPr lang="en-US" altLang="zh-CN" sz="1600" baseline="30000" dirty="0"/>
                        <a:t>2</a:t>
                      </a:r>
                      <a:endParaRPr lang="zh-CN" altLang="en-US" sz="1600" b="1" baseline="30000" dirty="0">
                        <a:latin typeface="+mn-ea"/>
                        <a:ea typeface="+mn-ea"/>
                      </a:endParaRPr>
                    </a:p>
                  </a:txBody>
                  <a:tcPr/>
                </a:tc>
                <a:extLst>
                  <a:ext uri="{0D108BD9-81ED-4DB2-BD59-A6C34878D82A}">
                    <a16:rowId xmlns:a16="http://schemas.microsoft.com/office/drawing/2014/main" val="10001"/>
                  </a:ext>
                </a:extLst>
              </a:tr>
              <a:tr h="314828">
                <a:tc>
                  <a:txBody>
                    <a:bodyPr/>
                    <a:lstStyle/>
                    <a:p>
                      <a:r>
                        <a:rPr lang="en-US" altLang="zh-CN" sz="1600" dirty="0"/>
                        <a:t>Effective water depth</a:t>
                      </a:r>
                      <a:endParaRPr lang="zh-CN" altLang="en-US" sz="1600" b="1"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aseline="0" dirty="0"/>
                        <a:t>4 m</a:t>
                      </a:r>
                      <a:endParaRPr lang="zh-CN" altLang="en-US" sz="1600" b="1" dirty="0">
                        <a:latin typeface="+mn-ea"/>
                        <a:ea typeface="+mn-ea"/>
                      </a:endParaRPr>
                    </a:p>
                  </a:txBody>
                  <a:tcPr/>
                </a:tc>
                <a:extLst>
                  <a:ext uri="{0D108BD9-81ED-4DB2-BD59-A6C34878D82A}">
                    <a16:rowId xmlns:a16="http://schemas.microsoft.com/office/drawing/2014/main" val="10002"/>
                  </a:ext>
                </a:extLst>
              </a:tr>
              <a:tr h="314828">
                <a:tc>
                  <a:txBody>
                    <a:bodyPr/>
                    <a:lstStyle/>
                    <a:p>
                      <a:r>
                        <a:rPr lang="en-US" altLang="zh-CN" sz="1600" dirty="0"/>
                        <a:t>Water</a:t>
                      </a:r>
                      <a:r>
                        <a:rPr lang="en-US" altLang="zh-CN" sz="1600" baseline="0" dirty="0"/>
                        <a:t> transparency</a:t>
                      </a:r>
                      <a:endParaRPr lang="zh-CN" altLang="en-US" sz="1600" b="1"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a:t>&gt;</a:t>
                      </a:r>
                      <a:r>
                        <a:rPr lang="en-US" altLang="zh-CN" sz="1600" baseline="0" dirty="0"/>
                        <a:t> 15 m (400 nm)</a:t>
                      </a:r>
                      <a:endParaRPr lang="zh-CN" altLang="en-US" sz="1600" b="1" dirty="0">
                        <a:latin typeface="+mn-ea"/>
                        <a:ea typeface="+mn-ea"/>
                      </a:endParaRPr>
                    </a:p>
                  </a:txBody>
                  <a:tcPr/>
                </a:tc>
                <a:extLst>
                  <a:ext uri="{0D108BD9-81ED-4DB2-BD59-A6C34878D82A}">
                    <a16:rowId xmlns:a16="http://schemas.microsoft.com/office/drawing/2014/main" val="10003"/>
                  </a:ext>
                </a:extLst>
              </a:tr>
              <a:tr h="314828">
                <a:tc>
                  <a:txBody>
                    <a:bodyPr/>
                    <a:lstStyle/>
                    <a:p>
                      <a:r>
                        <a:rPr lang="en-US" altLang="zh-CN" sz="1600" dirty="0"/>
                        <a:t>Precision of time measurement</a:t>
                      </a:r>
                      <a:endParaRPr lang="zh-CN" altLang="en-US" sz="1600" b="1" dirty="0">
                        <a:latin typeface="+mn-ea"/>
                        <a:ea typeface="+mn-ea"/>
                      </a:endParaRPr>
                    </a:p>
                  </a:txBody>
                  <a:tcPr/>
                </a:tc>
                <a:tc>
                  <a:txBody>
                    <a:bodyPr/>
                    <a:lstStyle/>
                    <a:p>
                      <a:r>
                        <a:rPr lang="en-US" altLang="zh-CN" sz="1600" dirty="0"/>
                        <a:t>0.5 ns</a:t>
                      </a:r>
                      <a:endParaRPr lang="zh-CN" altLang="en-US" sz="1600" b="1" dirty="0">
                        <a:latin typeface="+mn-ea"/>
                        <a:ea typeface="+mn-ea"/>
                      </a:endParaRPr>
                    </a:p>
                  </a:txBody>
                  <a:tcPr/>
                </a:tc>
                <a:extLst>
                  <a:ext uri="{0D108BD9-81ED-4DB2-BD59-A6C34878D82A}">
                    <a16:rowId xmlns:a16="http://schemas.microsoft.com/office/drawing/2014/main" val="10004"/>
                  </a:ext>
                </a:extLst>
              </a:tr>
              <a:tr h="3148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600" b="0" dirty="0">
                          <a:solidFill>
                            <a:schemeClr val="tx1"/>
                          </a:solidFill>
                          <a:latin typeface="+mn-lt"/>
                        </a:rPr>
                        <a:t>Time</a:t>
                      </a:r>
                      <a:r>
                        <a:rPr lang="en-US" altLang="zh-CN" sz="1600" b="0" baseline="0" dirty="0">
                          <a:solidFill>
                            <a:schemeClr val="tx1"/>
                          </a:solidFill>
                          <a:latin typeface="+mn-lt"/>
                        </a:rPr>
                        <a:t> resolution</a:t>
                      </a:r>
                      <a:endParaRPr lang="zh-CN" altLang="en-US" sz="1600" b="0" dirty="0">
                        <a:solidFill>
                          <a:schemeClr val="tx1"/>
                        </a:solidFill>
                        <a:latin typeface="+mn-lt"/>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0" dirty="0">
                          <a:solidFill>
                            <a:schemeClr val="tx1"/>
                          </a:solidFill>
                          <a:latin typeface="+mn-lt"/>
                        </a:rPr>
                        <a:t>&lt;2</a:t>
                      </a:r>
                      <a:r>
                        <a:rPr lang="en-US" altLang="zh-CN" sz="1600" b="0" baseline="0" dirty="0">
                          <a:solidFill>
                            <a:schemeClr val="tx1"/>
                          </a:solidFill>
                          <a:latin typeface="+mn-lt"/>
                        </a:rPr>
                        <a:t> ns</a:t>
                      </a:r>
                      <a:endParaRPr lang="zh-CN" altLang="en-US" sz="1600" b="0" dirty="0">
                        <a:solidFill>
                          <a:schemeClr val="tx1"/>
                        </a:solidFill>
                        <a:latin typeface="+mn-lt"/>
                        <a:ea typeface="+mn-ea"/>
                      </a:endParaRPr>
                    </a:p>
                  </a:txBody>
                  <a:tcPr/>
                </a:tc>
                <a:extLst>
                  <a:ext uri="{0D108BD9-81ED-4DB2-BD59-A6C34878D82A}">
                    <a16:rowId xmlns:a16="http://schemas.microsoft.com/office/drawing/2014/main" val="10005"/>
                  </a:ext>
                </a:extLst>
              </a:tr>
              <a:tr h="314828">
                <a:tc>
                  <a:txBody>
                    <a:bodyPr/>
                    <a:lstStyle/>
                    <a:p>
                      <a:r>
                        <a:rPr lang="en-US" altLang="zh-CN" sz="1600" b="0" dirty="0">
                          <a:solidFill>
                            <a:schemeClr val="tx1"/>
                          </a:solidFill>
                          <a:latin typeface="+mn-lt"/>
                          <a:ea typeface="+mn-ea"/>
                        </a:rPr>
                        <a:t>Dynamic range</a:t>
                      </a:r>
                      <a:endParaRPr lang="zh-CN" altLang="en-US" sz="1600" b="0" dirty="0">
                        <a:solidFill>
                          <a:schemeClr val="tx1"/>
                        </a:solidFill>
                        <a:latin typeface="+mn-lt"/>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dirty="0">
                          <a:solidFill>
                            <a:schemeClr val="tx1"/>
                          </a:solidFill>
                          <a:latin typeface="+mn-lt"/>
                          <a:ea typeface="Verdana" panose="020B0604030504040204" pitchFamily="34" charset="0"/>
                        </a:rPr>
                        <a:t>1-4,000 (8”)</a:t>
                      </a:r>
                      <a:r>
                        <a:rPr lang="en-US" altLang="zh-CN" sz="1600" b="0" baseline="0" dirty="0">
                          <a:solidFill>
                            <a:schemeClr val="tx1"/>
                          </a:solidFill>
                          <a:latin typeface="+mn-lt"/>
                          <a:ea typeface="Verdana" panose="020B0604030504040204" pitchFamily="34" charset="0"/>
                        </a:rPr>
                        <a:t>, 20-20,000 (1.5”),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baseline="0" dirty="0">
                          <a:solidFill>
                            <a:schemeClr val="tx1"/>
                          </a:solidFill>
                          <a:latin typeface="+mn-lt"/>
                          <a:ea typeface="Verdana" panose="020B0604030504040204" pitchFamily="34" charset="0"/>
                        </a:rPr>
                        <a:t>1-1,800 (20”), 1-3,000 (3”) PEs</a:t>
                      </a:r>
                      <a:endParaRPr lang="zh-CN" altLang="en-US" sz="2000" b="0" dirty="0">
                        <a:solidFill>
                          <a:schemeClr val="tx1"/>
                        </a:solidFill>
                        <a:latin typeface="+mn-lt"/>
                        <a:ea typeface="+mn-ea"/>
                      </a:endParaRPr>
                    </a:p>
                  </a:txBody>
                  <a:tcPr/>
                </a:tc>
                <a:extLst>
                  <a:ext uri="{0D108BD9-81ED-4DB2-BD59-A6C34878D82A}">
                    <a16:rowId xmlns:a16="http://schemas.microsoft.com/office/drawing/2014/main" val="10006"/>
                  </a:ext>
                </a:extLst>
              </a:tr>
              <a:tr h="491651">
                <a:tc>
                  <a:txBody>
                    <a:bodyPr/>
                    <a:lstStyle/>
                    <a:p>
                      <a:r>
                        <a:rPr lang="en-US" altLang="zh-CN" sz="1600" b="0" dirty="0">
                          <a:solidFill>
                            <a:schemeClr val="tx1"/>
                          </a:solidFill>
                          <a:latin typeface="+mn-lt"/>
                        </a:rPr>
                        <a:t>Charge resolution</a:t>
                      </a:r>
                      <a:endParaRPr lang="zh-CN" altLang="en-US" sz="1600" b="0" dirty="0">
                        <a:solidFill>
                          <a:schemeClr val="tx1"/>
                        </a:solidFill>
                        <a:latin typeface="+mn-lt"/>
                        <a:ea typeface="+mn-ea"/>
                      </a:endParaRPr>
                    </a:p>
                  </a:txBody>
                  <a:tcPr/>
                </a:tc>
                <a:tc>
                  <a:txBody>
                    <a:bodyPr/>
                    <a:lstStyle/>
                    <a:p>
                      <a:r>
                        <a:rPr lang="en-US" altLang="zh-CN" sz="1600" b="0" dirty="0">
                          <a:solidFill>
                            <a:schemeClr val="tx1"/>
                          </a:solidFill>
                          <a:latin typeface="+mn-lt"/>
                        </a:rPr>
                        <a:t>50%</a:t>
                      </a:r>
                      <a:r>
                        <a:rPr lang="en-US" altLang="zh-CN" sz="1600" b="0" baseline="0" dirty="0">
                          <a:solidFill>
                            <a:schemeClr val="tx1"/>
                          </a:solidFill>
                          <a:latin typeface="+mn-lt"/>
                        </a:rPr>
                        <a:t> @ 1 PE</a:t>
                      </a:r>
                    </a:p>
                    <a:p>
                      <a:r>
                        <a:rPr lang="en-US" altLang="zh-CN" sz="1600" b="0" baseline="0" dirty="0">
                          <a:solidFill>
                            <a:schemeClr val="tx1"/>
                          </a:solidFill>
                          <a:latin typeface="+mn-lt"/>
                        </a:rPr>
                        <a:t>5% @ 4000 PEs</a:t>
                      </a:r>
                      <a:endParaRPr lang="zh-CN" altLang="en-US" sz="1600" b="0" dirty="0">
                        <a:solidFill>
                          <a:schemeClr val="tx1"/>
                        </a:solidFill>
                        <a:latin typeface="+mn-lt"/>
                        <a:ea typeface="+mn-ea"/>
                      </a:endParaRPr>
                    </a:p>
                  </a:txBody>
                  <a:tcPr/>
                </a:tc>
                <a:extLst>
                  <a:ext uri="{0D108BD9-81ED-4DB2-BD59-A6C34878D82A}">
                    <a16:rowId xmlns:a16="http://schemas.microsoft.com/office/drawing/2014/main" val="10007"/>
                  </a:ext>
                </a:extLst>
              </a:tr>
              <a:tr h="314828">
                <a:tc>
                  <a:txBody>
                    <a:bodyPr/>
                    <a:lstStyle/>
                    <a:p>
                      <a:r>
                        <a:rPr lang="en-US" altLang="zh-CN" sz="1600" dirty="0"/>
                        <a:t>Accuracy</a:t>
                      </a:r>
                      <a:r>
                        <a:rPr lang="en-US" altLang="zh-CN" sz="1600" baseline="0" dirty="0"/>
                        <a:t> of charge calibration</a:t>
                      </a:r>
                      <a:endParaRPr lang="zh-CN" altLang="en-US" sz="1600" b="1" dirty="0">
                        <a:latin typeface="+mn-ea"/>
                        <a:ea typeface="+mn-ea"/>
                      </a:endParaRPr>
                    </a:p>
                  </a:txBody>
                  <a:tcPr/>
                </a:tc>
                <a:tc>
                  <a:txBody>
                    <a:bodyPr/>
                    <a:lstStyle/>
                    <a:p>
                      <a:r>
                        <a:rPr lang="en-US" altLang="zh-CN" sz="1600" dirty="0"/>
                        <a:t>&lt;2%</a:t>
                      </a:r>
                      <a:endParaRPr lang="zh-CN" altLang="en-US" sz="1600" b="1" dirty="0">
                        <a:latin typeface="+mn-ea"/>
                        <a:ea typeface="+mn-ea"/>
                      </a:endParaRPr>
                    </a:p>
                  </a:txBody>
                  <a:tcPr/>
                </a:tc>
                <a:extLst>
                  <a:ext uri="{0D108BD9-81ED-4DB2-BD59-A6C34878D82A}">
                    <a16:rowId xmlns:a16="http://schemas.microsoft.com/office/drawing/2014/main" val="10008"/>
                  </a:ext>
                </a:extLst>
              </a:tr>
              <a:tr h="314828">
                <a:tc>
                  <a:txBody>
                    <a:bodyPr/>
                    <a:lstStyle/>
                    <a:p>
                      <a:r>
                        <a:rPr lang="en-US" altLang="zh-CN" sz="1600" dirty="0"/>
                        <a:t>Accuracy</a:t>
                      </a:r>
                      <a:r>
                        <a:rPr lang="en-US" altLang="zh-CN" sz="1600" baseline="0" dirty="0"/>
                        <a:t> of time calibration</a:t>
                      </a:r>
                      <a:endParaRPr lang="zh-CN" altLang="en-US" sz="1600" b="1" dirty="0">
                        <a:latin typeface="+mn-ea"/>
                        <a:ea typeface="+mn-ea"/>
                      </a:endParaRPr>
                    </a:p>
                  </a:txBody>
                  <a:tcPr/>
                </a:tc>
                <a:tc>
                  <a:txBody>
                    <a:bodyPr/>
                    <a:lstStyle/>
                    <a:p>
                      <a:r>
                        <a:rPr lang="en-US" altLang="zh-CN" sz="1600" dirty="0"/>
                        <a:t>&lt;0.2 ns</a:t>
                      </a:r>
                      <a:endParaRPr lang="zh-CN" altLang="en-US" sz="1600" b="1" dirty="0">
                        <a:latin typeface="+mn-ea"/>
                        <a:ea typeface="+mn-ea"/>
                      </a:endParaRPr>
                    </a:p>
                  </a:txBody>
                  <a:tcPr/>
                </a:tc>
                <a:extLst>
                  <a:ext uri="{0D108BD9-81ED-4DB2-BD59-A6C34878D82A}">
                    <a16:rowId xmlns:a16="http://schemas.microsoft.com/office/drawing/2014/main" val="10009"/>
                  </a:ext>
                </a:extLst>
              </a:tr>
              <a:tr h="314828">
                <a:tc>
                  <a:txBody>
                    <a:bodyPr/>
                    <a:lstStyle/>
                    <a:p>
                      <a:r>
                        <a:rPr lang="en-US" altLang="zh-CN" sz="1600" dirty="0"/>
                        <a:t>Total</a:t>
                      </a:r>
                      <a:r>
                        <a:rPr lang="en-US" altLang="zh-CN" sz="1600" baseline="0" dirty="0"/>
                        <a:t> area</a:t>
                      </a:r>
                      <a:endParaRPr lang="zh-CN" altLang="en-US" sz="1600" b="1"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a:t>78,000</a:t>
                      </a:r>
                      <a:r>
                        <a:rPr lang="en-US" altLang="zh-CN" sz="1600" baseline="0" dirty="0"/>
                        <a:t> m</a:t>
                      </a:r>
                      <a:r>
                        <a:rPr lang="en-US" altLang="zh-CN" sz="1600" baseline="30000" dirty="0"/>
                        <a:t>2</a:t>
                      </a:r>
                      <a:endParaRPr lang="zh-CN" altLang="en-US" sz="1600" b="1" baseline="30000" dirty="0">
                        <a:latin typeface="+mn-ea"/>
                        <a:ea typeface="+mn-ea"/>
                      </a:endParaRPr>
                    </a:p>
                  </a:txBody>
                  <a:tcPr/>
                </a:tc>
                <a:extLst>
                  <a:ext uri="{0D108BD9-81ED-4DB2-BD59-A6C34878D82A}">
                    <a16:rowId xmlns:a16="http://schemas.microsoft.com/office/drawing/2014/main" val="10010"/>
                  </a:ext>
                </a:extLst>
              </a:tr>
              <a:tr h="314828">
                <a:tc>
                  <a:txBody>
                    <a:bodyPr/>
                    <a:lstStyle/>
                    <a:p>
                      <a:r>
                        <a:rPr lang="en-US" altLang="zh-CN" sz="1600" dirty="0"/>
                        <a:t>Total cells</a:t>
                      </a:r>
                      <a:endParaRPr lang="zh-CN" altLang="en-US" sz="1600" b="1" dirty="0">
                        <a:latin typeface="+mn-ea"/>
                        <a:ea typeface="+mn-ea"/>
                      </a:endParaRPr>
                    </a:p>
                  </a:txBody>
                  <a:tcPr/>
                </a:tc>
                <a:tc>
                  <a:txBody>
                    <a:bodyPr/>
                    <a:lstStyle/>
                    <a:p>
                      <a:r>
                        <a:rPr lang="en-US" altLang="zh-CN" sz="1600" dirty="0"/>
                        <a:t>3,120</a:t>
                      </a:r>
                      <a:endParaRPr lang="zh-CN" altLang="en-US" sz="1600" b="1" dirty="0">
                        <a:latin typeface="+mn-ea"/>
                        <a:ea typeface="+mn-ea"/>
                      </a:endParaRPr>
                    </a:p>
                  </a:txBody>
                  <a:tcPr/>
                </a:tc>
                <a:extLst>
                  <a:ext uri="{0D108BD9-81ED-4DB2-BD59-A6C34878D82A}">
                    <a16:rowId xmlns:a16="http://schemas.microsoft.com/office/drawing/2014/main" val="10011"/>
                  </a:ext>
                </a:extLst>
              </a:tr>
            </a:tbl>
          </a:graphicData>
        </a:graphic>
      </p:graphicFrame>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746" y="2360257"/>
            <a:ext cx="5672106" cy="3391957"/>
          </a:xfrm>
          <a:prstGeom prst="rect">
            <a:avLst/>
          </a:prstGeom>
        </p:spPr>
      </p:pic>
      <p:sp>
        <p:nvSpPr>
          <p:cNvPr id="37" name="矩形 36"/>
          <p:cNvSpPr/>
          <p:nvPr/>
        </p:nvSpPr>
        <p:spPr>
          <a:xfrm>
            <a:off x="788911" y="1423853"/>
            <a:ext cx="4216091" cy="600164"/>
          </a:xfrm>
          <a:prstGeom prst="rect">
            <a:avLst/>
          </a:prstGeom>
        </p:spPr>
        <p:txBody>
          <a:bodyPr wrap="none">
            <a:spAutoFit/>
          </a:bodyPr>
          <a:lstStyle/>
          <a:p>
            <a:r>
              <a:rPr lang="en-US" altLang="zh-CN" sz="3300" b="1" dirty="0">
                <a:solidFill>
                  <a:prstClr val="black"/>
                </a:solidFill>
                <a:ea typeface="宋体" panose="02010600030101010101" pitchFamily="2" charset="-122"/>
                <a:cs typeface="+mj-cs"/>
              </a:rPr>
              <a:t>Schematics of WCDA </a:t>
            </a:r>
            <a:endParaRPr lang="zh-CN" altLang="en-US" dirty="0"/>
          </a:p>
        </p:txBody>
      </p:sp>
    </p:spTree>
    <p:custDataLst>
      <p:tags r:id="rId1"/>
    </p:custDataLst>
    <p:extLst>
      <p:ext uri="{BB962C8B-B14F-4D97-AF65-F5344CB8AC3E}">
        <p14:creationId xmlns:p14="http://schemas.microsoft.com/office/powerpoint/2010/main" val="940454971"/>
      </p:ext>
    </p:extLst>
  </p:cSld>
  <p:clrMapOvr>
    <a:masterClrMapping/>
  </p:clrMapOvr>
  <mc:AlternateContent xmlns:mc="http://schemas.openxmlformats.org/markup-compatibility/2006" xmlns:p14="http://schemas.microsoft.com/office/powerpoint/2010/main">
    <mc:Choice Requires="p14">
      <p:transition spd="slow" p14:dur="2000" advTm="71260"/>
    </mc:Choice>
    <mc:Fallback xmlns="">
      <p:transition spd="slow" advTm="712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LHAASO资料\图片\1A819B241F3E7E806B453562AC0A4B84.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6720" y="1700808"/>
            <a:ext cx="9144000" cy="5184576"/>
          </a:xfrm>
          <a:prstGeom prst="rect">
            <a:avLst/>
          </a:prstGeom>
          <a:noFill/>
          <a:ln w="127000"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1521280" y="0"/>
            <a:ext cx="9146720" cy="1196752"/>
          </a:xfrm>
        </p:spPr>
        <p:txBody>
          <a:bodyPr>
            <a:normAutofit fontScale="90000"/>
          </a:bodyPr>
          <a:lstStyle/>
          <a:p>
            <a:r>
              <a:rPr lang="en-US" altLang="zh-CN" sz="4000" dirty="0" err="1"/>
              <a:t>WCDA</a:t>
            </a:r>
            <a:r>
              <a:rPr lang="en-US" altLang="zh-CN" sz="4000" dirty="0"/>
              <a:t> extension dynamic system</a:t>
            </a:r>
            <a:r>
              <a:rPr lang="zh-CN" altLang="en-US" sz="4000" dirty="0"/>
              <a:t>（</a:t>
            </a:r>
            <a:r>
              <a:rPr lang="en-US" altLang="zh-CN" sz="4000" dirty="0"/>
              <a:t>WCDA++</a:t>
            </a:r>
            <a:r>
              <a:rPr lang="zh-CN" altLang="en-US" sz="4000" dirty="0"/>
              <a:t>）</a:t>
            </a:r>
          </a:p>
        </p:txBody>
      </p:sp>
      <p:sp>
        <p:nvSpPr>
          <p:cNvPr id="3" name="内容占位符 2"/>
          <p:cNvSpPr>
            <a:spLocks noGrp="1"/>
          </p:cNvSpPr>
          <p:nvPr>
            <p:ph idx="1"/>
          </p:nvPr>
        </p:nvSpPr>
        <p:spPr>
          <a:xfrm>
            <a:off x="1524000" y="1124744"/>
            <a:ext cx="9144000" cy="576064"/>
          </a:xfrm>
          <a:solidFill>
            <a:schemeClr val="accent2">
              <a:lumMod val="60000"/>
              <a:lumOff val="40000"/>
            </a:schemeClr>
          </a:solidFill>
        </p:spPr>
        <p:txBody>
          <a:bodyPr>
            <a:normAutofit fontScale="92500"/>
          </a:bodyPr>
          <a:lstStyle/>
          <a:p>
            <a:pPr algn="ctr">
              <a:buNone/>
            </a:pPr>
            <a:r>
              <a:rPr lang="en-US" altLang="zh-CN" sz="2800" b="1" dirty="0" err="1">
                <a:solidFill>
                  <a:srgbClr val="000000"/>
                </a:solidFill>
              </a:rPr>
              <a:t>Movitation</a:t>
            </a:r>
            <a:r>
              <a:rPr lang="zh-CN" altLang="en-US" sz="2800" b="1" dirty="0">
                <a:solidFill>
                  <a:srgbClr val="000000"/>
                </a:solidFill>
              </a:rPr>
              <a:t>：</a:t>
            </a:r>
            <a:r>
              <a:rPr lang="en-US" altLang="zh-CN" sz="2800" b="1" dirty="0">
                <a:solidFill>
                  <a:srgbClr val="000000"/>
                </a:solidFill>
              </a:rPr>
              <a:t>100TeV ~ 10PeV</a:t>
            </a:r>
            <a:r>
              <a:rPr lang="zh-CN" altLang="en-US" sz="2800" b="1" dirty="0">
                <a:solidFill>
                  <a:srgbClr val="000000"/>
                </a:solidFill>
              </a:rPr>
              <a:t>宇宙线成分能谱的精确观测</a:t>
            </a:r>
            <a:endParaRPr lang="en-US" altLang="zh-CN" sz="2800" b="1" dirty="0">
              <a:solidFill>
                <a:srgbClr val="000000"/>
              </a:solidFill>
            </a:endParaRPr>
          </a:p>
          <a:p>
            <a:endParaRPr lang="en-US" altLang="zh-CN" sz="2800" dirty="0"/>
          </a:p>
          <a:p>
            <a:endParaRPr lang="en-US" altLang="zh-CN" sz="2800" dirty="0"/>
          </a:p>
          <a:p>
            <a:endParaRPr lang="zh-CN" altLang="en-US" sz="2800" dirty="0"/>
          </a:p>
        </p:txBody>
      </p:sp>
      <p:pic>
        <p:nvPicPr>
          <p:cNvPr id="1026" name="Picture 2" descr="高能带电粒子穿越时空的通道.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0" y="1700808"/>
            <a:ext cx="3707904" cy="2206694"/>
          </a:xfrm>
          <a:prstGeom prst="rect">
            <a:avLst/>
          </a:prstGeom>
          <a:noFill/>
        </p:spPr>
      </p:pic>
      <p:sp>
        <p:nvSpPr>
          <p:cNvPr id="7" name="矩形 6"/>
          <p:cNvSpPr/>
          <p:nvPr/>
        </p:nvSpPr>
        <p:spPr>
          <a:xfrm>
            <a:off x="1524000" y="5445225"/>
            <a:ext cx="9144000" cy="584775"/>
          </a:xfrm>
          <a:prstGeom prst="rect">
            <a:avLst/>
          </a:prstGeom>
          <a:solidFill>
            <a:schemeClr val="accent2">
              <a:lumMod val="60000"/>
              <a:lumOff val="40000"/>
            </a:schemeClr>
          </a:solidFill>
        </p:spPr>
        <p:txBody>
          <a:bodyPr wrap="square">
            <a:spAutoFit/>
          </a:bodyPr>
          <a:lstStyle/>
          <a:p>
            <a:pPr algn="ctr"/>
            <a:r>
              <a:rPr lang="zh-CN" altLang="en-US" sz="3200" b="1" dirty="0">
                <a:solidFill>
                  <a:srgbClr val="000000"/>
                </a:solidFill>
              </a:rPr>
              <a:t>实现方法：多参数观测</a:t>
            </a:r>
            <a:r>
              <a:rPr lang="en-US" altLang="zh-CN" sz="3200" b="1" dirty="0">
                <a:solidFill>
                  <a:srgbClr val="000000"/>
                </a:solidFill>
              </a:rPr>
              <a:t>EAS</a:t>
            </a:r>
          </a:p>
        </p:txBody>
      </p:sp>
      <p:sp>
        <p:nvSpPr>
          <p:cNvPr id="8" name="矩形 7"/>
          <p:cNvSpPr/>
          <p:nvPr/>
        </p:nvSpPr>
        <p:spPr>
          <a:xfrm>
            <a:off x="1524000" y="6021289"/>
            <a:ext cx="9144000" cy="864096"/>
          </a:xfrm>
          <a:prstGeom prst="rect">
            <a:avLst/>
          </a:prstGeom>
          <a:solidFill>
            <a:schemeClr val="accent2">
              <a:lumMod val="60000"/>
              <a:lumOff val="40000"/>
            </a:schemeClr>
          </a:solidFill>
        </p:spPr>
        <p:txBody>
          <a:bodyPr wrap="square">
            <a:spAutoFit/>
          </a:bodyPr>
          <a:lstStyle/>
          <a:p>
            <a:pPr lvl="1" algn="ctr"/>
            <a:r>
              <a:rPr lang="en-US" altLang="zh-CN" sz="2400" dirty="0">
                <a:solidFill>
                  <a:srgbClr val="000000"/>
                </a:solidFill>
              </a:rPr>
              <a:t>WFCTA</a:t>
            </a:r>
            <a:r>
              <a:rPr lang="zh-CN" altLang="en-US" sz="2400" dirty="0">
                <a:solidFill>
                  <a:srgbClr val="000000"/>
                </a:solidFill>
              </a:rPr>
              <a:t>（能量，</a:t>
            </a:r>
            <a:r>
              <a:rPr lang="en-US" altLang="zh-CN" sz="2400" dirty="0">
                <a:solidFill>
                  <a:srgbClr val="000000"/>
                </a:solidFill>
              </a:rPr>
              <a:t>Cherenkov</a:t>
            </a:r>
            <a:r>
              <a:rPr lang="zh-CN" altLang="en-US" sz="2400" dirty="0">
                <a:solidFill>
                  <a:srgbClr val="000000"/>
                </a:solidFill>
              </a:rPr>
              <a:t>像的长宽比）</a:t>
            </a:r>
            <a:endParaRPr lang="en-US" altLang="zh-CN" sz="2400" dirty="0">
              <a:solidFill>
                <a:srgbClr val="000000"/>
              </a:solidFill>
            </a:endParaRPr>
          </a:p>
          <a:p>
            <a:pPr lvl="1" algn="ctr"/>
            <a:r>
              <a:rPr lang="en-US" altLang="zh-CN" sz="2400" dirty="0">
                <a:solidFill>
                  <a:srgbClr val="000000"/>
                </a:solidFill>
              </a:rPr>
              <a:t>MD</a:t>
            </a:r>
            <a:r>
              <a:rPr lang="zh-CN" altLang="en-US" sz="2400" dirty="0">
                <a:solidFill>
                  <a:srgbClr val="000000"/>
                </a:solidFill>
              </a:rPr>
              <a:t>（</a:t>
            </a:r>
            <a:r>
              <a:rPr lang="en-US" altLang="zh-CN" sz="2400" dirty="0" err="1">
                <a:solidFill>
                  <a:srgbClr val="000000"/>
                </a:solidFill>
              </a:rPr>
              <a:t>Muon</a:t>
            </a:r>
            <a:r>
              <a:rPr lang="zh-CN" altLang="en-US" sz="2400" dirty="0">
                <a:solidFill>
                  <a:srgbClr val="000000"/>
                </a:solidFill>
              </a:rPr>
              <a:t>数目）</a:t>
            </a:r>
            <a:r>
              <a:rPr lang="en-US" altLang="zh-CN" sz="2400" dirty="0">
                <a:solidFill>
                  <a:srgbClr val="000000"/>
                </a:solidFill>
              </a:rPr>
              <a:t>	WCDA</a:t>
            </a:r>
            <a:r>
              <a:rPr lang="zh-CN" altLang="en-US" sz="2400" dirty="0">
                <a:solidFill>
                  <a:srgbClr val="000000"/>
                </a:solidFill>
              </a:rPr>
              <a:t>（方向信息，剩余能量）</a:t>
            </a:r>
            <a:endParaRPr lang="en-US" altLang="zh-CN" sz="2400" dirty="0">
              <a:solidFill>
                <a:srgbClr val="000000"/>
              </a:solidFill>
            </a:endParaRPr>
          </a:p>
        </p:txBody>
      </p:sp>
      <p:grpSp>
        <p:nvGrpSpPr>
          <p:cNvPr id="22" name="组合 21"/>
          <p:cNvGrpSpPr/>
          <p:nvPr/>
        </p:nvGrpSpPr>
        <p:grpSpPr>
          <a:xfrm>
            <a:off x="7464152" y="1700809"/>
            <a:ext cx="3203848" cy="2232247"/>
            <a:chOff x="5940152" y="1700808"/>
            <a:chExt cx="3203848" cy="2232247"/>
          </a:xfrm>
        </p:grpSpPr>
        <p:pic>
          <p:nvPicPr>
            <p:cNvPr id="9" name="图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0152" y="1700808"/>
              <a:ext cx="3203848" cy="2232247"/>
            </a:xfrm>
            <a:prstGeom prst="rect">
              <a:avLst/>
            </a:prstGeom>
          </p:spPr>
        </p:pic>
        <p:cxnSp>
          <p:nvCxnSpPr>
            <p:cNvPr id="18" name="直接连接符 17"/>
            <p:cNvCxnSpPr/>
            <p:nvPr/>
          </p:nvCxnSpPr>
          <p:spPr>
            <a:xfrm>
              <a:off x="7423509" y="2313928"/>
              <a:ext cx="194626" cy="0"/>
            </a:xfrm>
            <a:prstGeom prst="line">
              <a:avLst/>
            </a:prstGeom>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7740352" y="2123564"/>
              <a:ext cx="915635" cy="369332"/>
            </a:xfrm>
            <a:prstGeom prst="rect">
              <a:avLst/>
            </a:prstGeom>
            <a:noFill/>
          </p:spPr>
          <p:txBody>
            <a:bodyPr wrap="none" rtlCol="0">
              <a:spAutoFit/>
            </a:bodyPr>
            <a:lstStyle/>
            <a:p>
              <a:r>
                <a:rPr lang="en-US" altLang="zh-CN" b="1" dirty="0">
                  <a:solidFill>
                    <a:srgbClr val="000000"/>
                  </a:solidFill>
                </a:rPr>
                <a:t>proton</a:t>
              </a:r>
              <a:endParaRPr lang="zh-CN" altLang="en-US" b="1" dirty="0">
                <a:solidFill>
                  <a:srgbClr val="000000"/>
                </a:solidFill>
              </a:endParaRPr>
            </a:p>
          </p:txBody>
        </p:sp>
        <p:cxnSp>
          <p:nvCxnSpPr>
            <p:cNvPr id="20" name="直接连接符 19"/>
            <p:cNvCxnSpPr/>
            <p:nvPr/>
          </p:nvCxnSpPr>
          <p:spPr>
            <a:xfrm>
              <a:off x="7423509" y="2718735"/>
              <a:ext cx="194626"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740352" y="2564904"/>
              <a:ext cx="620683" cy="369332"/>
            </a:xfrm>
            <a:prstGeom prst="rect">
              <a:avLst/>
            </a:prstGeom>
            <a:noFill/>
          </p:spPr>
          <p:txBody>
            <a:bodyPr wrap="none" rtlCol="0">
              <a:spAutoFit/>
            </a:bodyPr>
            <a:lstStyle/>
            <a:p>
              <a:r>
                <a:rPr lang="en-US" altLang="zh-CN" b="1" dirty="0">
                  <a:solidFill>
                    <a:srgbClr val="000000"/>
                  </a:solidFill>
                </a:rPr>
                <a:t>iron</a:t>
              </a:r>
              <a:endParaRPr lang="zh-CN" altLang="en-US" b="1" dirty="0">
                <a:solidFill>
                  <a:srgbClr val="000000"/>
                </a:solidFill>
              </a:endParaRPr>
            </a:p>
          </p:txBody>
        </p:sp>
      </p:grpSp>
      <p:sp>
        <p:nvSpPr>
          <p:cNvPr id="4" name="灯片编号占位符 3"/>
          <p:cNvSpPr>
            <a:spLocks noGrp="1"/>
          </p:cNvSpPr>
          <p:nvPr>
            <p:ph type="sldNum" sz="quarter" idx="12"/>
          </p:nvPr>
        </p:nvSpPr>
        <p:spPr/>
        <p:txBody>
          <a:bodyPr/>
          <a:lstStyle/>
          <a:p>
            <a:fld id="{519DEFD0-B27D-4A92-930F-4A7B9F54FFA8}" type="slidenum">
              <a:rPr lang="zh-CN" altLang="en-US" smtClean="0"/>
              <a:pPr/>
              <a:t>50</a:t>
            </a:fld>
            <a:endParaRPr lang="zh-CN" altLang="en-US"/>
          </a:p>
        </p:txBody>
      </p:sp>
    </p:spTree>
    <p:extLst>
      <p:ext uri="{BB962C8B-B14F-4D97-AF65-F5344CB8AC3E}">
        <p14:creationId xmlns:p14="http://schemas.microsoft.com/office/powerpoint/2010/main" val="292079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20in PMT</a:t>
            </a:r>
            <a:r>
              <a:rPr lang="zh-CN" altLang="en-US" dirty="0"/>
              <a:t>针对</a:t>
            </a:r>
            <a:r>
              <a:rPr lang="en-US" altLang="zh-CN" dirty="0"/>
              <a:t>WCDA</a:t>
            </a:r>
            <a:r>
              <a:rPr lang="zh-CN" altLang="en-US" dirty="0"/>
              <a:t>的探测器改进</a:t>
            </a:r>
          </a:p>
        </p:txBody>
      </p:sp>
      <p:sp>
        <p:nvSpPr>
          <p:cNvPr id="6" name="内容占位符 5"/>
          <p:cNvSpPr>
            <a:spLocks noGrp="1"/>
          </p:cNvSpPr>
          <p:nvPr>
            <p:ph idx="1"/>
          </p:nvPr>
        </p:nvSpPr>
        <p:spPr>
          <a:xfrm>
            <a:off x="460661" y="1502664"/>
            <a:ext cx="5265484" cy="3279648"/>
          </a:xfrm>
        </p:spPr>
        <p:style>
          <a:lnRef idx="2">
            <a:schemeClr val="dk1"/>
          </a:lnRef>
          <a:fillRef idx="1">
            <a:schemeClr val="lt1"/>
          </a:fillRef>
          <a:effectRef idx="0">
            <a:schemeClr val="dk1"/>
          </a:effectRef>
          <a:fontRef idx="minor">
            <a:schemeClr val="dk1"/>
          </a:fontRef>
        </p:style>
        <p:txBody>
          <a:bodyPr/>
          <a:lstStyle/>
          <a:p>
            <a:r>
              <a:rPr lang="en-US" altLang="zh-CN" dirty="0"/>
              <a:t>20</a:t>
            </a:r>
            <a:r>
              <a:rPr lang="zh-CN" altLang="en-US" dirty="0"/>
              <a:t>吋</a:t>
            </a:r>
            <a:r>
              <a:rPr lang="en-US" altLang="zh-CN" dirty="0"/>
              <a:t>MCP-PMT</a:t>
            </a:r>
            <a:r>
              <a:rPr lang="zh-CN" altLang="en-US" dirty="0"/>
              <a:t>区别于</a:t>
            </a:r>
            <a:r>
              <a:rPr lang="en-US" altLang="zh-CN" dirty="0"/>
              <a:t>JUNO</a:t>
            </a:r>
            <a:r>
              <a:rPr lang="zh-CN" altLang="en-US" dirty="0"/>
              <a:t>的需求：</a:t>
            </a:r>
            <a:endParaRPr lang="en-US" altLang="zh-CN" dirty="0"/>
          </a:p>
          <a:p>
            <a:pPr lvl="1">
              <a:buFont typeface="Wingdings" panose="05000000000000000000" pitchFamily="2" charset="2"/>
              <a:buChar char="Ø"/>
            </a:pPr>
            <a:r>
              <a:rPr lang="zh-CN" altLang="en-US" dirty="0"/>
              <a:t>高时间性能：</a:t>
            </a:r>
            <a:r>
              <a:rPr lang="en-US" altLang="zh-CN" dirty="0"/>
              <a:t>TTS&lt;7ns</a:t>
            </a:r>
            <a:r>
              <a:rPr lang="zh-CN" altLang="en-US" dirty="0"/>
              <a:t>，</a:t>
            </a:r>
            <a:r>
              <a:rPr lang="en-US" altLang="zh-CN" dirty="0"/>
              <a:t>CTTD&lt;2ns</a:t>
            </a:r>
            <a:r>
              <a:rPr lang="zh-CN" altLang="en-US" dirty="0"/>
              <a:t>。</a:t>
            </a:r>
            <a:endParaRPr lang="en-US" altLang="zh-CN" dirty="0"/>
          </a:p>
          <a:p>
            <a:pPr lvl="1">
              <a:buFont typeface="Wingdings" panose="05000000000000000000" pitchFamily="2" charset="2"/>
              <a:buChar char="Ø"/>
            </a:pPr>
            <a:r>
              <a:rPr lang="zh-CN" altLang="en-US" dirty="0"/>
              <a:t>低噪声：</a:t>
            </a:r>
            <a:endParaRPr lang="en-US" altLang="zh-CN" dirty="0"/>
          </a:p>
          <a:p>
            <a:pPr lvl="2">
              <a:buFont typeface="Wingdings" panose="05000000000000000000" pitchFamily="2" charset="2"/>
              <a:buChar char="Ø"/>
            </a:pPr>
            <a:r>
              <a:rPr lang="zh-CN" altLang="en-US" dirty="0"/>
              <a:t>要求</a:t>
            </a:r>
            <a:r>
              <a:rPr lang="en-US" altLang="zh-CN" dirty="0"/>
              <a:t>PMT</a:t>
            </a:r>
            <a:r>
              <a:rPr lang="zh-CN" altLang="en-US" dirty="0"/>
              <a:t>本身暗噪声率低于</a:t>
            </a:r>
            <a:r>
              <a:rPr lang="en-US" altLang="zh-CN" dirty="0"/>
              <a:t>10KHz</a:t>
            </a:r>
            <a:r>
              <a:rPr lang="zh-CN" altLang="en-US" dirty="0"/>
              <a:t>以下。</a:t>
            </a:r>
            <a:endParaRPr lang="en-US" altLang="zh-CN" dirty="0"/>
          </a:p>
          <a:p>
            <a:pPr lvl="2">
              <a:buFont typeface="Wingdings" panose="05000000000000000000" pitchFamily="2" charset="2"/>
              <a:buChar char="Ø"/>
            </a:pPr>
            <a:r>
              <a:rPr lang="zh-CN" altLang="en-US" dirty="0"/>
              <a:t>探测器环境温度：小于</a:t>
            </a:r>
            <a:r>
              <a:rPr lang="en-US" altLang="zh-CN" dirty="0"/>
              <a:t>10</a:t>
            </a:r>
            <a:r>
              <a:rPr lang="zh-CN" altLang="en-US" dirty="0"/>
              <a:t>摄氏度。</a:t>
            </a:r>
            <a:endParaRPr lang="en-US" altLang="zh-CN" dirty="0"/>
          </a:p>
          <a:p>
            <a:pPr lvl="1">
              <a:buFont typeface="Wingdings" panose="05000000000000000000" pitchFamily="2" charset="2"/>
              <a:buChar char="Ø"/>
            </a:pPr>
            <a:r>
              <a:rPr lang="zh-CN" altLang="en-US" dirty="0"/>
              <a:t>长期稳定性：</a:t>
            </a:r>
            <a:endParaRPr lang="en-US" altLang="zh-CN" dirty="0"/>
          </a:p>
          <a:p>
            <a:pPr lvl="2">
              <a:buFont typeface="Wingdings" panose="05000000000000000000" pitchFamily="2" charset="2"/>
              <a:buChar char="Ø"/>
            </a:pPr>
            <a:r>
              <a:rPr lang="zh-CN" altLang="en-US" dirty="0"/>
              <a:t>预期曝光量为</a:t>
            </a:r>
            <a:r>
              <a:rPr lang="en-US" altLang="zh-CN" dirty="0"/>
              <a:t>50</a:t>
            </a:r>
            <a:r>
              <a:rPr lang="zh-CN" altLang="en-US" dirty="0"/>
              <a:t>库伦，</a:t>
            </a:r>
            <a:r>
              <a:rPr lang="en-US" altLang="zh-CN" dirty="0"/>
              <a:t>JUNO</a:t>
            </a:r>
            <a:r>
              <a:rPr lang="zh-CN" altLang="en-US" dirty="0"/>
              <a:t>为</a:t>
            </a:r>
            <a:r>
              <a:rPr lang="en-US" altLang="zh-CN" dirty="0"/>
              <a:t>5</a:t>
            </a:r>
            <a:r>
              <a:rPr lang="zh-CN" altLang="en-US" dirty="0"/>
              <a:t>库伦。</a:t>
            </a:r>
            <a:endParaRPr lang="en-US" altLang="zh-CN" dirty="0"/>
          </a:p>
          <a:p>
            <a:pPr lvl="2">
              <a:buFont typeface="Wingdings" panose="05000000000000000000" pitchFamily="2" charset="2"/>
              <a:buChar char="Ø"/>
            </a:pPr>
            <a:endParaRPr lang="en-US" altLang="zh-CN" dirty="0"/>
          </a:p>
          <a:p>
            <a:pPr lvl="1">
              <a:buFont typeface="Wingdings" panose="05000000000000000000" pitchFamily="2" charset="2"/>
              <a:buChar char="Ø"/>
            </a:pPr>
            <a:r>
              <a:rPr lang="zh-CN" altLang="en-US" dirty="0"/>
              <a:t>降低电源成本：</a:t>
            </a:r>
            <a:r>
              <a:rPr lang="en-US" altLang="zh-CN" dirty="0"/>
              <a:t>200uA</a:t>
            </a:r>
            <a:r>
              <a:rPr lang="zh-CN" altLang="en-US" dirty="0"/>
              <a:t>的工作电流，降低体电阻。</a:t>
            </a:r>
          </a:p>
          <a:p>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B1D8B289-D79C-4702-83BE-CFAED4F70D96}" type="slidenum">
              <a:rPr lang="zh-CN" altLang="en-US" smtClean="0">
                <a:solidFill>
                  <a:schemeClr val="bg1"/>
                </a:solidFill>
              </a:rPr>
              <a:t>51</a:t>
            </a:fld>
            <a:endParaRPr lang="zh-CN" altLang="en-US" dirty="0">
              <a:solidFill>
                <a:schemeClr val="bg1"/>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0418" y="1592436"/>
            <a:ext cx="5250635" cy="2583404"/>
          </a:xfrm>
          <a:prstGeom prst="rect">
            <a:avLst/>
          </a:prstGeom>
        </p:spPr>
      </p:pic>
      <p:pic>
        <p:nvPicPr>
          <p:cNvPr id="8" name="内容占位符 4" descr="屏幕剪辑"/>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9496" y="4882896"/>
            <a:ext cx="5929686" cy="2075151"/>
          </a:xfrm>
          <a:prstGeom prst="rect">
            <a:avLst/>
          </a:prstGeom>
        </p:spPr>
        <p:style>
          <a:lnRef idx="2">
            <a:schemeClr val="accent2"/>
          </a:lnRef>
          <a:fillRef idx="1">
            <a:schemeClr val="lt1"/>
          </a:fillRef>
          <a:effectRef idx="0">
            <a:schemeClr val="accent2"/>
          </a:effectRef>
          <a:fontRef idx="minor">
            <a:schemeClr val="dk1"/>
          </a:fontRef>
        </p:style>
      </p:pic>
      <p:pic>
        <p:nvPicPr>
          <p:cNvPr id="9" name="图片 8"/>
          <p:cNvPicPr>
            <a:picLocks noChangeAspect="1"/>
          </p:cNvPicPr>
          <p:nvPr/>
        </p:nvPicPr>
        <p:blipFill>
          <a:blip r:embed="rId4" cstate="print">
            <a:lum bright="23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08592" y="4183979"/>
            <a:ext cx="1872461" cy="2496614"/>
          </a:xfrm>
          <a:prstGeom prst="rect">
            <a:avLst/>
          </a:prstGeom>
        </p:spPr>
      </p:pic>
      <p:sp>
        <p:nvSpPr>
          <p:cNvPr id="10" name="矩形 9"/>
          <p:cNvSpPr/>
          <p:nvPr/>
        </p:nvSpPr>
        <p:spPr>
          <a:xfrm>
            <a:off x="8878048" y="6109772"/>
            <a:ext cx="2789696" cy="38729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zh-CN" altLang="zh-CN" dirty="0">
                <a:solidFill>
                  <a:schemeClr val="tx1"/>
                </a:solidFill>
                <a:latin typeface="微软雅黑" pitchFamily="34" charset="-122"/>
                <a:ea typeface="微软雅黑" pitchFamily="34" charset="-122"/>
              </a:rPr>
              <a:t>无干涉有缝莲花座聚焦极</a:t>
            </a:r>
            <a:endParaRPr lang="zh-CN" altLang="en-US" dirty="0">
              <a:solidFill>
                <a:schemeClr val="tx1"/>
              </a:solidFill>
              <a:latin typeface="微软雅黑" pitchFamily="34" charset="-122"/>
              <a:ea typeface="微软雅黑" pitchFamily="34" charset="-122"/>
            </a:endParaRPr>
          </a:p>
        </p:txBody>
      </p:sp>
      <p:sp>
        <p:nvSpPr>
          <p:cNvPr id="11" name="文本框 10"/>
          <p:cNvSpPr txBox="1"/>
          <p:nvPr/>
        </p:nvSpPr>
        <p:spPr>
          <a:xfrm>
            <a:off x="3657600" y="5903260"/>
            <a:ext cx="1800493" cy="369332"/>
          </a:xfrm>
          <a:prstGeom prst="rect">
            <a:avLst/>
          </a:prstGeom>
          <a:noFill/>
        </p:spPr>
        <p:txBody>
          <a:bodyPr wrap="none" rtlCol="0">
            <a:spAutoFit/>
          </a:bodyPr>
          <a:lstStyle/>
          <a:p>
            <a:r>
              <a:rPr lang="zh-CN" altLang="en-US" dirty="0"/>
              <a:t>增益稳定性测试</a:t>
            </a:r>
          </a:p>
        </p:txBody>
      </p:sp>
    </p:spTree>
    <p:extLst>
      <p:ext uri="{BB962C8B-B14F-4D97-AF65-F5344CB8AC3E}">
        <p14:creationId xmlns:p14="http://schemas.microsoft.com/office/powerpoint/2010/main" val="116159384"/>
      </p:ext>
    </p:extLst>
  </p:cSld>
  <p:clrMapOvr>
    <a:masterClrMapping/>
  </p:clrMapOvr>
  <mc:AlternateContent xmlns:mc="http://schemas.openxmlformats.org/markup-compatibility/2006" xmlns:p14="http://schemas.microsoft.com/office/powerpoint/2010/main">
    <mc:Choice Requires="p14">
      <p:transition spd="slow" p14:dur="2000" advTm="62476"/>
    </mc:Choice>
    <mc:Fallback xmlns="">
      <p:transition spd="slow" advTm="6247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2064" y="404664"/>
            <a:ext cx="3672408" cy="3534826"/>
          </a:xfrm>
          <a:prstGeom prst="rect">
            <a:avLst/>
          </a:prstGeom>
          <a:solidFill>
            <a:schemeClr val="tx1"/>
          </a:solidFill>
        </p:spPr>
      </p:pic>
      <p:sp>
        <p:nvSpPr>
          <p:cNvPr id="3" name="内容占位符 2"/>
          <p:cNvSpPr>
            <a:spLocks noGrp="1"/>
          </p:cNvSpPr>
          <p:nvPr>
            <p:ph idx="1"/>
          </p:nvPr>
        </p:nvSpPr>
        <p:spPr>
          <a:xfrm>
            <a:off x="1140369" y="1681259"/>
            <a:ext cx="8259508" cy="4685778"/>
          </a:xfrm>
        </p:spPr>
        <p:txBody>
          <a:bodyPr/>
          <a:lstStyle/>
          <a:p>
            <a:pPr lvl="0"/>
            <a:r>
              <a:rPr lang="en-US" altLang="zh-CN" sz="2000" dirty="0">
                <a:latin typeface="宋体" panose="02010600030101010101" pitchFamily="2" charset="-122"/>
                <a:ea typeface="宋体" panose="02010600030101010101" pitchFamily="2" charset="-122"/>
                <a:cs typeface="Times New Roman" panose="02020603050405020304" pitchFamily="18" charset="0"/>
              </a:rPr>
              <a:t>Small PMTs used</a:t>
            </a:r>
            <a:r>
              <a:rPr lang="zh-CN" altLang="en-US" sz="2000" dirty="0">
                <a:latin typeface="宋体" panose="02010600030101010101" pitchFamily="2" charset="-122"/>
                <a:ea typeface="宋体" panose="02010600030101010101" pitchFamily="2" charset="-122"/>
                <a:cs typeface="Times New Roman" panose="02020603050405020304" pitchFamily="18" charset="0"/>
              </a:rPr>
              <a:t>：</a:t>
            </a:r>
            <a:r>
              <a:rPr lang="en-US" altLang="zh-CN" sz="2000" dirty="0">
                <a:latin typeface="宋体" panose="02010600030101010101" pitchFamily="2" charset="-122"/>
                <a:ea typeface="宋体" panose="02010600030101010101" pitchFamily="2" charset="-122"/>
                <a:cs typeface="Times New Roman" panose="02020603050405020304" pitchFamily="18" charset="0"/>
              </a:rPr>
              <a:t>900, </a:t>
            </a:r>
            <a:r>
              <a:rPr lang="en-US" altLang="zh-CN" sz="2000" dirty="0" err="1">
                <a:latin typeface="宋体" panose="02010600030101010101" pitchFamily="2" charset="-122"/>
                <a:ea typeface="宋体" panose="02010600030101010101" pitchFamily="2" charset="-122"/>
                <a:cs typeface="Times New Roman" panose="02020603050405020304" pitchFamily="18" charset="0"/>
              </a:rPr>
              <a:t>XP3960</a:t>
            </a:r>
            <a:r>
              <a:rPr lang="en-US" altLang="zh-CN" sz="2000" dirty="0">
                <a:latin typeface="宋体" panose="02010600030101010101" pitchFamily="2" charset="-122"/>
                <a:ea typeface="宋体" panose="02010600030101010101" pitchFamily="2" charset="-122"/>
                <a:cs typeface="Times New Roman" panose="02020603050405020304" pitchFamily="18" charset="0"/>
              </a:rPr>
              <a:t>(1.5-in)</a:t>
            </a:r>
          </a:p>
          <a:p>
            <a:r>
              <a:rPr lang="en-US" altLang="zh-CN" sz="2000" dirty="0">
                <a:latin typeface="宋体" panose="02010600030101010101" pitchFamily="2" charset="-122"/>
                <a:ea typeface="宋体" panose="02010600030101010101" pitchFamily="2" charset="-122"/>
                <a:cs typeface="Times New Roman" panose="02020603050405020304" pitchFamily="18" charset="0"/>
              </a:rPr>
              <a:t>Dynamic range</a:t>
            </a:r>
            <a:r>
              <a:rPr lang="zh-CN" altLang="en-US" sz="2000" dirty="0">
                <a:latin typeface="宋体" panose="02010600030101010101" pitchFamily="2" charset="-122"/>
                <a:ea typeface="宋体" panose="02010600030101010101" pitchFamily="2" charset="-122"/>
                <a:cs typeface="Times New Roman" panose="02020603050405020304" pitchFamily="18" charset="0"/>
              </a:rPr>
              <a:t>：</a:t>
            </a:r>
            <a:r>
              <a:rPr lang="en-US" altLang="zh-CN" sz="2000" dirty="0">
                <a:latin typeface="宋体" panose="02010600030101010101" pitchFamily="2" charset="-122"/>
                <a:ea typeface="宋体" panose="02010600030101010101" pitchFamily="2" charset="-122"/>
                <a:cs typeface="Times New Roman" panose="02020603050405020304" pitchFamily="18" charset="0"/>
              </a:rPr>
              <a:t>20-</a:t>
            </a:r>
            <a:r>
              <a:rPr lang="en-US" altLang="zh-CN" sz="2000" dirty="0" err="1">
                <a:latin typeface="宋体" panose="02010600030101010101" pitchFamily="2" charset="-122"/>
                <a:ea typeface="宋体" panose="02010600030101010101" pitchFamily="2" charset="-122"/>
                <a:cs typeface="Times New Roman" panose="02020603050405020304" pitchFamily="18" charset="0"/>
              </a:rPr>
              <a:t>200,000PEs</a:t>
            </a:r>
            <a:endParaRPr lang="en-US" altLang="zh-CN" sz="2000" dirty="0">
              <a:latin typeface="宋体" panose="02010600030101010101" pitchFamily="2" charset="-122"/>
              <a:ea typeface="宋体" panose="02010600030101010101" pitchFamily="2" charset="-122"/>
              <a:cs typeface="Times New Roman" panose="02020603050405020304" pitchFamily="18" charset="0"/>
            </a:endParaRPr>
          </a:p>
          <a:p>
            <a:endParaRPr lang="en-US" altLang="zh-CN" sz="2000" dirty="0">
              <a:latin typeface="宋体" panose="02010600030101010101" pitchFamily="2" charset="-122"/>
              <a:ea typeface="宋体" panose="02010600030101010101" pitchFamily="2" charset="-122"/>
              <a:cs typeface="Times New Roman" panose="02020603050405020304" pitchFamily="18" charset="0"/>
            </a:endParaRPr>
          </a:p>
        </p:txBody>
      </p:sp>
      <p:sp>
        <p:nvSpPr>
          <p:cNvPr id="5" name="标题 1"/>
          <p:cNvSpPr>
            <a:spLocks noGrp="1"/>
          </p:cNvSpPr>
          <p:nvPr>
            <p:ph type="title"/>
          </p:nvPr>
        </p:nvSpPr>
        <p:spPr>
          <a:xfrm>
            <a:off x="1524000" y="266449"/>
            <a:ext cx="5241950" cy="1102326"/>
          </a:xfrm>
        </p:spPr>
        <p:txBody>
          <a:bodyPr>
            <a:normAutofit fontScale="90000"/>
          </a:bodyPr>
          <a:lstStyle/>
          <a:p>
            <a:r>
              <a:rPr lang="en-US" altLang="zh-CN" dirty="0" err="1"/>
              <a:t>WCDA</a:t>
            </a:r>
            <a:r>
              <a:rPr lang="en-US" altLang="zh-CN" dirty="0"/>
              <a:t> extension dynamic range system</a:t>
            </a:r>
            <a:r>
              <a:rPr lang="zh-CN" altLang="en-US" dirty="0"/>
              <a:t>（</a:t>
            </a:r>
            <a:r>
              <a:rPr lang="en-US" altLang="zh-CN" dirty="0" err="1"/>
              <a:t>WCDA</a:t>
            </a:r>
            <a:r>
              <a:rPr lang="en-US" altLang="zh-CN" dirty="0"/>
              <a:t>++</a:t>
            </a:r>
            <a:r>
              <a:rPr lang="zh-CN" altLang="en-US" dirty="0"/>
              <a:t>）</a:t>
            </a:r>
            <a:endParaRPr lang="zh-CN" altLang="en-US" sz="3200" dirty="0">
              <a:solidFill>
                <a:schemeClr val="tx1"/>
              </a:solidFill>
            </a:endParaRPr>
          </a:p>
        </p:txBody>
      </p:sp>
      <p:grpSp>
        <p:nvGrpSpPr>
          <p:cNvPr id="12" name="组合 11"/>
          <p:cNvGrpSpPr/>
          <p:nvPr/>
        </p:nvGrpSpPr>
        <p:grpSpPr>
          <a:xfrm>
            <a:off x="6765950" y="1967267"/>
            <a:ext cx="2268072" cy="3672408"/>
            <a:chOff x="5040232" y="2636912"/>
            <a:chExt cx="2268072" cy="3672408"/>
          </a:xfrm>
        </p:grpSpPr>
        <p:sp>
          <p:nvSpPr>
            <p:cNvPr id="6" name="矩形 5"/>
            <p:cNvSpPr/>
            <p:nvPr/>
          </p:nvSpPr>
          <p:spPr>
            <a:xfrm>
              <a:off x="5040232" y="2636912"/>
              <a:ext cx="1620000" cy="1722472"/>
            </a:xfrm>
            <a:prstGeom prst="rect">
              <a:avLst/>
            </a:prstGeom>
            <a:solidFill>
              <a:schemeClr val="tx2">
                <a:lumMod val="50000"/>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bwMode="auto">
            <a:xfrm>
              <a:off x="5508104" y="6165304"/>
              <a:ext cx="72008" cy="14401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Arial" charset="0"/>
              </a:endParaRPr>
            </a:p>
          </p:txBody>
        </p:sp>
        <p:sp>
          <p:nvSpPr>
            <p:cNvPr id="11" name="矩形 10"/>
            <p:cNvSpPr/>
            <p:nvPr/>
          </p:nvSpPr>
          <p:spPr bwMode="auto">
            <a:xfrm>
              <a:off x="7236296" y="6165304"/>
              <a:ext cx="72008" cy="14401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Arial" charset="0"/>
              </a:endParaRPr>
            </a:p>
          </p:txBody>
        </p:sp>
      </p:grpSp>
      <p:sp>
        <p:nvSpPr>
          <p:cNvPr id="14" name="内容占位符 2"/>
          <p:cNvSpPr txBox="1">
            <a:spLocks/>
          </p:cNvSpPr>
          <p:nvPr/>
        </p:nvSpPr>
        <p:spPr bwMode="auto">
          <a:xfrm>
            <a:off x="1382847" y="6194661"/>
            <a:ext cx="10205774" cy="625553"/>
          </a:xfrm>
          <a:prstGeom prst="rect">
            <a:avLst/>
          </a:prstGeom>
          <a:solidFill>
            <a:schemeClr val="accent2">
              <a:lumMod val="60000"/>
              <a:lumOff val="4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ctr">
              <a:buFontTx/>
              <a:buNone/>
            </a:pPr>
            <a:r>
              <a:rPr lang="en-US" altLang="zh-CN" sz="2800" b="1" kern="0" dirty="0">
                <a:solidFill>
                  <a:srgbClr val="000000"/>
                </a:solidFill>
              </a:rPr>
              <a:t>Motivation</a:t>
            </a:r>
            <a:r>
              <a:rPr lang="zh-CN" altLang="en-US" sz="2800" b="1" kern="0" dirty="0">
                <a:solidFill>
                  <a:srgbClr val="000000"/>
                </a:solidFill>
              </a:rPr>
              <a:t>：</a:t>
            </a:r>
            <a:r>
              <a:rPr lang="en-US" altLang="zh-CN" sz="1800" b="1" kern="0" dirty="0">
                <a:solidFill>
                  <a:srgbClr val="000000"/>
                </a:solidFill>
              </a:rPr>
              <a:t>precise measurement of the core of  cosmic ray with </a:t>
            </a:r>
            <a:r>
              <a:rPr lang="en-US" altLang="zh-CN" sz="1800" b="1" kern="0" dirty="0" err="1">
                <a:solidFill>
                  <a:srgbClr val="000000"/>
                </a:solidFill>
              </a:rPr>
              <a:t>100TeV</a:t>
            </a:r>
            <a:r>
              <a:rPr lang="en-US" altLang="zh-CN" sz="1800" b="1" kern="0" dirty="0">
                <a:solidFill>
                  <a:srgbClr val="000000"/>
                </a:solidFill>
              </a:rPr>
              <a:t> ~ </a:t>
            </a:r>
            <a:r>
              <a:rPr lang="en-US" altLang="zh-CN" sz="1800" b="1" kern="0" dirty="0" err="1">
                <a:solidFill>
                  <a:srgbClr val="000000"/>
                </a:solidFill>
              </a:rPr>
              <a:t>10PeV</a:t>
            </a:r>
            <a:endParaRPr lang="zh-CN" altLang="en-US" sz="2800" kern="0" dirty="0"/>
          </a:p>
        </p:txBody>
      </p:sp>
      <p:grpSp>
        <p:nvGrpSpPr>
          <p:cNvPr id="17" name="组合 16"/>
          <p:cNvGrpSpPr/>
          <p:nvPr/>
        </p:nvGrpSpPr>
        <p:grpSpPr>
          <a:xfrm>
            <a:off x="1589921" y="2800360"/>
            <a:ext cx="4732672" cy="2278259"/>
            <a:chOff x="0" y="3501008"/>
            <a:chExt cx="4732672" cy="2278259"/>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501008"/>
              <a:ext cx="2278260" cy="2278259"/>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78259" y="3501249"/>
              <a:ext cx="2454413" cy="2278018"/>
            </a:xfrm>
            <a:prstGeom prst="rect">
              <a:avLst/>
            </a:prstGeom>
          </p:spPr>
        </p:pic>
      </p:grpSp>
      <p:grpSp>
        <p:nvGrpSpPr>
          <p:cNvPr id="15" name="组合 14">
            <a:extLst>
              <a:ext uri="{FF2B5EF4-FFF2-40B4-BE49-F238E27FC236}">
                <a16:creationId xmlns:a16="http://schemas.microsoft.com/office/drawing/2014/main" id="{74E986CC-9016-40B1-8A3F-A2705C4070E7}"/>
              </a:ext>
            </a:extLst>
          </p:cNvPr>
          <p:cNvGrpSpPr/>
          <p:nvPr/>
        </p:nvGrpSpPr>
        <p:grpSpPr>
          <a:xfrm>
            <a:off x="6721897" y="3877756"/>
            <a:ext cx="3203848" cy="2232247"/>
            <a:chOff x="5940152" y="1700808"/>
            <a:chExt cx="3203848" cy="2232247"/>
          </a:xfrm>
        </p:grpSpPr>
        <p:pic>
          <p:nvPicPr>
            <p:cNvPr id="16" name="图片 15">
              <a:extLst>
                <a:ext uri="{FF2B5EF4-FFF2-40B4-BE49-F238E27FC236}">
                  <a16:creationId xmlns:a16="http://schemas.microsoft.com/office/drawing/2014/main" id="{157F537A-21C0-44FE-A013-EEBEAD2A3B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40152" y="1700808"/>
              <a:ext cx="3203848" cy="2232247"/>
            </a:xfrm>
            <a:prstGeom prst="rect">
              <a:avLst/>
            </a:prstGeom>
          </p:spPr>
        </p:pic>
        <p:cxnSp>
          <p:nvCxnSpPr>
            <p:cNvPr id="18" name="直接连接符 17">
              <a:extLst>
                <a:ext uri="{FF2B5EF4-FFF2-40B4-BE49-F238E27FC236}">
                  <a16:creationId xmlns:a16="http://schemas.microsoft.com/office/drawing/2014/main" id="{BD4DDA82-F5DE-4E14-B240-13FA191A77EC}"/>
                </a:ext>
              </a:extLst>
            </p:cNvPr>
            <p:cNvCxnSpPr/>
            <p:nvPr/>
          </p:nvCxnSpPr>
          <p:spPr>
            <a:xfrm>
              <a:off x="7423509" y="2313928"/>
              <a:ext cx="194626" cy="0"/>
            </a:xfrm>
            <a:prstGeom prst="line">
              <a:avLst/>
            </a:prstGeom>
          </p:spPr>
          <p:style>
            <a:lnRef idx="2">
              <a:schemeClr val="dk1"/>
            </a:lnRef>
            <a:fillRef idx="0">
              <a:schemeClr val="dk1"/>
            </a:fillRef>
            <a:effectRef idx="1">
              <a:schemeClr val="dk1"/>
            </a:effectRef>
            <a:fontRef idx="minor">
              <a:schemeClr val="tx1"/>
            </a:fontRef>
          </p:style>
        </p:cxnSp>
        <p:sp>
          <p:nvSpPr>
            <p:cNvPr id="21" name="TextBox 18">
              <a:extLst>
                <a:ext uri="{FF2B5EF4-FFF2-40B4-BE49-F238E27FC236}">
                  <a16:creationId xmlns:a16="http://schemas.microsoft.com/office/drawing/2014/main" id="{2CEE4710-D87D-40A7-A797-8637B8ED51F6}"/>
                </a:ext>
              </a:extLst>
            </p:cNvPr>
            <p:cNvSpPr txBox="1"/>
            <p:nvPr/>
          </p:nvSpPr>
          <p:spPr>
            <a:xfrm>
              <a:off x="7740352" y="2123564"/>
              <a:ext cx="915635" cy="369332"/>
            </a:xfrm>
            <a:prstGeom prst="rect">
              <a:avLst/>
            </a:prstGeom>
            <a:noFill/>
          </p:spPr>
          <p:txBody>
            <a:bodyPr wrap="none" rtlCol="0">
              <a:spAutoFit/>
            </a:bodyPr>
            <a:lstStyle/>
            <a:p>
              <a:r>
                <a:rPr lang="en-US" altLang="zh-CN" b="1" dirty="0">
                  <a:solidFill>
                    <a:srgbClr val="000000"/>
                  </a:solidFill>
                </a:rPr>
                <a:t>proton</a:t>
              </a:r>
              <a:endParaRPr lang="zh-CN" altLang="en-US" b="1" dirty="0">
                <a:solidFill>
                  <a:srgbClr val="000000"/>
                </a:solidFill>
              </a:endParaRPr>
            </a:p>
          </p:txBody>
        </p:sp>
        <p:cxnSp>
          <p:nvCxnSpPr>
            <p:cNvPr id="22" name="直接连接符 21">
              <a:extLst>
                <a:ext uri="{FF2B5EF4-FFF2-40B4-BE49-F238E27FC236}">
                  <a16:creationId xmlns:a16="http://schemas.microsoft.com/office/drawing/2014/main" id="{8EC9E6EB-7253-4928-AA2F-E6B45B07B237}"/>
                </a:ext>
              </a:extLst>
            </p:cNvPr>
            <p:cNvCxnSpPr/>
            <p:nvPr/>
          </p:nvCxnSpPr>
          <p:spPr>
            <a:xfrm>
              <a:off x="7423509" y="2718735"/>
              <a:ext cx="194626"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0">
              <a:extLst>
                <a:ext uri="{FF2B5EF4-FFF2-40B4-BE49-F238E27FC236}">
                  <a16:creationId xmlns:a16="http://schemas.microsoft.com/office/drawing/2014/main" id="{5DB8EAED-936C-4582-B614-547106198CFF}"/>
                </a:ext>
              </a:extLst>
            </p:cNvPr>
            <p:cNvSpPr txBox="1"/>
            <p:nvPr/>
          </p:nvSpPr>
          <p:spPr>
            <a:xfrm>
              <a:off x="7740352" y="2564904"/>
              <a:ext cx="620683" cy="369332"/>
            </a:xfrm>
            <a:prstGeom prst="rect">
              <a:avLst/>
            </a:prstGeom>
            <a:noFill/>
          </p:spPr>
          <p:txBody>
            <a:bodyPr wrap="none" rtlCol="0">
              <a:spAutoFit/>
            </a:bodyPr>
            <a:lstStyle/>
            <a:p>
              <a:r>
                <a:rPr lang="en-US" altLang="zh-CN" b="1" dirty="0">
                  <a:solidFill>
                    <a:srgbClr val="000000"/>
                  </a:solidFill>
                </a:rPr>
                <a:t>iron</a:t>
              </a:r>
              <a:endParaRPr lang="zh-CN" altLang="en-US" b="1" dirty="0">
                <a:solidFill>
                  <a:srgbClr val="000000"/>
                </a:solidFill>
              </a:endParaRPr>
            </a:p>
          </p:txBody>
        </p:sp>
      </p:grpSp>
      <p:sp>
        <p:nvSpPr>
          <p:cNvPr id="2" name="椭圆 1">
            <a:extLst>
              <a:ext uri="{FF2B5EF4-FFF2-40B4-BE49-F238E27FC236}">
                <a16:creationId xmlns:a16="http://schemas.microsoft.com/office/drawing/2014/main" id="{A2F50299-3E3A-4F8E-8BEE-FDF9D2B77F86}"/>
              </a:ext>
            </a:extLst>
          </p:cNvPr>
          <p:cNvSpPr/>
          <p:nvPr/>
        </p:nvSpPr>
        <p:spPr>
          <a:xfrm>
            <a:off x="2792123" y="3060185"/>
            <a:ext cx="816838" cy="73763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88253" y="624110"/>
            <a:ext cx="8911687" cy="1280890"/>
          </a:xfrm>
        </p:spPr>
        <p:txBody>
          <a:bodyPr/>
          <a:lstStyle/>
          <a:p>
            <a:r>
              <a:rPr lang="en-US" altLang="zh-CN" dirty="0"/>
              <a:t>Status of </a:t>
            </a:r>
            <a:r>
              <a:rPr lang="en-US" altLang="zh-CN" dirty="0" err="1"/>
              <a:t>No.1</a:t>
            </a:r>
            <a:r>
              <a:rPr lang="en-US" altLang="zh-CN" dirty="0"/>
              <a:t> pool detector.</a:t>
            </a:r>
            <a:endParaRPr lang="zh-CN" altLang="en-US" dirty="0"/>
          </a:p>
        </p:txBody>
      </p:sp>
      <p:sp>
        <p:nvSpPr>
          <p:cNvPr id="3" name="内容占位符 2"/>
          <p:cNvSpPr>
            <a:spLocks noGrp="1"/>
          </p:cNvSpPr>
          <p:nvPr>
            <p:ph idx="1"/>
          </p:nvPr>
        </p:nvSpPr>
        <p:spPr>
          <a:xfrm>
            <a:off x="1876735" y="1547368"/>
            <a:ext cx="5936305" cy="3405633"/>
          </a:xfrm>
        </p:spPr>
        <p:style>
          <a:lnRef idx="2">
            <a:schemeClr val="accent1"/>
          </a:lnRef>
          <a:fillRef idx="1">
            <a:schemeClr val="lt1"/>
          </a:fillRef>
          <a:effectRef idx="0">
            <a:schemeClr val="accent1"/>
          </a:effectRef>
          <a:fontRef idx="minor">
            <a:schemeClr val="dk1"/>
          </a:fontRef>
        </p:style>
        <p:txBody>
          <a:bodyPr>
            <a:normAutofit/>
          </a:bodyPr>
          <a:lstStyle/>
          <a:p>
            <a:r>
              <a:rPr lang="en-US" altLang="zh-CN" dirty="0"/>
              <a:t>2018.7.27</a:t>
            </a:r>
            <a:r>
              <a:rPr lang="zh-CN" altLang="en-US" dirty="0"/>
              <a:t>，</a:t>
            </a:r>
            <a:r>
              <a:rPr lang="en-US" altLang="zh-CN" dirty="0"/>
              <a:t>start the leakage check of pool</a:t>
            </a:r>
          </a:p>
          <a:p>
            <a:r>
              <a:rPr lang="en-US" altLang="zh-CN" dirty="0"/>
              <a:t>2018.10.13</a:t>
            </a:r>
            <a:r>
              <a:rPr lang="zh-CN" altLang="en-US" dirty="0"/>
              <a:t>，</a:t>
            </a:r>
            <a:r>
              <a:rPr lang="en-US" altLang="zh-CN" dirty="0"/>
              <a:t>cleaning the pool</a:t>
            </a:r>
          </a:p>
          <a:p>
            <a:r>
              <a:rPr lang="en-US" altLang="zh-CN" dirty="0"/>
              <a:t>2018.10.22</a:t>
            </a:r>
            <a:r>
              <a:rPr lang="zh-CN" altLang="en-US" dirty="0"/>
              <a:t>，</a:t>
            </a:r>
            <a:r>
              <a:rPr lang="en-US" altLang="zh-CN" dirty="0"/>
              <a:t>start the detector installation</a:t>
            </a:r>
          </a:p>
          <a:p>
            <a:r>
              <a:rPr lang="en-US" altLang="zh-CN" dirty="0"/>
              <a:t>2019.1.10</a:t>
            </a:r>
            <a:r>
              <a:rPr lang="zh-CN" altLang="en-US" dirty="0"/>
              <a:t>，</a:t>
            </a:r>
            <a:r>
              <a:rPr lang="en-US" altLang="zh-CN" dirty="0"/>
              <a:t>all parts were deployed</a:t>
            </a:r>
          </a:p>
          <a:p>
            <a:r>
              <a:rPr lang="en-US" altLang="zh-CN" dirty="0"/>
              <a:t>2019.2.22</a:t>
            </a:r>
            <a:r>
              <a:rPr lang="zh-CN" altLang="en-US" dirty="0"/>
              <a:t>，</a:t>
            </a:r>
            <a:r>
              <a:rPr lang="en-US" altLang="zh-CN" dirty="0"/>
              <a:t>finish the installation</a:t>
            </a:r>
          </a:p>
          <a:p>
            <a:r>
              <a:rPr lang="en-US" altLang="zh-CN" dirty="0"/>
              <a:t>2019.2.25</a:t>
            </a:r>
            <a:r>
              <a:rPr lang="zh-CN" altLang="en-US" dirty="0"/>
              <a:t>，</a:t>
            </a:r>
            <a:r>
              <a:rPr lang="en-US" altLang="zh-CN" dirty="0"/>
              <a:t>start</a:t>
            </a:r>
            <a:r>
              <a:rPr lang="zh-CN" altLang="en-US" dirty="0"/>
              <a:t> </a:t>
            </a:r>
            <a:r>
              <a:rPr lang="en-US" altLang="zh-CN" dirty="0"/>
              <a:t>the</a:t>
            </a:r>
            <a:r>
              <a:rPr lang="zh-CN" altLang="en-US" dirty="0"/>
              <a:t> </a:t>
            </a:r>
            <a:r>
              <a:rPr lang="en-US" altLang="zh-CN" dirty="0"/>
              <a:t>filling</a:t>
            </a:r>
            <a:r>
              <a:rPr lang="zh-CN" altLang="en-US" dirty="0"/>
              <a:t> </a:t>
            </a:r>
            <a:r>
              <a:rPr lang="en-US" altLang="zh-CN" dirty="0"/>
              <a:t>water</a:t>
            </a:r>
          </a:p>
          <a:p>
            <a:r>
              <a:rPr lang="en-US" altLang="zh-CN" dirty="0"/>
              <a:t>2019.4.7</a:t>
            </a:r>
            <a:r>
              <a:rPr lang="zh-CN" altLang="en-US" dirty="0"/>
              <a:t>，</a:t>
            </a:r>
            <a:r>
              <a:rPr lang="en-US" altLang="zh-CN" dirty="0"/>
              <a:t>filling water completed.</a:t>
            </a:r>
          </a:p>
          <a:p>
            <a:r>
              <a:rPr lang="en-US" altLang="zh-CN" dirty="0"/>
              <a:t>2019.4.26</a:t>
            </a:r>
            <a:r>
              <a:rPr lang="zh-CN" altLang="en-US" dirty="0"/>
              <a:t>，</a:t>
            </a:r>
            <a:r>
              <a:rPr lang="en-US" altLang="zh-CN" dirty="0"/>
              <a:t>start</a:t>
            </a:r>
            <a:r>
              <a:rPr lang="zh-CN" altLang="en-US" dirty="0"/>
              <a:t> </a:t>
            </a:r>
            <a:r>
              <a:rPr lang="en-US" altLang="zh-CN" dirty="0"/>
              <a:t>official physics operation.</a:t>
            </a:r>
          </a:p>
          <a:p>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0613B1F1-3F26-494A-B9FE-BC63AB732FF9}" type="slidenum">
              <a:rPr lang="zh-CN" altLang="en-US" smtClean="0"/>
              <a:t>7</a:t>
            </a:fld>
            <a:endParaRPr lang="zh-CN" altLang="en-US"/>
          </a:p>
        </p:txBody>
      </p:sp>
    </p:spTree>
    <p:extLst>
      <p:ext uri="{BB962C8B-B14F-4D97-AF65-F5344CB8AC3E}">
        <p14:creationId xmlns:p14="http://schemas.microsoft.com/office/powerpoint/2010/main" val="4140938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19B8EE-EF72-40C8-9A53-B7684BF66EDA}"/>
              </a:ext>
            </a:extLst>
          </p:cNvPr>
          <p:cNvSpPr>
            <a:spLocks noGrp="1"/>
          </p:cNvSpPr>
          <p:nvPr>
            <p:ph type="title"/>
          </p:nvPr>
        </p:nvSpPr>
        <p:spPr>
          <a:xfrm>
            <a:off x="1827815" y="624110"/>
            <a:ext cx="8911687" cy="1280890"/>
          </a:xfrm>
        </p:spPr>
        <p:txBody>
          <a:bodyPr/>
          <a:lstStyle/>
          <a:p>
            <a:r>
              <a:rPr lang="en-US" altLang="zh-CN" dirty="0"/>
              <a:t>Detector unit of </a:t>
            </a:r>
            <a:r>
              <a:rPr lang="en-US" altLang="zh-CN" dirty="0" err="1"/>
              <a:t>No.1</a:t>
            </a:r>
            <a:r>
              <a:rPr lang="en-US" altLang="zh-CN" dirty="0"/>
              <a:t> pool.</a:t>
            </a:r>
            <a:endParaRPr lang="zh-CN" altLang="en-US" dirty="0"/>
          </a:p>
        </p:txBody>
      </p:sp>
      <p:sp>
        <p:nvSpPr>
          <p:cNvPr id="4" name="灯片编号占位符 3">
            <a:extLst>
              <a:ext uri="{FF2B5EF4-FFF2-40B4-BE49-F238E27FC236}">
                <a16:creationId xmlns:a16="http://schemas.microsoft.com/office/drawing/2014/main" id="{9D1081EF-C508-4D57-B677-A357D147A2CD}"/>
              </a:ext>
            </a:extLst>
          </p:cNvPr>
          <p:cNvSpPr>
            <a:spLocks noGrp="1"/>
          </p:cNvSpPr>
          <p:nvPr>
            <p:ph type="sldNum" sz="quarter" idx="12"/>
          </p:nvPr>
        </p:nvSpPr>
        <p:spPr/>
        <p:txBody>
          <a:bodyPr/>
          <a:lstStyle/>
          <a:p>
            <a:fld id="{0613B1F1-3F26-494A-B9FE-BC63AB732FF9}" type="slidenum">
              <a:rPr lang="zh-CN" altLang="en-US" smtClean="0"/>
              <a:t>8</a:t>
            </a:fld>
            <a:endParaRPr lang="zh-CN" altLang="en-US"/>
          </a:p>
        </p:txBody>
      </p:sp>
      <p:pic>
        <p:nvPicPr>
          <p:cNvPr id="6" name="图片 5">
            <a:extLst>
              <a:ext uri="{FF2B5EF4-FFF2-40B4-BE49-F238E27FC236}">
                <a16:creationId xmlns:a16="http://schemas.microsoft.com/office/drawing/2014/main" id="{D68E45B5-EBE8-4ED8-A420-FE7A8C254C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4654" y="1417282"/>
            <a:ext cx="5905420" cy="4816608"/>
          </a:xfrm>
          <a:prstGeom prst="rect">
            <a:avLst/>
          </a:prstGeom>
        </p:spPr>
      </p:pic>
      <p:sp>
        <p:nvSpPr>
          <p:cNvPr id="7" name="文本框 6">
            <a:extLst>
              <a:ext uri="{FF2B5EF4-FFF2-40B4-BE49-F238E27FC236}">
                <a16:creationId xmlns:a16="http://schemas.microsoft.com/office/drawing/2014/main" id="{1D4F47DE-2A4C-4D85-A48E-90A153251873}"/>
              </a:ext>
            </a:extLst>
          </p:cNvPr>
          <p:cNvSpPr txBox="1"/>
          <p:nvPr/>
        </p:nvSpPr>
        <p:spPr>
          <a:xfrm>
            <a:off x="7380514" y="1772816"/>
            <a:ext cx="3967817" cy="3970318"/>
          </a:xfrm>
          <a:prstGeom prst="rect">
            <a:avLst/>
          </a:prstGeom>
          <a:noFill/>
        </p:spPr>
        <p:txBody>
          <a:bodyPr wrap="none" rtlCol="0">
            <a:spAutoFit/>
          </a:bodyPr>
          <a:lstStyle/>
          <a:p>
            <a:r>
              <a:rPr lang="en-US" altLang="zh-CN" dirty="0"/>
              <a:t>8-in PMT:</a:t>
            </a:r>
            <a:r>
              <a:rPr lang="zh-CN" altLang="en-US" dirty="0"/>
              <a:t> </a:t>
            </a:r>
            <a:r>
              <a:rPr lang="en-US" altLang="zh-CN" dirty="0"/>
              <a:t>Beijing Hamamatsu </a:t>
            </a:r>
            <a:r>
              <a:rPr lang="en-US" altLang="zh-CN" dirty="0" err="1"/>
              <a:t>R5912</a:t>
            </a:r>
            <a:endParaRPr lang="en-US" altLang="zh-CN" dirty="0"/>
          </a:p>
          <a:p>
            <a:pPr marL="285750" indent="-285750">
              <a:buFont typeface="Arial" panose="020B0604020202020204" pitchFamily="34" charset="0"/>
              <a:buChar char="•"/>
            </a:pPr>
            <a:r>
              <a:rPr lang="en-US" altLang="zh-CN" dirty="0"/>
              <a:t>Gain: 3*10**6, </a:t>
            </a:r>
            <a:r>
              <a:rPr lang="en-US" altLang="zh-CN" dirty="0" err="1"/>
              <a:t>HV</a:t>
            </a:r>
            <a:r>
              <a:rPr lang="en-US" altLang="zh-CN" dirty="0"/>
              <a:t> ~</a:t>
            </a:r>
            <a:r>
              <a:rPr lang="en-US" altLang="zh-CN" dirty="0" err="1"/>
              <a:t>1300V</a:t>
            </a:r>
            <a:endParaRPr lang="en-US" altLang="zh-CN" dirty="0"/>
          </a:p>
          <a:p>
            <a:pPr marL="285750" indent="-285750">
              <a:buFont typeface="Arial" panose="020B0604020202020204" pitchFamily="34" charset="0"/>
              <a:buChar char="•"/>
            </a:pPr>
            <a:r>
              <a:rPr lang="en-US" altLang="zh-CN" dirty="0"/>
              <a:t>Fibers for time calibration: &lt;</a:t>
            </a:r>
            <a:r>
              <a:rPr lang="en-US" altLang="zh-CN" dirty="0" err="1"/>
              <a:t>0.2ns</a:t>
            </a:r>
            <a:endParaRPr lang="en-US" altLang="zh-CN" dirty="0"/>
          </a:p>
          <a:p>
            <a:endParaRPr lang="en-US" altLang="zh-CN" dirty="0"/>
          </a:p>
          <a:p>
            <a:endParaRPr lang="en-US" altLang="zh-CN" dirty="0"/>
          </a:p>
          <a:p>
            <a:endParaRPr lang="en-US" altLang="zh-CN" dirty="0"/>
          </a:p>
          <a:p>
            <a:r>
              <a:rPr lang="en-US" altLang="zh-CN" dirty="0"/>
              <a:t>1.5-in PMT: </a:t>
            </a:r>
            <a:r>
              <a:rPr lang="en-US" altLang="zh-CN" dirty="0" err="1"/>
              <a:t>HZC</a:t>
            </a:r>
            <a:r>
              <a:rPr lang="en-US" altLang="zh-CN" dirty="0"/>
              <a:t> </a:t>
            </a:r>
            <a:r>
              <a:rPr lang="en-US" altLang="zh-CN" dirty="0" err="1"/>
              <a:t>XP3960</a:t>
            </a:r>
            <a:endParaRPr lang="en-US" altLang="zh-CN" dirty="0"/>
          </a:p>
          <a:p>
            <a:pPr marL="285750" indent="-285750">
              <a:buFont typeface="Arial" panose="020B0604020202020204" pitchFamily="34" charset="0"/>
              <a:buChar char="•"/>
            </a:pPr>
            <a:r>
              <a:rPr lang="en-US" altLang="zh-CN" dirty="0"/>
              <a:t>Gain: 5*10**5, </a:t>
            </a:r>
            <a:r>
              <a:rPr lang="en-US" altLang="zh-CN" dirty="0" err="1"/>
              <a:t>HV~1700V</a:t>
            </a:r>
            <a:endParaRPr lang="en-US" altLang="zh-CN" dirty="0"/>
          </a:p>
          <a:p>
            <a:pPr marL="285750" indent="-285750">
              <a:buFont typeface="Arial" panose="020B0604020202020204" pitchFamily="34" charset="0"/>
              <a:buChar char="•"/>
            </a:pPr>
            <a:r>
              <a:rPr lang="en-US" altLang="zh-CN" dirty="0"/>
              <a:t>Fibers for charge calibration.</a:t>
            </a:r>
          </a:p>
          <a:p>
            <a:endParaRPr lang="en-US" altLang="zh-CN" dirty="0"/>
          </a:p>
          <a:p>
            <a:endParaRPr lang="en-US" altLang="zh-CN" dirty="0"/>
          </a:p>
          <a:p>
            <a:endParaRPr lang="en-US" altLang="zh-CN" dirty="0"/>
          </a:p>
          <a:p>
            <a:endParaRPr lang="en-US" altLang="zh-CN" dirty="0"/>
          </a:p>
          <a:p>
            <a:r>
              <a:rPr lang="en-US" altLang="zh-CN" dirty="0"/>
              <a:t>With optical fibers for calibration.</a:t>
            </a:r>
          </a:p>
        </p:txBody>
      </p:sp>
    </p:spTree>
    <p:extLst>
      <p:ext uri="{BB962C8B-B14F-4D97-AF65-F5344CB8AC3E}">
        <p14:creationId xmlns:p14="http://schemas.microsoft.com/office/powerpoint/2010/main" val="18911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F4CCC26-1E33-4DFC-A94B-721774FF66BE}"/>
              </a:ext>
            </a:extLst>
          </p:cNvPr>
          <p:cNvSpPr>
            <a:spLocks noGrp="1"/>
          </p:cNvSpPr>
          <p:nvPr>
            <p:ph type="sldNum" sz="quarter" idx="12"/>
          </p:nvPr>
        </p:nvSpPr>
        <p:spPr/>
        <p:txBody>
          <a:bodyPr/>
          <a:lstStyle/>
          <a:p>
            <a:fld id="{0613B1F1-3F26-494A-B9FE-BC63AB732FF9}" type="slidenum">
              <a:rPr lang="zh-CN" altLang="en-US" smtClean="0"/>
              <a:t>9</a:t>
            </a:fld>
            <a:endParaRPr lang="zh-CN" altLang="en-US"/>
          </a:p>
        </p:txBody>
      </p:sp>
      <p:pic>
        <p:nvPicPr>
          <p:cNvPr id="7" name="图片 6">
            <a:extLst>
              <a:ext uri="{FF2B5EF4-FFF2-40B4-BE49-F238E27FC236}">
                <a16:creationId xmlns:a16="http://schemas.microsoft.com/office/drawing/2014/main" id="{601ED70A-7124-4741-A567-3C3B99D86B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3721" y="1649341"/>
            <a:ext cx="6557797" cy="4135640"/>
          </a:xfrm>
          <a:prstGeom prst="rect">
            <a:avLst/>
          </a:prstGeom>
        </p:spPr>
      </p:pic>
      <p:pic>
        <p:nvPicPr>
          <p:cNvPr id="8" name="内容占位符 3">
            <a:extLst>
              <a:ext uri="{FF2B5EF4-FFF2-40B4-BE49-F238E27FC236}">
                <a16:creationId xmlns:a16="http://schemas.microsoft.com/office/drawing/2014/main" id="{B4AD3A41-688E-488D-910C-C183B9CDC49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24333" y="1649341"/>
            <a:ext cx="5288227" cy="4135640"/>
          </a:xfrm>
        </p:spPr>
      </p:pic>
      <p:sp>
        <p:nvSpPr>
          <p:cNvPr id="3" name="文本框 2">
            <a:extLst>
              <a:ext uri="{FF2B5EF4-FFF2-40B4-BE49-F238E27FC236}">
                <a16:creationId xmlns:a16="http://schemas.microsoft.com/office/drawing/2014/main" id="{F4E9C254-A44E-4B29-AA74-4AF3DA3DA881}"/>
              </a:ext>
            </a:extLst>
          </p:cNvPr>
          <p:cNvSpPr txBox="1"/>
          <p:nvPr/>
        </p:nvSpPr>
        <p:spPr>
          <a:xfrm>
            <a:off x="7669763" y="5990253"/>
            <a:ext cx="2326342" cy="369332"/>
          </a:xfrm>
          <a:prstGeom prst="rect">
            <a:avLst/>
          </a:prstGeom>
          <a:noFill/>
        </p:spPr>
        <p:txBody>
          <a:bodyPr wrap="none" rtlCol="0">
            <a:spAutoFit/>
          </a:bodyPr>
          <a:lstStyle/>
          <a:p>
            <a:r>
              <a:rPr lang="en-US" altLang="zh-CN" dirty="0"/>
              <a:t>After filling the water.</a:t>
            </a:r>
            <a:endParaRPr lang="zh-CN" altLang="en-US" dirty="0"/>
          </a:p>
        </p:txBody>
      </p:sp>
    </p:spTree>
    <p:extLst>
      <p:ext uri="{BB962C8B-B14F-4D97-AF65-F5344CB8AC3E}">
        <p14:creationId xmlns:p14="http://schemas.microsoft.com/office/powerpoint/2010/main" val="15321043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9.3"/>
</p:tagLst>
</file>

<file path=ppt/tags/tag2.xml><?xml version="1.0" encoding="utf-8"?>
<p:tagLst xmlns:a="http://schemas.openxmlformats.org/drawingml/2006/main" xmlns:r="http://schemas.openxmlformats.org/officeDocument/2006/relationships" xmlns:p="http://schemas.openxmlformats.org/presentationml/2006/main">
  <p:tag name="TIMING" val="|11.1"/>
</p:tagLst>
</file>

<file path=ppt/theme/theme1.xml><?xml version="1.0" encoding="utf-8"?>
<a:theme xmlns:a="http://schemas.openxmlformats.org/drawingml/2006/main" name="HDOfficeLightV0">
  <a:themeElements>
    <a:clrScheme name="黄橙色">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丝状">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丝状">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TM02900722[[fn=离子会议室]]</Template>
  <TotalTime>6523</TotalTime>
  <Words>2499</Words>
  <Application>Microsoft Office PowerPoint</Application>
  <PresentationFormat>宽屏</PresentationFormat>
  <Paragraphs>466</Paragraphs>
  <Slides>51</Slides>
  <Notes>14</Notes>
  <HiddenSlides>0</HiddenSlides>
  <MMClips>1</MMClips>
  <ScaleCrop>false</ScaleCrop>
  <HeadingPairs>
    <vt:vector size="8" baseType="variant">
      <vt:variant>
        <vt:lpstr>已用的字体</vt:lpstr>
      </vt:variant>
      <vt:variant>
        <vt:i4>15</vt:i4>
      </vt:variant>
      <vt:variant>
        <vt:lpstr>主题</vt:lpstr>
      </vt:variant>
      <vt:variant>
        <vt:i4>2</vt:i4>
      </vt:variant>
      <vt:variant>
        <vt:lpstr>嵌入 OLE 服务器</vt:lpstr>
      </vt:variant>
      <vt:variant>
        <vt:i4>2</vt:i4>
      </vt:variant>
      <vt:variant>
        <vt:lpstr>幻灯片标题</vt:lpstr>
      </vt:variant>
      <vt:variant>
        <vt:i4>51</vt:i4>
      </vt:variant>
    </vt:vector>
  </HeadingPairs>
  <TitlesOfParts>
    <vt:vector size="70" baseType="lpstr">
      <vt:lpstr>ＭＳ Ｐゴシック</vt:lpstr>
      <vt:lpstr>黑体</vt:lpstr>
      <vt:lpstr>宋体</vt:lpstr>
      <vt:lpstr>微软雅黑</vt:lpstr>
      <vt:lpstr>Arial</vt:lpstr>
      <vt:lpstr>Calibri</vt:lpstr>
      <vt:lpstr>Calibri Light</vt:lpstr>
      <vt:lpstr>Comic Sans MS</vt:lpstr>
      <vt:lpstr>Lucida Sans Unicode</vt:lpstr>
      <vt:lpstr>Symbol</vt:lpstr>
      <vt:lpstr>Times New Roman</vt:lpstr>
      <vt:lpstr>Verdana</vt:lpstr>
      <vt:lpstr>Wingdings</vt:lpstr>
      <vt:lpstr>Wingdings 2</vt:lpstr>
      <vt:lpstr>Wingdings 3</vt:lpstr>
      <vt:lpstr>HDOfficeLightV0</vt:lpstr>
      <vt:lpstr>丝状</vt:lpstr>
      <vt:lpstr>Visio.Drawing.15</vt:lpstr>
      <vt:lpstr>Visio</vt:lpstr>
      <vt:lpstr>Progress on WCDA</vt:lpstr>
      <vt:lpstr>Content</vt:lpstr>
      <vt:lpstr>WCDA - Water Cherenkov Detector Array</vt:lpstr>
      <vt:lpstr>Physics Goals</vt:lpstr>
      <vt:lpstr>WCDA Specifications</vt:lpstr>
      <vt:lpstr>WCDA extension dynamic range system（WCDA++）</vt:lpstr>
      <vt:lpstr>Status of No.1 pool detector.</vt:lpstr>
      <vt:lpstr>Detector unit of No.1 pool.</vt:lpstr>
      <vt:lpstr>PowerPoint 演示文稿</vt:lpstr>
      <vt:lpstr>Water level &amp; temperature</vt:lpstr>
      <vt:lpstr>Water quality control</vt:lpstr>
      <vt:lpstr>PowerPoint 演示文稿</vt:lpstr>
      <vt:lpstr>PowerPoint 演示文稿</vt:lpstr>
      <vt:lpstr>MC events</vt:lpstr>
      <vt:lpstr>Sky Map</vt:lpstr>
      <vt:lpstr>Progress on No.2 pool detector.</vt:lpstr>
      <vt:lpstr>Using 20-in PMT in WCDA</vt:lpstr>
      <vt:lpstr>Expected performance.</vt:lpstr>
      <vt:lpstr>Detector unit of No.2 &amp; 3 pool.</vt:lpstr>
      <vt:lpstr>20-in PMT：Special improvement for WCDA.</vt:lpstr>
      <vt:lpstr>PowerPoint 演示文稿</vt:lpstr>
      <vt:lpstr>20-in PMT production</vt:lpstr>
      <vt:lpstr>Re-check @ Daocheng</vt:lpstr>
      <vt:lpstr>Test results at Daocheng base.</vt:lpstr>
      <vt:lpstr>Installation &amp; check</vt:lpstr>
      <vt:lpstr>Work Gain&amp; dark noise  rate at pool.</vt:lpstr>
      <vt:lpstr>Small PMTs</vt:lpstr>
      <vt:lpstr>EAS events @ dry run </vt:lpstr>
      <vt:lpstr>A beautiful event detected by pool1 &amp; 2 pool2</vt:lpstr>
      <vt:lpstr>PowerPoint 演示文稿</vt:lpstr>
      <vt:lpstr>PowerPoint 演示文稿</vt:lpstr>
      <vt:lpstr>View with full installation.</vt:lpstr>
      <vt:lpstr>PowerPoint 演示文稿</vt:lpstr>
      <vt:lpstr>Electronics system for 20-in PMT</vt:lpstr>
      <vt:lpstr>Schematics of FEE board.</vt:lpstr>
      <vt:lpstr>Optimized electronics system of No.3 pool</vt:lpstr>
      <vt:lpstr>PASC ASIC介绍</vt:lpstr>
      <vt:lpstr>Brief Summary</vt:lpstr>
      <vt:lpstr>PowerPoint 演示文稿</vt:lpstr>
      <vt:lpstr>感谢各位同事！ </vt:lpstr>
      <vt:lpstr>电子学系统</vt:lpstr>
      <vt:lpstr>动态范围扩展系统的电子学</vt:lpstr>
      <vt:lpstr>大PMT现场测试工作</vt:lpstr>
      <vt:lpstr>小尺寸光敏探头的工作</vt:lpstr>
      <vt:lpstr>一号水池探测器流程</vt:lpstr>
      <vt:lpstr>大PMT的电子学板安装</vt:lpstr>
      <vt:lpstr>PowerPoint 演示文稿</vt:lpstr>
      <vt:lpstr>PowerPoint 演示文稿</vt:lpstr>
      <vt:lpstr>WCDA 探测器性能的验收指标</vt:lpstr>
      <vt:lpstr>WCDA extension dynamic system（WCDA++）</vt:lpstr>
      <vt:lpstr>20in PMT针对WCDA的探测器改进</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WCDA status &amp; plan</dc:title>
  <dc:creator>Mingjun</dc:creator>
  <cp:lastModifiedBy>Chen Mingjun</cp:lastModifiedBy>
  <cp:revision>259</cp:revision>
  <dcterms:created xsi:type="dcterms:W3CDTF">2018-12-26T11:28:08Z</dcterms:created>
  <dcterms:modified xsi:type="dcterms:W3CDTF">2019-10-23T00:28:02Z</dcterms:modified>
</cp:coreProperties>
</file>