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5" r:id="rId2"/>
    <p:sldMasterId id="2147484148" r:id="rId3"/>
    <p:sldMasterId id="2147484161" r:id="rId4"/>
    <p:sldMasterId id="2147484174" r:id="rId5"/>
  </p:sldMasterIdLst>
  <p:notesMasterIdLst>
    <p:notesMasterId r:id="rId43"/>
  </p:notesMasterIdLst>
  <p:sldIdLst>
    <p:sldId id="268" r:id="rId6"/>
    <p:sldId id="813" r:id="rId7"/>
    <p:sldId id="812" r:id="rId8"/>
    <p:sldId id="827" r:id="rId9"/>
    <p:sldId id="810" r:id="rId10"/>
    <p:sldId id="824" r:id="rId11"/>
    <p:sldId id="803" r:id="rId12"/>
    <p:sldId id="804" r:id="rId13"/>
    <p:sldId id="826" r:id="rId14"/>
    <p:sldId id="520" r:id="rId15"/>
    <p:sldId id="511" r:id="rId16"/>
    <p:sldId id="772" r:id="rId17"/>
    <p:sldId id="792" r:id="rId18"/>
    <p:sldId id="773" r:id="rId19"/>
    <p:sldId id="778" r:id="rId20"/>
    <p:sldId id="779" r:id="rId21"/>
    <p:sldId id="789" r:id="rId22"/>
    <p:sldId id="790" r:id="rId23"/>
    <p:sldId id="791" r:id="rId24"/>
    <p:sldId id="780" r:id="rId25"/>
    <p:sldId id="781" r:id="rId26"/>
    <p:sldId id="793" r:id="rId27"/>
    <p:sldId id="828" r:id="rId28"/>
    <p:sldId id="806" r:id="rId29"/>
    <p:sldId id="802" r:id="rId30"/>
    <p:sldId id="800" r:id="rId31"/>
    <p:sldId id="821" r:id="rId32"/>
    <p:sldId id="822" r:id="rId33"/>
    <p:sldId id="823" r:id="rId34"/>
    <p:sldId id="807" r:id="rId35"/>
    <p:sldId id="776" r:id="rId36"/>
    <p:sldId id="829" r:id="rId37"/>
    <p:sldId id="830" r:id="rId38"/>
    <p:sldId id="831" r:id="rId39"/>
    <p:sldId id="832" r:id="rId40"/>
    <p:sldId id="834" r:id="rId41"/>
    <p:sldId id="835" r:id="rId42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新魏"/>
        <a:cs typeface="华文新魏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新魏"/>
        <a:cs typeface="华文新魏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新魏"/>
        <a:cs typeface="华文新魏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新魏"/>
        <a:cs typeface="华文新魏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华文新魏"/>
        <a:cs typeface="华文新魏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华文新魏"/>
        <a:cs typeface="华文新魏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华文新魏"/>
        <a:cs typeface="华文新魏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华文新魏"/>
        <a:cs typeface="华文新魏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华文新魏"/>
        <a:cs typeface="华文新魏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3782" autoAdjust="0"/>
  </p:normalViewPr>
  <p:slideViewPr>
    <p:cSldViewPr>
      <p:cViewPr varScale="1">
        <p:scale>
          <a:sx n="52" d="100"/>
          <a:sy n="52" d="100"/>
        </p:scale>
        <p:origin x="48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2B13DC-2439-420E-8318-264901470CAE}" type="datetimeFigureOut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E6AC21-5398-446A-932C-C50EA2CA2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477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05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AF83C6-C230-4BE2-AD4C-958A883F1D81}" type="slidenum">
              <a:rPr lang="zh-CN" altLang="en-US">
                <a:solidFill>
                  <a:srgbClr val="000000"/>
                </a:solidFill>
                <a:cs typeface="华文新魏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zh-CN">
              <a:solidFill>
                <a:srgbClr val="000000"/>
              </a:solidFill>
              <a:cs typeface="华文新魏"/>
            </a:endParaRPr>
          </a:p>
        </p:txBody>
      </p:sp>
    </p:spTree>
    <p:extLst>
      <p:ext uri="{BB962C8B-B14F-4D97-AF65-F5344CB8AC3E}">
        <p14:creationId xmlns:p14="http://schemas.microsoft.com/office/powerpoint/2010/main" val="122891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28262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19DE7-30F5-4827-845C-7113A7AF7838}" type="slidenum">
              <a:rPr lang="zh-CN" altLang="en-US">
                <a:solidFill>
                  <a:srgbClr val="000000"/>
                </a:solidFill>
                <a:cs typeface="华文新魏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zh-CN">
              <a:solidFill>
                <a:srgbClr val="000000"/>
              </a:solidFill>
              <a:cs typeface="华文新魏"/>
            </a:endParaRPr>
          </a:p>
        </p:txBody>
      </p:sp>
    </p:spTree>
    <p:extLst>
      <p:ext uri="{BB962C8B-B14F-4D97-AF65-F5344CB8AC3E}">
        <p14:creationId xmlns:p14="http://schemas.microsoft.com/office/powerpoint/2010/main" val="127210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E230F78-1CC4-4387-8A02-1E7F0EBA26EA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A42CA6D-7378-4EDF-9F23-D6711B768E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B937A-AC89-4442-83ED-A12827AC39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6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6846A-852F-496E-85A0-35E00CCED917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7E2B0-2D27-4763-AE27-B1DCDDD3D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D9FE-C037-42E6-9C2C-B71567C90B0D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EA7C4-8626-4408-8890-86D2B523A7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75302-E082-4A5F-9688-88E647CA012D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45DB-0864-4D58-9EAE-E6615FAEEA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4337-B54C-481D-A8C8-096F0F23CA1C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006A3-A154-404E-9389-8295154611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DB386-936D-432B-90CA-FBBBBD904E2C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8B8E-D68A-43F2-ACFA-4ABA04DB9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C6284-C8DC-48C5-93DF-8802EC8FC4A6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B220D-F230-41A0-9039-F510347A77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A145-C5D2-4DEC-8736-7EC6AACCF93C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402C-89E6-4798-8C81-CC50507869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D1949-DBBE-4AD7-A531-11962C52C9E6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71C4C-3AB5-4C14-8982-CD1167EE5B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1369-BF37-4C3D-88FD-78FCE10CA8BC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E5C12-9C01-45BB-B55F-36FAF8701C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400" b="1"/>
            </a:lvl1pPr>
            <a:lvl2pPr>
              <a:lnSpc>
                <a:spcPct val="150000"/>
              </a:lnSpc>
              <a:defRPr sz="2000" b="1"/>
            </a:lvl2pPr>
            <a:lvl3pPr>
              <a:lnSpc>
                <a:spcPct val="150000"/>
              </a:lnSpc>
              <a:defRPr sz="1800" b="1"/>
            </a:lvl3pPr>
            <a:lvl4pPr>
              <a:lnSpc>
                <a:spcPct val="150000"/>
              </a:lnSpc>
              <a:defRPr sz="1600" b="1"/>
            </a:lvl4pPr>
            <a:lvl5pPr>
              <a:lnSpc>
                <a:spcPct val="150000"/>
              </a:lnSpc>
              <a:defRPr sz="1600" b="1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86F63F5-F6D1-476E-8B84-A1A51B39B8D5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0D5F35A-D366-4010-AA96-F629B511B8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67EE2-AB5F-4A8F-B190-2EE1349E521C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F65D0-BCD5-4A03-9414-418849289B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47FC5-2FC8-4ED8-B191-74A5CF4785F9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8D22B-F2DB-4297-B1CB-DC3C7B5B9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31CA-3AB5-4305-8A18-6051F44A3C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 smtClean="0"/>
              <a:t>2018/4/13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AA6C-67BA-4FDE-8FCE-9C8BAE80C4E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78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163D-2694-4C53-91F7-339EFE1D920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98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649D7-DCDF-40F7-B354-485EB3582D8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8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5320B-CF2A-4F0D-AC37-1D341477B7C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1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DF35-2A4E-47F5-BE3D-1158E03BA61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3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7A3A-3747-4039-8339-D1463CFAE4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16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3194-BDB6-4E89-9C9D-29E467D34AB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2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AB0BE25-DB39-4D3B-A061-455AB6DB55B2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107ECE-A3D0-4E84-8D06-0E983FBA31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E8C82-8ABB-4445-8C90-C30DD000511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1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86EA-6A4E-45C5-A381-764C36EC62F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4789-DB2D-4038-A3E2-D9D9BF562F7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32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D020-14DB-451B-BB57-9BE7AA85729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34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D28EBB2-7A72-4AC4-9B88-13C80D6B9F16}" type="slidenum">
              <a:rPr lang="en-US" altLang="zh-C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40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97C348-9293-4003-90E1-F431DF80D48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7B88A-5C39-4E3E-9A98-E5D660060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79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400" b="1"/>
            </a:lvl1pPr>
            <a:lvl2pPr>
              <a:lnSpc>
                <a:spcPct val="150000"/>
              </a:lnSpc>
              <a:defRPr sz="2000" b="1"/>
            </a:lvl2pPr>
            <a:lvl3pPr>
              <a:lnSpc>
                <a:spcPct val="150000"/>
              </a:lnSpc>
              <a:defRPr sz="1800" b="1"/>
            </a:lvl3pPr>
            <a:lvl4pPr>
              <a:lnSpc>
                <a:spcPct val="150000"/>
              </a:lnSpc>
              <a:defRPr sz="1600" b="1"/>
            </a:lvl4pPr>
            <a:lvl5pPr>
              <a:lnSpc>
                <a:spcPct val="150000"/>
              </a:lnSpc>
              <a:defRPr sz="1600" b="1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57B710-955D-4F34-86F2-41268BC74F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52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E5F389-1D74-42C6-9E8D-3F11DA2D8A9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C57BB-AA3E-4A62-86F0-E419E62BB6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14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C91E9-41B9-4DB4-B4C5-91DAB38A768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A9E93-AD27-482A-9F8A-F722DC4CF9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28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8E8BA-5C14-4566-B2D1-8FAFEFFF41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5F447-F087-45E8-A2E2-0AE2284956E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23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4843C55-2981-43D6-AE3E-1B5D949FC364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2B064A4-C803-43A5-A3D1-93E3E0B13E4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B937A-AC89-4442-83ED-A12827AC39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03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CF1625-4040-4CFC-8544-6E2D8C4C0E8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76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64D417-5E11-4F5D-8CBC-9C5A684A335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6493F-032D-4B7A-975B-B5FC3F6B96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682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2B221-7F12-4157-B5C8-5EDDA336B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E0EF8-FC04-4303-8AA2-1F06BDA369C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16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554ED1-9206-49CF-8438-62D4BF5455F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963EE-2753-4D6C-8D2B-0318B14CF4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44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7A10-C1B7-40C5-A571-7BCF0FFA2B1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B4D95-C3C2-417C-A1D4-B967B91C2D7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32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97C348-9293-4003-90E1-F431DF80D48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7B88A-5C39-4E3E-9A98-E5D660060DA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17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400" b="1"/>
            </a:lvl1pPr>
            <a:lvl2pPr>
              <a:lnSpc>
                <a:spcPct val="150000"/>
              </a:lnSpc>
              <a:defRPr sz="2000" b="1"/>
            </a:lvl2pPr>
            <a:lvl3pPr>
              <a:lnSpc>
                <a:spcPct val="150000"/>
              </a:lnSpc>
              <a:defRPr sz="1800" b="1"/>
            </a:lvl3pPr>
            <a:lvl4pPr>
              <a:lnSpc>
                <a:spcPct val="150000"/>
              </a:lnSpc>
              <a:defRPr sz="1600" b="1"/>
            </a:lvl4pPr>
            <a:lvl5pPr>
              <a:lnSpc>
                <a:spcPct val="150000"/>
              </a:lnSpc>
              <a:defRPr sz="1600" b="1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57B710-955D-4F34-86F2-41268BC74F7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6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E5F389-1D74-42C6-9E8D-3F11DA2D8A9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C57BB-AA3E-4A62-86F0-E419E62BB6F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56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C91E9-41B9-4DB4-B4C5-91DAB38A768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FA9E93-AD27-482A-9F8A-F722DC4CF94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2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32AE68-8B9E-40A4-BEE0-E5FECABE36CB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6B2E6D0-FB91-4936-85EA-4F3BAF70B8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8E8BA-5C14-4566-B2D1-8FAFEFFF41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5F447-F087-45E8-A2E2-0AE2284956E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50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0B937A-AC89-4442-83ED-A12827AC392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39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CF1625-4040-4CFC-8544-6E2D8C4C0E8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01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64D417-5E11-4F5D-8CBC-9C5A684A335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6493F-032D-4B7A-975B-B5FC3F6B96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33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2B221-7F12-4157-B5C8-5EDDA336B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E0EF8-FC04-4303-8AA2-1F06BDA369C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58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554ED1-9206-49CF-8438-62D4BF5455F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963EE-2753-4D6C-8D2B-0318B14CF4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73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7A10-C1B7-40C5-A571-7BCF0FFA2B1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B4D95-C3C2-417C-A1D4-B967B91C2D7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9F822DB-ADCC-40E6-8AE0-CC50AEEB36DB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1D087C5-E47C-4CF9-9F36-08BC1573ED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973DA2D-4164-491A-B559-91581EAD7391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6D58195-3075-46D3-B158-610C286E86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85244AB-C1C0-453B-8BE3-75BA6A810939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4053C01-EAFB-4870-B724-3EF9B89746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7B99F0D-8AF3-41E2-B084-FD8DDD139B75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8515CA1-57FB-467C-B20A-0E41220489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257D5358-CCA6-4ECC-9F5F-058A8C006D52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3038" y="630872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fld id="{65A606E2-BB3B-414A-99B6-7B8E7F47E57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173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华文隶书" pitchFamily="2" charset="-122"/>
          <a:cs typeface="华文隶书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  <a:ea typeface="华文隶书"/>
          <a:cs typeface="华文隶书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占位符 1"/>
          <p:cNvSpPr>
            <a:spLocks noGrp="1"/>
          </p:cNvSpPr>
          <p:nvPr>
            <p:ph type="title"/>
          </p:nvPr>
        </p:nvSpPr>
        <p:spPr bwMode="auto">
          <a:xfrm>
            <a:off x="1200150" y="231775"/>
            <a:ext cx="99980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25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911225" y="1095375"/>
            <a:ext cx="10671175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4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516FE5-124B-4D61-BAF8-67E967C6BAB3}" type="datetime1">
              <a:rPr lang="zh-CN" altLang="en-US"/>
              <a:pPr>
                <a:defRPr/>
              </a:pPr>
              <a:t>2019-10-23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4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4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3E2FF2-C36E-44CA-A082-E6D36D0AA2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9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96963" rtl="0" eaLnBrk="0" fontAlgn="base" hangingPunct="0"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ctr" defTabSz="1096963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algn="ctr" defTabSz="1096963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3pPr>
      <a:lvl4pPr algn="ctr" defTabSz="1096963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4pPr>
      <a:lvl5pPr algn="ctr" defTabSz="1096963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5pPr>
      <a:lvl6pPr marL="457200" algn="ctr" defTabSz="1096963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6pPr>
      <a:lvl7pPr marL="914400" algn="ctr" defTabSz="1096963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7pPr>
      <a:lvl8pPr marL="1371600" algn="ctr" defTabSz="1096963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8pPr>
      <a:lvl9pPr marL="1828800" algn="ctr" defTabSz="1096963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411163" indent="-411163" algn="l" defTabSz="1096963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1096963" indent="-547688" algn="l" defTabSz="1096963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ü"/>
        <a:defRPr sz="33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371600" indent="-273050" algn="l" defTabSz="10969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919288" indent="-273050" algn="l" defTabSz="10969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468563" indent="-273050" algn="l" defTabSz="10969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99456" y="231845"/>
            <a:ext cx="9998901" cy="562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1424" y="1095941"/>
            <a:ext cx="10670976" cy="5030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7CA3D4-1BB0-418F-BB22-2C6C4AAD96AB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A9D5173-5519-4282-97BD-A6E3FB9D415E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97280" rtl="0" eaLnBrk="1" latinLnBrk="0" hangingPunct="1">
        <a:spcBef>
          <a:spcPct val="0"/>
        </a:spcBef>
        <a:buNone/>
        <a:defRPr sz="3840" b="1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411480" indent="-411480" algn="l" defTabSz="1097280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1097280" indent="-548640" algn="l" defTabSz="1097280" rtl="0" eaLnBrk="1" latinLnBrk="0" hangingPunct="1">
        <a:lnSpc>
          <a:spcPct val="150000"/>
        </a:lnSpc>
        <a:spcBef>
          <a:spcPct val="20000"/>
        </a:spcBef>
        <a:buFont typeface="Wingdings" panose="05000000000000000000" pitchFamily="2" charset="2"/>
        <a:buChar char="ü"/>
        <a:defRPr sz="336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484742-7D2F-4537-B3B0-A2B7E817FF84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3765" y="63093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C0D56-1D43-433F-9F68-4D399964155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55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华文隶书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484742-7D2F-4537-B3B0-A2B7E817FF84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>
                <a:defRPr/>
              </a:pPr>
              <a:t>2019-10-23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3765" y="63093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C0D56-1D43-433F-9F68-4D399964155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67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华文隶书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 baseline="0">
          <a:solidFill>
            <a:srgbClr val="002060"/>
          </a:solidFill>
          <a:latin typeface="+mn-lt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副标题 2"/>
          <p:cNvSpPr txBox="1">
            <a:spLocks noChangeArrowheads="1"/>
          </p:cNvSpPr>
          <p:nvPr/>
        </p:nvSpPr>
        <p:spPr bwMode="auto">
          <a:xfrm>
            <a:off x="1304925" y="3357563"/>
            <a:ext cx="9150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  <a:sym typeface="+mn-ea"/>
              </a:rPr>
              <a:t>Xinhua Ma</a:t>
            </a:r>
          </a:p>
          <a:p>
            <a:pPr algn="ctr">
              <a:spcBef>
                <a:spcPct val="20000"/>
              </a:spcBef>
            </a:pPr>
            <a:r>
              <a:rPr lang="en-US" altLang="zh-CN" sz="2800" b="1" dirty="0" smtClean="0">
                <a:latin typeface="楷体" pitchFamily="49" charset="-122"/>
                <a:ea typeface="楷体" pitchFamily="49" charset="-122"/>
                <a:sym typeface="+mn-ea"/>
              </a:rPr>
              <a:t>IHEP CAS</a:t>
            </a:r>
            <a:r>
              <a:rPr lang="zh-CN" altLang="en-US" b="1" dirty="0" smtClean="0">
                <a:latin typeface="楷体" pitchFamily="49" charset="-122"/>
                <a:ea typeface="楷体" pitchFamily="49" charset="-122"/>
                <a:sym typeface="+mn-ea"/>
              </a:rPr>
              <a:t> </a:t>
            </a:r>
            <a:endParaRPr lang="zh-CN" altLang="en-US" dirty="0">
              <a:latin typeface="楷体" pitchFamily="49" charset="-122"/>
              <a:ea typeface="楷体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en-US" altLang="zh-CN" dirty="0"/>
              <a:t>The second LHAASO collaboration meeting in </a:t>
            </a:r>
            <a:r>
              <a:rPr lang="en-US" altLang="zh-CN" dirty="0" smtClean="0"/>
              <a:t>2019</a:t>
            </a:r>
            <a:endParaRPr lang="en-US" altLang="zh-CN" b="1" dirty="0">
              <a:latin typeface="楷体" pitchFamily="49" charset="-122"/>
              <a:ea typeface="楷体" pitchFamily="49" charset="-122"/>
            </a:endParaRPr>
          </a:p>
          <a:p>
            <a:pPr algn="ctr">
              <a:spcBef>
                <a:spcPct val="20000"/>
              </a:spcBef>
            </a:pP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Zhuhai, October 23, 2019</a:t>
            </a:r>
            <a:endParaRPr lang="zh-CN" altLang="en-US" sz="2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3666" name="标题 1"/>
          <p:cNvSpPr>
            <a:spLocks noGrp="1"/>
          </p:cNvSpPr>
          <p:nvPr>
            <p:ph type="ctrTitle"/>
          </p:nvPr>
        </p:nvSpPr>
        <p:spPr>
          <a:xfrm>
            <a:off x="1774825" y="1052513"/>
            <a:ext cx="8424863" cy="1079500"/>
          </a:xfrm>
        </p:spPr>
        <p:txBody>
          <a:bodyPr/>
          <a:lstStyle/>
          <a:p>
            <a:pPr eaLnBrk="1" hangingPunct="1"/>
            <a:r>
              <a:rPr lang="en-US" altLang="zh-CN" sz="4000" b="1" dirty="0" smtClean="0">
                <a:solidFill>
                  <a:srgbClr val="FF0000"/>
                </a:solidFill>
                <a:ea typeface="华文隶书"/>
              </a:rPr>
              <a:t>ENDA Progress</a:t>
            </a:r>
            <a:endParaRPr lang="zh-CN" altLang="en-US" sz="4000" b="1" dirty="0" smtClean="0">
              <a:solidFill>
                <a:srgbClr val="FF0000"/>
              </a:solidFill>
              <a:ea typeface="华文隶书"/>
            </a:endParaRPr>
          </a:p>
        </p:txBody>
      </p:sp>
      <p:sp>
        <p:nvSpPr>
          <p:cNvPr id="247811" name="灯片编号占位符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E99946-BDF8-40D4-A608-7FB4FA8CDBFF}" type="slidenum">
              <a:rPr lang="zh-CN" altLang="en-US">
                <a:solidFill>
                  <a:srgbClr val="898989"/>
                </a:solidFill>
                <a:cs typeface="华文新魏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>
              <a:solidFill>
                <a:srgbClr val="898989"/>
              </a:solidFill>
              <a:cs typeface="华文新魏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672" y="2162730"/>
            <a:ext cx="4560888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内容占位符 3"/>
          <p:cNvSpPr txBox="1">
            <a:spLocks/>
          </p:cNvSpPr>
          <p:nvPr/>
        </p:nvSpPr>
        <p:spPr bwMode="auto">
          <a:xfrm>
            <a:off x="1775521" y="1329198"/>
            <a:ext cx="8424936" cy="64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096963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zh-CN" sz="2500" b="1" dirty="0" smtClean="0">
                <a:solidFill>
                  <a:srgbClr val="002060"/>
                </a:solidFill>
                <a:latin typeface="Trebuchet MS" pitchFamily="34" charset="0"/>
                <a:ea typeface="黑体" pitchFamily="49" charset="-122"/>
              </a:rPr>
              <a:t>Dec. 2018</a:t>
            </a:r>
            <a:r>
              <a:rPr lang="zh-CN" altLang="en-US" sz="2500" b="1" dirty="0" smtClean="0">
                <a:solidFill>
                  <a:srgbClr val="002060"/>
                </a:solidFill>
                <a:latin typeface="Trebuchet MS" pitchFamily="34" charset="0"/>
                <a:ea typeface="黑体" pitchFamily="49" charset="-122"/>
              </a:rPr>
              <a:t>，</a:t>
            </a:r>
            <a:r>
              <a:rPr lang="en-US" altLang="zh-CN" sz="2500" b="1" dirty="0" smtClean="0">
                <a:solidFill>
                  <a:srgbClr val="002060"/>
                </a:solidFill>
                <a:latin typeface="Trebuchet MS" pitchFamily="34" charset="0"/>
                <a:ea typeface="黑体" pitchFamily="49" charset="-122"/>
              </a:rPr>
              <a:t>move to YBJ to work together with YBJHA</a:t>
            </a:r>
            <a:endParaRPr lang="en-US" altLang="zh-CN" sz="2500" b="1" dirty="0">
              <a:solidFill>
                <a:srgbClr val="002060"/>
              </a:solidFill>
              <a:latin typeface="Trebuchet MS" pitchFamily="34" charset="0"/>
              <a:ea typeface="黑体" pitchFamily="49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72826" y="308218"/>
            <a:ext cx="9998075" cy="561975"/>
          </a:xfrm>
        </p:spPr>
        <p:txBody>
          <a:bodyPr rtlCol="0">
            <a:noAutofit/>
          </a:bodyPr>
          <a:lstStyle/>
          <a:p>
            <a:pPr lvl="0" defTabSz="914400">
              <a:lnSpc>
                <a:spcPct val="150000"/>
              </a:lnSpc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Trebuchet MS"/>
                <a:ea typeface="黑体" panose="02010609060101010101" pitchFamily="49" charset="-122"/>
                <a:cs typeface="+mn-cs"/>
              </a:rPr>
              <a:t>3. ENDA-16 at YBJ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A44A43-0D28-4D08-833C-BA1BEF4D17F5}" type="slidenum">
              <a:rPr lang="zh-CN" altLang="en-US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63277" y="5987018"/>
            <a:ext cx="11017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2019 ICRC proceeding ID345: EAS Thermal Neutron Detector Array to Add into LHAASO (Xinhua 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组合 1"/>
          <p:cNvGrpSpPr>
            <a:grpSpLocks/>
          </p:cNvGrpSpPr>
          <p:nvPr/>
        </p:nvGrpSpPr>
        <p:grpSpPr bwMode="auto">
          <a:xfrm>
            <a:off x="6432550" y="601663"/>
            <a:ext cx="5543550" cy="5837237"/>
            <a:chOff x="6505908" y="889000"/>
            <a:chExt cx="5544306" cy="5837228"/>
          </a:xfrm>
        </p:grpSpPr>
        <p:grpSp>
          <p:nvGrpSpPr>
            <p:cNvPr id="117775" name="组合 104"/>
            <p:cNvGrpSpPr>
              <a:grpSpLocks/>
            </p:cNvGrpSpPr>
            <p:nvPr/>
          </p:nvGrpSpPr>
          <p:grpSpPr bwMode="auto">
            <a:xfrm>
              <a:off x="6505908" y="889000"/>
              <a:ext cx="5544306" cy="5837228"/>
              <a:chOff x="660400" y="884249"/>
              <a:chExt cx="5544306" cy="5837228"/>
            </a:xfrm>
          </p:grpSpPr>
          <p:pic>
            <p:nvPicPr>
              <p:cNvPr id="117793" name="图片 105"/>
              <p:cNvPicPr>
                <a:picLocks noChangeAspect="1"/>
              </p:cNvPicPr>
              <p:nvPr/>
            </p:nvPicPr>
            <p:blipFill>
              <a:blip r:embed="rId3"/>
              <a:srcRect t="11287"/>
              <a:stretch>
                <a:fillRect/>
              </a:stretch>
            </p:blipFill>
            <p:spPr bwMode="auto">
              <a:xfrm>
                <a:off x="660400" y="884249"/>
                <a:ext cx="5544306" cy="5837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7" name="矩形 106"/>
              <p:cNvSpPr/>
              <p:nvPr/>
            </p:nvSpPr>
            <p:spPr>
              <a:xfrm>
                <a:off x="1016048" y="1130311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矩形 107"/>
              <p:cNvSpPr/>
              <p:nvPr/>
            </p:nvSpPr>
            <p:spPr>
              <a:xfrm>
                <a:off x="1028750" y="2222509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矩形 108"/>
              <p:cNvSpPr/>
              <p:nvPr/>
            </p:nvSpPr>
            <p:spPr>
              <a:xfrm>
                <a:off x="1041452" y="3302007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矩形 109"/>
              <p:cNvSpPr/>
              <p:nvPr/>
            </p:nvSpPr>
            <p:spPr>
              <a:xfrm>
                <a:off x="1054154" y="4394206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矩形 110"/>
              <p:cNvSpPr/>
              <p:nvPr/>
            </p:nvSpPr>
            <p:spPr>
              <a:xfrm>
                <a:off x="2337029" y="1130311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矩形 111"/>
              <p:cNvSpPr/>
              <p:nvPr/>
            </p:nvSpPr>
            <p:spPr>
              <a:xfrm>
                <a:off x="2349730" y="2222509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矩形 112"/>
              <p:cNvSpPr/>
              <p:nvPr/>
            </p:nvSpPr>
            <p:spPr>
              <a:xfrm>
                <a:off x="2362432" y="3302007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矩形 113"/>
              <p:cNvSpPr/>
              <p:nvPr/>
            </p:nvSpPr>
            <p:spPr>
              <a:xfrm>
                <a:off x="2375134" y="4394206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>
              <a:xfrm>
                <a:off x="3505588" y="1130311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矩形 115"/>
              <p:cNvSpPr/>
              <p:nvPr/>
            </p:nvSpPr>
            <p:spPr>
              <a:xfrm>
                <a:off x="3518290" y="2222509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3530991" y="3302007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矩形 117"/>
              <p:cNvSpPr/>
              <p:nvPr/>
            </p:nvSpPr>
            <p:spPr>
              <a:xfrm>
                <a:off x="3543693" y="4394206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矩形 118"/>
              <p:cNvSpPr/>
              <p:nvPr/>
            </p:nvSpPr>
            <p:spPr>
              <a:xfrm>
                <a:off x="4826568" y="1130311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>
              <a:xfrm>
                <a:off x="4839270" y="2222509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矩形 120"/>
              <p:cNvSpPr/>
              <p:nvPr/>
            </p:nvSpPr>
            <p:spPr>
              <a:xfrm>
                <a:off x="4851972" y="3302007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矩形 121"/>
              <p:cNvSpPr/>
              <p:nvPr/>
            </p:nvSpPr>
            <p:spPr>
              <a:xfrm>
                <a:off x="4864673" y="4394206"/>
                <a:ext cx="1130454" cy="102869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3" name="矩形 122"/>
            <p:cNvSpPr/>
            <p:nvPr/>
          </p:nvSpPr>
          <p:spPr>
            <a:xfrm>
              <a:off x="7137819" y="4995856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9211377" y="5008556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11342092" y="4957756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7094951" y="3143247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7" name="矩形 126"/>
            <p:cNvSpPr/>
            <p:nvPr/>
          </p:nvSpPr>
          <p:spPr>
            <a:xfrm>
              <a:off x="9205026" y="3128959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8" name="矩形 127"/>
            <p:cNvSpPr/>
            <p:nvPr/>
          </p:nvSpPr>
          <p:spPr>
            <a:xfrm>
              <a:off x="11335742" y="3143247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9" name="矩形 128"/>
            <p:cNvSpPr/>
            <p:nvPr/>
          </p:nvSpPr>
          <p:spPr>
            <a:xfrm>
              <a:off x="7101302" y="987425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0" name="矩形 129"/>
            <p:cNvSpPr/>
            <p:nvPr/>
          </p:nvSpPr>
          <p:spPr>
            <a:xfrm>
              <a:off x="9211377" y="958850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11342092" y="974725"/>
              <a:ext cx="254035" cy="279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 rot="21583410">
              <a:off x="7107237" y="2919926"/>
              <a:ext cx="2352711" cy="2103680"/>
              <a:chOff x="2710022" y="3071164"/>
              <a:chExt cx="1308085" cy="1224362"/>
            </a:xfrm>
            <a:solidFill>
              <a:schemeClr val="tx1"/>
            </a:solidFill>
          </p:grpSpPr>
          <p:grpSp>
            <p:nvGrpSpPr>
              <p:cNvPr id="133" name="组合 132"/>
              <p:cNvGrpSpPr/>
              <p:nvPr/>
            </p:nvGrpSpPr>
            <p:grpSpPr>
              <a:xfrm>
                <a:off x="2710022" y="3071164"/>
                <a:ext cx="1300215" cy="125817"/>
                <a:chOff x="2710021" y="3071145"/>
                <a:chExt cx="1300216" cy="125815"/>
              </a:xfrm>
              <a:grpFill/>
            </p:grpSpPr>
            <p:sp>
              <p:nvSpPr>
                <p:cNvPr id="146" name="椭圆 145"/>
                <p:cNvSpPr/>
                <p:nvPr/>
              </p:nvSpPr>
              <p:spPr>
                <a:xfrm>
                  <a:off x="2710021" y="3071145"/>
                  <a:ext cx="127000" cy="1143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dirty="0">
                      <a:solidFill>
                        <a:prstClr val="white"/>
                      </a:solidFill>
                    </a:rPr>
                    <a:t>13</a:t>
                  </a: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椭圆 146"/>
                <p:cNvSpPr/>
                <p:nvPr/>
              </p:nvSpPr>
              <p:spPr>
                <a:xfrm>
                  <a:off x="3883237" y="3071267"/>
                  <a:ext cx="127000" cy="1143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dirty="0">
                      <a:solidFill>
                        <a:prstClr val="white"/>
                      </a:solidFill>
                    </a:rPr>
                    <a:t>16</a:t>
                  </a: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椭圆 147"/>
                <p:cNvSpPr/>
                <p:nvPr/>
              </p:nvSpPr>
              <p:spPr>
                <a:xfrm>
                  <a:off x="3103506" y="3076901"/>
                  <a:ext cx="127000" cy="1143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dirty="0">
                      <a:solidFill>
                        <a:prstClr val="white"/>
                      </a:solidFill>
                    </a:rPr>
                    <a:t>14</a:t>
                  </a: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椭圆 148"/>
                <p:cNvSpPr/>
                <p:nvPr/>
              </p:nvSpPr>
              <p:spPr>
                <a:xfrm>
                  <a:off x="3483928" y="3082660"/>
                  <a:ext cx="127000" cy="1143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dirty="0">
                      <a:solidFill>
                        <a:prstClr val="white"/>
                      </a:solidFill>
                    </a:rPr>
                    <a:t>15</a:t>
                  </a:r>
                  <a:endParaRPr lang="zh-CN" alt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4" name="椭圆 133"/>
              <p:cNvSpPr/>
              <p:nvPr/>
            </p:nvSpPr>
            <p:spPr>
              <a:xfrm>
                <a:off x="2728503" y="4163082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1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891106" y="4176328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4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3095901" y="4178685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2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3508106" y="4181225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3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728268" y="3449553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9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874682" y="3456938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12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084220" y="3456942"/>
                <a:ext cx="125214" cy="109344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dirty="0">
                    <a:solidFill>
                      <a:prstClr val="white"/>
                    </a:solidFill>
                  </a:rPr>
                  <a:t>10</a:t>
                </a:r>
                <a:endParaRPr lang="zh-CN" alt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483520" y="3463283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11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2728333" y="3783436"/>
                <a:ext cx="127001" cy="114300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5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3863655" y="3798252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8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095703" y="3790856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6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489179" y="3798243"/>
                <a:ext cx="127001" cy="114301"/>
              </a:xfrm>
              <a:prstGeom prst="ellipse">
                <a:avLst/>
              </a:prstGeom>
              <a:grp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>
                    <a:solidFill>
                      <a:prstClr val="white"/>
                    </a:solidFill>
                  </a:rPr>
                  <a:t>7</a:t>
                </a:r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7786" name="文本框 150"/>
            <p:cNvSpPr txBox="1">
              <a:spLocks noChangeArrowheads="1"/>
            </p:cNvSpPr>
            <p:nvPr/>
          </p:nvSpPr>
          <p:spPr bwMode="auto">
            <a:xfrm>
              <a:off x="7331542" y="1137137"/>
              <a:ext cx="6413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  <a:ea typeface="宋体" charset="-122"/>
                </a:rPr>
                <a:t>ED</a:t>
              </a:r>
              <a:endParaRPr lang="zh-CN" altLang="en-US">
                <a:solidFill>
                  <a:srgbClr val="FF0000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7787" name="文本框 151"/>
            <p:cNvSpPr txBox="1">
              <a:spLocks noChangeArrowheads="1"/>
            </p:cNvSpPr>
            <p:nvPr/>
          </p:nvSpPr>
          <p:spPr bwMode="auto">
            <a:xfrm>
              <a:off x="7453087" y="2511890"/>
              <a:ext cx="15173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EN-detector</a:t>
              </a:r>
              <a:endParaRPr lang="zh-CN" altLang="en-US">
                <a:solidFill>
                  <a:srgbClr val="000000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7788" name="文本框 152"/>
            <p:cNvSpPr txBox="1">
              <a:spLocks noChangeArrowheads="1"/>
            </p:cNvSpPr>
            <p:nvPr/>
          </p:nvSpPr>
          <p:spPr bwMode="auto">
            <a:xfrm>
              <a:off x="8402865" y="1536105"/>
              <a:ext cx="6413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rgbClr val="1F497D"/>
                  </a:solidFill>
                  <a:latin typeface="Calibri" pitchFamily="34" charset="0"/>
                  <a:ea typeface="宋体" charset="-122"/>
                </a:rPr>
                <a:t>MD</a:t>
              </a:r>
              <a:endParaRPr lang="zh-CN" altLang="en-US" b="1">
                <a:solidFill>
                  <a:srgbClr val="1F497D"/>
                </a:solidFill>
                <a:latin typeface="Calibri" pitchFamily="34" charset="0"/>
                <a:ea typeface="宋体" charset="-122"/>
              </a:endParaRPr>
            </a:p>
          </p:txBody>
        </p:sp>
        <p:cxnSp>
          <p:nvCxnSpPr>
            <p:cNvPr id="155" name="直接箭头连接符 154"/>
            <p:cNvCxnSpPr/>
            <p:nvPr/>
          </p:nvCxnSpPr>
          <p:spPr>
            <a:xfrm>
              <a:off x="7036205" y="3035297"/>
              <a:ext cx="22228" cy="1860547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箭头连接符 155"/>
            <p:cNvCxnSpPr/>
            <p:nvPr/>
          </p:nvCxnSpPr>
          <p:spPr>
            <a:xfrm flipV="1">
              <a:off x="7236258" y="5173655"/>
              <a:ext cx="2121189" cy="20638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791" name="文本框 156"/>
            <p:cNvSpPr txBox="1">
              <a:spLocks noChangeArrowheads="1"/>
            </p:cNvSpPr>
            <p:nvPr/>
          </p:nvSpPr>
          <p:spPr bwMode="auto">
            <a:xfrm>
              <a:off x="8054501" y="4891785"/>
              <a:ext cx="632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FFFFFF"/>
                  </a:solidFill>
                  <a:latin typeface="Calibri" pitchFamily="34" charset="0"/>
                  <a:ea typeface="宋体" charset="-122"/>
                </a:rPr>
                <a:t>15m</a:t>
              </a:r>
              <a:endParaRPr lang="zh-CN" altLang="en-US">
                <a:solidFill>
                  <a:srgbClr val="FFFFFF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7792" name="文本框 157"/>
            <p:cNvSpPr txBox="1">
              <a:spLocks noChangeArrowheads="1"/>
            </p:cNvSpPr>
            <p:nvPr/>
          </p:nvSpPr>
          <p:spPr bwMode="auto">
            <a:xfrm rot="-5400000">
              <a:off x="6645474" y="3916593"/>
              <a:ext cx="632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FFFFFF"/>
                  </a:solidFill>
                  <a:latin typeface="Calibri" pitchFamily="34" charset="0"/>
                  <a:ea typeface="宋体" charset="-122"/>
                </a:rPr>
                <a:t>15m</a:t>
              </a:r>
              <a:endParaRPr lang="zh-CN" altLang="en-US">
                <a:solidFill>
                  <a:srgbClr val="FFFFFF"/>
                </a:solidFill>
                <a:latin typeface="Calibri" pitchFamily="34" charset="0"/>
                <a:ea typeface="宋体" charset="-122"/>
              </a:endParaRPr>
            </a:p>
          </p:txBody>
        </p:sp>
      </p:grpSp>
      <p:sp>
        <p:nvSpPr>
          <p:cNvPr id="93" name="椭圆 92"/>
          <p:cNvSpPr/>
          <p:nvPr/>
        </p:nvSpPr>
        <p:spPr>
          <a:xfrm>
            <a:off x="6734175" y="2428875"/>
            <a:ext cx="811213" cy="908050"/>
          </a:xfrm>
          <a:prstGeom prst="ellipse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4" name="椭圆 93"/>
          <p:cNvSpPr/>
          <p:nvPr/>
        </p:nvSpPr>
        <p:spPr>
          <a:xfrm>
            <a:off x="8801100" y="2371725"/>
            <a:ext cx="811213" cy="908050"/>
          </a:xfrm>
          <a:prstGeom prst="ellipse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5" name="椭圆 94"/>
          <p:cNvSpPr/>
          <p:nvPr/>
        </p:nvSpPr>
        <p:spPr>
          <a:xfrm>
            <a:off x="6746875" y="4243388"/>
            <a:ext cx="811213" cy="908050"/>
          </a:xfrm>
          <a:prstGeom prst="ellipse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8929688" y="4217988"/>
            <a:ext cx="809625" cy="908050"/>
          </a:xfrm>
          <a:prstGeom prst="ellipse">
            <a:avLst/>
          </a:prstGeom>
          <a:noFill/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7766" name="组合 4"/>
          <p:cNvGrpSpPr>
            <a:grpSpLocks/>
          </p:cNvGrpSpPr>
          <p:nvPr/>
        </p:nvGrpSpPr>
        <p:grpSpPr bwMode="auto">
          <a:xfrm>
            <a:off x="55775" y="1983581"/>
            <a:ext cx="6161088" cy="4519613"/>
            <a:chOff x="378247" y="2335180"/>
            <a:chExt cx="6161551" cy="4519645"/>
          </a:xfrm>
        </p:grpSpPr>
        <p:pic>
          <p:nvPicPr>
            <p:cNvPr id="117768" name="图片 3"/>
            <p:cNvPicPr>
              <a:picLocks noChangeAspect="1"/>
            </p:cNvPicPr>
            <p:nvPr/>
          </p:nvPicPr>
          <p:blipFill>
            <a:blip r:embed="rId4"/>
            <a:srcRect t="7957"/>
            <a:stretch>
              <a:fillRect/>
            </a:stretch>
          </p:blipFill>
          <p:spPr bwMode="auto">
            <a:xfrm>
              <a:off x="688633" y="2590002"/>
              <a:ext cx="5851165" cy="4216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" name="矩形 96"/>
            <p:cNvSpPr/>
            <p:nvPr/>
          </p:nvSpPr>
          <p:spPr>
            <a:xfrm>
              <a:off x="3347095" y="4290994"/>
              <a:ext cx="535028" cy="4921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dirty="0">
                  <a:solidFill>
                    <a:srgbClr val="FF0000"/>
                  </a:solidFill>
                </a:rPr>
                <a:t>ENDA</a:t>
              </a:r>
              <a:endParaRPr lang="zh-CN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17770" name="文本框 75"/>
            <p:cNvSpPr txBox="1">
              <a:spLocks noChangeArrowheads="1"/>
            </p:cNvSpPr>
            <p:nvPr/>
          </p:nvSpPr>
          <p:spPr bwMode="auto">
            <a:xfrm>
              <a:off x="4285378" y="3519464"/>
              <a:ext cx="641399" cy="366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Calibri" pitchFamily="34" charset="0"/>
                  <a:ea typeface="宋体" charset="-122"/>
                </a:rPr>
                <a:t>ED</a:t>
              </a:r>
              <a:endParaRPr lang="zh-CN" altLang="en-US">
                <a:solidFill>
                  <a:srgbClr val="FF0000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7771" name="文本框 76"/>
            <p:cNvSpPr txBox="1">
              <a:spLocks noChangeArrowheads="1"/>
            </p:cNvSpPr>
            <p:nvPr/>
          </p:nvSpPr>
          <p:spPr bwMode="auto">
            <a:xfrm>
              <a:off x="4179008" y="3978254"/>
              <a:ext cx="641398" cy="366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solidFill>
                    <a:srgbClr val="1F497D"/>
                  </a:solidFill>
                  <a:latin typeface="Calibri" pitchFamily="34" charset="0"/>
                  <a:ea typeface="宋体" charset="-122"/>
                </a:rPr>
                <a:t>MD</a:t>
              </a:r>
              <a:endParaRPr lang="zh-CN" altLang="en-US" b="1">
                <a:solidFill>
                  <a:srgbClr val="1F497D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7772" name="文本框 2"/>
            <p:cNvSpPr txBox="1">
              <a:spLocks noChangeArrowheads="1"/>
            </p:cNvSpPr>
            <p:nvPr/>
          </p:nvSpPr>
          <p:spPr bwMode="auto">
            <a:xfrm>
              <a:off x="5563412" y="6488110"/>
              <a:ext cx="660450" cy="366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x(m)</a:t>
              </a:r>
              <a:endParaRPr lang="zh-CN" altLang="en-US">
                <a:solidFill>
                  <a:srgbClr val="000000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7773" name="文本框 65"/>
            <p:cNvSpPr txBox="1">
              <a:spLocks noChangeArrowheads="1"/>
            </p:cNvSpPr>
            <p:nvPr/>
          </p:nvSpPr>
          <p:spPr bwMode="auto">
            <a:xfrm>
              <a:off x="378247" y="3695677"/>
              <a:ext cx="660450" cy="366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y(m)</a:t>
              </a:r>
              <a:endParaRPr lang="zh-CN" altLang="en-US">
                <a:solidFill>
                  <a:srgbClr val="000000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7774" name="文本框 66"/>
            <p:cNvSpPr txBox="1">
              <a:spLocks noChangeArrowheads="1"/>
            </p:cNvSpPr>
            <p:nvPr/>
          </p:nvSpPr>
          <p:spPr bwMode="auto">
            <a:xfrm>
              <a:off x="4782303" y="2335180"/>
              <a:ext cx="1155787" cy="39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YBJHA</a:t>
              </a:r>
            </a:p>
          </p:txBody>
        </p:sp>
      </p:grpSp>
      <p:sp>
        <p:nvSpPr>
          <p:cNvPr id="117767" name="Text Box 50"/>
          <p:cNvSpPr txBox="1">
            <a:spLocks noChangeArrowheads="1"/>
          </p:cNvSpPr>
          <p:nvPr/>
        </p:nvSpPr>
        <p:spPr bwMode="auto">
          <a:xfrm>
            <a:off x="55775" y="549275"/>
            <a:ext cx="62783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 smtClean="0"/>
              <a:t>Dec. 2018-Jul. 2019</a:t>
            </a:r>
            <a:r>
              <a:rPr lang="zh-CN" altLang="en-US" sz="2800" dirty="0" smtClean="0"/>
              <a:t>，</a:t>
            </a:r>
            <a:r>
              <a:rPr lang="en-US" altLang="zh-CN" sz="2800" dirty="0" smtClean="0"/>
              <a:t>ENDA-16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is on MD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with detector distance 5m so that MD is easy to saturate when the core falls inside ENDA.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2" name="组合 104"/>
          <p:cNvGrpSpPr>
            <a:grpSpLocks/>
          </p:cNvGrpSpPr>
          <p:nvPr/>
        </p:nvGrpSpPr>
        <p:grpSpPr bwMode="auto">
          <a:xfrm>
            <a:off x="6505575" y="260350"/>
            <a:ext cx="5545138" cy="6465888"/>
            <a:chOff x="660400" y="255897"/>
            <a:chExt cx="5544306" cy="6465580"/>
          </a:xfrm>
        </p:grpSpPr>
        <p:pic>
          <p:nvPicPr>
            <p:cNvPr id="119833" name="图片 105"/>
            <p:cNvPicPr>
              <a:picLocks noChangeAspect="1"/>
            </p:cNvPicPr>
            <p:nvPr/>
          </p:nvPicPr>
          <p:blipFill>
            <a:blip r:embed="rId3"/>
            <a:srcRect t="1736"/>
            <a:stretch>
              <a:fillRect/>
            </a:stretch>
          </p:blipFill>
          <p:spPr bwMode="auto">
            <a:xfrm>
              <a:off x="660400" y="255897"/>
              <a:ext cx="5544306" cy="6465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" name="矩形 106"/>
            <p:cNvSpPr/>
            <p:nvPr/>
          </p:nvSpPr>
          <p:spPr>
            <a:xfrm>
              <a:off x="1015947" y="1130568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1028645" y="2222716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1041343" y="3302165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1054041" y="4394313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2336548" y="1130568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2" name="矩形 111"/>
            <p:cNvSpPr/>
            <p:nvPr/>
          </p:nvSpPr>
          <p:spPr>
            <a:xfrm>
              <a:off x="2349247" y="2222716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2361945" y="3302165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2374643" y="4394313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5" name="矩形 114"/>
            <p:cNvSpPr/>
            <p:nvPr/>
          </p:nvSpPr>
          <p:spPr>
            <a:xfrm>
              <a:off x="3504773" y="1130568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3517471" y="2222716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3530169" y="3302165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矩形 117"/>
            <p:cNvSpPr/>
            <p:nvPr/>
          </p:nvSpPr>
          <p:spPr>
            <a:xfrm>
              <a:off x="3542867" y="4394313"/>
              <a:ext cx="1130130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9" name="矩形 118"/>
            <p:cNvSpPr/>
            <p:nvPr/>
          </p:nvSpPr>
          <p:spPr>
            <a:xfrm>
              <a:off x="4825375" y="1130568"/>
              <a:ext cx="1131718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4838073" y="2222716"/>
              <a:ext cx="1131718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4850771" y="3302165"/>
              <a:ext cx="1131718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2" name="矩形 121"/>
            <p:cNvSpPr/>
            <p:nvPr/>
          </p:nvSpPr>
          <p:spPr>
            <a:xfrm>
              <a:off x="4863469" y="4394313"/>
              <a:ext cx="1131718" cy="102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3" name="矩形 122"/>
          <p:cNvSpPr/>
          <p:nvPr/>
        </p:nvSpPr>
        <p:spPr>
          <a:xfrm>
            <a:off x="7137400" y="4995863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9210675" y="5008563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11341100" y="4957763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7096125" y="3143250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9204325" y="3128963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11334750" y="3143250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7102475" y="987425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9210675" y="958850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11341100" y="974725"/>
            <a:ext cx="254000" cy="279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9822" name="文本框 149"/>
          <p:cNvSpPr txBox="1">
            <a:spLocks noChangeArrowheads="1"/>
          </p:cNvSpPr>
          <p:nvPr/>
        </p:nvSpPr>
        <p:spPr bwMode="auto">
          <a:xfrm>
            <a:off x="9393238" y="309563"/>
            <a:ext cx="10112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itchFamily="34" charset="0"/>
                <a:ea typeface="宋体" charset="-122"/>
              </a:rPr>
              <a:t>North</a:t>
            </a:r>
            <a:endParaRPr lang="zh-CN" altLang="en-US" dirty="0">
              <a:solidFill>
                <a:srgbClr val="FF0000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119823" name="文本框 150"/>
          <p:cNvSpPr txBox="1">
            <a:spLocks noChangeArrowheads="1"/>
          </p:cNvSpPr>
          <p:nvPr/>
        </p:nvSpPr>
        <p:spPr bwMode="auto">
          <a:xfrm>
            <a:off x="7327900" y="3217863"/>
            <a:ext cx="641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Calibri" pitchFamily="34" charset="0"/>
                <a:ea typeface="宋体" charset="-122"/>
              </a:rPr>
              <a:t>ED</a:t>
            </a:r>
            <a:endParaRPr lang="zh-CN" altLang="en-US">
              <a:solidFill>
                <a:srgbClr val="FF0000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119824" name="文本框 152"/>
          <p:cNvSpPr txBox="1">
            <a:spLocks noChangeArrowheads="1"/>
          </p:cNvSpPr>
          <p:nvPr/>
        </p:nvSpPr>
        <p:spPr bwMode="auto">
          <a:xfrm>
            <a:off x="7197725" y="1606550"/>
            <a:ext cx="641350" cy="369888"/>
          </a:xfrm>
          <a:prstGeom prst="rect">
            <a:avLst/>
          </a:prstGeom>
          <a:solidFill>
            <a:schemeClr val="bg1">
              <a:alpha val="4313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1F497D"/>
                </a:solidFill>
                <a:latin typeface="Calibri" pitchFamily="34" charset="0"/>
                <a:ea typeface="宋体" charset="-122"/>
              </a:rPr>
              <a:t>MD</a:t>
            </a:r>
            <a:endParaRPr lang="zh-CN" altLang="en-US">
              <a:solidFill>
                <a:srgbClr val="1F497D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119825" name="文本框 153"/>
          <p:cNvSpPr txBox="1">
            <a:spLocks noChangeArrowheads="1"/>
          </p:cNvSpPr>
          <p:nvPr/>
        </p:nvSpPr>
        <p:spPr bwMode="auto">
          <a:xfrm>
            <a:off x="9802813" y="6010275"/>
            <a:ext cx="2605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00"/>
                </a:solidFill>
                <a:latin typeface="Calibri" pitchFamily="34" charset="0"/>
                <a:ea typeface="宋体" charset="-122"/>
              </a:rPr>
              <a:t>Water control room</a:t>
            </a:r>
            <a:endParaRPr lang="zh-CN" altLang="en-US">
              <a:solidFill>
                <a:srgbClr val="000000"/>
              </a:solidFill>
              <a:latin typeface="Calibri" pitchFamily="34" charset="0"/>
              <a:ea typeface="宋体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>
            <a:off x="7037388" y="3035300"/>
            <a:ext cx="20637" cy="186055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箭头连接符 155"/>
          <p:cNvCxnSpPr/>
          <p:nvPr/>
        </p:nvCxnSpPr>
        <p:spPr>
          <a:xfrm flipV="1">
            <a:off x="7235825" y="5173663"/>
            <a:ext cx="2120900" cy="2063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28" name="文本框 156"/>
          <p:cNvSpPr txBox="1">
            <a:spLocks noChangeArrowheads="1"/>
          </p:cNvSpPr>
          <p:nvPr/>
        </p:nvSpPr>
        <p:spPr bwMode="auto">
          <a:xfrm>
            <a:off x="8054975" y="4891088"/>
            <a:ext cx="631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latin typeface="Calibri" pitchFamily="34" charset="0"/>
                <a:ea typeface="宋体" charset="-122"/>
              </a:rPr>
              <a:t>15m</a:t>
            </a:r>
            <a:endParaRPr lang="zh-CN" altLang="en-US">
              <a:solidFill>
                <a:srgbClr val="FFFFFF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119829" name="文本框 157"/>
          <p:cNvSpPr txBox="1">
            <a:spLocks noChangeArrowheads="1"/>
          </p:cNvSpPr>
          <p:nvPr/>
        </p:nvSpPr>
        <p:spPr bwMode="auto">
          <a:xfrm rot="-5400000">
            <a:off x="6645275" y="3916363"/>
            <a:ext cx="633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FFFF"/>
                </a:solidFill>
                <a:latin typeface="Calibri" pitchFamily="34" charset="0"/>
                <a:ea typeface="宋体" charset="-122"/>
              </a:rPr>
              <a:t>15m</a:t>
            </a:r>
            <a:endParaRPr lang="zh-CN" altLang="en-US">
              <a:solidFill>
                <a:srgbClr val="FFFFFF"/>
              </a:solidFill>
              <a:latin typeface="Calibri" pitchFamily="34" charset="0"/>
              <a:ea typeface="宋体" charset="-122"/>
            </a:endParaRPr>
          </a:p>
        </p:txBody>
      </p:sp>
      <p:sp>
        <p:nvSpPr>
          <p:cNvPr id="119832" name="Text Box 61"/>
          <p:cNvSpPr txBox="1">
            <a:spLocks noChangeArrowheads="1"/>
          </p:cNvSpPr>
          <p:nvPr/>
        </p:nvSpPr>
        <p:spPr bwMode="auto">
          <a:xfrm>
            <a:off x="112543" y="174020"/>
            <a:ext cx="783448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 smtClean="0"/>
              <a:t>ENDA-16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is 50m from MD:</a:t>
            </a:r>
            <a:endParaRPr lang="en-US" altLang="zh-CN" sz="2800" dirty="0"/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zh-CN" sz="2800" dirty="0" smtClean="0"/>
              <a:t>Jul.-Sep.,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detector distance 3</a:t>
            </a:r>
            <a:r>
              <a:rPr lang="en-US" altLang="zh-CN" sz="2800" dirty="0"/>
              <a:t>m</a:t>
            </a:r>
            <a:endParaRPr lang="zh-CN" altLang="en-US" sz="2800" dirty="0"/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zh-CN" sz="2800" dirty="0" smtClean="0"/>
              <a:t>Sep.-now,</a:t>
            </a:r>
            <a:r>
              <a:rPr lang="zh-CN" altLang="en-US" sz="2800" dirty="0" smtClean="0"/>
              <a:t> </a:t>
            </a:r>
            <a:r>
              <a:rPr lang="en-US" altLang="zh-CN" sz="2800" dirty="0"/>
              <a:t>detector distance </a:t>
            </a:r>
            <a:r>
              <a:rPr lang="en-US" altLang="zh-CN" sz="2800" dirty="0" smtClean="0"/>
              <a:t>5m</a:t>
            </a:r>
            <a:endParaRPr lang="zh-CN" altLang="en-US" sz="2800" dirty="0"/>
          </a:p>
        </p:txBody>
      </p:sp>
      <p:grpSp>
        <p:nvGrpSpPr>
          <p:cNvPr id="3" name="组合 2"/>
          <p:cNvGrpSpPr/>
          <p:nvPr/>
        </p:nvGrpSpPr>
        <p:grpSpPr>
          <a:xfrm>
            <a:off x="112543" y="2348880"/>
            <a:ext cx="6266825" cy="4377358"/>
            <a:chOff x="112543" y="2348880"/>
            <a:chExt cx="6266825" cy="4377358"/>
          </a:xfrm>
        </p:grpSpPr>
        <p:pic>
          <p:nvPicPr>
            <p:cNvPr id="119809" name="图片 74"/>
            <p:cNvPicPr>
              <a:picLocks noChangeAspect="1"/>
            </p:cNvPicPr>
            <p:nvPr/>
          </p:nvPicPr>
          <p:blipFill rotWithShape="1">
            <a:blip r:embed="rId4"/>
            <a:srcRect t="8317" r="5618"/>
            <a:stretch/>
          </p:blipFill>
          <p:spPr bwMode="auto">
            <a:xfrm>
              <a:off x="330993" y="2348880"/>
              <a:ext cx="6048375" cy="4360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10" name="文本框 81"/>
            <p:cNvSpPr txBox="1">
              <a:spLocks noChangeArrowheads="1"/>
            </p:cNvSpPr>
            <p:nvPr/>
          </p:nvSpPr>
          <p:spPr bwMode="auto">
            <a:xfrm>
              <a:off x="5683996" y="6378576"/>
              <a:ext cx="573088" cy="347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x(m)</a:t>
              </a:r>
              <a:endParaRPr lang="zh-CN" altLang="en-US" dirty="0">
                <a:solidFill>
                  <a:srgbClr val="000000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119811" name="文本框 82"/>
            <p:cNvSpPr txBox="1">
              <a:spLocks noChangeArrowheads="1"/>
            </p:cNvSpPr>
            <p:nvPr/>
          </p:nvSpPr>
          <p:spPr bwMode="auto">
            <a:xfrm>
              <a:off x="112543" y="2543029"/>
              <a:ext cx="571500" cy="347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dirty="0">
                  <a:solidFill>
                    <a:srgbClr val="000000"/>
                  </a:solidFill>
                  <a:latin typeface="Calibri" pitchFamily="34" charset="0"/>
                  <a:ea typeface="宋体" charset="-122"/>
                </a:rPr>
                <a:t>y(m)</a:t>
              </a:r>
              <a:endParaRPr lang="zh-CN" altLang="en-US" dirty="0">
                <a:solidFill>
                  <a:srgbClr val="000000"/>
                </a:solidFill>
                <a:latin typeface="Calibri" pitchFamily="34" charset="0"/>
                <a:ea typeface="宋体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131218" y="4103291"/>
              <a:ext cx="444500" cy="47783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43" name="文本框 149"/>
            <p:cNvSpPr txBox="1">
              <a:spLocks noChangeArrowheads="1"/>
            </p:cNvSpPr>
            <p:nvPr/>
          </p:nvSpPr>
          <p:spPr bwMode="auto">
            <a:xfrm>
              <a:off x="1980632" y="3708255"/>
              <a:ext cx="10112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  <a:latin typeface="Calibri" pitchFamily="34" charset="0"/>
                  <a:ea typeface="宋体" charset="-122"/>
                </a:rPr>
                <a:t>ENDA</a:t>
              </a:r>
              <a:endParaRPr lang="zh-CN" altLang="en-US" dirty="0">
                <a:solidFill>
                  <a:srgbClr val="FF0000"/>
                </a:solidFill>
                <a:latin typeface="Calibri" pitchFamily="34" charset="0"/>
                <a:ea typeface="宋体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65733" y="512211"/>
            <a:ext cx="9998075" cy="561975"/>
          </a:xfrm>
        </p:spPr>
        <p:txBody>
          <a:bodyPr/>
          <a:lstStyle/>
          <a:p>
            <a:r>
              <a:rPr lang="en-US" altLang="zh-CN" sz="2800" dirty="0" smtClean="0"/>
              <a:t>ENDA-YBJHA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coincident events</a:t>
            </a:r>
            <a:endParaRPr lang="zh-CN" altLang="en-US" sz="2800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19337" y="2327628"/>
            <a:ext cx="6480720" cy="3860328"/>
          </a:xfrm>
        </p:spPr>
        <p:txBody>
          <a:bodyPr/>
          <a:lstStyle/>
          <a:p>
            <a:r>
              <a:rPr lang="en-US" altLang="zh-CN" sz="2400" dirty="0" smtClean="0"/>
              <a:t>ENDA: internet time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precision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sub-second; MAS=7</a:t>
            </a:r>
          </a:p>
          <a:p>
            <a:r>
              <a:rPr lang="en-US" altLang="zh-CN" sz="2400" dirty="0" smtClean="0"/>
              <a:t>YBJHA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GPS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time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precision 100ns,</a:t>
            </a:r>
          </a:p>
          <a:p>
            <a:endParaRPr lang="en-US" altLang="zh-CN" sz="2400" dirty="0"/>
          </a:p>
          <a:p>
            <a:r>
              <a:rPr lang="en-US" altLang="zh-CN" sz="2400" dirty="0"/>
              <a:t>Shower cores drop in square with side of 30 m at the center of </a:t>
            </a:r>
            <a:r>
              <a:rPr lang="en-US" altLang="zh-CN" sz="2400" dirty="0" smtClean="0"/>
              <a:t>ENDA-16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F402C-89E6-4798-8C81-CC50507869DA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8325"/>
          <a:stretch/>
        </p:blipFill>
        <p:spPr>
          <a:xfrm>
            <a:off x="6744072" y="2060848"/>
            <a:ext cx="5264263" cy="429550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64797" y="61716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Time difference (s)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208599"/>
            <a:ext cx="1880012" cy="520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46812" y="170406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Events in one day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94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ea typeface="华文隶书"/>
              </a:rPr>
              <a:t>data periods</a:t>
            </a:r>
            <a:endParaRPr lang="zh-CN" altLang="en-US" dirty="0" smtClean="0">
              <a:ea typeface="华文隶书"/>
            </a:endParaRPr>
          </a:p>
        </p:txBody>
      </p:sp>
      <p:sp>
        <p:nvSpPr>
          <p:cNvPr id="278531" name="灯片编号占位符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E0B1AB-5CD4-4FDD-9567-21101CC76334}" type="slidenum">
              <a:rPr lang="zh-CN" altLang="en-US">
                <a:solidFill>
                  <a:srgbClr val="898989"/>
                </a:solidFill>
                <a:cs typeface="华文新魏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zh-CN">
              <a:solidFill>
                <a:srgbClr val="898989"/>
              </a:solidFill>
              <a:cs typeface="华文新魏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656215"/>
              </p:ext>
            </p:extLst>
          </p:nvPr>
        </p:nvGraphicFramePr>
        <p:xfrm>
          <a:off x="407368" y="1849982"/>
          <a:ext cx="11377264" cy="403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3672408"/>
                <a:gridCol w="1728192"/>
                <a:gridCol w="3960440"/>
              </a:tblGrid>
              <a:tr h="739588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periods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ENDA-16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YBJHA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analysis</a:t>
                      </a:r>
                      <a:endParaRPr lang="zh-CN" altLang="en-US" sz="2400" dirty="0"/>
                    </a:p>
                  </a:txBody>
                  <a:tcPr/>
                </a:tc>
              </a:tr>
              <a:tr h="739588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20181028-20190505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neutron lost due to FADC FPGA problem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good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Ne comparison between two arrays</a:t>
                      </a:r>
                      <a:endParaRPr lang="zh-CN" altLang="en-US" sz="2400" dirty="0"/>
                    </a:p>
                  </a:txBody>
                  <a:tcPr/>
                </a:tc>
              </a:tr>
              <a:tr h="739588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20190524-20190711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on MD, 5m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good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err="1" smtClean="0"/>
                        <a:t>Nn</a:t>
                      </a:r>
                      <a:r>
                        <a:rPr lang="en-US" altLang="zh-CN" sz="2400" dirty="0" smtClean="0"/>
                        <a:t> distribution comparison </a:t>
                      </a:r>
                      <a:endParaRPr lang="zh-CN" altLang="en-US" sz="2400" dirty="0"/>
                    </a:p>
                  </a:txBody>
                  <a:tcPr/>
                </a:tc>
              </a:tr>
              <a:tr h="739588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20190727-20190828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away from MD, 3m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stopped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/>
                        <a:t>Nn</a:t>
                      </a:r>
                      <a:r>
                        <a:rPr lang="en-US" altLang="zh-CN" sz="2400" dirty="0" smtClean="0"/>
                        <a:t> distribution comparison </a:t>
                      </a:r>
                      <a:endParaRPr lang="zh-CN" altLang="en-US" sz="2400" dirty="0" smtClean="0"/>
                    </a:p>
                  </a:txBody>
                  <a:tcPr/>
                </a:tc>
              </a:tr>
              <a:tr h="739588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20190911-</a:t>
                      </a:r>
                    </a:p>
                    <a:p>
                      <a:r>
                        <a:rPr lang="en-US" altLang="zh-CN" sz="2400" dirty="0" smtClean="0"/>
                        <a:t>now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/>
                        <a:t>away from MD, 5m</a:t>
                      </a:r>
                      <a:endParaRPr lang="zh-CN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 part work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/>
                        <a:t>Nn</a:t>
                      </a:r>
                      <a:r>
                        <a:rPr lang="en-US" altLang="zh-CN" sz="2400" dirty="0" smtClean="0"/>
                        <a:t> distribution comparison, </a:t>
                      </a:r>
                      <a:r>
                        <a:rPr lang="en-US" altLang="zh-CN" sz="2400" dirty="0" err="1" smtClean="0"/>
                        <a:t>Nn</a:t>
                      </a:r>
                      <a:r>
                        <a:rPr lang="en-US" altLang="zh-CN" sz="2400" dirty="0" smtClean="0"/>
                        <a:t>-N</a:t>
                      </a:r>
                      <a:r>
                        <a:rPr lang="el-GR" altLang="zh-CN" sz="2400" dirty="0" smtClean="0"/>
                        <a:t>μ</a:t>
                      </a:r>
                      <a:r>
                        <a:rPr lang="en-US" altLang="zh-CN" sz="2400" dirty="0" smtClean="0"/>
                        <a:t>-Ne</a:t>
                      </a:r>
                      <a:endParaRPr lang="zh-CN" altLang="en-US" sz="24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0" y="184364"/>
            <a:ext cx="8082521" cy="644336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67883" y="19815"/>
            <a:ext cx="115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events</a:t>
            </a:r>
            <a:endParaRPr lang="zh-CN" altLang="en-US" sz="200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84071" y="2952607"/>
            <a:ext cx="172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lg</a:t>
            </a: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(</a:t>
            </a:r>
            <a:r>
              <a:rPr lang="el-GR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ρ</a:t>
            </a:r>
            <a:r>
              <a:rPr lang="en-US" altLang="zh-CN" sz="2000" baseline="-25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</a:t>
            </a:r>
            <a:r>
              <a:rPr lang="en-US" altLang="zh-CN" sz="2000" baseline="30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ENDA</a:t>
            </a: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)</a:t>
            </a:r>
            <a:r>
              <a:rPr lang="en-US" altLang="zh-CN" sz="2000" baseline="30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(m</a:t>
            </a:r>
            <a:r>
              <a:rPr lang="en-US" altLang="zh-CN" sz="2000" baseline="30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-2</a:t>
            </a: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)</a:t>
            </a:r>
            <a:endParaRPr lang="zh-CN" altLang="en-US" sz="2000" baseline="3000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1585" y="47250"/>
            <a:ext cx="154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lg</a:t>
            </a: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(</a:t>
            </a:r>
            <a:r>
              <a:rPr lang="el-GR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ρ</a:t>
            </a:r>
            <a:r>
              <a:rPr lang="en-US" altLang="zh-CN" sz="2000" baseline="-25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</a:t>
            </a:r>
            <a:r>
              <a:rPr lang="en-US" altLang="zh-CN" sz="2000" baseline="30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ED</a:t>
            </a:r>
            <a:r>
              <a:rPr lang="en-US" altLang="zh-CN" sz="2000" baseline="30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)(m</a:t>
            </a:r>
            <a:r>
              <a:rPr lang="en-US" altLang="zh-CN" sz="2000" baseline="30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-2</a:t>
            </a:r>
            <a:r>
              <a:rPr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)</a:t>
            </a:r>
            <a:endParaRPr lang="zh-CN" altLang="en-US" sz="2000" baseline="3000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33211" y="2513722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Linear fitting </a:t>
            </a:r>
            <a:r>
              <a:rPr lang="en-US" altLang="zh-CN" b="1" dirty="0" err="1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lg</a:t>
            </a:r>
            <a:r>
              <a:rPr lang="en-US" altLang="zh-CN" b="1" dirty="0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(y)=</a:t>
            </a:r>
            <a:r>
              <a:rPr lang="en-US" altLang="zh-CN" b="1" dirty="0" err="1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lg</a:t>
            </a:r>
            <a:r>
              <a:rPr lang="en-US" altLang="zh-CN" b="1" dirty="0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(k)+</a:t>
            </a:r>
            <a:r>
              <a:rPr lang="en-US" altLang="zh-CN" b="1" dirty="0" err="1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lg</a:t>
            </a:r>
            <a:r>
              <a:rPr lang="en-US" altLang="zh-CN" b="1" dirty="0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(x)</a:t>
            </a:r>
            <a:endParaRPr lang="zh-CN" altLang="en-US" b="1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248263"/>
              </p:ext>
            </p:extLst>
          </p:nvPr>
        </p:nvGraphicFramePr>
        <p:xfrm>
          <a:off x="7708802" y="3078806"/>
          <a:ext cx="427964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4933"/>
                <a:gridCol w="1471865"/>
                <a:gridCol w="16728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Detector</a:t>
                      </a:r>
                      <a:r>
                        <a:rPr lang="en-US" altLang="zh-CN" sz="1800" baseline="0" dirty="0" smtClean="0"/>
                        <a:t> of ENDA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detector of YBJHA-ED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slope </a:t>
                      </a:r>
                      <a:r>
                        <a:rPr lang="en-US" altLang="zh-CN" sz="1800" dirty="0" err="1" smtClean="0"/>
                        <a:t>lg</a:t>
                      </a:r>
                      <a:r>
                        <a:rPr lang="en-US" altLang="zh-CN" sz="1800" dirty="0" smtClean="0"/>
                        <a:t>(k)</a:t>
                      </a:r>
                    </a:p>
                    <a:p>
                      <a:pPr algn="ctr"/>
                      <a:r>
                        <a:rPr lang="en-US" altLang="zh-CN" sz="1800" dirty="0" smtClean="0"/>
                        <a:t>k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0.074±0.008</a:t>
                      </a:r>
                    </a:p>
                    <a:p>
                      <a:pPr algn="ctr"/>
                      <a:r>
                        <a:rPr lang="en-US" altLang="zh-CN" sz="1800" dirty="0" smtClean="0"/>
                        <a:t>1.19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-0.070±0.008</a:t>
                      </a:r>
                    </a:p>
                    <a:p>
                      <a:pPr algn="ctr"/>
                      <a:r>
                        <a:rPr lang="en-US" altLang="zh-CN" sz="1800" dirty="0" smtClean="0"/>
                        <a:t>0.85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13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-0.081±0.007</a:t>
                      </a:r>
                    </a:p>
                    <a:p>
                      <a:pPr algn="ctr"/>
                      <a:r>
                        <a:rPr lang="en-US" altLang="zh-CN" sz="1800" dirty="0" smtClean="0"/>
                        <a:t>0.83</a:t>
                      </a:r>
                      <a:endParaRPr lang="zh-CN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16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0.131±0.007</a:t>
                      </a:r>
                    </a:p>
                    <a:p>
                      <a:pPr algn="ctr"/>
                      <a:r>
                        <a:rPr lang="en-US" altLang="zh-CN" sz="1800" dirty="0" smtClean="0"/>
                        <a:t>1.35</a:t>
                      </a:r>
                      <a:endParaRPr lang="zh-CN" alt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7810309" y="184364"/>
            <a:ext cx="4136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Ne comparison between two </a:t>
            </a:r>
            <a:r>
              <a:rPr lang="en-US" altLang="zh-CN" sz="2800" dirty="0" smtClean="0"/>
              <a:t>arrays: 4 pairs of detectors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1830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72" y="432261"/>
            <a:ext cx="8330674" cy="60469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08271" y="284219"/>
            <a:ext cx="1155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events</a:t>
            </a:r>
            <a:endParaRPr lang="zh-CN" altLang="en-US" sz="280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9314" y="114784"/>
            <a:ext cx="210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altLang="zh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Σρ</a:t>
            </a:r>
            <a:r>
              <a:rPr lang="en-US" altLang="zh-CN" sz="2800" baseline="-25000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 </a:t>
            </a:r>
            <a:r>
              <a:rPr lang="en-US" altLang="zh-CN" sz="2800" baseline="30000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YBJHA </a:t>
            </a:r>
            <a:r>
              <a:rPr lang="en-US" altLang="zh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(m</a:t>
            </a:r>
            <a:r>
              <a:rPr lang="en-US" altLang="zh-CN" sz="2800" baseline="30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-2</a:t>
            </a:r>
            <a:r>
              <a:rPr lang="en-US" altLang="zh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)</a:t>
            </a:r>
            <a:endParaRPr lang="zh-CN" altLang="en-US" sz="2800" baseline="3000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41329" y="6138637"/>
            <a:ext cx="1970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altLang="zh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Σρ</a:t>
            </a:r>
            <a:r>
              <a:rPr lang="en-US" altLang="zh-CN" sz="2800" baseline="-25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</a:t>
            </a:r>
            <a:r>
              <a:rPr lang="en-US" altLang="zh-CN" sz="2800" baseline="300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ENDA</a:t>
            </a:r>
            <a:r>
              <a:rPr lang="en-US" altLang="zh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(m</a:t>
            </a:r>
            <a:r>
              <a:rPr lang="en-US" altLang="zh-CN" sz="2800" baseline="30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-2</a:t>
            </a:r>
            <a:r>
              <a:rPr lang="en-US" altLang="zh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)</a:t>
            </a:r>
            <a:endParaRPr lang="zh-CN" altLang="en-US" sz="2800" baseline="30000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73495" y="830401"/>
            <a:ext cx="34924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NimbusRomNo9L-Regu"/>
                <a:ea typeface="宋体" panose="02010600030101010101" pitchFamily="2" charset="-122"/>
                <a:cs typeface="+mn-cs"/>
              </a:rPr>
              <a:t>Linear fitting </a:t>
            </a: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y=</a:t>
            </a:r>
            <a:r>
              <a:rPr lang="en-US" altLang="zh-CN" sz="2400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a+bx</a:t>
            </a: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b=0.97±0.02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+mn-cs"/>
              </a:rPr>
              <a:t>a=1099±43</a:t>
            </a:r>
            <a:endParaRPr lang="en-US" altLang="zh-CN" sz="2400" b="1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56" y="955481"/>
            <a:ext cx="5718544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770" y="3902877"/>
            <a:ext cx="2620540" cy="25713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873" y="763283"/>
            <a:ext cx="6126822" cy="60934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1609"/>
            <a:ext cx="3416968" cy="33814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600" y="622268"/>
            <a:ext cx="3297786" cy="328060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807968" y="3607835"/>
            <a:ext cx="539331" cy="6489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</a:rPr>
              <a:t>ENDA</a:t>
            </a:r>
            <a:endParaRPr lang="zh-CN" altLang="en-US" sz="110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9925" y="5128551"/>
            <a:ext cx="1150424" cy="12278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002060"/>
                </a:solidFill>
              </a:rPr>
              <a:t>ENDA</a:t>
            </a:r>
            <a:endParaRPr lang="zh-CN" altLang="en-US" sz="1100" dirty="0">
              <a:solidFill>
                <a:srgbClr val="00206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0335" y="684850"/>
            <a:ext cx="289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solidFill>
                  <a:prstClr val="black"/>
                </a:solidFill>
              </a:rPr>
              <a:t>ρ</a:t>
            </a:r>
            <a:r>
              <a:rPr lang="en-US" altLang="zh-CN" sz="2400" baseline="-25000" dirty="0" err="1" smtClean="0">
                <a:solidFill>
                  <a:prstClr val="black"/>
                </a:solidFill>
              </a:rPr>
              <a:t>e</a:t>
            </a:r>
            <a:r>
              <a:rPr lang="en-US" altLang="zh-CN" sz="2400" dirty="0" smtClean="0">
                <a:solidFill>
                  <a:prstClr val="black"/>
                </a:solidFill>
              </a:rPr>
              <a:t> (m</a:t>
            </a:r>
            <a:r>
              <a:rPr lang="en-US" altLang="zh-CN" sz="2400" baseline="30000" dirty="0" smtClean="0">
                <a:solidFill>
                  <a:prstClr val="black"/>
                </a:solidFill>
              </a:rPr>
              <a:t>-2</a:t>
            </a:r>
            <a:r>
              <a:rPr lang="en-US" altLang="zh-CN" sz="2400" dirty="0" smtClean="0">
                <a:solidFill>
                  <a:prstClr val="black"/>
                </a:solidFill>
              </a:rPr>
              <a:t>) at ENDA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09983" y="546196"/>
            <a:ext cx="307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dirty="0" smtClean="0">
                <a:solidFill>
                  <a:prstClr val="black"/>
                </a:solidFill>
              </a:rPr>
              <a:t>ρ</a:t>
            </a:r>
            <a:r>
              <a:rPr lang="en-US" altLang="zh-CN" sz="2400" baseline="-25000" dirty="0" smtClean="0">
                <a:solidFill>
                  <a:prstClr val="black"/>
                </a:solidFill>
              </a:rPr>
              <a:t>e</a:t>
            </a:r>
            <a:r>
              <a:rPr lang="en-US" altLang="zh-CN" sz="2400" dirty="0" smtClean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(m</a:t>
            </a:r>
            <a:r>
              <a:rPr lang="en-US" altLang="zh-CN" sz="2400" baseline="30000" dirty="0">
                <a:solidFill>
                  <a:prstClr val="black"/>
                </a:solidFill>
              </a:rPr>
              <a:t>-2</a:t>
            </a:r>
            <a:r>
              <a:rPr lang="en-US" altLang="zh-CN" sz="2400" dirty="0">
                <a:solidFill>
                  <a:prstClr val="black"/>
                </a:solidFill>
              </a:rPr>
              <a:t>) at </a:t>
            </a:r>
            <a:r>
              <a:rPr lang="en-US" altLang="zh-CN" sz="2400" dirty="0" smtClean="0">
                <a:solidFill>
                  <a:prstClr val="black"/>
                </a:solidFill>
              </a:rPr>
              <a:t>YBJHA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60995" y="129915"/>
            <a:ext cx="266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neutrons at ENDA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70536" y="3566836"/>
            <a:ext cx="275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muons  at YBJHA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774946" y="2924944"/>
            <a:ext cx="1041134" cy="129614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rgbClr val="0070C0"/>
                </a:solidFill>
              </a:rPr>
              <a:t>MD</a:t>
            </a:r>
          </a:p>
          <a:p>
            <a:pPr algn="ctr"/>
            <a:endParaRPr lang="en-US" altLang="zh-CN" sz="1600" dirty="0">
              <a:solidFill>
                <a:srgbClr val="FF0000"/>
              </a:solidFill>
            </a:endParaRPr>
          </a:p>
          <a:p>
            <a:pPr algn="ctr"/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标题 4"/>
          <p:cNvSpPr txBox="1">
            <a:spLocks/>
          </p:cNvSpPr>
          <p:nvPr/>
        </p:nvSpPr>
        <p:spPr>
          <a:xfrm>
            <a:off x="1991544" y="139382"/>
            <a:ext cx="7017444" cy="562073"/>
          </a:xfrm>
          <a:prstGeom prst="rect">
            <a:avLst/>
          </a:prstGeom>
        </p:spPr>
        <p:txBody>
          <a:bodyPr/>
          <a:lstStyle>
            <a:lvl1pPr algn="ctr" defTabSz="1097280" rtl="0" eaLnBrk="1" latinLnBrk="0" hangingPunct="1">
              <a:spcBef>
                <a:spcPct val="0"/>
              </a:spcBef>
              <a:buNone/>
              <a:defRPr sz="384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  <a:cs typeface="+mn-cs"/>
              </a:rPr>
              <a:t>20190323_evt12186, </a:t>
            </a:r>
            <a:r>
              <a:rPr lang="en-US" altLang="zh-CN" sz="2400" dirty="0" smtClean="0">
                <a:solidFill>
                  <a:srgbClr val="FF0000"/>
                </a:solidFill>
                <a:latin typeface="Trebuchet MS"/>
                <a:ea typeface="黑体" panose="02010609060101010101" pitchFamily="49" charset="-122"/>
                <a:cs typeface="+mn-cs"/>
              </a:rPr>
              <a:t>on MD</a:t>
            </a:r>
            <a:endParaRPr lang="zh-CN" altLang="en-US" sz="2400" dirty="0">
              <a:solidFill>
                <a:srgbClr val="FF0000"/>
              </a:solidFill>
              <a:latin typeface="Trebuchet MS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358599"/>
            <a:ext cx="6798003" cy="626356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77581" y="6098940"/>
            <a:ext cx="839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r (m)</a:t>
            </a:r>
            <a:endParaRPr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68314" y="358599"/>
            <a:ext cx="181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800" dirty="0" smtClean="0">
                <a:solidFill>
                  <a:prstClr val="black"/>
                </a:solidFill>
              </a:rPr>
              <a:t>ρ</a:t>
            </a:r>
            <a:r>
              <a:rPr lang="en-US" altLang="zh-CN" sz="2800" dirty="0" smtClean="0">
                <a:solidFill>
                  <a:prstClr val="black"/>
                </a:solidFill>
              </a:rPr>
              <a:t>(m</a:t>
            </a:r>
            <a:r>
              <a:rPr lang="en-US" altLang="zh-CN" sz="2800" baseline="30000" dirty="0" smtClean="0">
                <a:solidFill>
                  <a:prstClr val="black"/>
                </a:solidFill>
              </a:rPr>
              <a:t>-2</a:t>
            </a:r>
            <a:r>
              <a:rPr lang="en-US" altLang="zh-CN" sz="2800" dirty="0">
                <a:solidFill>
                  <a:prstClr val="black"/>
                </a:solidFill>
              </a:rPr>
              <a:t>)</a:t>
            </a:r>
            <a:endParaRPr lang="zh-CN" altLang="en-US" sz="2800" baseline="30000" dirty="0">
              <a:solidFill>
                <a:prstClr val="black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88088" y="1586034"/>
            <a:ext cx="5203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black dot: e from ENDA</a:t>
            </a:r>
          </a:p>
          <a:p>
            <a:r>
              <a:rPr lang="en-US" altLang="zh-CN" sz="2400" dirty="0" smtClean="0">
                <a:solidFill>
                  <a:srgbClr val="00B050"/>
                </a:solidFill>
              </a:rPr>
              <a:t>green dot: e from YBJHA-ED/1.8 </a:t>
            </a:r>
          </a:p>
          <a:p>
            <a:r>
              <a:rPr lang="en-US" altLang="zh-CN" sz="2400" dirty="0" smtClean="0">
                <a:solidFill>
                  <a:srgbClr val="00B050"/>
                </a:solidFill>
              </a:rPr>
              <a:t>(lead gamma converter)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red dot: n from ENDA</a:t>
            </a:r>
          </a:p>
          <a:p>
            <a:r>
              <a:rPr lang="en-US" altLang="zh-CN" sz="2400" dirty="0" smtClean="0">
                <a:solidFill>
                  <a:srgbClr val="00B0F0"/>
                </a:solidFill>
              </a:rPr>
              <a:t>blue dot: </a:t>
            </a:r>
            <a:r>
              <a:rPr lang="el-GR" altLang="zh-CN" sz="2400" dirty="0" smtClean="0">
                <a:solidFill>
                  <a:srgbClr val="00B0F0"/>
                </a:solidFill>
              </a:rPr>
              <a:t>μ</a:t>
            </a:r>
            <a:r>
              <a:rPr lang="en-US" altLang="zh-CN" sz="2400" dirty="0" smtClean="0">
                <a:solidFill>
                  <a:srgbClr val="00B0F0"/>
                </a:solidFill>
              </a:rPr>
              <a:t> from YBJHA-MD</a:t>
            </a:r>
          </a:p>
          <a:p>
            <a:r>
              <a:rPr lang="en-US" altLang="zh-CN" sz="2400" dirty="0" smtClean="0"/>
              <a:t>profile: e from ENDA &amp; YBJHA-ED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27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31853" y="6467723"/>
            <a:ext cx="2844800" cy="365125"/>
          </a:xfrm>
        </p:spPr>
        <p:txBody>
          <a:bodyPr/>
          <a:lstStyle/>
          <a:p>
            <a:fld id="{BA9D5173-5519-4282-97BD-A6E3FB9D415E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81" y="244387"/>
            <a:ext cx="8250372" cy="65884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237" y="3677609"/>
            <a:ext cx="3768256" cy="2878873"/>
          </a:xfrm>
          <a:prstGeom prst="rect">
            <a:avLst/>
          </a:prstGeom>
        </p:spPr>
      </p:pic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27045" y="1023505"/>
            <a:ext cx="4196748" cy="5030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002060"/>
                </a:solidFill>
                <a:latin typeface="Trebuchet MS"/>
              </a:rPr>
              <a:t>Ne 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NKG fitting </a:t>
            </a:r>
          </a:p>
          <a:p>
            <a:pPr marL="0" indent="0">
              <a:buNone/>
            </a:pP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(least Chi square method ):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Fixed Rm=133m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Trebuchet MS"/>
              </a:rPr>
              <a:t>Fixed c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ore position: weight center method from ENDA (</a:t>
            </a:r>
            <a:r>
              <a:rPr lang="el-GR" altLang="zh-CN" sz="2400" b="1" dirty="0" smtClean="0">
                <a:solidFill>
                  <a:srgbClr val="002060"/>
                </a:solidFill>
                <a:latin typeface="Trebuchet MS"/>
              </a:rPr>
              <a:t>σ</a:t>
            </a:r>
            <a:r>
              <a:rPr lang="en-US" altLang="zh-CN" sz="2400" b="1" dirty="0">
                <a:solidFill>
                  <a:srgbClr val="002060"/>
                </a:solidFill>
                <a:latin typeface="Trebuchet MS"/>
              </a:rPr>
              <a:t>&lt;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2m)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Trebuchet MS"/>
              </a:rPr>
              <a:t>Fixed d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irection: from YBJHA  (</a:t>
            </a:r>
            <a:r>
              <a:rPr lang="el-GR" altLang="zh-CN" sz="2400" b="1" dirty="0" smtClean="0">
                <a:solidFill>
                  <a:srgbClr val="002060"/>
                </a:solidFill>
                <a:latin typeface="Trebuchet MS"/>
              </a:rPr>
              <a:t>σ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~0.3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°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)</a:t>
            </a:r>
          </a:p>
          <a:p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</a:rPr>
              <a:t>Only events with core inside ENDA are selected</a:t>
            </a:r>
            <a:endParaRPr lang="zh-CN" altLang="en-US" sz="2400" b="1" dirty="0">
              <a:solidFill>
                <a:srgbClr val="002060"/>
              </a:solidFill>
              <a:latin typeface="Trebuchet M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31267" y="3045214"/>
            <a:ext cx="1090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χ</a:t>
            </a:r>
            <a:r>
              <a:rPr lang="el-GR" altLang="zh-CN" sz="2000" b="1" baseline="30000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2</a:t>
            </a:r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/NDF</a:t>
            </a:r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</a:rPr>
              <a:t> </a:t>
            </a:r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10455312" y="3094445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lg</a:t>
            </a:r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(size)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276443" y="44332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events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4223793" y="59771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events</a:t>
            </a:r>
            <a:endParaRPr lang="zh-CN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123255" y="3445324"/>
            <a:ext cx="976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events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6757588" y="6369261"/>
            <a:ext cx="596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age</a:t>
            </a:r>
            <a:endParaRPr lang="zh-CN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8254509" y="3377527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lg</a:t>
            </a:r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(size)</a:t>
            </a:r>
            <a:endParaRPr lang="zh-CN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8489395" y="6432535"/>
            <a:ext cx="3486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lg</a:t>
            </a:r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(Ne) (total</a:t>
            </a:r>
            <a:r>
              <a:rPr lang="en-US" altLang="zh-CN" sz="2000" b="1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 </a:t>
            </a:r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Ne from ENDA)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4991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Outline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5452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 smtClean="0"/>
              <a:t>1. Physical motivation</a:t>
            </a:r>
          </a:p>
          <a:p>
            <a:pPr marL="0" indent="0">
              <a:buNone/>
            </a:pPr>
            <a:r>
              <a:rPr lang="en-US" altLang="zh-CN" dirty="0"/>
              <a:t>2</a:t>
            </a:r>
            <a:r>
              <a:rPr lang="en-US" altLang="zh-CN" dirty="0" smtClean="0"/>
              <a:t>. Working group</a:t>
            </a:r>
          </a:p>
          <a:p>
            <a:pPr marL="0" indent="0">
              <a:buNone/>
            </a:pPr>
            <a:r>
              <a:rPr lang="en-US" altLang="zh-CN" dirty="0"/>
              <a:t>3</a:t>
            </a:r>
            <a:r>
              <a:rPr lang="en-US" altLang="zh-CN" dirty="0" smtClean="0"/>
              <a:t>. ENDA-16 at YBJ</a:t>
            </a:r>
          </a:p>
          <a:p>
            <a:pPr marL="0" indent="0">
              <a:buNone/>
            </a:pPr>
            <a:r>
              <a:rPr lang="en-US" altLang="zh-CN" dirty="0"/>
              <a:t>4</a:t>
            </a:r>
            <a:r>
              <a:rPr lang="en-US" altLang="zh-CN" dirty="0" smtClean="0"/>
              <a:t>. Preparation for deployment of ENDA-64 in LHAASO</a:t>
            </a:r>
          </a:p>
          <a:p>
            <a:pPr marL="0" indent="0">
              <a:buNone/>
            </a:pPr>
            <a:r>
              <a:rPr lang="en-US" altLang="zh-CN" dirty="0"/>
              <a:t>5</a:t>
            </a:r>
            <a:r>
              <a:rPr lang="en-US" altLang="zh-CN" dirty="0" smtClean="0"/>
              <a:t>. 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50016"/>
              </p:ext>
            </p:extLst>
          </p:nvPr>
        </p:nvGraphicFramePr>
        <p:xfrm>
          <a:off x="839416" y="2060848"/>
          <a:ext cx="10515600" cy="4108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3437553"/>
                <a:gridCol w="1820247"/>
                <a:gridCol w="2628900"/>
              </a:tblGrid>
              <a:tr h="1027161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periods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status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Selected days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histogram line color</a:t>
                      </a:r>
                      <a:endParaRPr lang="zh-CN" altLang="en-US" sz="2800" dirty="0"/>
                    </a:p>
                  </a:txBody>
                  <a:tcPr/>
                </a:tc>
              </a:tr>
              <a:tr h="1027161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20190524-</a:t>
                      </a:r>
                    </a:p>
                    <a:p>
                      <a:r>
                        <a:rPr lang="en-US" altLang="zh-CN" sz="2800" dirty="0" smtClean="0"/>
                        <a:t>20190711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/>
                        <a:t>On MD</a:t>
                      </a:r>
                      <a:r>
                        <a:rPr lang="en-US" altLang="zh-CN" sz="2800" dirty="0" smtClean="0"/>
                        <a:t>, </a:t>
                      </a:r>
                    </a:p>
                    <a:p>
                      <a:r>
                        <a:rPr lang="en-US" altLang="zh-CN" sz="2800" dirty="0" smtClean="0"/>
                        <a:t>detector</a:t>
                      </a:r>
                      <a:r>
                        <a:rPr lang="en-US" altLang="zh-CN" sz="2800" baseline="0" dirty="0" smtClean="0"/>
                        <a:t> </a:t>
                      </a:r>
                      <a:r>
                        <a:rPr lang="en-US" altLang="zh-CN" sz="2800" dirty="0" smtClean="0"/>
                        <a:t>distance </a:t>
                      </a:r>
                      <a:r>
                        <a:rPr lang="en-US" altLang="zh-CN" sz="2800" b="1" dirty="0" smtClean="0"/>
                        <a:t>5m</a:t>
                      </a:r>
                      <a:endParaRPr lang="zh-CN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0070C0"/>
                          </a:solidFill>
                        </a:rPr>
                        <a:t>blue</a:t>
                      </a:r>
                      <a:endParaRPr lang="zh-CN" alt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027161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20190727-</a:t>
                      </a:r>
                    </a:p>
                    <a:p>
                      <a:r>
                        <a:rPr lang="en-US" altLang="zh-CN" sz="2800" dirty="0" smtClean="0"/>
                        <a:t>20190828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b="1" dirty="0" smtClean="0"/>
                        <a:t>Away</a:t>
                      </a:r>
                      <a:r>
                        <a:rPr lang="en-US" altLang="zh-CN" sz="2800" b="1" baseline="0" dirty="0" smtClean="0"/>
                        <a:t> from </a:t>
                      </a:r>
                      <a:r>
                        <a:rPr lang="en-US" altLang="zh-CN" sz="2800" b="1" dirty="0" smtClean="0"/>
                        <a:t>MD</a:t>
                      </a:r>
                      <a:r>
                        <a:rPr lang="en-US" altLang="zh-CN" sz="2800" dirty="0" smtClean="0"/>
                        <a:t>, detector</a:t>
                      </a:r>
                      <a:r>
                        <a:rPr lang="en-US" altLang="zh-CN" sz="2800" baseline="0" dirty="0" smtClean="0"/>
                        <a:t> </a:t>
                      </a:r>
                      <a:r>
                        <a:rPr lang="en-US" altLang="zh-CN" sz="2800" dirty="0" smtClean="0"/>
                        <a:t>distance </a:t>
                      </a:r>
                      <a:r>
                        <a:rPr lang="en-US" altLang="zh-CN" sz="2800" b="1" dirty="0" smtClean="0"/>
                        <a:t>3m</a:t>
                      </a:r>
                      <a:endParaRPr lang="zh-CN" altLang="en-US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0000"/>
                          </a:solidFill>
                        </a:rPr>
                        <a:t>red</a:t>
                      </a:r>
                      <a:endParaRPr lang="zh-CN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027161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20190911-</a:t>
                      </a:r>
                    </a:p>
                    <a:p>
                      <a:r>
                        <a:rPr lang="en-US" altLang="zh-CN" sz="2800" dirty="0" smtClean="0"/>
                        <a:t>20191013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 smtClean="0"/>
                        <a:t>Away</a:t>
                      </a:r>
                      <a:r>
                        <a:rPr lang="en-US" altLang="zh-CN" sz="2800" baseline="0" dirty="0" smtClean="0"/>
                        <a:t> from </a:t>
                      </a:r>
                      <a:r>
                        <a:rPr lang="en-US" altLang="zh-CN" sz="2800" dirty="0" smtClean="0"/>
                        <a:t>MD, detector</a:t>
                      </a:r>
                      <a:r>
                        <a:rPr lang="en-US" altLang="zh-CN" sz="2800" baseline="0" dirty="0" smtClean="0"/>
                        <a:t> </a:t>
                      </a:r>
                      <a:r>
                        <a:rPr lang="en-US" altLang="zh-CN" sz="2800" dirty="0" smtClean="0"/>
                        <a:t>distance </a:t>
                      </a:r>
                      <a:r>
                        <a:rPr lang="en-US" altLang="zh-CN" sz="2800" b="1" dirty="0" smtClean="0"/>
                        <a:t>5m</a:t>
                      </a:r>
                      <a:endParaRPr lang="zh-CN" altLang="en-US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black</a:t>
                      </a:r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3522632" y="908720"/>
            <a:ext cx="6013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/>
              <a:t>neutron </a:t>
            </a:r>
            <a:r>
              <a:rPr lang="en-US" altLang="zh-CN" sz="3200" dirty="0"/>
              <a:t>distribution comparison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9131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9" y="1688439"/>
            <a:ext cx="5591771" cy="382940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neutron differential distribution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98388" y="1209824"/>
            <a:ext cx="14029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prstClr val="black"/>
                </a:solidFill>
                <a:latin typeface="Calibri Light" panose="020F0302020204030204"/>
                <a:cs typeface="+mj-cs"/>
              </a:rPr>
              <a:t>events</a:t>
            </a:r>
            <a:endParaRPr lang="zh-CN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3881991" y="5498371"/>
            <a:ext cx="1853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prstClr val="black"/>
                </a:solidFill>
                <a:latin typeface="Calibri Light" panose="020F0302020204030204"/>
                <a:cs typeface="+mj-cs"/>
              </a:rPr>
              <a:t>neutrons</a:t>
            </a:r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5735960" y="1489237"/>
            <a:ext cx="61926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B0F0"/>
                </a:solidFill>
              </a:rPr>
              <a:t>Blue</a:t>
            </a:r>
            <a:r>
              <a:rPr lang="en-US" altLang="zh-CN" sz="2400" dirty="0" smtClean="0">
                <a:solidFill>
                  <a:srgbClr val="00B0F0"/>
                </a:solidFill>
              </a:rPr>
              <a:t> </a:t>
            </a:r>
            <a:r>
              <a:rPr lang="en-US" altLang="zh-CN" sz="2400" dirty="0" smtClean="0"/>
              <a:t>is higher than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red</a:t>
            </a:r>
            <a:r>
              <a:rPr lang="en-US" altLang="zh-CN" sz="2400" dirty="0" smtClean="0"/>
              <a:t> and </a:t>
            </a:r>
            <a:r>
              <a:rPr lang="en-US" altLang="zh-CN" sz="2400" b="1" dirty="0" smtClean="0"/>
              <a:t>black</a:t>
            </a:r>
            <a:r>
              <a:rPr lang="en-US" altLang="zh-CN" sz="2400" dirty="0" smtClean="0"/>
              <a:t>?</a:t>
            </a:r>
          </a:p>
          <a:p>
            <a:pPr marL="457200" indent="-457200">
              <a:buAutoNum type="arabicPeriod"/>
            </a:pPr>
            <a:r>
              <a:rPr lang="en-US" altLang="zh-CN" sz="2400" dirty="0" smtClean="0">
                <a:solidFill>
                  <a:srgbClr val="002060"/>
                </a:solidFill>
              </a:rPr>
              <a:t>MD has concrete which can generate more neutrons than soil</a:t>
            </a:r>
          </a:p>
          <a:p>
            <a:pPr marL="457200" indent="-457200">
              <a:buAutoNum type="arabicPeriod"/>
            </a:pPr>
            <a:r>
              <a:rPr lang="en-US" altLang="zh-CN" sz="2400" dirty="0" smtClean="0">
                <a:solidFill>
                  <a:srgbClr val="002060"/>
                </a:solidFill>
              </a:rPr>
              <a:t>In the first period, the array had more noise (to be checked)</a:t>
            </a:r>
          </a:p>
          <a:p>
            <a:endParaRPr lang="en-US" altLang="zh-CN" sz="2400" dirty="0" smtClean="0">
              <a:solidFill>
                <a:srgbClr val="002060"/>
              </a:solidFill>
            </a:endParaRPr>
          </a:p>
          <a:p>
            <a:r>
              <a:rPr lang="en-US" altLang="zh-CN" sz="2400" b="1" dirty="0" smtClean="0"/>
              <a:t>Black</a:t>
            </a:r>
            <a:r>
              <a:rPr lang="en-US" altLang="zh-CN" sz="2400" dirty="0" smtClean="0"/>
              <a:t> is similar with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red</a:t>
            </a:r>
            <a:r>
              <a:rPr lang="en-US" altLang="zh-CN" sz="2400" dirty="0" smtClean="0"/>
              <a:t>?</a:t>
            </a:r>
          </a:p>
          <a:p>
            <a:r>
              <a:rPr lang="en-US" altLang="zh-CN" sz="2400" dirty="0" smtClean="0">
                <a:solidFill>
                  <a:srgbClr val="002060"/>
                </a:solidFill>
              </a:rPr>
              <a:t>-- 5m </a:t>
            </a:r>
            <a:r>
              <a:rPr lang="en-US" altLang="zh-CN" sz="2400" dirty="0">
                <a:solidFill>
                  <a:srgbClr val="002060"/>
                </a:solidFill>
              </a:rPr>
              <a:t>spacing gives less neutrons at the same EAS but has bigger area resulting in better statistics for high energies. </a:t>
            </a:r>
            <a:r>
              <a:rPr lang="en-US" altLang="zh-CN" sz="2400" dirty="0" smtClean="0">
                <a:solidFill>
                  <a:srgbClr val="002060"/>
                </a:solidFill>
              </a:rPr>
              <a:t>One </a:t>
            </a:r>
            <a:r>
              <a:rPr lang="en-US" altLang="zh-CN" sz="2400" dirty="0">
                <a:solidFill>
                  <a:srgbClr val="002060"/>
                </a:solidFill>
              </a:rPr>
              <a:t>parameter almost compensates another one.</a:t>
            </a:r>
          </a:p>
          <a:p>
            <a:endParaRPr lang="zh-CN" alt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err="1"/>
              <a:t>Nn</a:t>
            </a:r>
            <a:r>
              <a:rPr lang="en-US" altLang="zh-CN" sz="4000" dirty="0"/>
              <a:t>-N</a:t>
            </a:r>
            <a:r>
              <a:rPr lang="el-GR" altLang="zh-CN" sz="4000" dirty="0"/>
              <a:t>μ</a:t>
            </a:r>
            <a:r>
              <a:rPr lang="en-US" altLang="zh-CN" sz="4000" dirty="0" smtClean="0"/>
              <a:t>-Ne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438546" y="1295947"/>
            <a:ext cx="9977934" cy="5030788"/>
          </a:xfrm>
        </p:spPr>
        <p:txBody>
          <a:bodyPr/>
          <a:lstStyle/>
          <a:p>
            <a:pPr eaLnBrk="1" fontAlgn="t" hangingPunct="1"/>
            <a:r>
              <a:rPr lang="en-US" altLang="zh-CN" sz="2400" b="1" dirty="0"/>
              <a:t>Away from MD, detector distance 5m</a:t>
            </a:r>
            <a:endParaRPr lang="zh-CN" altLang="zh-CN" sz="2400" dirty="0"/>
          </a:p>
          <a:p>
            <a:pPr eaLnBrk="1" fontAlgn="t" hangingPunct="1"/>
            <a:r>
              <a:rPr lang="en-US" altLang="zh-CN" sz="2400" b="1" dirty="0" smtClean="0"/>
              <a:t>20190916-20191014, 29 days</a:t>
            </a:r>
          </a:p>
          <a:p>
            <a:pPr eaLnBrk="1" fontAlgn="t" hangingPunct="1"/>
            <a:r>
              <a:rPr lang="en-US" altLang="zh-CN" sz="2400" b="1" dirty="0" smtClean="0"/>
              <a:t>Only events with </a:t>
            </a:r>
            <a:r>
              <a:rPr lang="en-US" altLang="zh-CN" sz="2400" b="1" u="sng" dirty="0" smtClean="0">
                <a:solidFill>
                  <a:srgbClr val="FF0000"/>
                </a:solidFill>
              </a:rPr>
              <a:t>core in </a:t>
            </a:r>
            <a:r>
              <a:rPr lang="en-US" altLang="zh-CN" sz="2400" b="1" dirty="0" smtClean="0"/>
              <a:t>ENDA are selected.</a:t>
            </a:r>
            <a:endParaRPr lang="zh-CN" altLang="zh-CN" sz="2400" dirty="0"/>
          </a:p>
          <a:p>
            <a:endParaRPr lang="zh-CN" altLang="en-US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B220D-F230-41A0-9039-F510347A772C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139720" y="3908693"/>
            <a:ext cx="2700973" cy="2621124"/>
            <a:chOff x="4139720" y="3908693"/>
            <a:chExt cx="2700973" cy="2621124"/>
          </a:xfrm>
        </p:grpSpPr>
        <p:sp>
          <p:nvSpPr>
            <p:cNvPr id="21" name="椭圆 20"/>
            <p:cNvSpPr>
              <a:spLocks noChangeAspect="1"/>
            </p:cNvSpPr>
            <p:nvPr/>
          </p:nvSpPr>
          <p:spPr>
            <a:xfrm rot="21583410">
              <a:off x="4139720" y="3919556"/>
              <a:ext cx="373669" cy="4093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13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椭圆 21"/>
            <p:cNvSpPr>
              <a:spLocks noChangeAspect="1"/>
            </p:cNvSpPr>
            <p:nvPr/>
          </p:nvSpPr>
          <p:spPr>
            <a:xfrm rot="21583410">
              <a:off x="6440975" y="3908693"/>
              <a:ext cx="373669" cy="4093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16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3" name="椭圆 22"/>
            <p:cNvSpPr>
              <a:spLocks noChangeAspect="1"/>
            </p:cNvSpPr>
            <p:nvPr/>
          </p:nvSpPr>
          <p:spPr>
            <a:xfrm rot="21583410">
              <a:off x="4911593" y="3927283"/>
              <a:ext cx="373669" cy="4093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14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椭圆 23"/>
            <p:cNvSpPr>
              <a:spLocks noChangeAspect="1"/>
            </p:cNvSpPr>
            <p:nvPr/>
          </p:nvSpPr>
          <p:spPr>
            <a:xfrm rot="21583410">
              <a:off x="5657843" y="3935140"/>
              <a:ext cx="373669" cy="4093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15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 rot="21583410">
              <a:off x="4186455" y="6091770"/>
              <a:ext cx="373673" cy="4093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1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椭圆 9"/>
            <p:cNvSpPr>
              <a:spLocks noChangeAspect="1"/>
            </p:cNvSpPr>
            <p:nvPr/>
          </p:nvSpPr>
          <p:spPr>
            <a:xfrm rot="21583410">
              <a:off x="6467020" y="6107118"/>
              <a:ext cx="373673" cy="4093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4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椭圆 10"/>
            <p:cNvSpPr>
              <a:spLocks noChangeAspect="1"/>
            </p:cNvSpPr>
            <p:nvPr/>
          </p:nvSpPr>
          <p:spPr>
            <a:xfrm rot="21583410">
              <a:off x="4907253" y="6119335"/>
              <a:ext cx="373673" cy="4093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2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 rot="21583410">
              <a:off x="5715815" y="6120486"/>
              <a:ext cx="373673" cy="4093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3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 rot="21583410">
              <a:off x="4179143" y="4672194"/>
              <a:ext cx="373673" cy="4093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9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4" name="椭圆 13"/>
            <p:cNvSpPr>
              <a:spLocks noChangeAspect="1"/>
            </p:cNvSpPr>
            <p:nvPr/>
          </p:nvSpPr>
          <p:spPr>
            <a:xfrm rot="21583410">
              <a:off x="6427897" y="4676034"/>
              <a:ext cx="373673" cy="4093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12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5" name="椭圆 14"/>
            <p:cNvSpPr>
              <a:spLocks noChangeAspect="1"/>
            </p:cNvSpPr>
            <p:nvPr/>
          </p:nvSpPr>
          <p:spPr>
            <a:xfrm rot="21583410">
              <a:off x="4877368" y="4683537"/>
              <a:ext cx="368414" cy="391580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</a:rPr>
                <a:t>1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0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 rot="21583410">
              <a:off x="5660697" y="4692361"/>
              <a:ext cx="373673" cy="409331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11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 rot="21583410">
              <a:off x="4182476" y="5336459"/>
              <a:ext cx="373673" cy="40932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5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>
              <a:spLocks noChangeAspect="1"/>
            </p:cNvSpPr>
            <p:nvPr/>
          </p:nvSpPr>
          <p:spPr>
            <a:xfrm rot="21583410">
              <a:off x="6409545" y="5355189"/>
              <a:ext cx="373673" cy="40933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8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 rot="21583410">
              <a:off x="4903141" y="5347744"/>
              <a:ext cx="373673" cy="4093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bg1"/>
                  </a:solidFill>
                </a:rPr>
                <a:t>6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 rot="21583410">
              <a:off x="5675013" y="5358716"/>
              <a:ext cx="373673" cy="40933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7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>
            <a:off x="4367808" y="3140968"/>
            <a:ext cx="432048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3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783" y="2019725"/>
            <a:ext cx="4159359" cy="3501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089" y="2106021"/>
            <a:ext cx="3929265" cy="32693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2" y="1998950"/>
            <a:ext cx="4277450" cy="3570679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CB220D-F230-41A0-9039-F510347A772C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024958" y="1497274"/>
            <a:ext cx="3126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Total muons from YBJHA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9291441" y="5520733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total Ne from ENDA</a:t>
            </a:r>
            <a:endParaRPr lang="zh-CN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94469" y="1511117"/>
            <a:ext cx="3280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Total neutrons from ENDA</a:t>
            </a:r>
            <a:endParaRPr lang="zh-CN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1153607" y="5534161"/>
            <a:ext cx="2509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total Ne from ENDA</a:t>
            </a:r>
            <a:endParaRPr lang="zh-CN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4104634" y="1476499"/>
            <a:ext cx="3280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Total neutrons from ENDA</a:t>
            </a:r>
            <a:endParaRPr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4882863" y="5499958"/>
            <a:ext cx="3126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Total muons from YBJHA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1153607" y="2880528"/>
            <a:ext cx="1670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20190918_evt1288</a:t>
            </a:r>
            <a:endParaRPr lang="zh-CN" altLang="en-US" sz="1400" dirty="0"/>
          </a:p>
        </p:txBody>
      </p:sp>
      <p:sp>
        <p:nvSpPr>
          <p:cNvPr id="18" name="矩形 17"/>
          <p:cNvSpPr/>
          <p:nvPr/>
        </p:nvSpPr>
        <p:spPr>
          <a:xfrm>
            <a:off x="2207568" y="4574621"/>
            <a:ext cx="1765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</a:rPr>
              <a:t>20190923_evt13150</a:t>
            </a:r>
            <a:endParaRPr lang="zh-CN" altLang="en-US" sz="1400" dirty="0"/>
          </a:p>
        </p:txBody>
      </p:sp>
      <p:sp>
        <p:nvSpPr>
          <p:cNvPr id="2" name="椭圆 1"/>
          <p:cNvSpPr/>
          <p:nvPr/>
        </p:nvSpPr>
        <p:spPr>
          <a:xfrm>
            <a:off x="2474155" y="2533923"/>
            <a:ext cx="360040" cy="442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114115" y="4154047"/>
            <a:ext cx="360040" cy="44286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389581" y="2591550"/>
            <a:ext cx="360040" cy="442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0545951" y="3341423"/>
            <a:ext cx="360040" cy="442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030230" y="4189472"/>
            <a:ext cx="355046" cy="3851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0168070" y="2882948"/>
            <a:ext cx="251905" cy="3053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t="4999"/>
          <a:stretch>
            <a:fillRect/>
          </a:stretch>
        </p:blipFill>
        <p:spPr>
          <a:xfrm>
            <a:off x="1150821" y="1465314"/>
            <a:ext cx="3975415" cy="52274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572817" y="6118473"/>
            <a:ext cx="3297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+</a:t>
            </a:r>
            <a:r>
              <a:rPr lang="zh-CN" altLang="en-US" b="1" dirty="0" smtClean="0">
                <a:solidFill>
                  <a:prstClr val="black"/>
                </a:solidFill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</a:rPr>
              <a:t>White </a:t>
            </a:r>
            <a:r>
              <a:rPr lang="en-US" altLang="zh-CN" b="1" dirty="0">
                <a:solidFill>
                  <a:prstClr val="black"/>
                </a:solidFill>
              </a:rPr>
              <a:t>Rabbit clock system 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t="4498"/>
          <a:stretch>
            <a:fillRect/>
          </a:stretch>
        </p:blipFill>
        <p:spPr>
          <a:xfrm>
            <a:off x="6240016" y="1283882"/>
            <a:ext cx="4541832" cy="475294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182302" y="1053050"/>
            <a:ext cx="3063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ENDA-400 (</a:t>
            </a:r>
            <a:r>
              <a:rPr lang="en-US" altLang="zh-CN" sz="2400" dirty="0" smtClean="0">
                <a:solidFill>
                  <a:prstClr val="black"/>
                </a:solidFill>
              </a:rPr>
              <a:t>10000m</a:t>
            </a:r>
            <a:r>
              <a:rPr lang="en-US" altLang="zh-CN" sz="2400" baseline="30000" dirty="0" smtClean="0">
                <a:solidFill>
                  <a:prstClr val="black"/>
                </a:solidFill>
              </a:rPr>
              <a:t>2</a:t>
            </a:r>
            <a:r>
              <a:rPr lang="en-US" altLang="zh-CN" sz="2400" dirty="0" smtClean="0">
                <a:solidFill>
                  <a:prstClr val="black"/>
                </a:solidFill>
              </a:rPr>
              <a:t>)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88596" y="1003649"/>
            <a:ext cx="2739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ENDA-64 (1100m</a:t>
            </a:r>
            <a:r>
              <a:rPr lang="en-US" altLang="zh-CN" sz="2400" baseline="30000" dirty="0" smtClean="0">
                <a:solidFill>
                  <a:prstClr val="black"/>
                </a:solidFill>
              </a:rPr>
              <a:t>2</a:t>
            </a:r>
            <a:r>
              <a:rPr lang="en-US" altLang="zh-CN" sz="2400" dirty="0" smtClean="0">
                <a:solidFill>
                  <a:prstClr val="black"/>
                </a:solidFill>
              </a:rPr>
              <a:t>)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1424" y="29989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150000"/>
              </a:lnSpc>
              <a:spcBef>
                <a:spcPct val="20000"/>
              </a:spcBef>
            </a:pPr>
            <a:r>
              <a:rPr lang="en-US" altLang="zh-CN" sz="3200" b="1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  <a:cs typeface="+mn-cs"/>
              </a:rPr>
              <a:t>4. Preparation for deployment of ENDA-64 in LHAASO</a:t>
            </a:r>
          </a:p>
        </p:txBody>
      </p:sp>
    </p:spTree>
    <p:extLst>
      <p:ext uri="{BB962C8B-B14F-4D97-AF65-F5344CB8AC3E}">
        <p14:creationId xmlns:p14="http://schemas.microsoft.com/office/powerpoint/2010/main" val="2595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3" name="图片 6472"/>
          <p:cNvPicPr>
            <a:picLocks noChangeAspect="1"/>
          </p:cNvPicPr>
          <p:nvPr/>
        </p:nvPicPr>
        <p:blipFill rotWithShape="1">
          <a:blip r:embed="rId2"/>
          <a:srcRect l="30435" t="29867" r="30243" b="29251"/>
          <a:stretch>
            <a:fillRect/>
          </a:stretch>
        </p:blipFill>
        <p:spPr>
          <a:xfrm>
            <a:off x="2933700" y="322827"/>
            <a:ext cx="6388100" cy="6201131"/>
          </a:xfrm>
          <a:prstGeom prst="rect">
            <a:avLst/>
          </a:prstGeom>
        </p:spPr>
      </p:pic>
      <p:sp>
        <p:nvSpPr>
          <p:cNvPr id="6474" name="文本框 6473"/>
          <p:cNvSpPr txBox="1"/>
          <p:nvPr/>
        </p:nvSpPr>
        <p:spPr>
          <a:xfrm>
            <a:off x="584200" y="635000"/>
            <a:ext cx="181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ENDA-64</a:t>
            </a:r>
            <a:endParaRPr lang="zh-CN" altLang="en-US" sz="2800" dirty="0"/>
          </a:p>
        </p:txBody>
      </p:sp>
      <p:sp>
        <p:nvSpPr>
          <p:cNvPr id="6475" name="文本框 6474"/>
          <p:cNvSpPr txBox="1"/>
          <p:nvPr/>
        </p:nvSpPr>
        <p:spPr>
          <a:xfrm>
            <a:off x="584200" y="4535268"/>
            <a:ext cx="212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EN-detector</a:t>
            </a:r>
            <a:endParaRPr lang="zh-CN" altLang="en-US" sz="2400" dirty="0"/>
          </a:p>
        </p:txBody>
      </p:sp>
      <p:cxnSp>
        <p:nvCxnSpPr>
          <p:cNvPr id="6477" name="直接箭头连接符 6476"/>
          <p:cNvCxnSpPr>
            <a:stCxn id="6475" idx="3"/>
          </p:cNvCxnSpPr>
          <p:nvPr/>
        </p:nvCxnSpPr>
        <p:spPr>
          <a:xfrm flipV="1">
            <a:off x="2709203" y="4535269"/>
            <a:ext cx="1215683" cy="23083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81" name="直接箭头连接符 6480"/>
          <p:cNvCxnSpPr/>
          <p:nvPr/>
        </p:nvCxnSpPr>
        <p:spPr>
          <a:xfrm>
            <a:off x="2806700" y="2168964"/>
            <a:ext cx="0" cy="8640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82" name="文本框 6481"/>
          <p:cNvSpPr txBox="1"/>
          <p:nvPr/>
        </p:nvSpPr>
        <p:spPr>
          <a:xfrm>
            <a:off x="2194560" y="2373495"/>
            <a:ext cx="626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5m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48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56724" y="476672"/>
            <a:ext cx="10767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rebuchet MS" panose="020B0603020202020204"/>
                <a:ea typeface="黑体" panose="02010609060101010101" pitchFamily="49" charset="-122"/>
              </a:rPr>
              <a:t>Hebei Normal University: </a:t>
            </a:r>
            <a:r>
              <a:rPr lang="en-US" altLang="zh-CN" sz="28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ENDA-64</a:t>
            </a:r>
            <a:r>
              <a:rPr lang="zh-CN" altLang="en-US" sz="2800" b="1" dirty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is ready to move to</a:t>
            </a:r>
            <a:r>
              <a:rPr lang="zh-CN" altLang="en-US" sz="2800" b="1" dirty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rebuchet MS" panose="020B0603020202020204"/>
                <a:ea typeface="黑体" panose="02010609060101010101" pitchFamily="49" charset="-122"/>
              </a:rPr>
              <a:t>LHAASO</a:t>
            </a:r>
            <a:endParaRPr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20" y="999892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346"/>
            <a:ext cx="12192000" cy="38676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80534" y="5492570"/>
            <a:ext cx="9970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Left panel: only use Ne; Right panel: linear </a:t>
            </a: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</a:t>
            </a:r>
            <a:r>
              <a:rPr lang="en-US" altLang="zh-CN" sz="2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egression analysis</a:t>
            </a:r>
          </a:p>
          <a:p>
            <a:r>
              <a:rPr lang="en-US" altLang="zh-CN" sz="2000" dirty="0" err="1" smtClean="0"/>
              <a:t>lgErec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= A + B*</a:t>
            </a:r>
            <a:r>
              <a:rPr lang="en-US" altLang="zh-CN" sz="2000" dirty="0" err="1"/>
              <a:t>lg</a:t>
            </a:r>
            <a:r>
              <a:rPr lang="en-US" altLang="zh-CN" sz="2000" dirty="0"/>
              <a:t>(Ne) + C*ln(</a:t>
            </a:r>
            <a:r>
              <a:rPr lang="en-US" altLang="zh-CN" sz="2000" dirty="0" err="1"/>
              <a:t>Nn</a:t>
            </a:r>
            <a:r>
              <a:rPr lang="en-US" altLang="zh-CN" sz="2000" dirty="0"/>
              <a:t>) + </a:t>
            </a:r>
            <a:r>
              <a:rPr lang="en-US" altLang="zh-CN" sz="2000" dirty="0" smtClean="0"/>
              <a:t>D*s  </a:t>
            </a:r>
          </a:p>
          <a:p>
            <a:r>
              <a:rPr lang="en-US" altLang="zh-CN" sz="2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s: age</a:t>
            </a:r>
            <a:endParaRPr lang="zh-CN" altLang="en-US" sz="2000" dirty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99656" y="174725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Energy reconstruction</a:t>
            </a:r>
            <a:endParaRPr lang="zh-CN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263352" y="673673"/>
            <a:ext cx="11521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</a:rPr>
              <a:t>2019 ICRC proceeding ID431: Cosmic ray mass composition analysis method to be used in the LHAASO-ENDA experiment (Oleg </a:t>
            </a:r>
            <a:r>
              <a:rPr lang="en-US" altLang="zh-CN" dirty="0" err="1">
                <a:solidFill>
                  <a:srgbClr val="00B050"/>
                </a:solidFill>
              </a:rPr>
              <a:t>Shchegolev</a:t>
            </a:r>
            <a:r>
              <a:rPr lang="en-US" altLang="zh-CN" dirty="0">
                <a:solidFill>
                  <a:srgbClr val="00B050"/>
                </a:solidFill>
              </a:rPr>
              <a:t>)</a:t>
            </a:r>
            <a:endParaRPr lang="zh-CN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1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330" y="1278255"/>
            <a:ext cx="8011160" cy="47117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99965" y="260985"/>
            <a:ext cx="3570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Energy resolution</a:t>
            </a:r>
            <a:endParaRPr lang="zh-CN" altLang="en-US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589340" y="3126273"/>
            <a:ext cx="3432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Proton, 1PeV, 30%;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0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10PeV, 15%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28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0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359" y="1568218"/>
            <a:ext cx="9044940" cy="5177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9034" y="250190"/>
            <a:ext cx="9690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With k-NN</a:t>
            </a:r>
            <a:r>
              <a:rPr lang="zh-CN" altLang="en-US" sz="28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analysis, by using </a:t>
            </a:r>
            <a:r>
              <a:rPr lang="en-US" altLang="zh-CN" sz="2800" dirty="0" err="1" smtClean="0">
                <a:latin typeface="Times New Roman" panose="02020603050405020304" charset="0"/>
                <a:cs typeface="Times New Roman" panose="02020603050405020304" charset="0"/>
              </a:rPr>
              <a:t>lgErec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, s, ln(Nn+1</a:t>
            </a:r>
            <a:r>
              <a:rPr lang="en-US" altLang="zh-CN" sz="2800" dirty="0" smtClean="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8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8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atomic number A</a:t>
            </a:r>
            <a:r>
              <a:rPr lang="zh-CN" altLang="en-US" sz="2800" dirty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800" dirty="0" smtClean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is reconstructed.</a:t>
            </a:r>
            <a:endParaRPr lang="zh-CN" altLang="en-US" sz="2800" dirty="0" smtClean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29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3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6601" y="1334594"/>
            <a:ext cx="4248472" cy="277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5209" y="4170931"/>
            <a:ext cx="10135961" cy="2564904"/>
          </a:xfrm>
          <a:noFill/>
        </p:spPr>
        <p:txBody>
          <a:bodyPr>
            <a:noAutofit/>
          </a:bodyPr>
          <a:lstStyle/>
          <a:p>
            <a:pPr marL="0">
              <a:buNone/>
            </a:pPr>
            <a:r>
              <a:rPr lang="en-US" altLang="zh-CN" dirty="0" smtClean="0"/>
              <a:t>At the knee region, results are different up to 30%</a:t>
            </a:r>
            <a:r>
              <a:rPr lang="zh-CN" altLang="en-US" dirty="0" smtClean="0"/>
              <a:t>，</a:t>
            </a:r>
            <a:r>
              <a:rPr lang="en-US" altLang="zh-CN" dirty="0" smtClean="0"/>
              <a:t>e.g.. proton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marL="0">
              <a:buFont typeface="Wingdings" pitchFamily="2" charset="2"/>
              <a:buChar char="u"/>
            </a:pPr>
            <a:r>
              <a:rPr lang="en-US" altLang="zh-CN" sz="2000" dirty="0"/>
              <a:t>KASCADE: </a:t>
            </a:r>
            <a:r>
              <a:rPr lang="en-US" altLang="zh-CN" sz="2000" dirty="0" smtClean="0"/>
              <a:t>H knee 2-3PeV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sharp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hadronic interaction module dependence.</a:t>
            </a:r>
            <a:endParaRPr lang="en-US" altLang="zh-CN" sz="2000" dirty="0"/>
          </a:p>
          <a:p>
            <a:pPr marL="0">
              <a:buFont typeface="Wingdings" pitchFamily="2" charset="2"/>
              <a:buChar char="u"/>
            </a:pPr>
            <a:r>
              <a:rPr lang="en-US" altLang="zh-CN" sz="2000" dirty="0" err="1"/>
              <a:t>ASgamma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H knee ~</a:t>
            </a:r>
            <a:r>
              <a:rPr lang="en-US" altLang="zh-CN" sz="2000" dirty="0"/>
              <a:t>400TeV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gentle</a:t>
            </a:r>
            <a:endParaRPr lang="en-US" altLang="zh-CN" sz="2000" dirty="0"/>
          </a:p>
          <a:p>
            <a:pPr marL="0">
              <a:buFont typeface="Wingdings" pitchFamily="2" charset="2"/>
              <a:buChar char="u"/>
            </a:pPr>
            <a:r>
              <a:rPr lang="en-US" altLang="zh-CN" sz="2000" dirty="0" smtClean="0"/>
              <a:t>ARGO-YBJ+LHAASO/WFCTA</a:t>
            </a:r>
            <a:r>
              <a:rPr lang="zh-CN" altLang="en-US" sz="2000" dirty="0" smtClean="0"/>
              <a:t>：</a:t>
            </a:r>
            <a:r>
              <a:rPr lang="en-US" altLang="zh-CN" sz="2000" dirty="0" err="1" smtClean="0"/>
              <a:t>H+He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knee700±</a:t>
            </a:r>
            <a:r>
              <a:rPr lang="en-US" altLang="zh-CN" sz="2000" i="1" dirty="0" smtClean="0"/>
              <a:t>230 </a:t>
            </a:r>
            <a:r>
              <a:rPr lang="en-US" altLang="zh-CN" sz="2000" i="1" dirty="0"/>
              <a:t>(stat) </a:t>
            </a:r>
            <a:r>
              <a:rPr lang="en-US" altLang="zh-CN" sz="2000" dirty="0"/>
              <a:t>±</a:t>
            </a:r>
            <a:r>
              <a:rPr lang="en-US" altLang="zh-CN" sz="2000" i="1" dirty="0"/>
              <a:t>70 (</a:t>
            </a:r>
            <a:r>
              <a:rPr lang="en-US" altLang="zh-CN" sz="2000" i="1" dirty="0" smtClean="0"/>
              <a:t>sys)</a:t>
            </a:r>
            <a:r>
              <a:rPr lang="en-US" altLang="zh-CN" sz="2000" i="1" dirty="0" err="1" smtClean="0"/>
              <a:t>TeV</a:t>
            </a:r>
            <a:r>
              <a:rPr lang="en-US" altLang="zh-CN" sz="2000" dirty="0" smtClean="0"/>
              <a:t>, sharp</a:t>
            </a:r>
            <a:endParaRPr lang="zh-CN" altLang="zh-CN" sz="2000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>
          <a:xfrm>
            <a:off x="9696400" y="6367660"/>
            <a:ext cx="2133600" cy="365125"/>
          </a:xfrm>
        </p:spPr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624" y="836712"/>
            <a:ext cx="4085945" cy="333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46" y="1569386"/>
            <a:ext cx="1766047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 bwMode="auto">
          <a:xfrm>
            <a:off x="1316976" y="2046058"/>
            <a:ext cx="720080" cy="86409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43672" y="0"/>
            <a:ext cx="44390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lnSpc>
                <a:spcPct val="150000"/>
              </a:lnSpc>
              <a:spcBef>
                <a:spcPct val="2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rebuchet MS"/>
                <a:ea typeface="黑体" panose="02010609060101010101" pitchFamily="49" charset="-122"/>
                <a:cs typeface="+mn-cs"/>
              </a:rPr>
              <a:t>1. Physical motivation</a:t>
            </a:r>
          </a:p>
        </p:txBody>
      </p:sp>
    </p:spTree>
    <p:extLst>
      <p:ext uri="{BB962C8B-B14F-4D97-AF65-F5344CB8AC3E}">
        <p14:creationId xmlns:p14="http://schemas.microsoft.com/office/powerpoint/2010/main" val="532755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5440" y="908720"/>
            <a:ext cx="9998075" cy="561975"/>
          </a:xfrm>
        </p:spPr>
        <p:txBody>
          <a:bodyPr/>
          <a:lstStyle/>
          <a:p>
            <a:r>
              <a:rPr lang="en-US" altLang="zh-CN" sz="3200" dirty="0" smtClean="0"/>
              <a:t>ENDA-64</a:t>
            </a:r>
            <a:r>
              <a:rPr lang="zh-CN" altLang="en-US" sz="3200" dirty="0"/>
              <a:t> </a:t>
            </a:r>
            <a:r>
              <a:rPr lang="en-US" altLang="zh-CN" sz="3200" dirty="0" smtClean="0"/>
              <a:t>schedule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1225" y="1988839"/>
            <a:ext cx="10671175" cy="4137323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Oct. 2019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：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Preparation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Nov. 2019: Transportation to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</a:rPr>
              <a:t>Daocheng</a:t>
            </a:r>
            <a:endParaRPr lang="en-US" altLang="zh-CN" sz="2400" b="1" dirty="0">
              <a:solidFill>
                <a:srgbClr val="002060"/>
              </a:solidFill>
              <a:latin typeface="+mn-lt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Dec. 2019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：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deployment and test at Mt. </a:t>
            </a:r>
            <a:r>
              <a:rPr lang="en-US" altLang="zh-CN" sz="2400" b="1" dirty="0" err="1">
                <a:solidFill>
                  <a:srgbClr val="002060"/>
                </a:solidFill>
                <a:latin typeface="+mn-lt"/>
              </a:rPr>
              <a:t>Haizi</a:t>
            </a:r>
            <a:endParaRPr lang="en-US" altLang="zh-CN" sz="2400" b="1" dirty="0">
              <a:solidFill>
                <a:srgbClr val="002060"/>
              </a:solidFill>
              <a:latin typeface="+mn-lt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Feb. 2020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：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start running </a:t>
            </a:r>
            <a:endParaRPr lang="zh-CN" altLang="en-US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4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400" dirty="0" smtClean="0"/>
              <a:t>summary</a:t>
            </a:r>
            <a:endParaRPr lang="zh-CN" altLang="en-US" sz="3400" dirty="0" smtClean="0"/>
          </a:p>
        </p:txBody>
      </p:sp>
      <p:sp>
        <p:nvSpPr>
          <p:cNvPr id="135170" name="Rectangle 3"/>
          <p:cNvSpPr>
            <a:spLocks noGrp="1"/>
          </p:cNvSpPr>
          <p:nvPr>
            <p:ph type="body" idx="1"/>
          </p:nvPr>
        </p:nvSpPr>
        <p:spPr>
          <a:xfrm>
            <a:off x="911225" y="1484783"/>
            <a:ext cx="10671175" cy="4641379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At YBJ, ENDA-16 was used to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solve several technical problems and study affects of several different situations.</a:t>
            </a:r>
          </a:p>
          <a:p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Data analysis and simulation of ENDA-16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zh-CN" sz="2400" b="1" dirty="0" smtClean="0">
                <a:solidFill>
                  <a:srgbClr val="002060"/>
                </a:solidFill>
                <a:latin typeface="+mn-lt"/>
              </a:rPr>
              <a:t>continues, providing important guidance 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to </a:t>
            </a:r>
            <a:r>
              <a:rPr lang="en-US" altLang="zh-CN" sz="2400" b="1" dirty="0" smtClean="0">
                <a:solidFill>
                  <a:srgbClr val="002060"/>
                </a:solidFill>
                <a:latin typeface="+mn-lt"/>
              </a:rPr>
              <a:t>full scale of ENDA.</a:t>
            </a:r>
            <a:endParaRPr lang="en-US" altLang="zh-CN" sz="2400" b="1" dirty="0">
              <a:solidFill>
                <a:srgbClr val="002060"/>
              </a:solidFill>
              <a:latin typeface="+mn-lt"/>
            </a:endParaRPr>
          </a:p>
          <a:p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We will take advantage of WFCTA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ED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MD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WCDA</a:t>
            </a:r>
            <a:r>
              <a:rPr lang="zh-CN" altLang="en-US" sz="24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+mn-lt"/>
              </a:rPr>
              <a:t>and ENDA to perform hybrid detection of the knee </a:t>
            </a:r>
            <a:r>
              <a:rPr lang="en-US" altLang="zh-CN" sz="2400" b="1" dirty="0" smtClean="0">
                <a:solidFill>
                  <a:srgbClr val="002060"/>
                </a:solidFill>
                <a:latin typeface="+mn-lt"/>
              </a:rPr>
              <a:t>spectrum</a:t>
            </a:r>
            <a:r>
              <a:rPr lang="en-US" altLang="zh-CN" sz="2800" dirty="0"/>
              <a:t>.</a:t>
            </a:r>
            <a:endParaRPr lang="en-US" altLang="zh-CN" sz="2800" dirty="0" smtClean="0"/>
          </a:p>
          <a:p>
            <a:pPr eaLnBrk="1" hangingPunct="1"/>
            <a:endParaRPr lang="zh-CN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backup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EA7C4-8626-4408-8890-86D2B523A7DE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886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r="6312"/>
          <a:stretch>
            <a:fillRect/>
          </a:stretch>
        </p:blipFill>
        <p:spPr>
          <a:xfrm>
            <a:off x="8304026" y="3978970"/>
            <a:ext cx="2376264" cy="2130960"/>
          </a:xfrm>
          <a:prstGeom prst="rect">
            <a:avLst/>
          </a:prstGeom>
        </p:spPr>
      </p:pic>
      <p:sp>
        <p:nvSpPr>
          <p:cNvPr id="18" name="内容占位符 17"/>
          <p:cNvSpPr>
            <a:spLocks noGrp="1"/>
          </p:cNvSpPr>
          <p:nvPr>
            <p:ph idx="1"/>
          </p:nvPr>
        </p:nvSpPr>
        <p:spPr>
          <a:xfrm>
            <a:off x="117447" y="1113827"/>
            <a:ext cx="7346705" cy="1402309"/>
          </a:xfrm>
        </p:spPr>
        <p:txBody>
          <a:bodyPr>
            <a:noAutofit/>
          </a:bodyPr>
          <a:lstStyle/>
          <a:p>
            <a:pPr marL="0">
              <a:lnSpc>
                <a:spcPct val="100000"/>
              </a:lnSpc>
              <a:buNone/>
            </a:pPr>
            <a:r>
              <a:rPr lang="en-US" altLang="zh-CN" dirty="0" smtClean="0"/>
              <a:t>EN-detector (electron-neutron detector</a:t>
            </a:r>
            <a:r>
              <a:rPr lang="zh-CN" altLang="en-US" dirty="0" smtClean="0"/>
              <a:t>）由俄罗斯科学院核研究所</a:t>
            </a:r>
            <a:r>
              <a:rPr lang="en-US" altLang="zh-CN" dirty="0" smtClean="0"/>
              <a:t>(INR)Yuri </a:t>
            </a:r>
            <a:r>
              <a:rPr lang="en-US" altLang="zh-CN" dirty="0" err="1" smtClean="0"/>
              <a:t>Stenkin</a:t>
            </a:r>
            <a:r>
              <a:rPr lang="zh-CN" altLang="en-US" dirty="0" smtClean="0"/>
              <a:t>教授等研制</a:t>
            </a:r>
            <a:r>
              <a:rPr lang="en-US" altLang="zh-CN" dirty="0" smtClean="0"/>
              <a:t> ,  </a:t>
            </a:r>
            <a:r>
              <a:rPr lang="zh-CN" altLang="en-US" dirty="0" smtClean="0"/>
              <a:t>可同时探测热中子和</a:t>
            </a:r>
            <a:r>
              <a:rPr lang="en-US" altLang="zh-CN" dirty="0" smtClean="0"/>
              <a:t>“charged” </a:t>
            </a:r>
            <a:r>
              <a:rPr lang="zh-CN" altLang="en-US" dirty="0" smtClean="0"/>
              <a:t>成分，并发</a:t>
            </a:r>
            <a:r>
              <a:rPr lang="zh-CN" altLang="en-US" dirty="0"/>
              <a:t>起</a:t>
            </a:r>
            <a:r>
              <a:rPr lang="en-US" altLang="zh-CN" dirty="0" smtClean="0"/>
              <a:t>PRISMA</a:t>
            </a:r>
            <a:r>
              <a:rPr lang="zh-CN" altLang="en-US" dirty="0" smtClean="0"/>
              <a:t>计划研究膝区物理。</a:t>
            </a:r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13506" y="2714637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err="1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ZnS</a:t>
            </a:r>
            <a:r>
              <a:rPr lang="en-US" altLang="zh-CN" dirty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(Ag)+</a:t>
            </a:r>
            <a:r>
              <a:rPr lang="en-US" altLang="zh-CN" baseline="30000" dirty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6</a:t>
            </a:r>
            <a:r>
              <a:rPr lang="en-US" altLang="zh-CN" dirty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LiF</a:t>
            </a:r>
            <a:endParaRPr lang="zh-CN" altLang="en-US" dirty="0">
              <a:solidFill>
                <a:prstClr val="black"/>
              </a:solidFill>
              <a:latin typeface="Trebuchet MS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08082" y="613921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err="1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ZnS</a:t>
            </a:r>
            <a:r>
              <a:rPr lang="en-US" altLang="zh-CN" dirty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(Ag)+</a:t>
            </a:r>
            <a:r>
              <a:rPr lang="en-US" altLang="zh-CN" baseline="30000" dirty="0" smtClean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10</a:t>
            </a:r>
            <a:r>
              <a:rPr lang="en-US" altLang="zh-CN" dirty="0" smtClean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B</a:t>
            </a:r>
            <a:r>
              <a:rPr lang="en-US" altLang="zh-CN" baseline="-25000" dirty="0" smtClean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2</a:t>
            </a:r>
            <a:r>
              <a:rPr lang="en-US" altLang="zh-CN" dirty="0" smtClean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O</a:t>
            </a:r>
            <a:r>
              <a:rPr lang="en-US" altLang="zh-CN" baseline="-25000" dirty="0" smtClean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3</a:t>
            </a:r>
            <a:endParaRPr lang="zh-CN" altLang="en-US" baseline="-25000" dirty="0">
              <a:solidFill>
                <a:prstClr val="black"/>
              </a:solidFill>
              <a:latin typeface="Trebuchet MS"/>
              <a:ea typeface="华文新魏" panose="0201080004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3684" y="2773893"/>
            <a:ext cx="4642868" cy="2961620"/>
            <a:chOff x="2567608" y="3573016"/>
            <a:chExt cx="4642868" cy="2961620"/>
          </a:xfrm>
        </p:grpSpPr>
        <p:pic>
          <p:nvPicPr>
            <p:cNvPr id="12" name="Picture 2" descr="D:\myDocs\URAN\en-detector.JPG"/>
            <p:cNvPicPr>
              <a:picLocks noChangeAspect="1" noChangeArrowheads="1"/>
            </p:cNvPicPr>
            <p:nvPr/>
          </p:nvPicPr>
          <p:blipFill>
            <a:blip r:embed="rId3" cstate="print"/>
            <a:srcRect b="14055"/>
            <a:stretch>
              <a:fillRect/>
            </a:stretch>
          </p:blipFill>
          <p:spPr bwMode="auto">
            <a:xfrm>
              <a:off x="2567608" y="3573016"/>
              <a:ext cx="3371648" cy="289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783632" y="3645024"/>
              <a:ext cx="1584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rgbClr val="002060"/>
                  </a:solidFill>
                  <a:latin typeface="Trebuchet MS"/>
                  <a:ea typeface="华文新魏" panose="02010800040101010101" pitchFamily="2" charset="-122"/>
                  <a:cs typeface="+mn-cs"/>
                </a:rPr>
                <a:t>reflector</a:t>
              </a:r>
              <a:endParaRPr lang="zh-CN" altLang="en-US" b="1" dirty="0">
                <a:solidFill>
                  <a:srgbClr val="002060"/>
                </a:solidFill>
                <a:latin typeface="Trebuchet MS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71864" y="3707740"/>
              <a:ext cx="12241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rgbClr val="002060"/>
                  </a:solidFill>
                  <a:latin typeface="Trebuchet MS"/>
                  <a:ea typeface="华文新魏" panose="02010800040101010101" pitchFamily="2" charset="-122"/>
                  <a:cs typeface="+mn-cs"/>
                </a:rPr>
                <a:t>PMT</a:t>
              </a:r>
              <a:endParaRPr lang="zh-CN" altLang="en-US" b="1" dirty="0">
                <a:solidFill>
                  <a:srgbClr val="002060"/>
                </a:solidFill>
                <a:latin typeface="Trebuchet MS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83632" y="6165304"/>
              <a:ext cx="14401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srgbClr val="002060"/>
                  </a:solidFill>
                  <a:latin typeface="Trebuchet MS"/>
                  <a:ea typeface="华文新魏" panose="02010800040101010101" pitchFamily="2" charset="-122"/>
                  <a:cs typeface="+mn-cs"/>
                </a:rPr>
                <a:t>tank</a:t>
              </a:r>
              <a:endParaRPr lang="zh-CN" altLang="en-US" b="1" dirty="0">
                <a:solidFill>
                  <a:srgbClr val="002060"/>
                </a:solidFill>
                <a:latin typeface="Trebuchet MS"/>
                <a:ea typeface="华文新魏" panose="02010800040101010101" pitchFamily="2" charset="-122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71864" y="6084005"/>
              <a:ext cx="23386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 smtClean="0">
                  <a:solidFill>
                    <a:srgbClr val="002060"/>
                  </a:solidFill>
                  <a:latin typeface="Trebuchet MS"/>
                  <a:ea typeface="华文新魏" panose="02010800040101010101" pitchFamily="2" charset="-122"/>
                  <a:cs typeface="+mn-cs"/>
                </a:rPr>
                <a:t>Scintillator 0.36m</a:t>
              </a:r>
              <a:r>
                <a:rPr lang="en-US" altLang="zh-CN" b="1" baseline="30000" dirty="0" smtClean="0">
                  <a:solidFill>
                    <a:srgbClr val="002060"/>
                  </a:solidFill>
                  <a:latin typeface="Trebuchet MS"/>
                  <a:ea typeface="华文新魏" panose="02010800040101010101" pitchFamily="2" charset="-122"/>
                  <a:cs typeface="+mn-cs"/>
                </a:rPr>
                <a:t>2</a:t>
              </a:r>
              <a:endParaRPr lang="zh-CN" altLang="en-US" b="1" baseline="30000" dirty="0">
                <a:solidFill>
                  <a:srgbClr val="002060"/>
                </a:solidFill>
                <a:latin typeface="Trebuchet MS"/>
                <a:ea typeface="华文新魏" panose="02010800040101010101" pitchFamily="2" charset="-122"/>
                <a:cs typeface="+mn-cs"/>
              </a:endParaRPr>
            </a:p>
          </p:txBody>
        </p:sp>
      </p:grpSp>
      <p:pic>
        <p:nvPicPr>
          <p:cNvPr id="20" name="Picture 4" descr="C:\Users\XinhuaMA\Desktop\sumsung\PRISMA-IHEP-2012\SV600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8456" y="784900"/>
            <a:ext cx="2441362" cy="183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右箭头 20"/>
          <p:cNvSpPr/>
          <p:nvPr/>
        </p:nvSpPr>
        <p:spPr>
          <a:xfrm rot="5400000">
            <a:off x="9283113" y="3303214"/>
            <a:ext cx="432048" cy="654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1755140" y="124440"/>
            <a:ext cx="5499100" cy="132556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+mn-lt"/>
                <a:ea typeface="+mn-ea"/>
                <a:cs typeface="+mn-cs"/>
              </a:rPr>
              <a:t>EN-detector</a:t>
            </a:r>
            <a:endParaRPr lang="zh-CN" altLang="en-US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27427" y="3445929"/>
            <a:ext cx="3638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rgbClr val="001F5F"/>
                </a:solidFill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热中子俘获效率</a:t>
            </a:r>
            <a:r>
              <a:rPr lang="en-US" altLang="zh-CN" sz="2400" dirty="0" smtClean="0">
                <a:solidFill>
                  <a:srgbClr val="001F5F"/>
                </a:solidFill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~20%.</a:t>
            </a:r>
            <a:endParaRPr lang="en-US" altLang="zh-CN" sz="2400" dirty="0">
              <a:solidFill>
                <a:srgbClr val="001F5F"/>
              </a:solidFill>
              <a:latin typeface="Arial" panose="020B0604020202020204" pitchFamily="34" charset="0"/>
              <a:ea typeface="华文新魏" panose="02010800040101010101" pitchFamily="2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 smtClean="0">
                <a:solidFill>
                  <a:srgbClr val="001F5F"/>
                </a:solidFill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厚度</a:t>
            </a:r>
            <a:r>
              <a:rPr lang="en-US" altLang="zh-CN" sz="2400" dirty="0" smtClean="0">
                <a:solidFill>
                  <a:srgbClr val="001F5F"/>
                </a:solidFill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30 mg/cm</a:t>
            </a:r>
            <a:r>
              <a:rPr lang="en-US" altLang="zh-CN" sz="2000" baseline="30000" dirty="0" smtClean="0">
                <a:solidFill>
                  <a:srgbClr val="001F5F"/>
                </a:solidFill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2</a:t>
            </a:r>
            <a:r>
              <a:rPr lang="en-US" altLang="zh-CN" sz="1400" dirty="0" smtClean="0">
                <a:solidFill>
                  <a:srgbClr val="001F5F"/>
                </a:solidFill>
                <a:latin typeface="Arial" panose="020B0604020202020204" pitchFamily="34" charset="0"/>
                <a:ea typeface="华文新魏" panose="02010800040101010101" pitchFamily="2" charset="-122"/>
                <a:cs typeface="+mn-cs"/>
              </a:rPr>
              <a:t> .</a:t>
            </a:r>
            <a:endParaRPr lang="zh-CN" altLang="en-US" sz="2400" dirty="0">
              <a:solidFill>
                <a:prstClr val="black"/>
              </a:solidFill>
              <a:latin typeface="Trebuchet MS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8308406" y="570518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  <a:ea typeface="宋体" charset="-122"/>
              <a:cs typeface="+mn-cs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8308406" y="5705185"/>
            <a:ext cx="184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  <a:ea typeface="宋体" charset="-122"/>
              <a:cs typeface="+mn-cs"/>
            </a:endParaRPr>
          </a:p>
        </p:txBody>
      </p:sp>
      <p:pic>
        <p:nvPicPr>
          <p:cNvPr id="25" name="Picture 3" descr="G:\myDocs\UHE2008\12n-i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752" y="5796073"/>
            <a:ext cx="1152128" cy="864745"/>
          </a:xfrm>
          <a:prstGeom prst="rect">
            <a:avLst/>
          </a:prstGeom>
          <a:noFill/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474212" y="5952654"/>
            <a:ext cx="7456325" cy="461665"/>
          </a:xfrm>
          <a:prstGeom prst="rect">
            <a:avLst/>
          </a:prstGeom>
          <a:noFill/>
          <a:ln w="19050" cap="sq">
            <a:noFill/>
            <a:miter lim="800000"/>
            <a:headEnd type="none" w="sm" len="sm"/>
            <a:tailEnd type="none" w="med" len="lg"/>
          </a:ln>
          <a:effectLst/>
        </p:spPr>
        <p:txBody>
          <a:bodyPr wrap="square">
            <a:spAutoFit/>
          </a:bodyPr>
          <a:lstStyle/>
          <a:p>
            <a:r>
              <a:rPr lang="en-GB" altLang="zh-CN" sz="2400" b="1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  <a:cs typeface="+mn-cs"/>
              </a:rPr>
              <a:t>PRISMA</a:t>
            </a:r>
            <a:r>
              <a:rPr lang="en-US" altLang="en-US" sz="2400" b="1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  <a:cs typeface="+mn-cs"/>
              </a:rPr>
              <a:t>(</a:t>
            </a:r>
            <a:r>
              <a:rPr lang="en-US" altLang="en-US" sz="2400" b="1" dirty="0" err="1">
                <a:solidFill>
                  <a:srgbClr val="002060"/>
                </a:solidFill>
                <a:latin typeface="Trebuchet MS"/>
                <a:ea typeface="黑体" panose="02010609060101010101" pitchFamily="49" charset="-122"/>
                <a:cs typeface="+mn-cs"/>
              </a:rPr>
              <a:t>PRImary</a:t>
            </a:r>
            <a:r>
              <a:rPr lang="en-US" altLang="en-US" sz="2400" b="1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  <a:cs typeface="+mn-cs"/>
              </a:rPr>
              <a:t> Spectrum Measurement Array)</a:t>
            </a:r>
          </a:p>
        </p:txBody>
      </p:sp>
      <p:sp>
        <p:nvSpPr>
          <p:cNvPr id="27" name="矩形 26"/>
          <p:cNvSpPr/>
          <p:nvPr/>
        </p:nvSpPr>
        <p:spPr>
          <a:xfrm>
            <a:off x="2190538" y="6343427"/>
            <a:ext cx="5375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+mn-cs"/>
              </a:rPr>
              <a:t>Nucl</a:t>
            </a:r>
            <a:r>
              <a:rPr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+mn-cs"/>
              </a:rPr>
              <a:t>. Phys. B (Proc. Suppl.), 196, (2009), p. 293-296.</a:t>
            </a:r>
            <a:endParaRPr lang="zh-CN" altLang="en-US" b="1" dirty="0">
              <a:solidFill>
                <a:srgbClr val="00B05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6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6041570" y="0"/>
            <a:ext cx="4251581" cy="8640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+mn-lt"/>
                <a:ea typeface="黑体" pitchFamily="49" charset="-122"/>
                <a:cs typeface="+mn-cs"/>
              </a:rPr>
              <a:t>electrons / neutron separation in one shower</a:t>
            </a:r>
            <a:endParaRPr lang="zh-CN" altLang="en-US" sz="2400" b="1" dirty="0">
              <a:solidFill>
                <a:srgbClr val="002060"/>
              </a:solidFill>
              <a:latin typeface="+mn-lt"/>
              <a:ea typeface="黑体" pitchFamily="49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178352" y="864096"/>
            <a:ext cx="4484144" cy="5760879"/>
            <a:chOff x="4060128" y="908721"/>
            <a:chExt cx="4484144" cy="5760879"/>
          </a:xfrm>
        </p:grpSpPr>
        <p:pic>
          <p:nvPicPr>
            <p:cNvPr id="38195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0128" y="908721"/>
              <a:ext cx="4484144" cy="5760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直接箭头连接符 13"/>
            <p:cNvCxnSpPr/>
            <p:nvPr/>
          </p:nvCxnSpPr>
          <p:spPr>
            <a:xfrm flipH="1">
              <a:off x="4799856" y="1340768"/>
              <a:ext cx="43204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6744072" y="5013176"/>
              <a:ext cx="576064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5231904" y="1196752"/>
              <a:ext cx="2198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002060"/>
                  </a:solidFill>
                  <a:ea typeface="黑体" pitchFamily="49" charset="-122"/>
                  <a:cs typeface="+mn-cs"/>
                </a:rPr>
                <a:t>electrons in shower</a:t>
              </a:r>
              <a:endParaRPr lang="zh-CN" altLang="en-US" dirty="0">
                <a:solidFill>
                  <a:prstClr val="black"/>
                </a:solidFill>
                <a:ea typeface="宋体" charset="-122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240017" y="4725144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2060"/>
                  </a:solidFill>
                  <a:ea typeface="黑体" pitchFamily="49" charset="-122"/>
                  <a:cs typeface="+mn-cs"/>
                </a:rPr>
                <a:t>neutron</a:t>
              </a:r>
              <a:endParaRPr lang="zh-CN" altLang="en-US" dirty="0">
                <a:solidFill>
                  <a:prstClr val="black"/>
                </a:solidFill>
                <a:ea typeface="宋体" charset="-122"/>
                <a:cs typeface="+mn-cs"/>
              </a:endParaRPr>
            </a:p>
          </p:txBody>
        </p:sp>
      </p:grp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1029"/>
          <p:cNvSpPr txBox="1">
            <a:spLocks noChangeArrowheads="1"/>
          </p:cNvSpPr>
          <p:nvPr/>
        </p:nvSpPr>
        <p:spPr bwMode="auto">
          <a:xfrm>
            <a:off x="128641" y="-16254"/>
            <a:ext cx="4891495" cy="86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rebuchet MS"/>
                <a:ea typeface="黑体" pitchFamily="49" charset="-122"/>
                <a:cs typeface="+mn-cs"/>
              </a:rPr>
              <a:t>neutron / </a:t>
            </a:r>
            <a:r>
              <a:rPr lang="en-US" altLang="zh-CN" sz="2400" b="1" dirty="0" smtClean="0">
                <a:solidFill>
                  <a:srgbClr val="002060"/>
                </a:solidFill>
                <a:latin typeface="Trebuchet MS"/>
                <a:ea typeface="黑体" pitchFamily="49" charset="-122"/>
                <a:cs typeface="+mn-cs"/>
              </a:rPr>
              <a:t>charged </a:t>
            </a:r>
            <a:r>
              <a:rPr lang="en-US" altLang="zh-CN" sz="2400" b="1" dirty="0">
                <a:solidFill>
                  <a:srgbClr val="002060"/>
                </a:solidFill>
                <a:latin typeface="Trebuchet MS"/>
                <a:ea typeface="黑体" pitchFamily="49" charset="-122"/>
                <a:cs typeface="+mn-cs"/>
              </a:rPr>
              <a:t>separation</a:t>
            </a:r>
          </a:p>
        </p:txBody>
      </p:sp>
      <p:graphicFrame>
        <p:nvGraphicFramePr>
          <p:cNvPr id="11" name="Object 1028"/>
          <p:cNvGraphicFramePr>
            <a:graphicFrameLocks noChangeAspect="1"/>
          </p:cNvGraphicFramePr>
          <p:nvPr>
            <p:extLst/>
          </p:nvPr>
        </p:nvGraphicFramePr>
        <p:xfrm>
          <a:off x="810151" y="984933"/>
          <a:ext cx="3690831" cy="2713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Graph" r:id="rId4" imgW="4955400" imgH="7077600" progId="">
                  <p:embed/>
                </p:oleObj>
              </mc:Choice>
              <mc:Fallback>
                <p:oleObj name="Graph" r:id="rId4" imgW="4955400" imgH="7077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0966"/>
                      <a:stretch>
                        <a:fillRect/>
                      </a:stretch>
                    </p:blipFill>
                    <p:spPr bwMode="auto">
                      <a:xfrm>
                        <a:off x="810151" y="984933"/>
                        <a:ext cx="3690831" cy="2713864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3"/>
          <p:cNvGrpSpPr/>
          <p:nvPr/>
        </p:nvGrpSpPr>
        <p:grpSpPr>
          <a:xfrm>
            <a:off x="1169519" y="3744535"/>
            <a:ext cx="3171204" cy="2823548"/>
            <a:chOff x="4929188" y="2636912"/>
            <a:chExt cx="2667148" cy="2616947"/>
          </a:xfrm>
        </p:grpSpPr>
        <p:pic>
          <p:nvPicPr>
            <p:cNvPr id="13" name="Picture 1031"/>
            <p:cNvPicPr>
              <a:picLocks noChangeAspect="1" noChangeArrowheads="1"/>
            </p:cNvPicPr>
            <p:nvPr/>
          </p:nvPicPr>
          <p:blipFill>
            <a:blip r:embed="rId6" cstate="print"/>
            <a:srcRect l="5513" t="16855" r="35948" b="6589"/>
            <a:stretch>
              <a:fillRect/>
            </a:stretch>
          </p:blipFill>
          <p:spPr bwMode="auto">
            <a:xfrm>
              <a:off x="5076056" y="3140968"/>
              <a:ext cx="2520280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1032"/>
            <p:cNvSpPr>
              <a:spLocks noChangeShapeType="1"/>
            </p:cNvSpPr>
            <p:nvPr/>
          </p:nvSpPr>
          <p:spPr bwMode="auto">
            <a:xfrm flipV="1">
              <a:off x="4929188" y="3197051"/>
              <a:ext cx="0" cy="172878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ea typeface="宋体" charset="-122"/>
                <a:cs typeface="+mn-cs"/>
              </a:endParaRPr>
            </a:p>
          </p:txBody>
        </p:sp>
        <p:sp>
          <p:nvSpPr>
            <p:cNvPr id="17" name="Line 1033"/>
            <p:cNvSpPr>
              <a:spLocks noChangeShapeType="1"/>
            </p:cNvSpPr>
            <p:nvPr/>
          </p:nvSpPr>
          <p:spPr bwMode="auto">
            <a:xfrm>
              <a:off x="4929188" y="4911551"/>
              <a:ext cx="2232025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  <a:ea typeface="宋体" charset="-122"/>
                <a:cs typeface="+mn-cs"/>
              </a:endParaRPr>
            </a:p>
          </p:txBody>
        </p:sp>
        <p:sp>
          <p:nvSpPr>
            <p:cNvPr id="18" name="Text Box 1034"/>
            <p:cNvSpPr txBox="1">
              <a:spLocks noChangeArrowheads="1"/>
            </p:cNvSpPr>
            <p:nvPr/>
          </p:nvSpPr>
          <p:spPr bwMode="auto">
            <a:xfrm>
              <a:off x="4932040" y="2636912"/>
              <a:ext cx="671679" cy="342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ea typeface="宋体" charset="-122"/>
                  <a:cs typeface="+mn-cs"/>
                </a:rPr>
                <a:t>Q</a:t>
              </a:r>
              <a:r>
                <a:rPr lang="en-US" baseline="-25000" dirty="0" err="1">
                  <a:solidFill>
                    <a:srgbClr val="000000"/>
                  </a:solidFill>
                  <a:ea typeface="宋体" charset="-122"/>
                  <a:cs typeface="+mn-cs"/>
                </a:rPr>
                <a:t>trigger</a:t>
              </a:r>
              <a:endParaRPr lang="ru-RU" dirty="0">
                <a:solidFill>
                  <a:srgbClr val="000000"/>
                </a:solidFill>
                <a:ea typeface="宋体" charset="-122"/>
                <a:cs typeface="+mn-cs"/>
              </a:endParaRPr>
            </a:p>
          </p:txBody>
        </p:sp>
        <p:sp>
          <p:nvSpPr>
            <p:cNvPr id="19" name="Text Box 1036"/>
            <p:cNvSpPr txBox="1">
              <a:spLocks noChangeArrowheads="1"/>
            </p:cNvSpPr>
            <p:nvPr/>
          </p:nvSpPr>
          <p:spPr bwMode="auto">
            <a:xfrm>
              <a:off x="6072198" y="4911551"/>
              <a:ext cx="1000146" cy="342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ea typeface="宋体" charset="-122"/>
                  <a:cs typeface="+mn-cs"/>
                </a:rPr>
                <a:t>Q</a:t>
              </a:r>
              <a:r>
                <a:rPr lang="en-US" baseline="-25000" dirty="0" err="1">
                  <a:solidFill>
                    <a:srgbClr val="000000"/>
                  </a:solidFill>
                  <a:ea typeface="宋体" charset="-122"/>
                  <a:cs typeface="+mn-cs"/>
                </a:rPr>
                <a:t>total</a:t>
              </a:r>
              <a:endParaRPr lang="ru-RU" dirty="0">
                <a:solidFill>
                  <a:srgbClr val="000000"/>
                </a:solidFill>
                <a:ea typeface="宋体" charset="-122"/>
                <a:cs typeface="+mn-cs"/>
              </a:endParaRPr>
            </a:p>
          </p:txBody>
        </p:sp>
        <p:sp>
          <p:nvSpPr>
            <p:cNvPr id="20" name="Line 1039"/>
            <p:cNvSpPr>
              <a:spLocks noChangeShapeType="1"/>
            </p:cNvSpPr>
            <p:nvPr/>
          </p:nvSpPr>
          <p:spPr bwMode="auto">
            <a:xfrm flipV="1">
              <a:off x="4929188" y="3768551"/>
              <a:ext cx="2143125" cy="1143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  <a:ea typeface="宋体" charset="-122"/>
                <a:cs typeface="+mn-cs"/>
              </a:endParaRPr>
            </a:p>
          </p:txBody>
        </p:sp>
        <p:sp>
          <p:nvSpPr>
            <p:cNvPr id="21" name="TextBox 14"/>
            <p:cNvSpPr txBox="1"/>
            <p:nvPr/>
          </p:nvSpPr>
          <p:spPr>
            <a:xfrm>
              <a:off x="6444208" y="4284569"/>
              <a:ext cx="1080120" cy="34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prstClr val="black"/>
                  </a:solidFill>
                  <a:ea typeface="宋体" charset="-122"/>
                  <a:cs typeface="+mn-cs"/>
                </a:rPr>
                <a:t>neutron</a:t>
              </a:r>
              <a:endParaRPr lang="zh-CN" altLang="en-US" dirty="0">
                <a:solidFill>
                  <a:prstClr val="black"/>
                </a:solidFill>
                <a:ea typeface="宋体" charset="-122"/>
                <a:cs typeface="+mn-cs"/>
              </a:endParaRPr>
            </a:p>
          </p:txBody>
        </p:sp>
        <p:sp>
          <p:nvSpPr>
            <p:cNvPr id="22" name="TextBox 15"/>
            <p:cNvSpPr txBox="1"/>
            <p:nvPr/>
          </p:nvSpPr>
          <p:spPr>
            <a:xfrm>
              <a:off x="5422636" y="3735118"/>
              <a:ext cx="1080120" cy="34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  <a:ea typeface="宋体" charset="-122"/>
                  <a:cs typeface="+mn-cs"/>
                </a:rPr>
                <a:t>charged</a:t>
              </a:r>
              <a:endParaRPr lang="zh-CN" altLang="en-US" dirty="0">
                <a:solidFill>
                  <a:prstClr val="black"/>
                </a:solidFill>
                <a:ea typeface="宋体" charset="-122"/>
                <a:cs typeface="+mn-cs"/>
              </a:endParaRPr>
            </a:p>
          </p:txBody>
        </p:sp>
      </p:grpSp>
      <p:sp>
        <p:nvSpPr>
          <p:cNvPr id="23" name="TextBox 15"/>
          <p:cNvSpPr txBox="1"/>
          <p:nvPr/>
        </p:nvSpPr>
        <p:spPr>
          <a:xfrm>
            <a:off x="3093632" y="1134761"/>
            <a:ext cx="12842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ea typeface="宋体" charset="-122"/>
                <a:cs typeface="+mn-cs"/>
              </a:rPr>
              <a:t>―</a:t>
            </a:r>
            <a:r>
              <a:rPr lang="en-US" altLang="zh-CN" dirty="0" smtClean="0">
                <a:solidFill>
                  <a:prstClr val="black"/>
                </a:solidFill>
                <a:ea typeface="宋体" charset="-122"/>
                <a:cs typeface="+mn-cs"/>
              </a:rPr>
              <a:t>neutron</a:t>
            </a:r>
          </a:p>
          <a:p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―</a:t>
            </a:r>
            <a:r>
              <a:rPr lang="en-US" altLang="zh-CN" dirty="0" smtClean="0">
                <a:solidFill>
                  <a:srgbClr val="FF0000"/>
                </a:solidFill>
                <a:ea typeface="宋体" charset="-122"/>
                <a:cs typeface="+mn-cs"/>
              </a:rPr>
              <a:t>charged</a:t>
            </a:r>
            <a:endParaRPr lang="zh-CN" altLang="en-US" dirty="0">
              <a:solidFill>
                <a:srgbClr val="FF0000"/>
              </a:solidFill>
              <a:ea typeface="宋体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35756" y="6475825"/>
            <a:ext cx="560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 smtClean="0">
                <a:solidFill>
                  <a:srgbClr val="002060"/>
                </a:solidFill>
                <a:latin typeface="Trebuchet MS"/>
                <a:ea typeface="黑体" pitchFamily="49" charset="-122"/>
                <a:cs typeface="+mn-cs"/>
              </a:rPr>
              <a:t>“Charged” includes noise, few electrons, nuclide.</a:t>
            </a:r>
            <a:endParaRPr lang="zh-CN" altLang="en-US" dirty="0">
              <a:solidFill>
                <a:prstClr val="black"/>
              </a:solidFill>
              <a:latin typeface="Trebuchet MS"/>
              <a:ea typeface="华文新魏" panose="020108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991544" y="1426754"/>
            <a:ext cx="9076744" cy="4430842"/>
            <a:chOff x="3707904" y="3933056"/>
            <a:chExt cx="5436096" cy="2448272"/>
          </a:xfrm>
        </p:grpSpPr>
        <p:pic>
          <p:nvPicPr>
            <p:cNvPr id="8" name="Рисунок 3" descr="Tibetan waves 2.bmp"/>
            <p:cNvPicPr>
              <a:picLocks noChangeAspect="1"/>
            </p:cNvPicPr>
            <p:nvPr/>
          </p:nvPicPr>
          <p:blipFill>
            <a:blip r:embed="rId2" cstate="print"/>
            <a:srcRect l="5970" r="11647" b="13984"/>
            <a:stretch>
              <a:fillRect/>
            </a:stretch>
          </p:blipFill>
          <p:spPr bwMode="auto">
            <a:xfrm>
              <a:off x="6487779" y="3933056"/>
              <a:ext cx="2656221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7487962" y="3935721"/>
              <a:ext cx="1512168" cy="2774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weekly</a:t>
              </a:r>
              <a:endPara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4221088"/>
              <a:ext cx="2889321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823955" y="3940149"/>
              <a:ext cx="1368152" cy="27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monthly</a:t>
              </a:r>
              <a:endParaRPr lang="zh-CN" altLang="en-US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80112" y="4099520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full moon</a:t>
              </a:r>
              <a:endParaRPr lang="zh-CN" altLang="en-US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211960" y="4110553"/>
              <a:ext cx="9172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New moon</a:t>
              </a:r>
              <a:endParaRPr lang="zh-CN" altLang="en-US" sz="12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" name="内容占位符 2"/>
          <p:cNvSpPr txBox="1">
            <a:spLocks/>
          </p:cNvSpPr>
          <p:nvPr/>
        </p:nvSpPr>
        <p:spPr>
          <a:xfrm>
            <a:off x="922306" y="5677718"/>
            <a:ext cx="9915658" cy="11457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8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6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6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 typeface="Arial" panose="020B0604020202020204" pitchFamily="34" charset="0"/>
              <a:buNone/>
            </a:pPr>
            <a:r>
              <a:rPr lang="zh-CN" altLang="en-US" dirty="0" smtClean="0">
                <a:latin typeface="黑体" panose="02010609060101010101" pitchFamily="49" charset="-122"/>
              </a:rPr>
              <a:t>测到了热中子周期性变化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←</a:t>
            </a:r>
            <a:r>
              <a:rPr lang="zh-CN" altLang="en-US" dirty="0" smtClean="0">
                <a:latin typeface="黑体" panose="02010609060101010101" pitchFamily="49" charset="-122"/>
              </a:rPr>
              <a:t>日月地系统引力引起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</a:rPr>
              <a:t>地壳变形的潮汐效应</a:t>
            </a:r>
            <a:r>
              <a:rPr lang="zh-CN" altLang="en-US" dirty="0" smtClean="0">
                <a:latin typeface="黑体" panose="02010609060101010101" pitchFamily="49" charset="-122"/>
              </a:rPr>
              <a:t>。如此微弱的效应都能测到，说明这种探测器可用来监测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</a:rPr>
              <a:t>地壳突发变化</a:t>
            </a:r>
            <a:r>
              <a:rPr lang="zh-CN" altLang="en-US" dirty="0" smtClean="0">
                <a:latin typeface="黑体" panose="02010609060101010101" pitchFamily="49" charset="-122"/>
              </a:rPr>
              <a:t>。</a:t>
            </a:r>
            <a:endParaRPr lang="it-IT" altLang="zh-CN" sz="2000" dirty="0" smtClean="0">
              <a:solidFill>
                <a:srgbClr val="FF0000"/>
              </a:solidFill>
              <a:latin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82269" y="5312455"/>
            <a:ext cx="6655695" cy="554067"/>
          </a:xfrm>
        </p:spPr>
        <p:txBody>
          <a:bodyPr>
            <a:noAutofit/>
          </a:bodyPr>
          <a:lstStyle/>
          <a:p>
            <a:pPr marL="0">
              <a:lnSpc>
                <a:spcPct val="170000"/>
              </a:lnSpc>
              <a:buNone/>
            </a:pPr>
            <a:r>
              <a:rPr lang="it-IT" altLang="zh-CN" sz="1800" dirty="0">
                <a:solidFill>
                  <a:srgbClr val="00B050"/>
                </a:solidFill>
                <a:ea typeface="+mn-ea"/>
              </a:rPr>
              <a:t>Pure And Appl. Geophys. 174 (2017) 2763–2771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" descr="D:\from C\Win-pro\项目\中俄空间科学\mywork\INR\material\1280px-Moon_phases_en.jpg"/>
          <p:cNvPicPr>
            <a:picLocks noChangeAspect="1" noChangeArrowheads="1"/>
          </p:cNvPicPr>
          <p:nvPr/>
        </p:nvPicPr>
        <p:blipFill>
          <a:blip r:embed="rId4" cstate="print"/>
          <a:srcRect b="45454"/>
          <a:stretch>
            <a:fillRect/>
          </a:stretch>
        </p:blipFill>
        <p:spPr bwMode="auto">
          <a:xfrm>
            <a:off x="4931032" y="74693"/>
            <a:ext cx="5632094" cy="1205761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4931032" y="4161094"/>
            <a:ext cx="40366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superimposed epoch analysis</a:t>
            </a:r>
            <a:endParaRPr lang="zh-CN" altLang="en-US" sz="22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510117" y="747336"/>
            <a:ext cx="707136" cy="731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614146" y="460661"/>
            <a:ext cx="707136" cy="731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6" name="直接箭头连接符 15"/>
          <p:cNvCxnSpPr>
            <a:stCxn id="2" idx="3"/>
          </p:cNvCxnSpPr>
          <p:nvPr/>
        </p:nvCxnSpPr>
        <p:spPr>
          <a:xfrm flipH="1">
            <a:off x="4858414" y="1371727"/>
            <a:ext cx="2755261" cy="3042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5" idx="4"/>
          </p:cNvCxnSpPr>
          <p:nvPr/>
        </p:nvCxnSpPr>
        <p:spPr>
          <a:xfrm flipH="1">
            <a:off x="8710942" y="1192181"/>
            <a:ext cx="256772" cy="4186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56640" y="171398"/>
            <a:ext cx="45704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97280">
              <a:spcBef>
                <a:spcPct val="0"/>
              </a:spcBef>
            </a:pPr>
            <a:r>
              <a:rPr lang="en-US" altLang="zh-CN" sz="3600" dirty="0" smtClean="0">
                <a:latin typeface="黑体" panose="02010609060101010101" pitchFamily="49" charset="-122"/>
              </a:rPr>
              <a:t>PRISMA-YBJ:</a:t>
            </a:r>
            <a:r>
              <a:rPr lang="zh-CN" altLang="en-US" sz="3600" b="1" dirty="0" smtClean="0">
                <a:latin typeface="+mj-lt"/>
                <a:ea typeface="华文隶书" pitchFamily="2" charset="-122"/>
                <a:cs typeface="+mj-cs"/>
              </a:rPr>
              <a:t>地球物理</a:t>
            </a:r>
            <a:endParaRPr lang="en-US" altLang="zh-CN" sz="3600" b="1" dirty="0">
              <a:latin typeface="+mj-lt"/>
              <a:ea typeface="华文隶书" pitchFamily="2" charset="-122"/>
              <a:cs typeface="+mj-cs"/>
            </a:endParaRPr>
          </a:p>
          <a:p>
            <a:pPr algn="ctr" defTabSz="1097280">
              <a:spcBef>
                <a:spcPct val="0"/>
              </a:spcBef>
            </a:pPr>
            <a:r>
              <a:rPr lang="en-US" altLang="zh-CN" sz="3600" b="1" dirty="0">
                <a:latin typeface="+mj-lt"/>
                <a:ea typeface="华文隶书" pitchFamily="2" charset="-122"/>
                <a:cs typeface="+mj-cs"/>
              </a:rPr>
              <a:t>lunar tidal effect</a:t>
            </a:r>
            <a:endParaRPr lang="zh-CN" altLang="en-US" sz="3600" b="1" dirty="0">
              <a:latin typeface="+mj-lt"/>
              <a:ea typeface="华文隶书" pitchFamily="2" charset="-122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3143" y="1711175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ea typeface="黑体" panose="02010609060101010101" pitchFamily="49" charset="-122"/>
              </a:rPr>
              <a:t>PRISMA-YBJ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2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038144" y="332656"/>
            <a:ext cx="52749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097280">
              <a:spcBef>
                <a:spcPct val="0"/>
              </a:spcBef>
            </a:pPr>
            <a:r>
              <a:rPr lang="zh-CN" altLang="en-US" sz="3600" b="1" dirty="0">
                <a:latin typeface="+mj-lt"/>
                <a:ea typeface="华文隶书" pitchFamily="2" charset="-122"/>
                <a:cs typeface="+mj-cs"/>
              </a:rPr>
              <a:t>太阳物理：</a:t>
            </a:r>
            <a:r>
              <a:rPr lang="en-GB" altLang="en-US" sz="3600" b="1" dirty="0" err="1">
                <a:latin typeface="+mj-lt"/>
                <a:ea typeface="华文隶书" pitchFamily="2" charset="-122"/>
                <a:cs typeface="+mj-cs"/>
              </a:rPr>
              <a:t>Forbush</a:t>
            </a:r>
            <a:r>
              <a:rPr lang="zh-CN" altLang="en-US" sz="3600" b="1" dirty="0">
                <a:latin typeface="+mj-lt"/>
                <a:ea typeface="华文隶书" pitchFamily="2" charset="-122"/>
                <a:cs typeface="+mj-cs"/>
              </a:rPr>
              <a:t> 下降</a:t>
            </a:r>
            <a:endParaRPr lang="en-GB" altLang="en-US" sz="3600" b="1" dirty="0">
              <a:latin typeface="+mj-lt"/>
              <a:ea typeface="华文隶书" pitchFamily="2" charset="-122"/>
              <a:cs typeface="+mj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7989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457201"/>
            <a:ext cx="3324225" cy="2886075"/>
          </a:xfrm>
          <a:prstGeom prst="rect">
            <a:avLst/>
          </a:prstGeom>
          <a:noFill/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3" cstate="print"/>
          <a:srcRect r="50609"/>
          <a:stretch>
            <a:fillRect/>
          </a:stretch>
        </p:blipFill>
        <p:spPr bwMode="auto">
          <a:xfrm>
            <a:off x="1524000" y="3343276"/>
            <a:ext cx="3143250" cy="1590675"/>
          </a:xfrm>
          <a:prstGeom prst="rect">
            <a:avLst/>
          </a:prstGeom>
          <a:noFill/>
        </p:spPr>
      </p:pic>
      <p:pic>
        <p:nvPicPr>
          <p:cNvPr id="297987" name="图片 4"/>
          <p:cNvPicPr>
            <a:picLocks noChangeAspect="1" noChangeArrowheads="1"/>
          </p:cNvPicPr>
          <p:nvPr/>
        </p:nvPicPr>
        <p:blipFill>
          <a:blip r:embed="rId3" cstate="print"/>
          <a:srcRect l="48637"/>
          <a:stretch>
            <a:fillRect/>
          </a:stretch>
        </p:blipFill>
        <p:spPr bwMode="auto">
          <a:xfrm>
            <a:off x="1524000" y="4933951"/>
            <a:ext cx="3086100" cy="1590675"/>
          </a:xfrm>
          <a:prstGeom prst="rect">
            <a:avLst/>
          </a:prstGeom>
          <a:noFill/>
        </p:spPr>
      </p:pic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prstClr val="black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1524000" y="3204777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prstClr val="black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lang="en-US" altLang="zh-CN">
              <a:solidFill>
                <a:prstClr val="black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83424" y="1127467"/>
            <a:ext cx="489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One </a:t>
            </a:r>
            <a:r>
              <a:rPr lang="en-US" altLang="zh-CN" sz="2400" dirty="0" err="1">
                <a:solidFill>
                  <a:prstClr val="black"/>
                </a:solidFill>
              </a:rPr>
              <a:t>Forbush</a:t>
            </a:r>
            <a:r>
              <a:rPr lang="en-US" altLang="zh-CN" sz="2400" dirty="0">
                <a:solidFill>
                  <a:prstClr val="black"/>
                </a:solidFill>
              </a:rPr>
              <a:t> decrease on March 8, 2012 detected by (from top to bottom) (1) Moscow neutron monitor, (2) Gran </a:t>
            </a:r>
            <a:r>
              <a:rPr lang="en-US" altLang="zh-CN" sz="2400" dirty="0" err="1">
                <a:solidFill>
                  <a:prstClr val="black"/>
                </a:solidFill>
              </a:rPr>
              <a:t>Sasso</a:t>
            </a:r>
            <a:r>
              <a:rPr lang="en-US" altLang="zh-CN" sz="2400" dirty="0">
                <a:solidFill>
                  <a:prstClr val="black"/>
                </a:solidFill>
              </a:rPr>
              <a:t> (Italy), (3) </a:t>
            </a:r>
            <a:r>
              <a:rPr lang="en-US" altLang="zh-CN" sz="2400" dirty="0" err="1">
                <a:solidFill>
                  <a:prstClr val="black"/>
                </a:solidFill>
              </a:rPr>
              <a:t>MEPhI</a:t>
            </a:r>
            <a:r>
              <a:rPr lang="en-US" altLang="zh-CN" sz="2400" dirty="0">
                <a:solidFill>
                  <a:prstClr val="black"/>
                </a:solidFill>
              </a:rPr>
              <a:t> (Moscow Engineering Physics Institute) and (4) </a:t>
            </a:r>
            <a:r>
              <a:rPr lang="en-US" altLang="zh-CN" sz="2400" dirty="0" err="1">
                <a:solidFill>
                  <a:prstClr val="black"/>
                </a:solidFill>
              </a:rPr>
              <a:t>Obninsk</a:t>
            </a:r>
            <a:r>
              <a:rPr lang="en-US" altLang="zh-CN" sz="2400" dirty="0">
                <a:solidFill>
                  <a:prstClr val="black"/>
                </a:solidFill>
              </a:rPr>
              <a:t> (Moscow).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3912" y="4365104"/>
            <a:ext cx="3421096" cy="23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71884" b="48832"/>
          <a:stretch>
            <a:fillRect/>
          </a:stretch>
        </p:blipFill>
        <p:spPr bwMode="auto">
          <a:xfrm>
            <a:off x="8688288" y="5157192"/>
            <a:ext cx="1691680" cy="80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5087888" y="4076714"/>
            <a:ext cx="6477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</a:rPr>
              <a:t>Journal </a:t>
            </a:r>
            <a:r>
              <a:rPr lang="en-US" altLang="zh-CN" b="1" dirty="0">
                <a:solidFill>
                  <a:srgbClr val="00B050"/>
                </a:solidFill>
              </a:rPr>
              <a:t>of </a:t>
            </a:r>
            <a:r>
              <a:rPr lang="en-US" altLang="zh-CN" b="1" dirty="0" smtClean="0">
                <a:solidFill>
                  <a:srgbClr val="00B050"/>
                </a:solidFill>
              </a:rPr>
              <a:t>Physics: Conference </a:t>
            </a:r>
            <a:r>
              <a:rPr lang="en-US" altLang="zh-CN" b="1" dirty="0">
                <a:solidFill>
                  <a:srgbClr val="00B050"/>
                </a:solidFill>
              </a:rPr>
              <a:t>Series 409 (2013) 012190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84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8AC3-68DD-4A72-8B55-0259073F70F2}" type="slidenum">
              <a:rPr lang="ru-RU" altLang="zh-CN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 altLang="zh-C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732" y="767508"/>
            <a:ext cx="8964488" cy="18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2780928"/>
            <a:ext cx="4066485" cy="281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5823" y="2832861"/>
            <a:ext cx="2686175" cy="149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8068" y="4393707"/>
            <a:ext cx="2713930" cy="113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3791744" y="176079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+mj-lt"/>
                <a:ea typeface="华文隶书" pitchFamily="2" charset="-122"/>
                <a:cs typeface="+mj-cs"/>
              </a:rPr>
              <a:t>大气物理</a:t>
            </a:r>
            <a:r>
              <a:rPr lang="zh-CN" altLang="en-US" sz="3600" b="1" dirty="0" smtClean="0">
                <a:latin typeface="+mj-lt"/>
                <a:ea typeface="华文隶书" pitchFamily="2" charset="-122"/>
                <a:cs typeface="+mj-cs"/>
              </a:rPr>
              <a:t>：</a:t>
            </a:r>
            <a:r>
              <a:rPr lang="zh-CN" altLang="en-US" sz="3600" b="1" dirty="0">
                <a:latin typeface="+mj-lt"/>
                <a:ea typeface="华文隶书" pitchFamily="2" charset="-122"/>
                <a:cs typeface="+mj-cs"/>
              </a:rPr>
              <a:t>雷暴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23792" y="1011722"/>
            <a:ext cx="3312368" cy="360040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39416" y="5790527"/>
            <a:ext cx="10081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没有看到雷暴期间有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中子数增加，倒是看到了中子数减少，这是由于雨水减弱了热中子的运动</a:t>
            </a:r>
            <a:endParaRPr lang="en-US" altLang="ru-RU" sz="24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63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/>
          <p:cNvSpPr txBox="1">
            <a:spLocks/>
          </p:cNvSpPr>
          <p:nvPr/>
        </p:nvSpPr>
        <p:spPr>
          <a:xfrm>
            <a:off x="448423" y="1412775"/>
            <a:ext cx="11377264" cy="5279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8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6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6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LHAASO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：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KM2A : e,</a:t>
            </a:r>
            <a:r>
              <a:rPr kumimoji="0" lang="el-GR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μ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WCDA: e,</a:t>
            </a:r>
            <a:r>
              <a:rPr kumimoji="0" lang="el-GR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μ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WFCTA:  Č/F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WCDA++: </a:t>
            </a:r>
            <a:r>
              <a:rPr kumimoji="0" lang="el-GR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γ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 family at core →</a:t>
            </a:r>
            <a:r>
              <a:rPr kumimoji="0" lang="el-GR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π0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dirty="0" smtClean="0">
                <a:solidFill>
                  <a:srgbClr val="FF0000"/>
                </a:solidFill>
                <a:latin typeface="Trebuchet MS"/>
              </a:rPr>
              <a:t>END</a:t>
            </a:r>
            <a:r>
              <a:rPr lang="en-US" altLang="zh-CN" dirty="0">
                <a:solidFill>
                  <a:srgbClr val="FF0000"/>
                </a:solidFill>
                <a:latin typeface="Trebuchet MS"/>
              </a:rPr>
              <a:t>A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: thermal neutrons 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→</a:t>
            </a:r>
            <a:r>
              <a:rPr kumimoji="0" lang="el-GR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π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+</a:t>
            </a:r>
            <a:r>
              <a:rPr kumimoji="0" lang="el-GR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π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/>
                <a:ea typeface="黑体" panose="02010609060101010101" pitchFamily="49" charset="-122"/>
                <a:cs typeface="+mn-cs"/>
              </a:rPr>
              <a:t>-</a:t>
            </a:r>
          </a:p>
          <a:p>
            <a:pPr lvl="0"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rebuchet MS"/>
              </a:rPr>
              <a:t>LHAASO will perform </a:t>
            </a:r>
            <a:r>
              <a:rPr lang="en-US" altLang="zh-CN" dirty="0">
                <a:solidFill>
                  <a:srgbClr val="FF0000"/>
                </a:solidFill>
                <a:latin typeface="Trebuchet MS"/>
              </a:rPr>
              <a:t>full secondary particles </a:t>
            </a:r>
            <a:r>
              <a:rPr lang="en-US" altLang="zh-CN" dirty="0">
                <a:latin typeface="Trebuchet MS"/>
              </a:rPr>
              <a:t>hybrid detection</a:t>
            </a:r>
          </a:p>
          <a:p>
            <a:pPr lvl="0">
              <a:buFont typeface="Wingdings" panose="05000000000000000000" pitchFamily="2" charset="2"/>
              <a:buChar char="Ø"/>
              <a:defRPr/>
            </a:pPr>
            <a:r>
              <a:rPr lang="en-US" altLang="zh-CN" dirty="0" smtClean="0">
                <a:latin typeface="Trebuchet MS"/>
              </a:rPr>
              <a:t>Detection of EAS </a:t>
            </a:r>
            <a:r>
              <a:rPr lang="en-US" altLang="zh-CN" dirty="0" smtClean="0">
                <a:solidFill>
                  <a:srgbClr val="FF0000"/>
                </a:solidFill>
                <a:latin typeface="Trebuchet MS"/>
              </a:rPr>
              <a:t>“skeleton”- hadrons  </a:t>
            </a:r>
            <a:r>
              <a:rPr lang="en-US" altLang="zh-CN" dirty="0" smtClean="0">
                <a:latin typeface="Trebuchet MS"/>
              </a:rPr>
              <a:t>will be enforced.</a:t>
            </a:r>
            <a:endParaRPr lang="en-US" altLang="zh-CN" dirty="0">
              <a:latin typeface="Trebuchet M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92164" y="1052736"/>
            <a:ext cx="5257049" cy="3413883"/>
            <a:chOff x="6109075" y="332656"/>
            <a:chExt cx="5257049" cy="3413883"/>
          </a:xfrm>
        </p:grpSpPr>
        <p:grpSp>
          <p:nvGrpSpPr>
            <p:cNvPr id="4" name="组合 3"/>
            <p:cNvGrpSpPr/>
            <p:nvPr/>
          </p:nvGrpSpPr>
          <p:grpSpPr>
            <a:xfrm>
              <a:off x="6109075" y="332656"/>
              <a:ext cx="5257049" cy="3413883"/>
              <a:chOff x="6357434" y="3329720"/>
              <a:chExt cx="5257049" cy="3413883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30188" y="3329720"/>
                <a:ext cx="4684295" cy="3413883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6357434" y="5947026"/>
                <a:ext cx="1105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black"/>
                    </a:solidFill>
                  </a:rPr>
                  <a:t>PRISMA</a:t>
                </a:r>
                <a:endParaRPr lang="zh-CN" altLang="en-US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" name="直接连接符 6"/>
              <p:cNvCxnSpPr>
                <a:stCxn id="8" idx="1"/>
              </p:cNvCxnSpPr>
              <p:nvPr/>
            </p:nvCxnSpPr>
            <p:spPr>
              <a:xfrm flipH="1">
                <a:off x="7009102" y="5825020"/>
                <a:ext cx="623626" cy="3066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矩形 7"/>
              <p:cNvSpPr/>
              <p:nvPr/>
            </p:nvSpPr>
            <p:spPr>
              <a:xfrm rot="19784478">
                <a:off x="7612220" y="5605153"/>
                <a:ext cx="301061" cy="288028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6156927" y="2978918"/>
              <a:ext cx="7920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/>
                <a:t>ENDA</a:t>
              </a:r>
              <a:endParaRPr lang="zh-CN" altLang="en-US" b="1" dirty="0"/>
            </a:p>
          </p:txBody>
        </p:sp>
      </p:grp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54103" y="188842"/>
            <a:ext cx="10972800" cy="744711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LHAASO </a:t>
            </a:r>
            <a:r>
              <a:rPr lang="en-US" altLang="zh-CN" sz="3200" dirty="0"/>
              <a:t>at the knee region</a:t>
            </a:r>
            <a:endParaRPr lang="zh-CN" altLang="en-US" sz="32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F6A184-88EF-48F4-A8B8-5D3E596A9DE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>
            <a:stCxn id="8" idx="1"/>
          </p:cNvCxnSpPr>
          <p:nvPr/>
        </p:nvCxnSpPr>
        <p:spPr>
          <a:xfrm flipH="1">
            <a:off x="6843832" y="3548036"/>
            <a:ext cx="623626" cy="306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7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807968" y="152400"/>
            <a:ext cx="5967671" cy="6299195"/>
            <a:chOff x="2291728" y="897840"/>
            <a:chExt cx="3818898" cy="532612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1728" y="897840"/>
              <a:ext cx="3818898" cy="5326128"/>
            </a:xfrm>
            <a:prstGeom prst="rect">
              <a:avLst/>
            </a:prstGeom>
          </p:spPr>
        </p:pic>
        <p:cxnSp>
          <p:nvCxnSpPr>
            <p:cNvPr id="5" name="直接箭头连接符 4"/>
            <p:cNvCxnSpPr/>
            <p:nvPr/>
          </p:nvCxnSpPr>
          <p:spPr>
            <a:xfrm flipV="1">
              <a:off x="3028356" y="3572104"/>
              <a:ext cx="213608" cy="72301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 flipV="1">
              <a:off x="3824960" y="3572102"/>
              <a:ext cx="1628189" cy="86135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内容占位符 2"/>
          <p:cNvSpPr txBox="1">
            <a:spLocks/>
          </p:cNvSpPr>
          <p:nvPr/>
        </p:nvSpPr>
        <p:spPr>
          <a:xfrm>
            <a:off x="646168" y="810685"/>
            <a:ext cx="4848894" cy="1045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8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6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600" b="1" kern="1200" baseline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FF0000"/>
                </a:solidFill>
                <a:latin typeface="Trebuchet MS"/>
              </a:rPr>
              <a:t>2015</a:t>
            </a:r>
            <a:r>
              <a:rPr lang="zh-CN" altLang="en-US" dirty="0">
                <a:solidFill>
                  <a:srgbClr val="FF0000"/>
                </a:solidFill>
                <a:latin typeface="Trebuchet MS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rebuchet MS"/>
              </a:rPr>
              <a:t>Nepal earthquake</a:t>
            </a:r>
            <a:r>
              <a:rPr lang="en-US" altLang="zh-CN" dirty="0">
                <a:latin typeface="Trebuchet MS"/>
              </a:rPr>
              <a:t>: </a:t>
            </a:r>
            <a:endParaRPr lang="en-US" altLang="zh-CN" dirty="0" smtClean="0">
              <a:latin typeface="Trebuchet MS"/>
            </a:endParaRPr>
          </a:p>
          <a:p>
            <a:pPr marL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dirty="0" smtClean="0">
                <a:latin typeface="Trebuchet MS"/>
              </a:rPr>
              <a:t>change </a:t>
            </a:r>
            <a:r>
              <a:rPr lang="en-US" altLang="zh-CN" dirty="0">
                <a:latin typeface="Trebuchet MS"/>
              </a:rPr>
              <a:t>of neutron variation</a:t>
            </a:r>
            <a:endParaRPr lang="it-IT" altLang="zh-CN" dirty="0">
              <a:latin typeface="Trebuchet M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62" y="2359932"/>
            <a:ext cx="5647984" cy="30963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rot="16200000">
            <a:off x="5126682" y="4983412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smtClean="0">
                <a:solidFill>
                  <a:prstClr val="black"/>
                </a:solidFill>
                <a:latin typeface="Trebuchet MS"/>
                <a:ea typeface="华文新魏" panose="02010800040101010101" pitchFamily="2" charset="-122"/>
                <a:cs typeface="+mn-cs"/>
              </a:rPr>
              <a:t>earthquakes magnitude </a:t>
            </a:r>
            <a:endParaRPr lang="zh-CN" altLang="en-US" dirty="0">
              <a:solidFill>
                <a:prstClr val="black"/>
              </a:solidFill>
              <a:latin typeface="Trebuchet MS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282283-E96D-44DD-850C-CC78E3F5EC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6540" y="5805264"/>
            <a:ext cx="5896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00B050"/>
                </a:solidFill>
                <a:latin typeface="Trebuchet MS"/>
                <a:ea typeface="华文新魏" panose="02010800040101010101" pitchFamily="2" charset="-122"/>
                <a:cs typeface="+mn-cs"/>
              </a:rPr>
              <a:t>Journal of Environmental Radioactivity 208-209 (2019) 105981</a:t>
            </a:r>
            <a:endParaRPr lang="zh-CN" altLang="en-US" b="1" dirty="0">
              <a:solidFill>
                <a:srgbClr val="00B050"/>
              </a:solidFill>
              <a:latin typeface="Trebuchet MS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255452" y="548680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002060"/>
                </a:solidFill>
                <a:latin typeface="Trebuchet MS"/>
                <a:ea typeface="黑体" panose="02010609060101010101" pitchFamily="49" charset="-122"/>
                <a:cs typeface="+mn-cs"/>
              </a:rPr>
              <a:t>PRISMA-YBJ</a:t>
            </a:r>
            <a:endParaRPr lang="zh-CN" altLang="en-US" dirty="0">
              <a:solidFill>
                <a:prstClr val="black"/>
              </a:solidFill>
              <a:latin typeface="Trebuchet MS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701" y="1692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97280" fontAlgn="auto">
              <a:spcAft>
                <a:spcPts val="0"/>
              </a:spcAft>
            </a:pPr>
            <a:r>
              <a:rPr lang="en-US" altLang="zh-CN" sz="3600" dirty="0" smtClean="0">
                <a:solidFill>
                  <a:prstClr val="black"/>
                </a:solidFill>
                <a:latin typeface="黑体" panose="02010609060101010101" pitchFamily="49" charset="-122"/>
                <a:ea typeface="华文新魏" panose="02010800040101010101" pitchFamily="2" charset="-122"/>
                <a:cs typeface="+mn-cs"/>
              </a:rPr>
              <a:t>PRISMA-YBJ: </a:t>
            </a:r>
            <a:r>
              <a:rPr lang="en-US" altLang="zh-CN" sz="3600" b="1" dirty="0" smtClean="0">
                <a:solidFill>
                  <a:prstClr val="black"/>
                </a:solidFill>
                <a:latin typeface="Trebuchet MS"/>
                <a:ea typeface="华文隶书" pitchFamily="2" charset="-122"/>
                <a:cs typeface="+mn-cs"/>
              </a:rPr>
              <a:t>geophysics</a:t>
            </a:r>
            <a:endParaRPr lang="en-US" altLang="zh-CN" sz="3600" b="1" dirty="0">
              <a:solidFill>
                <a:prstClr val="black"/>
              </a:solidFill>
              <a:latin typeface="Trebuchet MS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35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5237" y="548680"/>
            <a:ext cx="10972800" cy="1143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ea typeface="黑体" panose="02010609060101010101" pitchFamily="49" charset="-122"/>
              </a:rPr>
              <a:t>2. </a:t>
            </a:r>
            <a:r>
              <a:rPr lang="en-US" altLang="zh-CN" sz="3200" b="1" dirty="0" smtClean="0">
                <a:solidFill>
                  <a:srgbClr val="FF0000"/>
                </a:solidFill>
                <a:ea typeface="黑体" panose="02010609060101010101" pitchFamily="49" charset="-122"/>
              </a:rPr>
              <a:t>working group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360" y="1844824"/>
            <a:ext cx="11302677" cy="45115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Institute of High Energy Physics, Chinese Academy of Sciences (IHEP CAS): 1.25M RMB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Tibet University: 1.30M RMB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Hebei Normal University: detectors making, calibration</a:t>
            </a:r>
            <a:r>
              <a:rPr lang="en-US" altLang="zh-CN" dirty="0"/>
              <a:t> </a:t>
            </a:r>
            <a:r>
              <a:rPr lang="en-US" altLang="zh-CN" dirty="0" smtClean="0"/>
              <a:t>and test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Sichuan University: producing FADC </a:t>
            </a:r>
            <a:endParaRPr lang="zh-CN" altLang="en-US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dirty="0" smtClean="0">
                <a:sym typeface="+mn-ea"/>
              </a:rPr>
              <a:t>Institute for Nuclear Research of Russian Academy of Science (INR RAS) : </a:t>
            </a:r>
            <a:r>
              <a:rPr lang="en-US" altLang="zh-CN" dirty="0" smtClean="0"/>
              <a:t>providing scintillators, base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 FEE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18956-2D72-4DEF-A1EC-D7F8C6ED6A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91" y="1844824"/>
            <a:ext cx="3151769" cy="446041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373" y="1844824"/>
            <a:ext cx="3111242" cy="446041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1835589"/>
            <a:ext cx="3266485" cy="45457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1559496" y="304384"/>
            <a:ext cx="9374147" cy="1511935"/>
          </a:xfrm>
        </p:spPr>
        <p:txBody>
          <a:bodyPr>
            <a:normAutofit/>
          </a:bodyPr>
          <a:lstStyle/>
          <a:p>
            <a:pPr marL="0" indent="0" algn="ctr" defTabSz="109728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altLang="zh-CN" sz="2800" b="1" dirty="0" smtClean="0">
                <a:solidFill>
                  <a:srgbClr val="002060"/>
                </a:solidFill>
                <a:latin typeface="Trebuchet MS" panose="020B0603020202020204"/>
              </a:rPr>
              <a:t>LHAASO</a:t>
            </a:r>
            <a:r>
              <a:rPr lang="zh-CN" altLang="en-US" sz="2800" b="1" dirty="0" smtClean="0">
                <a:solidFill>
                  <a:srgbClr val="002060"/>
                </a:solidFill>
                <a:latin typeface="Trebuchet MS" panose="020B0603020202020204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rebuchet MS" panose="020B0603020202020204"/>
              </a:rPr>
              <a:t>and INR RAS MoU</a:t>
            </a:r>
          </a:p>
          <a:p>
            <a:pPr marL="0" indent="0" algn="ctr" defTabSz="1097280">
              <a:lnSpc>
                <a:spcPct val="150000"/>
              </a:lnSpc>
              <a:spcBef>
                <a:spcPct val="20000"/>
              </a:spcBef>
              <a:buNone/>
              <a:defRPr/>
            </a:pPr>
            <a:r>
              <a:rPr lang="en-US" altLang="zh-CN" sz="2800" dirty="0" smtClean="0">
                <a:latin typeface="Trebuchet MS" panose="020B0603020202020204"/>
              </a:rPr>
              <a:t>to </a:t>
            </a:r>
            <a:r>
              <a:rPr lang="en-US" altLang="zh-CN" sz="2800" b="1" dirty="0" smtClean="0">
                <a:solidFill>
                  <a:srgbClr val="002060"/>
                </a:solidFill>
                <a:latin typeface="Trebuchet MS" panose="020B0603020202020204"/>
              </a:rPr>
              <a:t>build  </a:t>
            </a:r>
            <a:r>
              <a:rPr lang="en-US" altLang="zh-CN" sz="2800" b="1" dirty="0" smtClean="0">
                <a:solidFill>
                  <a:srgbClr val="FF0000"/>
                </a:solidFill>
                <a:latin typeface="Trebuchet MS" panose="020B0603020202020204"/>
              </a:rPr>
              <a:t>ENDA-400 </a:t>
            </a:r>
            <a:r>
              <a:rPr lang="en-US" altLang="zh-CN" sz="2800" b="1" dirty="0" smtClean="0">
                <a:solidFill>
                  <a:srgbClr val="002060"/>
                </a:solidFill>
                <a:latin typeface="Trebuchet MS" panose="020B0603020202020204"/>
              </a:rPr>
              <a:t>to detect cosmic ray spectrum </a:t>
            </a:r>
            <a:endParaRPr lang="zh-CN" altLang="en-US" sz="2800" b="1" dirty="0">
              <a:solidFill>
                <a:srgbClr val="002060"/>
              </a:solidFill>
              <a:latin typeface="Trebuchet MS" panose="020B0603020202020204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38B2-F7A7-4D6E-ACA9-F03AC208C0A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31800"/>
            <a:ext cx="10852150" cy="863600"/>
          </a:xfrm>
        </p:spPr>
        <p:txBody>
          <a:bodyPr/>
          <a:lstStyle/>
          <a:p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LHAASO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and Hebei Normal University MoU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/>
            </a:r>
            <a:b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（</a:t>
            </a:r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including ENDA work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）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15" y="1607820"/>
            <a:ext cx="3038475" cy="4269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70" y="1577340"/>
            <a:ext cx="2890520" cy="4343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840" y="1602740"/>
            <a:ext cx="2949575" cy="4291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190" y="1576705"/>
            <a:ext cx="2979420" cy="4369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286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31800"/>
            <a:ext cx="10852150" cy="863600"/>
          </a:xfrm>
        </p:spPr>
        <p:txBody>
          <a:bodyPr/>
          <a:lstStyle/>
          <a:p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LHAASO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 </a:t>
            </a:r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and Tibet </a:t>
            </a:r>
            <a:r>
              <a:rPr lang="en-US" altLang="zh-CN" sz="2800" b="1" dirty="0" smtClean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University </a:t>
            </a:r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MoU</a:t>
            </a:r>
            <a:b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</a:b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（</a:t>
            </a:r>
            <a:r>
              <a:rPr lang="en-US" altLang="zh-CN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including ENDA work</a:t>
            </a: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  <a:cs typeface="+mn-cs"/>
              </a:rPr>
              <a:t>）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844824"/>
            <a:ext cx="2991354" cy="42210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r="13756" b="7188"/>
          <a:stretch/>
        </p:blipFill>
        <p:spPr>
          <a:xfrm>
            <a:off x="3214870" y="1870179"/>
            <a:ext cx="2774011" cy="42124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967" y="1878090"/>
            <a:ext cx="2838265" cy="40050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317" y="1700808"/>
            <a:ext cx="309341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2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0249"/>
</p:tagLst>
</file>

<file path=ppt/theme/theme1.xml><?xml version="1.0" encoding="utf-8"?>
<a:theme xmlns:a="http://schemas.openxmlformats.org/drawingml/2006/main" name="1_Office 主题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华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白底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白底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华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凸显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华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2555</TotalTime>
  <Words>1378</Words>
  <Application>Microsoft Office PowerPoint</Application>
  <PresentationFormat>宽屏</PresentationFormat>
  <Paragraphs>325</Paragraphs>
  <Slides>37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6" baseType="lpstr">
      <vt:lpstr>NimbusRomNo9L-Regu</vt:lpstr>
      <vt:lpstr>黑体</vt:lpstr>
      <vt:lpstr>华文隶书</vt:lpstr>
      <vt:lpstr>华文新魏</vt:lpstr>
      <vt:lpstr>楷体</vt:lpstr>
      <vt:lpstr>宋体</vt:lpstr>
      <vt:lpstr>微软雅黑</vt:lpstr>
      <vt:lpstr>Arial</vt:lpstr>
      <vt:lpstr>Calibri</vt:lpstr>
      <vt:lpstr>Calibri Light</vt:lpstr>
      <vt:lpstr>Times New Roman</vt:lpstr>
      <vt:lpstr>Trebuchet MS</vt:lpstr>
      <vt:lpstr>Wingdings</vt:lpstr>
      <vt:lpstr>1_Office 主题</vt:lpstr>
      <vt:lpstr>白底模板</vt:lpstr>
      <vt:lpstr>1_白底模板</vt:lpstr>
      <vt:lpstr>2_Office 主题</vt:lpstr>
      <vt:lpstr>3_Office 主题</vt:lpstr>
      <vt:lpstr>Graph</vt:lpstr>
      <vt:lpstr>ENDA Progress</vt:lpstr>
      <vt:lpstr>Outline</vt:lpstr>
      <vt:lpstr>PowerPoint 演示文稿</vt:lpstr>
      <vt:lpstr>LHAASO at the knee region</vt:lpstr>
      <vt:lpstr>PowerPoint 演示文稿</vt:lpstr>
      <vt:lpstr>2. working group</vt:lpstr>
      <vt:lpstr>PowerPoint 演示文稿</vt:lpstr>
      <vt:lpstr>LHAASO and Hebei Normal University MoU （including ENDA work）</vt:lpstr>
      <vt:lpstr>LHAASO and Tibet University MoU （including ENDA work）</vt:lpstr>
      <vt:lpstr>3. ENDA-16 at YBJ</vt:lpstr>
      <vt:lpstr>PowerPoint 演示文稿</vt:lpstr>
      <vt:lpstr>PowerPoint 演示文稿</vt:lpstr>
      <vt:lpstr>ENDA-YBJHA coincident events</vt:lpstr>
      <vt:lpstr>data periods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neutron differential distribution</vt:lpstr>
      <vt:lpstr>Nn-Nμ-Ne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ENDA-64 schedule</vt:lpstr>
      <vt:lpstr>summary</vt:lpstr>
      <vt:lpstr>backup</vt:lpstr>
      <vt:lpstr>EN-detector</vt:lpstr>
      <vt:lpstr>electrons / neutron separation in one shower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研究基础</dc:title>
  <dc:creator>马欣华</dc:creator>
  <cp:lastModifiedBy>[马欣华]</cp:lastModifiedBy>
  <cp:revision>1529</cp:revision>
  <dcterms:created xsi:type="dcterms:W3CDTF">2016-07-14T22:03:00Z</dcterms:created>
  <dcterms:modified xsi:type="dcterms:W3CDTF">2019-10-22T23:54:06Z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