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1" r:id="rId4"/>
    <p:sldId id="292" r:id="rId5"/>
    <p:sldId id="293" r:id="rId6"/>
    <p:sldId id="300" r:id="rId7"/>
    <p:sldId id="294" r:id="rId8"/>
    <p:sldId id="295" r:id="rId9"/>
    <p:sldId id="296" r:id="rId10"/>
    <p:sldId id="298" r:id="rId11"/>
    <p:sldId id="299" r:id="rId12"/>
    <p:sldId id="297" r:id="rId13"/>
    <p:sldId id="290" r:id="rId14"/>
    <p:sldId id="258" r:id="rId15"/>
    <p:sldId id="259" r:id="rId16"/>
    <p:sldId id="260" r:id="rId17"/>
    <p:sldId id="289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25" autoAdjust="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85B7-F997-41B8-82B9-10A8A050EDBD}" type="datetimeFigureOut">
              <a:rPr lang="zh-CN" altLang="en-US" smtClean="0"/>
              <a:t>2019-10-22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7F2A-8DC4-438A-B7B7-8D205B27A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6368" y="1951860"/>
            <a:ext cx="9517224" cy="1173895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Physics related to </a:t>
            </a:r>
            <a:r>
              <a:rPr lang="en-US" altLang="zh-CN" sz="32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TeV</a:t>
            </a:r>
            <a:r>
              <a:rPr lang="en-US" altLang="zh-CN" sz="3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blazars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371585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err="1" smtClean="0"/>
              <a:t>Jiancheng</a:t>
            </a:r>
            <a:r>
              <a:rPr lang="en-US" altLang="zh-CN" sz="2800" dirty="0" smtClean="0"/>
              <a:t> Wang</a:t>
            </a:r>
          </a:p>
          <a:p>
            <a:pPr algn="ctr"/>
            <a:r>
              <a:rPr lang="en-US" altLang="zh-CN" sz="2800" dirty="0" smtClean="0"/>
              <a:t>Yunnan Astronomical Observatories, CAS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82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665" y="339012"/>
            <a:ext cx="8596668" cy="566057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Particle acceleration mechanism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026367"/>
            <a:ext cx="10687353" cy="40308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400" dirty="0" smtClean="0"/>
              <a:t>Relativistic MHD turbulence in jet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The turbulence is triggered by MHD instability in the jet scale.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/>
              <a:t>A</a:t>
            </a:r>
            <a:r>
              <a:rPr lang="en-US" altLang="zh-CN" sz="2400" dirty="0" smtClean="0"/>
              <a:t>n </a:t>
            </a:r>
            <a:r>
              <a:rPr lang="en-US" altLang="zh-CN" sz="2400" dirty="0"/>
              <a:t>anisotropic cascade is formed</a:t>
            </a:r>
            <a:r>
              <a:rPr lang="en-US" altLang="zh-CN" sz="2400" dirty="0" smtClean="0"/>
              <a:t> to produce the turbulent eddies </a:t>
            </a:r>
            <a:r>
              <a:rPr lang="en-US" altLang="zh-CN" sz="2400" dirty="0"/>
              <a:t>strongly </a:t>
            </a:r>
            <a:r>
              <a:rPr lang="en-US" altLang="zh-CN" sz="2400" dirty="0" smtClean="0"/>
              <a:t>elongated in </a:t>
            </a:r>
            <a:r>
              <a:rPr lang="en-US" altLang="zh-CN" sz="2400" dirty="0"/>
              <a:t>the direction of the background magnetic field at small </a:t>
            </a:r>
            <a:r>
              <a:rPr lang="en-US" altLang="zh-CN" sz="2400" dirty="0" smtClean="0"/>
              <a:t>scales.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The particle acceleration occurs at the </a:t>
            </a:r>
            <a:r>
              <a:rPr lang="en-US" altLang="zh-CN" sz="2400" dirty="0"/>
              <a:t>wave-particle </a:t>
            </a:r>
            <a:r>
              <a:rPr lang="en-US" altLang="zh-CN" sz="2400" dirty="0" smtClean="0"/>
              <a:t>resonances, the turbulence is dissipated.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A </a:t>
            </a:r>
            <a:r>
              <a:rPr lang="en-US" altLang="zh-CN" sz="2400" dirty="0"/>
              <a:t>particle distribution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strongly elongated </a:t>
            </a:r>
            <a:r>
              <a:rPr lang="en-US" altLang="zh-CN" sz="2400" dirty="0" smtClean="0"/>
              <a:t>in the </a:t>
            </a:r>
            <a:r>
              <a:rPr lang="en-US" altLang="zh-CN" sz="2400" dirty="0"/>
              <a:t>direction of the background magnetic </a:t>
            </a:r>
            <a:r>
              <a:rPr lang="en-US" altLang="zh-CN" sz="2400" dirty="0" smtClean="0"/>
              <a:t>field.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8457" y="5271796"/>
            <a:ext cx="1066489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How to set up self-consistent model:</a:t>
            </a:r>
          </a:p>
          <a:p>
            <a:r>
              <a:rPr lang="en-US" altLang="zh-CN" sz="2400" dirty="0" smtClean="0"/>
              <a:t>Anisotropic MHD cascade, particle acceleration, </a:t>
            </a:r>
            <a:r>
              <a:rPr lang="en-US" altLang="zh-CN" sz="2400" dirty="0" err="1" smtClean="0"/>
              <a:t>radiative</a:t>
            </a:r>
            <a:r>
              <a:rPr lang="en-US" altLang="zh-CN" sz="2400" dirty="0" smtClean="0"/>
              <a:t> losses, particle distribution, etc.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559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8388" y="2556588"/>
            <a:ext cx="8596668" cy="867747"/>
          </a:xfrm>
        </p:spPr>
        <p:txBody>
          <a:bodyPr/>
          <a:lstStyle/>
          <a:p>
            <a:pPr algn="ctr"/>
            <a:r>
              <a:rPr lang="en-US" altLang="zh-CN" dirty="0" smtClean="0"/>
              <a:t>Test </a:t>
            </a:r>
            <a:r>
              <a:rPr lang="en-US" altLang="zh-CN" dirty="0"/>
              <a:t>of </a:t>
            </a:r>
            <a:r>
              <a:rPr lang="en-US" altLang="zh-CN" dirty="0" smtClean="0"/>
              <a:t>Photon-ALP oscillations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55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58672" y="397105"/>
                <a:ext cx="10566054" cy="2793966"/>
              </a:xfrm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>
                    <a:solidFill>
                      <a:schemeClr val="tx1"/>
                    </a:solidFill>
                  </a:rPr>
                  <a:t>The observed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TeV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spectrum suffers from the absorption of the </a:t>
                </a:r>
                <a:r>
                  <a:rPr lang="en-US" altLang="zh-CN" sz="2400" i="1" dirty="0">
                    <a:solidFill>
                      <a:srgbClr val="FF0000"/>
                    </a:solidFill>
                  </a:rPr>
                  <a:t>extragalactic background light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(EBL).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The EBL is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infrared/optical/ultraviolet light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emitted by the whole population of galaxies during their cosmic evolution;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TeV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photon can scatter off an EBL photon to produce an </a:t>
                </a:r>
                <a:r>
                  <a:rPr lang="en-US" altLang="zh-CN" sz="2400" i="1" dirty="0" err="1">
                    <a:solidFill>
                      <a:schemeClr val="tx1"/>
                    </a:solidFill>
                  </a:rPr>
                  <a:t>e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+</a:t>
                </a:r>
                <a:r>
                  <a:rPr lang="en-US" altLang="zh-CN" sz="2400" i="1" dirty="0" err="1">
                    <a:solidFill>
                      <a:schemeClr val="tx1"/>
                    </a:solidFill>
                  </a:rPr>
                  <a:t>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− pair;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The optical depth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increases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with both </a:t>
                </a:r>
                <a:r>
                  <a:rPr lang="en-US" altLang="zh-CN" sz="2400" i="1" dirty="0">
                    <a:solidFill>
                      <a:schemeClr val="tx1"/>
                    </a:solidFill>
                  </a:rPr>
                  <a:t>z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</a:rPr>
                  <a:t>E</a:t>
                </a:r>
              </a:p>
              <a:p>
                <a:pPr marL="0" indent="0">
                  <a:buNone/>
                </a:pPr>
                <a:endParaRPr lang="en-US" altLang="zh-CN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72" y="397105"/>
                <a:ext cx="10566054" cy="2793966"/>
              </a:xfrm>
              <a:blipFill rotWithShape="1">
                <a:blip r:embed="rId2"/>
                <a:stretch>
                  <a:fillRect l="-346" t="-1522" b="-2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27684"/>
            <a:ext cx="4369758" cy="800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1" descr="C:\Users\qlh\AppData\Roaming\Tencent\Users\77799285\QQ\WinTemp\RichOle\GJ(`4@8I_F`%K%G`URIZ@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r="6897" b="4730"/>
          <a:stretch>
            <a:fillRect/>
          </a:stretch>
        </p:blipFill>
        <p:spPr bwMode="auto">
          <a:xfrm>
            <a:off x="664027" y="3271662"/>
            <a:ext cx="61722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>
            <a:stCxn id="4" idx="1"/>
          </p:cNvCxnSpPr>
          <p:nvPr/>
        </p:nvCxnSpPr>
        <p:spPr>
          <a:xfrm flipH="1">
            <a:off x="5047861" y="4827833"/>
            <a:ext cx="1962539" cy="400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05830" y="3573624"/>
                <a:ext cx="3778898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/>
                        </a:rPr>
                        <m:t>𝛾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/>
                        </a:rPr>
                        <m:t>𝛾</m:t>
                      </m:r>
                      <m:r>
                        <a:rPr lang="zh-CN" alt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30" y="3573624"/>
                <a:ext cx="377889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21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645020" y="481985"/>
            <a:ext cx="681135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74567" y="3116424"/>
                <a:ext cx="10901957" cy="2127380"/>
              </a:xfrm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Photon-ALP oscillations decrease EBL absorption in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extragalactic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space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Photon-to-ALP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conversion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inside a 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</a:rPr>
                  <a:t>TeV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</a:rPr>
                  <a:t>blazar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>
                    <a:solidFill>
                      <a:schemeClr val="tx1"/>
                    </a:solidFill>
                  </a:rPr>
                  <a:t>ALP propagation in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the extragalactic space</a:t>
                </a:r>
                <a:endParaRPr lang="en-US" altLang="zh-CN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>
                    <a:solidFill>
                      <a:schemeClr val="tx1"/>
                    </a:solidFill>
                  </a:rPr>
                  <a:t>ALP-to-photon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reconversion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 in the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Galaxy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567" y="3116424"/>
                <a:ext cx="10901957" cy="2127380"/>
              </a:xfrm>
              <a:blipFill rotWithShape="1">
                <a:blip r:embed="rId2"/>
                <a:stretch>
                  <a:fillRect l="-391" t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0674" y="5467739"/>
            <a:ext cx="1092974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Photon-ALP oscillations </a:t>
            </a:r>
            <a:r>
              <a:rPr lang="en-US" altLang="zh-CN" sz="2800" dirty="0" smtClean="0"/>
              <a:t>are determined by the </a:t>
            </a:r>
            <a:r>
              <a:rPr lang="en-US" altLang="zh-CN" sz="2800" dirty="0" smtClean="0">
                <a:solidFill>
                  <a:srgbClr val="FF0000"/>
                </a:solidFill>
              </a:rPr>
              <a:t>magnetic fields </a:t>
            </a:r>
            <a:r>
              <a:rPr lang="en-US" altLang="zh-CN" sz="2800" dirty="0" smtClean="0"/>
              <a:t>of propagation spaces (</a:t>
            </a:r>
            <a:r>
              <a:rPr lang="en-US" altLang="zh-CN" sz="2800" dirty="0" err="1" smtClean="0"/>
              <a:t>Galanti</a:t>
            </a:r>
            <a:r>
              <a:rPr lang="en-US" altLang="zh-CN" sz="2800" dirty="0" smtClean="0"/>
              <a:t>, G. et al. 2019, MNRAS, 487, 123)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47" y="481985"/>
            <a:ext cx="542001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" y="481985"/>
            <a:ext cx="546487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077" y="556045"/>
            <a:ext cx="6531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11455" y="1488232"/>
                <a:ext cx="1912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</m:t>
                      </m:r>
                      <m:r>
                        <a:rPr lang="zh-CN" alt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55" y="1488232"/>
                <a:ext cx="191277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22781" y="1458684"/>
                <a:ext cx="1912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→  </m:t>
                      </m:r>
                      <m:r>
                        <a:rPr lang="zh-CN" alt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81" y="1458684"/>
                <a:ext cx="191277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 14"/>
          <p:cNvSpPr/>
          <p:nvPr/>
        </p:nvSpPr>
        <p:spPr>
          <a:xfrm>
            <a:off x="5421086" y="481985"/>
            <a:ext cx="998375" cy="24193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066522" y="1483567"/>
            <a:ext cx="1595535" cy="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>
            <a:off x="5066522" y="1876326"/>
            <a:ext cx="1595535" cy="63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6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9" y="0"/>
            <a:ext cx="85861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9013" y="587829"/>
            <a:ext cx="1735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Intrinsic </a:t>
            </a:r>
            <a:r>
              <a:rPr lang="en-US" altLang="zh-CN" dirty="0"/>
              <a:t>SED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959013" y="957161"/>
            <a:ext cx="867748" cy="769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0032" y="3123862"/>
            <a:ext cx="24446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</a:t>
            </a:r>
            <a:r>
              <a:rPr lang="en-US" altLang="zh-CN" dirty="0" smtClean="0"/>
              <a:t>onventional </a:t>
            </a:r>
            <a:r>
              <a:rPr lang="en-US" altLang="zh-CN" dirty="0"/>
              <a:t>physics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7" idx="2"/>
          </p:cNvCxnSpPr>
          <p:nvPr/>
        </p:nvCxnSpPr>
        <p:spPr>
          <a:xfrm>
            <a:off x="5682343" y="3493194"/>
            <a:ext cx="1978090" cy="817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743200"/>
            <a:ext cx="14649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</a:t>
            </a:r>
            <a:r>
              <a:rPr lang="en-US" altLang="zh-CN" dirty="0" smtClean="0"/>
              <a:t>hoton/ALP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089641" y="3123862"/>
            <a:ext cx="872412" cy="841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8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0"/>
            <a:ext cx="85561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3657" y="1343608"/>
            <a:ext cx="18101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SED </a:t>
            </a:r>
            <a:r>
              <a:rPr lang="en-US" altLang="zh-CN" dirty="0"/>
              <a:t>oscillation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5" name="直接箭头连接符 4"/>
          <p:cNvCxnSpPr>
            <a:stCxn id="3" idx="2"/>
          </p:cNvCxnSpPr>
          <p:nvPr/>
        </p:nvCxnSpPr>
        <p:spPr>
          <a:xfrm flipH="1">
            <a:off x="7763069" y="1712940"/>
            <a:ext cx="1175658" cy="1403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96" y="1"/>
            <a:ext cx="85821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97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380932"/>
            <a:ext cx="10491409" cy="313508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Results:</a:t>
            </a:r>
          </a:p>
          <a:p>
            <a:r>
              <a:rPr lang="en-US" altLang="zh-CN" sz="2400" dirty="0" smtClean="0"/>
              <a:t>Photon-ALP oscillations allow </a:t>
            </a:r>
            <a:r>
              <a:rPr lang="en-US" altLang="zh-CN" sz="2400" dirty="0"/>
              <a:t>for </a:t>
            </a:r>
            <a:r>
              <a:rPr lang="en-US" altLang="zh-CN" sz="2400" dirty="0">
                <a:solidFill>
                  <a:srgbClr val="FF0000"/>
                </a:solidFill>
              </a:rPr>
              <a:t>a harder observed spectra </a:t>
            </a:r>
            <a:r>
              <a:rPr lang="en-US" altLang="zh-CN" sz="2400" dirty="0" smtClean="0"/>
              <a:t>compared with the </a:t>
            </a:r>
            <a:r>
              <a:rPr lang="en-US" altLang="zh-CN" sz="2400" dirty="0"/>
              <a:t>results of conventional physics. </a:t>
            </a:r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fact </a:t>
            </a:r>
            <a:r>
              <a:rPr lang="en-US" altLang="zh-CN" sz="2400" dirty="0" smtClean="0"/>
              <a:t>becomes more </a:t>
            </a:r>
            <a:r>
              <a:rPr lang="en-US" altLang="zh-CN" sz="2400" dirty="0"/>
              <a:t>and more evident as </a:t>
            </a:r>
            <a:r>
              <a:rPr lang="en-US" altLang="zh-CN" sz="2400" dirty="0">
                <a:solidFill>
                  <a:srgbClr val="FF0000"/>
                </a:solidFill>
              </a:rPr>
              <a:t>E or z (or both) </a:t>
            </a:r>
            <a:r>
              <a:rPr lang="en-US" altLang="zh-CN" sz="2400" dirty="0"/>
              <a:t>increase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Photon-ALP </a:t>
            </a:r>
            <a:r>
              <a:rPr lang="en-US" altLang="zh-CN" sz="2400" dirty="0" smtClean="0"/>
              <a:t>oscillations cause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spectral </a:t>
            </a:r>
            <a:r>
              <a:rPr lang="en-US" altLang="zh-CN" sz="2400" dirty="0">
                <a:solidFill>
                  <a:srgbClr val="FF0000"/>
                </a:solidFill>
              </a:rPr>
              <a:t>energy oscillatory </a:t>
            </a:r>
            <a:r>
              <a:rPr lang="en-US" altLang="zh-CN" sz="2400" dirty="0" smtClean="0">
                <a:solidFill>
                  <a:srgbClr val="FF0000"/>
                </a:solidFill>
              </a:rPr>
              <a:t>behavior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Photon-ALP </a:t>
            </a:r>
            <a:r>
              <a:rPr lang="en-US" altLang="zh-CN" sz="2400" dirty="0" smtClean="0"/>
              <a:t>oscillations produce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photon excess above 20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TeV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288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5709" y="2839617"/>
            <a:ext cx="8858552" cy="7433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Constrains on </a:t>
            </a:r>
            <a:r>
              <a:rPr lang="en-US" altLang="zh-CN" dirty="0"/>
              <a:t>Lorentz Invariance Violation</a:t>
            </a:r>
            <a:r>
              <a:rPr lang="en-US" altLang="zh-CN" dirty="0">
                <a:ea typeface="宋体" panose="02010600030101010101" pitchFamily="2" charset="-122"/>
              </a:rPr>
              <a:t> (LIV) 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45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95994" y="615821"/>
                <a:ext cx="10650030" cy="5766317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Quantum gravity </a:t>
                </a:r>
                <a:r>
                  <a:rPr lang="en-US" altLang="zh-CN" sz="2400" dirty="0"/>
                  <a:t>(QG) </a:t>
                </a:r>
                <a:r>
                  <a:rPr lang="en-US" altLang="zh-CN" sz="2400" dirty="0" smtClean="0"/>
                  <a:t>suggests that </a:t>
                </a:r>
                <a:r>
                  <a:rPr lang="en-US" altLang="zh-CN" sz="2400" dirty="0"/>
                  <a:t>Lorentz symmetry </a:t>
                </a:r>
                <a:r>
                  <a:rPr lang="en-US" altLang="zh-CN" sz="2400" dirty="0" smtClean="0"/>
                  <a:t>could be </a:t>
                </a:r>
                <a:r>
                  <a:rPr lang="en-US" altLang="zh-CN" sz="2400" dirty="0"/>
                  <a:t>broken at an energy </a:t>
                </a:r>
                <a:r>
                  <a:rPr lang="en-US" altLang="zh-CN" sz="2400" dirty="0" smtClean="0"/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𝐿𝐼𝑉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/>
                  <a:t>Energy-momentum dispersion: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i="1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𝐿𝐼𝑉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dirty="0"/>
                  <a:t>n is the leading order of </a:t>
                </a:r>
                <a:r>
                  <a:rPr lang="en-US" altLang="zh-CN" sz="2400" dirty="0" smtClean="0"/>
                  <a:t>the LIV </a:t>
                </a:r>
                <a:r>
                  <a:rPr lang="en-US" altLang="zh-CN" sz="2400" dirty="0"/>
                  <a:t>perturbation</a:t>
                </a:r>
                <a:endParaRPr lang="en-US" altLang="zh-CN" sz="2400" dirty="0" smtClean="0"/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/>
                  <a:t>An finite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𝑄𝐺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would </a:t>
                </a:r>
                <a:r>
                  <a:rPr lang="en-US" altLang="zh-CN" sz="2400" dirty="0"/>
                  <a:t>cause an </a:t>
                </a:r>
                <a:r>
                  <a:rPr lang="en-US" altLang="zh-CN" sz="2400" dirty="0" smtClean="0"/>
                  <a:t>energy dependent velocity </a:t>
                </a:r>
                <a:r>
                  <a:rPr lang="en-US" altLang="zh-CN" sz="2400" dirty="0"/>
                  <a:t>of photons in </a:t>
                </a:r>
                <a:r>
                  <a:rPr lang="en-US" altLang="zh-CN" sz="2400" dirty="0" smtClean="0"/>
                  <a:t>vacuum.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 Two observational effects: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CN" sz="2400" dirty="0"/>
                  <a:t>The cross section of the interaction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</a:rPr>
                      <m:t>γγ</m:t>
                    </m:r>
                    <m:r>
                      <a:rPr lang="el-GR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l-GR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would be decreased to affect </a:t>
                </a:r>
                <a:r>
                  <a:rPr lang="en-US" altLang="zh-CN" sz="2400" dirty="0" err="1"/>
                  <a:t>TeV</a:t>
                </a:r>
                <a:r>
                  <a:rPr lang="en-US" altLang="zh-CN" sz="2400" dirty="0"/>
                  <a:t> spectra</a:t>
                </a:r>
                <a:r>
                  <a:rPr lang="en-US" altLang="zh-CN" sz="2400" dirty="0" smtClean="0"/>
                  <a:t>.</a:t>
                </a:r>
                <a:endParaRPr lang="en-US" altLang="zh-CN" sz="2400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An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energy-dependent time delay </a:t>
                </a:r>
                <a:r>
                  <a:rPr lang="en-US" altLang="zh-CN" sz="2400" dirty="0" smtClean="0"/>
                  <a:t>would occur in </a:t>
                </a:r>
                <a:r>
                  <a:rPr lang="en-US" altLang="zh-CN" sz="2400" dirty="0"/>
                  <a:t>the </a:t>
                </a:r>
                <a:r>
                  <a:rPr lang="en-US" altLang="zh-CN" sz="2400" dirty="0" smtClean="0"/>
                  <a:t>arrival time </a:t>
                </a:r>
                <a:r>
                  <a:rPr lang="en-US" altLang="zh-CN" sz="2400" dirty="0"/>
                  <a:t>of </a:t>
                </a:r>
                <a:r>
                  <a:rPr lang="en-US" altLang="zh-CN" sz="2400" dirty="0" smtClean="0"/>
                  <a:t>γ-ray photons </a:t>
                </a:r>
                <a:r>
                  <a:rPr lang="en-US" altLang="zh-CN" sz="2400" dirty="0"/>
                  <a:t>traveling over </a:t>
                </a:r>
                <a:r>
                  <a:rPr lang="en-US" altLang="zh-CN" sz="2400" dirty="0" smtClean="0"/>
                  <a:t>long distances.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994" y="615821"/>
                <a:ext cx="10650030" cy="5766317"/>
              </a:xfrm>
              <a:blipFill rotWithShape="1">
                <a:blip r:embed="rId2"/>
                <a:stretch>
                  <a:fillRect l="-401" t="-846" r="-1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9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428530"/>
            <a:ext cx="8596668" cy="51302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Main Physics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140737"/>
            <a:ext cx="10766246" cy="53253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MHD Turbulence and Particle </a:t>
            </a:r>
            <a:r>
              <a:rPr lang="en-US" altLang="zh-CN" sz="2400" dirty="0">
                <a:latin typeface="+mj-lt"/>
                <a:ea typeface="宋体" panose="02010600030101010101" pitchFamily="2" charset="-122"/>
              </a:rPr>
              <a:t>A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cceleration 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M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echanism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MHD turbulence is triggered by instability in jet scale.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The turbulence is cascaded into small scale to form an </a:t>
            </a:r>
            <a:r>
              <a:rPr lang="en-US" altLang="zh-CN" sz="2400" dirty="0" smtClean="0"/>
              <a:t>anisotropic waves.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An anisotropic electron distribution is produced by wave-particle resonances</a:t>
            </a:r>
            <a:r>
              <a:rPr lang="en-US" altLang="zh-CN" sz="2400" dirty="0"/>
              <a:t>.</a:t>
            </a:r>
            <a:endParaRPr lang="en-US" altLang="zh-CN" sz="2400" dirty="0" smtClean="0">
              <a:latin typeface="+mj-lt"/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Searching </a:t>
            </a:r>
            <a:r>
              <a:rPr lang="en-US" altLang="zh-CN" sz="2400" dirty="0" err="1" smtClean="0">
                <a:latin typeface="+mj-lt"/>
              </a:rPr>
              <a:t>A</a:t>
            </a:r>
            <a:r>
              <a:rPr lang="en-US" altLang="zh-CN" sz="2400" dirty="0" err="1" smtClean="0">
                <a:latin typeface="+mj-lt"/>
              </a:rPr>
              <a:t>xion</a:t>
            </a:r>
            <a:r>
              <a:rPr lang="en-US" altLang="zh-CN" sz="2400" dirty="0" smtClean="0">
                <a:latin typeface="+mj-lt"/>
              </a:rPr>
              <a:t>-Like </a:t>
            </a:r>
            <a:r>
              <a:rPr lang="en-US" altLang="zh-CN" sz="2400" dirty="0">
                <a:latin typeface="+mj-lt"/>
              </a:rPr>
              <a:t>P</a:t>
            </a:r>
            <a:r>
              <a:rPr lang="en-US" altLang="zh-CN" sz="2400" dirty="0" smtClean="0">
                <a:latin typeface="+mj-lt"/>
              </a:rPr>
              <a:t>articles </a:t>
            </a:r>
            <a:r>
              <a:rPr lang="en-US" altLang="zh-CN" sz="2400" dirty="0">
                <a:latin typeface="+mj-lt"/>
              </a:rPr>
              <a:t>(ALPs</a:t>
            </a:r>
            <a:r>
              <a:rPr lang="en-US" altLang="zh-CN" sz="2400" dirty="0" smtClean="0">
                <a:latin typeface="+mj-lt"/>
              </a:rPr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ALPs are spin-zero</a:t>
            </a:r>
            <a:r>
              <a:rPr lang="en-US" altLang="zh-CN" sz="2400" dirty="0"/>
              <a:t>, neutral, and extremely light </a:t>
            </a:r>
            <a:r>
              <a:rPr lang="en-US" altLang="zh-CN" sz="2400" dirty="0" smtClean="0">
                <a:solidFill>
                  <a:srgbClr val="FF0000"/>
                </a:solidFill>
              </a:rPr>
              <a:t>pseudo-scalar bosons.</a:t>
            </a:r>
            <a:endParaRPr lang="en-US" altLang="zh-CN" sz="2400" dirty="0"/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ALPs are a natural </a:t>
            </a:r>
            <a:r>
              <a:rPr lang="en-US" altLang="zh-CN" sz="2400" dirty="0"/>
              <a:t>prediction of </a:t>
            </a:r>
            <a:r>
              <a:rPr lang="en-US" altLang="zh-CN" sz="2400" dirty="0">
                <a:solidFill>
                  <a:srgbClr val="FF0000"/>
                </a:solidFill>
              </a:rPr>
              <a:t>superstring </a:t>
            </a:r>
            <a:r>
              <a:rPr lang="en-US" altLang="zh-CN" sz="2400" dirty="0" smtClean="0">
                <a:solidFill>
                  <a:srgbClr val="FF0000"/>
                </a:solidFill>
              </a:rPr>
              <a:t>theories</a:t>
            </a:r>
            <a:r>
              <a:rPr lang="en-US" altLang="zh-CN" sz="2400" dirty="0" smtClean="0"/>
              <a:t>.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Constrains on </a:t>
            </a:r>
            <a:r>
              <a:rPr lang="en-US" altLang="zh-CN" sz="2400" dirty="0" smtClean="0"/>
              <a:t>Lorentz </a:t>
            </a:r>
            <a:r>
              <a:rPr lang="en-US" altLang="zh-CN" sz="2400" dirty="0"/>
              <a:t>Invariance Violation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 (LIV)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LIV constrain from </a:t>
            </a:r>
            <a:r>
              <a:rPr lang="en-US" altLang="zh-CN" sz="2400" dirty="0" err="1" smtClean="0">
                <a:latin typeface="+mj-lt"/>
                <a:ea typeface="宋体" panose="02010600030101010101" pitchFamily="2" charset="-122"/>
              </a:rPr>
              <a:t>TeV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 spectral </a:t>
            </a:r>
            <a:r>
              <a:rPr lang="en-US" altLang="zh-CN" sz="2400" dirty="0" smtClean="0"/>
              <a:t>behavior.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LIV constrain from </a:t>
            </a:r>
            <a:r>
              <a:rPr lang="en-US" altLang="zh-CN" sz="2400" dirty="0" err="1" smtClean="0">
                <a:latin typeface="+mj-lt"/>
                <a:ea typeface="宋体" panose="02010600030101010101" pitchFamily="2" charset="-122"/>
              </a:rPr>
              <a:t>TeV</a:t>
            </a:r>
            <a:r>
              <a:rPr lang="en-US" altLang="zh-CN" sz="2400" dirty="0" smtClean="0">
                <a:latin typeface="+mj-lt"/>
                <a:ea typeface="宋体" panose="02010600030101010101" pitchFamily="2" charset="-122"/>
              </a:rPr>
              <a:t> temporal </a:t>
            </a:r>
            <a:r>
              <a:rPr lang="en-US" altLang="zh-CN" sz="2400" dirty="0" smtClean="0"/>
              <a:t>delays</a:t>
            </a:r>
            <a:r>
              <a:rPr lang="en-US" altLang="zh-CN" sz="2400" dirty="0" smtClean="0"/>
              <a:t> at </a:t>
            </a:r>
            <a:r>
              <a:rPr lang="en-US" altLang="zh-CN" sz="2400" dirty="0"/>
              <a:t>multi-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 energies</a:t>
            </a:r>
            <a:endParaRPr lang="zh-CN" altLang="en-US" sz="2400" dirty="0"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8" y="203013"/>
            <a:ext cx="9666514" cy="61604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426" y="6344819"/>
            <a:ext cx="7450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(</a:t>
            </a:r>
            <a:r>
              <a:rPr lang="en-US" altLang="zh-CN" sz="2400" dirty="0" err="1"/>
              <a:t>Tavecchiv</a:t>
            </a:r>
            <a:r>
              <a:rPr lang="en-US" altLang="zh-CN" sz="2400" dirty="0"/>
              <a:t>, T. &amp; </a:t>
            </a:r>
            <a:r>
              <a:rPr lang="en-US" altLang="zh-CN" sz="2400" dirty="0" err="1"/>
              <a:t>Bonnoli</a:t>
            </a:r>
            <a:r>
              <a:rPr lang="en-US" altLang="zh-CN" sz="2400" dirty="0"/>
              <a:t>, G. 2016, A&amp;A, 585, A25)</a:t>
            </a:r>
            <a:endParaRPr lang="en-US" altLang="zh-C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68351" y="877078"/>
            <a:ext cx="305111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Spectral effects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128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197601" cy="58409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0"/>
            <a:ext cx="5994400" cy="584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812" y="5924937"/>
            <a:ext cx="1094480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ALP-Photon produces similar peak above 20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SED, but LIV effect does not cause SED </a:t>
            </a:r>
            <a:r>
              <a:rPr lang="en-US" altLang="zh-CN" sz="2400" dirty="0"/>
              <a:t>oscillatory </a:t>
            </a:r>
            <a:r>
              <a:rPr lang="en-US" altLang="zh-CN" sz="2400" dirty="0" err="1" smtClean="0"/>
              <a:t>behaviour</a:t>
            </a:r>
            <a:r>
              <a:rPr lang="en-US" altLang="zh-CN" sz="2400" dirty="0" smtClean="0"/>
              <a:t>. Easily </a:t>
            </a:r>
            <a:r>
              <a:rPr lang="en-US" altLang="zh-CN" sz="2400" dirty="0" err="1" smtClean="0"/>
              <a:t>distinguisted</a:t>
            </a:r>
            <a:r>
              <a:rPr lang="en-US" altLang="zh-CN" sz="2400" dirty="0" smtClean="0"/>
              <a:t>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529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98572" y="1752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CTA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4978400" y="213360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691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58672" y="746449"/>
                <a:ext cx="10640699" cy="4697754"/>
              </a:xfrm>
              <a:ln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Defining  a </a:t>
                </a:r>
                <a:r>
                  <a:rPr lang="en-US" altLang="zh-CN" sz="2400" dirty="0"/>
                  <a:t>probability </a:t>
                </a:r>
                <a:r>
                  <a:rPr lang="en-US" altLang="zh-CN" sz="2400" dirty="0" smtClean="0"/>
                  <a:t>density function </a:t>
                </a:r>
                <a:r>
                  <a:rPr lang="en-US" altLang="zh-CN" sz="2400" dirty="0"/>
                  <a:t>(PDF) that describes the probability of observing </a:t>
                </a:r>
                <a:r>
                  <a:rPr lang="en-US" altLang="zh-CN" sz="2400" dirty="0" smtClean="0"/>
                  <a:t>a photon </a:t>
                </a:r>
                <a:r>
                  <a:rPr lang="en-US" altLang="zh-CN" sz="2400" dirty="0"/>
                  <a:t>at energy E and arrival time </a:t>
                </a:r>
                <a:r>
                  <a:rPr lang="en-US" altLang="zh-CN" sz="2400" dirty="0" smtClean="0"/>
                  <a:t>t.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Assuming </a:t>
                </a:r>
                <a:r>
                  <a:rPr lang="en-US" altLang="zh-CN" sz="2400" dirty="0"/>
                  <a:t>an </a:t>
                </a:r>
                <a:r>
                  <a:rPr lang="en-US" altLang="zh-CN" sz="2400" dirty="0" smtClean="0"/>
                  <a:t>energy dependent delay function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/>
                  <a:t>The maximum likelihood (ML) </a:t>
                </a:r>
                <a:r>
                  <a:rPr lang="en-US" altLang="zh-CN" sz="2400" dirty="0" smtClean="0"/>
                  <a:t>method estimates the energy dependent time delay 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Using the light curves of </a:t>
                </a:r>
                <a:r>
                  <a:rPr lang="en-US" altLang="zh-CN" sz="2400" dirty="0" err="1" smtClean="0"/>
                  <a:t>Mrk</a:t>
                </a:r>
                <a:r>
                  <a:rPr lang="en-US" altLang="zh-CN" sz="2400" dirty="0" smtClean="0"/>
                  <a:t> 501 in the range of 1.3&lt;E&lt;3.25 </a:t>
                </a:r>
                <a:r>
                  <a:rPr lang="en-US" altLang="zh-CN" sz="2400" dirty="0" err="1" smtClean="0"/>
                  <a:t>TeV</a:t>
                </a:r>
                <a:r>
                  <a:rPr lang="en-US" altLang="zh-CN" sz="2400" dirty="0" smtClean="0"/>
                  <a:t> and E&gt;3.25 </a:t>
                </a:r>
                <a:r>
                  <a:rPr lang="en-US" altLang="zh-CN" sz="2400" dirty="0" err="1" smtClean="0"/>
                  <a:t>TeV</a:t>
                </a:r>
                <a:r>
                  <a:rPr lang="en-US" altLang="zh-CN" sz="2400" dirty="0" smtClean="0"/>
                  <a:t> with the fast variability of minutes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Estimating the time delays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 in the </a:t>
                </a:r>
                <a:r>
                  <a:rPr lang="en-US" altLang="zh-CN" sz="2400" dirty="0"/>
                  <a:t>linear </a:t>
                </a:r>
                <a:r>
                  <a:rPr lang="en-US" altLang="zh-CN" sz="2400" dirty="0" smtClean="0"/>
                  <a:t>(n=1) </a:t>
                </a:r>
                <a:r>
                  <a:rPr lang="en-US" altLang="zh-CN" sz="2400" dirty="0"/>
                  <a:t>and the </a:t>
                </a:r>
                <a:r>
                  <a:rPr lang="en-US" altLang="zh-CN" sz="2400" dirty="0" smtClean="0"/>
                  <a:t>quadratic (n=2) </a:t>
                </a:r>
                <a:r>
                  <a:rPr lang="en-US" altLang="zh-CN" sz="2400" dirty="0"/>
                  <a:t>models</a:t>
                </a:r>
                <a:r>
                  <a:rPr lang="en-US" altLang="zh-CN" sz="2400" dirty="0" smtClean="0"/>
                  <a:t> </a:t>
                </a:r>
              </a:p>
              <a:p>
                <a:pPr>
                  <a:buFont typeface="Wingdings" pitchFamily="2" charset="2"/>
                  <a:buChar char="n"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    </a:t>
                </a:r>
                <a:r>
                  <a:rPr lang="en-US" altLang="zh-CN" sz="2400" dirty="0" err="1" smtClean="0"/>
                  <a:t>Abdalla</a:t>
                </a:r>
                <a:r>
                  <a:rPr lang="en-US" altLang="zh-CN" sz="2400" dirty="0" smtClean="0"/>
                  <a:t>, H. et al. 2019, </a:t>
                </a:r>
                <a:r>
                  <a:rPr lang="en-US" altLang="zh-CN" sz="2400" dirty="0" err="1" smtClean="0"/>
                  <a:t>ApJ</a:t>
                </a:r>
                <a:r>
                  <a:rPr lang="en-US" altLang="zh-CN" sz="2400" dirty="0" smtClean="0"/>
                  <a:t>, 870, 93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672" y="746449"/>
                <a:ext cx="10640699" cy="4697754"/>
              </a:xfrm>
              <a:blipFill rotWithShape="1">
                <a:blip r:embed="rId2"/>
                <a:stretch>
                  <a:fillRect l="-343" t="-16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52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" y="0"/>
            <a:ext cx="12162132" cy="603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608" y="6139543"/>
            <a:ext cx="92466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No significant energy-dependent time lag </a:t>
            </a:r>
            <a:r>
              <a:rPr lang="en-US" altLang="zh-CN" sz="2800" dirty="0" smtClean="0"/>
              <a:t>is measured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789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6338" y="28769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 smtClean="0"/>
              <a:t>Thank you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21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>
                <a:solidFill>
                  <a:schemeClr val="tx1"/>
                </a:solidFill>
              </a:rPr>
              <a:t>TeV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blazars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04" y="1520890"/>
            <a:ext cx="10603376" cy="376023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400" dirty="0" err="1"/>
              <a:t>Blazars</a:t>
            </a:r>
            <a:r>
              <a:rPr lang="en-US" altLang="zh-CN" sz="2400" dirty="0"/>
              <a:t> are active galactic nuclei (AGNs) </a:t>
            </a:r>
            <a:r>
              <a:rPr lang="en-US" altLang="zh-CN" sz="2400" dirty="0" smtClean="0"/>
              <a:t>characterized by </a:t>
            </a:r>
            <a:r>
              <a:rPr lang="en-US" altLang="zh-CN" sz="2400" dirty="0">
                <a:solidFill>
                  <a:srgbClr val="FF0000"/>
                </a:solidFill>
              </a:rPr>
              <a:t>non-thermal emission </a:t>
            </a:r>
            <a:r>
              <a:rPr lang="en-US" altLang="zh-CN" sz="2400" dirty="0" smtClean="0">
                <a:solidFill>
                  <a:srgbClr val="FF0000"/>
                </a:solidFill>
              </a:rPr>
              <a:t>from </a:t>
            </a:r>
            <a:r>
              <a:rPr lang="en-US" altLang="zh-CN" sz="2400" dirty="0">
                <a:solidFill>
                  <a:srgbClr val="FF0000"/>
                </a:solidFill>
              </a:rPr>
              <a:t>radio up to gamma-rays</a:t>
            </a:r>
            <a:r>
              <a:rPr lang="en-US" altLang="zh-CN" sz="2400" dirty="0" smtClean="0"/>
              <a:t>.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/>
              <a:t>Their spectral energy </a:t>
            </a:r>
            <a:r>
              <a:rPr lang="en-US" altLang="zh-CN" sz="2400" dirty="0"/>
              <a:t>distribution (SED) </a:t>
            </a:r>
            <a:r>
              <a:rPr lang="en-US" altLang="zh-CN" sz="2400" dirty="0" smtClean="0"/>
              <a:t>consists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two main </a:t>
            </a:r>
            <a:r>
              <a:rPr lang="en-US" altLang="zh-CN" sz="2400" dirty="0"/>
              <a:t>components</a:t>
            </a:r>
            <a:r>
              <a:rPr lang="en-US" altLang="zh-CN" sz="2400" dirty="0" smtClean="0"/>
              <a:t>.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blazars</a:t>
            </a:r>
            <a:r>
              <a:rPr lang="en-US" altLang="zh-CN" sz="2400" dirty="0" smtClean="0"/>
              <a:t> are </a:t>
            </a:r>
            <a:r>
              <a:rPr lang="en-US" altLang="zh-CN" sz="2400" dirty="0"/>
              <a:t>BL Lac </a:t>
            </a:r>
            <a:r>
              <a:rPr lang="en-US" altLang="zh-CN" sz="2400" dirty="0" smtClean="0"/>
              <a:t>objects with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gamma-ray emissions.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400" dirty="0">
                <a:solidFill>
                  <a:srgbClr val="FF0000"/>
                </a:solidFill>
              </a:rPr>
              <a:t>Extreme high-energy peaked BL Lac objects </a:t>
            </a:r>
            <a:r>
              <a:rPr lang="en-US" altLang="zh-CN" sz="2400" dirty="0"/>
              <a:t>(EHBLs) are an </a:t>
            </a:r>
            <a:r>
              <a:rPr lang="en-US" altLang="zh-CN" sz="2400" dirty="0" smtClean="0"/>
              <a:t>class </a:t>
            </a:r>
            <a:r>
              <a:rPr lang="en-US" altLang="zh-CN" sz="2400" dirty="0"/>
              <a:t>of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blazars</a:t>
            </a:r>
            <a:r>
              <a:rPr lang="en-US" altLang="zh-CN" sz="2400" dirty="0" smtClean="0"/>
              <a:t>, where </a:t>
            </a:r>
            <a:r>
              <a:rPr lang="en-US" altLang="zh-CN" sz="2400" dirty="0" smtClean="0">
                <a:solidFill>
                  <a:srgbClr val="FF0000"/>
                </a:solidFill>
              </a:rPr>
              <a:t>their SEDs peak at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X-ray and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TeV</a:t>
            </a:r>
            <a:r>
              <a:rPr lang="en-US" altLang="zh-CN" sz="2400" dirty="0" smtClean="0">
                <a:solidFill>
                  <a:srgbClr val="FF0000"/>
                </a:solidFill>
              </a:rPr>
              <a:t> range (possible).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rgbClr val="FF0000"/>
                </a:solidFill>
              </a:rPr>
              <a:t>32 </a:t>
            </a:r>
            <a:r>
              <a:rPr lang="en-US" altLang="zh-CN" sz="2400" dirty="0">
                <a:solidFill>
                  <a:srgbClr val="FF0000"/>
                </a:solidFill>
              </a:rPr>
              <a:t>EHBL objects </a:t>
            </a:r>
            <a:r>
              <a:rPr lang="en-US" altLang="zh-CN" sz="2400" dirty="0" smtClean="0"/>
              <a:t>are the potential sources of LHAASO.(</a:t>
            </a:r>
            <a:r>
              <a:rPr lang="en-US" altLang="zh-CN" sz="2400" dirty="0" err="1" smtClean="0"/>
              <a:t>Foffano,L</a:t>
            </a:r>
            <a:r>
              <a:rPr lang="en-US" altLang="zh-CN" sz="2400" dirty="0" smtClean="0"/>
              <a:t>. et al. 2019,MNRAS,486,1741)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8" y="21045"/>
            <a:ext cx="9330611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56" y="2541037"/>
            <a:ext cx="9825134" cy="1320800"/>
          </a:xfrm>
        </p:spPr>
        <p:txBody>
          <a:bodyPr/>
          <a:lstStyle/>
          <a:p>
            <a:pPr algn="ctr"/>
            <a:r>
              <a:rPr lang="en-US" altLang="zh-CN" dirty="0" smtClean="0"/>
              <a:t>MHD turbulence and Particle acceleration mechanism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7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664" y="367003"/>
            <a:ext cx="8596668" cy="566057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</a:rPr>
              <a:t>TeV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blazars</a:t>
            </a:r>
            <a:r>
              <a:rPr lang="en-US" altLang="zh-CN" sz="2800" dirty="0" smtClean="0">
                <a:solidFill>
                  <a:schemeClr val="tx1"/>
                </a:solidFill>
              </a:rPr>
              <a:t> (EHBLs) challenge  SSC model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33318" y="942392"/>
                <a:ext cx="10687352" cy="3265715"/>
              </a:xfrm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L</a:t>
                </a:r>
                <a:r>
                  <a:rPr lang="en-US" altLang="zh-CN" sz="2400" dirty="0" err="1" smtClean="0"/>
                  <a:t>eptonic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synchrotron self-Compton (SSC) </a:t>
                </a:r>
                <a:r>
                  <a:rPr lang="en-US" altLang="zh-CN" sz="2400" dirty="0" smtClean="0"/>
                  <a:t>model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/>
                  <a:t>One-zone electron distribution and uniform magnetic field.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/>
                  <a:t>Extreme energies of the peak electron,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altLang="zh-CN" sz="2400" dirty="0" smtClean="0"/>
                  <a:t>Extremely low magnetic field, </a:t>
                </a:r>
                <a:r>
                  <a:rPr lang="en-US" altLang="zh-CN" sz="2400" dirty="0" err="1" smtClean="0"/>
                  <a:t>mG</a:t>
                </a:r>
                <a:r>
                  <a:rPr lang="en-US" altLang="zh-CN" sz="2400" dirty="0"/>
                  <a:t>.</a:t>
                </a:r>
                <a:endParaRPr lang="en-US" altLang="zh-CN" sz="2400" dirty="0" smtClean="0"/>
              </a:p>
              <a:p>
                <a:pPr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8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sz="2400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altLang="zh-CN" sz="2400" i="1" dirty="0" smtClean="0">
                        <a:latin typeface="Cambria Math"/>
                        <a:ea typeface="Cambria Math"/>
                      </a:rPr>
                      <m:t>≃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heavily out of </a:t>
                </a:r>
                <a:r>
                  <a:rPr lang="en-US" altLang="zh-CN" sz="2400" dirty="0" err="1" smtClean="0">
                    <a:solidFill>
                      <a:srgbClr val="FF0000"/>
                    </a:solidFill>
                  </a:rPr>
                  <a:t>equipartition</a:t>
                </a:r>
                <a:r>
                  <a:rPr lang="en-US" altLang="zh-CN" sz="2400" dirty="0" smtClean="0"/>
                  <a:t>.</a:t>
                </a:r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xtreme acceleration and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very low </a:t>
                </a:r>
                <a:r>
                  <a:rPr lang="en-US" altLang="zh-CN" sz="2400" dirty="0" err="1">
                    <a:solidFill>
                      <a:srgbClr val="FF0000"/>
                    </a:solidFill>
                  </a:rPr>
                  <a:t>radiative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efficiency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𝑐𝑜𝑜𝑙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)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318" y="942392"/>
                <a:ext cx="10687352" cy="3265715"/>
              </a:xfrm>
              <a:blipFill rotWithShape="1">
                <a:blip r:embed="rId2"/>
                <a:stretch>
                  <a:fillRect l="-342" t="-130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 txBox="1">
            <a:spLocks/>
          </p:cNvSpPr>
          <p:nvPr/>
        </p:nvSpPr>
        <p:spPr>
          <a:xfrm>
            <a:off x="779971" y="4248538"/>
            <a:ext cx="8596668" cy="640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solidFill>
                  <a:schemeClr val="tx1"/>
                </a:solidFill>
              </a:rPr>
              <a:t>Theoretical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modelling</a:t>
            </a:r>
            <a:r>
              <a:rPr lang="en-US" altLang="zh-CN" sz="2800" dirty="0" smtClean="0">
                <a:solidFill>
                  <a:schemeClr val="tx1"/>
                </a:solidFill>
              </a:rPr>
              <a:t> and observations of AGN jets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779971" y="4767943"/>
                <a:ext cx="10594046" cy="186612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 smtClean="0"/>
                  <a:t>The </a:t>
                </a:r>
                <a:r>
                  <a:rPr lang="en-US" altLang="zh-CN" sz="2400" dirty="0"/>
                  <a:t>magnetic fields play a </a:t>
                </a:r>
                <a:r>
                  <a:rPr lang="en-US" altLang="zh-CN" sz="2400" dirty="0" smtClean="0"/>
                  <a:t>dynamically important </a:t>
                </a:r>
                <a:r>
                  <a:rPr lang="en-US" altLang="zh-CN" sz="2400" dirty="0"/>
                  <a:t>role in the jet’s acceleration </a:t>
                </a:r>
                <a:r>
                  <a:rPr lang="en-US" altLang="zh-CN" sz="2400" dirty="0" smtClean="0"/>
                  <a:t>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>
                  <a:buFont typeface="Wingdings" pitchFamily="2" charset="2"/>
                  <a:buChar char="n"/>
                </a:pPr>
                <a:r>
                  <a:rPr lang="en-US" altLang="zh-CN" sz="2400" dirty="0"/>
                  <a:t>A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large fraction of the jet’s kinetic energy is </a:t>
                </a:r>
                <a:r>
                  <a:rPr lang="en-US" altLang="zh-CN" sz="2400" dirty="0" smtClean="0"/>
                  <a:t>promptly converted </a:t>
                </a:r>
                <a:r>
                  <a:rPr lang="en-US" altLang="zh-CN" sz="2400" dirty="0"/>
                  <a:t>into </a:t>
                </a:r>
                <a:r>
                  <a:rPr lang="en-US" altLang="zh-CN" sz="2400" dirty="0" smtClean="0"/>
                  <a:t>radiation, </a:t>
                </a:r>
                <a:r>
                  <a:rPr lang="en-US" altLang="zh-CN" sz="2400" dirty="0"/>
                  <a:t>t</a:t>
                </a:r>
                <a:r>
                  <a:rPr lang="en-US" altLang="zh-CN" sz="2400" dirty="0" smtClean="0"/>
                  <a:t>he electron </a:t>
                </a:r>
                <a:r>
                  <a:rPr lang="en-US" altLang="zh-CN" sz="2400" dirty="0"/>
                  <a:t>cool efficiently in a dynamical </a:t>
                </a:r>
                <a:r>
                  <a:rPr lang="en-US" altLang="zh-CN" sz="2400" dirty="0" smtClean="0"/>
                  <a:t>time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𝑐𝑜𝑜𝑙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).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 3" charset="2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1" y="4767943"/>
                <a:ext cx="10594046" cy="1866122"/>
              </a:xfrm>
              <a:prstGeom prst="rect">
                <a:avLst/>
              </a:prstGeom>
              <a:blipFill rotWithShape="1">
                <a:blip r:embed="rId3"/>
                <a:stretch>
                  <a:fillRect l="-402" t="-2273" r="-18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18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59" y="757727"/>
            <a:ext cx="1046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model of electron anisotropic momentum distribution 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59" y="1399593"/>
                <a:ext cx="10534261" cy="19681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n"/>
                </a:pPr>
                <a:r>
                  <a:rPr lang="en-US" altLang="zh-CN" sz="2400" dirty="0" smtClean="0"/>
                  <a:t>The emissive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𝑐𝑜𝑜𝑙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𝑑𝑦𝑛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marL="285750" indent="-285750">
                  <a:buFont typeface="Wingdings" pitchFamily="2" charset="2"/>
                  <a:buChar char="n"/>
                </a:pPr>
                <a:r>
                  <a:rPr lang="en-US" altLang="zh-CN" sz="2400" dirty="0" smtClean="0"/>
                  <a:t>The lower energy electrons have isotropic </a:t>
                </a:r>
                <a:r>
                  <a:rPr lang="en-US" altLang="zh-CN" sz="2400" dirty="0"/>
                  <a:t>momentum </a:t>
                </a:r>
                <a:r>
                  <a:rPr lang="en-US" altLang="zh-CN" sz="2400" dirty="0" smtClean="0"/>
                  <a:t>distribution, the higher energy electrons </a:t>
                </a:r>
                <a:r>
                  <a:rPr lang="en-US" altLang="zh-CN" sz="2400" dirty="0"/>
                  <a:t>retain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small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pitch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angles</a:t>
                </a:r>
              </a:p>
              <a:p>
                <a:pPr marL="285750" indent="-285750">
                  <a:buFont typeface="Wingdings" pitchFamily="2" charset="2"/>
                  <a:buChar char="n"/>
                </a:pPr>
                <a:r>
                  <a:rPr lang="en-US" altLang="zh-CN" sz="2400" dirty="0"/>
                  <a:t>T</a:t>
                </a:r>
                <a:r>
                  <a:rPr lang="en-US" altLang="zh-CN" sz="2400" dirty="0" smtClean="0"/>
                  <a:t>he synchrotron emissivity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𝑠𝑖𝑛</m:t>
                    </m:r>
                    <m:r>
                      <a:rPr lang="zh-CN" alt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400" dirty="0" smtClean="0"/>
                  <a:t>) is </a:t>
                </a:r>
                <a:r>
                  <a:rPr lang="en-US" altLang="zh-CN" sz="2400" dirty="0"/>
                  <a:t>suppressed </a:t>
                </a:r>
                <a:r>
                  <a:rPr lang="en-US" altLang="zh-CN" sz="2400" dirty="0" smtClean="0"/>
                  <a:t>to affect the </a:t>
                </a:r>
                <a:r>
                  <a:rPr lang="en-US" altLang="zh-CN" sz="2400" dirty="0" err="1" smtClean="0"/>
                  <a:t>modelling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of the SED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9" y="1399593"/>
                <a:ext cx="10534261" cy="1968168"/>
              </a:xfrm>
              <a:prstGeom prst="rect">
                <a:avLst/>
              </a:prstGeom>
              <a:blipFill rotWithShape="1">
                <a:blip r:embed="rId2"/>
                <a:stretch>
                  <a:fillRect l="-751" t="-2469" r="-231" b="-586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/>
          <p:nvPr/>
        </p:nvSpPr>
        <p:spPr>
          <a:xfrm>
            <a:off x="895738" y="3946849"/>
            <a:ext cx="1520890" cy="1595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71461" y="4105469"/>
            <a:ext cx="2702768" cy="13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134807" y="4273420"/>
            <a:ext cx="3856654" cy="989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10" idx="6"/>
          </p:cNvCxnSpPr>
          <p:nvPr/>
        </p:nvCxnSpPr>
        <p:spPr>
          <a:xfrm>
            <a:off x="7371184" y="4744616"/>
            <a:ext cx="3620277" cy="23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9" idx="6"/>
          </p:cNvCxnSpPr>
          <p:nvPr/>
        </p:nvCxnSpPr>
        <p:spPr>
          <a:xfrm>
            <a:off x="4086808" y="4744616"/>
            <a:ext cx="1987421" cy="13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6"/>
          </p:cNvCxnSpPr>
          <p:nvPr/>
        </p:nvCxnSpPr>
        <p:spPr>
          <a:xfrm>
            <a:off x="1656183" y="4744616"/>
            <a:ext cx="76044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5738" y="5952930"/>
            <a:ext cx="1009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Sobacchi</a:t>
            </a:r>
            <a:r>
              <a:rPr lang="en-US" altLang="zh-CN" sz="2400" dirty="0" smtClean="0"/>
              <a:t>, E., </a:t>
            </a:r>
            <a:r>
              <a:rPr lang="en-US" altLang="zh-CN" sz="2400" dirty="0" err="1" smtClean="0"/>
              <a:t>Lyubarsky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Y. E., 2019, MNRAS, 484, 1192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378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8" y="572666"/>
            <a:ext cx="5952931" cy="3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6954" y="4310743"/>
                <a:ext cx="9941936" cy="15988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n"/>
                </a:pPr>
                <a:r>
                  <a:rPr lang="en-US" altLang="zh-CN" sz="2400" dirty="0" smtClean="0"/>
                  <a:t>The emissive region is self-regulating</a:t>
                </a:r>
                <a:r>
                  <a:rPr lang="en-US" altLang="zh-CN" sz="2400" dirty="0"/>
                  <a:t>: electrons are accelerated until they begin to </a:t>
                </a:r>
                <a:r>
                  <a:rPr lang="en-US" altLang="zh-CN" sz="2400" dirty="0" smtClean="0"/>
                  <a:t>loose the </a:t>
                </a:r>
                <a:r>
                  <a:rPr lang="en-US" altLang="zh-CN" sz="2400" dirty="0"/>
                  <a:t>acquired </a:t>
                </a:r>
                <a:r>
                  <a:rPr lang="en-US" altLang="zh-CN" sz="2400" dirty="0" smtClean="0"/>
                  <a:t>energy.</a:t>
                </a:r>
              </a:p>
              <a:p>
                <a:pPr marL="285750" indent="-285750">
                  <a:buFont typeface="Wingdings" pitchFamily="2" charset="2"/>
                  <a:buChar char="n"/>
                </a:pPr>
                <a:r>
                  <a:rPr lang="en-US" altLang="zh-CN" sz="2400" dirty="0" smtClean="0"/>
                  <a:t>The </a:t>
                </a:r>
                <a:r>
                  <a:rPr lang="en-US" altLang="zh-CN" sz="2400" dirty="0"/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𝑖𝑠𝑜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 which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∼1</m:t>
                    </m:r>
                  </m:oMath>
                </a14:m>
                <a:r>
                  <a:rPr lang="en-US" altLang="zh-CN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𝑐𝑜𝑜𝑙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𝑑𝑦𝑛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∼1</m:t>
                    </m:r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dirty="0"/>
                  <a:t>is self-adjusted.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54" y="4310743"/>
                <a:ext cx="9941936" cy="1598836"/>
              </a:xfrm>
              <a:prstGeom prst="rect">
                <a:avLst/>
              </a:prstGeom>
              <a:blipFill rotWithShape="1">
                <a:blip r:embed="rId3"/>
                <a:stretch>
                  <a:fillRect l="-796" t="-2652" b="-71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6" y="572666"/>
            <a:ext cx="4306244" cy="3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7482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26121</TotalTime>
  <Words>1122</Words>
  <Application>Microsoft Office PowerPoint</Application>
  <PresentationFormat>自定义</PresentationFormat>
  <Paragraphs>88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平面</vt:lpstr>
      <vt:lpstr>Physics related to TeV blazars</vt:lpstr>
      <vt:lpstr>Main Physics</vt:lpstr>
      <vt:lpstr>TeV blazars</vt:lpstr>
      <vt:lpstr>PowerPoint 演示文稿</vt:lpstr>
      <vt:lpstr>PowerPoint 演示文稿</vt:lpstr>
      <vt:lpstr>MHD turbulence and Particle acceleration mechanism</vt:lpstr>
      <vt:lpstr>TeV blazars (EHBLs) challenge  SSC model</vt:lpstr>
      <vt:lpstr>PowerPoint 演示文稿</vt:lpstr>
      <vt:lpstr>PowerPoint 演示文稿</vt:lpstr>
      <vt:lpstr>Particle acceleration mechanism</vt:lpstr>
      <vt:lpstr>Test of Photon-ALP oscillations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Constrains on Lorentz Invariance Violation (LIV)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星系物理</dc:title>
  <dc:creator>Administrator</dc:creator>
  <cp:lastModifiedBy>Administrator</cp:lastModifiedBy>
  <cp:revision>629</cp:revision>
  <dcterms:created xsi:type="dcterms:W3CDTF">2018-09-03T03:41:48Z</dcterms:created>
  <dcterms:modified xsi:type="dcterms:W3CDTF">2019-10-23T06:08:46Z</dcterms:modified>
</cp:coreProperties>
</file>