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66" r:id="rId5"/>
    <p:sldId id="264" r:id="rId6"/>
    <p:sldId id="257" r:id="rId7"/>
    <p:sldId id="267" r:id="rId8"/>
    <p:sldId id="268" r:id="rId9"/>
    <p:sldId id="258" r:id="rId10"/>
    <p:sldId id="269" r:id="rId11"/>
    <p:sldId id="270" r:id="rId12"/>
    <p:sldId id="259" r:id="rId13"/>
    <p:sldId id="260" r:id="rId14"/>
    <p:sldId id="262" r:id="rId15"/>
    <p:sldId id="26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FF08-689F-408C-8CA7-B5A0E6978606}" type="datetimeFigureOut">
              <a:rPr lang="zh-CN" altLang="en-US" smtClean="0"/>
              <a:t>2019-10-21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EAC2-DA5E-4D89-BCF5-D1C9CF3883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FF08-689F-408C-8CA7-B5A0E6978606}" type="datetimeFigureOut">
              <a:rPr lang="zh-CN" altLang="en-US" smtClean="0"/>
              <a:t>2019-10-21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EAC2-DA5E-4D89-BCF5-D1C9CF3883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FF08-689F-408C-8CA7-B5A0E6978606}" type="datetimeFigureOut">
              <a:rPr lang="zh-CN" altLang="en-US" smtClean="0"/>
              <a:t>2019-10-21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EAC2-DA5E-4D89-BCF5-D1C9CF3883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FF08-689F-408C-8CA7-B5A0E6978606}" type="datetimeFigureOut">
              <a:rPr lang="zh-CN" altLang="en-US" smtClean="0"/>
              <a:t>2019-10-21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EAC2-DA5E-4D89-BCF5-D1C9CF3883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FF08-689F-408C-8CA7-B5A0E6978606}" type="datetimeFigureOut">
              <a:rPr lang="zh-CN" altLang="en-US" smtClean="0"/>
              <a:t>2019-10-21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EAC2-DA5E-4D89-BCF5-D1C9CF3883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FF08-689F-408C-8CA7-B5A0E6978606}" type="datetimeFigureOut">
              <a:rPr lang="zh-CN" altLang="en-US" smtClean="0"/>
              <a:t>2019-10-21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EAC2-DA5E-4D89-BCF5-D1C9CF3883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FF08-689F-408C-8CA7-B5A0E6978606}" type="datetimeFigureOut">
              <a:rPr lang="zh-CN" altLang="en-US" smtClean="0"/>
              <a:t>2019-10-21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EAC2-DA5E-4D89-BCF5-D1C9CF3883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FF08-689F-408C-8CA7-B5A0E6978606}" type="datetimeFigureOut">
              <a:rPr lang="zh-CN" altLang="en-US" smtClean="0"/>
              <a:t>2019-10-21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EAC2-DA5E-4D89-BCF5-D1C9CF3883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FF08-689F-408C-8CA7-B5A0E6978606}" type="datetimeFigureOut">
              <a:rPr lang="zh-CN" altLang="en-US" smtClean="0"/>
              <a:t>2019-10-21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EAC2-DA5E-4D89-BCF5-D1C9CF3883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FF08-689F-408C-8CA7-B5A0E6978606}" type="datetimeFigureOut">
              <a:rPr lang="zh-CN" altLang="en-US" smtClean="0"/>
              <a:t>2019-10-21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EAC2-DA5E-4D89-BCF5-D1C9CF3883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FF08-689F-408C-8CA7-B5A0E6978606}" type="datetimeFigureOut">
              <a:rPr lang="zh-CN" altLang="en-US" smtClean="0"/>
              <a:t>2019-10-21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16EAC2-DA5E-4D89-BCF5-D1C9CF38838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73FF08-689F-408C-8CA7-B5A0E6978606}" type="datetimeFigureOut">
              <a:rPr lang="zh-CN" altLang="en-US" smtClean="0"/>
              <a:t>2019-10-21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16EAC2-DA5E-4D89-BCF5-D1C9CF388380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851648" cy="1828800"/>
          </a:xfrm>
        </p:spPr>
        <p:txBody>
          <a:bodyPr/>
          <a:lstStyle/>
          <a:p>
            <a:pPr algn="ctr"/>
            <a:r>
              <a:rPr lang="en-US" altLang="zh-CN" dirty="0" smtClean="0"/>
              <a:t>The Pointing Calibration of WFCTA telescopes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zh-CN" dirty="0" err="1" smtClean="0"/>
              <a:t>Lingling</a:t>
            </a:r>
            <a:r>
              <a:rPr lang="en-US" altLang="zh-CN" dirty="0" smtClean="0"/>
              <a:t> Ma</a:t>
            </a:r>
          </a:p>
          <a:p>
            <a:pPr algn="ctr"/>
            <a:r>
              <a:rPr lang="en-US" altLang="zh-CN" dirty="0" smtClean="0"/>
              <a:t>IHEP</a:t>
            </a:r>
          </a:p>
          <a:p>
            <a:pPr algn="ctr"/>
            <a:r>
              <a:rPr lang="en-US" altLang="zh-CN" dirty="0" smtClean="0"/>
              <a:t>LHAASO Collaboration  Meeting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502763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10. 2019 </a:t>
            </a:r>
            <a:r>
              <a:rPr lang="en-US" altLang="zh-CN" sz="2400" dirty="0" err="1" smtClean="0"/>
              <a:t>ZhuHai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967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Stability study By Tel 3 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084503"/>
              </p:ext>
            </p:extLst>
          </p:nvPr>
        </p:nvGraphicFramePr>
        <p:xfrm>
          <a:off x="467544" y="2420888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Zenith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Azimuth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Shift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Shift 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</a:t>
                      </a:r>
                      <a:r>
                        <a:rPr lang="en-US" altLang="zh-CN" baseline="0" dirty="0" smtClean="0"/>
                        <a:t>  Oct.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31.30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4.</a:t>
                      </a:r>
                      <a:r>
                        <a:rPr lang="en-US" altLang="zh-CN" dirty="0" smtClean="0"/>
                        <a:t> </a:t>
                      </a:r>
                      <a:r>
                        <a:rPr lang="en-US" altLang="zh-CN" baseline="0" dirty="0" smtClean="0"/>
                        <a:t> Oct.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31.28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19.09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-0.02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9.</a:t>
                      </a:r>
                      <a:r>
                        <a:rPr lang="en-US" altLang="zh-CN" baseline="0" dirty="0" smtClean="0"/>
                        <a:t> Oct.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31.13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18.89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11</a:t>
                      </a:r>
                      <a:r>
                        <a:rPr lang="en-US" altLang="zh-CN" dirty="0" smtClean="0"/>
                        <a:t>.</a:t>
                      </a:r>
                      <a:r>
                        <a:rPr lang="en-US" altLang="zh-CN" baseline="0" dirty="0" smtClean="0"/>
                        <a:t> Oct.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31.08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-0.01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0.13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389120"/>
          </a:xfrm>
        </p:spPr>
        <p:txBody>
          <a:bodyPr/>
          <a:lstStyle/>
          <a:p>
            <a:r>
              <a:rPr lang="en-US" altLang="zh-CN" dirty="0" smtClean="0"/>
              <a:t>Pointing of four WFCTA telescopes are calibrated by bright stars. 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altLang="zh-CN" sz="2000" b="1" dirty="0">
                <a:solidFill>
                  <a:srgbClr val="FF0000"/>
                </a:solidFill>
              </a:rPr>
              <a:t>The pointing error after calibration of bright stars: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0.05°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altLang="zh-CN" sz="2000" b="1" dirty="0">
              <a:solidFill>
                <a:srgbClr val="FF0000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altLang="zh-CN" sz="2600" dirty="0"/>
              <a:t>The Stability of the method is studied by four days data</a:t>
            </a:r>
          </a:p>
          <a:p>
            <a:pPr marL="0" indent="-365760"/>
            <a:r>
              <a:rPr lang="en-US" altLang="zh-CN" sz="2200" b="1" dirty="0" smtClean="0">
                <a:solidFill>
                  <a:srgbClr val="FF0000"/>
                </a:solidFill>
              </a:rPr>
              <a:t>0.1degrees in azimuth and zenith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号望远镜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0" y="1208134"/>
            <a:ext cx="66579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900" y="84830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1003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288" y="2348880"/>
            <a:ext cx="200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1004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9288" y="3861048"/>
            <a:ext cx="301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1009</a:t>
            </a:r>
            <a:endParaRPr lang="zh-CN" alt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4" y="5589240"/>
            <a:ext cx="63722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3131" y="5157192"/>
            <a:ext cx="185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1011</a:t>
            </a:r>
            <a:endParaRPr lang="zh-CN" alt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0" y="4207101"/>
            <a:ext cx="64770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标题 1"/>
          <p:cNvSpPr txBox="1">
            <a:spLocks/>
          </p:cNvSpPr>
          <p:nvPr/>
        </p:nvSpPr>
        <p:spPr>
          <a:xfrm>
            <a:off x="1259632" y="6268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3</a:t>
            </a:r>
            <a:r>
              <a:rPr lang="zh-CN" altLang="en-US" dirty="0" smtClean="0"/>
              <a:t>号望远镜</a:t>
            </a:r>
            <a:endParaRPr lang="zh-CN" alt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04" y="2718212"/>
            <a:ext cx="66675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80428"/>
            <a:ext cx="8229600" cy="1143000"/>
          </a:xfrm>
        </p:spPr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 smtClean="0"/>
              <a:t>号望远镜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96" y="1412776"/>
            <a:ext cx="64293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64389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9807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1003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7096" y="2365276"/>
            <a:ext cx="167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1004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64656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1009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1256" y="4986338"/>
            <a:ext cx="185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1011</a:t>
            </a:r>
            <a:endParaRPr lang="zh-CN" alt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2" y="4024313"/>
            <a:ext cx="64008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11760" y="1350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355670"/>
            <a:ext cx="65436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6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号望远镜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4" y="1484784"/>
            <a:ext cx="65246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9087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42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63696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号望远镜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2" y="1599598"/>
            <a:ext cx="63912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21881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1003</a:t>
            </a:r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64484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102" y="2780928"/>
            <a:ext cx="182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1004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2102" y="4365104"/>
            <a:ext cx="139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1011</a:t>
            </a:r>
            <a:endParaRPr lang="zh-CN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8"/>
            <a:ext cx="64008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51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</a:rPr>
              <a:t>Introduction of LHAASO-WFCTA</a:t>
            </a:r>
          </a:p>
          <a:p>
            <a:endParaRPr lang="en-US" altLang="zh-CN" dirty="0" smtClean="0"/>
          </a:p>
          <a:p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</a:rPr>
              <a:t>Why should we calibrate the pointing of WFCTA </a:t>
            </a:r>
          </a:p>
          <a:p>
            <a:endParaRPr lang="en-US" altLang="zh-CN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</a:rPr>
              <a:t>How to calibrate the pointing of WFCTA</a:t>
            </a:r>
          </a:p>
          <a:p>
            <a:endParaRPr lang="en-US" altLang="zh-CN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</a:rPr>
              <a:t>The accuracy of the calibration </a:t>
            </a:r>
          </a:p>
          <a:p>
            <a:endParaRPr lang="en-US" altLang="zh-CN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</a:rPr>
              <a:t>Summary 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79512"/>
          </a:xfrm>
        </p:spPr>
        <p:txBody>
          <a:bodyPr/>
          <a:lstStyle/>
          <a:p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</a:rPr>
              <a:t>Introduction of </a:t>
            </a:r>
            <a:r>
              <a:rPr lang="en-US" altLang="zh-CN" sz="4000" b="1" dirty="0" smtClean="0">
                <a:solidFill>
                  <a:schemeClr val="bg2">
                    <a:lumMod val="25000"/>
                  </a:schemeClr>
                </a:solidFill>
              </a:rPr>
              <a:t>LHAASO-WFCTA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35896" y="1362038"/>
            <a:ext cx="5122912" cy="2581668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bg2">
                    <a:lumMod val="25000"/>
                  </a:schemeClr>
                </a:solidFill>
              </a:rPr>
              <a:t>Wide Field of view Cherenkov </a:t>
            </a: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altLang="zh-CN" b="1" dirty="0" smtClean="0">
                <a:solidFill>
                  <a:schemeClr val="bg2">
                    <a:lumMod val="25000"/>
                  </a:schemeClr>
                </a:solidFill>
              </a:rPr>
              <a:t>elescope Array</a:t>
            </a:r>
          </a:p>
          <a:p>
            <a:pPr lvl="1"/>
            <a:r>
              <a:rPr lang="en-US" altLang="zh-CN" sz="1800" b="1" dirty="0" smtClean="0">
                <a:solidFill>
                  <a:schemeClr val="accent1">
                    <a:lumMod val="50000"/>
                  </a:schemeClr>
                </a:solidFill>
              </a:rPr>
              <a:t>Pixel</a:t>
            </a:r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</a:rPr>
              <a:t>：</a:t>
            </a:r>
            <a:r>
              <a:rPr lang="en-US" altLang="zh-CN" sz="1800" b="1" dirty="0" err="1" smtClean="0">
                <a:solidFill>
                  <a:schemeClr val="accent1">
                    <a:lumMod val="50000"/>
                  </a:schemeClr>
                </a:solidFill>
              </a:rPr>
              <a:t>SiPM</a:t>
            </a:r>
            <a:r>
              <a:rPr lang="en-US" altLang="zh-CN" sz="1800" b="1" dirty="0" smtClean="0">
                <a:solidFill>
                  <a:schemeClr val="accent1">
                    <a:lumMod val="50000"/>
                  </a:schemeClr>
                </a:solidFill>
              </a:rPr>
              <a:t> + Weston Cone </a:t>
            </a:r>
          </a:p>
          <a:p>
            <a:pPr lvl="2"/>
            <a:r>
              <a:rPr lang="en-US" altLang="zh-CN" sz="1800" b="1" dirty="0" smtClean="0">
                <a:solidFill>
                  <a:schemeClr val="accent1">
                    <a:lumMod val="50000"/>
                  </a:schemeClr>
                </a:solidFill>
              </a:rPr>
              <a:t>32 X 32</a:t>
            </a:r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</a:rPr>
              <a:t>，</a:t>
            </a:r>
            <a:r>
              <a:rPr lang="en-US" altLang="zh-CN" sz="1800" b="1" dirty="0" smtClean="0">
                <a:solidFill>
                  <a:schemeClr val="accent1">
                    <a:lumMod val="50000"/>
                  </a:schemeClr>
                </a:solidFill>
              </a:rPr>
              <a:t>0.5°X  0.5°</a:t>
            </a:r>
          </a:p>
          <a:p>
            <a:pPr lvl="1"/>
            <a:r>
              <a:rPr lang="en-US" altLang="zh-CN" sz="1800" b="1" dirty="0" smtClean="0">
                <a:solidFill>
                  <a:schemeClr val="accent1">
                    <a:lumMod val="50000"/>
                  </a:schemeClr>
                </a:solidFill>
              </a:rPr>
              <a:t>FOV: 16°X  16°</a:t>
            </a:r>
          </a:p>
          <a:p>
            <a:pPr lvl="1"/>
            <a:r>
              <a:rPr lang="en-US" altLang="zh-CN" sz="1800" b="1" dirty="0" smtClean="0">
                <a:solidFill>
                  <a:schemeClr val="accent1">
                    <a:lumMod val="50000"/>
                  </a:schemeClr>
                </a:solidFill>
              </a:rPr>
              <a:t>Pointing</a:t>
            </a:r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</a:rPr>
              <a:t>：</a:t>
            </a:r>
            <a:r>
              <a:rPr lang="en-US" altLang="zh-CN" sz="1800" b="1" dirty="0" smtClean="0">
                <a:solidFill>
                  <a:schemeClr val="accent1">
                    <a:lumMod val="50000"/>
                  </a:schemeClr>
                </a:solidFill>
              </a:rPr>
              <a:t>vertical</a:t>
            </a:r>
          </a:p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010988" cy="491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0" b="2691"/>
          <a:stretch/>
        </p:blipFill>
        <p:spPr>
          <a:xfrm>
            <a:off x="6660484" y="4637681"/>
            <a:ext cx="1534475" cy="1743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3645024"/>
            <a:ext cx="2808312" cy="29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Why should we calibrate the pointing of WFCTA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5698976" cy="4389120"/>
          </a:xfrm>
        </p:spPr>
        <p:txBody>
          <a:bodyPr/>
          <a:lstStyle/>
          <a:p>
            <a:r>
              <a:rPr lang="en-US" altLang="zh-CN" dirty="0" smtClean="0"/>
              <a:t>The reconstruction of the Shower-Detector-Plane depends on the pointing of WFCTA</a:t>
            </a:r>
          </a:p>
          <a:p>
            <a:endParaRPr lang="en-US" altLang="zh-CN" dirty="0"/>
          </a:p>
          <a:p>
            <a:r>
              <a:rPr lang="en-US" altLang="zh-CN" dirty="0" smtClean="0"/>
              <a:t>The pointing accuracy effects the energy reconstruction and composition discriminations </a:t>
            </a:r>
            <a:endParaRPr lang="zh-CN" alt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80" y="1423812"/>
            <a:ext cx="3304663" cy="337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连接符 5"/>
          <p:cNvCxnSpPr/>
          <p:nvPr/>
        </p:nvCxnSpPr>
        <p:spPr>
          <a:xfrm flipV="1">
            <a:off x="6300192" y="4149080"/>
            <a:ext cx="797312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3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6310" y="370410"/>
            <a:ext cx="5799287" cy="1143000"/>
          </a:xfrm>
        </p:spPr>
        <p:txBody>
          <a:bodyPr>
            <a:noAutofit/>
          </a:bodyPr>
          <a:lstStyle/>
          <a:p>
            <a:r>
              <a:rPr lang="en-US" altLang="zh-CN" sz="4000" dirty="0"/>
              <a:t>How to calibrate the pointing of </a:t>
            </a:r>
            <a:r>
              <a:rPr lang="en-US" altLang="zh-CN" sz="4000" dirty="0" smtClean="0"/>
              <a:t>WFCTA</a:t>
            </a:r>
            <a:endParaRPr lang="zh-CN" alt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50" y="836712"/>
            <a:ext cx="3805424" cy="254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9451"/>
            <a:ext cx="2821749" cy="21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52866" y="980728"/>
            <a:ext cx="356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base of </a:t>
            </a:r>
            <a:endParaRPr lang="en-US" altLang="zh-CN" dirty="0" smtClean="0"/>
          </a:p>
          <a:p>
            <a:r>
              <a:rPr lang="en-US" altLang="zh-CN" dirty="0" smtClean="0"/>
              <a:t>a </a:t>
            </a:r>
            <a:r>
              <a:rPr lang="en-US" altLang="zh-CN" dirty="0" err="1" smtClean="0"/>
              <a:t>sipm</a:t>
            </a:r>
            <a:r>
              <a:rPr lang="en-US" altLang="zh-CN" dirty="0" smtClean="0"/>
              <a:t> V.S.  time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37153" y="1926420"/>
            <a:ext cx="178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Bright stars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>
            <a:endCxn id="7" idx="1"/>
          </p:cNvCxnSpPr>
          <p:nvPr/>
        </p:nvCxnSpPr>
        <p:spPr>
          <a:xfrm>
            <a:off x="6077114" y="2111086"/>
            <a:ext cx="3600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7005" y="3819088"/>
            <a:ext cx="325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chemeClr val="tx2"/>
                </a:solidFill>
              </a:rPr>
              <a:t>Cherenkov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chemeClr val="tx2"/>
                </a:solidFill>
              </a:rPr>
              <a:t>Star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chemeClr val="tx2"/>
                </a:solidFill>
              </a:rPr>
              <a:t>City background light</a:t>
            </a:r>
            <a:endParaRPr lang="zh-CN" altLang="en-US" b="1" dirty="0">
              <a:solidFill>
                <a:schemeClr val="tx2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18" y="3401429"/>
            <a:ext cx="3985430" cy="201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55976" y="5419066"/>
            <a:ext cx="3697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The </a:t>
            </a:r>
            <a:r>
              <a:rPr lang="en-US" altLang="zh-CN" sz="2000" dirty="0" err="1" smtClean="0"/>
              <a:t>SiPMs</a:t>
            </a:r>
            <a:r>
              <a:rPr lang="en-US" altLang="zh-CN" sz="2000" dirty="0" smtClean="0"/>
              <a:t> on the trace of a bright star is lighted one by one </a:t>
            </a:r>
            <a:endParaRPr lang="zh-CN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5085184"/>
            <a:ext cx="397569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Bright Stars with well know positions can be used as a guider of the WFCTA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71009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8608" y="40466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Star Catalog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522472"/>
            <a:ext cx="8568952" cy="4389120"/>
          </a:xfrm>
        </p:spPr>
        <p:txBody>
          <a:bodyPr/>
          <a:lstStyle/>
          <a:p>
            <a:r>
              <a:rPr lang="en-US" altLang="zh-CN" dirty="0" smtClean="0"/>
              <a:t>TD1 with wavelength 297 nm Catalog is used.</a:t>
            </a:r>
            <a:endParaRPr lang="en-US" altLang="zh-CN" dirty="0"/>
          </a:p>
          <a:p>
            <a:r>
              <a:rPr lang="en-US" altLang="zh-CN" dirty="0" smtClean="0"/>
              <a:t>The positions are given by B1950</a:t>
            </a:r>
            <a:endParaRPr lang="en-US" altLang="zh-CN" dirty="0"/>
          </a:p>
          <a:p>
            <a:r>
              <a:rPr lang="en-US" altLang="zh-CN" dirty="0" smtClean="0"/>
              <a:t> The positions should be converted to </a:t>
            </a:r>
            <a:r>
              <a:rPr lang="zh-CN" altLang="en-US" dirty="0" smtClean="0"/>
              <a:t> </a:t>
            </a:r>
            <a:r>
              <a:rPr lang="en-US" altLang="zh-CN" dirty="0" smtClean="0"/>
              <a:t>now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76771"/>
            <a:ext cx="4066280" cy="280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24" y="2996952"/>
            <a:ext cx="4355976" cy="295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5948879"/>
            <a:ext cx="341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differences in Ra direction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42930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0.8degree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598243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differences in Dec directions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9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Star and data selection criteria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88032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Star selection criteria </a:t>
            </a:r>
          </a:p>
          <a:p>
            <a:pPr lvl="1"/>
            <a:r>
              <a:rPr lang="en-US" altLang="zh-CN" dirty="0" smtClean="0"/>
              <a:t>Flux higher than 10^-10erg/s </a:t>
            </a:r>
          </a:p>
          <a:p>
            <a:pPr lvl="1"/>
            <a:r>
              <a:rPr lang="en-US" altLang="zh-CN" dirty="0" smtClean="0"/>
              <a:t>Do not have neighbors within 2degrees </a:t>
            </a:r>
          </a:p>
          <a:p>
            <a:r>
              <a:rPr lang="en-US" altLang="zh-CN" dirty="0" smtClean="0"/>
              <a:t>Data selection criteria </a:t>
            </a:r>
          </a:p>
          <a:p>
            <a:pPr lvl="1"/>
            <a:r>
              <a:rPr lang="en-US" altLang="zh-CN" dirty="0" smtClean="0"/>
              <a:t>The peaks caused by stars should be higher than 4 </a:t>
            </a:r>
            <a:r>
              <a:rPr lang="en-US" altLang="zh-CN" dirty="0" err="1" smtClean="0"/>
              <a:t>pe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 err="1" smtClean="0"/>
              <a:t>rms</a:t>
            </a:r>
            <a:r>
              <a:rPr lang="en-US" altLang="zh-CN" dirty="0" smtClean="0"/>
              <a:t> of peaks caused by the same stars in Ra and Dec should be less than 0.1degrees</a:t>
            </a:r>
          </a:p>
          <a:p>
            <a:pPr lvl="1"/>
            <a:r>
              <a:rPr lang="en-US" altLang="zh-CN" dirty="0" smtClean="0"/>
              <a:t>The distance to the mean position of peaks caused by the same star should be less than 0.2degree </a:t>
            </a:r>
          </a:p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7704856" cy="277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6588224" y="5949280"/>
            <a:ext cx="14401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732240" y="4869160"/>
            <a:ext cx="21602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835696" y="4221088"/>
            <a:ext cx="21602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4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6593" y="-18073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Method of the calibration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3289" y="1124744"/>
            <a:ext cx="8229600" cy="4389120"/>
          </a:xfrm>
        </p:spPr>
        <p:txBody>
          <a:bodyPr/>
          <a:lstStyle/>
          <a:p>
            <a:r>
              <a:rPr lang="en-US" altLang="zh-CN" sz="2400" dirty="0" smtClean="0"/>
              <a:t>Get the rough pointing of telescopes by maximum matches between the stars and the peaks. 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r>
              <a:rPr lang="en-US" altLang="zh-CN" sz="2400" dirty="0" smtClean="0"/>
              <a:t>Get the accurate pointing of telescopes by the least square fitting. (Pointing and shift of the camera center)</a:t>
            </a:r>
          </a:p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192688" cy="198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72" y="4581128"/>
            <a:ext cx="6264696" cy="208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0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5384" y="4616"/>
            <a:ext cx="8229600" cy="1143000"/>
          </a:xfrm>
        </p:spPr>
        <p:txBody>
          <a:bodyPr/>
          <a:lstStyle/>
          <a:p>
            <a:r>
              <a:rPr lang="en-US" altLang="zh-CN" sz="5400" dirty="0"/>
              <a:t>results and accuracy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277870"/>
              </p:ext>
            </p:extLst>
          </p:nvPr>
        </p:nvGraphicFramePr>
        <p:xfrm>
          <a:off x="1694108" y="1484784"/>
          <a:ext cx="54109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1080120"/>
                <a:gridCol w="1296144"/>
                <a:gridCol w="1152128"/>
                <a:gridCol w="1008112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Zenith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Azimuth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Shift 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Shitf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TEL 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31.30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TEL 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0.86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-15.8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-0.24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TEL 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-30.28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-45.15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TEL 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30.28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-69.89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5" y="3798671"/>
            <a:ext cx="2894473" cy="292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292869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36" y="4005064"/>
            <a:ext cx="287371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32112" y="585839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0.06degree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93744" y="585839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0.05degree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33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1088</TotalTime>
  <Words>453</Words>
  <Application>Microsoft Office PowerPoint</Application>
  <PresentationFormat>全屏显示(4:3)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流畅</vt:lpstr>
      <vt:lpstr>The Pointing Calibration of WFCTA telescopes</vt:lpstr>
      <vt:lpstr>Outline</vt:lpstr>
      <vt:lpstr>Introduction of LHAASO-WFCTA</vt:lpstr>
      <vt:lpstr>Why should we calibrate the pointing of WFCTA</vt:lpstr>
      <vt:lpstr>How to calibrate the pointing of WFCTA</vt:lpstr>
      <vt:lpstr>Star Catalog </vt:lpstr>
      <vt:lpstr>Star and data selection criteria </vt:lpstr>
      <vt:lpstr>Method of the calibration </vt:lpstr>
      <vt:lpstr>results and accuracy</vt:lpstr>
      <vt:lpstr>Stability study By Tel 3 </vt:lpstr>
      <vt:lpstr>Summary </vt:lpstr>
      <vt:lpstr>3号望远镜</vt:lpstr>
      <vt:lpstr>4号望远镜</vt:lpstr>
      <vt:lpstr>5号望远镜</vt:lpstr>
      <vt:lpstr>6号望远镜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[马玲玲2]</dc:creator>
  <cp:lastModifiedBy>[马玲玲2]</cp:lastModifiedBy>
  <cp:revision>26</cp:revision>
  <dcterms:created xsi:type="dcterms:W3CDTF">2019-10-21T08:34:22Z</dcterms:created>
  <dcterms:modified xsi:type="dcterms:W3CDTF">2019-10-22T02:43:07Z</dcterms:modified>
</cp:coreProperties>
</file>