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18" r:id="rId2"/>
    <p:sldId id="3172" r:id="rId3"/>
    <p:sldId id="3196" r:id="rId4"/>
    <p:sldId id="3203" r:id="rId5"/>
    <p:sldId id="3222" r:id="rId6"/>
    <p:sldId id="3240" r:id="rId7"/>
    <p:sldId id="3177" r:id="rId8"/>
    <p:sldId id="3237" r:id="rId9"/>
    <p:sldId id="3223" r:id="rId10"/>
    <p:sldId id="3243" r:id="rId11"/>
    <p:sldId id="3224" r:id="rId12"/>
    <p:sldId id="3233" r:id="rId13"/>
    <p:sldId id="3234" r:id="rId14"/>
    <p:sldId id="3235" r:id="rId15"/>
    <p:sldId id="3236" r:id="rId16"/>
    <p:sldId id="3197" r:id="rId17"/>
    <p:sldId id="3211" r:id="rId18"/>
    <p:sldId id="3244" r:id="rId19"/>
    <p:sldId id="3226" r:id="rId20"/>
    <p:sldId id="3246" r:id="rId21"/>
    <p:sldId id="3228" r:id="rId22"/>
    <p:sldId id="3247" r:id="rId23"/>
    <p:sldId id="3198" r:id="rId24"/>
    <p:sldId id="3230" r:id="rId25"/>
    <p:sldId id="3231" r:id="rId26"/>
    <p:sldId id="3241" r:id="rId27"/>
    <p:sldId id="3245" r:id="rId28"/>
    <p:sldId id="3219" r:id="rId29"/>
  </p:sldIdLst>
  <p:sldSz cx="9001125" cy="5040313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47066" indent="-127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896351" indent="-25736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45636" indent="-38716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794920" indent="-516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1597457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1916948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2236440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2555931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">
          <p15:clr>
            <a:srgbClr val="A4A3A4"/>
          </p15:clr>
        </p15:guide>
        <p15:guide id="2" orient="horz" pos="2915">
          <p15:clr>
            <a:srgbClr val="A4A3A4"/>
          </p15:clr>
        </p15:guide>
        <p15:guide id="3" pos="2835">
          <p15:clr>
            <a:srgbClr val="A4A3A4"/>
          </p15:clr>
        </p15:guide>
        <p15:guide id="4" pos="390">
          <p15:clr>
            <a:srgbClr val="A4A3A4"/>
          </p15:clr>
        </p15:guide>
        <p15:guide id="5" pos="5248">
          <p15:clr>
            <a:srgbClr val="A4A3A4"/>
          </p15:clr>
        </p15:guide>
        <p15:guide id="6" pos="4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3E73"/>
    <a:srgbClr val="00A4E3"/>
    <a:srgbClr val="0070C0"/>
    <a:srgbClr val="07A9E6"/>
    <a:srgbClr val="00AEEF"/>
    <a:srgbClr val="015077"/>
    <a:srgbClr val="000F21"/>
    <a:srgbClr val="14427A"/>
    <a:srgbClr val="051931"/>
    <a:srgbClr val="041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928" autoAdjust="0"/>
  </p:normalViewPr>
  <p:slideViewPr>
    <p:cSldViewPr>
      <p:cViewPr varScale="1">
        <p:scale>
          <a:sx n="97" d="100"/>
          <a:sy n="97" d="100"/>
        </p:scale>
        <p:origin x="150" y="90"/>
      </p:cViewPr>
      <p:guideLst>
        <p:guide orient="horz" pos="229"/>
        <p:guide orient="horz" pos="2915"/>
        <p:guide pos="2835"/>
        <p:guide pos="390"/>
        <p:guide pos="5248"/>
        <p:guide pos="4836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843730D4-DAA0-4961-8D66-8018B71D47DD}" type="datetimeFigureOut">
              <a:rPr lang="zh-CN" altLang="en-US"/>
              <a:pPr>
                <a:defRPr/>
              </a:pPr>
              <a:t>2019/10/25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53CB15B2-6539-414E-885F-134AB7BAEF7A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06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F20F0E08-FCD4-40FB-9946-C51233C97953}" type="datetimeFigureOut">
              <a:rPr lang="zh-CN" altLang="en-US"/>
              <a:pPr>
                <a:defRPr/>
              </a:pPr>
              <a:t>2019/10/25</a:t>
            </a:fld>
            <a:endParaRPr lang="zh-CN" altLang="en-US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68300" y="685800"/>
            <a:ext cx="61214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70CA4341-F6FF-475E-A543-0194832CB00B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857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1838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3787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5736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7685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597013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16504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35996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555487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58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7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38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76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3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75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76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995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70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785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0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29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71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847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19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99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320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3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9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56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4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34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19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6C02-6AC0-4150-BF14-3C2902387D77}" type="datetimeFigureOut">
              <a:rPr lang="zh-CN" altLang="en-US"/>
              <a:pPr>
                <a:defRPr/>
              </a:pPr>
              <a:t>2019/10/25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B9ED6-FA7E-4333-AD61-EE26BDBEFB97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34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00D82-2001-449E-AD90-3BB6FC1EF930}" type="datetimeFigureOut">
              <a:rPr lang="zh-CN" altLang="en-US"/>
              <a:pPr>
                <a:defRPr/>
              </a:pPr>
              <a:t>2019/10/25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7F294-569F-46BE-9414-D1C28A8AC9F5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21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rgbClr val="0D2A4D"/>
            </a:gs>
            <a:gs pos="97000">
              <a:srgbClr val="000F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8967" y="268832"/>
            <a:ext cx="7763193" cy="9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98" tIns="31949" rIns="63898" bIns="31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/>
              <a:t>单击此处编辑母版标题样式</a:t>
            </a:r>
            <a:endParaRPr lang="zh-CN" noProof="1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8967" y="1341945"/>
            <a:ext cx="7763193" cy="31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98" tIns="31949" rIns="63898" bIns="31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zh-C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967" y="4671915"/>
            <a:ext cx="2024698" cy="267725"/>
          </a:xfrm>
          <a:prstGeom prst="rect">
            <a:avLst/>
          </a:prstGeom>
        </p:spPr>
        <p:txBody>
          <a:bodyPr vert="horz" lIns="63898" tIns="31949" rIns="63898" bIns="31949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56D01-2764-4F3F-81D1-FEDBA43AD549}" type="datetimeFigureOut">
              <a:rPr lang="zh-CN" altLang="en-US"/>
              <a:pPr>
                <a:defRPr/>
              </a:pPr>
              <a:t>2019/10/25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484" y="4671915"/>
            <a:ext cx="3038158" cy="267725"/>
          </a:xfrm>
          <a:prstGeom prst="rect">
            <a:avLst/>
          </a:prstGeom>
        </p:spPr>
        <p:txBody>
          <a:bodyPr vert="horz" lIns="63898" tIns="31949" rIns="63898" bIns="31949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7462" y="4671915"/>
            <a:ext cx="2024698" cy="267725"/>
          </a:xfrm>
          <a:prstGeom prst="rect">
            <a:avLst/>
          </a:prstGeom>
        </p:spPr>
        <p:txBody>
          <a:bodyPr vert="horz" wrap="square" lIns="63898" tIns="31949" rIns="63898" bIns="31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noProof="1">
                <a:solidFill>
                  <a:srgbClr val="898989"/>
                </a:solidFill>
              </a:defRPr>
            </a:lvl1pPr>
          </a:lstStyle>
          <a:p>
            <a:fld id="{481A012C-3782-4128-B36B-91F05AF1EE8F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19491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38983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958474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277965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8620" indent="-168620" algn="l" defTabSz="673373" rtl="0" eaLnBrk="0" fontAlgn="base" hangingPunct="0">
        <a:lnSpc>
          <a:spcPct val="90000"/>
        </a:lnSpc>
        <a:spcBef>
          <a:spcPts val="734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861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1993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234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475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53050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90291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27088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863885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97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4038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835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632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4873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1670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8467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5265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732748" y="79201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spc="3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2019</a:t>
            </a:r>
            <a:endParaRPr lang="zh-CN" altLang="en-US" sz="5400" spc="300" dirty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4870931" y="2016114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LHAASO-KM2A </a:t>
            </a:r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阵列</a:t>
            </a:r>
            <a:endParaRPr lang="en-US" altLang="zh-CN" sz="3200" dirty="0" smtClean="0">
              <a:solidFill>
                <a:srgbClr val="00AEE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algn="ctr"/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缆敷设进展及</a:t>
            </a:r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计划</a:t>
            </a:r>
            <a:endParaRPr lang="zh-CN" altLang="en-US" sz="3200" dirty="0">
              <a:solidFill>
                <a:srgbClr val="00AEE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5508646" y="3867344"/>
            <a:ext cx="2875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报告人：</a:t>
            </a:r>
            <a:endParaRPr lang="en-US" altLang="zh-CN" sz="1400" dirty="0" smtClean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             董湘军</a:t>
            </a:r>
            <a:endParaRPr lang="en-US" altLang="zh-CN" sz="1400" dirty="0" smtClean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      </a:t>
            </a:r>
            <a:r>
              <a:rPr lang="en-US" altLang="zh-CN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通用</a:t>
            </a:r>
            <a:r>
              <a:rPr lang="zh-CN" altLang="en-US" sz="1400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技术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部 </a:t>
            </a:r>
            <a:endParaRPr lang="zh-CN" altLang="en-US" sz="1400" dirty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9659833"/>
      </p:ext>
    </p:extLst>
  </p:cSld>
  <p:clrMapOvr>
    <a:masterClrMapping/>
  </p:clrMapOvr>
  <p:transition spd="slow" advTm="8528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8196" y="522688"/>
            <a:ext cx="8784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光电复合缆敷设情况：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已经完成光电复合缆直埋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1618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条，其中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ED1314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MD304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条。</a:t>
            </a:r>
            <a:endParaRPr lang="zh-CN" altLang="en-US" sz="11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20" y="1152042"/>
            <a:ext cx="4896408" cy="36723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7" y="937212"/>
            <a:ext cx="3043999" cy="40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72" y="503988"/>
            <a:ext cx="46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2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电缆沟施工情况：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78" y="1224048"/>
            <a:ext cx="5384022" cy="34272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3" y="902118"/>
            <a:ext cx="3036668" cy="40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72" y="503988"/>
            <a:ext cx="46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2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电缆沟施工情况：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78" y="1224048"/>
            <a:ext cx="5384022" cy="34272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3" y="854493"/>
            <a:ext cx="3118228" cy="41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72" y="503988"/>
            <a:ext cx="46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2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电缆沟施工情况：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78" y="1224048"/>
            <a:ext cx="5384022" cy="34272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2" y="864018"/>
            <a:ext cx="3077069" cy="41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72" y="503988"/>
            <a:ext cx="46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2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电缆沟施工情况：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78" y="1224048"/>
            <a:ext cx="5384022" cy="34272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4" y="936024"/>
            <a:ext cx="3042212" cy="40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72" y="503988"/>
            <a:ext cx="46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2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电缆沟施工情况：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78" y="1224048"/>
            <a:ext cx="5384022" cy="34272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" y="945326"/>
            <a:ext cx="3000176" cy="40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376">
            <a:off x="3231895" y="-3391568"/>
            <a:ext cx="12281658" cy="6783135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252208" y="3096204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sz="2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TextBox 21"/>
          <p:cNvSpPr txBox="1"/>
          <p:nvPr/>
        </p:nvSpPr>
        <p:spPr>
          <a:xfrm>
            <a:off x="1188194" y="1306180"/>
            <a:ext cx="25122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02.</a:t>
            </a:r>
            <a:endParaRPr lang="zh-CN" altLang="en-US" sz="115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6628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637">
        <p15:prstTrans prst="origami"/>
      </p:transition>
    </mc:Choice>
    <mc:Fallback xmlns="">
      <p:transition spd="slow" advTm="5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1476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过河直埋线缆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6" name="Text Placeholder 3"/>
          <p:cNvSpPr txBox="1">
            <a:spLocks noChangeArrowheads="1"/>
          </p:cNvSpPr>
          <p:nvPr/>
        </p:nvSpPr>
        <p:spPr bwMode="auto">
          <a:xfrm>
            <a:off x="2976699" y="483433"/>
            <a:ext cx="599523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01</a:t>
            </a:r>
          </a:p>
        </p:txBody>
      </p:sp>
      <p:pic>
        <p:nvPicPr>
          <p:cNvPr id="31" name="图片 30" descr="遇河直埋怎么处理"/>
          <p:cNvPicPr/>
          <p:nvPr/>
        </p:nvPicPr>
        <p:blipFill>
          <a:blip r:embed="rId6"/>
          <a:stretch>
            <a:fillRect/>
          </a:stretch>
        </p:blipFill>
        <p:spPr>
          <a:xfrm>
            <a:off x="702246" y="1189798"/>
            <a:ext cx="3636302" cy="19520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70" y="1212379"/>
            <a:ext cx="2813801" cy="37517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761" y="3179631"/>
            <a:ext cx="2741271" cy="18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3263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探测器未安装，线缆头处理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Placeholder 3"/>
          <p:cNvSpPr txBox="1">
            <a:spLocks noChangeArrowheads="1"/>
          </p:cNvSpPr>
          <p:nvPr/>
        </p:nvSpPr>
        <p:spPr bwMode="auto">
          <a:xfrm>
            <a:off x="2988436" y="529006"/>
            <a:ext cx="599524" cy="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 smtClean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02</a:t>
            </a:r>
            <a:endParaRPr lang="en-US" altLang="en-US" sz="4200" b="1" dirty="0">
              <a:solidFill>
                <a:srgbClr val="00A4E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6" name="图片 25" descr="未安装电缆1"/>
          <p:cNvPicPr/>
          <p:nvPr/>
        </p:nvPicPr>
        <p:blipFill>
          <a:blip r:embed="rId6"/>
          <a:stretch>
            <a:fillRect/>
          </a:stretch>
        </p:blipFill>
        <p:spPr>
          <a:xfrm>
            <a:off x="3400579" y="1408486"/>
            <a:ext cx="5348337" cy="3412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92" y="1201171"/>
            <a:ext cx="2954112" cy="38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2088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电缆沟遭破坏严重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Placeholder 3"/>
          <p:cNvSpPr txBox="1">
            <a:spLocks noChangeArrowheads="1"/>
          </p:cNvSpPr>
          <p:nvPr/>
        </p:nvSpPr>
        <p:spPr bwMode="auto">
          <a:xfrm>
            <a:off x="2988436" y="529006"/>
            <a:ext cx="599524" cy="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 smtClean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03</a:t>
            </a:r>
            <a:endParaRPr lang="en-US" altLang="en-US" sz="4200" b="1" dirty="0">
              <a:solidFill>
                <a:srgbClr val="00A4E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3" y="1440066"/>
            <a:ext cx="2407239" cy="32096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03" y="1944108"/>
            <a:ext cx="2903662" cy="21777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48" y="1368060"/>
            <a:ext cx="2534907" cy="33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3708496" y="648000"/>
            <a:ext cx="2557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目录</a:t>
            </a:r>
            <a:r>
              <a:rPr lang="en-US" altLang="zh-CN" sz="20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Catalog</a:t>
            </a:r>
            <a:endParaRPr lang="zh-CN" altLang="en-US" sz="44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268389" y="2016126"/>
            <a:ext cx="432024" cy="432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1</a:t>
            </a:r>
            <a:endParaRPr lang="zh-CN" altLang="en-US" sz="3600" dirty="0"/>
          </a:p>
        </p:txBody>
      </p:sp>
      <p:sp>
        <p:nvSpPr>
          <p:cNvPr id="4" name="TextBox 10"/>
          <p:cNvSpPr txBox="1"/>
          <p:nvPr/>
        </p:nvSpPr>
        <p:spPr>
          <a:xfrm>
            <a:off x="2770523" y="2016114"/>
            <a:ext cx="432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LHAASO-KM2A </a:t>
            </a:r>
            <a:r>
              <a:rPr lang="zh-CN" altLang="en-US" sz="1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线缆敷设情况介绍</a:t>
            </a:r>
            <a:endParaRPr lang="en-US" altLang="zh-CN" sz="1800" spc="300" dirty="0" smtClean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268376" y="2880198"/>
            <a:ext cx="432024" cy="432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2</a:t>
            </a:r>
            <a:endParaRPr lang="zh-CN" altLang="en-US" sz="3600" dirty="0"/>
          </a:p>
        </p:txBody>
      </p:sp>
      <p:sp>
        <p:nvSpPr>
          <p:cNvPr id="7" name="TextBox 13"/>
          <p:cNvSpPr txBox="1"/>
          <p:nvPr/>
        </p:nvSpPr>
        <p:spPr>
          <a:xfrm>
            <a:off x="2782521" y="2870884"/>
            <a:ext cx="294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存在问题及解决方法</a:t>
            </a:r>
            <a:endParaRPr lang="zh-CN" altLang="en-US" sz="1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268376" y="3744270"/>
            <a:ext cx="432024" cy="432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3</a:t>
            </a:r>
            <a:endParaRPr lang="zh-CN" altLang="en-US" sz="3600" dirty="0"/>
          </a:p>
        </p:txBody>
      </p:sp>
      <p:sp>
        <p:nvSpPr>
          <p:cNvPr id="10" name="TextBox 16"/>
          <p:cNvSpPr txBox="1"/>
          <p:nvPr/>
        </p:nvSpPr>
        <p:spPr>
          <a:xfrm>
            <a:off x="2646554" y="3744258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LHAASO-KM2A 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线缆敷设后续工作计划</a:t>
            </a:r>
            <a:endParaRPr lang="zh-CN" altLang="en-US" sz="1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2049">
            <a:off x="-3710927" y="-3136785"/>
            <a:ext cx="7000252" cy="38662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78" y="3240216"/>
            <a:ext cx="7000252" cy="386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8630">
        <p14:pan dir="u"/>
      </p:transition>
    </mc:Choice>
    <mc:Fallback xmlns="">
      <p:transition spd="slow" advTm="18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2088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电缆沟遭破坏严重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Placeholder 3"/>
          <p:cNvSpPr txBox="1">
            <a:spLocks noChangeArrowheads="1"/>
          </p:cNvSpPr>
          <p:nvPr/>
        </p:nvSpPr>
        <p:spPr bwMode="auto">
          <a:xfrm>
            <a:off x="2988436" y="529006"/>
            <a:ext cx="599524" cy="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 smtClean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03</a:t>
            </a:r>
            <a:endParaRPr lang="en-US" altLang="en-US" sz="4200" b="1" dirty="0">
              <a:solidFill>
                <a:srgbClr val="00A4E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" y="1383560"/>
            <a:ext cx="2474130" cy="32988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00" y="1779432"/>
            <a:ext cx="3360208" cy="25201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98" y="1383560"/>
            <a:ext cx="2474130" cy="32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3528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电缆沟开挖完毕之后两侧土难以清理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Placeholder 3"/>
          <p:cNvSpPr txBox="1">
            <a:spLocks noChangeArrowheads="1"/>
          </p:cNvSpPr>
          <p:nvPr/>
        </p:nvSpPr>
        <p:spPr bwMode="auto">
          <a:xfrm>
            <a:off x="2988436" y="529006"/>
            <a:ext cx="599524" cy="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 smtClean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04</a:t>
            </a:r>
            <a:endParaRPr lang="en-US" altLang="en-US" sz="4200" b="1" dirty="0">
              <a:solidFill>
                <a:srgbClr val="00A4E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52" y="1234710"/>
            <a:ext cx="3779192" cy="19179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52" y="3152678"/>
            <a:ext cx="3779192" cy="18718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9" y="1369507"/>
            <a:ext cx="2646181" cy="35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2"/>
          <p:cNvCxnSpPr/>
          <p:nvPr/>
        </p:nvCxnSpPr>
        <p:spPr>
          <a:xfrm>
            <a:off x="566738" y="1152042"/>
            <a:ext cx="786542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08496" y="693468"/>
            <a:ext cx="3528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电缆沟制作过程积水</a:t>
            </a:r>
            <a:endParaRPr lang="zh-CN" altLang="en-US" sz="16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316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2.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存在问题及解决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方法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Placeholder 3"/>
          <p:cNvSpPr txBox="1">
            <a:spLocks noChangeArrowheads="1"/>
          </p:cNvSpPr>
          <p:nvPr/>
        </p:nvSpPr>
        <p:spPr bwMode="auto">
          <a:xfrm>
            <a:off x="2988436" y="529006"/>
            <a:ext cx="599524" cy="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defTabSz="992188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30257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34829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9401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4397375" indent="-739775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4200" b="1" dirty="0" smtClean="0">
                <a:solidFill>
                  <a:srgbClr val="00A4E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05</a:t>
            </a:r>
            <a:endParaRPr lang="en-US" altLang="en-US" sz="4200" b="1" dirty="0">
              <a:solidFill>
                <a:srgbClr val="00A4E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" y="1303964"/>
            <a:ext cx="2759111" cy="3678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71" y="1303964"/>
            <a:ext cx="2759111" cy="3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376">
            <a:off x="3231895" y="-3391568"/>
            <a:ext cx="12281658" cy="6783135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393104" y="3005020"/>
            <a:ext cx="41601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LHAASO-KM2A </a:t>
            </a:r>
            <a:endParaRPr lang="en-US" altLang="zh-CN" sz="2800" spc="300" dirty="0" smtClean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algn="ctr"/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缆敷设后续工作计划</a:t>
            </a:r>
          </a:p>
          <a:p>
            <a:pPr algn="ctr"/>
            <a:endParaRPr lang="zh-CN" altLang="en-US" sz="2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TextBox 21"/>
          <p:cNvSpPr txBox="1"/>
          <p:nvPr/>
        </p:nvSpPr>
        <p:spPr>
          <a:xfrm>
            <a:off x="1188194" y="1306180"/>
            <a:ext cx="25122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03.</a:t>
            </a:r>
            <a:endParaRPr lang="zh-CN" altLang="en-US" sz="115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915357"/>
      </p:ext>
    </p:extLst>
  </p:cSld>
  <p:clrMapOvr>
    <a:masterClrMapping/>
  </p:clrMapOvr>
  <p:transition spd="slow" advTm="5449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504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3.LHAASO-KM2A 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缆敷设后续工作计划</a:t>
            </a:r>
          </a:p>
          <a:p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468" y="777831"/>
            <a:ext cx="4439379" cy="3600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8" y="777831"/>
            <a:ext cx="4474566" cy="36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0232" y="31477"/>
            <a:ext cx="504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3.LHAASO-KM2A 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缆敷设后续工作计划</a:t>
            </a:r>
          </a:p>
          <a:p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2" y="575992"/>
            <a:ext cx="8915267" cy="441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8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pic>
        <p:nvPicPr>
          <p:cNvPr id="25" name="图片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" y="814760"/>
            <a:ext cx="2592954" cy="3995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8" y="3078068"/>
            <a:ext cx="3701365" cy="185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83" y="814760"/>
            <a:ext cx="258413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22" y="687022"/>
            <a:ext cx="1769401" cy="236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10"/>
          <p:cNvSpPr txBox="1"/>
          <p:nvPr/>
        </p:nvSpPr>
        <p:spPr>
          <a:xfrm>
            <a:off x="540232" y="31477"/>
            <a:ext cx="504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3.LHAASO-KM2A 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缆敷设后续工作计划</a:t>
            </a:r>
          </a:p>
          <a:p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57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pic>
        <p:nvPicPr>
          <p:cNvPr id="25" name="图片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" y="814760"/>
            <a:ext cx="2592954" cy="3995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8" y="3078068"/>
            <a:ext cx="3701365" cy="185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83" y="814760"/>
            <a:ext cx="258413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22" y="687022"/>
            <a:ext cx="1769401" cy="236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264417" y="2311031"/>
            <a:ext cx="81964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更喜岷山</a:t>
            </a:r>
            <a:r>
              <a:rPr lang="zh-CN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千里雪</a:t>
            </a:r>
            <a:endParaRPr lang="en-US" altLang="zh-CN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altLang="zh-CN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</a:t>
            </a:r>
            <a:r>
              <a:rPr lang="zh-CN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三军过后尽开颜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540232" y="31477"/>
            <a:ext cx="504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3.LHAASO-KM2A 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缆敷设后续工作计划</a:t>
            </a:r>
          </a:p>
          <a:p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6804754" y="1944108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spc="300" dirty="0" smtClean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2019</a:t>
            </a:r>
            <a:endParaRPr lang="zh-CN" altLang="en-US" sz="5400" spc="3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860592" y="265546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演示完毕 感谢聆听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6588736" y="3163872"/>
            <a:ext cx="18517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Thanks for listening</a:t>
            </a:r>
            <a:endParaRPr lang="zh-CN" altLang="en-US" sz="13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041193"/>
      </p:ext>
    </p:extLst>
  </p:cSld>
  <p:clrMapOvr>
    <a:masterClrMapping/>
  </p:clrMapOvr>
  <p:transition spd="med" advTm="5872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376">
            <a:off x="3231895" y="-3391568"/>
            <a:ext cx="12281658" cy="6783135"/>
          </a:xfrm>
          <a:prstGeom prst="rect">
            <a:avLst/>
          </a:prstGeom>
        </p:spPr>
      </p:pic>
      <p:sp>
        <p:nvSpPr>
          <p:cNvPr id="19" name="TextBox 10"/>
          <p:cNvSpPr txBox="1"/>
          <p:nvPr/>
        </p:nvSpPr>
        <p:spPr>
          <a:xfrm>
            <a:off x="790648" y="3005020"/>
            <a:ext cx="3365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LHAASO-KM2A </a:t>
            </a:r>
          </a:p>
          <a:p>
            <a:pPr algn="ctr"/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</a:t>
            </a:r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缆敷设情况</a:t>
            </a:r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en-US" altLang="zh-CN" sz="2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8194" y="1306180"/>
            <a:ext cx="25122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01.</a:t>
            </a:r>
            <a:endParaRPr lang="zh-CN" altLang="en-US" sz="115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00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7">
        <p15:prstTrans prst="airplane"/>
      </p:transition>
    </mc:Choice>
    <mc:Fallback xmlns="">
      <p:transition spd="slow" advTm="5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/>
          <p:nvPr/>
        </p:nvSpPr>
        <p:spPr>
          <a:xfrm>
            <a:off x="180202" y="4320306"/>
            <a:ext cx="8640720" cy="64805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898" tIns="31949" rIns="63898" bIns="31949"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en-US" sz="1500" noProof="1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00666" y="4403911"/>
            <a:ext cx="55964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/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其中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探测器完成通电验收并交付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1314+68=1382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个；</a:t>
            </a:r>
            <a:endParaRPr lang="en-US" altLang="zh-CN" sz="1600" dirty="0" smtClean="0">
              <a:solidFill>
                <a:prstClr val="white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/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完成线缆敷设但是未经过通用验收的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ED201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个；</a:t>
            </a:r>
            <a:endParaRPr lang="zh-CN" altLang="en-US" sz="1600" dirty="0">
              <a:solidFill>
                <a:prstClr val="white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355" y="623616"/>
            <a:ext cx="5484513" cy="3691263"/>
          </a:xfrm>
          <a:prstGeom prst="rect">
            <a:avLst/>
          </a:prstGeom>
        </p:spPr>
      </p:pic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310820" y="710704"/>
            <a:ext cx="2101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探测器通电通信情况：</a:t>
            </a:r>
            <a:endParaRPr lang="zh-CN" altLang="en-US" sz="12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22" y="566161"/>
            <a:ext cx="8750783" cy="44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8" y="611244"/>
            <a:ext cx="7745983" cy="43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96370" y="642970"/>
            <a:ext cx="64219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户外配电箱总计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423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台，其中一级箱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台，二级箱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33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台，三级箱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386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台。</a:t>
            </a:r>
            <a:endParaRPr lang="en-US" altLang="zh-CN" sz="12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货到现场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230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台，安装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138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台，已经完成通电和通信的配电箱约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137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台，交换机已经安装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120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台。</a:t>
            </a:r>
            <a:endParaRPr lang="zh-CN" altLang="en-US" sz="12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94802" y="710704"/>
            <a:ext cx="2101568" cy="32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户外配电箱安装情况：</a:t>
            </a:r>
            <a:endParaRPr lang="zh-CN" altLang="en-US" sz="12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62" y="1196968"/>
            <a:ext cx="6696558" cy="3766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96370" y="609865"/>
            <a:ext cx="2880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今天又发货了</a:t>
            </a:r>
            <a:r>
              <a:rPr lang="en-US" altLang="zh-CN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53</a:t>
            </a:r>
            <a:r>
              <a:rPr lang="zh-CN" altLang="en-US" sz="12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台户外配电箱</a:t>
            </a:r>
            <a:endParaRPr lang="zh-CN" altLang="en-US" sz="12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94802" y="575994"/>
            <a:ext cx="2101568" cy="32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户外配电箱安装情况：</a:t>
            </a:r>
            <a:endParaRPr lang="zh-CN" altLang="en-US" sz="12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323" y="1093050"/>
            <a:ext cx="4938005" cy="324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9" y="988197"/>
            <a:ext cx="4092871" cy="33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光电复合缆敷设情况：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已经完成光电复合缆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1843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条，其中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ED1493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MD350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条；已经完成光电复合缆直埋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1618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条，其中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ED1314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条，</a:t>
            </a:r>
            <a:r>
              <a:rPr lang="en-US" altLang="zh-CN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MD304</a:t>
            </a:r>
            <a:r>
              <a:rPr lang="zh-CN" altLang="en-US" sz="11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条。</a:t>
            </a:r>
            <a:endParaRPr lang="zh-CN" altLang="en-US" sz="11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180202" y="31995"/>
            <a:ext cx="5112426" cy="30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1.LHAASO-KM2A </a:t>
            </a:r>
            <a:r>
              <a:rPr lang="zh-CN" altLang="en-US" b="1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线缆敷设情况</a:t>
            </a:r>
            <a:r>
              <a:rPr lang="zh-CN" altLang="en-US" b="1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zh-CN" altLang="en-US" b="1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20" y="1296055"/>
            <a:ext cx="4896408" cy="3672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" y="1866943"/>
            <a:ext cx="3893999" cy="29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578455"/>
</p:tagLst>
</file>

<file path=ppt/theme/theme1.xml><?xml version="1.0" encoding="utf-8"?>
<a:theme xmlns:a="http://schemas.openxmlformats.org/drawingml/2006/main" name="Office Theme">
  <a:themeElements>
    <a:clrScheme name="自定义 353">
      <a:dk1>
        <a:sysClr val="windowText" lastClr="000000"/>
      </a:dk1>
      <a:lt1>
        <a:sysClr val="window" lastClr="FFFFFF"/>
      </a:lt1>
      <a:dk2>
        <a:srgbClr val="34833F"/>
      </a:dk2>
      <a:lt2>
        <a:srgbClr val="E7E6E6"/>
      </a:lt2>
      <a:accent1>
        <a:srgbClr val="34833F"/>
      </a:accent1>
      <a:accent2>
        <a:srgbClr val="D24977"/>
      </a:accent2>
      <a:accent3>
        <a:srgbClr val="34833F"/>
      </a:accent3>
      <a:accent4>
        <a:srgbClr val="D24977"/>
      </a:accent4>
      <a:accent5>
        <a:srgbClr val="34833F"/>
      </a:accent5>
      <a:accent6>
        <a:srgbClr val="D24977"/>
      </a:accent6>
      <a:hlink>
        <a:srgbClr val="34833F"/>
      </a:hlink>
      <a:folHlink>
        <a:srgbClr val="D24977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Pages>0</Pages>
  <Words>488</Words>
  <Characters>0</Characters>
  <Application>Microsoft Office PowerPoint</Application>
  <DocSecurity>0</DocSecurity>
  <PresentationFormat>自定义</PresentationFormat>
  <Lines>0</Lines>
  <Paragraphs>105</Paragraphs>
  <Slides>28</Slides>
  <Notes>28</Notes>
  <HiddenSlides>0</HiddenSlides>
  <MMClips>22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黑体</vt:lpstr>
      <vt:lpstr>宋体</vt:lpstr>
      <vt:lpstr>微软雅黑</vt:lpstr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2017-05-21T03:30:57Z</dcterms:created>
  <dcterms:modified xsi:type="dcterms:W3CDTF">2019-10-24T17:00:03Z</dcterms:modified>
  <cp:category/>
</cp:coreProperties>
</file>