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32"/>
  </p:notesMasterIdLst>
  <p:sldIdLst>
    <p:sldId id="258" r:id="rId2"/>
    <p:sldId id="291" r:id="rId3"/>
    <p:sldId id="372" r:id="rId4"/>
    <p:sldId id="393" r:id="rId5"/>
    <p:sldId id="343" r:id="rId6"/>
    <p:sldId id="269" r:id="rId7"/>
    <p:sldId id="388" r:id="rId8"/>
    <p:sldId id="389" r:id="rId9"/>
    <p:sldId id="385" r:id="rId10"/>
    <p:sldId id="332" r:id="rId11"/>
    <p:sldId id="373" r:id="rId12"/>
    <p:sldId id="305" r:id="rId13"/>
    <p:sldId id="326" r:id="rId14"/>
    <p:sldId id="391" r:id="rId15"/>
    <p:sldId id="395" r:id="rId16"/>
    <p:sldId id="402" r:id="rId17"/>
    <p:sldId id="397" r:id="rId18"/>
    <p:sldId id="399" r:id="rId19"/>
    <p:sldId id="400" r:id="rId20"/>
    <p:sldId id="401" r:id="rId21"/>
    <p:sldId id="316" r:id="rId22"/>
    <p:sldId id="392" r:id="rId23"/>
    <p:sldId id="396" r:id="rId24"/>
    <p:sldId id="359" r:id="rId25"/>
    <p:sldId id="308" r:id="rId26"/>
    <p:sldId id="375" r:id="rId27"/>
    <p:sldId id="300" r:id="rId28"/>
    <p:sldId id="387" r:id="rId29"/>
    <p:sldId id="358" r:id="rId30"/>
    <p:sldId id="264" r:id="rId31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753"/>
    <p:restoredTop sz="94706"/>
  </p:normalViewPr>
  <p:slideViewPr>
    <p:cSldViewPr snapToGrid="0" snapToObjects="1">
      <p:cViewPr varScale="1">
        <p:scale>
          <a:sx n="117" d="100"/>
          <a:sy n="117" d="100"/>
        </p:scale>
        <p:origin x="1072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8A8E57-36F1-5144-B191-972942D5A1C6}" type="datetimeFigureOut">
              <a:rPr lang="en-US" smtClean="0"/>
              <a:t>9/27/19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3A19A9-49C8-174C-A844-EACFACC9C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060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A19A9-49C8-174C-A844-EACFACC9C41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5294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A19A9-49C8-174C-A844-EACFACC9C41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574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A19A9-49C8-174C-A844-EACFACC9C41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9821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A19A9-49C8-174C-A844-EACFACC9C41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1859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A19A9-49C8-174C-A844-EACFACC9C41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4078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A19A9-49C8-174C-A844-EACFACC9C41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5799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A19A9-49C8-174C-A844-EACFACC9C41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8261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A19A9-49C8-174C-A844-EACFACC9C41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6050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A19A9-49C8-174C-A844-EACFACC9C41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839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6275C1-31A7-4242-8E67-BE847E58CA15}" type="datetime1">
              <a:rPr lang="en-US" smtClean="0"/>
              <a:t>9/27/19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Electroweak Physics at CEPC, Zhijun Liang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9D1226-A342-7043-A558-4D407E2847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448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5509B7-CE7A-1A4E-A8FD-6B89ED5BD41D}" type="datetime1">
              <a:rPr lang="en-US" smtClean="0"/>
              <a:t>9/27/19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Electroweak Physics at CEPC, Zhijun Liang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673D41-1FDF-C34E-808A-470E7A0299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645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477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477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FEE384-FB6C-FA40-90ED-2064CF019A3C}" type="datetime1">
              <a:rPr lang="en-US" smtClean="0"/>
              <a:t>9/27/19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Electroweak Physics at CEPC, Zhijun Liang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74E0C0-659F-2F43-8DED-679E529BD8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917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63A692-4DC9-7145-8FF5-7D9732A72809}" type="datetime1">
              <a:rPr lang="en-US" smtClean="0"/>
              <a:t>9/27/19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Electroweak Physics at CEPC, Zhijun Liang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8267AE-12AC-6D4E-BBA4-95C28F47D5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750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5F9112-A092-CE42-8A91-6561730A8FF5}" type="datetime1">
              <a:rPr lang="en-US" smtClean="0"/>
              <a:t>9/27/19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Electroweak Physics at CEPC, Zhijun Liang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3AA957-648A-9846-8094-D7810D9A39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580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838200"/>
            <a:ext cx="43434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38200"/>
            <a:ext cx="43434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0556CD-FFE1-C042-8A73-9156E2ED49B1}" type="datetime1">
              <a:rPr lang="en-US" smtClean="0"/>
              <a:t>9/27/19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Electroweak Physics at CEPC, Zhijun Liang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F8B936-56FA-FF4A-AFA9-1DB4CB2C9A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99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06D300-4A53-8145-B5EC-EA8BA3EA17D8}" type="datetime1">
              <a:rPr lang="en-US" smtClean="0"/>
              <a:t>9/27/19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Electroweak Physics at CEPC, Zhijun Liang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78BCB6-6B62-F249-977D-13876BAE3C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22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4F4FDA-0EC5-D14B-B3C3-27D6ADC87608}" type="datetime1">
              <a:rPr lang="en-US" smtClean="0"/>
              <a:t>9/27/19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Electroweak Physics at CEPC, Zhijun Liang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22BEE7-2039-8242-B639-5FCB42DB63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788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FE9356-DFD2-2747-B2A8-72506A176E55}" type="datetime1">
              <a:rPr lang="en-US" smtClean="0"/>
              <a:t>9/27/19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Electroweak Physics at CEPC, Zhijun Liang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FBF70D-114F-0946-AA2F-B029F53DB9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610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256C71-697A-AC40-A1A2-D8128A671021}" type="datetime1">
              <a:rPr lang="en-US" smtClean="0"/>
              <a:t>9/27/19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Electroweak Physics at CEPC, Zhijun Liang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740189-8C72-3241-9212-606D4B7508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823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75C57D-BBD3-8148-8F8C-6A1E51707E2A}" type="datetime1">
              <a:rPr lang="en-US" smtClean="0"/>
              <a:t>9/27/19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Electroweak Physics at CEPC, Zhijun Liang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898565-950E-184A-BEA1-222D0BB170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227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838200"/>
            <a:ext cx="8839200" cy="5638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53200"/>
            <a:ext cx="2667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FA14A8F-AF99-B74B-8761-0C035EF937CA}" type="datetime1">
              <a:rPr lang="en-US" smtClean="0"/>
              <a:t>9/27/19</a:t>
            </a:fld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19400" y="6553200"/>
            <a:ext cx="3581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Electroweak Physics at CEPC, Zhijun Liang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5532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Calibri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468E44CF-A94F-6047-BDAA-46139B5214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685800"/>
            <a:ext cx="9144000" cy="112713"/>
          </a:xfrm>
          <a:prstGeom prst="rect">
            <a:avLst/>
          </a:prstGeom>
          <a:gradFill rotWithShape="0">
            <a:gsLst>
              <a:gs pos="0">
                <a:srgbClr val="35007D"/>
              </a:gs>
              <a:gs pos="50000">
                <a:srgbClr val="6D00FF"/>
              </a:gs>
              <a:gs pos="100000">
                <a:srgbClr val="35007D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F0000"/>
          </a:solidFill>
          <a:latin typeface="Calibri"/>
          <a:ea typeface="ＭＳ Ｐゴシック" pitchFamily="-97" charset="-128"/>
          <a:cs typeface="Calibri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F0000"/>
          </a:solidFill>
          <a:latin typeface="Calibri" pitchFamily="-97" charset="0"/>
          <a:ea typeface="ＭＳ Ｐゴシック" pitchFamily="-97" charset="-128"/>
          <a:cs typeface="Calibri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F0000"/>
          </a:solidFill>
          <a:latin typeface="Calibri" pitchFamily="-97" charset="0"/>
          <a:ea typeface="ＭＳ Ｐゴシック" pitchFamily="-97" charset="-128"/>
          <a:cs typeface="Calibri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F0000"/>
          </a:solidFill>
          <a:latin typeface="Calibri" pitchFamily="-97" charset="0"/>
          <a:ea typeface="ＭＳ Ｐゴシック" pitchFamily="-97" charset="-128"/>
          <a:cs typeface="Calibri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F0000"/>
          </a:solidFill>
          <a:latin typeface="Calibri" pitchFamily="-97" charset="0"/>
          <a:ea typeface="ＭＳ Ｐゴシック" pitchFamily="-97" charset="-128"/>
          <a:cs typeface="Calibri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97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97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97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97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00FF"/>
          </a:solidFill>
          <a:latin typeface="Calibri"/>
          <a:ea typeface="ＭＳ Ｐゴシック" pitchFamily="-97" charset="-128"/>
          <a:cs typeface="Calibri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/>
          <a:ea typeface="ＭＳ Ｐゴシック" pitchFamily="-97" charset="-128"/>
          <a:cs typeface="Calibri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Calibri"/>
          <a:ea typeface="ＭＳ Ｐゴシック" pitchFamily="-97" charset="-128"/>
          <a:cs typeface="Calibri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pitchFamily="-97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97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97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97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97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97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38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86795" y="2491743"/>
            <a:ext cx="7772400" cy="1470025"/>
          </a:xfrm>
        </p:spPr>
        <p:txBody>
          <a:bodyPr/>
          <a:lstStyle/>
          <a:p>
            <a:pPr defTabSz="457200"/>
            <a:r>
              <a:rPr lang="en" altLang="zh-CN" sz="3600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Electroweak and top threshold physics update</a:t>
            </a:r>
            <a:br>
              <a:rPr lang="en-US" sz="3600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</a:br>
            <a:endParaRPr lang="en-US" sz="3600" kern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  <a:cs typeface="ＭＳ Ｐゴシック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3631244"/>
            <a:ext cx="6400800" cy="1752600"/>
          </a:xfrm>
        </p:spPr>
        <p:txBody>
          <a:bodyPr/>
          <a:lstStyle/>
          <a:p>
            <a:r>
              <a:rPr lang="en-US" altLang="zh-CN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Zhijun</a:t>
            </a:r>
            <a:r>
              <a:rPr lang="zh-CN" altLang="en-US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 </a:t>
            </a:r>
            <a:r>
              <a:rPr lang="en-US" altLang="zh-CN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Liang</a:t>
            </a:r>
          </a:p>
          <a:p>
            <a:r>
              <a:rPr lang="zh-CN" altLang="en-US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 </a:t>
            </a:r>
            <a:endParaRPr lang="en-US" altLang="zh-CN" kern="1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  <a:cs typeface="ＭＳ Ｐゴシック" charset="0"/>
            </a:endParaRPr>
          </a:p>
          <a:p>
            <a:r>
              <a:rPr lang="en-US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Institute of High Energy Physics ,</a:t>
            </a:r>
          </a:p>
          <a:p>
            <a:r>
              <a:rPr lang="en-US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 Chinese Academy of Science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343" y="745016"/>
            <a:ext cx="7677557" cy="1500819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223761F4-5976-2944-AB66-2998BFD3D270}"/>
              </a:ext>
            </a:extLst>
          </p:cNvPr>
          <p:cNvSpPr/>
          <p:nvPr/>
        </p:nvSpPr>
        <p:spPr>
          <a:xfrm>
            <a:off x="3222172" y="5882151"/>
            <a:ext cx="25016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altLang="zh-CN" sz="2400" dirty="0">
                <a:solidFill>
                  <a:srgbClr val="7030A0"/>
                </a:solidFill>
              </a:rPr>
              <a:t>CEPC day meeting </a:t>
            </a:r>
            <a:endParaRPr lang="zh-CN" altLang="en-US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685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3600" kern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  <a:cs typeface="ＭＳ Ｐゴシック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839200" cy="5638800"/>
          </a:xfrm>
        </p:spPr>
        <p:txBody>
          <a:bodyPr/>
          <a:lstStyle/>
          <a:p>
            <a:endParaRPr lang="en-US" altLang="zh-CN" dirty="0"/>
          </a:p>
          <a:p>
            <a:r>
              <a:rPr lang="en-US" altLang="zh-CN" sz="4000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Introduction</a:t>
            </a:r>
            <a:r>
              <a:rPr lang="zh-CN" altLang="en-US" sz="4000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 </a:t>
            </a:r>
            <a:r>
              <a:rPr lang="en-US" altLang="zh-CN" sz="4000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to</a:t>
            </a:r>
            <a:r>
              <a:rPr lang="zh-CN" altLang="en-US" sz="4000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 </a:t>
            </a:r>
            <a:r>
              <a:rPr lang="en-US" altLang="zh-CN" sz="4000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CEPC</a:t>
            </a:r>
            <a:r>
              <a:rPr lang="zh-CN" altLang="en-US" sz="4000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 </a:t>
            </a:r>
            <a:endParaRPr lang="en-US" altLang="zh-CN" sz="4000" kern="1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  <a:cs typeface="ＭＳ Ｐゴシック" charset="0"/>
            </a:endParaRPr>
          </a:p>
          <a:p>
            <a:r>
              <a:rPr lang="en-US" altLang="zh-CN" sz="4000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Z</a:t>
            </a:r>
            <a:r>
              <a:rPr lang="zh-CN" altLang="en-US" sz="4000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4000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pole</a:t>
            </a:r>
            <a:r>
              <a:rPr lang="zh-CN" altLang="en-US" sz="4000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4000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physics</a:t>
            </a:r>
            <a:r>
              <a:rPr lang="zh-CN" altLang="en-US" sz="4000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 </a:t>
            </a:r>
            <a:endParaRPr lang="en-US" altLang="zh-CN" sz="4000" kern="1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4000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W</a:t>
            </a:r>
            <a:r>
              <a:rPr lang="zh-CN" altLang="en-US" sz="4000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 </a:t>
            </a:r>
            <a:r>
              <a:rPr lang="en-US" altLang="zh-CN" sz="4000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physics</a:t>
            </a:r>
          </a:p>
          <a:p>
            <a:r>
              <a:rPr lang="en-US" altLang="zh-CN" sz="4000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Top physics </a:t>
            </a:r>
            <a:r>
              <a:rPr lang="zh-CN" altLang="en-US" sz="4000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 </a:t>
            </a:r>
            <a:endParaRPr lang="en-US" altLang="zh-CN" sz="4000" kern="1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endParaRPr lang="en-US" altLang="zh-CN" sz="4000" kern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  <a:cs typeface="ＭＳ Ｐゴシック" charset="0"/>
            </a:endParaRPr>
          </a:p>
          <a:p>
            <a:pPr lvl="1"/>
            <a:endParaRPr lang="en-US" altLang="zh-CN" sz="3600" kern="1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8267AE-12AC-6D4E-BBA4-95C28F47D5C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Electroweak Physics at CEPC, Zhijun Liang</a:t>
            </a:r>
          </a:p>
        </p:txBody>
      </p:sp>
    </p:spTree>
    <p:extLst>
      <p:ext uri="{BB962C8B-B14F-4D97-AF65-F5344CB8AC3E}">
        <p14:creationId xmlns:p14="http://schemas.microsoft.com/office/powerpoint/2010/main" val="31051770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Motivation</a:t>
            </a:r>
            <a:r>
              <a:rPr lang="zh-CN" altLang="en-US" sz="3600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 </a:t>
            </a:r>
            <a:endParaRPr lang="en-US" sz="3600" kern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  <a:cs typeface="ＭＳ Ｐゴシック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74700"/>
            <a:ext cx="8839200" cy="5638800"/>
          </a:xfrm>
        </p:spPr>
        <p:txBody>
          <a:bodyPr/>
          <a:lstStyle/>
          <a:p>
            <a:r>
              <a:rPr lang="en-US" altLang="zh-CN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Small tension in weak</a:t>
            </a:r>
            <a:r>
              <a:rPr lang="zh-CN" altLang="en-US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 </a:t>
            </a:r>
            <a:r>
              <a:rPr lang="en-US" altLang="zh-CN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mixing</a:t>
            </a:r>
            <a:r>
              <a:rPr lang="zh-CN" altLang="en-US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 </a:t>
            </a:r>
            <a:r>
              <a:rPr lang="en-US" altLang="zh-CN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angle</a:t>
            </a:r>
            <a:r>
              <a:rPr lang="zh-CN" altLang="en-US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 </a:t>
            </a:r>
            <a:r>
              <a:rPr lang="en-US" altLang="zh-CN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and W mass.( 2σ )</a:t>
            </a:r>
          </a:p>
          <a:p>
            <a:pPr lvl="1"/>
            <a:r>
              <a:rPr lang="en-US" altLang="zh-CN" kern="1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Between direct measurement and EWK fit</a:t>
            </a:r>
            <a:r>
              <a:rPr lang="zh-CN" altLang="en-US" kern="1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 </a:t>
            </a:r>
            <a:r>
              <a:rPr lang="en-US" altLang="zh-CN" kern="1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prediction</a:t>
            </a:r>
            <a:r>
              <a:rPr lang="zh-CN" altLang="en-US" kern="1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 </a:t>
            </a:r>
            <a:endParaRPr lang="en-US" altLang="zh-CN" kern="1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  <a:cs typeface="ＭＳ Ｐゴシック" charset="0"/>
            </a:endParaRPr>
          </a:p>
          <a:p>
            <a:pPr lvl="1"/>
            <a:r>
              <a:rPr lang="en-US" altLang="zh-CN" kern="1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Indirect</a:t>
            </a:r>
            <a:r>
              <a:rPr lang="zh-CN" altLang="en-US" kern="1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 </a:t>
            </a:r>
            <a:r>
              <a:rPr lang="en-US" altLang="zh-CN" kern="1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search</a:t>
            </a:r>
            <a:r>
              <a:rPr lang="zh-CN" altLang="en-US" kern="1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 </a:t>
            </a:r>
            <a:r>
              <a:rPr lang="en-US" altLang="zh-CN" kern="1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for</a:t>
            </a:r>
            <a:r>
              <a:rPr lang="zh-CN" altLang="en-US" kern="1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 </a:t>
            </a:r>
            <a:r>
              <a:rPr lang="en-US" altLang="zh-CN" kern="1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new</a:t>
            </a:r>
            <a:r>
              <a:rPr lang="zh-CN" altLang="en-US" kern="1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 </a:t>
            </a:r>
            <a:r>
              <a:rPr lang="en-US" altLang="zh-CN" kern="1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physics</a:t>
            </a:r>
            <a:r>
              <a:rPr lang="zh-CN" altLang="en-US" kern="1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 </a:t>
            </a:r>
            <a:r>
              <a:rPr lang="en-US" altLang="zh-CN" kern="1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 </a:t>
            </a:r>
          </a:p>
          <a:p>
            <a:pPr lvl="1"/>
            <a:endParaRPr lang="en-US" altLang="zh-CN" kern="1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  <a:cs typeface="ＭＳ Ｐゴシック" charset="0"/>
            </a:endParaRPr>
          </a:p>
          <a:p>
            <a:pPr lvl="1"/>
            <a:endParaRPr lang="en-US" altLang="zh-CN" kern="1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  <a:cs typeface="ＭＳ Ｐゴシック" charset="0"/>
            </a:endParaRP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8267AE-12AC-6D4E-BBA4-95C28F47D5C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20102304-9E87-5045-B8FD-5C67C89AFA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7864" y="2462702"/>
            <a:ext cx="5034387" cy="3422820"/>
          </a:xfrm>
          <a:prstGeom prst="rect">
            <a:avLst/>
          </a:prstGeom>
        </p:spPr>
      </p:pic>
      <p:cxnSp>
        <p:nvCxnSpPr>
          <p:cNvPr id="10" name="直线箭头连接符 9">
            <a:extLst>
              <a:ext uri="{FF2B5EF4-FFF2-40B4-BE49-F238E27FC236}">
                <a16:creationId xmlns:a16="http://schemas.microsoft.com/office/drawing/2014/main" id="{15365B89-53EC-F54C-A164-82EF20F67CDE}"/>
              </a:ext>
            </a:extLst>
          </p:cNvPr>
          <p:cNvCxnSpPr>
            <a:cxnSpLocks/>
          </p:cNvCxnSpPr>
          <p:nvPr/>
        </p:nvCxnSpPr>
        <p:spPr bwMode="auto">
          <a:xfrm>
            <a:off x="5702874" y="6039203"/>
            <a:ext cx="1255995" cy="2858"/>
          </a:xfrm>
          <a:prstGeom prst="straightConnector1">
            <a:avLst/>
          </a:prstGeom>
          <a:solidFill>
            <a:schemeClr val="accent1"/>
          </a:solidFill>
          <a:ln w="5397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12" name="直线连接符 11">
            <a:extLst>
              <a:ext uri="{FF2B5EF4-FFF2-40B4-BE49-F238E27FC236}">
                <a16:creationId xmlns:a16="http://schemas.microsoft.com/office/drawing/2014/main" id="{1BFD7A1E-15D1-5D4E-8D07-1045A40CBEA2}"/>
              </a:ext>
            </a:extLst>
          </p:cNvPr>
          <p:cNvCxnSpPr>
            <a:cxnSpLocks/>
          </p:cNvCxnSpPr>
          <p:nvPr/>
        </p:nvCxnSpPr>
        <p:spPr bwMode="auto">
          <a:xfrm>
            <a:off x="5702874" y="5613214"/>
            <a:ext cx="0" cy="641855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直线连接符 12">
            <a:extLst>
              <a:ext uri="{FF2B5EF4-FFF2-40B4-BE49-F238E27FC236}">
                <a16:creationId xmlns:a16="http://schemas.microsoft.com/office/drawing/2014/main" id="{8DDBB35F-AC33-F349-9A70-7C30A0E44190}"/>
              </a:ext>
            </a:extLst>
          </p:cNvPr>
          <p:cNvCxnSpPr>
            <a:cxnSpLocks/>
          </p:cNvCxnSpPr>
          <p:nvPr/>
        </p:nvCxnSpPr>
        <p:spPr bwMode="auto">
          <a:xfrm>
            <a:off x="6958869" y="5521436"/>
            <a:ext cx="0" cy="733633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84861C0D-86C0-F34D-8836-3AEDDEF7FBD9}"/>
              </a:ext>
            </a:extLst>
          </p:cNvPr>
          <p:cNvGrpSpPr/>
          <p:nvPr/>
        </p:nvGrpSpPr>
        <p:grpSpPr>
          <a:xfrm>
            <a:off x="467544" y="3356992"/>
            <a:ext cx="2685282" cy="961232"/>
            <a:chOff x="6458718" y="1669681"/>
            <a:chExt cx="2688006" cy="961232"/>
          </a:xfrm>
        </p:grpSpPr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23B9B89E-9B88-864C-BF32-1F7FD2A27F9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58718" y="1700808"/>
              <a:ext cx="2688006" cy="930105"/>
            </a:xfrm>
            <a:prstGeom prst="rect">
              <a:avLst/>
            </a:prstGeom>
          </p:spPr>
        </p:pic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81107D1F-5B9D-E540-83FE-AFA71861B332}"/>
                </a:ext>
              </a:extLst>
            </p:cNvPr>
            <p:cNvSpPr/>
            <p:nvPr/>
          </p:nvSpPr>
          <p:spPr>
            <a:xfrm>
              <a:off x="6530371" y="1669681"/>
              <a:ext cx="41789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endParaRPr lang="zh-CN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8023887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W</a:t>
            </a:r>
            <a:r>
              <a:rPr lang="zh-CN" altLang="en-US" sz="3600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 </a:t>
            </a:r>
            <a:r>
              <a:rPr lang="en-US" altLang="zh-CN" sz="3600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mass</a:t>
            </a:r>
            <a:r>
              <a:rPr lang="zh-CN" altLang="en-US" sz="3600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 </a:t>
            </a:r>
            <a:r>
              <a:rPr lang="en-US" altLang="zh-CN" sz="3600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measurement</a:t>
            </a:r>
            <a:r>
              <a:rPr lang="zh-CN" altLang="en-US" sz="3600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 </a:t>
            </a:r>
            <a:r>
              <a:rPr lang="en-US" altLang="zh-CN" sz="3600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in</a:t>
            </a:r>
            <a:r>
              <a:rPr lang="zh-CN" altLang="en-US" sz="3600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 </a:t>
            </a:r>
            <a:r>
              <a:rPr lang="en-US" altLang="zh-CN" sz="3600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lepton</a:t>
            </a:r>
            <a:r>
              <a:rPr lang="zh-CN" altLang="en-US" sz="3600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 </a:t>
            </a:r>
            <a:r>
              <a:rPr lang="en-US" altLang="zh-CN" sz="3600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collider</a:t>
            </a:r>
            <a:r>
              <a:rPr lang="zh-CN" altLang="en-US" sz="3600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 </a:t>
            </a:r>
            <a:endParaRPr lang="en-US" sz="3600" kern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  <a:cs typeface="ＭＳ Ｐゴシック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altLang="zh-CN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Two</a:t>
            </a:r>
            <a:r>
              <a:rPr lang="zh-CN" altLang="en-US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 </a:t>
            </a:r>
            <a:r>
              <a:rPr lang="en-US" altLang="zh-CN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approaches</a:t>
            </a:r>
            <a:r>
              <a:rPr lang="zh-CN" altLang="en-US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 </a:t>
            </a:r>
            <a:r>
              <a:rPr lang="en-US" altLang="zh-CN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to</a:t>
            </a:r>
            <a:r>
              <a:rPr lang="zh-CN" altLang="en-US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 </a:t>
            </a:r>
            <a:r>
              <a:rPr lang="en-US" altLang="zh-CN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measure</a:t>
            </a:r>
            <a:r>
              <a:rPr lang="zh-CN" altLang="en-US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 </a:t>
            </a:r>
            <a:r>
              <a:rPr lang="en-US" altLang="zh-CN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W</a:t>
            </a:r>
            <a:r>
              <a:rPr lang="zh-CN" altLang="en-US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 </a:t>
            </a:r>
            <a:r>
              <a:rPr lang="en-US" altLang="zh-CN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mass</a:t>
            </a:r>
            <a:r>
              <a:rPr lang="zh-CN" altLang="en-US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 </a:t>
            </a:r>
            <a:r>
              <a:rPr lang="en-US" altLang="zh-CN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at</a:t>
            </a:r>
            <a:r>
              <a:rPr lang="zh-CN" altLang="en-US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 </a:t>
            </a:r>
            <a:r>
              <a:rPr lang="en-US" altLang="zh-CN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lepton</a:t>
            </a:r>
            <a:r>
              <a:rPr lang="zh-CN" altLang="en-US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 </a:t>
            </a:r>
            <a:r>
              <a:rPr lang="en-US" altLang="zh-CN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collider:</a:t>
            </a:r>
            <a:endParaRPr lang="en-US" kern="1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8267AE-12AC-6D4E-BBA4-95C28F47D5C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" y="2480299"/>
            <a:ext cx="4048897" cy="39967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432" y="2760070"/>
            <a:ext cx="4596295" cy="3812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152397" y="1309135"/>
            <a:ext cx="5482283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Direct</a:t>
            </a:r>
            <a:r>
              <a:rPr lang="zh-CN" alt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measurement</a:t>
            </a:r>
            <a:r>
              <a:rPr lang="zh-CN" alt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 </a:t>
            </a:r>
            <a:endParaRPr lang="en-US" altLang="zh-CN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performed</a:t>
            </a:r>
            <a:r>
              <a:rPr lang="zh-CN" altLang="en-US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in</a:t>
            </a:r>
            <a:r>
              <a:rPr lang="zh-CN" altLang="en-US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ZH</a:t>
            </a:r>
            <a:r>
              <a:rPr lang="zh-CN" altLang="en-US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runs</a:t>
            </a:r>
            <a:r>
              <a:rPr lang="zh-CN" altLang="en-US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(240GeV)</a:t>
            </a:r>
            <a:r>
              <a:rPr lang="zh-CN" altLang="en-US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  </a:t>
            </a:r>
            <a:endParaRPr lang="en-US" altLang="zh-CN" sz="20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Precision</a:t>
            </a:r>
            <a:r>
              <a:rPr lang="zh-CN" altLang="en-US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2~3MeV</a:t>
            </a:r>
            <a:r>
              <a:rPr lang="zh-CN" altLang="en-US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 </a:t>
            </a:r>
            <a:endParaRPr lang="en-US" altLang="zh-CN" sz="20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34203" y="1309135"/>
            <a:ext cx="4409797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WW</a:t>
            </a:r>
            <a:r>
              <a:rPr lang="zh-CN" alt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threshold</a:t>
            </a:r>
            <a:r>
              <a:rPr lang="zh-CN" alt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scan</a:t>
            </a:r>
          </a:p>
          <a:p>
            <a:r>
              <a:rPr lang="en-US" altLang="zh-CN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WW</a:t>
            </a:r>
            <a:r>
              <a:rPr lang="zh-CN" altLang="en-US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threshold</a:t>
            </a:r>
            <a:r>
              <a:rPr lang="zh-CN" altLang="en-US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runs</a:t>
            </a:r>
            <a:r>
              <a:rPr lang="zh-CN" altLang="en-US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(157~172GeV)</a:t>
            </a:r>
          </a:p>
          <a:p>
            <a:r>
              <a:rPr lang="en-US" altLang="zh-CN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Expected</a:t>
            </a:r>
            <a:r>
              <a:rPr lang="zh-CN" altLang="en-US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Precision</a:t>
            </a:r>
            <a:r>
              <a:rPr lang="zh-CN" altLang="en-US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1MeV</a:t>
            </a:r>
            <a:r>
              <a:rPr lang="zh-CN" altLang="en-US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level</a:t>
            </a:r>
            <a:r>
              <a:rPr lang="zh-CN" altLang="en-US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  </a:t>
            </a:r>
            <a:endParaRPr lang="en-US" altLang="zh-CN" sz="20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Electroweak Physics at CEPC, Zhijun Liang</a:t>
            </a:r>
          </a:p>
        </p:txBody>
      </p:sp>
    </p:spTree>
    <p:extLst>
      <p:ext uri="{BB962C8B-B14F-4D97-AF65-F5344CB8AC3E}">
        <p14:creationId xmlns:p14="http://schemas.microsoft.com/office/powerpoint/2010/main" val="13224066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WW</a:t>
            </a:r>
            <a:r>
              <a:rPr lang="zh-CN" alt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threshold</a:t>
            </a:r>
            <a:r>
              <a:rPr lang="zh-CN" alt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scan-systematics</a:t>
            </a:r>
            <a:r>
              <a:rPr lang="zh-CN" alt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unc</a:t>
            </a:r>
            <a:r>
              <a:rPr lang="en-US" altLang="zh-CN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399" y="800100"/>
            <a:ext cx="9263743" cy="5638800"/>
          </a:xfrm>
        </p:spPr>
        <p:txBody>
          <a:bodyPr/>
          <a:lstStyle/>
          <a:p>
            <a:r>
              <a:rPr lang="en-US" altLang="zh-CN" sz="2000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Expected 1MeV precision in W mass measurement</a:t>
            </a:r>
          </a:p>
          <a:p>
            <a:pPr lvl="1"/>
            <a:r>
              <a:rPr lang="en-US" altLang="zh-CN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Dominated by statistics uncertainty.</a:t>
            </a:r>
          </a:p>
          <a:p>
            <a:pPr lvl="2"/>
            <a:r>
              <a:rPr lang="en-US" altLang="zh-CN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Would benefitted if extend WW runs by three more years </a:t>
            </a:r>
          </a:p>
          <a:p>
            <a:pPr lvl="1"/>
            <a:r>
              <a:rPr lang="en-US" altLang="zh-CN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Leading syst. (0.4MeV): beam energy syst.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8267AE-12AC-6D4E-BBA4-95C28F47D5CA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Electroweak Physics at CEPC, Zhijun Liang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E0C536B1-A948-BC4D-A18A-2D39E1BADD33}"/>
              </a:ext>
            </a:extLst>
          </p:cNvPr>
          <p:cNvSpPr/>
          <p:nvPr/>
        </p:nvSpPr>
        <p:spPr>
          <a:xfrm>
            <a:off x="1088571" y="6145768"/>
            <a:ext cx="53711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Idea from Paolo </a:t>
            </a:r>
            <a:r>
              <a:rPr lang="en-US" altLang="zh-CN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Azzuri</a:t>
            </a:r>
            <a:r>
              <a:rPr lang="en-US" altLang="zh-C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 et al. </a:t>
            </a:r>
            <a:r>
              <a:rPr lang="en-US" altLang="zh-CN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arxiv</a:t>
            </a:r>
            <a:r>
              <a:rPr lang="en-US" altLang="zh-C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: </a:t>
            </a:r>
            <a:r>
              <a:rPr lang="zh-CN" alt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1703.01626v1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83E0B872-377A-414C-87FE-6C565160A3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2707964"/>
            <a:ext cx="4510020" cy="306101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6A5AAD8D-1F68-4243-BE5A-59FBE3C516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7799" y="2491184"/>
            <a:ext cx="4776201" cy="3616484"/>
          </a:xfrm>
          <a:prstGeom prst="rect">
            <a:avLst/>
          </a:prstGeom>
        </p:spPr>
      </p:pic>
      <p:cxnSp>
        <p:nvCxnSpPr>
          <p:cNvPr id="11" name="Straight Arrow Connector 12">
            <a:extLst>
              <a:ext uri="{FF2B5EF4-FFF2-40B4-BE49-F238E27FC236}">
                <a16:creationId xmlns:a16="http://schemas.microsoft.com/office/drawing/2014/main" id="{A471EDCB-D345-E046-B24F-E6456DF85512}"/>
              </a:ext>
            </a:extLst>
          </p:cNvPr>
          <p:cNvCxnSpPr>
            <a:cxnSpLocks/>
          </p:cNvCxnSpPr>
          <p:nvPr/>
        </p:nvCxnSpPr>
        <p:spPr bwMode="auto">
          <a:xfrm flipH="1">
            <a:off x="5828927" y="5349502"/>
            <a:ext cx="123510" cy="270489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rgbClr val="7030A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4" name="矩形 13">
            <a:extLst>
              <a:ext uri="{FF2B5EF4-FFF2-40B4-BE49-F238E27FC236}">
                <a16:creationId xmlns:a16="http://schemas.microsoft.com/office/drawing/2014/main" id="{15047DF5-DE29-0A46-A066-449AB38A8CF2}"/>
              </a:ext>
            </a:extLst>
          </p:cNvPr>
          <p:cNvSpPr/>
          <p:nvPr/>
        </p:nvSpPr>
        <p:spPr>
          <a:xfrm>
            <a:off x="5132107" y="2215270"/>
            <a:ext cx="39356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dirty="0">
                <a:solidFill>
                  <a:srgbClr val="7030A0"/>
                </a:solidFill>
              </a:rPr>
              <a:t>Statistics</a:t>
            </a:r>
            <a:r>
              <a:rPr kumimoji="1" lang="zh-CN" altLang="en-US" dirty="0">
                <a:solidFill>
                  <a:srgbClr val="7030A0"/>
                </a:solidFill>
              </a:rPr>
              <a:t> </a:t>
            </a:r>
            <a:r>
              <a:rPr kumimoji="1" lang="en-US" altLang="zh-CN" dirty="0" err="1">
                <a:solidFill>
                  <a:srgbClr val="7030A0"/>
                </a:solidFill>
              </a:rPr>
              <a:t>unc</a:t>
            </a:r>
            <a:r>
              <a:rPr kumimoji="1" lang="en-US" altLang="zh-CN" dirty="0">
                <a:solidFill>
                  <a:srgbClr val="7030A0"/>
                </a:solidFill>
              </a:rPr>
              <a:t>.</a:t>
            </a:r>
            <a:r>
              <a:rPr kumimoji="1" lang="zh-CN" altLang="en-US" dirty="0">
                <a:solidFill>
                  <a:srgbClr val="7030A0"/>
                </a:solidFill>
              </a:rPr>
              <a:t> </a:t>
            </a:r>
            <a:r>
              <a:rPr kumimoji="1" lang="en-US" altLang="zh-CN" dirty="0">
                <a:solidFill>
                  <a:srgbClr val="7030A0"/>
                </a:solidFill>
              </a:rPr>
              <a:t>on</a:t>
            </a:r>
            <a:r>
              <a:rPr kumimoji="1" lang="zh-CN" altLang="en-US" dirty="0">
                <a:solidFill>
                  <a:srgbClr val="7030A0"/>
                </a:solidFill>
              </a:rPr>
              <a:t> </a:t>
            </a:r>
            <a:r>
              <a:rPr kumimoji="1" lang="en-US" altLang="zh-CN" dirty="0">
                <a:solidFill>
                  <a:srgbClr val="7030A0"/>
                </a:solidFill>
              </a:rPr>
              <a:t>W</a:t>
            </a:r>
            <a:r>
              <a:rPr kumimoji="1" lang="zh-CN" altLang="en-US" dirty="0">
                <a:solidFill>
                  <a:srgbClr val="7030A0"/>
                </a:solidFill>
              </a:rPr>
              <a:t> </a:t>
            </a:r>
            <a:r>
              <a:rPr kumimoji="1" lang="en-US" altLang="zh-CN" dirty="0">
                <a:solidFill>
                  <a:srgbClr val="7030A0"/>
                </a:solidFill>
              </a:rPr>
              <a:t>mass</a:t>
            </a:r>
            <a:r>
              <a:rPr kumimoji="1" lang="zh-CN" altLang="en-US" dirty="0">
                <a:solidFill>
                  <a:srgbClr val="7030A0"/>
                </a:solidFill>
              </a:rPr>
              <a:t> </a:t>
            </a:r>
            <a:r>
              <a:rPr kumimoji="1" lang="en-US" altLang="zh-CN" dirty="0">
                <a:solidFill>
                  <a:srgbClr val="7030A0"/>
                </a:solidFill>
              </a:rPr>
              <a:t>Vs</a:t>
            </a:r>
            <a:r>
              <a:rPr kumimoji="1" lang="zh-CN" altLang="en-US" dirty="0">
                <a:solidFill>
                  <a:srgbClr val="7030A0"/>
                </a:solidFill>
              </a:rPr>
              <a:t> </a:t>
            </a:r>
            <a:r>
              <a:rPr kumimoji="1" lang="en-US" altLang="zh-CN" dirty="0">
                <a:solidFill>
                  <a:srgbClr val="7030A0"/>
                </a:solidFill>
              </a:rPr>
              <a:t>Luminosity</a:t>
            </a:r>
            <a:r>
              <a:rPr kumimoji="1" lang="zh-CN" altLang="en-US" dirty="0">
                <a:solidFill>
                  <a:srgbClr val="7030A0"/>
                </a:solidFill>
              </a:rPr>
              <a:t> </a:t>
            </a:r>
            <a:endParaRPr lang="zh-CN" altLang="en-US" dirty="0">
              <a:solidFill>
                <a:srgbClr val="7030A0"/>
              </a:solidFill>
            </a:endParaRPr>
          </a:p>
        </p:txBody>
      </p:sp>
      <p:cxnSp>
        <p:nvCxnSpPr>
          <p:cNvPr id="17" name="直线连接符 16">
            <a:extLst>
              <a:ext uri="{FF2B5EF4-FFF2-40B4-BE49-F238E27FC236}">
                <a16:creationId xmlns:a16="http://schemas.microsoft.com/office/drawing/2014/main" id="{7F73E321-2569-6F4E-8E44-826DD6B7B10F}"/>
              </a:ext>
            </a:extLst>
          </p:cNvPr>
          <p:cNvCxnSpPr/>
          <p:nvPr/>
        </p:nvCxnSpPr>
        <p:spPr bwMode="auto">
          <a:xfrm flipV="1">
            <a:off x="5952437" y="2906577"/>
            <a:ext cx="0" cy="268304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矩形 17">
            <a:extLst>
              <a:ext uri="{FF2B5EF4-FFF2-40B4-BE49-F238E27FC236}">
                <a16:creationId xmlns:a16="http://schemas.microsoft.com/office/drawing/2014/main" id="{9CA89B48-D809-E443-B121-B383307B3799}"/>
              </a:ext>
            </a:extLst>
          </p:cNvPr>
          <p:cNvSpPr/>
          <p:nvPr/>
        </p:nvSpPr>
        <p:spPr>
          <a:xfrm>
            <a:off x="5485842" y="5589620"/>
            <a:ext cx="1056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2.6 ab</a:t>
            </a:r>
            <a:r>
              <a:rPr lang="en-US" altLang="zh-CN" baseline="30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-1 </a:t>
            </a:r>
            <a:endParaRPr lang="zh-CN" alt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144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904302"/>
            <a:ext cx="6248400" cy="47495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457200"/>
            <a:r>
              <a:rPr lang="en-US" altLang="zh-CN" sz="3600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Prospect</a:t>
            </a:r>
            <a:r>
              <a:rPr lang="zh-CN" altLang="en-US" sz="3600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 </a:t>
            </a:r>
            <a:r>
              <a:rPr lang="en-US" altLang="zh-CN" sz="3600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of</a:t>
            </a:r>
            <a:r>
              <a:rPr lang="zh-CN" altLang="en-US" sz="3600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 </a:t>
            </a:r>
            <a:r>
              <a:rPr lang="en-US" altLang="zh-CN" sz="3600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CEPC</a:t>
            </a:r>
            <a:r>
              <a:rPr lang="zh-CN" altLang="en-US" sz="3600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 </a:t>
            </a:r>
            <a:r>
              <a:rPr lang="en-US" altLang="zh-CN" sz="3600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W</a:t>
            </a:r>
            <a:r>
              <a:rPr lang="zh-CN" altLang="en-US" sz="3600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 </a:t>
            </a:r>
            <a:r>
              <a:rPr lang="en-US" altLang="zh-CN" sz="3600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mass</a:t>
            </a:r>
            <a:r>
              <a:rPr lang="zh-CN" altLang="en-US" sz="3600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 </a:t>
            </a:r>
            <a:r>
              <a:rPr lang="en-US" altLang="zh-CN" sz="3600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measurement</a:t>
            </a:r>
            <a:endParaRPr lang="en-US" sz="3600" kern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  <a:cs typeface="ＭＳ Ｐゴシック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Electroweak Physics at CEPC, Zhijun Liang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8267AE-12AC-6D4E-BBA4-95C28F47D5CA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60520" y="808736"/>
            <a:ext cx="9303609" cy="452596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en-US" altLang="zh-CN" sz="1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CEPC</a:t>
            </a:r>
            <a:r>
              <a:rPr lang="zh-CN" altLang="en-US" sz="1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 </a:t>
            </a:r>
            <a:r>
              <a:rPr lang="en-US" altLang="zh-CN" sz="1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can</a:t>
            </a:r>
            <a:r>
              <a:rPr lang="zh-CN" altLang="en-US" sz="1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 </a:t>
            </a:r>
            <a:r>
              <a:rPr lang="en-US" altLang="zh-CN" sz="1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improve</a:t>
            </a:r>
            <a:r>
              <a:rPr lang="zh-CN" altLang="en-US" sz="1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 </a:t>
            </a:r>
            <a:r>
              <a:rPr lang="en-US" altLang="zh-CN" sz="1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current</a:t>
            </a:r>
            <a:r>
              <a:rPr lang="zh-CN" altLang="en-US" sz="1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 </a:t>
            </a:r>
            <a:r>
              <a:rPr lang="en-US" altLang="zh-CN" sz="1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precision</a:t>
            </a:r>
            <a:r>
              <a:rPr lang="zh-CN" altLang="en-US" sz="1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 </a:t>
            </a:r>
            <a:r>
              <a:rPr lang="en-US" altLang="zh-CN" sz="1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of</a:t>
            </a:r>
            <a:r>
              <a:rPr lang="zh-CN" altLang="en-US" sz="1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 </a:t>
            </a:r>
            <a:r>
              <a:rPr lang="en-US" altLang="zh-CN" sz="1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W</a:t>
            </a:r>
            <a:r>
              <a:rPr lang="zh-CN" altLang="en-US" sz="1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 </a:t>
            </a:r>
            <a:r>
              <a:rPr lang="en-US" altLang="zh-CN" sz="1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mass</a:t>
            </a:r>
            <a:r>
              <a:rPr lang="zh-CN" altLang="en-US" sz="1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 </a:t>
            </a:r>
            <a:r>
              <a:rPr lang="en-US" altLang="zh-CN" sz="1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by</a:t>
            </a:r>
            <a:r>
              <a:rPr lang="zh-CN" altLang="en-US" sz="1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 </a:t>
            </a:r>
            <a:r>
              <a:rPr lang="en-US" altLang="zh-CN" sz="1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one</a:t>
            </a:r>
            <a:r>
              <a:rPr lang="zh-CN" altLang="en-US" sz="1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 </a:t>
            </a:r>
            <a:r>
              <a:rPr lang="en-US" altLang="zh-CN" sz="1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order</a:t>
            </a:r>
            <a:r>
              <a:rPr lang="zh-CN" altLang="en-US" sz="1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 </a:t>
            </a:r>
            <a:r>
              <a:rPr lang="en-US" altLang="zh-CN" sz="1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of</a:t>
            </a:r>
            <a:r>
              <a:rPr lang="zh-CN" altLang="en-US" sz="1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 </a:t>
            </a:r>
            <a:r>
              <a:rPr lang="en-US" altLang="zh-CN" sz="1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magnitude</a:t>
            </a:r>
          </a:p>
          <a:p>
            <a:pPr lvl="1" algn="just">
              <a:lnSpc>
                <a:spcPct val="150000"/>
              </a:lnSpc>
              <a:spcBef>
                <a:spcPct val="0"/>
              </a:spcBef>
            </a:pPr>
            <a:r>
              <a:rPr lang="en-US" altLang="zh-CN" sz="1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Good physics potential for BSM</a:t>
            </a:r>
            <a:r>
              <a:rPr lang="zh-CN" altLang="en-US" sz="1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 </a:t>
            </a:r>
            <a:r>
              <a:rPr lang="en-US" altLang="zh-CN" sz="1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physics from indirect search </a:t>
            </a:r>
          </a:p>
          <a:p>
            <a:pPr lvl="1" algn="just">
              <a:lnSpc>
                <a:spcPct val="150000"/>
              </a:lnSpc>
              <a:spcBef>
                <a:spcPct val="0"/>
              </a:spcBef>
            </a:pPr>
            <a:endParaRPr lang="en-US" altLang="zh-CN" sz="1800" dirty="0">
              <a:solidFill>
                <a:srgbClr val="0000CC"/>
              </a:solidFill>
              <a:latin typeface="微软雅黑" pitchFamily="34" charset="-122"/>
              <a:ea typeface="微软雅黑" pitchFamily="34" charset="-122"/>
            </a:endParaRPr>
          </a:p>
          <a:p>
            <a:pPr lvl="2" algn="just">
              <a:lnSpc>
                <a:spcPct val="150000"/>
              </a:lnSpc>
              <a:spcBef>
                <a:spcPct val="0"/>
              </a:spcBef>
            </a:pPr>
            <a:endParaRPr lang="en-US" altLang="zh-CN" sz="1000" dirty="0">
              <a:solidFill>
                <a:srgbClr val="0000CC"/>
              </a:solidFill>
              <a:latin typeface="微软雅黑" pitchFamily="34" charset="-122"/>
              <a:ea typeface="微软雅黑" pitchFamily="34" charset="-122"/>
            </a:endParaRPr>
          </a:p>
          <a:p>
            <a:pPr lvl="1" algn="just">
              <a:lnSpc>
                <a:spcPct val="150000"/>
              </a:lnSpc>
              <a:spcBef>
                <a:spcPct val="0"/>
              </a:spcBef>
            </a:pPr>
            <a:endParaRPr lang="en-US" altLang="zh-CN" sz="14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en-US" dirty="0"/>
          </a:p>
        </p:txBody>
      </p:sp>
      <p:sp>
        <p:nvSpPr>
          <p:cNvPr id="3" name="Oval 2"/>
          <p:cNvSpPr/>
          <p:nvPr/>
        </p:nvSpPr>
        <p:spPr bwMode="auto">
          <a:xfrm>
            <a:off x="2679700" y="3365500"/>
            <a:ext cx="419100" cy="101600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7030A0"/>
              </a:solidFill>
              <a:effectLst/>
              <a:latin typeface="Arial" pitchFamily="-97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4737100" y="4584700"/>
            <a:ext cx="419100" cy="101600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7030A0"/>
              </a:solidFill>
              <a:effectLst/>
              <a:latin typeface="Arial" pitchFamily="-97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3890" y="4481611"/>
            <a:ext cx="63511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CEPC</a:t>
            </a:r>
            <a:endParaRPr lang="en-US" sz="1400" dirty="0"/>
          </a:p>
        </p:txBody>
      </p:sp>
      <p:cxnSp>
        <p:nvCxnSpPr>
          <p:cNvPr id="13" name="Straight Arrow Connector 12"/>
          <p:cNvCxnSpPr/>
          <p:nvPr/>
        </p:nvCxnSpPr>
        <p:spPr bwMode="auto">
          <a:xfrm flipH="1">
            <a:off x="2988339" y="2876888"/>
            <a:ext cx="766682" cy="545875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0022574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4D00C9-23E7-134E-893D-AF250C4E2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Joint CEPC-FCC W mass paper</a:t>
            </a:r>
            <a:endParaRPr lang="zh-CN" alt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E79FE49-F991-4944-BFC7-13D2C7AE8B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Joint CEPC-</a:t>
            </a:r>
            <a:r>
              <a:rPr lang="en-US" altLang="zh-CN" kern="12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Fcc</a:t>
            </a:r>
            <a:r>
              <a:rPr lang="en-US" altLang="zh-CN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 W mass paper submitted to EPJC</a:t>
            </a:r>
          </a:p>
          <a:p>
            <a:pPr lvl="1"/>
            <a:r>
              <a:rPr lang="en-US" altLang="zh-CN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Weekly meeting with </a:t>
            </a:r>
            <a:r>
              <a:rPr lang="en-US" altLang="zh-CN" kern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Fcc</a:t>
            </a:r>
            <a:r>
              <a:rPr lang="en-US" altLang="zh-CN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 side to converge on this paper</a:t>
            </a:r>
          </a:p>
          <a:p>
            <a:pPr lvl="1"/>
            <a:r>
              <a:rPr lang="en-US" altLang="zh-CN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Paolo Azzurri collected comments from FCC side </a:t>
            </a:r>
          </a:p>
          <a:p>
            <a:pPr lvl="1"/>
            <a:r>
              <a:rPr lang="en-US" altLang="zh-CN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Gang and I have preliminary review</a:t>
            </a:r>
          </a:p>
          <a:p>
            <a:pPr lvl="1"/>
            <a:r>
              <a:rPr lang="en-US" altLang="zh-CN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Joao did final review for paper draft before submitting to </a:t>
            </a:r>
            <a:r>
              <a:rPr lang="en-US" altLang="zh-CN" kern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Arxiv</a:t>
            </a:r>
            <a:r>
              <a:rPr lang="en-US" altLang="zh-CN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  </a:t>
            </a:r>
            <a:endParaRPr lang="en-US" altLang="zh-CN" kern="1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To Do</a:t>
            </a:r>
          </a:p>
          <a:p>
            <a:pPr lvl="1"/>
            <a:r>
              <a:rPr lang="en-US" altLang="zh-CN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Clarify experimental systematics estimation to EPJC </a:t>
            </a:r>
            <a:r>
              <a:rPr lang="en" altLang="zh-CN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referee </a:t>
            </a:r>
            <a:r>
              <a:rPr lang="en-US" altLang="zh-CN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	 </a:t>
            </a: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2B8749A-0152-024A-894C-2DDD7797C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Electroweak Physics at CEPC, Zhijun Liang</a:t>
            </a: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C09DD3C-5FCD-CE4F-8E9D-06253B15B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8267AE-12AC-6D4E-BBA4-95C28F47D5CA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7962D35A-AF53-1549-B6E8-46C94A9972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25686"/>
            <a:ext cx="9144000" cy="1489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1337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Outline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839200" cy="5638800"/>
          </a:xfrm>
        </p:spPr>
        <p:txBody>
          <a:bodyPr/>
          <a:lstStyle/>
          <a:p>
            <a:endParaRPr lang="en-US" altLang="zh-CN" dirty="0"/>
          </a:p>
          <a:p>
            <a:r>
              <a:rPr lang="en-US" altLang="zh-CN" sz="4000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Introduction</a:t>
            </a:r>
            <a:r>
              <a:rPr lang="zh-CN" altLang="en-US" sz="4000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 </a:t>
            </a:r>
            <a:r>
              <a:rPr lang="en-US" altLang="zh-CN" sz="4000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to</a:t>
            </a:r>
            <a:r>
              <a:rPr lang="zh-CN" altLang="en-US" sz="4000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 </a:t>
            </a:r>
            <a:r>
              <a:rPr lang="en-US" altLang="zh-CN" sz="4000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CEPC</a:t>
            </a:r>
            <a:r>
              <a:rPr lang="zh-CN" altLang="en-US" sz="4000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 </a:t>
            </a:r>
            <a:endParaRPr lang="en-US" altLang="zh-CN" sz="4000" kern="1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  <a:cs typeface="ＭＳ Ｐゴシック" charset="0"/>
            </a:endParaRPr>
          </a:p>
          <a:p>
            <a:r>
              <a:rPr lang="en-US" altLang="zh-CN" sz="4000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Z</a:t>
            </a:r>
            <a:r>
              <a:rPr lang="zh-CN" altLang="en-US" sz="4000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4000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pole</a:t>
            </a:r>
            <a:r>
              <a:rPr lang="zh-CN" altLang="en-US" sz="4000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4000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physics</a:t>
            </a:r>
            <a:r>
              <a:rPr lang="zh-CN" altLang="en-US" sz="4000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 </a:t>
            </a:r>
            <a:endParaRPr lang="en-US" altLang="zh-CN" sz="4000" kern="1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4000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W</a:t>
            </a:r>
            <a:r>
              <a:rPr lang="zh-CN" altLang="en-US" sz="4000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 </a:t>
            </a:r>
            <a:r>
              <a:rPr lang="en-US" altLang="zh-CN" sz="4000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physics</a:t>
            </a:r>
            <a:r>
              <a:rPr lang="zh-CN" altLang="en-US" sz="4000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 </a:t>
            </a:r>
            <a:endParaRPr lang="en-US" altLang="zh-CN" sz="4000" kern="1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  <a:cs typeface="ＭＳ Ｐゴシック" charset="0"/>
            </a:endParaRPr>
          </a:p>
          <a:p>
            <a:r>
              <a:rPr lang="en-US" altLang="zh-CN" sz="4000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Top physics </a:t>
            </a:r>
          </a:p>
          <a:p>
            <a:endParaRPr lang="en-US" altLang="zh-CN" sz="4000" kern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  <a:cs typeface="ＭＳ Ｐゴシック" charset="0"/>
            </a:endParaRPr>
          </a:p>
          <a:p>
            <a:pPr lvl="1"/>
            <a:endParaRPr lang="en-US" altLang="zh-CN" sz="3600" kern="1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8267AE-12AC-6D4E-BBA4-95C28F47D5CA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Electroweak Physics at CEPC, Zhijun Liang</a:t>
            </a:r>
          </a:p>
        </p:txBody>
      </p:sp>
    </p:spTree>
    <p:extLst>
      <p:ext uri="{BB962C8B-B14F-4D97-AF65-F5344CB8AC3E}">
        <p14:creationId xmlns:p14="http://schemas.microsoft.com/office/powerpoint/2010/main" val="9674915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6A62A64-358C-754C-B9E3-9C03F5592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Top </a:t>
            </a:r>
            <a:r>
              <a:rPr lang="en-US" altLang="zh-CN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threshold</a:t>
            </a:r>
            <a:r>
              <a:rPr lang="en-US" altLang="zh-CN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 scan  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8C43EEB-7E9E-8346-902D-7B59AC3D4D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Review</a:t>
            </a:r>
            <a:r>
              <a:rPr lang="zh-CN" altLang="en-US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 </a:t>
            </a:r>
            <a:r>
              <a:rPr lang="en-US" altLang="zh-CN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of</a:t>
            </a:r>
            <a:r>
              <a:rPr lang="zh-CN" altLang="en-US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 </a:t>
            </a:r>
            <a:r>
              <a:rPr lang="en-US" altLang="zh-CN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the</a:t>
            </a:r>
            <a:r>
              <a:rPr lang="zh-CN" altLang="en-US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 </a:t>
            </a:r>
            <a:r>
              <a:rPr lang="en-US" altLang="zh-CN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key</a:t>
            </a:r>
            <a:r>
              <a:rPr lang="zh-CN" altLang="en-US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 </a:t>
            </a:r>
            <a:r>
              <a:rPr lang="en-US" altLang="zh-CN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electroweak</a:t>
            </a:r>
            <a:r>
              <a:rPr lang="zh-CN" altLang="en-US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 </a:t>
            </a:r>
            <a:r>
              <a:rPr lang="en-US" altLang="zh-CN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constant</a:t>
            </a:r>
            <a:r>
              <a:rPr lang="zh-CN" altLang="en-US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 </a:t>
            </a:r>
            <a:endParaRPr lang="en-US" altLang="zh-CN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  <a:cs typeface="ＭＳ Ｐゴシック" charset="0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C39DCB6-DD6C-4147-8D75-AC10B8FEA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8267AE-12AC-6D4E-BBA4-95C28F47D5CA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97F9B4A1-E3A8-6C44-8C5A-FBA2A8E82E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414" y="1362909"/>
            <a:ext cx="7119556" cy="4241800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2F2F5B1C-945A-704F-B2B7-41560AA9FB0F}"/>
              </a:ext>
            </a:extLst>
          </p:cNvPr>
          <p:cNvSpPr/>
          <p:nvPr/>
        </p:nvSpPr>
        <p:spPr>
          <a:xfrm>
            <a:off x="3218063" y="5715780"/>
            <a:ext cx="19222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From</a:t>
            </a:r>
            <a:r>
              <a:rPr lang="zh-CN" alt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PDG2018</a:t>
            </a:r>
            <a:r>
              <a:rPr lang="zh-CN" alt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 </a:t>
            </a:r>
            <a:endParaRPr lang="zh-CN" altLang="en-US" dirty="0"/>
          </a:p>
        </p:txBody>
      </p:sp>
      <p:sp>
        <p:nvSpPr>
          <p:cNvPr id="11" name="圆角矩形 10">
            <a:extLst>
              <a:ext uri="{FF2B5EF4-FFF2-40B4-BE49-F238E27FC236}">
                <a16:creationId xmlns:a16="http://schemas.microsoft.com/office/drawing/2014/main" id="{884AF309-49F9-5348-8620-7CB4AB30BF11}"/>
              </a:ext>
            </a:extLst>
          </p:cNvPr>
          <p:cNvSpPr/>
          <p:nvPr/>
        </p:nvSpPr>
        <p:spPr bwMode="auto">
          <a:xfrm>
            <a:off x="681781" y="4499322"/>
            <a:ext cx="7119556" cy="577915"/>
          </a:xfrm>
          <a:prstGeom prst="roundRect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" pitchFamily="-97" charset="0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3EEEDEBF-5A33-0541-A08C-15E2E040D9F7}"/>
              </a:ext>
            </a:extLst>
          </p:cNvPr>
          <p:cNvSpPr/>
          <p:nvPr/>
        </p:nvSpPr>
        <p:spPr>
          <a:xfrm>
            <a:off x="7812239" y="4614253"/>
            <a:ext cx="11496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Top scan</a:t>
            </a:r>
          </a:p>
          <a:p>
            <a:r>
              <a:rPr lang="en-US" altLang="zh-CN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Runs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610457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74889C-FCFA-0744-9E41-856858969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top </a:t>
            </a:r>
            <a:r>
              <a:rPr lang="en-US" altLang="zh-CN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threshold</a:t>
            </a:r>
            <a:r>
              <a:rPr lang="en-US" altLang="zh-CN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 scan 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02FA103-8DFD-7B4A-A3CD-21E4A6C790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19743" y="800100"/>
            <a:ext cx="8839200" cy="5638800"/>
          </a:xfrm>
        </p:spPr>
        <p:txBody>
          <a:bodyPr/>
          <a:lstStyle/>
          <a:p>
            <a:r>
              <a:rPr lang="fr-CH" altLang="zh-CN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Top </a:t>
            </a:r>
            <a:r>
              <a:rPr lang="fr-CH" altLang="zh-CN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threshold</a:t>
            </a:r>
            <a:r>
              <a:rPr lang="fr-CH" altLang="zh-CN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 cross-section  </a:t>
            </a:r>
            <a:r>
              <a:rPr lang="fr-CH" altLang="zh-CN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depends</a:t>
            </a:r>
            <a:r>
              <a:rPr lang="fr-CH" altLang="zh-CN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 on: </a:t>
            </a:r>
          </a:p>
          <a:p>
            <a:pPr lvl="1"/>
            <a:r>
              <a:rPr lang="fr-CH" altLang="zh-CN" sz="2400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 top mass</a:t>
            </a:r>
          </a:p>
          <a:p>
            <a:pPr lvl="1"/>
            <a:r>
              <a:rPr lang="fr-CH" altLang="zh-CN" sz="2400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 top </a:t>
            </a:r>
            <a:r>
              <a:rPr lang="fr-CH" altLang="zh-CN" sz="2400" kern="1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width</a:t>
            </a:r>
            <a:r>
              <a:rPr lang="fr-CH" altLang="zh-CN" sz="2400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 (</a:t>
            </a:r>
            <a:r>
              <a:rPr lang="fr-CH" altLang="zh-CN" sz="2400" kern="1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lifetime</a:t>
            </a:r>
            <a:r>
              <a:rPr lang="fr-CH" altLang="zh-CN" sz="2400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) </a:t>
            </a:r>
          </a:p>
          <a:p>
            <a:pPr lvl="1"/>
            <a:r>
              <a:rPr lang="fr-CH" altLang="zh-CN" sz="2400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 top-</a:t>
            </a:r>
            <a:r>
              <a:rPr lang="fr-CH" altLang="zh-CN" sz="2400" kern="1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Higgs</a:t>
            </a:r>
            <a:r>
              <a:rPr lang="fr-CH" altLang="zh-CN" sz="2400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 </a:t>
            </a:r>
            <a:r>
              <a:rPr lang="fr-CH" altLang="zh-CN" sz="2400" kern="1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coupling</a:t>
            </a:r>
            <a:r>
              <a:rPr lang="fr-CH" altLang="zh-CN" sz="2400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 </a:t>
            </a:r>
          </a:p>
          <a:p>
            <a:pPr lvl="1"/>
            <a:r>
              <a:rPr lang="fr-CH" altLang="zh-CN" sz="2400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 </a:t>
            </a:r>
            <a:r>
              <a:rPr lang="fr-CH" altLang="zh-CN" sz="2400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sym typeface="Symbol"/>
              </a:rPr>
              <a:t>QCD </a:t>
            </a:r>
            <a:endParaRPr lang="en-GB" altLang="zh-CN" sz="2400" kern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9B6D83F-C221-C043-83DD-8A85FD9A4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Electroweak Physics at CEPC, Zhijun Liang</a:t>
            </a: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0232F00-90D9-4843-A129-9AEF43B5F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8267AE-12AC-6D4E-BBA4-95C28F47D5CA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0E6DB3AF-9DE6-AA4B-8D44-12BD54E9CDA9}"/>
              </a:ext>
            </a:extLst>
          </p:cNvPr>
          <p:cNvSpPr/>
          <p:nvPr/>
        </p:nvSpPr>
        <p:spPr>
          <a:xfrm>
            <a:off x="0" y="5983069"/>
            <a:ext cx="50434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zh-CN" sz="1600" dirty="0">
                <a:solidFill>
                  <a:srgbClr val="0070C0"/>
                </a:solidFill>
              </a:rPr>
              <a:t>Thanks to discussion and slides from Alain Blondel </a:t>
            </a:r>
          </a:p>
          <a:p>
            <a:r>
              <a:rPr lang="en-US" altLang="zh-CN" sz="1600" dirty="0">
                <a:solidFill>
                  <a:srgbClr val="0070C0"/>
                </a:solidFill>
              </a:rPr>
              <a:t>Study by Frank Simon (CLIC/ILC study, EPJC 73,(2013)2530)</a:t>
            </a:r>
            <a:endParaRPr lang="zh-CN" altLang="en-US" sz="1600" dirty="0">
              <a:solidFill>
                <a:srgbClr val="0070C0"/>
              </a:solidFill>
            </a:endParaRP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D3AFAAAD-3A3C-2643-92D2-6EF4A2FAE4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919" y="1372358"/>
            <a:ext cx="4122540" cy="4788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28860C00-E8EA-0D48-9E0B-E34492206F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97" y="3219327"/>
            <a:ext cx="3998403" cy="276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4656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>
            <a:extLst>
              <a:ext uri="{FF2B5EF4-FFF2-40B4-BE49-F238E27FC236}">
                <a16:creationId xmlns:a16="http://schemas.microsoft.com/office/drawing/2014/main" id="{99B321EE-CC7F-9A4E-B282-8E5120E51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Electroweak Physics at CEPC, Zhijun Liang</a:t>
            </a: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745C1287-755F-8F46-9316-B229E0BC2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FBF70D-114F-0946-AA2F-B029F53DB987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67A6F7D-8D65-6A41-8A30-FDE1D17621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67000"/>
            <a:ext cx="4635639" cy="3886200"/>
          </a:xfrm>
          <a:prstGeom prst="rect">
            <a:avLst/>
          </a:prstGeom>
        </p:spPr>
      </p:pic>
      <p:sp>
        <p:nvSpPr>
          <p:cNvPr id="7" name="标题 1">
            <a:extLst>
              <a:ext uri="{FF2B5EF4-FFF2-40B4-BE49-F238E27FC236}">
                <a16:creationId xmlns:a16="http://schemas.microsoft.com/office/drawing/2014/main" id="{13CE6415-68EF-434C-BEB6-7DE375DA641D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6858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FF0000"/>
                </a:solidFill>
                <a:latin typeface="Calibri"/>
                <a:ea typeface="ＭＳ Ｐゴシック" pitchFamily="-97" charset="-128"/>
                <a:cs typeface="Calibri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FF0000"/>
                </a:solidFill>
                <a:latin typeface="Calibri" pitchFamily="-97" charset="0"/>
                <a:ea typeface="ＭＳ Ｐゴシック" pitchFamily="-97" charset="-128"/>
                <a:cs typeface="Calibri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FF0000"/>
                </a:solidFill>
                <a:latin typeface="Calibri" pitchFamily="-97" charset="0"/>
                <a:ea typeface="ＭＳ Ｐゴシック" pitchFamily="-97" charset="-128"/>
                <a:cs typeface="Calibri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FF0000"/>
                </a:solidFill>
                <a:latin typeface="Calibri" pitchFamily="-97" charset="0"/>
                <a:ea typeface="ＭＳ Ｐゴシック" pitchFamily="-97" charset="-128"/>
                <a:cs typeface="Calibri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FF0000"/>
                </a:solidFill>
                <a:latin typeface="Calibri" pitchFamily="-97" charset="0"/>
                <a:ea typeface="ＭＳ Ｐゴシック" pitchFamily="-97" charset="-128"/>
                <a:cs typeface="Calibri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-97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-97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-97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-97" charset="0"/>
              </a:defRPr>
            </a:lvl9pPr>
          </a:lstStyle>
          <a:p>
            <a:pPr defTabSz="914400"/>
            <a:r>
              <a:rPr lang="en-US" altLang="zh-CN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Top threshold scan </a:t>
            </a:r>
            <a:endParaRPr lang="zh-CN" altLang="en-US" kern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124BFE5A-EEF7-A947-B77F-98DC9B395F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5826" y="2579914"/>
            <a:ext cx="4517589" cy="3744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内容占位符 2">
            <a:extLst>
              <a:ext uri="{FF2B5EF4-FFF2-40B4-BE49-F238E27FC236}">
                <a16:creationId xmlns:a16="http://schemas.microsoft.com/office/drawing/2014/main" id="{15DBDF03-3DB8-6044-A1ED-B878930BDB16}"/>
              </a:ext>
            </a:extLst>
          </p:cNvPr>
          <p:cNvSpPr txBox="1">
            <a:spLocks/>
          </p:cNvSpPr>
          <p:nvPr/>
        </p:nvSpPr>
        <p:spPr>
          <a:xfrm>
            <a:off x="152400" y="838200"/>
            <a:ext cx="8839200" cy="56388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00FF"/>
                </a:solidFill>
                <a:latin typeface="Calibri"/>
                <a:ea typeface="ＭＳ Ｐゴシック" pitchFamily="-97" charset="-128"/>
                <a:cs typeface="Calibri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/>
                <a:ea typeface="ＭＳ Ｐゴシック" pitchFamily="-97" charset="-128"/>
                <a:cs typeface="Calibri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alibri"/>
                <a:ea typeface="ＭＳ Ｐゴシック" pitchFamily="-97" charset="-128"/>
                <a:cs typeface="Calibri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9pPr>
          </a:lstStyle>
          <a:p>
            <a:r>
              <a:rPr lang="fr-CH" altLang="zh-CN" sz="18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Strategy</a:t>
            </a:r>
            <a:r>
              <a:rPr lang="fr-CH" altLang="zh-CN" sz="1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:</a:t>
            </a:r>
          </a:p>
          <a:p>
            <a:pPr lvl="1"/>
            <a:r>
              <a:rPr lang="fr-CH" altLang="zh-CN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Need</a:t>
            </a:r>
            <a:r>
              <a:rPr lang="fr-CH" altLang="zh-CN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 a rough scan to </a:t>
            </a:r>
            <a:r>
              <a:rPr lang="fr-CH" altLang="zh-CN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measure</a:t>
            </a:r>
            <a:r>
              <a:rPr lang="fr-CH" altLang="zh-CN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 the top mass to 100 MeV. (5-10 fb</a:t>
            </a:r>
            <a:r>
              <a:rPr lang="fr-CH" altLang="zh-CN" sz="18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-1</a:t>
            </a:r>
            <a:r>
              <a:rPr lang="fr-CH" altLang="zh-CN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)  </a:t>
            </a:r>
          </a:p>
          <a:p>
            <a:pPr lvl="1"/>
            <a:r>
              <a:rPr lang="fr-CH" altLang="zh-CN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Fix</a:t>
            </a:r>
            <a:r>
              <a:rPr lang="fr-CH" altLang="zh-CN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 the final scan points </a:t>
            </a:r>
          </a:p>
          <a:p>
            <a:pPr lvl="1"/>
            <a:r>
              <a:rPr lang="fr-CH" altLang="zh-CN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since</a:t>
            </a:r>
            <a:r>
              <a:rPr lang="fr-CH" altLang="zh-CN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 </a:t>
            </a:r>
            <a:r>
              <a:rPr lang="fr-CH" altLang="zh-CN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there</a:t>
            </a:r>
            <a:r>
              <a:rPr lang="fr-CH" altLang="zh-CN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 are four </a:t>
            </a:r>
            <a:r>
              <a:rPr lang="fr-CH" altLang="zh-CN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parameters</a:t>
            </a:r>
            <a:r>
              <a:rPr lang="fr-CH" altLang="zh-CN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 to </a:t>
            </a:r>
            <a:r>
              <a:rPr lang="fr-CH" altLang="zh-CN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fix</a:t>
            </a:r>
            <a:r>
              <a:rPr lang="fr-CH" altLang="zh-CN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, </a:t>
            </a:r>
            <a:r>
              <a:rPr lang="fr-CH" altLang="zh-CN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need</a:t>
            </a:r>
            <a:r>
              <a:rPr lang="fr-CH" altLang="zh-CN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 at least 4 scan points</a:t>
            </a:r>
          </a:p>
          <a:p>
            <a:pPr lvl="2"/>
            <a:r>
              <a:rPr lang="en-US" altLang="zh-CN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Scanning range 340GeV ~355GeV</a:t>
            </a:r>
            <a:r>
              <a:rPr lang="fr-CH" altLang="zh-CN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944166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27000"/>
            <a:ext cx="82296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8410"/>
            <a:ext cx="9302235" cy="4876800"/>
          </a:xfrm>
        </p:spPr>
        <p:txBody>
          <a:bodyPr/>
          <a:lstStyle/>
          <a:p>
            <a:pPr marL="342900" lvl="1" indent="-342900">
              <a:buFontTx/>
              <a:buChar char="•"/>
              <a:defRPr/>
            </a:pPr>
            <a:r>
              <a:rPr lang="en-US" altLang="zh-CN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CEPC</a:t>
            </a:r>
            <a:r>
              <a:rPr lang="zh-CN" altLang="en-US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 </a:t>
            </a:r>
            <a:r>
              <a:rPr lang="en-US" altLang="zh-CN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is</a:t>
            </a:r>
            <a:r>
              <a:rPr lang="zh-CN" altLang="en-US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 </a:t>
            </a:r>
            <a:r>
              <a:rPr lang="en-US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Higgs Factory</a:t>
            </a:r>
            <a:r>
              <a:rPr lang="zh-CN" altLang="en-US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 </a:t>
            </a:r>
            <a:r>
              <a:rPr lang="en-US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（</a:t>
            </a:r>
            <a:r>
              <a:rPr lang="en-US" kern="12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E</a:t>
            </a:r>
            <a:r>
              <a:rPr lang="en-US" kern="1200" baseline="-250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cms</a:t>
            </a:r>
            <a:r>
              <a:rPr lang="en-US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=2</a:t>
            </a:r>
            <a:r>
              <a:rPr lang="en-US" altLang="zh-CN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4</a:t>
            </a:r>
            <a:r>
              <a:rPr lang="en-US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0GeV , 10</a:t>
            </a:r>
            <a:r>
              <a:rPr lang="en-US" kern="1200" baseline="30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6</a:t>
            </a:r>
            <a:r>
              <a:rPr lang="en-US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 Higgs)</a:t>
            </a:r>
          </a:p>
          <a:p>
            <a:pPr>
              <a:defRPr/>
            </a:pPr>
            <a:r>
              <a:rPr lang="en-US" sz="2000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CEPC </a:t>
            </a:r>
            <a:r>
              <a:rPr lang="en-US" altLang="zh-CN" sz="2000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is</a:t>
            </a:r>
            <a:r>
              <a:rPr lang="zh-CN" altLang="en-US" sz="2000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 </a:t>
            </a:r>
            <a:r>
              <a:rPr lang="en-US" altLang="zh-CN" sz="2000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Z</a:t>
            </a:r>
            <a:r>
              <a:rPr lang="zh-CN" altLang="en-US" sz="2000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 </a:t>
            </a:r>
            <a:r>
              <a:rPr lang="en-US" altLang="zh-CN" sz="2000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factory(</a:t>
            </a:r>
            <a:r>
              <a:rPr lang="en-US" sz="2000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E</a:t>
            </a:r>
            <a:r>
              <a:rPr lang="en-US" sz="2000" kern="1200" baseline="-25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cms</a:t>
            </a:r>
            <a:r>
              <a:rPr lang="en-US" altLang="zh-CN" sz="2000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~91</a:t>
            </a:r>
            <a:r>
              <a:rPr lang="en-US" sz="2000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GeV</a:t>
            </a:r>
            <a:r>
              <a:rPr lang="en-US" altLang="zh-CN" sz="2000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)</a:t>
            </a:r>
            <a:r>
              <a:rPr lang="zh-CN" altLang="en-US" sz="2000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 </a:t>
            </a:r>
            <a:r>
              <a:rPr lang="en-US" altLang="zh-CN" sz="2000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,</a:t>
            </a:r>
            <a:r>
              <a:rPr lang="en-US" sz="2000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electroweak precision physics at Z pole.</a:t>
            </a:r>
          </a:p>
          <a:p>
            <a:pPr marL="800100" lvl="3" indent="-342900">
              <a:defRPr/>
            </a:pPr>
            <a:r>
              <a:rPr lang="en-US" altLang="zh-CN" sz="2000" b="1" dirty="0">
                <a:solidFill>
                  <a:srgbClr val="7030A0"/>
                </a:solidFill>
              </a:rPr>
              <a:t>baseline </a:t>
            </a:r>
            <a:r>
              <a:rPr lang="en-US" sz="2000" b="1" dirty="0"/>
              <a:t>L=1.6</a:t>
            </a:r>
            <a:r>
              <a:rPr lang="zh-CN" altLang="en-US" sz="2000" b="1" dirty="0"/>
              <a:t> </a:t>
            </a:r>
            <a:r>
              <a:rPr lang="en-US" sz="2000" b="1" dirty="0"/>
              <a:t>X 10</a:t>
            </a:r>
            <a:r>
              <a:rPr lang="en-US" sz="2000" b="1" baseline="30000" dirty="0"/>
              <a:t>35</a:t>
            </a:r>
            <a:r>
              <a:rPr lang="en-US" sz="2000" b="1" dirty="0"/>
              <a:t> cm</a:t>
            </a:r>
            <a:r>
              <a:rPr lang="en-US" sz="2000" b="1" baseline="30000" dirty="0"/>
              <a:t>-2</a:t>
            </a:r>
            <a:r>
              <a:rPr lang="en-US" sz="2000" b="1" dirty="0"/>
              <a:t>s</a:t>
            </a:r>
            <a:r>
              <a:rPr lang="en-US" sz="2000" b="1" baseline="30000" dirty="0"/>
              <a:t>-1</a:t>
            </a:r>
            <a:r>
              <a:rPr lang="zh-CN" altLang="en-US" sz="2000" b="1" baseline="30000" dirty="0"/>
              <a:t> </a:t>
            </a:r>
            <a:r>
              <a:rPr lang="zh-CN" altLang="en-US" sz="2000" b="1" dirty="0"/>
              <a:t> </a:t>
            </a:r>
            <a:r>
              <a:rPr lang="en-US" altLang="zh-CN" sz="2000" b="1" dirty="0"/>
              <a:t>,</a:t>
            </a:r>
            <a:r>
              <a:rPr lang="zh-CN" altLang="en-US" sz="2000" b="1" dirty="0"/>
              <a:t> </a:t>
            </a:r>
            <a:r>
              <a:rPr lang="en-US" sz="2000" b="1" dirty="0"/>
              <a:t>Solenoid</a:t>
            </a:r>
            <a:r>
              <a:rPr lang="zh-CN" altLang="en-US" sz="2000" b="1" dirty="0"/>
              <a:t> </a:t>
            </a:r>
            <a:r>
              <a:rPr lang="en-US" altLang="zh-CN" sz="2000" b="1" dirty="0"/>
              <a:t>=3T,</a:t>
            </a:r>
            <a:r>
              <a:rPr lang="zh-CN" altLang="en-US" sz="2000" b="1" dirty="0"/>
              <a:t>  </a:t>
            </a:r>
            <a:r>
              <a:rPr lang="en-US" altLang="zh-CN" sz="2000" b="1" dirty="0"/>
              <a:t>3X10</a:t>
            </a:r>
            <a:r>
              <a:rPr lang="en-US" altLang="zh-CN" sz="2000" b="1" baseline="30000" dirty="0"/>
              <a:t>11</a:t>
            </a:r>
            <a:r>
              <a:rPr lang="zh-CN" altLang="en-US" sz="2000" b="1" dirty="0"/>
              <a:t> </a:t>
            </a:r>
            <a:r>
              <a:rPr lang="en-US" altLang="zh-CN" sz="2000" b="1" dirty="0"/>
              <a:t>Z</a:t>
            </a:r>
            <a:r>
              <a:rPr lang="zh-CN" altLang="en-US" sz="2000" b="1" dirty="0"/>
              <a:t> </a:t>
            </a:r>
            <a:r>
              <a:rPr lang="en-US" altLang="zh-CN" sz="2000" b="1" dirty="0"/>
              <a:t>boson,</a:t>
            </a:r>
            <a:r>
              <a:rPr lang="zh-CN" altLang="en-US" sz="2000" b="1" dirty="0"/>
              <a:t> </a:t>
            </a:r>
            <a:r>
              <a:rPr lang="en-US" altLang="zh-CN" sz="2000" b="1" dirty="0"/>
              <a:t>two</a:t>
            </a:r>
            <a:r>
              <a:rPr lang="zh-CN" altLang="en-US" sz="2000" b="1" dirty="0"/>
              <a:t> </a:t>
            </a:r>
            <a:r>
              <a:rPr lang="en-US" altLang="zh-CN" sz="2000" b="1" dirty="0"/>
              <a:t>years</a:t>
            </a:r>
            <a:endParaRPr lang="en-US" altLang="zh-CN" sz="2000" b="1" dirty="0">
              <a:solidFill>
                <a:srgbClr val="7030A0"/>
              </a:solidFill>
            </a:endParaRPr>
          </a:p>
          <a:p>
            <a:pPr marL="800100" lvl="3" indent="-342900">
              <a:defRPr/>
            </a:pPr>
            <a:r>
              <a:rPr lang="zh-CN" altLang="en-US" sz="2000" b="1" dirty="0"/>
              <a:t>                </a:t>
            </a:r>
            <a:r>
              <a:rPr lang="en-US" altLang="zh-CN" sz="2000" b="1" dirty="0"/>
              <a:t>L= 3.2</a:t>
            </a:r>
            <a:r>
              <a:rPr lang="zh-CN" altLang="en-US" sz="2000" b="1" dirty="0"/>
              <a:t> </a:t>
            </a:r>
            <a:r>
              <a:rPr lang="en-US" sz="2000" b="1" dirty="0"/>
              <a:t>X 10</a:t>
            </a:r>
            <a:r>
              <a:rPr lang="en-US" sz="2000" b="1" baseline="30000" dirty="0"/>
              <a:t>35</a:t>
            </a:r>
            <a:r>
              <a:rPr lang="en-US" sz="2000" b="1" dirty="0"/>
              <a:t> cm</a:t>
            </a:r>
            <a:r>
              <a:rPr lang="en-US" sz="2000" b="1" baseline="30000" dirty="0"/>
              <a:t>-2</a:t>
            </a:r>
            <a:r>
              <a:rPr lang="en-US" sz="2000" b="1" dirty="0"/>
              <a:t>s</a:t>
            </a:r>
            <a:r>
              <a:rPr lang="en-US" sz="2000" b="1" baseline="30000" dirty="0"/>
              <a:t>-1</a:t>
            </a:r>
            <a:r>
              <a:rPr lang="zh-CN" altLang="en-US" sz="2000" b="1" baseline="30000" dirty="0"/>
              <a:t> </a:t>
            </a:r>
            <a:r>
              <a:rPr lang="en-US" altLang="zh-CN" sz="2000" b="1" baseline="30000" dirty="0"/>
              <a:t> </a:t>
            </a:r>
            <a:r>
              <a:rPr lang="zh-CN" altLang="en-US" sz="2000" b="1" dirty="0"/>
              <a:t> </a:t>
            </a:r>
            <a:r>
              <a:rPr lang="en-US" altLang="zh-CN" sz="2000" b="1" dirty="0"/>
              <a:t>,</a:t>
            </a:r>
            <a:r>
              <a:rPr lang="zh-CN" altLang="en-US" sz="2000" b="1" dirty="0"/>
              <a:t> </a:t>
            </a:r>
            <a:r>
              <a:rPr lang="en-US" sz="2000" b="1" dirty="0"/>
              <a:t>Solenoid</a:t>
            </a:r>
            <a:r>
              <a:rPr lang="zh-CN" altLang="en-US" sz="2000" b="1" dirty="0"/>
              <a:t> </a:t>
            </a:r>
            <a:r>
              <a:rPr lang="en-US" altLang="zh-CN" sz="2000" b="1" dirty="0"/>
              <a:t>=2T </a:t>
            </a:r>
            <a:r>
              <a:rPr lang="zh-CN" altLang="en-US" sz="2000" b="1" dirty="0"/>
              <a:t>，</a:t>
            </a:r>
            <a:r>
              <a:rPr lang="en-US" altLang="zh-CN" sz="2000" b="1" dirty="0"/>
              <a:t>6X10</a:t>
            </a:r>
            <a:r>
              <a:rPr lang="en-US" altLang="zh-CN" sz="2000" b="1" baseline="30000" dirty="0"/>
              <a:t>11</a:t>
            </a:r>
            <a:r>
              <a:rPr lang="zh-CN" altLang="en-US" sz="2000" b="1" dirty="0"/>
              <a:t> </a:t>
            </a:r>
            <a:r>
              <a:rPr lang="en-US" altLang="zh-CN" sz="2000" b="1" dirty="0"/>
              <a:t>Z</a:t>
            </a:r>
            <a:r>
              <a:rPr lang="zh-CN" altLang="en-US" sz="2000" b="1" dirty="0"/>
              <a:t> </a:t>
            </a:r>
            <a:r>
              <a:rPr lang="en-US" altLang="zh-CN" sz="2000" b="1" dirty="0"/>
              <a:t>boson</a:t>
            </a:r>
            <a:r>
              <a:rPr lang="zh-CN" altLang="en-US" sz="2000" b="1" dirty="0"/>
              <a:t> </a:t>
            </a:r>
            <a:r>
              <a:rPr lang="zh-CN" altLang="en-US" sz="2000" b="1" dirty="0">
                <a:solidFill>
                  <a:srgbClr val="7030A0"/>
                </a:solidFill>
              </a:rPr>
              <a:t> </a:t>
            </a:r>
            <a:endParaRPr lang="en-US" altLang="zh-CN" sz="2000" b="1" dirty="0">
              <a:solidFill>
                <a:srgbClr val="7030A0"/>
              </a:solidFill>
            </a:endParaRPr>
          </a:p>
          <a:p>
            <a:pPr>
              <a:defRPr/>
            </a:pPr>
            <a:r>
              <a:rPr lang="en-US" sz="2000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WW threshold scan </a:t>
            </a:r>
            <a:r>
              <a:rPr lang="en-US" altLang="zh-CN" sz="2000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runs</a:t>
            </a:r>
            <a:r>
              <a:rPr lang="zh-CN" altLang="en-US" sz="2000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 </a:t>
            </a:r>
            <a:r>
              <a:rPr lang="en-US" altLang="zh-CN" sz="2000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(~160GeV)</a:t>
            </a:r>
            <a:r>
              <a:rPr lang="zh-CN" altLang="en-US" sz="2000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 </a:t>
            </a:r>
            <a:r>
              <a:rPr lang="en-US" altLang="zh-CN" sz="2000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are</a:t>
            </a:r>
            <a:r>
              <a:rPr lang="zh-CN" altLang="en-US" sz="2000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 </a:t>
            </a:r>
            <a:r>
              <a:rPr lang="en-US" altLang="zh-CN" sz="2000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also</a:t>
            </a:r>
            <a:r>
              <a:rPr lang="zh-CN" altLang="en-US" sz="2000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 </a:t>
            </a:r>
            <a:r>
              <a:rPr lang="en-US" altLang="zh-CN" sz="2000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expected.</a:t>
            </a:r>
            <a:r>
              <a:rPr lang="zh-CN" altLang="en-US" sz="2000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 </a:t>
            </a:r>
            <a:endParaRPr lang="en-US" altLang="zh-CN" sz="2000" kern="1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  <a:cs typeface="ＭＳ Ｐゴシック" charset="0"/>
            </a:endParaRPr>
          </a:p>
          <a:p>
            <a:pPr lvl="1"/>
            <a:r>
              <a:rPr lang="en-US" altLang="zh-CN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One</a:t>
            </a:r>
            <a:r>
              <a:rPr lang="zh-CN" altLang="en-US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 </a:t>
            </a:r>
            <a:r>
              <a:rPr lang="en-US" altLang="zh-CN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year,</a:t>
            </a:r>
            <a:r>
              <a:rPr lang="zh-CN" altLang="en-US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 </a:t>
            </a:r>
            <a:r>
              <a:rPr lang="en-US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Total luminosity </a:t>
            </a:r>
            <a:r>
              <a:rPr lang="en-US" altLang="zh-CN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2.6</a:t>
            </a:r>
            <a:r>
              <a:rPr lang="en-US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 ab</a:t>
            </a:r>
            <a:r>
              <a:rPr lang="en-US" kern="1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-1 </a:t>
            </a:r>
            <a:r>
              <a:rPr lang="zh-CN" altLang="en-US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 </a:t>
            </a:r>
            <a:r>
              <a:rPr lang="en-US" altLang="zh-CN" b="1" kern="1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14M</a:t>
            </a:r>
            <a:r>
              <a:rPr lang="zh-CN" altLang="en-US" b="1" kern="1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 </a:t>
            </a:r>
            <a:r>
              <a:rPr lang="en-US" altLang="zh-CN" b="1" kern="1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WW</a:t>
            </a:r>
            <a:r>
              <a:rPr lang="zh-CN" altLang="en-US" b="1" kern="1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 </a:t>
            </a:r>
            <a:r>
              <a:rPr lang="en-US" altLang="zh-CN" b="1" kern="1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events</a:t>
            </a:r>
            <a:r>
              <a:rPr lang="zh-CN" altLang="en-US" b="1" kern="1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 </a:t>
            </a:r>
            <a:endParaRPr lang="en-US" b="1" kern="1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  <a:cs typeface="ＭＳ Ｐゴシック" charset="0"/>
            </a:endParaRP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  <a:p>
            <a:pPr lvl="1" eaLnBrk="1" hangingPunct="1">
              <a:defRPr/>
            </a:pPr>
            <a:endParaRPr lang="en-US" dirty="0"/>
          </a:p>
          <a:p>
            <a:pPr marL="0" indent="0" eaLnBrk="1" hangingPunct="1">
              <a:buFont typeface="Arial" charset="0"/>
              <a:buNone/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958B3FB0-1ADF-CE4C-8090-ADF313C763E6}" type="slidenum">
              <a:rPr lang="en-US" altLang="x-none" sz="1400">
                <a:solidFill>
                  <a:srgbClr val="FFFFFF"/>
                </a:solidFill>
              </a:rPr>
              <a:pPr eaLnBrk="1" hangingPunct="1"/>
              <a:t>2</a:t>
            </a:fld>
            <a:endParaRPr lang="en-US" altLang="x-none" sz="140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Electroweak Physics at CEPC, Zhijun Liang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1100" y="3404109"/>
            <a:ext cx="5334000" cy="3377691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6615851" y="5844173"/>
            <a:ext cx="18135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From</a:t>
            </a:r>
            <a:r>
              <a:rPr lang="zh-CN" altLang="en-US" dirty="0"/>
              <a:t>  </a:t>
            </a:r>
            <a:r>
              <a:rPr lang="en-US" dirty="0"/>
              <a:t>F. </a:t>
            </a:r>
            <a:r>
              <a:rPr lang="en-US" dirty="0" err="1"/>
              <a:t>Bedeschi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5521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>
            <a:extLst>
              <a:ext uri="{FF2B5EF4-FFF2-40B4-BE49-F238E27FC236}">
                <a16:creationId xmlns:a16="http://schemas.microsoft.com/office/drawing/2014/main" id="{F93B3630-C86E-A84F-86FF-D6BF79CA6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Electroweak Physics at CEPC, Zhijun Liang</a:t>
            </a: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6F5EDE5B-26FE-C840-B2CF-8FEE2CF01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FBF70D-114F-0946-AA2F-B029F53DB987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66DCCFB-CE8C-854A-86FC-775C0C9235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279" y="5039224"/>
            <a:ext cx="5783036" cy="1513976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B6A42DE-BA9B-0A46-84D2-09C7EB1724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5633" y="1748020"/>
            <a:ext cx="4575133" cy="3166881"/>
          </a:xfrm>
          <a:prstGeom prst="rect">
            <a:avLst/>
          </a:prstGeom>
        </p:spPr>
      </p:pic>
      <p:sp>
        <p:nvSpPr>
          <p:cNvPr id="8" name="标题 1">
            <a:extLst>
              <a:ext uri="{FF2B5EF4-FFF2-40B4-BE49-F238E27FC236}">
                <a16:creationId xmlns:a16="http://schemas.microsoft.com/office/drawing/2014/main" id="{BDEB616D-1E4E-7949-92CA-0975C927BDEF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6858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FF0000"/>
                </a:solidFill>
                <a:latin typeface="Calibri"/>
                <a:ea typeface="ＭＳ Ｐゴシック" pitchFamily="-97" charset="-128"/>
                <a:cs typeface="Calibri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FF0000"/>
                </a:solidFill>
                <a:latin typeface="Calibri" pitchFamily="-97" charset="0"/>
                <a:ea typeface="ＭＳ Ｐゴシック" pitchFamily="-97" charset="-128"/>
                <a:cs typeface="Calibri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FF0000"/>
                </a:solidFill>
                <a:latin typeface="Calibri" pitchFamily="-97" charset="0"/>
                <a:ea typeface="ＭＳ Ｐゴシック" pitchFamily="-97" charset="-128"/>
                <a:cs typeface="Calibri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FF0000"/>
                </a:solidFill>
                <a:latin typeface="Calibri" pitchFamily="-97" charset="0"/>
                <a:ea typeface="ＭＳ Ｐゴシック" pitchFamily="-97" charset="-128"/>
                <a:cs typeface="Calibri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FF0000"/>
                </a:solidFill>
                <a:latin typeface="Calibri" pitchFamily="-97" charset="0"/>
                <a:ea typeface="ＭＳ Ｐゴシック" pitchFamily="-97" charset="-128"/>
                <a:cs typeface="Calibri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-97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-97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-97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-97" charset="0"/>
              </a:defRPr>
            </a:lvl9pPr>
          </a:lstStyle>
          <a:p>
            <a:pPr defTabSz="914400"/>
            <a:r>
              <a:rPr lang="en-US" altLang="zh-CN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Top threshold scan </a:t>
            </a:r>
            <a:endParaRPr lang="zh-CN" altLang="en-US" kern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47065CD1-F035-334D-BE14-98C76D7EB559}"/>
              </a:ext>
            </a:extLst>
          </p:cNvPr>
          <p:cNvSpPr/>
          <p:nvPr/>
        </p:nvSpPr>
        <p:spPr>
          <a:xfrm>
            <a:off x="577708" y="4669892"/>
            <a:ext cx="39004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ILC/CLIC estimation with 100 fb</a:t>
            </a:r>
            <a:r>
              <a:rPr lang="en-US" altLang="zh-CN" kern="0" baseline="30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-1</a:t>
            </a:r>
            <a:endParaRPr lang="zh-CN" altLang="en-US" baseline="30000" dirty="0"/>
          </a:p>
        </p:txBody>
      </p:sp>
      <p:sp>
        <p:nvSpPr>
          <p:cNvPr id="11" name="内容占位符 2">
            <a:extLst>
              <a:ext uri="{FF2B5EF4-FFF2-40B4-BE49-F238E27FC236}">
                <a16:creationId xmlns:a16="http://schemas.microsoft.com/office/drawing/2014/main" id="{A6F0544B-8E29-054B-B4B3-B75F49B77A6A}"/>
              </a:ext>
            </a:extLst>
          </p:cNvPr>
          <p:cNvSpPr txBox="1">
            <a:spLocks/>
          </p:cNvSpPr>
          <p:nvPr/>
        </p:nvSpPr>
        <p:spPr>
          <a:xfrm>
            <a:off x="152400" y="838200"/>
            <a:ext cx="8839200" cy="56388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00FF"/>
                </a:solidFill>
                <a:latin typeface="Calibri"/>
                <a:ea typeface="ＭＳ Ｐゴシック" pitchFamily="-97" charset="-128"/>
                <a:cs typeface="Calibri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/>
                <a:ea typeface="ＭＳ Ｐゴシック" pitchFamily="-97" charset="-128"/>
                <a:cs typeface="Calibri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alibri"/>
                <a:ea typeface="ＭＳ Ｐゴシック" pitchFamily="-97" charset="-128"/>
                <a:cs typeface="Calibri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97" charset="-128"/>
              </a:defRPr>
            </a:lvl9pPr>
          </a:lstStyle>
          <a:p>
            <a:pPr defTabSz="914400"/>
            <a:r>
              <a:rPr lang="en-US" altLang="zh-CN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If CEPC decided to have top threshold scan </a:t>
            </a:r>
          </a:p>
          <a:p>
            <a:pPr lvl="1" defTabSz="914400"/>
            <a:r>
              <a:rPr lang="en-US" altLang="zh-CN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Better to have integrated Lumosity larger than 2ab</a:t>
            </a:r>
            <a:r>
              <a:rPr lang="en-US" altLang="zh-CN" kern="1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-1</a:t>
            </a:r>
          </a:p>
          <a:p>
            <a:pPr lvl="1" defTabSz="914400"/>
            <a:r>
              <a:rPr lang="en-US" altLang="zh-C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Aim for 10MeV precision</a:t>
            </a:r>
            <a:endParaRPr lang="en-US" altLang="zh-CN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957887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Summary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781131"/>
            <a:ext cx="8940800" cy="4876800"/>
          </a:xfrm>
        </p:spPr>
        <p:txBody>
          <a:bodyPr>
            <a:normAutofit/>
          </a:bodyPr>
          <a:lstStyle/>
          <a:p>
            <a:r>
              <a:rPr lang="en-US" altLang="zh-CN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Potential</a:t>
            </a:r>
            <a:r>
              <a:rPr lang="zh-CN" altLang="en-US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 </a:t>
            </a:r>
            <a:r>
              <a:rPr lang="en-US" altLang="zh-CN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of</a:t>
            </a:r>
            <a:r>
              <a:rPr lang="zh-CN" altLang="en-US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 </a:t>
            </a:r>
            <a:r>
              <a:rPr lang="en-US" altLang="zh-CN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electroweak</a:t>
            </a:r>
            <a:r>
              <a:rPr lang="zh-CN" altLang="en-US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 </a:t>
            </a:r>
            <a:r>
              <a:rPr lang="en-US" altLang="zh-CN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measurement</a:t>
            </a:r>
            <a:r>
              <a:rPr lang="zh-CN" altLang="en-US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 </a:t>
            </a:r>
            <a:r>
              <a:rPr lang="en-US" altLang="zh-CN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at</a:t>
            </a:r>
            <a:r>
              <a:rPr lang="zh-CN" altLang="en-US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 </a:t>
            </a:r>
            <a:r>
              <a:rPr lang="en-US" altLang="zh-CN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CEPC</a:t>
            </a:r>
          </a:p>
          <a:p>
            <a:pPr lvl="1"/>
            <a:r>
              <a:rPr lang="en-US" altLang="zh-CN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W mass precision (1MeV) is expected to be limited by statistics </a:t>
            </a:r>
          </a:p>
          <a:p>
            <a:pPr lvl="1"/>
            <a:r>
              <a:rPr lang="en-US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Possible target for top mass precision (10MeV) for CEPC</a:t>
            </a:r>
          </a:p>
          <a:p>
            <a:pPr lvl="2"/>
            <a:r>
              <a:rPr lang="en-US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With </a:t>
            </a:r>
            <a:r>
              <a:rPr lang="en-US" altLang="zh-CN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2ab</a:t>
            </a:r>
            <a:r>
              <a:rPr lang="en-US" altLang="zh-CN" kern="1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-1 </a:t>
            </a:r>
            <a:r>
              <a:rPr lang="en-US" altLang="zh-CN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integrated Luminosity scanning 345GeV ~353GeV</a:t>
            </a:r>
            <a:endParaRPr lang="en-US" altLang="zh-CN" kern="1200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pPr lvl="2"/>
            <a:endParaRPr lang="en-US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  <a:cs typeface="ＭＳ Ｐゴシック" charset="0"/>
            </a:endParaRPr>
          </a:p>
          <a:p>
            <a:pPr lvl="1"/>
            <a:endParaRPr lang="en-US" altLang="zh-CN" sz="2400" kern="1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  <a:cs typeface="ＭＳ Ｐゴシック" charset="0"/>
            </a:endParaRPr>
          </a:p>
          <a:p>
            <a:pPr lvl="2"/>
            <a:endParaRPr lang="en-US" altLang="zh-CN" sz="2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  <a:cs typeface="ＭＳ Ｐゴシック" charset="0"/>
            </a:endParaRPr>
          </a:p>
          <a:p>
            <a:pPr lvl="2"/>
            <a:endParaRPr lang="en-US" altLang="zh-CN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  <a:cs typeface="ＭＳ Ｐゴシック" charset="0"/>
            </a:endParaRPr>
          </a:p>
          <a:p>
            <a:pPr lvl="2"/>
            <a:endParaRPr lang="en-US" altLang="zh-CN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  <a:cs typeface="ＭＳ Ｐゴシック" charset="0"/>
            </a:endParaRPr>
          </a:p>
          <a:p>
            <a:pPr lvl="1"/>
            <a:endParaRPr lang="en-US" sz="2200" kern="1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  <a:cs typeface="ＭＳ Ｐゴシック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5AB6C-F47B-5844-B824-9938C446684C}" type="slidenum">
              <a:rPr lang="en-US" smtClean="0"/>
              <a:t>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Electroweak Physics at CEPC, Zhijun Liang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254DAB9A-7C8B-DC41-B712-272AC7A94C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243" y="2503794"/>
            <a:ext cx="6562558" cy="404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5045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DE64424-58AC-994B-B469-123C1DC8D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Backup 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5792C6B-D4B0-DC47-ABE5-17A622EDA2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2E33A5A-F4CF-FA4C-AFB5-10236D4C2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Electroweak Physics at CEPC, Zhijun Liang</a:t>
            </a: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192D94C-C80A-DC48-9017-8CA2AE15B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8267AE-12AC-6D4E-BBA4-95C28F47D5CA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8954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C268AC4-3E9E-8442-9740-CAC6A040D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Beam polarization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993103C-80D8-FD44-9A97-754201F2C8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df</a:t>
            </a:r>
            <a:endParaRPr kumimoji="1"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1AB894C-1A2A-7046-B20A-40860F348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Electroweak Physics at CEPC, Zhijun Liang</a:t>
            </a: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F8FBE60-5D1F-C145-A88C-7CB297316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8267AE-12AC-6D4E-BBA4-95C28F47D5CA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14FCF9E8-C7D2-794D-957A-999F181405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7723"/>
            <a:ext cx="8588829" cy="5459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9809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457200"/>
            <a:r>
              <a:rPr lang="en-US" altLang="zh-CN" sz="3600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Prospect</a:t>
            </a:r>
            <a:r>
              <a:rPr lang="zh-CN" altLang="en-US" sz="3600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 </a:t>
            </a:r>
            <a:r>
              <a:rPr lang="en-US" altLang="zh-CN" sz="3600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of</a:t>
            </a:r>
            <a:r>
              <a:rPr lang="zh-CN" altLang="en-US" sz="3600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 </a:t>
            </a:r>
            <a:r>
              <a:rPr lang="en-US" altLang="zh-CN" sz="3600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CEPC</a:t>
            </a:r>
            <a:r>
              <a:rPr lang="zh-CN" altLang="en-US" sz="3600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 </a:t>
            </a:r>
            <a:r>
              <a:rPr lang="en-US" altLang="zh-CN" sz="3600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W</a:t>
            </a:r>
            <a:r>
              <a:rPr lang="zh-CN" altLang="en-US" sz="3600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 </a:t>
            </a:r>
            <a:r>
              <a:rPr lang="en-US" altLang="zh-CN" sz="3600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mass</a:t>
            </a:r>
            <a:r>
              <a:rPr lang="zh-CN" altLang="en-US" sz="3600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 </a:t>
            </a:r>
            <a:r>
              <a:rPr lang="en-US" altLang="zh-CN" sz="3600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measurement</a:t>
            </a:r>
            <a:endParaRPr lang="en-US" sz="3600" kern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  <a:cs typeface="ＭＳ Ｐゴシック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Electroweak Physics at CEPC, Zhijun Liang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8267AE-12AC-6D4E-BBA4-95C28F47D5CA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399" y="1753758"/>
            <a:ext cx="7372866" cy="4723243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260520" y="808736"/>
            <a:ext cx="9303609" cy="452596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en-US" altLang="zh-CN" sz="1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CEPC</a:t>
            </a:r>
            <a:r>
              <a:rPr lang="zh-CN" altLang="en-US" sz="1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 </a:t>
            </a:r>
            <a:r>
              <a:rPr lang="en-US" altLang="zh-CN" sz="1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can</a:t>
            </a:r>
            <a:r>
              <a:rPr lang="zh-CN" altLang="en-US" sz="1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 </a:t>
            </a:r>
            <a:r>
              <a:rPr lang="en-US" altLang="zh-CN" sz="1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improve</a:t>
            </a:r>
            <a:r>
              <a:rPr lang="zh-CN" altLang="en-US" sz="1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 </a:t>
            </a:r>
            <a:r>
              <a:rPr lang="en-US" altLang="zh-CN" sz="1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current</a:t>
            </a:r>
            <a:r>
              <a:rPr lang="zh-CN" altLang="en-US" sz="1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 </a:t>
            </a:r>
            <a:r>
              <a:rPr lang="en-US" altLang="zh-CN" sz="1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precision</a:t>
            </a:r>
            <a:r>
              <a:rPr lang="zh-CN" altLang="en-US" sz="1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 </a:t>
            </a:r>
            <a:r>
              <a:rPr lang="en-US" altLang="zh-CN" sz="1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of</a:t>
            </a:r>
            <a:r>
              <a:rPr lang="zh-CN" altLang="en-US" sz="1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 </a:t>
            </a:r>
            <a:r>
              <a:rPr lang="en-US" altLang="zh-CN" sz="1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W</a:t>
            </a:r>
            <a:r>
              <a:rPr lang="zh-CN" altLang="en-US" sz="1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 </a:t>
            </a:r>
            <a:r>
              <a:rPr lang="en-US" altLang="zh-CN" sz="1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mass</a:t>
            </a:r>
            <a:r>
              <a:rPr lang="zh-CN" altLang="en-US" sz="1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 </a:t>
            </a:r>
            <a:r>
              <a:rPr lang="en-US" altLang="zh-CN" sz="1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by</a:t>
            </a:r>
            <a:r>
              <a:rPr lang="zh-CN" altLang="en-US" sz="1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 </a:t>
            </a:r>
            <a:r>
              <a:rPr lang="en-US" altLang="zh-CN" sz="1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one</a:t>
            </a:r>
            <a:r>
              <a:rPr lang="zh-CN" altLang="en-US" sz="1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 </a:t>
            </a:r>
            <a:r>
              <a:rPr lang="en-US" altLang="zh-CN" sz="1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order</a:t>
            </a:r>
            <a:r>
              <a:rPr lang="zh-CN" altLang="en-US" sz="1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 </a:t>
            </a:r>
            <a:r>
              <a:rPr lang="en-US" altLang="zh-CN" sz="1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of</a:t>
            </a:r>
            <a:r>
              <a:rPr lang="zh-CN" altLang="en-US" sz="1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 </a:t>
            </a:r>
            <a:r>
              <a:rPr lang="en-US" altLang="zh-CN" sz="1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magnitude</a:t>
            </a:r>
          </a:p>
          <a:p>
            <a:pPr lvl="1" algn="just">
              <a:lnSpc>
                <a:spcPct val="150000"/>
              </a:lnSpc>
              <a:spcBef>
                <a:spcPct val="0"/>
              </a:spcBef>
            </a:pPr>
            <a:r>
              <a:rPr lang="en-US" altLang="zh-CN" sz="1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A</a:t>
            </a:r>
            <a:r>
              <a:rPr lang="zh-CN" altLang="en-US" sz="1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 </a:t>
            </a:r>
            <a:r>
              <a:rPr lang="en-US" altLang="zh-CN" sz="1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possible</a:t>
            </a:r>
            <a:r>
              <a:rPr lang="zh-CN" altLang="en-US" sz="1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 </a:t>
            </a:r>
            <a:r>
              <a:rPr lang="en-US" altLang="zh-CN" sz="1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BSM</a:t>
            </a:r>
            <a:r>
              <a:rPr lang="zh-CN" altLang="en-US" sz="1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 </a:t>
            </a:r>
            <a:r>
              <a:rPr lang="en-US" altLang="zh-CN" sz="1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physics</a:t>
            </a:r>
            <a:r>
              <a:rPr lang="zh-CN" altLang="en-US" sz="1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 </a:t>
            </a:r>
            <a:r>
              <a:rPr lang="en-US" altLang="zh-CN" sz="1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can</a:t>
            </a:r>
            <a:r>
              <a:rPr lang="zh-CN" altLang="en-US" sz="1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 </a:t>
            </a:r>
            <a:r>
              <a:rPr lang="en-US" altLang="zh-CN" sz="1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be</a:t>
            </a:r>
            <a:r>
              <a:rPr lang="zh-CN" altLang="en-US" sz="1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 </a:t>
            </a:r>
            <a:r>
              <a:rPr lang="en-US" altLang="zh-CN" sz="1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discovered</a:t>
            </a:r>
            <a:r>
              <a:rPr lang="zh-CN" altLang="en-US" sz="1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 </a:t>
            </a:r>
            <a:r>
              <a:rPr lang="en-US" altLang="zh-CN" sz="1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in</a:t>
            </a:r>
            <a:r>
              <a:rPr lang="zh-CN" altLang="en-US" sz="1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 </a:t>
            </a:r>
            <a:r>
              <a:rPr lang="en-US" altLang="zh-CN" sz="1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the</a:t>
            </a:r>
            <a:r>
              <a:rPr lang="zh-CN" altLang="en-US" sz="1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 </a:t>
            </a:r>
            <a:r>
              <a:rPr lang="en-US" altLang="zh-CN" sz="1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future</a:t>
            </a:r>
            <a:r>
              <a:rPr lang="zh-CN" altLang="en-US" sz="1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 </a:t>
            </a:r>
            <a:endParaRPr lang="en-US" altLang="zh-CN" sz="18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  <a:cs typeface="ＭＳ Ｐゴシック" charset="0"/>
            </a:endParaRPr>
          </a:p>
          <a:p>
            <a:pPr lvl="1" algn="just">
              <a:lnSpc>
                <a:spcPct val="150000"/>
              </a:lnSpc>
              <a:spcBef>
                <a:spcPct val="0"/>
              </a:spcBef>
            </a:pPr>
            <a:endParaRPr lang="en-US" altLang="zh-CN" sz="1800" dirty="0">
              <a:solidFill>
                <a:srgbClr val="0000CC"/>
              </a:solidFill>
              <a:latin typeface="微软雅黑" pitchFamily="34" charset="-122"/>
              <a:ea typeface="微软雅黑" pitchFamily="34" charset="-122"/>
            </a:endParaRPr>
          </a:p>
          <a:p>
            <a:pPr lvl="2" algn="just">
              <a:lnSpc>
                <a:spcPct val="150000"/>
              </a:lnSpc>
              <a:spcBef>
                <a:spcPct val="0"/>
              </a:spcBef>
            </a:pPr>
            <a:endParaRPr lang="en-US" altLang="zh-CN" sz="1000" dirty="0">
              <a:solidFill>
                <a:srgbClr val="0000CC"/>
              </a:solidFill>
              <a:latin typeface="微软雅黑" pitchFamily="34" charset="-122"/>
              <a:ea typeface="微软雅黑" pitchFamily="34" charset="-122"/>
            </a:endParaRPr>
          </a:p>
          <a:p>
            <a:pPr lvl="1" algn="just">
              <a:lnSpc>
                <a:spcPct val="150000"/>
              </a:lnSpc>
              <a:spcBef>
                <a:spcPct val="0"/>
              </a:spcBef>
            </a:pPr>
            <a:endParaRPr lang="en-US" altLang="zh-CN" sz="14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307757" y="6223084"/>
            <a:ext cx="67818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Figure</a:t>
            </a:r>
            <a:r>
              <a:rPr lang="zh-CN" altLang="en-US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from</a:t>
            </a:r>
            <a:r>
              <a:rPr lang="zh-CN" altLang="en-US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Gfitter</a:t>
            </a:r>
            <a:r>
              <a:rPr lang="zh-CN" altLang="en-US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community</a:t>
            </a:r>
            <a:r>
              <a:rPr lang="zh-CN" altLang="en-US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(LHC+ILC)</a:t>
            </a:r>
          </a:p>
        </p:txBody>
      </p:sp>
    </p:spTree>
    <p:extLst>
      <p:ext uri="{BB962C8B-B14F-4D97-AF65-F5344CB8AC3E}">
        <p14:creationId xmlns:p14="http://schemas.microsoft.com/office/powerpoint/2010/main" val="5751944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27922" y="0"/>
            <a:ext cx="9144000" cy="685800"/>
          </a:xfrm>
        </p:spPr>
        <p:txBody>
          <a:bodyPr/>
          <a:lstStyle/>
          <a:p>
            <a:r>
              <a:rPr lang="en-US" dirty="0"/>
              <a:t>Backward-forward asymmetry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8267AE-12AC-6D4E-BBA4-95C28F47D5CA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205" y="914400"/>
            <a:ext cx="7636476" cy="5472330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8221" y="96177"/>
            <a:ext cx="16224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Electroweak Physics at CEPC, Zhijun Liang</a:t>
            </a:r>
          </a:p>
        </p:txBody>
      </p:sp>
    </p:spTree>
    <p:extLst>
      <p:ext uri="{BB962C8B-B14F-4D97-AF65-F5344CB8AC3E}">
        <p14:creationId xmlns:p14="http://schemas.microsoft.com/office/powerpoint/2010/main" val="6837542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1B35757-0A84-7E47-8A4B-EB7296E8A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Statistics</a:t>
            </a:r>
            <a:r>
              <a:rPr kumimoji="1" lang="zh-CN" altLang="en-US" dirty="0"/>
              <a:t> </a:t>
            </a:r>
            <a:r>
              <a:rPr kumimoji="1" lang="en-US" altLang="zh-CN" dirty="0"/>
              <a:t>error</a:t>
            </a:r>
            <a:r>
              <a:rPr kumimoji="1" lang="zh-CN" altLang="en-US" dirty="0"/>
              <a:t> </a:t>
            </a:r>
            <a:r>
              <a:rPr kumimoji="1" lang="en-US" altLang="zh-CN" dirty="0"/>
              <a:t>on</a:t>
            </a:r>
            <a:r>
              <a:rPr kumimoji="1" lang="zh-CN" altLang="en-US" dirty="0"/>
              <a:t> </a:t>
            </a:r>
            <a:r>
              <a:rPr kumimoji="1" lang="en-US" altLang="zh-CN" dirty="0"/>
              <a:t>W</a:t>
            </a:r>
            <a:r>
              <a:rPr kumimoji="1" lang="zh-CN" altLang="en-US" dirty="0"/>
              <a:t> </a:t>
            </a:r>
            <a:r>
              <a:rPr kumimoji="1" lang="en-US" altLang="zh-CN" dirty="0"/>
              <a:t>mass</a:t>
            </a:r>
            <a:r>
              <a:rPr kumimoji="1" lang="zh-CN" altLang="en-US" dirty="0"/>
              <a:t> </a:t>
            </a:r>
            <a:r>
              <a:rPr kumimoji="1" lang="en-US" altLang="zh-CN" dirty="0"/>
              <a:t>Vs</a:t>
            </a:r>
            <a:r>
              <a:rPr kumimoji="1" lang="zh-CN" altLang="en-US" dirty="0"/>
              <a:t> </a:t>
            </a:r>
            <a:r>
              <a:rPr kumimoji="1" lang="en-US" altLang="zh-CN" dirty="0"/>
              <a:t>Luminosity</a:t>
            </a:r>
            <a:r>
              <a:rPr kumimoji="1" lang="zh-CN" altLang="en-US" dirty="0"/>
              <a:t> 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D6EABDE-C4D8-8D4C-9721-9F2AD73DB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8267AE-12AC-6D4E-BBA4-95C28F47D5CA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5ECBDC1-0053-3940-8664-8492373C7B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811" y="1058613"/>
            <a:ext cx="7373743" cy="5583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6655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1152" y="4139573"/>
            <a:ext cx="3017848" cy="2718427"/>
          </a:xfrm>
          <a:prstGeom prst="rect">
            <a:avLst/>
          </a:prstGeom>
        </p:spPr>
      </p:pic>
      <p:cxnSp>
        <p:nvCxnSpPr>
          <p:cNvPr id="2" name="直接连接符 61"/>
          <p:cNvCxnSpPr/>
          <p:nvPr/>
        </p:nvCxnSpPr>
        <p:spPr>
          <a:xfrm>
            <a:off x="227013" y="620688"/>
            <a:ext cx="8728075" cy="0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-13392"/>
            <a:ext cx="8567738" cy="64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en-US" altLang="zh-CN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WW</a:t>
            </a:r>
            <a:r>
              <a:rPr lang="zh-CN" alt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threshold</a:t>
            </a:r>
            <a:r>
              <a:rPr lang="zh-CN" alt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scan</a:t>
            </a:r>
            <a:r>
              <a:rPr lang="zh-CN" alt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 </a:t>
            </a:r>
            <a:r>
              <a:rPr lang="mr-IN" altLang="zh-CN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–</a:t>
            </a:r>
            <a:r>
              <a:rPr lang="zh-CN" alt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CEPC</a:t>
            </a:r>
            <a:r>
              <a:rPr lang="zh-CN" alt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plan</a:t>
            </a:r>
            <a:r>
              <a:rPr lang="zh-CN" alt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  </a:t>
            </a:r>
            <a:endParaRPr lang="en-US" altLang="zh-TW" sz="3600" b="1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-114300" y="669779"/>
            <a:ext cx="8229600" cy="452596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en-US" altLang="zh-CN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WW</a:t>
            </a:r>
            <a:r>
              <a:rPr lang="zh-CN" alt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threshold</a:t>
            </a:r>
            <a:r>
              <a:rPr lang="zh-CN" alt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scan</a:t>
            </a:r>
            <a:r>
              <a:rPr lang="zh-CN" alt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running</a:t>
            </a:r>
            <a:r>
              <a:rPr lang="zh-CN" alt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proposal</a:t>
            </a:r>
            <a:r>
              <a:rPr lang="zh-CN" alt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 </a:t>
            </a:r>
            <a:endParaRPr lang="en-US" altLang="zh-CN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pPr lvl="1" algn="just">
              <a:lnSpc>
                <a:spcPct val="150000"/>
              </a:lnSpc>
              <a:spcBef>
                <a:spcPct val="0"/>
              </a:spcBef>
            </a:pPr>
            <a:r>
              <a:rPr lang="en-US" altLang="zh-CN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Assuming</a:t>
            </a:r>
            <a:r>
              <a:rPr lang="zh-CN" altLang="en-US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 </a:t>
            </a:r>
            <a:r>
              <a:rPr lang="en-US" altLang="zh-CN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one</a:t>
            </a:r>
            <a:r>
              <a:rPr lang="zh-CN" altLang="en-US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 </a:t>
            </a:r>
            <a:r>
              <a:rPr lang="en-US" altLang="zh-CN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year</a:t>
            </a:r>
            <a:r>
              <a:rPr lang="zh-CN" altLang="en-US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 </a:t>
            </a:r>
            <a:r>
              <a:rPr lang="en-US" altLang="zh-CN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data</a:t>
            </a:r>
            <a:r>
              <a:rPr lang="zh-CN" altLang="en-US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 </a:t>
            </a:r>
            <a:r>
              <a:rPr lang="en-US" altLang="zh-CN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taking</a:t>
            </a:r>
            <a:r>
              <a:rPr lang="zh-CN" altLang="en-US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 </a:t>
            </a:r>
            <a:r>
              <a:rPr lang="en-US" altLang="zh-CN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in</a:t>
            </a:r>
            <a:r>
              <a:rPr lang="zh-CN" altLang="en-US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 </a:t>
            </a:r>
            <a:r>
              <a:rPr lang="en-US" altLang="zh-CN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WW</a:t>
            </a:r>
            <a:r>
              <a:rPr lang="zh-CN" altLang="en-US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 </a:t>
            </a:r>
            <a:r>
              <a:rPr lang="en-US" altLang="zh-CN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threshold</a:t>
            </a:r>
            <a:r>
              <a:rPr lang="zh-CN" altLang="en-US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 </a:t>
            </a:r>
            <a:r>
              <a:rPr lang="en-US" altLang="zh-CN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(2.6</a:t>
            </a:r>
            <a:r>
              <a:rPr lang="zh-CN" altLang="en-US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 </a:t>
            </a:r>
            <a:r>
              <a:rPr lang="en-US" altLang="zh-CN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ab</a:t>
            </a:r>
            <a:r>
              <a:rPr lang="en-US" altLang="zh-CN" sz="2000" baseline="30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-1</a:t>
            </a:r>
            <a:r>
              <a:rPr lang="en-US" altLang="zh-CN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)</a:t>
            </a:r>
          </a:p>
          <a:p>
            <a:pPr lvl="1" algn="just">
              <a:lnSpc>
                <a:spcPct val="150000"/>
              </a:lnSpc>
              <a:spcBef>
                <a:spcPct val="0"/>
              </a:spcBef>
            </a:pPr>
            <a:r>
              <a:rPr lang="en-US" altLang="zh-CN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Four</a:t>
            </a:r>
            <a:r>
              <a:rPr lang="zh-CN" altLang="en-US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 </a:t>
            </a:r>
            <a:r>
              <a:rPr lang="en-US" altLang="zh-CN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energy</a:t>
            </a:r>
            <a:r>
              <a:rPr lang="zh-CN" altLang="en-US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 </a:t>
            </a:r>
            <a:r>
              <a:rPr lang="en-US" altLang="zh-CN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scan</a:t>
            </a:r>
            <a:r>
              <a:rPr lang="zh-CN" altLang="en-US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 </a:t>
            </a:r>
            <a:r>
              <a:rPr lang="en-US" altLang="zh-CN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points:</a:t>
            </a:r>
            <a:r>
              <a:rPr lang="zh-CN" altLang="en-US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 </a:t>
            </a:r>
            <a:endParaRPr lang="en-US" altLang="zh-CN" sz="2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  <a:cs typeface="ＭＳ Ｐゴシック" charset="0"/>
            </a:endParaRPr>
          </a:p>
          <a:p>
            <a:pPr lvl="2" algn="just">
              <a:lnSpc>
                <a:spcPct val="150000"/>
              </a:lnSpc>
              <a:spcBef>
                <a:spcPct val="0"/>
              </a:spcBef>
            </a:pPr>
            <a:r>
              <a:rPr lang="en-US" altLang="zh-CN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157.5,</a:t>
            </a:r>
            <a:r>
              <a:rPr lang="zh-CN" alt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161.5,</a:t>
            </a:r>
            <a:r>
              <a:rPr lang="zh-CN" alt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162.5(</a:t>
            </a:r>
            <a:r>
              <a:rPr lang="zh-CN" alt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W</a:t>
            </a:r>
            <a:r>
              <a:rPr lang="zh-CN" alt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mass,</a:t>
            </a:r>
            <a:r>
              <a:rPr lang="zh-CN" alt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W</a:t>
            </a:r>
            <a:r>
              <a:rPr lang="zh-CN" alt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width</a:t>
            </a:r>
            <a:r>
              <a:rPr lang="zh-CN" alt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measurements)</a:t>
            </a:r>
          </a:p>
          <a:p>
            <a:pPr lvl="2" algn="just">
              <a:lnSpc>
                <a:spcPct val="150000"/>
              </a:lnSpc>
              <a:spcBef>
                <a:spcPct val="0"/>
              </a:spcBef>
            </a:pPr>
            <a:r>
              <a:rPr lang="zh-CN" alt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172.0</a:t>
            </a:r>
            <a:r>
              <a:rPr lang="zh-CN" alt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GeV</a:t>
            </a:r>
            <a:r>
              <a:rPr lang="zh-CN" alt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(</a:t>
            </a:r>
            <a:r>
              <a:rPr lang="zh-CN" alt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⍺</a:t>
            </a:r>
            <a:r>
              <a:rPr lang="en-US" altLang="zh-CN" sz="18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QCD</a:t>
            </a:r>
            <a:r>
              <a:rPr lang="zh-CN" alt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(</a:t>
            </a:r>
            <a:r>
              <a:rPr lang="en-US" altLang="zh-CN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m</a:t>
            </a:r>
            <a:r>
              <a:rPr lang="en-US" altLang="zh-CN" sz="1800" baseline="-25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W</a:t>
            </a:r>
            <a:r>
              <a:rPr lang="en-US" altLang="zh-CN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)</a:t>
            </a:r>
            <a:r>
              <a:rPr lang="zh-CN" alt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measurement,</a:t>
            </a:r>
            <a:r>
              <a:rPr lang="zh-CN" alt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  </a:t>
            </a:r>
            <a:r>
              <a:rPr lang="en-US" altLang="zh-CN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Br</a:t>
            </a:r>
            <a:r>
              <a:rPr lang="zh-CN" alt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(W-&gt;had)</a:t>
            </a:r>
            <a:r>
              <a:rPr lang="zh-CN" alt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CKM</a:t>
            </a:r>
            <a:r>
              <a:rPr lang="zh-CN" alt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|</a:t>
            </a:r>
            <a:r>
              <a:rPr lang="en-US" altLang="zh-CN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Vcs</a:t>
            </a:r>
            <a:r>
              <a:rPr lang="en-US" altLang="zh-CN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|)</a:t>
            </a:r>
          </a:p>
          <a:p>
            <a:pPr lvl="2" algn="just">
              <a:lnSpc>
                <a:spcPct val="150000"/>
              </a:lnSpc>
              <a:spcBef>
                <a:spcPct val="0"/>
              </a:spcBef>
            </a:pPr>
            <a:r>
              <a:rPr lang="en-US" altLang="zh-CN" sz="1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14M</a:t>
            </a:r>
            <a:r>
              <a:rPr lang="zh-CN" altLang="en-US" sz="1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WW</a:t>
            </a:r>
            <a:r>
              <a:rPr lang="zh-CN" altLang="en-US" sz="1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events</a:t>
            </a:r>
            <a:r>
              <a:rPr lang="zh-CN" altLang="en-US" sz="1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in</a:t>
            </a:r>
            <a:r>
              <a:rPr lang="zh-CN" altLang="en-US" sz="1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total</a:t>
            </a:r>
          </a:p>
          <a:p>
            <a:pPr lvl="3" algn="just">
              <a:lnSpc>
                <a:spcPct val="150000"/>
              </a:lnSpc>
              <a:spcBef>
                <a:spcPct val="0"/>
              </a:spcBef>
            </a:pPr>
            <a:r>
              <a:rPr lang="en-US" altLang="zh-CN" sz="1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400</a:t>
            </a:r>
            <a:r>
              <a:rPr lang="zh-CN" altLang="en-US" sz="1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times</a:t>
            </a:r>
            <a:r>
              <a:rPr lang="zh-CN" altLang="en-US" sz="1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larger</a:t>
            </a:r>
            <a:r>
              <a:rPr lang="zh-CN" altLang="en-US" sz="1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than</a:t>
            </a:r>
            <a:r>
              <a:rPr lang="zh-CN" altLang="en-US" sz="1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LEP2</a:t>
            </a:r>
            <a:r>
              <a:rPr lang="zh-CN" altLang="en-US" sz="1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comparing</a:t>
            </a:r>
            <a:r>
              <a:rPr lang="zh-CN" altLang="en-US" sz="1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WW</a:t>
            </a:r>
            <a:r>
              <a:rPr lang="zh-CN" altLang="en-US" sz="1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runs</a:t>
            </a:r>
          </a:p>
          <a:p>
            <a:pPr lvl="2" algn="just">
              <a:lnSpc>
                <a:spcPct val="150000"/>
              </a:lnSpc>
              <a:spcBef>
                <a:spcPct val="0"/>
              </a:spcBef>
            </a:pPr>
            <a:endParaRPr lang="en-US" altLang="zh-CN" sz="1000" dirty="0">
              <a:solidFill>
                <a:srgbClr val="0000CC"/>
              </a:solidFill>
              <a:latin typeface="微软雅黑" pitchFamily="34" charset="-122"/>
              <a:ea typeface="微软雅黑" pitchFamily="34" charset="-122"/>
            </a:endParaRPr>
          </a:p>
          <a:p>
            <a:pPr lvl="1" algn="just">
              <a:lnSpc>
                <a:spcPct val="150000"/>
              </a:lnSpc>
              <a:spcBef>
                <a:spcPct val="0"/>
              </a:spcBef>
            </a:pPr>
            <a:endParaRPr lang="en-US" altLang="zh-CN" sz="1800" dirty="0">
              <a:solidFill>
                <a:srgbClr val="0000CC"/>
              </a:solidFill>
              <a:latin typeface="微软雅黑" pitchFamily="34" charset="-122"/>
              <a:ea typeface="微软雅黑" pitchFamily="34" charset="-122"/>
            </a:endParaRPr>
          </a:p>
          <a:p>
            <a:pPr lvl="1" algn="just">
              <a:lnSpc>
                <a:spcPct val="150000"/>
              </a:lnSpc>
              <a:spcBef>
                <a:spcPct val="0"/>
              </a:spcBef>
            </a:pPr>
            <a:endParaRPr lang="en-US" altLang="zh-CN" sz="1800" dirty="0">
              <a:solidFill>
                <a:srgbClr val="0000CC"/>
              </a:solidFill>
              <a:latin typeface="微软雅黑" pitchFamily="34" charset="-122"/>
              <a:ea typeface="微软雅黑" pitchFamily="34" charset="-122"/>
            </a:endParaRPr>
          </a:p>
          <a:p>
            <a:pPr lvl="2" algn="just">
              <a:lnSpc>
                <a:spcPct val="150000"/>
              </a:lnSpc>
              <a:spcBef>
                <a:spcPct val="0"/>
              </a:spcBef>
            </a:pPr>
            <a:endParaRPr lang="en-US" altLang="zh-CN" sz="1000" dirty="0">
              <a:solidFill>
                <a:srgbClr val="0000CC"/>
              </a:solidFill>
              <a:latin typeface="微软雅黑" pitchFamily="34" charset="-122"/>
              <a:ea typeface="微软雅黑" pitchFamily="34" charset="-122"/>
            </a:endParaRPr>
          </a:p>
          <a:p>
            <a:pPr lvl="1" algn="just">
              <a:lnSpc>
                <a:spcPct val="150000"/>
              </a:lnSpc>
              <a:spcBef>
                <a:spcPct val="0"/>
              </a:spcBef>
            </a:pPr>
            <a:endParaRPr lang="en-US" altLang="zh-CN" sz="14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en-US" dirty="0"/>
          </a:p>
        </p:txBody>
      </p:sp>
      <p:graphicFrame>
        <p:nvGraphicFramePr>
          <p:cNvPr id="7" name="内容占位符 6"/>
          <p:cNvGraphicFramePr>
            <a:graphicFrameLocks/>
          </p:cNvGraphicFramePr>
          <p:nvPr/>
        </p:nvGraphicFramePr>
        <p:xfrm>
          <a:off x="0" y="3946326"/>
          <a:ext cx="6178259" cy="249883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434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59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694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694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1022">
                <a:tc>
                  <a:txBody>
                    <a:bodyPr/>
                    <a:lstStyle/>
                    <a:p>
                      <a:r>
                        <a:rPr lang="en-US" altLang="zh-CN" sz="1600" dirty="0" err="1"/>
                        <a:t>E</a:t>
                      </a:r>
                      <a:r>
                        <a:rPr lang="en-US" altLang="zh-CN" sz="1600" baseline="-25000" dirty="0" err="1"/>
                        <a:t>cm</a:t>
                      </a:r>
                      <a:r>
                        <a:rPr lang="zh-CN" altLang="en-US" sz="1600" dirty="0"/>
                        <a:t> </a:t>
                      </a:r>
                      <a:r>
                        <a:rPr lang="en-US" altLang="zh-CN" sz="1600" dirty="0"/>
                        <a:t>(GeV)</a:t>
                      </a:r>
                      <a:r>
                        <a:rPr lang="zh-CN" altLang="en-US" sz="1600" dirty="0"/>
                        <a:t> </a:t>
                      </a:r>
                    </a:p>
                    <a:p>
                      <a:endParaRPr lang="zh-CN" alt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err="1"/>
                        <a:t>Lumiosity</a:t>
                      </a:r>
                      <a:endParaRPr lang="en-US" altLang="zh-CN" sz="1600" dirty="0"/>
                    </a:p>
                    <a:p>
                      <a:r>
                        <a:rPr lang="en-US" altLang="zh-CN" sz="1600" dirty="0"/>
                        <a:t>(ab</a:t>
                      </a:r>
                      <a:r>
                        <a:rPr lang="en-US" altLang="zh-CN" sz="1600" baseline="30000" dirty="0"/>
                        <a:t>-1</a:t>
                      </a:r>
                      <a:r>
                        <a:rPr lang="en-US" altLang="zh-CN" sz="1600" dirty="0"/>
                        <a:t>)</a:t>
                      </a:r>
                      <a:r>
                        <a:rPr lang="zh-CN" altLang="en-US" sz="1600" dirty="0"/>
                        <a:t> </a:t>
                      </a:r>
                      <a:endParaRPr lang="zh-CN" alt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/>
                        <a:t>Cross</a:t>
                      </a:r>
                      <a:r>
                        <a:rPr lang="zh-CN" altLang="en-US" sz="1600" dirty="0"/>
                        <a:t> </a:t>
                      </a:r>
                      <a:r>
                        <a:rPr lang="en-US" altLang="zh-CN" sz="1600" dirty="0"/>
                        <a:t>section</a:t>
                      </a:r>
                      <a:r>
                        <a:rPr lang="zh-CN" altLang="en-US" sz="1600" dirty="0"/>
                        <a:t> </a:t>
                      </a:r>
                      <a:r>
                        <a:rPr lang="en-US" altLang="zh-CN" sz="1600" dirty="0"/>
                        <a:t>(</a:t>
                      </a:r>
                      <a:r>
                        <a:rPr lang="en-US" altLang="zh-CN" sz="1600" dirty="0" err="1"/>
                        <a:t>pb</a:t>
                      </a:r>
                      <a:r>
                        <a:rPr lang="en-US" altLang="zh-CN" sz="1600" dirty="0"/>
                        <a:t>)</a:t>
                      </a:r>
                    </a:p>
                    <a:p>
                      <a:endParaRPr lang="zh-CN" alt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Number</a:t>
                      </a:r>
                      <a:r>
                        <a:rPr lang="zh-CN" altLang="en-US" sz="1600" dirty="0"/>
                        <a:t> </a:t>
                      </a:r>
                      <a:r>
                        <a:rPr lang="en-US" altLang="zh-CN" sz="1600" dirty="0"/>
                        <a:t>of</a:t>
                      </a:r>
                      <a:r>
                        <a:rPr lang="zh-CN" altLang="en-US" sz="1600" dirty="0"/>
                        <a:t> </a:t>
                      </a:r>
                      <a:r>
                        <a:rPr lang="en-US" altLang="zh-CN" sz="1600" dirty="0"/>
                        <a:t>WW</a:t>
                      </a:r>
                      <a:r>
                        <a:rPr lang="zh-CN" altLang="en-US" sz="1600" dirty="0"/>
                        <a:t> </a:t>
                      </a:r>
                      <a:r>
                        <a:rPr lang="en-US" altLang="zh-CN" sz="1600" dirty="0"/>
                        <a:t>pairs</a:t>
                      </a:r>
                      <a:r>
                        <a:rPr lang="zh-CN" altLang="en-US" sz="1600" dirty="0"/>
                        <a:t> </a:t>
                      </a:r>
                      <a:r>
                        <a:rPr lang="en-US" altLang="zh-CN" sz="1600" dirty="0"/>
                        <a:t>(M)</a:t>
                      </a:r>
                      <a:endParaRPr lang="zh-CN" alt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198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/>
                        <a:t>157.5</a:t>
                      </a:r>
                      <a:endParaRPr lang="zh-CN" altLang="en-US" sz="20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0.5</a:t>
                      </a:r>
                      <a:endParaRPr lang="zh-CN" alt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1.25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0.6</a:t>
                      </a:r>
                      <a:endParaRPr lang="zh-CN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/>
                        <a:t>161.5</a:t>
                      </a:r>
                      <a:endParaRPr lang="zh-CN" altLang="en-US" sz="20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0.2</a:t>
                      </a:r>
                      <a:endParaRPr lang="zh-CN" alt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3.89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0.8</a:t>
                      </a:r>
                      <a:endParaRPr lang="zh-CN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/>
                        <a:t>162.5</a:t>
                      </a:r>
                      <a:endParaRPr lang="zh-CN" altLang="en-US" sz="2000" baseline="-25000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20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1.3</a:t>
                      </a:r>
                      <a:endParaRPr lang="zh-CN" alt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5.02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6.5</a:t>
                      </a:r>
                      <a:endParaRPr lang="zh-CN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424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/>
                        <a:t>172.0</a:t>
                      </a:r>
                      <a:endParaRPr lang="zh-CN" altLang="en-US" sz="20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0.5</a:t>
                      </a:r>
                      <a:endParaRPr lang="zh-CN" alt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12.2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6.1</a:t>
                      </a:r>
                      <a:endParaRPr lang="zh-CN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FBF70D-114F-0946-AA2F-B029F53DB987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Electroweak Physics at CEPC, Zhijun Liang</a:t>
            </a:r>
          </a:p>
        </p:txBody>
      </p:sp>
    </p:spTree>
    <p:extLst>
      <p:ext uri="{BB962C8B-B14F-4D97-AF65-F5344CB8AC3E}">
        <p14:creationId xmlns:p14="http://schemas.microsoft.com/office/powerpoint/2010/main" val="24064622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0EF6956-CE6F-8C4B-9F6D-0A887FC0C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 </a:t>
            </a:r>
            <a:r>
              <a:rPr lang="en-US" altLang="zh-CN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A</a:t>
            </a:r>
            <a:r>
              <a:rPr lang="en-US" altLang="zh-CN" kern="1200" baseline="-25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e</a:t>
            </a:r>
            <a:r>
              <a:rPr lang="zh-CN" altLang="en-US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 </a:t>
            </a:r>
            <a:r>
              <a:rPr lang="en-US" altLang="zh-CN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and</a:t>
            </a:r>
            <a:r>
              <a:rPr lang="zh-CN" altLang="en-US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 </a:t>
            </a:r>
            <a:r>
              <a:rPr lang="en-US" altLang="zh-CN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A</a:t>
            </a:r>
            <a:r>
              <a:rPr kumimoji="1" lang="zh-CN" altLang="en-US" baseline="-25000" dirty="0">
                <a:solidFill>
                  <a:srgbClr val="C00000"/>
                </a:solidFill>
              </a:rPr>
              <a:t>𝛕 </a:t>
            </a:r>
            <a:r>
              <a:rPr kumimoji="1" lang="en-US" altLang="zh-CN" dirty="0">
                <a:solidFill>
                  <a:srgbClr val="C00000"/>
                </a:solidFill>
              </a:rPr>
              <a:t>in</a:t>
            </a:r>
            <a:r>
              <a:rPr kumimoji="1" lang="zh-CN" altLang="en-US" dirty="0">
                <a:solidFill>
                  <a:srgbClr val="C00000"/>
                </a:solidFill>
              </a:rPr>
              <a:t> </a:t>
            </a:r>
            <a:r>
              <a:rPr lang="en-US" altLang="zh-CN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Z</a:t>
            </a:r>
            <a:r>
              <a:rPr lang="zh-CN" altLang="en-US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  <a:sym typeface="Wingdings"/>
              </a:rPr>
              <a:t> </a:t>
            </a:r>
            <a:r>
              <a:rPr lang="zh-CN" altLang="en-US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  <a:sym typeface="Wingdings"/>
              </a:rPr>
              <a:t></a:t>
            </a:r>
            <a:r>
              <a:rPr kumimoji="1" lang="zh-CN" altLang="en-US" dirty="0">
                <a:solidFill>
                  <a:srgbClr val="C00000"/>
                </a:solidFill>
              </a:rPr>
              <a:t>𝛕𝛕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FEA4780-D305-4A47-8EE5-2587AAC776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Tau</a:t>
            </a:r>
            <a:r>
              <a:rPr kumimoji="1" lang="zh-CN" altLang="en-US" dirty="0"/>
              <a:t> </a:t>
            </a:r>
            <a:r>
              <a:rPr kumimoji="1" lang="en-US" altLang="zh-CN" dirty="0"/>
              <a:t>polarization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can</a:t>
            </a:r>
            <a:r>
              <a:rPr kumimoji="1" lang="zh-CN" altLang="en-US" dirty="0"/>
              <a:t> </a:t>
            </a:r>
            <a:r>
              <a:rPr kumimoji="1" lang="en-US" altLang="zh-CN" dirty="0"/>
              <a:t>be</a:t>
            </a:r>
            <a:r>
              <a:rPr kumimoji="1" lang="zh-CN" altLang="en-US" dirty="0"/>
              <a:t> </a:t>
            </a:r>
            <a:r>
              <a:rPr kumimoji="1" lang="en-US" altLang="zh-CN" dirty="0"/>
              <a:t>measured</a:t>
            </a:r>
            <a:r>
              <a:rPr kumimoji="1" lang="zh-CN" altLang="en-US" dirty="0"/>
              <a:t> </a:t>
            </a:r>
            <a:r>
              <a:rPr kumimoji="1" lang="en-US" altLang="zh-CN" dirty="0"/>
              <a:t>through</a:t>
            </a:r>
            <a:r>
              <a:rPr kumimoji="1" lang="zh-CN" altLang="en-US" dirty="0"/>
              <a:t> </a:t>
            </a:r>
            <a:r>
              <a:rPr kumimoji="1" lang="en-US" altLang="zh-CN" dirty="0"/>
              <a:t>its</a:t>
            </a:r>
            <a:r>
              <a:rPr kumimoji="1" lang="zh-CN" altLang="en-US" dirty="0"/>
              <a:t> </a:t>
            </a:r>
            <a:r>
              <a:rPr kumimoji="1" lang="en-US" altLang="zh-CN" dirty="0"/>
              <a:t>decay</a:t>
            </a:r>
            <a:r>
              <a:rPr kumimoji="1" lang="zh-CN" altLang="en-US" dirty="0"/>
              <a:t> </a:t>
            </a:r>
            <a:r>
              <a:rPr kumimoji="1" lang="en-US" altLang="zh-CN" dirty="0"/>
              <a:t>product</a:t>
            </a:r>
            <a:r>
              <a:rPr kumimoji="1" lang="zh-CN" altLang="en-US" dirty="0"/>
              <a:t> </a:t>
            </a: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7775346-B714-6549-AE2D-0C39ADFFD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Electroweak Physics at CEPC, Zhijun Liang</a:t>
            </a: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B648711-3C0A-614F-94DC-36AFD4F9B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8267AE-12AC-6D4E-BBA4-95C28F47D5CA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BA99D755-12DC-5540-A978-36D8B3659B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10" y="1237575"/>
            <a:ext cx="4615259" cy="921541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014B4C71-461E-CC4C-B612-74F3236EDF9B}"/>
              </a:ext>
            </a:extLst>
          </p:cNvPr>
          <p:cNvSpPr/>
          <p:nvPr/>
        </p:nvSpPr>
        <p:spPr>
          <a:xfrm>
            <a:off x="4945684" y="6290846"/>
            <a:ext cx="361669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altLang="zh-CN" sz="1600" dirty="0">
                <a:solidFill>
                  <a:srgbClr val="7030A0"/>
                </a:solidFill>
                <a:latin typeface="Lucida Grande" panose="020B0600040502020204" pitchFamily="34" charset="0"/>
              </a:rPr>
              <a:t>Eur. Phys. J. C 14, 585–611 (2000)</a:t>
            </a:r>
            <a:endParaRPr lang="zh-CN" altLang="en-US" sz="1600" dirty="0">
              <a:solidFill>
                <a:srgbClr val="7030A0"/>
              </a:solidFill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436437AB-1F95-A24B-B965-A7D8F3163B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2423168"/>
            <a:ext cx="4048476" cy="3912848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1C72C6C8-3F26-8246-81B6-BCF044ACB5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5344" y="2461098"/>
            <a:ext cx="4048476" cy="3836988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027C71EE-3AB9-0243-8802-19C97B765F71}"/>
              </a:ext>
            </a:extLst>
          </p:cNvPr>
          <p:cNvSpPr/>
          <p:nvPr/>
        </p:nvSpPr>
        <p:spPr>
          <a:xfrm>
            <a:off x="2983461" y="6183868"/>
            <a:ext cx="14521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altLang="zh-CN" dirty="0">
                <a:solidFill>
                  <a:srgbClr val="7030A0"/>
                </a:solidFill>
                <a:latin typeface="CMR9"/>
              </a:rPr>
              <a:t>From DELPHI </a:t>
            </a:r>
            <a:endParaRPr lang="en" altLang="zh-CN" dirty="0">
              <a:solidFill>
                <a:srgbClr val="7030A0"/>
              </a:solidFill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52CF5E87-3502-4141-8D43-EAE1E7CEE0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3895" y="1225955"/>
            <a:ext cx="1106905" cy="752128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31C1822D-B683-4F44-9ACB-30AADFD57B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01084" y="1821610"/>
            <a:ext cx="1234295" cy="737894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46018ADB-BD79-4747-82F0-6C651EA4E4DB}"/>
              </a:ext>
            </a:extLst>
          </p:cNvPr>
          <p:cNvSpPr/>
          <p:nvPr/>
        </p:nvSpPr>
        <p:spPr>
          <a:xfrm>
            <a:off x="7015634" y="1594521"/>
            <a:ext cx="16225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A</a:t>
            </a:r>
            <a:r>
              <a:rPr lang="en-US" altLang="zh-CN" sz="2400" baseline="-25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e</a:t>
            </a:r>
            <a:r>
              <a:rPr lang="en-US" altLang="zh-CN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 and</a:t>
            </a:r>
            <a:r>
              <a:rPr lang="zh-CN" alt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A</a:t>
            </a:r>
            <a:r>
              <a:rPr kumimoji="1" lang="zh-CN" altLang="en-US" sz="2400" baseline="-25000" dirty="0">
                <a:solidFill>
                  <a:srgbClr val="C00000"/>
                </a:solidFill>
              </a:rPr>
              <a:t>𝛕 </a:t>
            </a:r>
            <a:endParaRPr lang="zh-CN" altLang="en-US" sz="2400" dirty="0"/>
          </a:p>
        </p:txBody>
      </p:sp>
      <p:cxnSp>
        <p:nvCxnSpPr>
          <p:cNvPr id="20" name="直线箭头连接符 19">
            <a:extLst>
              <a:ext uri="{FF2B5EF4-FFF2-40B4-BE49-F238E27FC236}">
                <a16:creationId xmlns:a16="http://schemas.microsoft.com/office/drawing/2014/main" id="{B94FABE3-4055-0941-AA29-5FAB25C3FABA}"/>
              </a:ext>
            </a:extLst>
          </p:cNvPr>
          <p:cNvCxnSpPr>
            <a:cxnSpLocks/>
            <a:stCxn id="16" idx="3"/>
            <a:endCxn id="18" idx="1"/>
          </p:cNvCxnSpPr>
          <p:nvPr/>
        </p:nvCxnSpPr>
        <p:spPr bwMode="auto">
          <a:xfrm>
            <a:off x="6400800" y="1602019"/>
            <a:ext cx="614834" cy="22333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2" name="直线箭头连接符 21">
            <a:extLst>
              <a:ext uri="{FF2B5EF4-FFF2-40B4-BE49-F238E27FC236}">
                <a16:creationId xmlns:a16="http://schemas.microsoft.com/office/drawing/2014/main" id="{7533C1CF-A874-024B-A065-947414C6E533}"/>
              </a:ext>
            </a:extLst>
          </p:cNvPr>
          <p:cNvCxnSpPr>
            <a:cxnSpLocks/>
            <a:stCxn id="17" idx="3"/>
            <a:endCxn id="18" idx="1"/>
          </p:cNvCxnSpPr>
          <p:nvPr/>
        </p:nvCxnSpPr>
        <p:spPr bwMode="auto">
          <a:xfrm flipV="1">
            <a:off x="6435379" y="1825354"/>
            <a:ext cx="580255" cy="36520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26" name="图片 25">
            <a:extLst>
              <a:ext uri="{FF2B5EF4-FFF2-40B4-BE49-F238E27FC236}">
                <a16:creationId xmlns:a16="http://schemas.microsoft.com/office/drawing/2014/main" id="{783B1625-C1FE-6F48-9118-9E41D6756CF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19116" y="2830000"/>
            <a:ext cx="1918034" cy="459335"/>
          </a:xfrm>
          <a:prstGeom prst="rect">
            <a:avLst/>
          </a:prstGeom>
        </p:spPr>
      </p:pic>
      <p:cxnSp>
        <p:nvCxnSpPr>
          <p:cNvPr id="30" name="直线箭头连接符 29">
            <a:extLst>
              <a:ext uri="{FF2B5EF4-FFF2-40B4-BE49-F238E27FC236}">
                <a16:creationId xmlns:a16="http://schemas.microsoft.com/office/drawing/2014/main" id="{36E8DBE2-8BD9-0546-9625-F1309D5425E9}"/>
              </a:ext>
            </a:extLst>
          </p:cNvPr>
          <p:cNvCxnSpPr/>
          <p:nvPr/>
        </p:nvCxnSpPr>
        <p:spPr bwMode="auto">
          <a:xfrm flipH="1">
            <a:off x="4331368" y="4584032"/>
            <a:ext cx="721895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0250326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1399" y="2957482"/>
            <a:ext cx="4892601" cy="35796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Backward-forward asymmetry</a:t>
            </a:r>
            <a:r>
              <a:rPr lang="zh-CN" altLang="en-US" sz="3600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 </a:t>
            </a:r>
            <a:r>
              <a:rPr lang="en-US" altLang="zh-CN" sz="3600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in</a:t>
            </a:r>
            <a:r>
              <a:rPr lang="zh-CN" altLang="en-US" sz="3600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 </a:t>
            </a:r>
            <a:r>
              <a:rPr lang="en-US" altLang="zh-CN" sz="3600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Z-&gt;</a:t>
            </a:r>
            <a:r>
              <a:rPr lang="en-US" altLang="zh-CN" sz="3600" kern="1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μμ</a:t>
            </a:r>
            <a:r>
              <a:rPr lang="en-US" sz="3600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56557"/>
            <a:ext cx="8839200" cy="5638800"/>
          </a:xfrm>
        </p:spPr>
        <p:txBody>
          <a:bodyPr/>
          <a:lstStyle/>
          <a:p>
            <a:r>
              <a:rPr lang="en-US" altLang="zh-CN" sz="1800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LEP</a:t>
            </a:r>
            <a:r>
              <a:rPr lang="zh-CN" altLang="en-US" sz="1800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 </a:t>
            </a:r>
            <a:r>
              <a:rPr lang="en-US" sz="1800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measurement :</a:t>
            </a:r>
            <a:r>
              <a:rPr lang="zh-CN" altLang="en-US" sz="1800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  </a:t>
            </a:r>
            <a:r>
              <a:rPr lang="en-US" altLang="zh-CN" sz="1800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0.0169</a:t>
            </a:r>
            <a:r>
              <a:rPr lang="zh-CN" altLang="en-US" sz="1800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 </a:t>
            </a:r>
            <a:r>
              <a:rPr lang="en-US" sz="1800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+-</a:t>
            </a:r>
            <a:r>
              <a:rPr lang="en-US" altLang="zh-CN" sz="1800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0.00130</a:t>
            </a:r>
            <a:r>
              <a:rPr lang="zh-CN" altLang="en-US" sz="1800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 </a:t>
            </a:r>
            <a:endParaRPr lang="en-US" altLang="zh-CN" sz="1800" kern="1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  <a:cs typeface="ＭＳ Ｐゴシック" charset="0"/>
            </a:endParaRPr>
          </a:p>
          <a:p>
            <a:r>
              <a:rPr lang="en-US" altLang="zh-CN" sz="1800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CEPC</a:t>
            </a:r>
            <a:r>
              <a:rPr lang="zh-CN" altLang="en-US" sz="1800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 </a:t>
            </a:r>
            <a:r>
              <a:rPr lang="en-US" altLang="zh-CN" sz="1800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expected:</a:t>
            </a:r>
            <a:r>
              <a:rPr lang="zh-CN" altLang="en-US" sz="1800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                    </a:t>
            </a:r>
            <a:r>
              <a:rPr lang="en-US" altLang="zh-CN" sz="1800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+-0.00005</a:t>
            </a:r>
            <a:r>
              <a:rPr lang="zh-CN" altLang="en-US" sz="1800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 </a:t>
            </a:r>
            <a:endParaRPr lang="en-US" sz="1800" kern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  <a:cs typeface="ＭＳ Ｐゴシック" charset="0"/>
            </a:endParaRPr>
          </a:p>
          <a:p>
            <a:pPr lvl="1"/>
            <a:r>
              <a:rPr lang="en-US" altLang="zh-CN" sz="18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CEPC</a:t>
            </a:r>
            <a:r>
              <a:rPr lang="zh-CN" altLang="en-US" sz="18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8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has</a:t>
            </a:r>
            <a:r>
              <a:rPr lang="zh-CN" altLang="en-US" sz="18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8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potential</a:t>
            </a:r>
            <a:r>
              <a:rPr lang="zh-CN" altLang="en-US" sz="18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8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to</a:t>
            </a:r>
            <a:r>
              <a:rPr lang="zh-CN" altLang="en-US" sz="18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8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improve</a:t>
            </a:r>
            <a:r>
              <a:rPr lang="zh-CN" altLang="en-US" sz="18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8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it</a:t>
            </a:r>
            <a:r>
              <a:rPr lang="zh-CN" altLang="en-US" sz="18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8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by</a:t>
            </a:r>
            <a:r>
              <a:rPr lang="zh-CN" altLang="en-US" sz="18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8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a</a:t>
            </a:r>
            <a:r>
              <a:rPr lang="zh-CN" altLang="en-US" sz="18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8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factor</a:t>
            </a:r>
            <a:r>
              <a:rPr lang="zh-CN" altLang="en-US" sz="18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8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of</a:t>
            </a:r>
            <a:r>
              <a:rPr lang="zh-CN" altLang="en-US" sz="18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8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20~30</a:t>
            </a:r>
            <a:r>
              <a:rPr lang="zh-CN" altLang="en-US" sz="18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8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.</a:t>
            </a:r>
          </a:p>
          <a:p>
            <a:pPr lvl="2"/>
            <a:r>
              <a:rPr lang="en-US" altLang="zh-CN" sz="1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Acceptance</a:t>
            </a:r>
            <a:r>
              <a:rPr lang="zh-CN" altLang="en-US" sz="1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 </a:t>
            </a:r>
            <a:r>
              <a:rPr lang="en-US" altLang="zh-CN" sz="1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systematics</a:t>
            </a:r>
            <a:r>
              <a:rPr lang="zh-CN" altLang="en-US" sz="1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 </a:t>
            </a:r>
            <a:r>
              <a:rPr lang="en-US" altLang="zh-CN" sz="1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(larger</a:t>
            </a:r>
            <a:r>
              <a:rPr lang="zh-CN" altLang="en-US" sz="1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 </a:t>
            </a:r>
            <a:r>
              <a:rPr lang="en-US" altLang="zh-CN" sz="1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detector</a:t>
            </a:r>
            <a:r>
              <a:rPr lang="zh-CN" altLang="en-US" sz="1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 </a:t>
            </a:r>
            <a:r>
              <a:rPr lang="en-US" altLang="zh-CN" sz="1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coverage,</a:t>
            </a:r>
            <a:r>
              <a:rPr lang="zh-CN" altLang="en-US" sz="1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 </a:t>
            </a:r>
            <a:r>
              <a:rPr lang="en-US" altLang="zh-CN" sz="1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smaller</a:t>
            </a:r>
            <a:r>
              <a:rPr lang="zh-CN" altLang="en-US" sz="1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 </a:t>
            </a:r>
            <a:r>
              <a:rPr lang="en-US" altLang="zh-CN" sz="1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syst.</a:t>
            </a:r>
            <a:r>
              <a:rPr lang="zh-CN" altLang="en-US" sz="1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 </a:t>
            </a:r>
            <a:r>
              <a:rPr lang="en-US" altLang="zh-CN" sz="1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)</a:t>
            </a:r>
            <a:r>
              <a:rPr lang="zh-CN" altLang="en-US" sz="1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 </a:t>
            </a:r>
            <a:endParaRPr lang="en-US" altLang="zh-CN" sz="1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  <a:cs typeface="ＭＳ Ｐゴシック" charset="0"/>
            </a:endParaRPr>
          </a:p>
          <a:p>
            <a:r>
              <a:rPr lang="en-US" altLang="zh-CN" sz="1800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Major</a:t>
            </a:r>
            <a:r>
              <a:rPr lang="zh-CN" altLang="en-US" sz="1800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 </a:t>
            </a:r>
            <a:r>
              <a:rPr lang="en-US" altLang="zh-CN" sz="1800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systematics</a:t>
            </a:r>
            <a:r>
              <a:rPr lang="zh-CN" altLang="en-US" sz="1800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 </a:t>
            </a:r>
            <a:r>
              <a:rPr lang="en-US" altLang="zh-CN" sz="1800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(absolute value.)</a:t>
            </a:r>
          </a:p>
          <a:p>
            <a:pPr lvl="1"/>
            <a:r>
              <a:rPr lang="en-US" altLang="zh-CN" sz="18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Beam</a:t>
            </a:r>
            <a:r>
              <a:rPr lang="zh-CN" altLang="en-US" sz="18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 </a:t>
            </a:r>
            <a:r>
              <a:rPr lang="en-US" altLang="zh-CN" sz="18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energy</a:t>
            </a:r>
            <a:r>
              <a:rPr lang="zh-CN" altLang="en-US" sz="18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 </a:t>
            </a:r>
            <a:r>
              <a:rPr lang="en-US" altLang="zh-CN" sz="18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systematics</a:t>
            </a:r>
            <a:r>
              <a:rPr lang="zh-CN" altLang="en-US" sz="18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 </a:t>
            </a:r>
            <a:r>
              <a:rPr lang="en-US" altLang="zh-CN" sz="18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(5e</a:t>
            </a:r>
            <a:r>
              <a:rPr lang="en-US" altLang="zh-CN" sz="1800" kern="1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-5</a:t>
            </a:r>
            <a:r>
              <a:rPr lang="zh-CN" altLang="en-US" sz="18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 </a:t>
            </a:r>
            <a:r>
              <a:rPr lang="en-US" altLang="zh-CN" sz="18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, assuming 500keV </a:t>
            </a:r>
            <a:r>
              <a:rPr lang="en-US" altLang="zh-CN" sz="1800" kern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E</a:t>
            </a:r>
            <a:r>
              <a:rPr lang="en-US" altLang="zh-CN" sz="1800" kern="1200" baseline="-25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beam</a:t>
            </a:r>
            <a:r>
              <a:rPr lang="en-US" altLang="zh-CN" sz="18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 </a:t>
            </a:r>
            <a:r>
              <a:rPr lang="en-US" altLang="zh-CN" sz="1800" kern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unc</a:t>
            </a:r>
            <a:r>
              <a:rPr lang="en-US" altLang="zh-CN" sz="18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. )</a:t>
            </a:r>
          </a:p>
          <a:p>
            <a:pPr lvl="1"/>
            <a:r>
              <a:rPr lang="en-US" altLang="zh-CN" sz="18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Muon</a:t>
            </a:r>
            <a:r>
              <a:rPr lang="zh-CN" altLang="en-US" sz="18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 </a:t>
            </a:r>
            <a:r>
              <a:rPr lang="en-US" altLang="zh-CN" sz="18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angular</a:t>
            </a:r>
            <a:r>
              <a:rPr lang="zh-CN" altLang="en-US" sz="18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 </a:t>
            </a:r>
            <a:r>
              <a:rPr lang="en-US" altLang="zh-CN" sz="18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resolution</a:t>
            </a:r>
            <a:r>
              <a:rPr lang="zh-CN" altLang="en-US" sz="18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 </a:t>
            </a:r>
            <a:r>
              <a:rPr lang="en-US" altLang="zh-CN" sz="18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(1e</a:t>
            </a:r>
            <a:r>
              <a:rPr lang="en-US" altLang="zh-CN" sz="1800" kern="1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-5</a:t>
            </a:r>
            <a:r>
              <a:rPr lang="zh-CN" altLang="en-US" sz="18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 </a:t>
            </a:r>
            <a:r>
              <a:rPr lang="en-US" altLang="zh-CN" sz="18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level 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8267AE-12AC-6D4E-BBA4-95C28F47D5CA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9491" y="838200"/>
            <a:ext cx="967946" cy="651008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Electroweak Physics at CEPC, Zhijun Liang</a:t>
            </a:r>
          </a:p>
        </p:txBody>
      </p:sp>
      <p:pic>
        <p:nvPicPr>
          <p:cNvPr id="9" name="Picture 6">
            <a:extLst>
              <a:ext uri="{FF2B5EF4-FFF2-40B4-BE49-F238E27FC236}">
                <a16:creationId xmlns:a16="http://schemas.microsoft.com/office/drawing/2014/main" id="{08737928-C0F6-3E4F-B408-421A1237F7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331" y="3056021"/>
            <a:ext cx="4303269" cy="3339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1701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6A62A64-358C-754C-B9E3-9C03F5592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Electroweak global fit status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8C43EEB-7E9E-8346-902D-7B59AC3D4D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Review</a:t>
            </a:r>
            <a:r>
              <a:rPr lang="zh-CN" altLang="en-US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 </a:t>
            </a:r>
            <a:r>
              <a:rPr lang="en-US" altLang="zh-CN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of</a:t>
            </a:r>
            <a:r>
              <a:rPr lang="zh-CN" altLang="en-US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 </a:t>
            </a:r>
            <a:r>
              <a:rPr lang="en-US" altLang="zh-CN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the</a:t>
            </a:r>
            <a:r>
              <a:rPr lang="zh-CN" altLang="en-US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 </a:t>
            </a:r>
            <a:r>
              <a:rPr lang="en-US" altLang="zh-CN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key</a:t>
            </a:r>
            <a:r>
              <a:rPr lang="zh-CN" altLang="en-US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 </a:t>
            </a:r>
            <a:r>
              <a:rPr lang="en-US" altLang="zh-CN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electroweak</a:t>
            </a:r>
            <a:r>
              <a:rPr lang="zh-CN" altLang="en-US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 </a:t>
            </a:r>
            <a:r>
              <a:rPr lang="en-US" altLang="zh-CN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constant</a:t>
            </a:r>
            <a:r>
              <a:rPr lang="zh-CN" altLang="en-US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 </a:t>
            </a:r>
            <a:endParaRPr lang="en-US" altLang="zh-CN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  <a:cs typeface="ＭＳ Ｐゴシック" charset="0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C39DCB6-DD6C-4147-8D75-AC10B8FEA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8267AE-12AC-6D4E-BBA4-95C28F47D5CA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97F9B4A1-E3A8-6C44-8C5A-FBA2A8E82E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781" y="1423281"/>
            <a:ext cx="7119556" cy="4241800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2F2F5B1C-945A-704F-B2B7-41560AA9FB0F}"/>
              </a:ext>
            </a:extLst>
          </p:cNvPr>
          <p:cNvSpPr/>
          <p:nvPr/>
        </p:nvSpPr>
        <p:spPr>
          <a:xfrm>
            <a:off x="3767855" y="5758218"/>
            <a:ext cx="19222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From</a:t>
            </a:r>
            <a:r>
              <a:rPr lang="zh-CN" alt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PDG2018</a:t>
            </a:r>
            <a:r>
              <a:rPr lang="zh-CN" alt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 </a:t>
            </a:r>
            <a:endParaRPr lang="zh-CN" altLang="en-US" dirty="0"/>
          </a:p>
        </p:txBody>
      </p:sp>
      <p:sp>
        <p:nvSpPr>
          <p:cNvPr id="9" name="圆角矩形 8">
            <a:extLst>
              <a:ext uri="{FF2B5EF4-FFF2-40B4-BE49-F238E27FC236}">
                <a16:creationId xmlns:a16="http://schemas.microsoft.com/office/drawing/2014/main" id="{06EB1710-96FF-2044-AF8C-2007FEC2E062}"/>
              </a:ext>
            </a:extLst>
          </p:cNvPr>
          <p:cNvSpPr/>
          <p:nvPr/>
        </p:nvSpPr>
        <p:spPr bwMode="auto">
          <a:xfrm>
            <a:off x="681781" y="2933875"/>
            <a:ext cx="7119556" cy="1585731"/>
          </a:xfrm>
          <a:prstGeom prst="roundRect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" pitchFamily="-97" charset="0"/>
            </a:endParaRPr>
          </a:p>
        </p:txBody>
      </p:sp>
      <p:sp>
        <p:nvSpPr>
          <p:cNvPr id="10" name="圆角矩形 9">
            <a:extLst>
              <a:ext uri="{FF2B5EF4-FFF2-40B4-BE49-F238E27FC236}">
                <a16:creationId xmlns:a16="http://schemas.microsoft.com/office/drawing/2014/main" id="{4361CC56-609A-3A46-B4E8-829CA68540ED}"/>
              </a:ext>
            </a:extLst>
          </p:cNvPr>
          <p:cNvSpPr/>
          <p:nvPr/>
        </p:nvSpPr>
        <p:spPr bwMode="auto">
          <a:xfrm>
            <a:off x="681781" y="1788400"/>
            <a:ext cx="7119556" cy="577915"/>
          </a:xfrm>
          <a:prstGeom prst="roundRect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" pitchFamily="-97" charset="0"/>
            </a:endParaRPr>
          </a:p>
        </p:txBody>
      </p:sp>
      <p:sp>
        <p:nvSpPr>
          <p:cNvPr id="11" name="圆角矩形 10">
            <a:extLst>
              <a:ext uri="{FF2B5EF4-FFF2-40B4-BE49-F238E27FC236}">
                <a16:creationId xmlns:a16="http://schemas.microsoft.com/office/drawing/2014/main" id="{884AF309-49F9-5348-8620-7CB4AB30BF11}"/>
              </a:ext>
            </a:extLst>
          </p:cNvPr>
          <p:cNvSpPr/>
          <p:nvPr/>
        </p:nvSpPr>
        <p:spPr bwMode="auto">
          <a:xfrm>
            <a:off x="681781" y="5043610"/>
            <a:ext cx="7119556" cy="577915"/>
          </a:xfrm>
          <a:prstGeom prst="roundRect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" pitchFamily="-97" charset="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1B496A5D-AF0B-3647-B888-B9043BB2D7A8}"/>
              </a:ext>
            </a:extLst>
          </p:cNvPr>
          <p:cNvSpPr/>
          <p:nvPr/>
        </p:nvSpPr>
        <p:spPr>
          <a:xfrm>
            <a:off x="7825639" y="1795412"/>
            <a:ext cx="8835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Z</a:t>
            </a:r>
            <a:r>
              <a:rPr lang="zh-CN" alt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pole</a:t>
            </a:r>
            <a:endParaRPr lang="zh-CN" altLang="en-US" dirty="0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4854B099-ACA3-7E44-A162-FFC67A0E71CA}"/>
              </a:ext>
            </a:extLst>
          </p:cNvPr>
          <p:cNvSpPr/>
          <p:nvPr/>
        </p:nvSpPr>
        <p:spPr>
          <a:xfrm>
            <a:off x="7888930" y="2933875"/>
            <a:ext cx="8835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Z</a:t>
            </a:r>
            <a:r>
              <a:rPr lang="zh-CN" alt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pole</a:t>
            </a:r>
            <a:endParaRPr lang="zh-CN" altLang="en-US" dirty="0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028CEF19-E77E-DB46-8427-16D5E47CF6C0}"/>
              </a:ext>
            </a:extLst>
          </p:cNvPr>
          <p:cNvSpPr/>
          <p:nvPr/>
        </p:nvSpPr>
        <p:spPr>
          <a:xfrm>
            <a:off x="7888929" y="4079488"/>
            <a:ext cx="8835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Z</a:t>
            </a:r>
            <a:r>
              <a:rPr lang="zh-CN" alt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pole</a:t>
            </a:r>
            <a:endParaRPr lang="zh-CN" altLang="en-US" dirty="0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53E4320A-C241-2741-B6F3-26C065E0CE3B}"/>
              </a:ext>
            </a:extLst>
          </p:cNvPr>
          <p:cNvSpPr/>
          <p:nvPr/>
        </p:nvSpPr>
        <p:spPr>
          <a:xfrm>
            <a:off x="7888929" y="3487810"/>
            <a:ext cx="1098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WW</a:t>
            </a:r>
            <a:r>
              <a:rPr lang="zh-CN" alt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run</a:t>
            </a:r>
            <a:endParaRPr lang="zh-CN" altLang="en-US" dirty="0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3EEEDEBF-5A33-0541-A08C-15E2E040D9F7}"/>
              </a:ext>
            </a:extLst>
          </p:cNvPr>
          <p:cNvSpPr/>
          <p:nvPr/>
        </p:nvSpPr>
        <p:spPr>
          <a:xfrm>
            <a:off x="7812239" y="5158541"/>
            <a:ext cx="10550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ZH</a:t>
            </a:r>
            <a:r>
              <a:rPr lang="zh-CN" alt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runs</a:t>
            </a:r>
            <a:endParaRPr lang="zh-CN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ABA1DFAD-B6F9-094A-AB3F-52A02B2F5D2C}"/>
              </a:ext>
            </a:extLst>
          </p:cNvPr>
          <p:cNvSpPr/>
          <p:nvPr/>
        </p:nvSpPr>
        <p:spPr>
          <a:xfrm>
            <a:off x="7801337" y="4595806"/>
            <a:ext cx="13371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ttbar runs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583138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8A6E5-1451-4611-9B85-9117163DB886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30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3054" y="2252526"/>
            <a:ext cx="5106176" cy="4232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3" y="1034901"/>
            <a:ext cx="4122540" cy="4788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289311" y="822002"/>
            <a:ext cx="4691403" cy="147732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CH" dirty="0"/>
              <a:t>Top </a:t>
            </a:r>
            <a:r>
              <a:rPr lang="fr-CH" dirty="0" err="1"/>
              <a:t>threshold</a:t>
            </a:r>
            <a:r>
              <a:rPr lang="fr-CH" dirty="0"/>
              <a:t> cross-section  </a:t>
            </a:r>
            <a:r>
              <a:rPr lang="fr-CH" dirty="0" err="1"/>
              <a:t>depends</a:t>
            </a:r>
            <a:r>
              <a:rPr lang="fr-CH" dirty="0"/>
              <a:t> on</a:t>
            </a:r>
          </a:p>
          <a:p>
            <a:r>
              <a:rPr lang="fr-CH" dirty="0">
                <a:solidFill>
                  <a:srgbClr val="C00000"/>
                </a:solidFill>
              </a:rPr>
              <a:t>-- top mass</a:t>
            </a:r>
          </a:p>
          <a:p>
            <a:r>
              <a:rPr lang="fr-CH" dirty="0">
                <a:solidFill>
                  <a:srgbClr val="C00000"/>
                </a:solidFill>
              </a:rPr>
              <a:t>-- top </a:t>
            </a:r>
            <a:r>
              <a:rPr lang="fr-CH" dirty="0" err="1">
                <a:solidFill>
                  <a:srgbClr val="C00000"/>
                </a:solidFill>
              </a:rPr>
              <a:t>width</a:t>
            </a:r>
            <a:r>
              <a:rPr lang="fr-CH" dirty="0">
                <a:solidFill>
                  <a:srgbClr val="C00000"/>
                </a:solidFill>
              </a:rPr>
              <a:t> (</a:t>
            </a:r>
            <a:r>
              <a:rPr lang="fr-CH" dirty="0" err="1">
                <a:solidFill>
                  <a:srgbClr val="C00000"/>
                </a:solidFill>
              </a:rPr>
              <a:t>lifetime</a:t>
            </a:r>
            <a:r>
              <a:rPr lang="fr-CH" dirty="0">
                <a:solidFill>
                  <a:srgbClr val="C00000"/>
                </a:solidFill>
              </a:rPr>
              <a:t>) </a:t>
            </a:r>
          </a:p>
          <a:p>
            <a:r>
              <a:rPr lang="fr-CH" dirty="0">
                <a:solidFill>
                  <a:srgbClr val="C00000"/>
                </a:solidFill>
              </a:rPr>
              <a:t>-- top </a:t>
            </a:r>
            <a:r>
              <a:rPr lang="fr-CH" dirty="0" err="1">
                <a:solidFill>
                  <a:srgbClr val="C00000"/>
                </a:solidFill>
              </a:rPr>
              <a:t>Higgs</a:t>
            </a:r>
            <a:r>
              <a:rPr lang="fr-CH" dirty="0">
                <a:solidFill>
                  <a:srgbClr val="C00000"/>
                </a:solidFill>
              </a:rPr>
              <a:t> </a:t>
            </a:r>
            <a:r>
              <a:rPr lang="fr-CH" dirty="0" err="1">
                <a:solidFill>
                  <a:srgbClr val="C00000"/>
                </a:solidFill>
              </a:rPr>
              <a:t>coupling</a:t>
            </a:r>
            <a:r>
              <a:rPr lang="fr-CH" dirty="0">
                <a:solidFill>
                  <a:srgbClr val="C00000"/>
                </a:solidFill>
              </a:rPr>
              <a:t> </a:t>
            </a:r>
          </a:p>
          <a:p>
            <a:r>
              <a:rPr lang="fr-CH" dirty="0">
                <a:solidFill>
                  <a:srgbClr val="C00000"/>
                </a:solidFill>
              </a:rPr>
              <a:t>-- </a:t>
            </a:r>
            <a:r>
              <a:rPr lang="fr-CH" dirty="0">
                <a:solidFill>
                  <a:srgbClr val="C00000"/>
                </a:solidFill>
                <a:sym typeface="Symbol"/>
              </a:rPr>
              <a:t></a:t>
            </a:r>
            <a:r>
              <a:rPr lang="fr-CH" baseline="-25000" dirty="0">
                <a:solidFill>
                  <a:srgbClr val="C00000"/>
                </a:solidFill>
                <a:sym typeface="Symbol"/>
              </a:rPr>
              <a:t>QCD 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9" name="标题 1">
            <a:extLst>
              <a:ext uri="{FF2B5EF4-FFF2-40B4-BE49-F238E27FC236}">
                <a16:creationId xmlns:a16="http://schemas.microsoft.com/office/drawing/2014/main" id="{6EA49560-E4E1-0246-9191-AE53CD2B12B2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6858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FF0000"/>
                </a:solidFill>
                <a:latin typeface="Calibri"/>
                <a:ea typeface="ＭＳ Ｐゴシック" pitchFamily="-97" charset="-128"/>
                <a:cs typeface="Calibri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FF0000"/>
                </a:solidFill>
                <a:latin typeface="Calibri" pitchFamily="-97" charset="0"/>
                <a:ea typeface="ＭＳ Ｐゴシック" pitchFamily="-97" charset="-128"/>
                <a:cs typeface="Calibri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FF0000"/>
                </a:solidFill>
                <a:latin typeface="Calibri" pitchFamily="-97" charset="0"/>
                <a:ea typeface="ＭＳ Ｐゴシック" pitchFamily="-97" charset="-128"/>
                <a:cs typeface="Calibri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FF0000"/>
                </a:solidFill>
                <a:latin typeface="Calibri" pitchFamily="-97" charset="0"/>
                <a:ea typeface="ＭＳ Ｐゴシック" pitchFamily="-97" charset="-128"/>
                <a:cs typeface="Calibri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FF0000"/>
                </a:solidFill>
                <a:latin typeface="Calibri" pitchFamily="-97" charset="0"/>
                <a:ea typeface="ＭＳ Ｐゴシック" pitchFamily="-97" charset="-128"/>
                <a:cs typeface="Calibri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-97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-97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-97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-97" charset="0"/>
              </a:defRPr>
            </a:lvl9pPr>
          </a:lstStyle>
          <a:p>
            <a:pPr defTabSz="914400"/>
            <a:r>
              <a:rPr lang="en-US" altLang="zh-CN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Top threshold scan </a:t>
            </a:r>
            <a:endParaRPr lang="zh-CN" altLang="en-US" kern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4AE88944-E699-5144-801A-9884376E16DE}"/>
              </a:ext>
            </a:extLst>
          </p:cNvPr>
          <p:cNvSpPr/>
          <p:nvPr/>
        </p:nvSpPr>
        <p:spPr>
          <a:xfrm>
            <a:off x="0" y="6230034"/>
            <a:ext cx="56589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zh-CN" dirty="0">
                <a:solidFill>
                  <a:srgbClr val="0070C0"/>
                </a:solidFill>
              </a:rPr>
              <a:t>Slide by Alain Blondel </a:t>
            </a:r>
          </a:p>
          <a:p>
            <a:r>
              <a:rPr lang="en-US" altLang="zh-CN" dirty="0">
                <a:solidFill>
                  <a:srgbClr val="0070C0"/>
                </a:solidFill>
              </a:rPr>
              <a:t>Study by Frank Simon (CLIC/ILC study, EPJC 73,(2013)2530)</a:t>
            </a:r>
            <a:endParaRPr lang="zh-CN" alt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4220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Outline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839200" cy="5638800"/>
          </a:xfrm>
        </p:spPr>
        <p:txBody>
          <a:bodyPr/>
          <a:lstStyle/>
          <a:p>
            <a:endParaRPr lang="en-US" altLang="zh-CN" dirty="0"/>
          </a:p>
          <a:p>
            <a:r>
              <a:rPr lang="en-US" altLang="zh-CN" sz="4000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Introduction</a:t>
            </a:r>
            <a:r>
              <a:rPr lang="zh-CN" altLang="en-US" sz="4000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 </a:t>
            </a:r>
            <a:r>
              <a:rPr lang="en-US" altLang="zh-CN" sz="4000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to</a:t>
            </a:r>
            <a:r>
              <a:rPr lang="zh-CN" altLang="en-US" sz="4000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 </a:t>
            </a:r>
            <a:r>
              <a:rPr lang="en-US" altLang="zh-CN" sz="4000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CEPC</a:t>
            </a:r>
            <a:r>
              <a:rPr lang="zh-CN" altLang="en-US" sz="4000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 </a:t>
            </a:r>
            <a:endParaRPr lang="en-US" altLang="zh-CN" sz="4000" kern="1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  <a:cs typeface="ＭＳ Ｐゴシック" charset="0"/>
            </a:endParaRPr>
          </a:p>
          <a:p>
            <a:r>
              <a:rPr lang="en-US" altLang="zh-CN" sz="4000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Z</a:t>
            </a:r>
            <a:r>
              <a:rPr lang="zh-CN" altLang="en-US" sz="4000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 </a:t>
            </a:r>
            <a:r>
              <a:rPr lang="en-US" altLang="zh-CN" sz="4000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pole</a:t>
            </a:r>
            <a:r>
              <a:rPr lang="zh-CN" altLang="en-US" sz="4000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 </a:t>
            </a:r>
            <a:r>
              <a:rPr lang="en-US" altLang="zh-CN" sz="4000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physics</a:t>
            </a:r>
            <a:r>
              <a:rPr lang="zh-CN" altLang="en-US" sz="4000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 </a:t>
            </a:r>
            <a:endParaRPr lang="en-US" altLang="zh-CN" sz="4000" kern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  <a:cs typeface="ＭＳ Ｐゴシック" charset="0"/>
            </a:endParaRPr>
          </a:p>
          <a:p>
            <a:r>
              <a:rPr lang="en-US" altLang="zh-CN" sz="4000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W</a:t>
            </a:r>
            <a:r>
              <a:rPr lang="zh-CN" altLang="en-US" sz="4000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 </a:t>
            </a:r>
            <a:r>
              <a:rPr lang="en-US" altLang="zh-CN" sz="4000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physics</a:t>
            </a:r>
            <a:r>
              <a:rPr lang="zh-CN" altLang="en-US" sz="4000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 </a:t>
            </a:r>
            <a:endParaRPr lang="en-US" altLang="zh-CN" sz="4000" kern="1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  <a:cs typeface="ＭＳ Ｐゴシック" charset="0"/>
            </a:endParaRPr>
          </a:p>
          <a:p>
            <a:r>
              <a:rPr lang="en-US" altLang="zh-CN" sz="4000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Top physics </a:t>
            </a:r>
          </a:p>
          <a:p>
            <a:endParaRPr lang="en-US" altLang="zh-CN" sz="4000" kern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  <a:cs typeface="ＭＳ Ｐゴシック" charset="0"/>
            </a:endParaRPr>
          </a:p>
          <a:p>
            <a:pPr lvl="1"/>
            <a:endParaRPr lang="en-US" altLang="zh-CN" sz="3600" kern="1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8267AE-12AC-6D4E-BBA4-95C28F47D5C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Electroweak Physics at CEPC, Zhijun Liang</a:t>
            </a:r>
          </a:p>
        </p:txBody>
      </p:sp>
    </p:spTree>
    <p:extLst>
      <p:ext uri="{BB962C8B-B14F-4D97-AF65-F5344CB8AC3E}">
        <p14:creationId xmlns:p14="http://schemas.microsoft.com/office/powerpoint/2010/main" val="20782084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990" y="2960876"/>
            <a:ext cx="4031255" cy="3471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1CE339EA-CBB2-D047-BBE7-688A9E042B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789" y="4837526"/>
            <a:ext cx="5486780" cy="2099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66701"/>
            <a:ext cx="8229600" cy="990601"/>
          </a:xfrm>
        </p:spPr>
        <p:txBody>
          <a:bodyPr/>
          <a:lstStyle/>
          <a:p>
            <a:pPr>
              <a:defRPr/>
            </a:pPr>
            <a:r>
              <a:rPr lang="en-US" sz="3600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Z mass measurement 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0" y="742271"/>
            <a:ext cx="9150350" cy="4876800"/>
          </a:xfrm>
        </p:spPr>
        <p:txBody>
          <a:bodyPr/>
          <a:lstStyle/>
          <a:p>
            <a:pPr>
              <a:defRPr/>
            </a:pPr>
            <a:r>
              <a:rPr lang="en-US" sz="1800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LEP precision  :  91.1876±0.0021 GeV </a:t>
            </a:r>
          </a:p>
          <a:p>
            <a:pPr>
              <a:defRPr/>
            </a:pPr>
            <a:r>
              <a:rPr lang="en-US" sz="1800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CEPC goal : 0.5 MeV</a:t>
            </a:r>
            <a:r>
              <a:rPr lang="zh-CN" altLang="en-US" sz="1800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 </a:t>
            </a:r>
            <a:r>
              <a:rPr lang="en-US" altLang="zh-CN" sz="1800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(CDR)</a:t>
            </a:r>
            <a:r>
              <a:rPr lang="zh-CN" altLang="en-US" sz="1800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 </a:t>
            </a:r>
            <a:r>
              <a:rPr lang="en-US" altLang="zh-CN" sz="1800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  <a:sym typeface="Wingdings" pitchFamily="2" charset="2"/>
              </a:rPr>
              <a:t></a:t>
            </a:r>
            <a:r>
              <a:rPr lang="zh-CN" altLang="en-US" sz="1800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  <a:sym typeface="Wingdings" pitchFamily="2" charset="2"/>
              </a:rPr>
              <a:t> </a:t>
            </a:r>
            <a:r>
              <a:rPr lang="en-US" altLang="zh-CN" sz="1800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  <a:sym typeface="Wingdings" pitchFamily="2" charset="2"/>
              </a:rPr>
              <a:t>0.1MeV</a:t>
            </a:r>
            <a:r>
              <a:rPr lang="zh-CN" altLang="en-US" sz="1800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  <a:sym typeface="Wingdings" pitchFamily="2" charset="2"/>
              </a:rPr>
              <a:t> </a:t>
            </a:r>
            <a:r>
              <a:rPr lang="en-US" altLang="zh-CN" sz="1800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  <a:sym typeface="Wingdings" pitchFamily="2" charset="2"/>
              </a:rPr>
              <a:t>(TDR)</a:t>
            </a:r>
          </a:p>
          <a:p>
            <a:pPr lvl="1">
              <a:defRPr/>
            </a:pPr>
            <a:r>
              <a:rPr lang="en-US" altLang="zh-CN" sz="18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Beam energy uncertainty is</a:t>
            </a:r>
            <a:r>
              <a:rPr lang="zh-CN" altLang="en-US" sz="18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8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major</a:t>
            </a:r>
            <a:r>
              <a:rPr lang="zh-CN" altLang="en-US" sz="18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8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systematics</a:t>
            </a:r>
            <a:endParaRPr lang="en-US" sz="1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pPr lvl="2"/>
            <a:r>
              <a:rPr lang="en-US" altLang="zh-CN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5~10% transverse beam polarization is the key </a:t>
            </a:r>
          </a:p>
          <a:p>
            <a:pPr lvl="2"/>
            <a:r>
              <a:rPr lang="en-US" altLang="zh-CN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Resonant</a:t>
            </a:r>
            <a:r>
              <a:rPr lang="zh-CN" altLang="en-US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 </a:t>
            </a:r>
            <a:r>
              <a:rPr lang="en-US" altLang="zh-CN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depolarization</a:t>
            </a:r>
            <a:r>
              <a:rPr lang="zh-CN" altLang="en-US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 </a:t>
            </a:r>
            <a:r>
              <a:rPr lang="en-US" altLang="zh-CN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approach</a:t>
            </a:r>
            <a:r>
              <a:rPr lang="zh-CN" altLang="en-US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 </a:t>
            </a:r>
            <a:r>
              <a:rPr lang="en-US" altLang="zh-CN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by</a:t>
            </a:r>
            <a:r>
              <a:rPr lang="zh-CN" altLang="en-US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 </a:t>
            </a:r>
            <a:r>
              <a:rPr lang="en-US" altLang="zh-CN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LEP </a:t>
            </a:r>
            <a:r>
              <a:rPr lang="zh-CN" altLang="en-US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  <a:sym typeface="Wingdings"/>
              </a:rPr>
              <a:t></a:t>
            </a:r>
            <a:r>
              <a:rPr lang="zh-CN" altLang="en-US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 </a:t>
            </a:r>
            <a:r>
              <a:rPr lang="en-US" altLang="zh-CN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&lt;0.1MeV</a:t>
            </a:r>
            <a:endParaRPr lang="en-US" kern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  <a:cs typeface="ＭＳ Ｐゴシック" charset="0"/>
            </a:endParaRPr>
          </a:p>
          <a:p>
            <a:pPr lvl="2"/>
            <a:r>
              <a:rPr lang="en-US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Compton scattering </a:t>
            </a:r>
            <a:r>
              <a:rPr lang="zh-CN" altLang="en-US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  <a:sym typeface="Wingdings"/>
              </a:rPr>
              <a:t></a:t>
            </a:r>
            <a:r>
              <a:rPr lang="zh-CN" altLang="en-US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 </a:t>
            </a:r>
            <a:r>
              <a:rPr lang="en-US" altLang="zh-CN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&lt;0.3 MeV</a:t>
            </a:r>
            <a:endParaRPr lang="en-US" kern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  <a:cs typeface="ＭＳ Ｐゴシック" charset="0"/>
            </a:endParaRPr>
          </a:p>
          <a:p>
            <a:pPr marL="457200" lvl="1" indent="0" eaLnBrk="1" hangingPunct="1">
              <a:buNone/>
            </a:pPr>
            <a:endParaRPr lang="en-US" dirty="0">
              <a:solidFill>
                <a:srgbClr val="0000FF"/>
              </a:solidFill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962900" y="6432056"/>
            <a:ext cx="1066800" cy="329184"/>
          </a:xfrm>
        </p:spPr>
        <p:txBody>
          <a:bodyPr/>
          <a:lstStyle/>
          <a:p>
            <a:pPr>
              <a:defRPr/>
            </a:pPr>
            <a:fld id="{66366C77-1C9C-464B-854C-3592BF51516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108618" y="4528685"/>
            <a:ext cx="6168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LEP</a:t>
            </a:r>
          </a:p>
        </p:txBody>
      </p:sp>
      <p:graphicFrame>
        <p:nvGraphicFramePr>
          <p:cNvPr id="9" name="表格 8">
            <a:extLst>
              <a:ext uri="{FF2B5EF4-FFF2-40B4-BE49-F238E27FC236}">
                <a16:creationId xmlns:a16="http://schemas.microsoft.com/office/drawing/2014/main" id="{94491685-175D-434D-AA7F-E58A1396F0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5389666"/>
              </p:ext>
            </p:extLst>
          </p:nvPr>
        </p:nvGraphicFramePr>
        <p:xfrm>
          <a:off x="73171" y="3005409"/>
          <a:ext cx="5019819" cy="19202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15775">
                  <a:extLst>
                    <a:ext uri="{9D8B030D-6E8A-4147-A177-3AD203B41FA5}">
                      <a16:colId xmlns:a16="http://schemas.microsoft.com/office/drawing/2014/main" val="2775602841"/>
                    </a:ext>
                  </a:extLst>
                </a:gridCol>
                <a:gridCol w="938463">
                  <a:extLst>
                    <a:ext uri="{9D8B030D-6E8A-4147-A177-3AD203B41FA5}">
                      <a16:colId xmlns:a16="http://schemas.microsoft.com/office/drawing/2014/main" val="4061746252"/>
                    </a:ext>
                  </a:extLst>
                </a:gridCol>
                <a:gridCol w="1106906">
                  <a:extLst>
                    <a:ext uri="{9D8B030D-6E8A-4147-A177-3AD203B41FA5}">
                      <a16:colId xmlns:a16="http://schemas.microsoft.com/office/drawing/2014/main" val="1672689183"/>
                    </a:ext>
                  </a:extLst>
                </a:gridCol>
                <a:gridCol w="1058675">
                  <a:extLst>
                    <a:ext uri="{9D8B030D-6E8A-4147-A177-3AD203B41FA5}">
                      <a16:colId xmlns:a16="http://schemas.microsoft.com/office/drawing/2014/main" val="55980204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Z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pole</a:t>
                      </a:r>
                    </a:p>
                    <a:p>
                      <a:pPr algn="ctr"/>
                      <a:r>
                        <a:rPr lang="en-US" altLang="zh-CN" dirty="0"/>
                        <a:t>(91GeV)</a:t>
                      </a:r>
                      <a:r>
                        <a:rPr lang="zh-CN" altLang="en-US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WW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(160GeV)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ZH</a:t>
                      </a:r>
                    </a:p>
                    <a:p>
                      <a:pPr algn="ctr"/>
                      <a:r>
                        <a:rPr lang="en-US" altLang="zh-CN" dirty="0"/>
                        <a:t>(240GeV)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9327462"/>
                  </a:ext>
                </a:extLst>
              </a:tr>
              <a:tr h="305959">
                <a:tc>
                  <a:txBody>
                    <a:bodyPr/>
                    <a:lstStyle/>
                    <a:p>
                      <a:pPr algn="ctr"/>
                      <a:r>
                        <a:rPr lang="en-US" altLang="zh-CN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软雅黑" pitchFamily="34" charset="-122"/>
                          <a:ea typeface="微软雅黑" pitchFamily="34" charset="-122"/>
                          <a:cs typeface="ＭＳ Ｐゴシック" charset="0"/>
                        </a:rPr>
                        <a:t>Resonant</a:t>
                      </a:r>
                      <a:r>
                        <a:rPr lang="zh-CN" altLang="en-US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软雅黑" pitchFamily="34" charset="-122"/>
                          <a:ea typeface="微软雅黑" pitchFamily="34" charset="-122"/>
                          <a:cs typeface="ＭＳ Ｐゴシック" charset="0"/>
                        </a:rPr>
                        <a:t> </a:t>
                      </a:r>
                      <a:endParaRPr lang="en-US" altLang="zh-CN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软雅黑" pitchFamily="34" charset="-122"/>
                        <a:ea typeface="微软雅黑" pitchFamily="34" charset="-122"/>
                        <a:cs typeface="ＭＳ Ｐゴシック" charset="0"/>
                      </a:endParaRPr>
                    </a:p>
                    <a:p>
                      <a:pPr algn="ctr"/>
                      <a:r>
                        <a:rPr lang="en-US" altLang="zh-CN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软雅黑" pitchFamily="34" charset="-122"/>
                          <a:ea typeface="微软雅黑" pitchFamily="34" charset="-122"/>
                        </a:rPr>
                        <a:t>Depolarization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rgbClr val="C00000"/>
                          </a:solidFill>
                        </a:rPr>
                        <a:t>0.1MeV</a:t>
                      </a:r>
                      <a:r>
                        <a:rPr lang="zh-CN" altLang="en-US" dirty="0">
                          <a:solidFill>
                            <a:srgbClr val="C00000"/>
                          </a:solidFill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altLang="zh-CN" dirty="0">
                          <a:solidFill>
                            <a:srgbClr val="C00000"/>
                          </a:solidFill>
                        </a:rPr>
                        <a:t>0.5</a:t>
                      </a:r>
                      <a:r>
                        <a:rPr lang="zh-CN" altLang="en-US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altLang="zh-CN" dirty="0">
                          <a:solidFill>
                            <a:srgbClr val="C00000"/>
                          </a:solidFill>
                        </a:rPr>
                        <a:t>MeV</a:t>
                      </a:r>
                      <a:endParaRPr lang="zh-CN" alt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NA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9991071"/>
                  </a:ext>
                </a:extLst>
              </a:tr>
              <a:tr h="305959">
                <a:tc>
                  <a:txBody>
                    <a:bodyPr/>
                    <a:lstStyle/>
                    <a:p>
                      <a:pPr algn="ctr"/>
                      <a:r>
                        <a:rPr lang="en-US" altLang="zh-CN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软雅黑" pitchFamily="34" charset="-122"/>
                          <a:ea typeface="微软雅黑" pitchFamily="34" charset="-122"/>
                          <a:cs typeface="ＭＳ Ｐゴシック" charset="0"/>
                        </a:rPr>
                        <a:t>Compton Scattering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0.3MeV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rgbClr val="C00000"/>
                          </a:solidFill>
                        </a:rPr>
                        <a:t>   </a:t>
                      </a:r>
                      <a:r>
                        <a:rPr lang="en-US" altLang="zh-CN" dirty="0">
                          <a:solidFill>
                            <a:srgbClr val="C00000"/>
                          </a:solidFill>
                        </a:rPr>
                        <a:t>0.6MeV</a:t>
                      </a:r>
                      <a:r>
                        <a:rPr lang="zh-CN" altLang="en-US" dirty="0">
                          <a:solidFill>
                            <a:srgbClr val="C00000"/>
                          </a:solidFill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rgbClr val="C00000"/>
                          </a:solidFill>
                        </a:rPr>
                        <a:t>1.0 MeV</a:t>
                      </a:r>
                      <a:endParaRPr lang="zh-CN" alt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4793524"/>
                  </a:ext>
                </a:extLst>
              </a:tr>
            </a:tbl>
          </a:graphicData>
        </a:graphic>
      </p:graphicFrame>
      <p:sp>
        <p:nvSpPr>
          <p:cNvPr id="6" name="矩形 5">
            <a:extLst>
              <a:ext uri="{FF2B5EF4-FFF2-40B4-BE49-F238E27FC236}">
                <a16:creationId xmlns:a16="http://schemas.microsoft.com/office/drawing/2014/main" id="{82825B6F-87F0-2840-AE31-165A3296BC9B}"/>
              </a:ext>
            </a:extLst>
          </p:cNvPr>
          <p:cNvSpPr/>
          <p:nvPr/>
        </p:nvSpPr>
        <p:spPr>
          <a:xfrm>
            <a:off x="831081" y="4916572"/>
            <a:ext cx="23865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Compton scattering</a:t>
            </a:r>
          </a:p>
        </p:txBody>
      </p:sp>
    </p:spTree>
    <p:extLst>
      <p:ext uri="{BB962C8B-B14F-4D97-AF65-F5344CB8AC3E}">
        <p14:creationId xmlns:p14="http://schemas.microsoft.com/office/powerpoint/2010/main" val="16862308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5200" y="1237216"/>
            <a:ext cx="4375764" cy="54859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300" y="-244733"/>
            <a:ext cx="82296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sz="3600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Weak</a:t>
            </a:r>
            <a:r>
              <a:rPr lang="zh-CN" altLang="en-US" sz="3600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 </a:t>
            </a:r>
            <a:r>
              <a:rPr lang="en-US" altLang="zh-CN" sz="3600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mixing</a:t>
            </a:r>
            <a:r>
              <a:rPr lang="zh-CN" altLang="en-US" sz="3600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 </a:t>
            </a:r>
            <a:r>
              <a:rPr lang="en-US" altLang="zh-CN" sz="3600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angle</a:t>
            </a:r>
            <a:r>
              <a:rPr lang="zh-CN" altLang="en-US" sz="3600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 </a:t>
            </a:r>
            <a:endParaRPr lang="en-US" sz="3600" kern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  <a:cs typeface="ＭＳ Ｐゴシック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45867"/>
            <a:ext cx="9613900" cy="4876800"/>
          </a:xfrm>
        </p:spPr>
        <p:txBody>
          <a:bodyPr/>
          <a:lstStyle/>
          <a:p>
            <a:pPr>
              <a:defRPr/>
            </a:pPr>
            <a:r>
              <a:rPr lang="en-US" altLang="zh-CN" sz="2000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Some tension between SLD and LEP results ( ~3σ )</a:t>
            </a:r>
          </a:p>
          <a:p>
            <a:pPr marL="582930" lvl="1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Remain a puzzle for ~10 years </a:t>
            </a:r>
          </a:p>
          <a:p>
            <a:pPr marL="182880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zh-CN" dirty="0"/>
          </a:p>
          <a:p>
            <a:pPr lvl="1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zh-CN" dirty="0"/>
          </a:p>
          <a:p>
            <a:pPr marL="274320" lvl="1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altLang="zh-CN" baseline="30000" dirty="0"/>
          </a:p>
          <a:p>
            <a:pPr lvl="1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  <a:p>
            <a:pPr lvl="2" eaLnBrk="1" hangingPunct="1">
              <a:defRPr/>
            </a:pP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064500" y="6432056"/>
            <a:ext cx="1066800" cy="329184"/>
          </a:xfrm>
        </p:spPr>
        <p:txBody>
          <a:bodyPr/>
          <a:lstStyle/>
          <a:p>
            <a:pPr>
              <a:defRPr/>
            </a:pPr>
            <a:fld id="{C5B0FA73-B677-D541-B750-A22E4FB789C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21508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5850" y="0"/>
            <a:ext cx="12573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Electroweak Physics at CEPC, Zhijun Liang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788" y="1846656"/>
            <a:ext cx="4575624" cy="3550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9256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505371B-4E46-2449-9CF4-95C6591A8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A</a:t>
            </a:r>
            <a:r>
              <a:rPr lang="en-US" altLang="zh-CN" kern="1200" baseline="-25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e</a:t>
            </a:r>
            <a:r>
              <a:rPr lang="zh-CN" altLang="en-US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 </a:t>
            </a:r>
            <a:r>
              <a:rPr lang="en-US" altLang="zh-CN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and</a:t>
            </a:r>
            <a:r>
              <a:rPr lang="zh-CN" altLang="en-US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 </a:t>
            </a:r>
            <a:r>
              <a:rPr lang="en-US" altLang="zh-CN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A</a:t>
            </a:r>
            <a:r>
              <a:rPr kumimoji="1" lang="zh-CN" altLang="en-US" baseline="-25000" dirty="0">
                <a:solidFill>
                  <a:srgbClr val="C00000"/>
                </a:solidFill>
              </a:rPr>
              <a:t>𝛕</a:t>
            </a:r>
            <a:r>
              <a:rPr lang="en-US" altLang="zh-CN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: tau polarization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E8F330D-6EED-9B42-BC3C-7BA709FC6A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063102"/>
            <a:ext cx="8839200" cy="5638800"/>
          </a:xfrm>
        </p:spPr>
        <p:txBody>
          <a:bodyPr/>
          <a:lstStyle/>
          <a:p>
            <a:pPr marL="0" indent="0">
              <a:buNone/>
            </a:pPr>
            <a:endParaRPr lang="en-US" altLang="zh-CN" kern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  <a:cs typeface="ＭＳ Ｐゴシック" charset="0"/>
            </a:endParaRPr>
          </a:p>
          <a:p>
            <a:r>
              <a:rPr lang="en-US" altLang="zh-CN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Weak mixing angle </a:t>
            </a:r>
          </a:p>
          <a:p>
            <a:pPr lvl="1"/>
            <a:r>
              <a:rPr lang="en-US" altLang="zh-CN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extracted from A</a:t>
            </a:r>
            <a:r>
              <a:rPr lang="en-US" altLang="zh-CN" kern="12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e</a:t>
            </a:r>
            <a:r>
              <a:rPr lang="zh-CN" altLang="en-US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 </a:t>
            </a:r>
            <a:r>
              <a:rPr lang="en-US" altLang="zh-CN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and</a:t>
            </a:r>
            <a:r>
              <a:rPr lang="zh-CN" altLang="en-US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 </a:t>
            </a:r>
            <a:r>
              <a:rPr lang="en-US" altLang="zh-CN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A</a:t>
            </a:r>
            <a:r>
              <a:rPr kumimoji="1" lang="zh-CN" altLang="en-US" baseline="-25000" dirty="0"/>
              <a:t>𝛕</a:t>
            </a:r>
            <a:r>
              <a:rPr kumimoji="1" lang="en-US" altLang="zh-CN" baseline="-25000" dirty="0"/>
              <a:t> </a:t>
            </a:r>
            <a:r>
              <a:rPr lang="en-US" altLang="zh-CN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using tau polarization</a:t>
            </a:r>
            <a:r>
              <a:rPr lang="en-US" altLang="zh-CN" kern="1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: more precise </a:t>
            </a: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DEA7113-DA7E-7640-AB65-AEDA7127A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Electroweak Physics at CEPC, Zhijun Liang</a:t>
            </a: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539B32F-4E53-9D41-8458-CC88E8AC6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8267AE-12AC-6D4E-BBA4-95C28F47D5C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160E8C87-96A7-4141-9185-3DAEE99C56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9513" y="798355"/>
            <a:ext cx="5243200" cy="2169265"/>
          </a:xfrm>
          <a:prstGeom prst="rect">
            <a:avLst/>
          </a:prstGeom>
        </p:spPr>
      </p:pic>
      <p:sp>
        <p:nvSpPr>
          <p:cNvPr id="10" name="右箭头 9">
            <a:extLst>
              <a:ext uri="{FF2B5EF4-FFF2-40B4-BE49-F238E27FC236}">
                <a16:creationId xmlns:a16="http://schemas.microsoft.com/office/drawing/2014/main" id="{E5340369-4884-CC48-8937-8E20154EF67E}"/>
              </a:ext>
            </a:extLst>
          </p:cNvPr>
          <p:cNvSpPr/>
          <p:nvPr/>
        </p:nvSpPr>
        <p:spPr bwMode="auto">
          <a:xfrm>
            <a:off x="261257" y="1611236"/>
            <a:ext cx="1295400" cy="163286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</a:endParaRPr>
          </a:p>
        </p:txBody>
      </p:sp>
      <p:sp>
        <p:nvSpPr>
          <p:cNvPr id="11" name="右箭头 10">
            <a:extLst>
              <a:ext uri="{FF2B5EF4-FFF2-40B4-BE49-F238E27FC236}">
                <a16:creationId xmlns:a16="http://schemas.microsoft.com/office/drawing/2014/main" id="{48CB5285-924A-BB49-94C7-F76DCB5348C0}"/>
              </a:ext>
            </a:extLst>
          </p:cNvPr>
          <p:cNvSpPr/>
          <p:nvPr/>
        </p:nvSpPr>
        <p:spPr bwMode="auto">
          <a:xfrm rot="10800000">
            <a:off x="1589312" y="1611236"/>
            <a:ext cx="1295400" cy="163286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</a:endParaRPr>
          </a:p>
        </p:txBody>
      </p:sp>
      <p:sp>
        <p:nvSpPr>
          <p:cNvPr id="12" name="右箭头 11">
            <a:extLst>
              <a:ext uri="{FF2B5EF4-FFF2-40B4-BE49-F238E27FC236}">
                <a16:creationId xmlns:a16="http://schemas.microsoft.com/office/drawing/2014/main" id="{5FA4D326-D5DF-8046-85F1-76F831DD4CF3}"/>
              </a:ext>
            </a:extLst>
          </p:cNvPr>
          <p:cNvSpPr/>
          <p:nvPr/>
        </p:nvSpPr>
        <p:spPr bwMode="auto">
          <a:xfrm rot="20432493">
            <a:off x="1556657" y="1366988"/>
            <a:ext cx="1295400" cy="163286"/>
          </a:xfrm>
          <a:prstGeom prst="right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rgbClr val="C00000"/>
              </a:solidFill>
              <a:effectLst/>
              <a:latin typeface="Arial" pitchFamily="-97" charset="0"/>
            </a:endParaRPr>
          </a:p>
        </p:txBody>
      </p:sp>
      <p:sp>
        <p:nvSpPr>
          <p:cNvPr id="13" name="右箭头 12">
            <a:extLst>
              <a:ext uri="{FF2B5EF4-FFF2-40B4-BE49-F238E27FC236}">
                <a16:creationId xmlns:a16="http://schemas.microsoft.com/office/drawing/2014/main" id="{EC0552AE-CBF8-814E-966A-39AA330DB10B}"/>
              </a:ext>
            </a:extLst>
          </p:cNvPr>
          <p:cNvSpPr/>
          <p:nvPr/>
        </p:nvSpPr>
        <p:spPr bwMode="auto">
          <a:xfrm rot="9228963">
            <a:off x="328762" y="1981459"/>
            <a:ext cx="1295400" cy="163286"/>
          </a:xfrm>
          <a:prstGeom prst="right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rgbClr val="C00000"/>
              </a:solidFill>
              <a:effectLst/>
              <a:latin typeface="Arial" pitchFamily="-97" charset="0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6205A584-3035-B240-9282-D959E54621BA}"/>
              </a:ext>
            </a:extLst>
          </p:cNvPr>
          <p:cNvSpPr/>
          <p:nvPr/>
        </p:nvSpPr>
        <p:spPr>
          <a:xfrm>
            <a:off x="431544" y="1332108"/>
            <a:ext cx="4876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e+</a:t>
            </a:r>
            <a:endParaRPr lang="zh-CN" altLang="en-US" dirty="0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E5F187D6-9ECC-F945-A5AA-8AC606B1E9A9}"/>
              </a:ext>
            </a:extLst>
          </p:cNvPr>
          <p:cNvSpPr/>
          <p:nvPr/>
        </p:nvSpPr>
        <p:spPr>
          <a:xfrm>
            <a:off x="2864015" y="1516774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e-</a:t>
            </a:r>
            <a:endParaRPr lang="zh-CN" altLang="en-US" dirty="0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0F8A06EF-969C-B24A-894D-36FEFC44B5C4}"/>
              </a:ext>
            </a:extLst>
          </p:cNvPr>
          <p:cNvSpPr/>
          <p:nvPr/>
        </p:nvSpPr>
        <p:spPr>
          <a:xfrm>
            <a:off x="2863870" y="949262"/>
            <a:ext cx="4716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𝛕</a:t>
            </a:r>
            <a:r>
              <a:rPr lang="en-US" altLang="zh-CN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+</a:t>
            </a:r>
            <a:endParaRPr lang="zh-CN" altLang="en-US" dirty="0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E1D972AC-D426-D546-B60D-1CB623DE2DFA}"/>
              </a:ext>
            </a:extLst>
          </p:cNvPr>
          <p:cNvSpPr/>
          <p:nvPr/>
        </p:nvSpPr>
        <p:spPr>
          <a:xfrm>
            <a:off x="112523" y="1891860"/>
            <a:ext cx="399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𝛕</a:t>
            </a:r>
            <a:r>
              <a:rPr lang="en-US" altLang="zh-CN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-</a:t>
            </a:r>
            <a:endParaRPr lang="zh-CN" altLang="en-US" dirty="0"/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24467BA7-5487-964B-A405-368BD78DCD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76" y="3426570"/>
            <a:ext cx="5843337" cy="2768542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80890814-8F66-C446-AD6D-3E8C827166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9701" y="4197067"/>
            <a:ext cx="1106905" cy="752128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BFB3DD37-8B25-E641-B671-10F4842CE9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06890" y="4768658"/>
            <a:ext cx="1234295" cy="737894"/>
          </a:xfrm>
          <a:prstGeom prst="rect">
            <a:avLst/>
          </a:prstGeom>
        </p:spPr>
      </p:pic>
      <p:sp>
        <p:nvSpPr>
          <p:cNvPr id="27" name="矩形 26">
            <a:extLst>
              <a:ext uri="{FF2B5EF4-FFF2-40B4-BE49-F238E27FC236}">
                <a16:creationId xmlns:a16="http://schemas.microsoft.com/office/drawing/2014/main" id="{91FC4D59-5C82-9F4C-84D5-747013C9633E}"/>
              </a:ext>
            </a:extLst>
          </p:cNvPr>
          <p:cNvSpPr/>
          <p:nvPr/>
        </p:nvSpPr>
        <p:spPr>
          <a:xfrm>
            <a:off x="7521440" y="4637825"/>
            <a:ext cx="16225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A</a:t>
            </a:r>
            <a:r>
              <a:rPr lang="en-US" altLang="zh-CN" sz="2400" baseline="-25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e</a:t>
            </a:r>
            <a:r>
              <a:rPr lang="en-US" altLang="zh-CN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 and</a:t>
            </a:r>
            <a:r>
              <a:rPr lang="zh-CN" alt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A</a:t>
            </a:r>
            <a:r>
              <a:rPr kumimoji="1" lang="zh-CN" altLang="en-US" sz="2400" baseline="-25000" dirty="0">
                <a:solidFill>
                  <a:srgbClr val="C00000"/>
                </a:solidFill>
              </a:rPr>
              <a:t>𝛕 </a:t>
            </a:r>
            <a:endParaRPr lang="zh-CN" altLang="en-US" sz="2400" dirty="0"/>
          </a:p>
        </p:txBody>
      </p:sp>
      <p:cxnSp>
        <p:nvCxnSpPr>
          <p:cNvPr id="28" name="直线箭头连接符 27">
            <a:extLst>
              <a:ext uri="{FF2B5EF4-FFF2-40B4-BE49-F238E27FC236}">
                <a16:creationId xmlns:a16="http://schemas.microsoft.com/office/drawing/2014/main" id="{4E7C473A-1193-D44A-AF41-802FF51E7953}"/>
              </a:ext>
            </a:extLst>
          </p:cNvPr>
          <p:cNvCxnSpPr>
            <a:cxnSpLocks/>
            <a:stCxn id="25" idx="3"/>
            <a:endCxn id="27" idx="1"/>
          </p:cNvCxnSpPr>
          <p:nvPr/>
        </p:nvCxnSpPr>
        <p:spPr bwMode="auto">
          <a:xfrm>
            <a:off x="6906606" y="4573131"/>
            <a:ext cx="614834" cy="29552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9" name="直线箭头连接符 28">
            <a:extLst>
              <a:ext uri="{FF2B5EF4-FFF2-40B4-BE49-F238E27FC236}">
                <a16:creationId xmlns:a16="http://schemas.microsoft.com/office/drawing/2014/main" id="{F163FD9E-D004-0346-A34D-2FE615D49C7E}"/>
              </a:ext>
            </a:extLst>
          </p:cNvPr>
          <p:cNvCxnSpPr>
            <a:cxnSpLocks/>
            <a:stCxn id="26" idx="3"/>
            <a:endCxn id="27" idx="1"/>
          </p:cNvCxnSpPr>
          <p:nvPr/>
        </p:nvCxnSpPr>
        <p:spPr bwMode="auto">
          <a:xfrm flipV="1">
            <a:off x="6941185" y="4868658"/>
            <a:ext cx="580255" cy="26894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2637078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F4FE0D6-09AC-1D43-90CC-EC62C2418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 </a:t>
            </a:r>
            <a:r>
              <a:rPr lang="en-US" altLang="zh-CN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A</a:t>
            </a:r>
            <a:r>
              <a:rPr lang="en-US" altLang="zh-CN" kern="1200" baseline="-25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e</a:t>
            </a:r>
            <a:r>
              <a:rPr lang="zh-CN" altLang="en-US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 </a:t>
            </a:r>
            <a:r>
              <a:rPr lang="en-US" altLang="zh-CN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and</a:t>
            </a:r>
            <a:r>
              <a:rPr lang="zh-CN" altLang="en-US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 </a:t>
            </a:r>
            <a:r>
              <a:rPr lang="en-US" altLang="zh-CN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A</a:t>
            </a:r>
            <a:r>
              <a:rPr kumimoji="1" lang="zh-CN" altLang="en-US" baseline="-25000" dirty="0">
                <a:solidFill>
                  <a:srgbClr val="C00000"/>
                </a:solidFill>
              </a:rPr>
              <a:t>𝛕 </a:t>
            </a:r>
            <a:r>
              <a:rPr kumimoji="1" lang="en-US" altLang="zh-CN" dirty="0">
                <a:solidFill>
                  <a:srgbClr val="C00000"/>
                </a:solidFill>
              </a:rPr>
              <a:t>in</a:t>
            </a:r>
            <a:r>
              <a:rPr kumimoji="1" lang="zh-CN" altLang="en-US" dirty="0">
                <a:solidFill>
                  <a:srgbClr val="C00000"/>
                </a:solidFill>
              </a:rPr>
              <a:t> </a:t>
            </a:r>
            <a:r>
              <a:rPr lang="en-US" altLang="zh-CN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Z</a:t>
            </a:r>
            <a:r>
              <a:rPr lang="zh-CN" altLang="en-US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  <a:sym typeface="Wingdings"/>
              </a:rPr>
              <a:t> </a:t>
            </a:r>
            <a:r>
              <a:rPr kumimoji="1" lang="zh-CN" altLang="en-US" dirty="0">
                <a:solidFill>
                  <a:srgbClr val="C00000"/>
                </a:solidFill>
              </a:rPr>
              <a:t>𝛕𝛕</a:t>
            </a:r>
            <a:r>
              <a:rPr kumimoji="1" lang="en-US" altLang="zh-CN" dirty="0">
                <a:solidFill>
                  <a:srgbClr val="C00000"/>
                </a:solidFill>
              </a:rPr>
              <a:t>:</a:t>
            </a:r>
            <a:r>
              <a:rPr kumimoji="1" lang="zh-CN" altLang="en-US" dirty="0">
                <a:solidFill>
                  <a:srgbClr val="C00000"/>
                </a:solidFill>
              </a:rPr>
              <a:t> </a:t>
            </a:r>
            <a:r>
              <a:rPr kumimoji="1" lang="en-US" altLang="zh-CN" dirty="0">
                <a:solidFill>
                  <a:srgbClr val="C00000"/>
                </a:solidFill>
              </a:rPr>
              <a:t>systematics</a:t>
            </a:r>
            <a:endParaRPr kumimoji="1" lang="zh-CN" altLang="en-US" dirty="0">
              <a:solidFill>
                <a:srgbClr val="C00000"/>
              </a:solidFill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258D883-8BFA-F543-BCCD-22DA2EBF18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00100"/>
            <a:ext cx="8839200" cy="5638800"/>
          </a:xfrm>
        </p:spPr>
        <p:txBody>
          <a:bodyPr/>
          <a:lstStyle/>
          <a:p>
            <a:r>
              <a:rPr lang="en-US" altLang="zh-CN" sz="2000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Current precision </a:t>
            </a:r>
          </a:p>
          <a:p>
            <a:pPr lvl="1"/>
            <a:r>
              <a:rPr lang="en-US" altLang="zh-CN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A</a:t>
            </a:r>
            <a:r>
              <a:rPr lang="en-US" altLang="zh-CN" kern="1200" baseline="-25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e </a:t>
            </a:r>
            <a:r>
              <a:rPr kumimoji="1" lang="en-US" altLang="zh-CN" dirty="0"/>
              <a:t>: </a:t>
            </a:r>
            <a:r>
              <a:rPr lang="en-US" altLang="zh-CN" b="1" dirty="0"/>
              <a:t>0.1515</a:t>
            </a:r>
            <a:r>
              <a:rPr lang="en-US" altLang="zh-CN" dirty="0"/>
              <a:t>±</a:t>
            </a:r>
            <a:r>
              <a:rPr lang="en-US" altLang="zh-CN" b="1" dirty="0"/>
              <a:t>0.0019 (PDG)</a:t>
            </a:r>
          </a:p>
          <a:p>
            <a:pPr lvl="1"/>
            <a:r>
              <a:rPr lang="en-US" altLang="zh-CN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A</a:t>
            </a:r>
            <a:r>
              <a:rPr kumimoji="1" lang="zh-CN" altLang="en-US" baseline="-25000" dirty="0">
                <a:solidFill>
                  <a:srgbClr val="C00000"/>
                </a:solidFill>
              </a:rPr>
              <a:t>𝛕 </a:t>
            </a:r>
            <a:r>
              <a:rPr kumimoji="1" lang="en-US" altLang="zh-CN" baseline="-25000" dirty="0">
                <a:solidFill>
                  <a:srgbClr val="C00000"/>
                </a:solidFill>
              </a:rPr>
              <a:t>:  </a:t>
            </a:r>
            <a:r>
              <a:rPr lang="en-US" altLang="zh-CN" b="1" dirty="0"/>
              <a:t>0.143</a:t>
            </a:r>
            <a:r>
              <a:rPr lang="en-US" altLang="zh-CN" dirty="0"/>
              <a:t>±</a:t>
            </a:r>
            <a:r>
              <a:rPr lang="en-US" altLang="zh-CN" b="1" dirty="0"/>
              <a:t>0.004 (PDG)</a:t>
            </a:r>
          </a:p>
          <a:p>
            <a:r>
              <a:rPr lang="en-US" altLang="zh-CN" sz="2000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CEPC:</a:t>
            </a:r>
          </a:p>
          <a:p>
            <a:pPr lvl="1"/>
            <a:r>
              <a:rPr lang="en-US" altLang="zh-CN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ＭＳ Ｐゴシック" charset="0"/>
              </a:rPr>
              <a:t>A</a:t>
            </a:r>
            <a:r>
              <a:rPr kumimoji="1" lang="zh-CN" altLang="en-US" baseline="-25000" dirty="0">
                <a:solidFill>
                  <a:srgbClr val="C00000"/>
                </a:solidFill>
              </a:rPr>
              <a:t>𝛕 </a:t>
            </a:r>
            <a:r>
              <a:rPr kumimoji="1" lang="en-US" altLang="zh-CN" baseline="-25000" dirty="0">
                <a:solidFill>
                  <a:srgbClr val="C00000"/>
                </a:solidFill>
              </a:rPr>
              <a:t>:</a:t>
            </a:r>
            <a:r>
              <a:rPr lang="en-US" altLang="zh-CN" kern="12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Key</a:t>
            </a:r>
            <a:r>
              <a:rPr lang="zh-CN" altLang="en-US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systematics</a:t>
            </a:r>
            <a:r>
              <a:rPr lang="zh-CN" altLang="en-US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is</a:t>
            </a:r>
            <a:r>
              <a:rPr lang="zh-CN" altLang="en-US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from</a:t>
            </a:r>
            <a:r>
              <a:rPr lang="zh-CN" altLang="en-US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EM</a:t>
            </a:r>
            <a:r>
              <a:rPr lang="zh-CN" altLang="en-US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scale,</a:t>
            </a:r>
            <a:r>
              <a:rPr lang="zh-CN" altLang="en-US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and</a:t>
            </a:r>
            <a:r>
              <a:rPr lang="zh-CN" altLang="en-US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 𝛕 </a:t>
            </a:r>
            <a:r>
              <a:rPr lang="en-US" altLang="zh-CN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identification</a:t>
            </a:r>
          </a:p>
          <a:p>
            <a:pPr lvl="1"/>
            <a:r>
              <a:rPr lang="en-US" altLang="zh-CN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A</a:t>
            </a:r>
            <a:r>
              <a:rPr lang="en-US" altLang="zh-CN" kern="1200" baseline="-25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e</a:t>
            </a:r>
            <a:r>
              <a:rPr lang="en-US" altLang="zh-CN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limited by statistics </a:t>
            </a:r>
            <a:br>
              <a:rPr lang="zh-CN" altLang="en-US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</a:br>
            <a:endParaRPr lang="zh-CN" altLang="en-US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A8655A0-6BB5-1C40-AC0B-C16143344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Electroweak Physics at CEPC, Zhijun Liang</a:t>
            </a: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00F6385-DC61-0E46-A10C-2B530683D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8267AE-12AC-6D4E-BBA4-95C28F47D5C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A25A205D-AE3F-FE49-9382-2E782A1D6406}"/>
              </a:ext>
            </a:extLst>
          </p:cNvPr>
          <p:cNvGraphicFramePr>
            <a:graphicFrameLocks noGrp="1"/>
          </p:cNvGraphicFramePr>
          <p:nvPr/>
        </p:nvGraphicFramePr>
        <p:xfrm>
          <a:off x="152400" y="3710464"/>
          <a:ext cx="5921541" cy="17373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49015">
                  <a:extLst>
                    <a:ext uri="{9D8B030D-6E8A-4147-A177-3AD203B41FA5}">
                      <a16:colId xmlns:a16="http://schemas.microsoft.com/office/drawing/2014/main" val="510925985"/>
                    </a:ext>
                  </a:extLst>
                </a:gridCol>
                <a:gridCol w="1681013">
                  <a:extLst>
                    <a:ext uri="{9D8B030D-6E8A-4147-A177-3AD203B41FA5}">
                      <a16:colId xmlns:a16="http://schemas.microsoft.com/office/drawing/2014/main" val="1449371102"/>
                    </a:ext>
                  </a:extLst>
                </a:gridCol>
                <a:gridCol w="2891513">
                  <a:extLst>
                    <a:ext uri="{9D8B030D-6E8A-4147-A177-3AD203B41FA5}">
                      <a16:colId xmlns:a16="http://schemas.microsoft.com/office/drawing/2014/main" val="863773573"/>
                    </a:ext>
                  </a:extLst>
                </a:gridCol>
              </a:tblGrid>
              <a:tr h="801087">
                <a:tc>
                  <a:txBody>
                    <a:bodyPr/>
                    <a:lstStyle/>
                    <a:p>
                      <a:r>
                        <a:rPr lang="en-US" altLang="zh-CN" sz="2400" dirty="0"/>
                        <a:t>CEPC </a:t>
                      </a:r>
                    </a:p>
                    <a:p>
                      <a:r>
                        <a:rPr lang="en-US" altLang="zh-CN" sz="2400" dirty="0"/>
                        <a:t>precision 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Rel  stat </a:t>
                      </a:r>
                      <a:r>
                        <a:rPr lang="en-US" altLang="zh-CN" sz="2400" b="1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unc</a:t>
                      </a:r>
                      <a:r>
                        <a:rPr lang="en-US" altLang="zh-CN" sz="2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zh-CN" altLang="en-US" sz="2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Rel total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2400" b="1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unc</a:t>
                      </a:r>
                      <a:r>
                        <a:rPr lang="en-US" altLang="zh-CN" sz="2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zh-CN" altLang="en-US" sz="2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8956991"/>
                  </a:ext>
                </a:extLst>
              </a:tr>
              <a:tr h="445048">
                <a:tc>
                  <a:txBody>
                    <a:bodyPr/>
                    <a:lstStyle/>
                    <a:p>
                      <a:r>
                        <a:rPr lang="en-US" altLang="zh-CN" sz="2400" kern="120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软雅黑" pitchFamily="34" charset="-122"/>
                          <a:ea typeface="微软雅黑" pitchFamily="34" charset="-122"/>
                          <a:cs typeface="ＭＳ Ｐゴシック" charset="0"/>
                        </a:rPr>
                        <a:t>A</a:t>
                      </a:r>
                      <a:r>
                        <a:rPr kumimoji="1" lang="zh-CN" altLang="en-US" sz="2400" baseline="-25000" dirty="0">
                          <a:solidFill>
                            <a:srgbClr val="C00000"/>
                          </a:solidFill>
                        </a:rPr>
                        <a:t>𝛕 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2X10</a:t>
                      </a:r>
                      <a:r>
                        <a:rPr lang="en-US" altLang="zh-CN" sz="2400" b="1" kern="1200" baseline="30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-4</a:t>
                      </a:r>
                      <a:r>
                        <a:rPr lang="zh-CN" altLang="en-US" sz="2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5X10</a:t>
                      </a:r>
                      <a:r>
                        <a:rPr lang="en-US" altLang="zh-CN" sz="2400" b="1" kern="1200" baseline="30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-4</a:t>
                      </a:r>
                      <a:r>
                        <a:rPr lang="zh-CN" altLang="en-US" sz="2400" b="1" kern="1200" baseline="30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5324350"/>
                  </a:ext>
                </a:extLst>
              </a:tr>
              <a:tr h="44504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kern="120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软雅黑" pitchFamily="34" charset="-122"/>
                          <a:ea typeface="微软雅黑" pitchFamily="34" charset="-122"/>
                          <a:cs typeface="ＭＳ Ｐゴシック" charset="0"/>
                        </a:rPr>
                        <a:t>A</a:t>
                      </a:r>
                      <a:r>
                        <a:rPr lang="en-US" altLang="zh-CN" sz="2400" kern="1200" baseline="-2500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软雅黑" pitchFamily="34" charset="-122"/>
                          <a:ea typeface="微软雅黑" pitchFamily="34" charset="-122"/>
                          <a:cs typeface="ＭＳ Ｐゴシック" charset="0"/>
                        </a:rPr>
                        <a:t>e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3X10</a:t>
                      </a:r>
                      <a:r>
                        <a:rPr lang="en-US" altLang="zh-CN" sz="2400" b="1" kern="1200" baseline="30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-4</a:t>
                      </a:r>
                      <a:endParaRPr lang="zh-CN" altLang="en-US" sz="2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3X10</a:t>
                      </a:r>
                      <a:r>
                        <a:rPr lang="en-US" altLang="zh-CN" sz="2400" b="1" kern="1200" baseline="30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-4</a:t>
                      </a:r>
                      <a:r>
                        <a:rPr lang="zh-CN" altLang="en-US" sz="2400" b="1" kern="1200" baseline="30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2202926"/>
                  </a:ext>
                </a:extLst>
              </a:tr>
            </a:tbl>
          </a:graphicData>
        </a:graphic>
      </p:graphicFrame>
      <p:pic>
        <p:nvPicPr>
          <p:cNvPr id="9" name="图片 8">
            <a:extLst>
              <a:ext uri="{FF2B5EF4-FFF2-40B4-BE49-F238E27FC236}">
                <a16:creationId xmlns:a16="http://schemas.microsoft.com/office/drawing/2014/main" id="{80A498D5-C9D1-D745-B044-4CE47F289C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0100" y="2700814"/>
            <a:ext cx="4126832" cy="3966686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221FD267-2436-1F40-B215-F4B3EE32F590}"/>
              </a:ext>
            </a:extLst>
          </p:cNvPr>
          <p:cNvSpPr/>
          <p:nvPr/>
        </p:nvSpPr>
        <p:spPr>
          <a:xfrm>
            <a:off x="5341468" y="2586514"/>
            <a:ext cx="27072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𝛕 </a:t>
            </a:r>
            <a:r>
              <a:rPr lang="en-US" altLang="zh-CN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performance in CEPC</a:t>
            </a:r>
            <a:endParaRPr lang="zh-CN" alt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6483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15E41C2-4FF6-414B-9A92-36659ED8E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CEPC</a:t>
            </a:r>
            <a:r>
              <a:rPr kumimoji="1" lang="zh-CN" altLang="en-US" dirty="0"/>
              <a:t> </a:t>
            </a:r>
            <a:r>
              <a:rPr kumimoji="1" lang="en-US" altLang="zh-CN" dirty="0"/>
              <a:t>EWK</a:t>
            </a:r>
            <a:r>
              <a:rPr kumimoji="1" lang="zh-CN" altLang="en-US" dirty="0"/>
              <a:t> </a:t>
            </a:r>
            <a:r>
              <a:rPr kumimoji="1" lang="en-US" altLang="zh-CN" dirty="0"/>
              <a:t>input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lang="en" altLang="zh-CN" dirty="0"/>
              <a:t>ECFA</a:t>
            </a:r>
            <a:r>
              <a:rPr kumimoji="1" lang="zh-CN" altLang="en-US" dirty="0"/>
              <a:t> 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726447F-2A67-2A43-82C7-EE14EA7E3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df</a:t>
            </a:r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BC820BA-A053-B948-AB93-524481837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8267AE-12AC-6D4E-BBA4-95C28F47D5C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2013D4C7-95B4-7D47-8047-1C590CA70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0"/>
            <a:ext cx="9144000" cy="5621719"/>
          </a:xfrm>
          <a:prstGeom prst="rect">
            <a:avLst/>
          </a:prstGeom>
        </p:spPr>
      </p:pic>
      <p:sp>
        <p:nvSpPr>
          <p:cNvPr id="6" name="圆角矩形 5">
            <a:extLst>
              <a:ext uri="{FF2B5EF4-FFF2-40B4-BE49-F238E27FC236}">
                <a16:creationId xmlns:a16="http://schemas.microsoft.com/office/drawing/2014/main" id="{5FB20DFB-0BF5-6240-B20F-6506215B263E}"/>
              </a:ext>
            </a:extLst>
          </p:cNvPr>
          <p:cNvSpPr/>
          <p:nvPr/>
        </p:nvSpPr>
        <p:spPr bwMode="auto">
          <a:xfrm>
            <a:off x="2356534" y="3837438"/>
            <a:ext cx="1018038" cy="789140"/>
          </a:xfrm>
          <a:prstGeom prst="round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97" charset="0"/>
            </a:endParaRPr>
          </a:p>
        </p:txBody>
      </p:sp>
      <p:cxnSp>
        <p:nvCxnSpPr>
          <p:cNvPr id="12" name="直线箭头连接符 11">
            <a:extLst>
              <a:ext uri="{FF2B5EF4-FFF2-40B4-BE49-F238E27FC236}">
                <a16:creationId xmlns:a16="http://schemas.microsoft.com/office/drawing/2014/main" id="{5AE4D5C7-6E79-3747-8426-A51121096B73}"/>
              </a:ext>
            </a:extLst>
          </p:cNvPr>
          <p:cNvCxnSpPr/>
          <p:nvPr/>
        </p:nvCxnSpPr>
        <p:spPr bwMode="auto">
          <a:xfrm flipH="1">
            <a:off x="2057400" y="4626578"/>
            <a:ext cx="609600" cy="157827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直线箭头连接符 12">
            <a:extLst>
              <a:ext uri="{FF2B5EF4-FFF2-40B4-BE49-F238E27FC236}">
                <a16:creationId xmlns:a16="http://schemas.microsoft.com/office/drawing/2014/main" id="{DDDB91EE-1FB0-C84A-A9BF-528ED86F6D79}"/>
              </a:ext>
            </a:extLst>
          </p:cNvPr>
          <p:cNvCxnSpPr>
            <a:cxnSpLocks/>
          </p:cNvCxnSpPr>
          <p:nvPr/>
        </p:nvCxnSpPr>
        <p:spPr bwMode="auto">
          <a:xfrm>
            <a:off x="4209716" y="4735286"/>
            <a:ext cx="830370" cy="146957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5" name="矩形 14">
            <a:extLst>
              <a:ext uri="{FF2B5EF4-FFF2-40B4-BE49-F238E27FC236}">
                <a16:creationId xmlns:a16="http://schemas.microsoft.com/office/drawing/2014/main" id="{540255E1-6DD5-9049-936C-E06633F9F425}"/>
              </a:ext>
            </a:extLst>
          </p:cNvPr>
          <p:cNvSpPr/>
          <p:nvPr/>
        </p:nvSpPr>
        <p:spPr>
          <a:xfrm>
            <a:off x="-15651" y="6368534"/>
            <a:ext cx="33902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Discrepancy Due to statistics </a:t>
            </a:r>
            <a:endParaRPr lang="zh-CN" altLang="en-US" dirty="0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7D82C782-3A5E-8444-90A0-1F085B4F0D56}"/>
              </a:ext>
            </a:extLst>
          </p:cNvPr>
          <p:cNvSpPr/>
          <p:nvPr/>
        </p:nvSpPr>
        <p:spPr>
          <a:xfrm>
            <a:off x="3619277" y="6118080"/>
            <a:ext cx="59000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doing check on systematics (tracker alignment …) </a:t>
            </a:r>
          </a:p>
          <a:p>
            <a:r>
              <a:rPr lang="en-US" altLang="zh-CN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Plan to work with USTC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18298784"/>
      </p:ext>
    </p:extLst>
  </p:cSld>
  <p:clrMapOvr>
    <a:masterClrMapping/>
  </p:clrMapOvr>
</p:sld>
</file>

<file path=ppt/theme/theme1.xml><?xml version="1.0" encoding="utf-8"?>
<a:theme xmlns:a="http://schemas.openxmlformats.org/drawingml/2006/main" name="NewCalibriSmall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97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97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ay25_cepc_rome_zhijun" id="{FBD7621B-325C-5F4F-B60A-44FC84F9F7EB}" vid="{1C5BD276-B902-A443-8B9B-6A1609A34F4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14788</TotalTime>
  <Words>1273</Words>
  <Application>Microsoft Macintosh PowerPoint</Application>
  <PresentationFormat>全屏显示(4:3)</PresentationFormat>
  <Paragraphs>299</Paragraphs>
  <Slides>30</Slides>
  <Notes>9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36" baseType="lpstr">
      <vt:lpstr>微软雅黑</vt:lpstr>
      <vt:lpstr>CMR9</vt:lpstr>
      <vt:lpstr>Arial</vt:lpstr>
      <vt:lpstr>Calibri</vt:lpstr>
      <vt:lpstr>Lucida Grande</vt:lpstr>
      <vt:lpstr>NewCalibriSmall</vt:lpstr>
      <vt:lpstr>Electroweak and top threshold physics update </vt:lpstr>
      <vt:lpstr>Introduction</vt:lpstr>
      <vt:lpstr>Electroweak global fit status</vt:lpstr>
      <vt:lpstr>Outline </vt:lpstr>
      <vt:lpstr>Z mass measurement </vt:lpstr>
      <vt:lpstr>Weak mixing angle </vt:lpstr>
      <vt:lpstr>Ae and A𝛕: tau polarization</vt:lpstr>
      <vt:lpstr> Ae and A𝛕 in Z 𝛕𝛕: systematics</vt:lpstr>
      <vt:lpstr>CEPC EWK input to ECFA </vt:lpstr>
      <vt:lpstr>PowerPoint 演示文稿</vt:lpstr>
      <vt:lpstr>Motivation </vt:lpstr>
      <vt:lpstr>W mass measurement in lepton collider </vt:lpstr>
      <vt:lpstr>WW threshold scan-systematics unc.</vt:lpstr>
      <vt:lpstr>Prospect of CEPC W mass measurement</vt:lpstr>
      <vt:lpstr>Joint CEPC-FCC W mass paper</vt:lpstr>
      <vt:lpstr>Outline </vt:lpstr>
      <vt:lpstr>Top threshold scan  </vt:lpstr>
      <vt:lpstr>top threshold scan </vt:lpstr>
      <vt:lpstr>PowerPoint 演示文稿</vt:lpstr>
      <vt:lpstr>PowerPoint 演示文稿</vt:lpstr>
      <vt:lpstr>Summary </vt:lpstr>
      <vt:lpstr>Backup </vt:lpstr>
      <vt:lpstr>Beam polarization</vt:lpstr>
      <vt:lpstr>Prospect of CEPC W mass measurement</vt:lpstr>
      <vt:lpstr>Backward-forward asymmetry </vt:lpstr>
      <vt:lpstr>Statistics error on W mass Vs Luminosity </vt:lpstr>
      <vt:lpstr>PowerPoint 演示文稿</vt:lpstr>
      <vt:lpstr> Ae and A𝛕 in Z 𝛕𝛕</vt:lpstr>
      <vt:lpstr>Backward-forward asymmetry in Z-&gt;μμ </vt:lpstr>
      <vt:lpstr>PowerPoint 演示文稿</vt:lpstr>
    </vt:vector>
  </TitlesOfParts>
  <Manager/>
  <Company>University of California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Higgs Production</dc:title>
  <dc:subject/>
  <dc:creator>Jason Nielsen</dc:creator>
  <cp:keywords/>
  <dc:description/>
  <cp:lastModifiedBy>zhijun liang</cp:lastModifiedBy>
  <cp:revision>237</cp:revision>
  <cp:lastPrinted>2019-09-27T00:19:37Z</cp:lastPrinted>
  <dcterms:created xsi:type="dcterms:W3CDTF">2017-07-19T04:55:56Z</dcterms:created>
  <dcterms:modified xsi:type="dcterms:W3CDTF">2019-09-27T00:44:14Z</dcterms:modified>
  <cp:category/>
</cp:coreProperties>
</file>