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9" r:id="rId3"/>
    <p:sldId id="345" r:id="rId4"/>
    <p:sldId id="322" r:id="rId5"/>
    <p:sldId id="323" r:id="rId6"/>
    <p:sldId id="340" r:id="rId7"/>
    <p:sldId id="341" r:id="rId8"/>
    <p:sldId id="346" r:id="rId9"/>
    <p:sldId id="347" r:id="rId10"/>
    <p:sldId id="348" r:id="rId11"/>
    <p:sldId id="349" r:id="rId12"/>
    <p:sldId id="325" r:id="rId13"/>
    <p:sldId id="326" r:id="rId14"/>
    <p:sldId id="331" r:id="rId15"/>
    <p:sldId id="332" r:id="rId16"/>
    <p:sldId id="314" r:id="rId17"/>
    <p:sldId id="320" r:id="rId18"/>
    <p:sldId id="350" r:id="rId19"/>
    <p:sldId id="297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 autoAdjust="0"/>
    <p:restoredTop sz="93309" autoAdjust="0"/>
  </p:normalViewPr>
  <p:slideViewPr>
    <p:cSldViewPr>
      <p:cViewPr>
        <p:scale>
          <a:sx n="125" d="100"/>
          <a:sy n="125" d="100"/>
        </p:scale>
        <p:origin x="-1128" y="-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8A2FE-1B0A-4BCE-833B-27240E093361}" type="datetimeFigureOut">
              <a:rPr lang="zh-CN" altLang="en-US" smtClean="0"/>
              <a:t>2019-9-27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24893-FBE9-4F5D-8C6A-13C145199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37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51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difficulties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36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91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95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15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55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difficulties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369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difficulties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369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difficulties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36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9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2400" b="1" dirty="0" smtClean="0">
                <a:solidFill>
                  <a:srgbClr val="0070C0"/>
                </a:solidFill>
              </a:rPr>
              <a:t>CEPC high luminosity lattice and </a:t>
            </a:r>
            <a:br>
              <a:rPr lang="en-US" altLang="zh-CN" sz="2400" b="1" dirty="0" smtClean="0">
                <a:solidFill>
                  <a:srgbClr val="0070C0"/>
                </a:solidFill>
              </a:rPr>
            </a:br>
            <a:r>
              <a:rPr lang="en-US" altLang="zh-CN" sz="2400" b="1" dirty="0" smtClean="0">
                <a:solidFill>
                  <a:srgbClr val="0070C0"/>
                </a:solidFill>
              </a:rPr>
              <a:t>related progress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51471"/>
            <a:ext cx="1152127" cy="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67" y="331727"/>
            <a:ext cx="297021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" y="51470"/>
            <a:ext cx="4386461" cy="7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395536" y="2914650"/>
            <a:ext cx="8568952" cy="1709328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Yiwei </a:t>
            </a:r>
            <a:r>
              <a:rPr lang="en-US" altLang="zh-CN" sz="2000" dirty="0" smtClean="0">
                <a:solidFill>
                  <a:schemeClr val="tx1"/>
                </a:solidFill>
              </a:rPr>
              <a:t>Wang </a:t>
            </a:r>
          </a:p>
          <a:p>
            <a:r>
              <a:rPr lang="en-US" altLang="zh-CN" sz="2000" dirty="0">
                <a:solidFill>
                  <a:schemeClr val="tx1"/>
                </a:solidFill>
              </a:rPr>
              <a:t>f</a:t>
            </a:r>
            <a:r>
              <a:rPr lang="en-US" altLang="zh-CN" sz="2000" dirty="0" smtClean="0">
                <a:solidFill>
                  <a:schemeClr val="tx1"/>
                </a:solidFill>
              </a:rPr>
              <a:t>or the CEPC Accelerator </a:t>
            </a:r>
            <a:r>
              <a:rPr lang="en-US" altLang="zh-CN" sz="2000" dirty="0">
                <a:solidFill>
                  <a:schemeClr val="tx1"/>
                </a:solidFill>
              </a:rPr>
              <a:t>P</a:t>
            </a:r>
            <a:r>
              <a:rPr lang="en-US" altLang="zh-CN" sz="2000" dirty="0" smtClean="0">
                <a:solidFill>
                  <a:schemeClr val="tx1"/>
                </a:solidFill>
              </a:rPr>
              <a:t>hysics </a:t>
            </a:r>
            <a:r>
              <a:rPr lang="en-US" altLang="zh-CN" sz="2000" dirty="0">
                <a:solidFill>
                  <a:schemeClr val="tx1"/>
                </a:solidFill>
              </a:rPr>
              <a:t>G</a:t>
            </a:r>
            <a:r>
              <a:rPr lang="en-US" altLang="zh-CN" sz="2000" dirty="0" smtClean="0">
                <a:solidFill>
                  <a:schemeClr val="tx1"/>
                </a:solidFill>
              </a:rPr>
              <a:t>roup</a:t>
            </a:r>
          </a:p>
          <a:p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CEPC day, 27 Sep 2019, IHEP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9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Optics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design of ARC region</a:t>
            </a:r>
            <a:endParaRPr lang="zh-CN" altLang="en-US" sz="32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683568" y="681540"/>
            <a:ext cx="8208912" cy="89033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dirty="0">
                <a:sym typeface="Symbol"/>
              </a:rPr>
              <a:t>FODO cell, </a:t>
            </a:r>
            <a:r>
              <a:rPr lang="en-US" altLang="zh-CN" sz="1800" dirty="0"/>
              <a:t>90</a:t>
            </a:r>
            <a:r>
              <a:rPr lang="en-US" altLang="zh-CN" sz="1800" dirty="0">
                <a:sym typeface="Symbol"/>
              </a:rPr>
              <a:t></a:t>
            </a:r>
            <a:r>
              <a:rPr lang="en-US" altLang="zh-CN" sz="1800" dirty="0"/>
              <a:t>/90</a:t>
            </a:r>
            <a:r>
              <a:rPr lang="en-US" altLang="zh-CN" sz="1800" dirty="0">
                <a:sym typeface="Symbol"/>
              </a:rPr>
              <a:t>, non-interleaved sextupole scheme, period =</a:t>
            </a:r>
            <a:r>
              <a:rPr lang="en-US" altLang="zh-CN" sz="1800" dirty="0" smtClean="0">
                <a:sym typeface="Symbol"/>
              </a:rPr>
              <a:t>5cells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dirty="0" smtClean="0">
                <a:sym typeface="Symbol"/>
              </a:rPr>
              <a:t>Cell length reduced from 69m to 62m </a:t>
            </a:r>
            <a:endParaRPr lang="en-US" altLang="zh-CN" sz="1800" dirty="0">
              <a:sym typeface="Symbo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8336" y="3941643"/>
            <a:ext cx="757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Twin-aperture of dipoles and </a:t>
            </a:r>
            <a:r>
              <a:rPr lang="en-US" altLang="zh-CN" dirty="0" smtClean="0"/>
              <a:t>quadrupoles* is </a:t>
            </a:r>
            <a:r>
              <a:rPr lang="en-US" altLang="zh-CN" dirty="0"/>
              <a:t>adopt in the arc region to reduce the their power. The distance between two beams is 0.35m.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5904" y="450407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*Ref: A</a:t>
            </a:r>
            <a:r>
              <a:rPr lang="en-US" altLang="zh-CN" sz="1000" dirty="0"/>
              <a:t>. </a:t>
            </a:r>
            <a:r>
              <a:rPr lang="en-US" altLang="zh-CN" sz="1000" dirty="0" smtClean="0"/>
              <a:t>Milanese,</a:t>
            </a:r>
            <a:endParaRPr lang="en-US" altLang="zh-CN" sz="1000" dirty="0"/>
          </a:p>
          <a:p>
            <a:r>
              <a:rPr lang="en-US" altLang="zh-CN" sz="1000" dirty="0" smtClean="0"/>
              <a:t>PRAB </a:t>
            </a:r>
            <a:r>
              <a:rPr lang="en-US" altLang="zh-CN" sz="1000" dirty="0"/>
              <a:t>19, 112401 (2016</a:t>
            </a:r>
            <a:r>
              <a:rPr lang="en-US" altLang="zh-CN" sz="1000" b="1" dirty="0" smtClean="0"/>
              <a:t>)</a:t>
            </a:r>
            <a:endParaRPr lang="en-US" altLang="zh-CN" sz="1000" b="1" dirty="0"/>
          </a:p>
        </p:txBody>
      </p:sp>
      <p:pic>
        <p:nvPicPr>
          <p:cNvPr id="1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3478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1568643"/>
            <a:ext cx="3431698" cy="22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486054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RF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55576" y="700229"/>
            <a:ext cx="8136904" cy="16554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Common RF cavities for e- and e+ ring (Higgs)</a:t>
            </a:r>
          </a:p>
          <a:p>
            <a:r>
              <a:rPr lang="en-US" altLang="zh-CN" sz="1400" dirty="0"/>
              <a:t>RF region divided into two sections for bypassing half numbers of cavities in </a:t>
            </a:r>
            <a:r>
              <a:rPr lang="en-US" altLang="zh-CN" sz="1400" dirty="0" smtClean="0"/>
              <a:t>W&amp;Z mode</a:t>
            </a:r>
          </a:p>
          <a:p>
            <a:r>
              <a:rPr lang="en-US" altLang="zh-CN" sz="1400" dirty="0" smtClean="0"/>
              <a:t>An </a:t>
            </a:r>
            <a:r>
              <a:rPr lang="en-US" altLang="zh-CN" sz="1400" dirty="0"/>
              <a:t>electrostatic separator combined with a dipole magnet to avoid bending of incoming beam (ref: K. Oide, ICHEP16)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400" dirty="0" smtClean="0"/>
              <a:t>The </a:t>
            </a:r>
            <a:r>
              <a:rPr lang="en-US" altLang="zh-CN" sz="1400" dirty="0"/>
              <a:t>radiation </a:t>
            </a:r>
            <a:r>
              <a:rPr lang="en-US" altLang="zh-CN" sz="1400" dirty="0" smtClean="0"/>
              <a:t>due to imperfect cancelation from incoming beam is </a:t>
            </a:r>
            <a:r>
              <a:rPr lang="en-US" altLang="zh-CN" sz="1400" dirty="0"/>
              <a:t>tolerable for SCRF cavities. </a:t>
            </a:r>
            <a:endParaRPr lang="en-US" altLang="zh-CN" sz="1400" dirty="0" smtClean="0"/>
          </a:p>
          <a:p>
            <a:r>
              <a:rPr lang="en-US" altLang="zh-CN" sz="1400" b="1" dirty="0"/>
              <a:t>S</a:t>
            </a:r>
            <a:r>
              <a:rPr lang="en-US" altLang="zh-CN" sz="1400" b="1" dirty="0" smtClean="0"/>
              <a:t>horter </a:t>
            </a:r>
            <a:r>
              <a:rPr lang="en-US" altLang="zh-CN" sz="1400" b="1" dirty="0"/>
              <a:t>phase tuning </a:t>
            </a:r>
            <a:r>
              <a:rPr lang="en-US" altLang="zh-CN" sz="1400" b="1" dirty="0" smtClean="0"/>
              <a:t>sections to increase the length of ARC region</a:t>
            </a:r>
            <a:endParaRPr lang="en-US" altLang="zh-CN" sz="1400" b="1" dirty="0"/>
          </a:p>
          <a:p>
            <a:endParaRPr lang="en-US" altLang="zh-CN" sz="1400" b="1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355726"/>
            <a:ext cx="4459010" cy="237626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56099"/>
            <a:ext cx="2304253" cy="122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39"/>
          <p:cNvSpPr txBox="1"/>
          <p:nvPr/>
        </p:nvSpPr>
        <p:spPr>
          <a:xfrm>
            <a:off x="5590899" y="2459705"/>
            <a:ext cx="2077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Ec maximum around 19 keV</a:t>
            </a:r>
            <a:endParaRPr lang="zh-CN" altLang="en-US" sz="1100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67825"/>
            <a:ext cx="2304253" cy="123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8"/>
          <p:cNvSpPr txBox="1"/>
          <p:nvPr/>
        </p:nvSpPr>
        <p:spPr>
          <a:xfrm>
            <a:off x="5724128" y="3738263"/>
            <a:ext cx="1944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3.4 W for 8 components</a:t>
            </a:r>
          </a:p>
          <a:p>
            <a:r>
              <a:rPr lang="en-US" altLang="zh-CN" sz="1100" dirty="0" smtClean="0"/>
              <a:t>Power of 0.1W may hit when top-up injection</a:t>
            </a:r>
          </a:p>
        </p:txBody>
      </p:sp>
      <p:sp>
        <p:nvSpPr>
          <p:cNvPr id="29" name="矩形 28"/>
          <p:cNvSpPr/>
          <p:nvPr/>
        </p:nvSpPr>
        <p:spPr>
          <a:xfrm>
            <a:off x="7649821" y="3651870"/>
            <a:ext cx="1301525" cy="9387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dirty="0" smtClean="0"/>
              <a:t>Esep= 2.0 MV/m</a:t>
            </a:r>
          </a:p>
          <a:p>
            <a:r>
              <a:rPr lang="en-US" altLang="zh-CN" sz="1100" dirty="0" smtClean="0"/>
              <a:t>Bdip=66.7 G</a:t>
            </a:r>
          </a:p>
          <a:p>
            <a:r>
              <a:rPr lang="en-US" altLang="zh-CN" sz="1100" dirty="0" smtClean="0"/>
              <a:t>L= </a:t>
            </a:r>
            <a:r>
              <a:rPr lang="en-US" altLang="zh-CN" sz="1100" dirty="0"/>
              <a:t>(</a:t>
            </a:r>
            <a:r>
              <a:rPr lang="en-US" altLang="zh-CN" sz="1100" dirty="0" smtClean="0"/>
              <a:t>4+1)m</a:t>
            </a:r>
            <a:r>
              <a:rPr lang="en-US" altLang="zh-CN" sz="1100" dirty="0" smtClean="0">
                <a:sym typeface="Symbol"/>
              </a:rPr>
              <a:t></a:t>
            </a:r>
            <a:r>
              <a:rPr lang="en-US" altLang="zh-CN" sz="1100" dirty="0">
                <a:sym typeface="Symbol"/>
              </a:rPr>
              <a:t>8</a:t>
            </a:r>
            <a:endParaRPr lang="en-US" altLang="zh-CN" sz="1100" dirty="0" smtClean="0"/>
          </a:p>
          <a:p>
            <a:r>
              <a:rPr lang="en-US" altLang="zh-CN" sz="1100" dirty="0" smtClean="0">
                <a:sym typeface="Symbol"/>
              </a:rPr>
              <a:t>x= </a:t>
            </a:r>
            <a:r>
              <a:rPr lang="en-US" altLang="zh-CN" sz="1100" dirty="0" smtClean="0"/>
              <a:t>11.1 cm at the entrance of quad</a:t>
            </a:r>
            <a:endParaRPr lang="zh-CN" altLang="en-US" sz="1100" dirty="0"/>
          </a:p>
        </p:txBody>
      </p:sp>
      <p:sp>
        <p:nvSpPr>
          <p:cNvPr id="3" name="右箭头 2"/>
          <p:cNvSpPr/>
          <p:nvPr/>
        </p:nvSpPr>
        <p:spPr>
          <a:xfrm>
            <a:off x="1403648" y="2643758"/>
            <a:ext cx="360040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83568" y="4640237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/>
              <a:t>phase tuning</a:t>
            </a:r>
            <a:r>
              <a:rPr lang="en-US" altLang="zh-CN" sz="1400" dirty="0"/>
              <a:t> </a:t>
            </a:r>
            <a:endParaRPr lang="zh-CN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4617989" y="4640237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/>
              <a:t>phase tuning</a:t>
            </a:r>
            <a:r>
              <a:rPr lang="en-US" altLang="zh-CN" sz="1400" dirty="0"/>
              <a:t> 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2269485" y="4659982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 smtClean="0"/>
              <a:t>cavities</a:t>
            </a:r>
            <a:r>
              <a:rPr lang="en-US" altLang="zh-CN" sz="1400" dirty="0" smtClean="0"/>
              <a:t> </a:t>
            </a:r>
            <a:endParaRPr lang="zh-CN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3347864" y="4659982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 smtClean="0"/>
              <a:t>cavities</a:t>
            </a:r>
            <a:r>
              <a:rPr lang="en-US" altLang="zh-CN" sz="1400" dirty="0" smtClean="0"/>
              <a:t> 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3923928" y="4657804"/>
            <a:ext cx="833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 smtClean="0"/>
              <a:t>Separation</a:t>
            </a:r>
            <a:r>
              <a:rPr lang="en-US" altLang="zh-CN" sz="1400" dirty="0" smtClean="0"/>
              <a:t> </a:t>
            </a:r>
            <a:endParaRPr lang="zh-CN" altLang="en-US" sz="1400" dirty="0"/>
          </a:p>
        </p:txBody>
      </p:sp>
      <p:sp>
        <p:nvSpPr>
          <p:cNvPr id="21" name="矩形 20"/>
          <p:cNvSpPr/>
          <p:nvPr/>
        </p:nvSpPr>
        <p:spPr>
          <a:xfrm>
            <a:off x="1619672" y="4659982"/>
            <a:ext cx="833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 smtClean="0"/>
              <a:t>Separation</a:t>
            </a:r>
            <a:r>
              <a:rPr lang="en-US" altLang="zh-CN" sz="1400" dirty="0" smtClean="0"/>
              <a:t>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59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572000" y="1154877"/>
            <a:ext cx="4335413" cy="3245764"/>
            <a:chOff x="4773091" y="1154877"/>
            <a:chExt cx="4335413" cy="3245764"/>
          </a:xfrm>
        </p:grpSpPr>
        <p:pic>
          <p:nvPicPr>
            <p:cNvPr id="5123" name="Picture 3" descr="C:\Users\yiwei\Downloads\untitle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091" y="1154877"/>
              <a:ext cx="4335413" cy="324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等腰三角形 15"/>
            <p:cNvSpPr/>
            <p:nvPr/>
          </p:nvSpPr>
          <p:spPr>
            <a:xfrm>
              <a:off x="6285259" y="2509757"/>
              <a:ext cx="144016" cy="26800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8316416" y="2735796"/>
              <a:ext cx="144016" cy="26800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8316416" y="3795886"/>
              <a:ext cx="144016" cy="26800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6300192" y="3579862"/>
              <a:ext cx="144016" cy="26800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946973" y="1059582"/>
            <a:ext cx="4089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Horizontal DA requirement with off-axis injection</a:t>
            </a:r>
            <a:endParaRPr lang="zh-CN" altLang="en-US" sz="1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Reduction of dynamic aperture requirement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</a:rPr>
            </a:br>
            <a:r>
              <a:rPr lang="en-US" altLang="zh-CN" sz="2000" b="1" dirty="0" smtClean="0">
                <a:solidFill>
                  <a:srgbClr val="0070C0"/>
                </a:solidFill>
              </a:rPr>
              <a:t>from </a:t>
            </a:r>
            <a:r>
              <a:rPr lang="en-US" altLang="zh-CN" sz="2000" b="1" dirty="0">
                <a:solidFill>
                  <a:srgbClr val="0070C0"/>
                </a:solidFill>
              </a:rPr>
              <a:t>injection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1216" y="1285621"/>
            <a:ext cx="4402832" cy="2726289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Trying to relax the dynamic aperture requirement of the off-axis injection scheme  </a:t>
            </a:r>
          </a:p>
          <a:p>
            <a:pPr lvl="1"/>
            <a:r>
              <a:rPr lang="en-US" altLang="zh-CN" sz="1800" dirty="0" smtClean="0">
                <a:sym typeface="Symbol"/>
              </a:rPr>
              <a:t>Smaller injected </a:t>
            </a:r>
            <a:r>
              <a:rPr lang="en-US" altLang="zh-CN" sz="1800" dirty="0" err="1" smtClean="0">
                <a:sym typeface="Symbol"/>
              </a:rPr>
              <a:t>emittance</a:t>
            </a:r>
            <a:r>
              <a:rPr lang="en-US" altLang="zh-CN" sz="1800" dirty="0" smtClean="0">
                <a:sym typeface="Symbol"/>
              </a:rPr>
              <a:t> from booster </a:t>
            </a:r>
          </a:p>
          <a:p>
            <a:pPr lvl="1"/>
            <a:r>
              <a:rPr lang="en-US" altLang="zh-CN" sz="1800" dirty="0"/>
              <a:t>Larger </a:t>
            </a:r>
            <a:r>
              <a:rPr lang="en-US" altLang="zh-CN" sz="1800" dirty="0">
                <a:sym typeface="Symbol"/>
              </a:rPr>
              <a:t>x at injection point </a:t>
            </a:r>
            <a:endParaRPr lang="en-US" altLang="zh-CN" sz="1800" dirty="0" smtClean="0">
              <a:sym typeface="Symbol"/>
            </a:endParaRPr>
          </a:p>
          <a:p>
            <a:pPr lvl="1"/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90000" y="185167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by Xiaohao CUI</a:t>
            </a:r>
            <a:endParaRPr lang="zh-CN" altLang="en-US" sz="1400" dirty="0"/>
          </a:p>
        </p:txBody>
      </p:sp>
      <p:pic>
        <p:nvPicPr>
          <p:cNvPr id="18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70396" y="3535494"/>
            <a:ext cx="1079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/>
              <a:t>Ɛ</a:t>
            </a:r>
            <a:r>
              <a:rPr lang="en-US" altLang="zh-CN" sz="1200" b="1" kern="0" baseline="-25000" dirty="0" smtClean="0">
                <a:solidFill>
                  <a:sysClr val="windowText" lastClr="000000"/>
                </a:solidFill>
              </a:rPr>
              <a:t>booster</a:t>
            </a:r>
            <a:r>
              <a:rPr lang="en-US" altLang="zh-CN" sz="1200" b="1" dirty="0" smtClean="0"/>
              <a:t>=Ɛ</a:t>
            </a:r>
            <a:r>
              <a:rPr lang="en-US" altLang="zh-CN" sz="1200" b="1" kern="0" baseline="-25000" dirty="0" smtClean="0">
                <a:solidFill>
                  <a:sysClr val="windowText" lastClr="000000"/>
                </a:solidFill>
              </a:rPr>
              <a:t>collider</a:t>
            </a:r>
            <a:r>
              <a:rPr lang="en-US" altLang="zh-CN" sz="1100" b="1" kern="0" baseline="-25000" dirty="0" smtClean="0">
                <a:solidFill>
                  <a:sysClr val="windowText" lastClr="000000"/>
                </a:solidFill>
              </a:rPr>
              <a:t> </a:t>
            </a:r>
            <a:endParaRPr lang="zh-CN" altLang="en-US" sz="1100" dirty="0"/>
          </a:p>
        </p:txBody>
      </p:sp>
      <p:sp>
        <p:nvSpPr>
          <p:cNvPr id="23" name="矩形 22"/>
          <p:cNvSpPr/>
          <p:nvPr/>
        </p:nvSpPr>
        <p:spPr>
          <a:xfrm>
            <a:off x="6870396" y="2445952"/>
            <a:ext cx="1194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/>
              <a:t>Ɛ</a:t>
            </a:r>
            <a:r>
              <a:rPr lang="en-US" altLang="zh-CN" sz="1200" b="1" kern="0" baseline="-25000" dirty="0" smtClean="0">
                <a:solidFill>
                  <a:sysClr val="windowText" lastClr="000000"/>
                </a:solidFill>
              </a:rPr>
              <a:t>booster</a:t>
            </a:r>
            <a:r>
              <a:rPr lang="en-US" altLang="zh-CN" sz="1200" b="1" dirty="0" smtClean="0"/>
              <a:t>=3Ɛ</a:t>
            </a:r>
            <a:r>
              <a:rPr lang="en-US" altLang="zh-CN" sz="1200" b="1" kern="0" baseline="-25000" dirty="0" smtClean="0">
                <a:solidFill>
                  <a:sysClr val="windowText" lastClr="000000"/>
                </a:solidFill>
              </a:rPr>
              <a:t>collider 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074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457200" y="699542"/>
            <a:ext cx="8686800" cy="9721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Larger </a:t>
            </a:r>
            <a:r>
              <a:rPr lang="en-US" altLang="zh-CN" sz="1800" dirty="0" smtClean="0">
                <a:sym typeface="Symbol"/>
              </a:rPr>
              <a:t>x at injection point </a:t>
            </a:r>
          </a:p>
          <a:p>
            <a:pPr lvl="1"/>
            <a:r>
              <a:rPr lang="en-US" altLang="zh-CN" sz="1800" dirty="0">
                <a:sym typeface="Symbol"/>
              </a:rPr>
              <a:t>x increased from 600m to </a:t>
            </a:r>
            <a:r>
              <a:rPr lang="en-US" altLang="zh-CN" sz="1800" dirty="0" smtClean="0">
                <a:sym typeface="Symbol"/>
              </a:rPr>
              <a:t>1800m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Increased horizontal chromaticity is small and the results of DA are almost the same.</a:t>
            </a:r>
            <a:endParaRPr lang="en-US" altLang="zh-CN" sz="1800" b="1" dirty="0">
              <a:sym typeface="Symbol"/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标题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 smtClean="0">
                <a:solidFill>
                  <a:srgbClr val="0070C0"/>
                </a:solidFill>
              </a:rPr>
              <a:t>Reduction of dynamic aperture requirement </a:t>
            </a:r>
            <a:br>
              <a:rPr lang="en-US" altLang="zh-CN" sz="2000" b="1" dirty="0" smtClean="0">
                <a:solidFill>
                  <a:srgbClr val="0070C0"/>
                </a:solidFill>
              </a:rPr>
            </a:br>
            <a:r>
              <a:rPr lang="en-US" altLang="zh-CN" sz="2000" b="1" dirty="0" smtClean="0">
                <a:solidFill>
                  <a:srgbClr val="0070C0"/>
                </a:solidFill>
              </a:rPr>
              <a:t>from injection (cont.)</a:t>
            </a:r>
            <a:endParaRPr lang="en-US" altLang="zh-CN" sz="2000" b="1" dirty="0">
              <a:solidFill>
                <a:srgbClr val="0070C0"/>
              </a:solidFill>
            </a:endParaRPr>
          </a:p>
        </p:txBody>
      </p:sp>
      <p:pic>
        <p:nvPicPr>
          <p:cNvPr id="18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3638"/>
            <a:ext cx="2520280" cy="169218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7833"/>
            <a:ext cx="252028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11792"/>
            <a:ext cx="2476815" cy="160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311792"/>
            <a:ext cx="2569051" cy="158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01331"/>
            <a:ext cx="2548823" cy="15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15" y="1601331"/>
            <a:ext cx="2591233" cy="154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6461167" y="4825484"/>
            <a:ext cx="1999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*based on </a:t>
            </a:r>
            <a:r>
              <a:rPr lang="en-US" altLang="zh-CN" sz="1600" dirty="0"/>
              <a:t>CDR lattice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2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518864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of the collider </a:t>
            </a:r>
            <a:r>
              <a:rPr lang="en-US" altLang="zh-CN" sz="2800" b="1" dirty="0">
                <a:solidFill>
                  <a:srgbClr val="0070C0"/>
                </a:solidFill>
              </a:rPr>
              <a:t>ring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818186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3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6" y="1802225"/>
            <a:ext cx="3832348" cy="213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564" y="1843425"/>
            <a:ext cx="3453836" cy="1976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673224" y="771550"/>
            <a:ext cx="7499176" cy="5940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dirty="0" smtClean="0">
                <a:sym typeface="Symbol"/>
              </a:rPr>
              <a:t>An preliminary optics fulfilling </a:t>
            </a:r>
            <a:r>
              <a:rPr lang="en-US" altLang="zh-CN" sz="1800" dirty="0">
                <a:sym typeface="Symbol"/>
              </a:rPr>
              <a:t>requirements of the </a:t>
            </a:r>
            <a:r>
              <a:rPr lang="en-US" altLang="zh-CN" sz="1800" dirty="0" smtClean="0">
                <a:sym typeface="Symbol"/>
              </a:rPr>
              <a:t>new parameters </a:t>
            </a:r>
            <a:r>
              <a:rPr lang="en-US" altLang="zh-CN" sz="1800" dirty="0">
                <a:sym typeface="Symbol"/>
              </a:rPr>
              <a:t>list, geometry, </a:t>
            </a:r>
            <a:r>
              <a:rPr lang="en-US" altLang="zh-CN" sz="1800" dirty="0" smtClean="0">
                <a:sym typeface="Symbol"/>
              </a:rPr>
              <a:t>photon background and key hardware was got.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43608" y="187423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Circumference=100,001 m</a:t>
            </a:r>
          </a:p>
          <a:p>
            <a:r>
              <a:rPr lang="en-US" altLang="zh-CN" sz="1100" dirty="0" smtClean="0"/>
              <a:t>Qx/Qy=391.11/393.22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644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57200" y="285496"/>
            <a:ext cx="8229600" cy="48605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Optimization of dynamic aperture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683568" y="850504"/>
            <a:ext cx="7920880" cy="29453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Start point of the optimization</a:t>
            </a:r>
          </a:p>
          <a:p>
            <a:pPr lvl="1"/>
            <a:r>
              <a:rPr lang="en-US" altLang="zh-CN" sz="1800" b="1" dirty="0"/>
              <a:t>Nonlinearity optimized term by term </a:t>
            </a:r>
            <a:r>
              <a:rPr lang="en-US" altLang="zh-CN" sz="1800" dirty="0"/>
              <a:t>with 10 families of sextupoles in the IR and 4 families of sextupoles in the ARC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b="1" dirty="0"/>
              <a:t>D</a:t>
            </a:r>
            <a:r>
              <a:rPr lang="en-US" altLang="zh-CN" sz="1800" b="1" dirty="0" smtClean="0"/>
              <a:t>ynamic </a:t>
            </a:r>
            <a:r>
              <a:rPr lang="en-US" altLang="zh-CN" sz="1800" b="1" dirty="0"/>
              <a:t>aperture </a:t>
            </a:r>
            <a:r>
              <a:rPr lang="en-US" altLang="zh-CN" sz="1800" b="1" dirty="0" smtClean="0"/>
              <a:t>further optimized with MODE</a:t>
            </a:r>
          </a:p>
          <a:p>
            <a:pPr lvl="1"/>
            <a:r>
              <a:rPr lang="en-US" altLang="zh-CN" sz="1800" dirty="0"/>
              <a:t>Higgs dynamic aperture with 90% survival of 100 samples</a:t>
            </a:r>
          </a:p>
          <a:p>
            <a:pPr lvl="1"/>
            <a:r>
              <a:rPr lang="en-US" altLang="zh-CN" sz="1800" b="1" dirty="0"/>
              <a:t>Including radiation damping,  fluctuation, energy sawtooth and tapering, beam-beam </a:t>
            </a:r>
            <a:r>
              <a:rPr lang="en-US" altLang="zh-CN" sz="1800" b="1" dirty="0" smtClean="0"/>
              <a:t>effects, w/o error</a:t>
            </a:r>
            <a:endParaRPr lang="en-US" altLang="zh-CN" sz="1800" b="1" dirty="0"/>
          </a:p>
          <a:p>
            <a:pPr lvl="1"/>
            <a:r>
              <a:rPr lang="en-US" altLang="zh-CN" sz="1800" dirty="0"/>
              <a:t>145 turns (2 damping times), 4 initial phases</a:t>
            </a:r>
          </a:p>
        </p:txBody>
      </p:sp>
    </p:spTree>
    <p:extLst>
      <p:ext uri="{BB962C8B-B14F-4D97-AF65-F5344CB8AC3E}">
        <p14:creationId xmlns:p14="http://schemas.microsoft.com/office/powerpoint/2010/main" val="32992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Different versions of lattice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3478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21704" y="843558"/>
                <a:ext cx="8182744" cy="3988538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CN" sz="1800" dirty="0" smtClean="0"/>
                  <a:t>To make sure the effect of </a:t>
                </a:r>
                <a:r>
                  <a:rPr lang="en-US" altLang="zh-CN" sz="1800" dirty="0" err="1" smtClean="0"/>
                  <a:t>changement</a:t>
                </a:r>
                <a:r>
                  <a:rPr lang="en-US" altLang="zh-CN" sz="1800" dirty="0" smtClean="0"/>
                  <a:t>, different versions were studied </a:t>
                </a:r>
              </a:p>
              <a:p>
                <a:pPr lvl="1"/>
                <a:r>
                  <a:rPr lang="en-US" altLang="zh-CN" sz="1800" dirty="0" smtClean="0"/>
                  <a:t>V1, </a:t>
                </a:r>
                <a:r>
                  <a:rPr lang="en-US" altLang="zh-CN" sz="1800" dirty="0" err="1" smtClean="0"/>
                  <a:t>bx</a:t>
                </a:r>
                <a:r>
                  <a:rPr lang="en-US" altLang="zh-CN" sz="1800" dirty="0"/>
                  <a:t>*=0.36m, </a:t>
                </a:r>
                <a:r>
                  <a:rPr lang="en-US" altLang="zh-CN" sz="1800" b="1" dirty="0"/>
                  <a:t>by*=0.001m, </a:t>
                </a:r>
                <a:r>
                  <a:rPr lang="en-US" altLang="zh-CN" sz="1800" dirty="0"/>
                  <a:t>ex=1.1nm rad: </a:t>
                </a:r>
                <a:r>
                  <a:rPr lang="en-US" altLang="zh-CN" sz="1800" dirty="0" smtClean="0"/>
                  <a:t>15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/>
                  <a:t>*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18</m:t>
                    </m:r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800" dirty="0"/>
                  <a:t>*</a:t>
                </a:r>
                <a:r>
                  <a:rPr lang="en-US" altLang="zh-CN" sz="1800" dirty="0" smtClean="0"/>
                  <a:t>1.5%</a:t>
                </a:r>
                <a:endParaRPr lang="en-US" altLang="zh-CN" sz="1800" dirty="0"/>
              </a:p>
              <a:p>
                <a:pPr lvl="1"/>
                <a:r>
                  <a:rPr lang="en-US" altLang="zh-CN" sz="1800" dirty="0" smtClean="0"/>
                  <a:t>V2, </a:t>
                </a:r>
                <a:r>
                  <a:rPr lang="en-US" altLang="zh-CN" sz="1800" b="1" dirty="0" err="1" smtClean="0"/>
                  <a:t>bx</a:t>
                </a:r>
                <a:r>
                  <a:rPr lang="en-US" altLang="zh-CN" sz="1800" b="1" dirty="0"/>
                  <a:t>*=</a:t>
                </a:r>
                <a:r>
                  <a:rPr lang="en-US" altLang="zh-CN" sz="1800" b="1" dirty="0" smtClean="0"/>
                  <a:t>0.33m</a:t>
                </a:r>
                <a:r>
                  <a:rPr lang="en-US" altLang="zh-CN" sz="1800" dirty="0"/>
                  <a:t>, by*=0.001m, </a:t>
                </a:r>
                <a:r>
                  <a:rPr lang="en-US" altLang="zh-CN" sz="1800" b="1" dirty="0" smtClean="0"/>
                  <a:t>ex=0.89nm rad</a:t>
                </a:r>
                <a:r>
                  <a:rPr lang="en-US" altLang="zh-CN" sz="1800" dirty="0" smtClean="0"/>
                  <a:t>: 17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/>
                  <a:t>*</a:t>
                </a:r>
                <a14:m>
                  <m:oMath xmlns:m="http://schemas.openxmlformats.org/officeDocument/2006/math">
                    <m:r>
                      <a:rPr lang="en-US" altLang="zh-CN" sz="1800" dirty="0">
                        <a:latin typeface="Cambria Math"/>
                      </a:rPr>
                      <m:t>2</m:t>
                    </m:r>
                    <m:r>
                      <a:rPr lang="en-US" altLang="zh-CN" sz="1800" b="0" i="0" dirty="0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800" dirty="0"/>
                  <a:t>*1.5</a:t>
                </a:r>
                <a:r>
                  <a:rPr lang="en-US" altLang="zh-CN" sz="1800" dirty="0" smtClean="0"/>
                  <a:t>% (benefit from smaller nonlinearity in IR and smaller beam size)</a:t>
                </a:r>
              </a:p>
              <a:p>
                <a:pPr lvl="1"/>
                <a:r>
                  <a:rPr lang="en-US" altLang="zh-CN" sz="1800" dirty="0" smtClean="0"/>
                  <a:t>V3, </a:t>
                </a:r>
                <a:r>
                  <a:rPr lang="en-US" altLang="zh-CN" sz="1800" dirty="0" err="1"/>
                  <a:t>bx</a:t>
                </a:r>
                <a:r>
                  <a:rPr lang="en-US" altLang="zh-CN" sz="1800" dirty="0"/>
                  <a:t>*=0.33m, by*=0.001m, ex=0.89nm rad, </a:t>
                </a:r>
                <a:r>
                  <a:rPr lang="en-US" altLang="zh-CN" sz="1800" b="1" dirty="0"/>
                  <a:t>shorten the RF region</a:t>
                </a:r>
                <a:r>
                  <a:rPr lang="en-US" altLang="zh-CN" sz="1800" dirty="0"/>
                  <a:t>: </a:t>
                </a:r>
                <a:r>
                  <a:rPr lang="en-US" altLang="zh-CN" sz="1800" dirty="0" smtClean="0"/>
                  <a:t>18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/>
                  <a:t>*</a:t>
                </a:r>
                <a14:m>
                  <m:oMath xmlns:m="http://schemas.openxmlformats.org/officeDocument/2006/math">
                    <m:r>
                      <a:rPr lang="en-US" altLang="zh-CN" sz="1800" dirty="0">
                        <a:latin typeface="Cambria Math"/>
                      </a:rPr>
                      <m:t>2</m:t>
                    </m:r>
                    <m:r>
                      <a:rPr lang="en-US" altLang="zh-CN" sz="1800" b="0" i="1" dirty="0" smtClean="0">
                        <a:latin typeface="Cambria Math"/>
                      </a:rPr>
                      <m:t>1</m:t>
                    </m:r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800" dirty="0"/>
                  <a:t>*1.5%</a:t>
                </a:r>
              </a:p>
              <a:p>
                <a:pPr lvl="1"/>
                <a:r>
                  <a:rPr lang="en-US" altLang="zh-CN" sz="1800" dirty="0" smtClean="0"/>
                  <a:t>V4, </a:t>
                </a:r>
                <a:r>
                  <a:rPr lang="en-US" altLang="zh-CN" sz="1800" dirty="0" err="1"/>
                  <a:t>bx</a:t>
                </a:r>
                <a:r>
                  <a:rPr lang="en-US" altLang="zh-CN" sz="1800" dirty="0"/>
                  <a:t>*=0.33m, by*=0.001m, ex=0.89nm rad, shorten the RF </a:t>
                </a:r>
                <a:r>
                  <a:rPr lang="en-US" altLang="zh-CN" sz="1800" dirty="0" smtClean="0"/>
                  <a:t>region, </a:t>
                </a:r>
                <a:r>
                  <a:rPr lang="en-GB" altLang="zh-CN" sz="1800" b="1" dirty="0" smtClean="0"/>
                  <a:t>add </a:t>
                </a:r>
                <a:r>
                  <a:rPr lang="en-GB" altLang="zh-CN" sz="1800" b="1" dirty="0" err="1" smtClean="0"/>
                  <a:t>octupole</a:t>
                </a:r>
                <a:r>
                  <a:rPr lang="en-GB" altLang="zh-CN" sz="1800" b="1" dirty="0" smtClean="0"/>
                  <a:t> and </a:t>
                </a:r>
                <a:r>
                  <a:rPr lang="en-GB" altLang="zh-CN" sz="1800" b="1" dirty="0" err="1" smtClean="0"/>
                  <a:t>decapole</a:t>
                </a:r>
                <a:r>
                  <a:rPr lang="en-GB" altLang="zh-CN" sz="1800" b="1" dirty="0" smtClean="0"/>
                  <a:t> for vertical chromaticity correction</a:t>
                </a:r>
                <a:r>
                  <a:rPr lang="en-US" altLang="zh-CN" sz="1800" dirty="0" smtClean="0"/>
                  <a:t>: </a:t>
                </a:r>
                <a:r>
                  <a:rPr lang="en-US" altLang="zh-CN" sz="1800" dirty="0" smtClean="0">
                    <a:solidFill>
                      <a:srgbClr val="FF0000"/>
                    </a:solidFill>
                  </a:rPr>
                  <a:t>18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altLang="zh-CN" sz="1800" dirty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altLang="zh-CN" sz="1800" i="1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*1.5%</a:t>
                </a:r>
              </a:p>
              <a:p>
                <a:pPr lvl="1"/>
                <a:r>
                  <a:rPr lang="en-US" altLang="zh-CN" sz="1800" dirty="0" smtClean="0"/>
                  <a:t>V5, </a:t>
                </a:r>
                <a:r>
                  <a:rPr lang="en-US" altLang="zh-CN" sz="1800" dirty="0" err="1"/>
                  <a:t>bx</a:t>
                </a:r>
                <a:r>
                  <a:rPr lang="en-US" altLang="zh-CN" sz="1800" dirty="0"/>
                  <a:t>*=0.33m, by*=0.001m, ex=0.89nm rad, shorten the RF region, </a:t>
                </a:r>
                <a:r>
                  <a:rPr lang="en-GB" altLang="zh-CN" sz="1800" dirty="0"/>
                  <a:t>add </a:t>
                </a:r>
                <a:r>
                  <a:rPr lang="en-GB" altLang="zh-CN" sz="1800" dirty="0" err="1"/>
                  <a:t>octupole</a:t>
                </a:r>
                <a:r>
                  <a:rPr lang="en-GB" altLang="zh-CN" sz="1800" dirty="0"/>
                  <a:t> and </a:t>
                </a:r>
                <a:r>
                  <a:rPr lang="en-GB" altLang="zh-CN" sz="1800" dirty="0" err="1"/>
                  <a:t>decapole</a:t>
                </a:r>
                <a:r>
                  <a:rPr lang="en-GB" altLang="zh-CN" sz="1800" dirty="0"/>
                  <a:t> for vertical chromaticity </a:t>
                </a:r>
                <a:r>
                  <a:rPr lang="en-GB" altLang="zh-CN" sz="1800" dirty="0" smtClean="0"/>
                  <a:t>correction, </a:t>
                </a:r>
                <a:r>
                  <a:rPr lang="en-GB" altLang="zh-CN" sz="1800" b="1" dirty="0" smtClean="0"/>
                  <a:t>add </a:t>
                </a:r>
                <a:r>
                  <a:rPr lang="en-GB" altLang="zh-CN" sz="1800" b="1" dirty="0" err="1" smtClean="0"/>
                  <a:t>multipoles</a:t>
                </a:r>
                <a:r>
                  <a:rPr lang="en-GB" altLang="zh-CN" sz="1800" b="1" dirty="0" smtClean="0"/>
                  <a:t> for </a:t>
                </a:r>
                <a:r>
                  <a:rPr lang="en-GB" altLang="zh-CN" sz="1800" b="1" dirty="0"/>
                  <a:t>vertical chromaticity correction</a:t>
                </a:r>
                <a:r>
                  <a:rPr lang="en-GB" altLang="zh-CN" sz="1800" dirty="0"/>
                  <a:t> </a:t>
                </a:r>
                <a:r>
                  <a:rPr lang="en-US" altLang="zh-CN" sz="1800" dirty="0" smtClean="0"/>
                  <a:t>: </a:t>
                </a:r>
                <a:r>
                  <a:rPr lang="en-US" altLang="zh-CN" sz="1800" dirty="0"/>
                  <a:t>11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/>
                  <a:t>*</a:t>
                </a:r>
                <a14:m>
                  <m:oMath xmlns:m="http://schemas.openxmlformats.org/officeDocument/2006/math">
                    <m:r>
                      <a:rPr lang="en-US" altLang="zh-CN" sz="1800" dirty="0">
                        <a:latin typeface="Cambria Math"/>
                      </a:rPr>
                      <m:t>2</m:t>
                    </m:r>
                    <m:r>
                      <a:rPr lang="en-US" altLang="zh-CN" sz="1800" i="1" dirty="0">
                        <a:latin typeface="Cambria Math"/>
                      </a:rPr>
                      <m:t>1</m:t>
                    </m:r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800" dirty="0"/>
                  <a:t>*</a:t>
                </a:r>
                <a:r>
                  <a:rPr lang="en-US" altLang="zh-CN" sz="1800" dirty="0" smtClean="0"/>
                  <a:t>1.3%</a:t>
                </a:r>
                <a:endParaRPr lang="en-US" altLang="zh-CN" sz="1800" dirty="0"/>
              </a:p>
              <a:p>
                <a:pPr lvl="1"/>
                <a:endParaRPr lang="zh-CN" altLang="en-US" sz="1800" dirty="0"/>
              </a:p>
              <a:p>
                <a:pPr lvl="1"/>
                <a:endParaRPr lang="zh-CN" altLang="en-US" sz="1800" dirty="0"/>
              </a:p>
              <a:p>
                <a:pPr lvl="1"/>
                <a:endParaRPr lang="en-US" altLang="zh-CN" sz="1800" dirty="0" smtClean="0"/>
              </a:p>
              <a:p>
                <a:pPr lvl="1"/>
                <a:endParaRPr lang="en-US" altLang="zh-CN" sz="1400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11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704" y="843558"/>
                <a:ext cx="8182744" cy="3988538"/>
              </a:xfrm>
              <a:blipFill rotWithShape="1">
                <a:blip r:embed="rId5"/>
                <a:stretch>
                  <a:fillRect l="-447" t="-763" r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956376" y="771550"/>
            <a:ext cx="977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J. Wu, </a:t>
            </a:r>
          </a:p>
          <a:p>
            <a:r>
              <a:rPr lang="en-US" altLang="zh-CN" sz="1400" dirty="0" smtClean="0"/>
              <a:t>Y. Zhang, </a:t>
            </a:r>
          </a:p>
          <a:p>
            <a:r>
              <a:rPr lang="en-US" altLang="zh-CN" sz="1400" dirty="0" smtClean="0"/>
              <a:t>et al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57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857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solidFill>
                  <a:srgbClr val="0070C0"/>
                </a:solidFill>
              </a:rPr>
              <a:t>Status of DA optimization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3478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44408" y="134761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J. Wu, </a:t>
            </a:r>
          </a:p>
          <a:p>
            <a:r>
              <a:rPr lang="en-US" altLang="zh-CN" sz="1400" dirty="0" smtClean="0"/>
              <a:t>Y. Zhang, </a:t>
            </a:r>
          </a:p>
          <a:p>
            <a:r>
              <a:rPr lang="en-US" altLang="zh-CN" sz="1400" dirty="0" smtClean="0"/>
              <a:t>et al</a:t>
            </a:r>
            <a:endParaRPr lang="zh-CN" altLang="en-US" sz="14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09" y="1275606"/>
            <a:ext cx="2553211" cy="1794323"/>
          </a:xfrm>
          <a:prstGeom prst="rect">
            <a:avLst/>
          </a:prstGeom>
        </p:spPr>
      </p:pic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01042"/>
              </p:ext>
            </p:extLst>
          </p:nvPr>
        </p:nvGraphicFramePr>
        <p:xfrm>
          <a:off x="1331640" y="3507854"/>
          <a:ext cx="6192688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152128"/>
                <a:gridCol w="657944"/>
                <a:gridCol w="854224"/>
                <a:gridCol w="720080"/>
              </a:tblGrid>
              <a:tr h="276200">
                <a:tc>
                  <a:txBody>
                    <a:bodyPr/>
                    <a:lstStyle/>
                    <a:p>
                      <a:pPr marL="29210" algn="l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Higgs(CDR)</a:t>
                      </a:r>
                      <a:endParaRPr lang="zh-CN" altLang="en-US" sz="10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Higgs(high)</a:t>
                      </a:r>
                      <a:endParaRPr lang="zh-CN" altLang="en-US" sz="10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998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1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000" b="1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altLang="zh-CN" sz="10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</a:t>
                      </a:r>
                      <a:endParaRPr lang="zh-CN" sz="1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218 </a:t>
                      </a:r>
                      <a:endParaRPr lang="zh-CN" sz="1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309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10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1.35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/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1.7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/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/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status (%) (w/o, w/ error)</a:t>
                      </a:r>
                      <a:endParaRPr lang="zh-CN" altLang="zh-CN" sz="10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1.8, 1.4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1.5, ~1.2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0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altLang="zh-CN" sz="10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altLang="zh-CN" sz="1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zh-CN" sz="10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altLang="zh-CN" sz="1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0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CN" sz="1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2.93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/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/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/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</a:t>
                      </a:r>
                      <a:endParaRPr lang="zh-CN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/>
                </a:tc>
              </a:tr>
            </a:tbl>
          </a:graphicData>
        </a:graphic>
      </p:graphicFrame>
      <p:pic>
        <p:nvPicPr>
          <p:cNvPr id="21" name="内容占位符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0" y="1254216"/>
            <a:ext cx="2611732" cy="181571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72" y="1275606"/>
            <a:ext cx="2532028" cy="17794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1187624" y="3219822"/>
                <a:ext cx="6516258" cy="2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1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CDR: </a:t>
                </a:r>
                <a14:m>
                  <m:oMath xmlns:m="http://schemas.openxmlformats.org/officeDocument/2006/math">
                    <m:r>
                      <a:rPr lang="en-US" altLang="zh-CN" sz="11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𝟐𝟎</m:t>
                    </m:r>
                    <m:sSub>
                      <m:sSubPr>
                        <m:ctrlPr>
                          <a:rPr lang="zh-CN" altLang="zh-CN" sz="11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1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11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1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𝟐𝟑</m:t>
                    </m:r>
                    <m:sSub>
                      <m:sSubPr>
                        <m:ctrlPr>
                          <a:rPr lang="zh-CN" altLang="zh-CN" sz="11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1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11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11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11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1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𝟎𝟏𝟖</m:t>
                    </m:r>
                  </m:oMath>
                </a14:m>
                <a:r>
                  <a:rPr lang="en-US" altLang="zh-CN" sz="1100" b="1" dirty="0" smtClean="0">
                    <a:solidFill>
                      <a:schemeClr val="tx1"/>
                    </a:solidFill>
                  </a:rPr>
                  <a:t>  w/o errors</a:t>
                </a:r>
                <a:endParaRPr lang="zh-CN" altLang="en-US" sz="11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219822"/>
                <a:ext cx="6516258" cy="277127"/>
              </a:xfrm>
              <a:prstGeom prst="rect">
                <a:avLst/>
              </a:prstGeom>
              <a:blipFill rotWithShape="1"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1187624" y="3003798"/>
                <a:ext cx="6516258" cy="2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100" b="1" dirty="0" smtClean="0">
                    <a:cs typeface="Times New Roman" panose="02020603050405020304" pitchFamily="18" charset="0"/>
                  </a:rPr>
                  <a:t>new</a:t>
                </a:r>
                <a:r>
                  <a:rPr lang="en-US" altLang="zh-CN" sz="11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 18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1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1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11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1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𝟐𝟏</m:t>
                    </m:r>
                    <m:sSub>
                      <m:sSubPr>
                        <m:ctrlPr>
                          <a:rPr lang="zh-CN" altLang="zh-CN" sz="11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1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11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11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11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1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𝟎𝟏𝟓</m:t>
                    </m:r>
                  </m:oMath>
                </a14:m>
                <a:r>
                  <a:rPr lang="en-US" altLang="zh-CN" sz="1100" b="1" dirty="0" smtClean="0">
                    <a:solidFill>
                      <a:schemeClr val="tx1"/>
                    </a:solidFill>
                  </a:rPr>
                  <a:t>  w/o errors</a:t>
                </a:r>
                <a:endParaRPr lang="zh-CN" altLang="en-US" sz="11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03798"/>
                <a:ext cx="6516258" cy="277127"/>
              </a:xfrm>
              <a:prstGeom prst="rect">
                <a:avLst/>
              </a:prstGeom>
              <a:blipFill rotWithShape="1"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内容占位符 2"/>
              <p:cNvSpPr>
                <a:spLocks noGrp="1"/>
              </p:cNvSpPr>
              <p:nvPr/>
            </p:nvSpPr>
            <p:spPr>
              <a:xfrm>
                <a:off x="395536" y="771550"/>
                <a:ext cx="851219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CN" sz="1800" dirty="0"/>
                  <a:t>V4, </a:t>
                </a:r>
                <a:r>
                  <a:rPr lang="en-US" altLang="zh-CN" sz="1800" dirty="0" err="1"/>
                  <a:t>bx</a:t>
                </a:r>
                <a:r>
                  <a:rPr lang="en-US" altLang="zh-CN" sz="1800" dirty="0"/>
                  <a:t>*=0.33m, by*=0.001m, ex=0.89nm rad, shorten the RF region, </a:t>
                </a:r>
                <a:r>
                  <a:rPr lang="en-GB" altLang="zh-CN" sz="1800" dirty="0"/>
                  <a:t>add </a:t>
                </a:r>
                <a:r>
                  <a:rPr lang="en-GB" altLang="zh-CN" sz="1800" dirty="0" err="1"/>
                  <a:t>octupole</a:t>
                </a:r>
                <a:r>
                  <a:rPr lang="en-GB" altLang="zh-CN" sz="1800" dirty="0"/>
                  <a:t> and </a:t>
                </a:r>
                <a:r>
                  <a:rPr lang="en-GB" altLang="zh-CN" sz="1800" dirty="0" err="1"/>
                  <a:t>decapole</a:t>
                </a:r>
                <a:r>
                  <a:rPr lang="en-GB" altLang="zh-CN" sz="1800" dirty="0"/>
                  <a:t> for vertical chromaticity </a:t>
                </a:r>
                <a:r>
                  <a:rPr lang="en-GB" altLang="zh-CN" sz="1800" dirty="0" smtClean="0"/>
                  <a:t>correction, </a:t>
                </a:r>
                <a:r>
                  <a:rPr lang="en-GB" altLang="zh-CN" sz="1800" dirty="0" err="1" smtClean="0"/>
                  <a:t>lattice+beam</a:t>
                </a:r>
                <a:r>
                  <a:rPr lang="en-GB" altLang="zh-CN" sz="1800" dirty="0" smtClean="0"/>
                  <a:t> </a:t>
                </a:r>
                <a:r>
                  <a:rPr lang="en-GB" altLang="zh-CN" sz="1800" dirty="0" err="1" smtClean="0"/>
                  <a:t>beam+SR</a:t>
                </a:r>
                <a:r>
                  <a:rPr lang="en-GB" altLang="zh-CN" sz="1800" dirty="0" smtClean="0"/>
                  <a:t> fluctuation, w/o error</a:t>
                </a:r>
                <a:r>
                  <a:rPr lang="en-US" altLang="zh-CN" sz="1800" dirty="0" smtClean="0"/>
                  <a:t>: 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zh-CN" sz="1800" dirty="0" smtClean="0">
                    <a:solidFill>
                      <a:srgbClr val="FF0000"/>
                    </a:solidFill>
                  </a:rPr>
                  <a:t>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altLang="zh-CN" sz="1800" b="0" i="1" dirty="0">
                        <a:solidFill>
                          <a:srgbClr val="FF0000"/>
                        </a:solidFill>
                        <a:latin typeface="Cambria Math"/>
                      </a:rPr>
                      <m:t>21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*1.5%</a:t>
                </a:r>
              </a:p>
              <a:p>
                <a:endParaRPr lang="en-US" altLang="zh-CN" sz="1400" dirty="0" smtClean="0"/>
              </a:p>
              <a:p>
                <a:pPr lvl="1"/>
                <a:endParaRPr lang="en-US" altLang="zh-CN" sz="1400" dirty="0" smtClean="0">
                  <a:sym typeface="Symbol"/>
                </a:endParaRPr>
              </a:p>
            </p:txBody>
          </p:sp>
        </mc:Choice>
        <mc:Fallback>
          <p:sp>
            <p:nvSpPr>
              <p:cNvPr id="17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512190" cy="504056"/>
              </a:xfrm>
              <a:prstGeom prst="rect">
                <a:avLst/>
              </a:prstGeom>
              <a:blipFill rotWithShape="1">
                <a:blip r:embed="rId10"/>
                <a:stretch>
                  <a:fillRect l="-215" t="-9756"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Further optimization of DA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3478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421704" y="845138"/>
            <a:ext cx="8512190" cy="3238780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Recent studies show that the distortion of beta and dispersion due to energy deviation may hurt the dynamic aperture.</a:t>
            </a:r>
          </a:p>
          <a:p>
            <a:r>
              <a:rPr lang="en-US" altLang="zh-CN" sz="2000" dirty="0" smtClean="0"/>
              <a:t>T</a:t>
            </a:r>
            <a:r>
              <a:rPr lang="en-US" altLang="zh-CN" sz="2000" dirty="0" smtClean="0">
                <a:sym typeface="Symbol"/>
              </a:rPr>
              <a:t>he break down of –I in the IR may be another source.</a:t>
            </a:r>
          </a:p>
          <a:p>
            <a:r>
              <a:rPr lang="en-US" altLang="zh-CN" sz="2000" dirty="0" smtClean="0">
                <a:sym typeface="Symbol"/>
              </a:rPr>
              <a:t>Lower SR from last bend allows to increase the dispersion at multipole for high order chromaticity correction.</a:t>
            </a:r>
          </a:p>
          <a:p>
            <a:r>
              <a:rPr lang="en-US" altLang="zh-CN" sz="2000" dirty="0" smtClean="0">
                <a:sym typeface="Symbol"/>
              </a:rPr>
              <a:t>A code to generate lattice of whole collider ring automatically are almost finished.</a:t>
            </a:r>
          </a:p>
          <a:p>
            <a:pPr lvl="1"/>
            <a:r>
              <a:rPr lang="en-US" altLang="zh-CN" sz="2000" dirty="0">
                <a:sym typeface="Symbol"/>
              </a:rPr>
              <a:t>p</a:t>
            </a:r>
            <a:r>
              <a:rPr lang="en-US" altLang="zh-CN" sz="2000" dirty="0" smtClean="0">
                <a:sym typeface="Symbol"/>
              </a:rPr>
              <a:t>arameters of lattice can be modified slightly</a:t>
            </a:r>
            <a:endParaRPr lang="en-US" altLang="zh-CN" sz="2000" dirty="0">
              <a:sym typeface="Symbol"/>
            </a:endParaRPr>
          </a:p>
          <a:p>
            <a:pPr lvl="1"/>
            <a:r>
              <a:rPr lang="en-US" altLang="zh-CN" sz="2000" dirty="0">
                <a:sym typeface="Symbol"/>
              </a:rPr>
              <a:t>w</a:t>
            </a:r>
            <a:r>
              <a:rPr lang="en-US" altLang="zh-CN" sz="2000" dirty="0" smtClean="0">
                <a:sym typeface="Symbol"/>
              </a:rPr>
              <a:t>ill be integrated into direct DA optimization</a:t>
            </a:r>
          </a:p>
        </p:txBody>
      </p:sp>
    </p:spTree>
    <p:extLst>
      <p:ext uri="{BB962C8B-B14F-4D97-AF65-F5344CB8AC3E}">
        <p14:creationId xmlns:p14="http://schemas.microsoft.com/office/powerpoint/2010/main" val="42634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Summary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7574"/>
            <a:ext cx="8363272" cy="3672408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dirty="0" smtClean="0">
                <a:sym typeface="Symbol"/>
              </a:rPr>
              <a:t>Lattices </a:t>
            </a:r>
            <a:r>
              <a:rPr lang="en-US" altLang="zh-CN" sz="1800" dirty="0" smtClean="0"/>
              <a:t>for a higher luminosity has been designed.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dirty="0">
                <a:sym typeface="Symbol"/>
              </a:rPr>
              <a:t>Stronger optimization and stricter hardware requirement </a:t>
            </a:r>
            <a:r>
              <a:rPr lang="en-US" altLang="zh-CN" sz="1800" dirty="0" smtClean="0">
                <a:sym typeface="Symbol"/>
              </a:rPr>
              <a:t>had </a:t>
            </a:r>
            <a:r>
              <a:rPr lang="en-US" altLang="zh-CN" sz="1800" dirty="0">
                <a:sym typeface="Symbol"/>
              </a:rPr>
              <a:t>be made </a:t>
            </a:r>
            <a:r>
              <a:rPr lang="en-US" altLang="zh-CN" sz="1800" dirty="0" smtClean="0">
                <a:sym typeface="Symbol"/>
              </a:rPr>
              <a:t>in order to </a:t>
            </a:r>
            <a:r>
              <a:rPr lang="en-US" altLang="zh-CN" sz="1800" dirty="0">
                <a:sym typeface="Symbol"/>
              </a:rPr>
              <a:t>get enough dynamic </a:t>
            </a:r>
            <a:r>
              <a:rPr lang="en-US" altLang="zh-CN" sz="1800" dirty="0" smtClean="0">
                <a:sym typeface="Symbol"/>
              </a:rPr>
              <a:t>aperture</a:t>
            </a:r>
            <a:endParaRPr lang="en-US" altLang="zh-CN" sz="1800" dirty="0" smtClean="0"/>
          </a:p>
          <a:p>
            <a:pPr marL="285750"/>
            <a:r>
              <a:rPr lang="en-US" altLang="zh-CN" sz="1800" dirty="0" smtClean="0"/>
              <a:t>Without error, a momentum acceptance of 1.5% achieved which correspond to luminosity </a:t>
            </a:r>
            <a:r>
              <a:rPr lang="en-US" altLang="zh-CN" sz="1800" dirty="0"/>
              <a:t>around </a:t>
            </a:r>
            <a:r>
              <a:rPr lang="en-US" altLang="zh-CN" sz="1800" dirty="0" smtClean="0"/>
              <a:t>3.5*</a:t>
            </a:r>
            <a:r>
              <a:rPr lang="en-US" altLang="zh-CN" sz="1800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1800" kern="100" baseline="30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34</a:t>
            </a:r>
            <a:r>
              <a:rPr lang="en-US" altLang="zh-CN" sz="1800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sz="1800" kern="100" baseline="30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1800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800" kern="100" baseline="30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1800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 . </a:t>
            </a:r>
            <a:r>
              <a:rPr lang="en-US" altLang="zh-CN" sz="1800" dirty="0" smtClean="0"/>
              <a:t> </a:t>
            </a:r>
          </a:p>
          <a:p>
            <a:pPr marL="685800" lvl="1"/>
            <a:r>
              <a:rPr lang="en-US" altLang="zh-CN" sz="1800" dirty="0" smtClean="0"/>
              <a:t>Further optimization are undergoing for the designed luminosity 5.2*</a:t>
            </a:r>
            <a:r>
              <a:rPr lang="en-US" altLang="zh-CN" sz="1800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1800" kern="100" baseline="30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34</a:t>
            </a:r>
            <a:r>
              <a:rPr lang="en-US" altLang="zh-CN" sz="1800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sz="1800" kern="100" baseline="30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1800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800" kern="100" baseline="30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1800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 .</a:t>
            </a:r>
            <a:endParaRPr lang="en-US" altLang="zh-CN" sz="1800" dirty="0" smtClean="0"/>
          </a:p>
          <a:p>
            <a:pPr marL="285750"/>
            <a:r>
              <a:rPr lang="en-US" altLang="zh-CN" sz="1800" dirty="0" smtClean="0"/>
              <a:t>Relaxed </a:t>
            </a:r>
            <a:r>
              <a:rPr lang="en-US" altLang="zh-CN" sz="1800" dirty="0"/>
              <a:t>requirement of </a:t>
            </a:r>
            <a:r>
              <a:rPr lang="en-US" altLang="zh-CN" sz="1800" dirty="0" smtClean="0"/>
              <a:t>errors compared with CDR and stronger corrections made. The survived seeds increased. (B. Wang, Y. Wei)</a:t>
            </a:r>
          </a:p>
          <a:p>
            <a:pPr marL="685800" lvl="1"/>
            <a:r>
              <a:rPr lang="en-US" altLang="zh-CN" sz="1800" dirty="0"/>
              <a:t>w</a:t>
            </a:r>
            <a:r>
              <a:rPr lang="en-US" altLang="zh-CN" sz="1800" dirty="0" smtClean="0"/>
              <a:t>ork will be done with the new lattice</a:t>
            </a:r>
            <a:endParaRPr lang="zh-CN" altLang="en-US" sz="1800" dirty="0"/>
          </a:p>
          <a:p>
            <a:pPr marL="685800" lvl="1"/>
            <a:endParaRPr lang="en-US" altLang="zh-CN" sz="1800" dirty="0"/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1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Outline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93712" y="743452"/>
            <a:ext cx="8182744" cy="3988538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/>
              <a:t>Lattice </a:t>
            </a:r>
            <a:r>
              <a:rPr lang="en-US" altLang="zh-CN" sz="2000" dirty="0"/>
              <a:t>design for a </a:t>
            </a:r>
            <a:r>
              <a:rPr lang="en-US" altLang="zh-CN" sz="2000" dirty="0" smtClean="0"/>
              <a:t>higher luminosity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/>
              <a:t>Progress of dynamic aperture optimization</a:t>
            </a:r>
          </a:p>
          <a:p>
            <a:r>
              <a:rPr lang="en-US" altLang="zh-CN" sz="2000" dirty="0" smtClean="0"/>
              <a:t>Summary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3478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3479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106310" y="797972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D. Wang</a:t>
            </a:r>
          </a:p>
          <a:p>
            <a:r>
              <a:rPr lang="en-US" altLang="zh-CN" sz="1200" dirty="0"/>
              <a:t>e</a:t>
            </a:r>
            <a:r>
              <a:rPr lang="en-US" altLang="zh-CN" sz="1200" dirty="0" smtClean="0"/>
              <a:t>t al</a:t>
            </a:r>
            <a:endParaRPr lang="zh-CN" altLang="en-US" sz="1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81020"/>
              </p:ext>
            </p:extLst>
          </p:nvPr>
        </p:nvGraphicFramePr>
        <p:xfrm>
          <a:off x="1259632" y="132504"/>
          <a:ext cx="6552728" cy="4959526"/>
        </p:xfrm>
        <a:graphic>
          <a:graphicData uri="http://schemas.openxmlformats.org/drawingml/2006/table">
            <a:tbl>
              <a:tblPr firstRow="1" bandRow="1"/>
              <a:tblGrid>
                <a:gridCol w="2664296"/>
                <a:gridCol w="1008112"/>
                <a:gridCol w="1008112"/>
                <a:gridCol w="1872208"/>
              </a:tblGrid>
              <a:tr h="17964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</a:t>
                      </a:r>
                      <a:r>
                        <a:rPr lang="en-US" altLang="zh-CN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(CDR)</a:t>
                      </a:r>
                      <a:endParaRPr lang="zh-CN" altLang="zh-CN" sz="8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</a:t>
                      </a:r>
                      <a:r>
                        <a:rPr lang="en-US" altLang="zh-CN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(high)</a:t>
                      </a:r>
                      <a:endParaRPr lang="zh-CN" altLang="zh-CN" sz="8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8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2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IPs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8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(GeV)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92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(GeV)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zh-CN" altLang="en-US" sz="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 filling</a:t>
                      </a:r>
                      <a:r>
                        <a:rPr lang="en-US" altLang="zh-CN" sz="8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factor of bends should be increased to get a even lower SR with smaller </a:t>
                      </a:r>
                      <a:r>
                        <a:rPr lang="en-US" altLang="zh-CN" sz="8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emiitance</a:t>
                      </a:r>
                      <a:r>
                        <a:rPr lang="en-US" altLang="zh-CN" sz="8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92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8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(mrad)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16.5×2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16.5×2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3.48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3.78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800" b="1" i="1" kern="1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8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17.0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single bunch charge increased</a:t>
                      </a:r>
                      <a:r>
                        <a:rPr lang="en-US" altLang="zh-CN" sz="8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thus larger 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acceptance required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218 (0.76</a:t>
                      </a: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17.8</a:t>
                      </a: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94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64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92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800" b="1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1.11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8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8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0.33/0.001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much larger</a:t>
                      </a:r>
                      <a:r>
                        <a:rPr lang="en-US" altLang="zh-CN" sz="8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atural chromaticity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8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800" b="1" i="1" kern="1200" dirty="0" smtClean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8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1.21/0.00</a:t>
                      </a:r>
                      <a:r>
                        <a:rPr lang="en-GB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24</a:t>
                      </a:r>
                      <a:endParaRPr lang="zh-CN" sz="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0.89/0.0018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13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800" b="1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8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altLang="zh-CN" sz="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800" b="1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8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b="1" kern="100" dirty="0" smtClean="0"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20.9/0.06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17.1/0.042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225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800" b="1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800" b="1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8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800" b="1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18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/0.109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0.024/0.113</a:t>
                      </a:r>
                      <a:endParaRPr lang="zh-CN" altLang="zh-CN" sz="8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800" b="1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8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20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8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8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8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800" b="1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4.4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3.93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8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(2 cell) (kw)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0.46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0.58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0.134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0.19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621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1.35</a:t>
                      </a:r>
                      <a:endParaRPr lang="zh-CN" sz="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1.7</a:t>
                      </a:r>
                      <a:endParaRPr lang="zh-CN" sz="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larger momentum acceptance required</a:t>
                      </a:r>
                      <a:endParaRPr lang="zh-CN" altLang="zh-CN" sz="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834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800" b="1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8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8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0.082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0.104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0682">
                <a:tc>
                  <a:txBody>
                    <a:bodyPr/>
                    <a:lstStyle/>
                    <a:p>
                      <a:pPr marL="27305" algn="l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Beamstruhlung lifetime /quantum  lifetime* (min)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80/80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30/50</a:t>
                      </a: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spcAft>
                          <a:spcPts val="0"/>
                        </a:spcAft>
                      </a:pPr>
                      <a:endParaRPr lang="zh-CN" sz="8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46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8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0.43</a:t>
                      </a:r>
                      <a:endParaRPr lang="zh-CN" sz="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0.22</a:t>
                      </a:r>
                      <a:endParaRPr lang="zh-CN" sz="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83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8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zh-CN" altLang="en-US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22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8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8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8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8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2.93</a:t>
                      </a:r>
                      <a:endParaRPr lang="zh-CN" sz="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5.2</a:t>
                      </a:r>
                      <a:endParaRPr lang="zh-CN" sz="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endParaRPr lang="zh-CN" sz="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0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9542"/>
                <a:ext cx="8219256" cy="4248472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CN" sz="1800" dirty="0" smtClean="0"/>
                  <a:t>Fit parameter list with luminosity of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/>
                      </a:rPr>
                      <m:t>5</m:t>
                    </m:r>
                    <m:r>
                      <a:rPr lang="en-US" altLang="zh-CN" sz="1800" b="0" i="0" smtClean="0">
                        <a:latin typeface="Cambria Math"/>
                      </a:rPr>
                      <m:t>.2</m:t>
                    </m:r>
                    <m:r>
                      <a:rPr lang="en-US" altLang="zh-CN" sz="180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1800">
                            <a:latin typeface="Cambria Math"/>
                          </a:rPr>
                          <m:t>34</m:t>
                        </m:r>
                      </m:sup>
                    </m:sSup>
                    <m:r>
                      <a:rPr lang="en-US" altLang="zh-CN" sz="180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US" altLang="zh-CN" sz="1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180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1800">
                        <a:latin typeface="Cambria Math"/>
                      </a:rPr>
                      <m:t>s</m:t>
                    </m:r>
                  </m:oMath>
                </a14:m>
                <a:endParaRPr lang="en-US" altLang="zh-CN" sz="1800" dirty="0" smtClean="0"/>
              </a:p>
              <a:p>
                <a:pPr lvl="1"/>
                <a:r>
                  <a:rPr lang="en-US" altLang="zh-CN" sz="1800" dirty="0" smtClean="0">
                    <a:sym typeface="Symbol"/>
                  </a:rPr>
                  <a:t>Stronger optimization and stricter hardware requirement should be made to get enough dynamic aperture</a:t>
                </a:r>
                <a:endParaRPr lang="en-US" altLang="zh-CN" sz="1800" dirty="0" smtClean="0"/>
              </a:p>
              <a:p>
                <a:r>
                  <a:rPr lang="en-US" altLang="zh-CN" sz="1800" dirty="0" smtClean="0"/>
                  <a:t>Optimization </a:t>
                </a:r>
                <a:r>
                  <a:rPr lang="en-US" altLang="zh-CN" sz="1800" dirty="0"/>
                  <a:t>of the </a:t>
                </a:r>
                <a:r>
                  <a:rPr lang="en-US" altLang="zh-CN" sz="1800" dirty="0" smtClean="0"/>
                  <a:t>quadrupole radiation </a:t>
                </a:r>
                <a:r>
                  <a:rPr lang="en-US" altLang="zh-CN" sz="1800" dirty="0"/>
                  <a:t>effect </a:t>
                </a:r>
              </a:p>
              <a:p>
                <a:pPr lvl="1"/>
                <a:r>
                  <a:rPr lang="en-US" altLang="zh-CN" sz="1800" dirty="0"/>
                  <a:t>Interaction </a:t>
                </a:r>
                <a:r>
                  <a:rPr lang="en-US" altLang="zh-CN" sz="1800" dirty="0" smtClean="0"/>
                  <a:t>region: longer QD0/QF1</a:t>
                </a:r>
                <a:endParaRPr lang="en-US" altLang="zh-CN" sz="1800" dirty="0"/>
              </a:p>
              <a:p>
                <a:pPr lvl="1"/>
                <a:r>
                  <a:rPr lang="en-US" altLang="zh-CN" sz="1800" dirty="0"/>
                  <a:t>ARC </a:t>
                </a:r>
                <a:r>
                  <a:rPr lang="en-US" altLang="zh-CN" sz="1800" dirty="0" smtClean="0"/>
                  <a:t>region</a:t>
                </a:r>
                <a:r>
                  <a:rPr lang="en-US" altLang="zh-CN" sz="1800" dirty="0"/>
                  <a:t>: longer </a:t>
                </a:r>
                <a:r>
                  <a:rPr lang="en-US" altLang="zh-CN" sz="1800" dirty="0" smtClean="0"/>
                  <a:t>quadrupoles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CN" sz="1800" dirty="0" smtClean="0"/>
                  <a:t>Reduction </a:t>
                </a:r>
                <a:r>
                  <a:rPr lang="en-US" altLang="zh-CN" sz="1800" dirty="0"/>
                  <a:t>of </a:t>
                </a:r>
                <a:r>
                  <a:rPr lang="en-US" altLang="zh-CN" sz="1800" dirty="0" smtClean="0"/>
                  <a:t>dynamic </a:t>
                </a:r>
                <a:r>
                  <a:rPr lang="en-US" altLang="zh-CN" sz="1800" dirty="0"/>
                  <a:t>aperture</a:t>
                </a:r>
                <a:r>
                  <a:rPr lang="en-US" altLang="zh-CN" sz="1800" dirty="0" smtClean="0"/>
                  <a:t> </a:t>
                </a:r>
                <a:r>
                  <a:rPr lang="en-US" altLang="zh-CN" sz="1800" dirty="0"/>
                  <a:t>requirement from </a:t>
                </a:r>
                <a:r>
                  <a:rPr lang="en-US" altLang="zh-CN" sz="1800" dirty="0" smtClean="0"/>
                  <a:t>injection</a:t>
                </a:r>
                <a:endParaRPr lang="en-US" altLang="zh-CN" sz="2200" dirty="0" smtClean="0"/>
              </a:p>
              <a:p>
                <a:pPr lvl="1"/>
                <a:r>
                  <a:rPr lang="en-US" altLang="zh-CN" sz="1800" dirty="0"/>
                  <a:t>Straight section </a:t>
                </a:r>
                <a:r>
                  <a:rPr lang="en-US" altLang="zh-CN" sz="1800" dirty="0" smtClean="0"/>
                  <a:t>region:  larger </a:t>
                </a:r>
                <a:r>
                  <a:rPr lang="en-US" altLang="zh-CN" sz="1800" dirty="0" smtClean="0">
                    <a:sym typeface="Symbol"/>
                  </a:rPr>
                  <a:t></a:t>
                </a:r>
                <a:r>
                  <a:rPr lang="en-US" altLang="zh-CN" sz="1800" dirty="0">
                    <a:sym typeface="Symbol"/>
                  </a:rPr>
                  <a:t>x at injection </a:t>
                </a:r>
                <a:r>
                  <a:rPr lang="en-US" altLang="zh-CN" sz="1800" dirty="0" smtClean="0">
                    <a:sym typeface="Symbol"/>
                  </a:rPr>
                  <a:t>point</a:t>
                </a:r>
                <a:endParaRPr lang="en-US" altLang="zh-CN" sz="1800" dirty="0" smtClean="0"/>
              </a:p>
              <a:p>
                <a:r>
                  <a:rPr lang="en-US" altLang="zh-CN" sz="1800" dirty="0"/>
                  <a:t>Maximization of bend filling factor to </a:t>
                </a:r>
                <a:r>
                  <a:rPr lang="en-US" altLang="zh-CN" sz="1800" dirty="0" smtClean="0"/>
                  <a:t>minimize the synchrotron radiation loss per turn</a:t>
                </a:r>
              </a:p>
              <a:p>
                <a:pPr lvl="1"/>
                <a:r>
                  <a:rPr lang="en-US" altLang="zh-CN" sz="1800" dirty="0"/>
                  <a:t>ARC </a:t>
                </a:r>
                <a:r>
                  <a:rPr lang="en-US" altLang="zh-CN" sz="1800" dirty="0" smtClean="0"/>
                  <a:t>region: </a:t>
                </a:r>
                <a:r>
                  <a:rPr lang="en-US" altLang="zh-CN" sz="1800" dirty="0"/>
                  <a:t>s</a:t>
                </a:r>
                <a:r>
                  <a:rPr lang="en-US" altLang="zh-CN" sz="1800" dirty="0" smtClean="0"/>
                  <a:t>extupoles in two rings changed from staggered to parallel; The left drifts are used for longer bend.</a:t>
                </a:r>
              </a:p>
              <a:p>
                <a:pPr lvl="1"/>
                <a:r>
                  <a:rPr lang="en-US" altLang="zh-CN" sz="1800" dirty="0" smtClean="0"/>
                  <a:t>RF region: shorter phase tuning sections</a:t>
                </a:r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9542"/>
                <a:ext cx="8219256" cy="4248472"/>
              </a:xfrm>
              <a:blipFill rotWithShape="1">
                <a:blip r:embed="rId2"/>
                <a:stretch>
                  <a:fillRect l="-445" t="-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95486"/>
                <a:ext cx="8229600" cy="594066"/>
              </a:xfrm>
            </p:spPr>
            <p:txBody>
              <a:bodyPr>
                <a:noAutofit/>
              </a:bodyPr>
              <a:lstStyle/>
              <a:p>
                <a:pPr marL="0" lvl="1" algn="ctr"/>
                <a:r>
                  <a:rPr lang="en-US" altLang="zh-CN" sz="2000" b="1" dirty="0" smtClean="0">
                    <a:solidFill>
                      <a:srgbClr val="0070C0"/>
                    </a:solidFill>
                  </a:rPr>
                  <a:t>Lattice design with luminosity of </a:t>
                </a:r>
                <a14:m>
                  <m:oMath xmlns:m="http://schemas.openxmlformats.org/officeDocument/2006/math">
                    <m:r>
                      <a:rPr lang="en-US" altLang="zh-CN" sz="2000" b="1" i="0">
                        <a:solidFill>
                          <a:srgbClr val="0070C0"/>
                        </a:solidFill>
                        <a:latin typeface="Cambria Math"/>
                      </a:rPr>
                      <m:t>𝟓</m:t>
                    </m:r>
                    <m:r>
                      <a:rPr lang="en-US" altLang="zh-CN" sz="2000" b="1" i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altLang="zh-CN" sz="2000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altLang="zh-CN" sz="2000" b="1" i="0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𝟑𝟒</m:t>
                        </m:r>
                      </m:sup>
                    </m:sSup>
                    <m:r>
                      <a:rPr lang="en-US" altLang="zh-CN" sz="2000" b="1" i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altLang="zh-CN" sz="20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sz="2000" b="1" i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altLang="zh-CN" sz="2000" b="1" i="0">
                        <a:solidFill>
                          <a:srgbClr val="0070C0"/>
                        </a:solidFill>
                        <a:latin typeface="Cambria Math"/>
                      </a:rPr>
                      <m:t>𝐬</m:t>
                    </m:r>
                  </m:oMath>
                </a14:m>
                <a:endParaRPr lang="en-US" altLang="zh-CN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95486"/>
                <a:ext cx="8229600" cy="594066"/>
              </a:xfrm>
              <a:blipFill rotWithShape="1">
                <a:blip r:embed="rId3"/>
                <a:stretch>
                  <a:fillRect b="-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0472"/>
            <a:ext cx="917403" cy="4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0043"/>
            <a:ext cx="761494" cy="33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24" y="3235157"/>
            <a:ext cx="2586603" cy="164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1600" y="19548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Optimization of the quadrupole radiation effect 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4521200" y="2192831"/>
          <a:ext cx="101600" cy="10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6" name="Equation" r:id="rId4" imgW="101520" imgH="139680" progId="Equation.DSMT4">
                  <p:embed/>
                </p:oleObj>
              </mc:Choice>
              <mc:Fallback>
                <p:oleObj name="Equation" r:id="rId4" imgW="1015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1200" y="2192831"/>
                        <a:ext cx="101600" cy="10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9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600844" y="3334600"/>
            <a:ext cx="1835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L*= 2.2 m</a:t>
            </a:r>
          </a:p>
          <a:p>
            <a:r>
              <a:rPr lang="en-US" altLang="zh-CN" sz="1100" b="1" dirty="0" smtClean="0"/>
              <a:t>LQD0 = </a:t>
            </a:r>
            <a:r>
              <a:rPr lang="en-US" altLang="zh-CN" sz="1100" b="1" dirty="0"/>
              <a:t>2×1.5 </a:t>
            </a:r>
            <a:r>
              <a:rPr lang="en-US" altLang="zh-CN" sz="1100" b="1" dirty="0" smtClean="0"/>
              <a:t>m+0.08m</a:t>
            </a:r>
          </a:p>
          <a:p>
            <a:r>
              <a:rPr lang="en-US" altLang="zh-CN" sz="1100" dirty="0" smtClean="0"/>
              <a:t>D = 0.23 m</a:t>
            </a:r>
          </a:p>
          <a:p>
            <a:r>
              <a:rPr lang="en-US" altLang="zh-CN" sz="1100" dirty="0" smtClean="0"/>
              <a:t>LQF1 = 2.0 m</a:t>
            </a:r>
            <a:endParaRPr lang="zh-CN" altLang="en-US" sz="1100" dirty="0"/>
          </a:p>
        </p:txBody>
      </p:sp>
      <p:sp>
        <p:nvSpPr>
          <p:cNvPr id="29" name="内容占位符 2"/>
          <p:cNvSpPr txBox="1">
            <a:spLocks/>
          </p:cNvSpPr>
          <p:nvPr/>
        </p:nvSpPr>
        <p:spPr>
          <a:xfrm>
            <a:off x="395536" y="874448"/>
            <a:ext cx="8491483" cy="24173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The dynamic aperture reduction due to the damping and fluctuation is significant especially on the vertical plane. </a:t>
            </a:r>
          </a:p>
          <a:p>
            <a:r>
              <a:rPr lang="en-US" altLang="zh-CN" sz="1600" dirty="0"/>
              <a:t>Radiation power due to quadrupoles: </a:t>
            </a:r>
            <a:endParaRPr lang="en-US" altLang="zh-CN" sz="1600" dirty="0" smtClean="0"/>
          </a:p>
          <a:p>
            <a:pPr lvl="1"/>
            <a:r>
              <a:rPr lang="en-US" altLang="zh-CN" sz="1600" dirty="0"/>
              <a:t>contribution of QD0 </a:t>
            </a:r>
            <a:r>
              <a:rPr lang="en-US" altLang="zh-CN" sz="1600" dirty="0" smtClean="0"/>
              <a:t>dominant</a:t>
            </a:r>
          </a:p>
          <a:p>
            <a:pPr lvl="1"/>
            <a:r>
              <a:rPr lang="en-US" altLang="zh-CN" sz="1600" dirty="0" smtClean="0"/>
              <a:t>longer QD0 will significantly decreased the power on vertical plane and thus help to increase the </a:t>
            </a:r>
            <a:r>
              <a:rPr lang="en-US" altLang="zh-CN" sz="1600" dirty="0"/>
              <a:t>dynamic </a:t>
            </a:r>
            <a:r>
              <a:rPr lang="en-US" altLang="zh-CN" sz="1600" dirty="0" smtClean="0"/>
              <a:t>aperture: QD0/QF1 2m/1.48m =&gt; 3m/2m  </a:t>
            </a:r>
          </a:p>
          <a:p>
            <a:pPr lvl="1"/>
            <a:r>
              <a:rPr lang="en-US" altLang="zh-CN" sz="1600" dirty="0"/>
              <a:t>l</a:t>
            </a:r>
            <a:r>
              <a:rPr lang="en-US" altLang="zh-CN" sz="1600" dirty="0" smtClean="0"/>
              <a:t>onger ARC quadrupoles: 2m =&gt; 3m </a:t>
            </a:r>
          </a:p>
          <a:p>
            <a:pPr lvl="1"/>
            <a:r>
              <a:rPr lang="en-US" altLang="zh-CN" sz="1600" b="1" dirty="0" smtClean="0"/>
              <a:t>With </a:t>
            </a:r>
            <a:r>
              <a:rPr lang="en-US" altLang="zh-CN" sz="1600" b="1" dirty="0"/>
              <a:t>longer QD0, the vertical dynamic aperture increased around 30</a:t>
            </a:r>
            <a:r>
              <a:rPr lang="en-US" altLang="zh-CN" sz="1600" b="1" dirty="0" smtClean="0"/>
              <a:t>%</a:t>
            </a:r>
            <a:endParaRPr lang="zh-CN" altLang="en-US" sz="1600" dirty="0"/>
          </a:p>
          <a:p>
            <a:pPr lvl="1"/>
            <a:endParaRPr lang="zh-CN" altLang="en-US" sz="1400" dirty="0"/>
          </a:p>
          <a:p>
            <a:endParaRPr lang="en-US" altLang="zh-CN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11960" y="1435272"/>
                <a:ext cx="3035383" cy="344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/>
                      </a:rPr>
                      <m:t>𝑃</m:t>
                    </m:r>
                    <m:r>
                      <a:rPr lang="en-US" altLang="zh-CN" sz="1400" b="0" i="1" smtClean="0">
                        <a:latin typeface="Cambria Math"/>
                        <a:ea typeface="Cambria Math"/>
                      </a:rPr>
                      <m:t>∝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1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sz="1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400" b="0" i="1" smtClean="0">
                            <a:latin typeface="Cambria Math"/>
                            <a:ea typeface="Cambria Math"/>
                          </a:rPr>
                          <m:t>𝑑𝑠</m:t>
                        </m:r>
                      </m:e>
                    </m:nary>
                    <m:r>
                      <a:rPr lang="en-US" altLang="zh-CN" sz="1400" i="1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altLang="zh-CN" sz="1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1400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zh-CN" altLang="en-US" sz="140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altLang="zh-CN" sz="1400" b="0" i="1" smtClean="0">
                            <a:latin typeface="Cambria Math"/>
                            <a:ea typeface="Cambria Math"/>
                          </a:rPr>
                          <m:t>𝑑𝑠</m:t>
                        </m:r>
                        <m:r>
                          <a:rPr lang="en-US" altLang="zh-CN" sz="1400" i="1" smtClean="0">
                            <a:latin typeface="Cambria Math"/>
                            <a:ea typeface="Cambria Math"/>
                          </a:rPr>
                          <m:t>≅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sz="140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CN" sz="1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400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  <m:r>
                                  <a:rPr lang="en-US" altLang="zh-CN" sz="14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sz="14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altLang="zh-CN" sz="1400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altLang="zh-CN" sz="14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</m:nary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35272"/>
                <a:ext cx="3035383" cy="344390"/>
              </a:xfrm>
              <a:prstGeom prst="rect">
                <a:avLst/>
              </a:prstGeom>
              <a:blipFill rotWithShape="1">
                <a:blip r:embed="rId8"/>
                <a:stretch>
                  <a:fillRect t="-112281" b="-170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1" y="3241285"/>
            <a:ext cx="2594377" cy="16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/>
          <p:nvPr/>
        </p:nvSpPr>
        <p:spPr>
          <a:xfrm>
            <a:off x="923387" y="3380106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L*= 2.2 m</a:t>
            </a:r>
          </a:p>
          <a:p>
            <a:r>
              <a:rPr lang="en-US" altLang="zh-CN" sz="1100" b="1" dirty="0" smtClean="0"/>
              <a:t>LQD0 = 2 m</a:t>
            </a:r>
          </a:p>
          <a:p>
            <a:r>
              <a:rPr lang="en-US" altLang="zh-CN" sz="1100" dirty="0" smtClean="0"/>
              <a:t>D = 0.23 m</a:t>
            </a:r>
          </a:p>
          <a:p>
            <a:r>
              <a:rPr lang="en-US" altLang="zh-CN" sz="1100" dirty="0" smtClean="0"/>
              <a:t>LQF1 = 1.48 m</a:t>
            </a:r>
            <a:endParaRPr lang="zh-CN" altLang="en-US" sz="1100" dirty="0"/>
          </a:p>
        </p:txBody>
      </p:sp>
      <p:pic>
        <p:nvPicPr>
          <p:cNvPr id="18" name="Picture 37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9822"/>
            <a:ext cx="2952328" cy="167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5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681038"/>
            <a:ext cx="8424863" cy="421243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requirements of the Final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QDa,QDb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QF1) are based on the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L* of 2.2 m, beam crossing angle of 33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considerations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field gradient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reduced compared to that in CDR, and the development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challenging.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for the corrector coil is available inside the bore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yoke is used in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eliminate the field crosstalk from the two apertures.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9" y="573881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619673" y="1131590"/>
            <a:ext cx="6696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Requirements 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 for Higgs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1594"/>
              </p:ext>
            </p:extLst>
          </p:nvPr>
        </p:nvGraphicFramePr>
        <p:xfrm>
          <a:off x="395288" y="1563930"/>
          <a:ext cx="8353424" cy="1655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181"/>
                <a:gridCol w="1641930"/>
                <a:gridCol w="1318701"/>
                <a:gridCol w="1896748"/>
                <a:gridCol w="2466864"/>
              </a:tblGrid>
              <a:tr h="635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2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40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QDa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40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QDb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77.5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22.0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124.75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40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30.9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0504" marB="4050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181.85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2096" y="123478"/>
            <a:ext cx="179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 Zhu, S. </a:t>
            </a:r>
            <a:r>
              <a:rPr lang="en-US" altLang="zh-CN" dirty="0" err="1" smtClean="0"/>
              <a:t>Bai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681038"/>
            <a:ext cx="8640763" cy="426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progress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QDa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is based on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two layers cos2</a:t>
            </a:r>
            <a:r>
              <a:rPr lang="el-GR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coil using Rutherford cable with iron yoke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single 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section is optimized with four coil blocks in two layers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by wedges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and there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25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 in each pole.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current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1240A,and each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in single 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9" y="627460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31640" y="4785996"/>
            <a:ext cx="3384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flux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(1/4 cross section)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3" y="4749607"/>
            <a:ext cx="35290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5" y="2616364"/>
            <a:ext cx="4253109" cy="21876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2621187"/>
            <a:ext cx="4630555" cy="203879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382096" y="123478"/>
            <a:ext cx="179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 Zhu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52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18864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Interaction region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67544" y="627534"/>
            <a:ext cx="8712968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local chromaticity correction of both </a:t>
            </a:r>
            <a:r>
              <a:rPr lang="en-US" altLang="zh-CN" sz="1600" dirty="0"/>
              <a:t>plane, </a:t>
            </a:r>
            <a:r>
              <a:rPr lang="en-US" altLang="zh-CN" sz="1600" dirty="0" smtClean="0"/>
              <a:t>asymmetric layout </a:t>
            </a:r>
            <a:r>
              <a:rPr lang="en-US" altLang="zh-CN" sz="1000" dirty="0" smtClean="0"/>
              <a:t>1)</a:t>
            </a:r>
            <a:r>
              <a:rPr lang="en-US" altLang="zh-CN" sz="1600" dirty="0" smtClean="0"/>
              <a:t>, crab-waist collision </a:t>
            </a:r>
            <a:r>
              <a:rPr lang="en-US" altLang="zh-CN" sz="1000" dirty="0" smtClean="0"/>
              <a:t>2)</a:t>
            </a:r>
            <a:endParaRPr lang="en-US" altLang="zh-CN" sz="1600" dirty="0" smtClean="0"/>
          </a:p>
          <a:p>
            <a:r>
              <a:rPr lang="en-US" altLang="zh-CN" sz="1600" dirty="0" smtClean="0"/>
              <a:t>L</a:t>
            </a:r>
            <a:r>
              <a:rPr lang="en-US" altLang="zh-CN" sz="1600" dirty="0"/>
              <a:t>*=2.2m, </a:t>
            </a:r>
            <a:r>
              <a:rPr lang="en-US" altLang="zh-CN" sz="1600" dirty="0" smtClean="0">
                <a:sym typeface="Symbol"/>
              </a:rPr>
              <a:t></a:t>
            </a:r>
            <a:r>
              <a:rPr lang="en-US" altLang="zh-CN" sz="1600" kern="0" baseline="-25000" dirty="0" smtClean="0">
                <a:solidFill>
                  <a:sysClr val="windowText" lastClr="000000"/>
                </a:solidFill>
              </a:rPr>
              <a:t>C </a:t>
            </a:r>
            <a:r>
              <a:rPr lang="en-US" altLang="zh-CN" sz="1600" dirty="0" smtClean="0"/>
              <a:t>=</a:t>
            </a:r>
            <a:r>
              <a:rPr lang="en-US" altLang="zh-CN" sz="1600" dirty="0"/>
              <a:t>33mrad, </a:t>
            </a:r>
            <a:r>
              <a:rPr lang="en-US" altLang="zh-CN" sz="1600" b="1" dirty="0" smtClean="0"/>
              <a:t>G</a:t>
            </a:r>
            <a:r>
              <a:rPr lang="en-US" altLang="zh-CN" sz="1600" b="1" kern="0" baseline="-25000" dirty="0" smtClean="0">
                <a:solidFill>
                  <a:sysClr val="windowText" lastClr="000000"/>
                </a:solidFill>
              </a:rPr>
              <a:t>QD0 </a:t>
            </a:r>
            <a:r>
              <a:rPr lang="en-US" altLang="zh-CN" sz="1600" b="1" dirty="0" smtClean="0"/>
              <a:t>=77 T/m, G</a:t>
            </a:r>
            <a:r>
              <a:rPr lang="en-US" altLang="zh-CN" sz="1600" b="1" kern="0" baseline="-25000" dirty="0" smtClean="0">
                <a:solidFill>
                  <a:sysClr val="windowText" lastClr="000000"/>
                </a:solidFill>
              </a:rPr>
              <a:t>QF1 </a:t>
            </a:r>
            <a:r>
              <a:rPr lang="en-US" altLang="zh-CN" sz="1600" b="1" dirty="0" smtClean="0"/>
              <a:t>=63 T/m</a:t>
            </a:r>
            <a:r>
              <a:rPr lang="en-US" altLang="zh-CN" sz="1600" b="1" dirty="0"/>
              <a:t>, </a:t>
            </a:r>
            <a:r>
              <a:rPr lang="en-US" altLang="zh-CN" sz="1600" b="1" dirty="0" smtClean="0"/>
              <a:t>L</a:t>
            </a:r>
            <a:r>
              <a:rPr lang="en-US" altLang="zh-CN" sz="1600" b="1" kern="0" baseline="-25000" dirty="0" smtClean="0">
                <a:solidFill>
                  <a:sysClr val="windowText" lastClr="000000"/>
                </a:solidFill>
              </a:rPr>
              <a:t>QD0 </a:t>
            </a:r>
            <a:r>
              <a:rPr lang="en-US" altLang="zh-CN" sz="1600" b="1" dirty="0" smtClean="0"/>
              <a:t>=3.0m, L</a:t>
            </a:r>
            <a:r>
              <a:rPr lang="en-US" altLang="zh-CN" sz="1600" b="1" kern="0" baseline="-25000" dirty="0" smtClean="0">
                <a:solidFill>
                  <a:sysClr val="windowText" lastClr="000000"/>
                </a:solidFill>
              </a:rPr>
              <a:t>QF1 </a:t>
            </a:r>
            <a:r>
              <a:rPr lang="en-US" altLang="zh-CN" sz="1600" b="1" dirty="0" smtClean="0"/>
              <a:t>=2.0m</a:t>
            </a:r>
            <a:r>
              <a:rPr lang="en-US" altLang="zh-CN" sz="1600" dirty="0" smtClean="0"/>
              <a:t> </a:t>
            </a:r>
            <a:endParaRPr lang="en-US" altLang="zh-CN" sz="1600" dirty="0"/>
          </a:p>
          <a:p>
            <a:r>
              <a:rPr lang="en-US" altLang="zh-CN" sz="1600" dirty="0" smtClean="0"/>
              <a:t>IP </a:t>
            </a:r>
            <a:r>
              <a:rPr lang="en-US" altLang="zh-CN" sz="1600" dirty="0"/>
              <a:t>upstream </a:t>
            </a:r>
            <a:r>
              <a:rPr lang="en-US" altLang="zh-CN" sz="1600" dirty="0" smtClean="0"/>
              <a:t>of IR: </a:t>
            </a:r>
            <a:r>
              <a:rPr lang="en-US" altLang="zh-CN" sz="1600" dirty="0"/>
              <a:t>Ec &lt; </a:t>
            </a:r>
            <a:r>
              <a:rPr lang="en-US" altLang="zh-CN" sz="1600" dirty="0" smtClean="0"/>
              <a:t>120 </a:t>
            </a:r>
            <a:r>
              <a:rPr lang="en-US" altLang="zh-CN" sz="1600" dirty="0"/>
              <a:t>keV within </a:t>
            </a:r>
            <a:r>
              <a:rPr lang="en-US" altLang="zh-CN" sz="1600" dirty="0" smtClean="0"/>
              <a:t>400m, last </a:t>
            </a:r>
            <a:r>
              <a:rPr lang="en-US" altLang="zh-CN" sz="1600" dirty="0"/>
              <a:t>bend Ec =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25.5keV (45 </a:t>
            </a:r>
            <a:r>
              <a:rPr lang="en-US" altLang="zh-CN" sz="1600" dirty="0" err="1" smtClean="0"/>
              <a:t>keV</a:t>
            </a:r>
            <a:r>
              <a:rPr lang="en-US" altLang="zh-CN" sz="1600" dirty="0" smtClean="0"/>
              <a:t> CDR)</a:t>
            </a:r>
          </a:p>
          <a:p>
            <a:r>
              <a:rPr lang="en-US" altLang="zh-CN" sz="1600" dirty="0"/>
              <a:t>IP downstream </a:t>
            </a:r>
            <a:r>
              <a:rPr lang="en-US" altLang="zh-CN" sz="1600" dirty="0" smtClean="0"/>
              <a:t>of IR</a:t>
            </a:r>
            <a:r>
              <a:rPr lang="en-US" altLang="zh-CN" sz="1600" dirty="0"/>
              <a:t>: Ec &lt; 300 keV within 250m, last bend </a:t>
            </a:r>
            <a:r>
              <a:rPr lang="en-US" altLang="zh-CN" sz="1600" dirty="0" smtClean="0"/>
              <a:t>Ec = 36.6keV (97 </a:t>
            </a:r>
            <a:r>
              <a:rPr lang="en-US" altLang="zh-CN" sz="1600" dirty="0" err="1" smtClean="0"/>
              <a:t>keV</a:t>
            </a:r>
            <a:r>
              <a:rPr lang="en-US" altLang="zh-CN" sz="1600" dirty="0"/>
              <a:t> CDR)</a:t>
            </a:r>
            <a:endParaRPr lang="en-US" altLang="zh-CN" sz="1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4630365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1) K. Oide et al., ICHEP16.</a:t>
            </a:r>
          </a:p>
          <a:p>
            <a:r>
              <a:rPr lang="en-GB" altLang="zh-CN" sz="800" dirty="0" smtClean="0"/>
              <a:t>2) M</a:t>
            </a:r>
            <a:r>
              <a:rPr lang="en-GB" altLang="zh-CN" sz="800" dirty="0"/>
              <a:t>. Zobov et al., Phys. Rev. Lett. 104, 174801(2010</a:t>
            </a:r>
            <a:r>
              <a:rPr lang="en-GB" altLang="zh-CN" sz="800" dirty="0" smtClean="0"/>
              <a:t>).</a:t>
            </a:r>
          </a:p>
        </p:txBody>
      </p:sp>
      <p:pic>
        <p:nvPicPr>
          <p:cNvPr id="1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3478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1985578"/>
            <a:ext cx="4752528" cy="23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图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987574"/>
            <a:ext cx="3888433" cy="9431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标题 1"/>
          <p:cNvSpPr txBox="1">
            <a:spLocks/>
          </p:cNvSpPr>
          <p:nvPr/>
        </p:nvSpPr>
        <p:spPr>
          <a:xfrm>
            <a:off x="457200" y="267494"/>
            <a:ext cx="8229600" cy="378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rgbClr val="0070C0"/>
                </a:solidFill>
              </a:rPr>
              <a:t>Maximization of the 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bend </a:t>
            </a:r>
            <a:r>
              <a:rPr lang="en-US" altLang="zh-CN" sz="1800" b="1" dirty="0">
                <a:solidFill>
                  <a:srgbClr val="0070C0"/>
                </a:solidFill>
              </a:rPr>
              <a:t>filling 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factor in the ARC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95537" y="3732349"/>
            <a:ext cx="5184575" cy="711609"/>
            <a:chOff x="395537" y="3900172"/>
            <a:chExt cx="5184575" cy="7116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3900172"/>
              <a:ext cx="5184575" cy="423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矩形 77"/>
            <p:cNvSpPr/>
            <p:nvPr/>
          </p:nvSpPr>
          <p:spPr>
            <a:xfrm>
              <a:off x="467544" y="4368642"/>
              <a:ext cx="4968552" cy="2431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9552" y="4350171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1.1m+L+0.7m</a:t>
              </a:r>
              <a:endParaRPr lang="zh-CN" altLang="en-US" sz="11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5696" y="4350171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1.1m+L+0.7m</a:t>
              </a:r>
              <a:endParaRPr lang="zh-CN" altLang="en-US" sz="11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31840" y="4350171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1.1m+L+0.7m</a:t>
              </a:r>
              <a:endParaRPr lang="zh-CN" altLang="en-US" sz="11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55976" y="4350171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1.1m+L+0.7m</a:t>
              </a:r>
              <a:endParaRPr lang="zh-CN" altLang="en-US" sz="11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80112" y="3419584"/>
            <a:ext cx="288032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Bend: L -&gt; L+0.7m, L+1.8m</a:t>
            </a:r>
          </a:p>
          <a:p>
            <a:r>
              <a:rPr lang="en-US" altLang="zh-CN" sz="1400" b="1" dirty="0" smtClean="0"/>
              <a:t>Quad: 2m -&gt; 3m</a:t>
            </a:r>
          </a:p>
          <a:p>
            <a:r>
              <a:rPr lang="en-US" altLang="zh-CN" sz="1400" dirty="0" smtClean="0"/>
              <a:t>SF: 0.7m</a:t>
            </a:r>
          </a:p>
          <a:p>
            <a:r>
              <a:rPr lang="en-US" altLang="zh-CN" sz="1400" dirty="0"/>
              <a:t>SD: </a:t>
            </a:r>
            <a:r>
              <a:rPr lang="en-US" altLang="zh-CN" sz="1400" dirty="0" smtClean="0"/>
              <a:t>1.4m</a:t>
            </a:r>
          </a:p>
          <a:p>
            <a:r>
              <a:rPr lang="en-US" altLang="zh-CN" sz="1400" dirty="0" smtClean="0"/>
              <a:t>Corr: 0.3m (drift 0.15m)</a:t>
            </a:r>
          </a:p>
          <a:p>
            <a:r>
              <a:rPr lang="en-US" altLang="zh-CN" sz="1400" dirty="0" smtClean="0"/>
              <a:t>Drift: 0.2m</a:t>
            </a:r>
            <a:endParaRPr lang="zh-CN" altLang="en-US" sz="1400" dirty="0"/>
          </a:p>
        </p:txBody>
      </p:sp>
      <p:pic>
        <p:nvPicPr>
          <p:cNvPr id="37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323528" y="2223528"/>
            <a:ext cx="8748464" cy="1116503"/>
            <a:chOff x="323528" y="2223528"/>
            <a:chExt cx="8748464" cy="1116503"/>
          </a:xfrm>
        </p:grpSpPr>
        <p:grpSp>
          <p:nvGrpSpPr>
            <p:cNvPr id="70" name="组合 69"/>
            <p:cNvGrpSpPr/>
            <p:nvPr/>
          </p:nvGrpSpPr>
          <p:grpSpPr>
            <a:xfrm>
              <a:off x="323528" y="2496434"/>
              <a:ext cx="8352928" cy="579372"/>
              <a:chOff x="251520" y="824473"/>
              <a:chExt cx="8352928" cy="89971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824473"/>
                <a:ext cx="8352928" cy="660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323528" y="1272784"/>
                <a:ext cx="64807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SF</a:t>
                </a:r>
                <a:endParaRPr lang="zh-CN" altLang="en-US" sz="16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563888" y="1272784"/>
                <a:ext cx="64807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SF</a:t>
                </a:r>
                <a:endParaRPr lang="zh-CN" altLang="en-US" sz="16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427984" y="1272784"/>
                <a:ext cx="64807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SD</a:t>
                </a:r>
                <a:endParaRPr lang="zh-CN" altLang="en-US" sz="16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668344" y="1272784"/>
                <a:ext cx="64807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SD</a:t>
                </a:r>
                <a:endParaRPr lang="zh-CN" altLang="en-US" sz="1600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11560" y="3075806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L+0.7m</a:t>
              </a:r>
              <a:endParaRPr lang="zh-CN" altLang="en-US" sz="11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51920" y="3075806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L+0.7m</a:t>
              </a:r>
              <a:endParaRPr lang="zh-CN" altLang="en-US" sz="11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44008" y="3075806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L+0.7m</a:t>
              </a:r>
              <a:endParaRPr lang="zh-CN" altLang="en-US" sz="1100" b="1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539552" y="3096892"/>
              <a:ext cx="7992888" cy="2431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7624" y="3075806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1.1m+L+0.7m</a:t>
              </a:r>
              <a:endParaRPr lang="zh-CN" altLang="en-US" sz="11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51720" y="3075806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1.1m+L+0.7m</a:t>
              </a:r>
              <a:endParaRPr lang="zh-CN" altLang="en-US" sz="11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5816" y="3075806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1.1m+L+0.7m</a:t>
              </a:r>
              <a:endParaRPr lang="zh-CN" altLang="en-US" sz="11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92080" y="3075806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1.1m+L+0.7m</a:t>
              </a:r>
              <a:endParaRPr lang="zh-CN" altLang="en-US" sz="11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56176" y="3075806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1.1m+L+0.7m</a:t>
              </a:r>
              <a:endParaRPr lang="zh-CN" altLang="en-US" sz="11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20272" y="3075806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1.1m+L+0.7m</a:t>
              </a:r>
              <a:endParaRPr lang="zh-CN" altLang="en-US" sz="11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56376" y="3075806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L+0.7m</a:t>
              </a:r>
              <a:endParaRPr lang="zh-CN" altLang="en-US" sz="11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1600" y="2223904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Corr</a:t>
              </a:r>
              <a:endParaRPr lang="zh-CN" altLang="en-US" sz="1600" dirty="0"/>
            </a:p>
          </p:txBody>
        </p:sp>
        <p:sp>
          <p:nvSpPr>
            <p:cNvPr id="39" name="TextBox 4"/>
            <p:cNvSpPr txBox="1"/>
            <p:nvPr/>
          </p:nvSpPr>
          <p:spPr>
            <a:xfrm>
              <a:off x="8207896" y="2223528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Corr</a:t>
              </a:r>
              <a:endParaRPr lang="zh-CN" altLang="en-US" sz="1600" dirty="0"/>
            </a:p>
          </p:txBody>
        </p:sp>
        <p:sp>
          <p:nvSpPr>
            <p:cNvPr id="41" name="TextBox 4"/>
            <p:cNvSpPr txBox="1"/>
            <p:nvPr/>
          </p:nvSpPr>
          <p:spPr>
            <a:xfrm>
              <a:off x="1763688" y="223319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Corr</a:t>
              </a:r>
              <a:endParaRPr lang="zh-CN" altLang="en-US" sz="1600" dirty="0"/>
            </a:p>
          </p:txBody>
        </p:sp>
        <p:sp>
          <p:nvSpPr>
            <p:cNvPr id="43" name="TextBox 4"/>
            <p:cNvSpPr txBox="1"/>
            <p:nvPr/>
          </p:nvSpPr>
          <p:spPr>
            <a:xfrm>
              <a:off x="2627784" y="223319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Corr</a:t>
              </a:r>
              <a:endParaRPr lang="zh-CN" altLang="en-US" sz="1600" dirty="0"/>
            </a:p>
          </p:txBody>
        </p:sp>
        <p:sp>
          <p:nvSpPr>
            <p:cNvPr id="45" name="TextBox 4"/>
            <p:cNvSpPr txBox="1"/>
            <p:nvPr/>
          </p:nvSpPr>
          <p:spPr>
            <a:xfrm>
              <a:off x="3419872" y="223319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Corr</a:t>
              </a:r>
              <a:endParaRPr lang="zh-CN" altLang="en-US" sz="1600" dirty="0"/>
            </a:p>
          </p:txBody>
        </p:sp>
        <p:sp>
          <p:nvSpPr>
            <p:cNvPr id="47" name="TextBox 4"/>
            <p:cNvSpPr txBox="1"/>
            <p:nvPr/>
          </p:nvSpPr>
          <p:spPr>
            <a:xfrm>
              <a:off x="4211960" y="223319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Corr</a:t>
              </a:r>
              <a:endParaRPr lang="zh-CN" altLang="en-US" sz="1600" dirty="0"/>
            </a:p>
          </p:txBody>
        </p:sp>
        <p:sp>
          <p:nvSpPr>
            <p:cNvPr id="49" name="TextBox 4"/>
            <p:cNvSpPr txBox="1"/>
            <p:nvPr/>
          </p:nvSpPr>
          <p:spPr>
            <a:xfrm>
              <a:off x="5076056" y="223319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Corr</a:t>
              </a:r>
              <a:endParaRPr lang="zh-CN" altLang="en-US" sz="1600" dirty="0"/>
            </a:p>
          </p:txBody>
        </p:sp>
        <p:sp>
          <p:nvSpPr>
            <p:cNvPr id="51" name="TextBox 4"/>
            <p:cNvSpPr txBox="1"/>
            <p:nvPr/>
          </p:nvSpPr>
          <p:spPr>
            <a:xfrm>
              <a:off x="5868144" y="223319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Corr</a:t>
              </a:r>
              <a:endParaRPr lang="zh-CN" altLang="en-US" sz="1600" dirty="0"/>
            </a:p>
          </p:txBody>
        </p:sp>
        <p:sp>
          <p:nvSpPr>
            <p:cNvPr id="54" name="TextBox 4"/>
            <p:cNvSpPr txBox="1"/>
            <p:nvPr/>
          </p:nvSpPr>
          <p:spPr>
            <a:xfrm>
              <a:off x="6660232" y="223319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Corr</a:t>
              </a:r>
              <a:endParaRPr lang="zh-CN" altLang="en-US" sz="1600" dirty="0"/>
            </a:p>
          </p:txBody>
        </p:sp>
        <p:sp>
          <p:nvSpPr>
            <p:cNvPr id="56" name="TextBox 4"/>
            <p:cNvSpPr txBox="1"/>
            <p:nvPr/>
          </p:nvSpPr>
          <p:spPr>
            <a:xfrm>
              <a:off x="7452320" y="223319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Corr</a:t>
              </a:r>
              <a:endParaRPr lang="zh-CN" altLang="en-US" sz="1600" dirty="0"/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4" y="997205"/>
            <a:ext cx="3708412" cy="933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右箭头 14"/>
          <p:cNvSpPr/>
          <p:nvPr/>
        </p:nvSpPr>
        <p:spPr>
          <a:xfrm>
            <a:off x="4283968" y="1275606"/>
            <a:ext cx="14401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4"/>
          <p:cNvSpPr txBox="1"/>
          <p:nvPr/>
        </p:nvSpPr>
        <p:spPr>
          <a:xfrm>
            <a:off x="1403648" y="352934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Corr</a:t>
            </a:r>
            <a:endParaRPr lang="zh-CN" altLang="en-US" sz="1600" dirty="0"/>
          </a:p>
        </p:txBody>
      </p:sp>
      <p:sp>
        <p:nvSpPr>
          <p:cNvPr id="62" name="TextBox 4"/>
          <p:cNvSpPr txBox="1"/>
          <p:nvPr/>
        </p:nvSpPr>
        <p:spPr>
          <a:xfrm>
            <a:off x="2555776" y="352934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Corr</a:t>
            </a:r>
            <a:endParaRPr lang="zh-CN" altLang="en-US" sz="1600" dirty="0"/>
          </a:p>
        </p:txBody>
      </p:sp>
      <p:sp>
        <p:nvSpPr>
          <p:cNvPr id="63" name="TextBox 4"/>
          <p:cNvSpPr txBox="1"/>
          <p:nvPr/>
        </p:nvSpPr>
        <p:spPr>
          <a:xfrm>
            <a:off x="3851920" y="352934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Corr</a:t>
            </a:r>
            <a:endParaRPr lang="zh-CN" altLang="en-US" sz="1600" dirty="0"/>
          </a:p>
        </p:txBody>
      </p:sp>
      <p:sp>
        <p:nvSpPr>
          <p:cNvPr id="64" name="TextBox 4"/>
          <p:cNvSpPr txBox="1"/>
          <p:nvPr/>
        </p:nvSpPr>
        <p:spPr>
          <a:xfrm>
            <a:off x="5076056" y="350785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Corr</a:t>
            </a:r>
            <a:endParaRPr lang="zh-CN" altLang="en-US" sz="16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4841</TotalTime>
  <Words>1978</Words>
  <Application>Microsoft Office PowerPoint</Application>
  <PresentationFormat>全屏显示(16:9)</PresentationFormat>
  <Paragraphs>361</Paragraphs>
  <Slides>19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</vt:lpstr>
      <vt:lpstr>Equation</vt:lpstr>
      <vt:lpstr>CEPC high luminosity lattice and  related progress</vt:lpstr>
      <vt:lpstr>PowerPoint 演示文稿</vt:lpstr>
      <vt:lpstr>PowerPoint 演示文稿</vt:lpstr>
      <vt:lpstr>Lattice design with luminosity of 5.2×〖10〗^34/〖cm〗^2/s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Optics design of ARC region</vt:lpstr>
      <vt:lpstr>Optics design of RF region</vt:lpstr>
      <vt:lpstr>Reduction of dynamic aperture requirement  from injection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main parameters</dc:title>
  <dc:creator>yiwei</dc:creator>
  <cp:lastModifiedBy>yiwei</cp:lastModifiedBy>
  <cp:revision>719</cp:revision>
  <dcterms:created xsi:type="dcterms:W3CDTF">2019-04-10T07:42:09Z</dcterms:created>
  <dcterms:modified xsi:type="dcterms:W3CDTF">2019-09-27T05:23:15Z</dcterms:modified>
</cp:coreProperties>
</file>