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1" r:id="rId1"/>
    <p:sldMasterId id="2147483833" r:id="rId2"/>
    <p:sldMasterId id="2147483923" r:id="rId3"/>
    <p:sldMasterId id="2147483965" r:id="rId4"/>
  </p:sldMasterIdLst>
  <p:notesMasterIdLst>
    <p:notesMasterId r:id="rId24"/>
  </p:notesMasterIdLst>
  <p:sldIdLst>
    <p:sldId id="278" r:id="rId5"/>
    <p:sldId id="770" r:id="rId6"/>
    <p:sldId id="926" r:id="rId7"/>
    <p:sldId id="2019" r:id="rId8"/>
    <p:sldId id="772" r:id="rId9"/>
    <p:sldId id="2016" r:id="rId10"/>
    <p:sldId id="2017" r:id="rId11"/>
    <p:sldId id="2015" r:id="rId12"/>
    <p:sldId id="2020" r:id="rId13"/>
    <p:sldId id="2011" r:id="rId14"/>
    <p:sldId id="258" r:id="rId15"/>
    <p:sldId id="260" r:id="rId16"/>
    <p:sldId id="2013" r:id="rId17"/>
    <p:sldId id="775" r:id="rId18"/>
    <p:sldId id="2014" r:id="rId19"/>
    <p:sldId id="292" r:id="rId20"/>
    <p:sldId id="789" r:id="rId21"/>
    <p:sldId id="937" r:id="rId22"/>
    <p:sldId id="936" r:id="rId23"/>
  </p:sldIdLst>
  <p:sldSz cx="12192000" cy="6858000"/>
  <p:notesSz cx="6858000" cy="9144000"/>
  <p:defaultTextStyle>
    <a:defPPr>
      <a:defRPr lang="zh-CN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DJ" initials="G" lastIdx="1" clrIdx="0">
    <p:extLst>
      <p:ext uri="{19B8F6BF-5375-455C-9EA6-DF929625EA0E}">
        <p15:presenceInfo xmlns:p15="http://schemas.microsoft.com/office/powerpoint/2012/main" userId="GDJ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464A"/>
    <a:srgbClr val="3F3032"/>
    <a:srgbClr val="E9BC93"/>
    <a:srgbClr val="FEF2CF"/>
    <a:srgbClr val="D7C7BA"/>
    <a:srgbClr val="F7DBC4"/>
    <a:srgbClr val="7D7980"/>
    <a:srgbClr val="A99FA0"/>
    <a:srgbClr val="652114"/>
    <a:srgbClr val="9232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79" autoAdjust="0"/>
    <p:restoredTop sz="94737" autoAdjust="0"/>
  </p:normalViewPr>
  <p:slideViewPr>
    <p:cSldViewPr snapToGrid="0">
      <p:cViewPr varScale="1">
        <p:scale>
          <a:sx n="67" d="100"/>
          <a:sy n="67" d="100"/>
        </p:scale>
        <p:origin x="612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F7FF98-6A15-4B16-9C90-835344AE194B}" type="datetimeFigureOut">
              <a:rPr lang="zh-CN" altLang="en-US" smtClean="0"/>
              <a:pPr/>
              <a:t>2019/9/27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5B8E89-D6EC-4D63-A398-A57775531FF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4188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1"/>
            <a:ext cx="9144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891" indent="0" algn="ctr">
              <a:buNone/>
              <a:defRPr sz="2100"/>
            </a:lvl2pPr>
            <a:lvl3pPr marL="685783" indent="0" algn="ctr">
              <a:buNone/>
              <a:defRPr sz="1800"/>
            </a:lvl3pPr>
            <a:lvl4pPr marL="1028674" indent="0" algn="ctr">
              <a:buNone/>
              <a:defRPr sz="1500"/>
            </a:lvl4pPr>
            <a:lvl5pPr marL="1371566" indent="0" algn="ctr">
              <a:buNone/>
              <a:defRPr sz="1500"/>
            </a:lvl5pPr>
            <a:lvl6pPr marL="1714457" indent="0" algn="ctr">
              <a:buNone/>
              <a:defRPr sz="1500"/>
            </a:lvl6pPr>
            <a:lvl7pPr marL="2057349" indent="0" algn="ctr">
              <a:buNone/>
              <a:defRPr sz="1500"/>
            </a:lvl7pPr>
            <a:lvl8pPr marL="2400240" indent="0" algn="ctr">
              <a:buNone/>
              <a:defRPr sz="1500"/>
            </a:lvl8pPr>
            <a:lvl9pPr marL="2743131" indent="0" algn="ctr">
              <a:buNone/>
              <a:defRPr sz="15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0E2317E-5B21-4713-BE00-2B16A8BB9EFE}" type="datetime1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2019/9/27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335EE-BD33-4D2B-92EE-A4EAAE51E3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194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0015435-AD51-4C12-9E31-A09BCF0FB5A7}" type="datetime1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2019/9/27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335EE-BD33-4D2B-92EE-A4EAAE51E3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882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0362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0364"/>
            <a:ext cx="7734300" cy="581183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824A5A0-0077-4C27-A3BC-53B629C574F0}" type="datetime1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2019/9/27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335EE-BD33-4D2B-92EE-A4EAAE51E3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1930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621244-A4A5-4030-A7CF-FA9EDDE11CEE}" type="datetime1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2019/9/27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81749"/>
            <a:ext cx="38608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>
              <a:solidFill>
                <a:prstClr val="black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7DD8A-6C96-4D71-8872-84B5280BA819}" type="slidenum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4884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2B662-8664-48B2-90D2-4DFB09B11E8B}" type="datetime1">
              <a:rPr lang="zh-CN" altLang="en-US" smtClean="0"/>
              <a:pPr/>
              <a:t>2019/9/27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37772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86351-86E5-41E4-BC53-5787811069DC}" type="datetime1">
              <a:rPr lang="zh-CN" altLang="en-US" smtClean="0"/>
              <a:pPr/>
              <a:t>2019/9/27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4733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E010D-571E-4E04-9CDC-5EAED5E71DDB}" type="datetime1">
              <a:rPr lang="zh-CN" altLang="en-US" smtClean="0"/>
              <a:pPr/>
              <a:t>2019/9/27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78802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CAF9F-0A3D-4F5A-8259-2004A5C4F900}" type="datetime1">
              <a:rPr lang="zh-CN" altLang="en-US" smtClean="0"/>
              <a:pPr/>
              <a:t>2019/9/27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44230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CEC20-4DCB-4FF7-926E-0DD08C3BE40E}" type="datetime1">
              <a:rPr lang="zh-CN" altLang="en-US" smtClean="0"/>
              <a:pPr/>
              <a:t>2019/9/27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39636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1F3DA-EF7B-456B-A967-731007BC5975}" type="datetime1">
              <a:rPr lang="zh-CN" altLang="en-US" smtClean="0"/>
              <a:pPr/>
              <a:t>2019/9/27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03702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B545E-2A45-4206-BD52-CF0FFFDF65F5}" type="datetime1">
              <a:rPr lang="zh-CN" altLang="en-US" smtClean="0"/>
              <a:pPr/>
              <a:t>2019/9/27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6849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3409ECE-ADCB-4454-B743-B8EC97A32249}" type="datetime1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2019/9/27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335EE-BD33-4D2B-92EE-A4EAAE51E3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6743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5B78-F182-408D-A2B2-7FD9C787E8E0}" type="datetime1">
              <a:rPr lang="zh-CN" altLang="en-US" smtClean="0"/>
              <a:pPr/>
              <a:t>2019/9/27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0336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8E99B-B80A-4ED8-A438-73057C20ABAE}" type="datetime1">
              <a:rPr lang="zh-CN" altLang="en-US" smtClean="0"/>
              <a:pPr/>
              <a:t>2019/9/27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2152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6FA7C-6FF5-4AFF-B700-D9A3C506CC96}" type="datetime1">
              <a:rPr lang="zh-CN" altLang="en-US" smtClean="0"/>
              <a:pPr/>
              <a:t>2019/9/27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28734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73C8-3E0C-4B10-9270-295235D2BC75}" type="datetime1">
              <a:rPr lang="zh-CN" altLang="en-US" smtClean="0"/>
              <a:pPr/>
              <a:t>2019/9/27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3088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49B7591F-4E59-47BF-AFD6-227499B2C3BA}" type="datetime1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914400">
                <a:defRPr/>
              </a:pPr>
              <a:t>2019/9/27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F2357ACE-CC3F-4EB8-8897-299C2E1B55B1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9144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5495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D556650B-14AC-4D47-85CB-3BF12200DBE6}" type="datetime1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914400">
                <a:defRPr/>
              </a:pPr>
              <a:t>2019/9/27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F2357ACE-CC3F-4EB8-8897-299C2E1B55B1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9144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7685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0E13EE7F-E84D-4943-9923-FDECBC8F0DF1}" type="datetime1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914400">
                <a:defRPr/>
              </a:pPr>
              <a:t>2019/9/27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F2357ACE-CC3F-4EB8-8897-299C2E1B55B1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9144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2560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1CE8FDC8-16BB-41DC-BA68-308B90B38D7C}" type="datetime1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914400">
                <a:defRPr/>
              </a:pPr>
              <a:t>2019/9/27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F2357ACE-CC3F-4EB8-8897-299C2E1B55B1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9144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85783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566DAEF2-531F-4798-AEB5-95D5F2B83C08}" type="datetime1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914400">
                <a:defRPr/>
              </a:pPr>
              <a:t>2019/9/27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F2357ACE-CC3F-4EB8-8897-299C2E1B55B1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9144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5403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04B6EB71-8461-4DA6-843E-F518E7B11D9B}" type="datetime1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914400">
                <a:defRPr/>
              </a:pPr>
              <a:t>2019/9/27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F2357ACE-CC3F-4EB8-8897-299C2E1B55B1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9144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3169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6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891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7D208A1-1380-461A-8575-99C4B86197F0}" type="datetime1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2019/9/27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335EE-BD33-4D2B-92EE-A4EAAE51E3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1825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BAD77571-02E3-4B23-95F4-D5003A464058}" type="datetime1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914400">
                <a:defRPr/>
              </a:pPr>
              <a:t>2019/9/27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F2357ACE-CC3F-4EB8-8897-299C2E1B55B1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9144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391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D216344F-9F0A-452E-A4C5-A68FEF9D4CD1}" type="datetime1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914400">
                <a:defRPr/>
              </a:pPr>
              <a:t>2019/9/27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F2357ACE-CC3F-4EB8-8897-299C2E1B55B1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9144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8782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9B2A690A-2168-44B8-8BC5-878BC8BC385F}" type="datetime1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914400">
                <a:defRPr/>
              </a:pPr>
              <a:t>2019/9/27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F2357ACE-CC3F-4EB8-8897-299C2E1B55B1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9144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7608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1A99B27E-A3F9-4542-A509-D4CDD9AF9F6F}" type="datetime1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914400">
                <a:defRPr/>
              </a:pPr>
              <a:t>2019/9/27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F2357ACE-CC3F-4EB8-8897-299C2E1B55B1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9144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2988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2227CDCA-4143-47E0-BDDC-85B71385BF32}" type="datetime1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914400">
                <a:defRPr/>
              </a:pPr>
              <a:t>2019/9/27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F2357ACE-CC3F-4EB8-8897-299C2E1B55B1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9144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3266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4D4DB4BB-7DF1-4C12-A15D-EEB6800A97E5}" type="datetime1">
              <a:rPr lang="zh-CN" altLang="en-US" smtClean="0"/>
              <a:pPr/>
              <a:t>2019/9/27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033FAFD-D72A-47AA-BC24-D1D7DFCDE6A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902814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6808669-AFDE-402B-991E-EED2938D5385}" type="datetimeFigureOut">
              <a:rPr lang="zh-CN" altLang="en-US" smtClean="0"/>
              <a:pPr/>
              <a:t>2019/9/27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35EE-BD33-4D2B-92EE-A4EAAE51E3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67227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6808669-AFDE-402B-991E-EED2938D5385}" type="datetimeFigureOut">
              <a:rPr lang="zh-CN" altLang="en-US" smtClean="0"/>
              <a:pPr/>
              <a:t>2019/9/27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35EE-BD33-4D2B-92EE-A4EAAE51E3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28465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5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6808669-AFDE-402B-991E-EED2938D5385}" type="datetimeFigureOut">
              <a:rPr lang="zh-CN" altLang="en-US" smtClean="0"/>
              <a:pPr/>
              <a:t>2019/9/27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35EE-BD33-4D2B-92EE-A4EAAE51E3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40908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2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2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6808669-AFDE-402B-991E-EED2938D5385}" type="datetimeFigureOut">
              <a:rPr lang="zh-CN" altLang="en-US" smtClean="0"/>
              <a:pPr/>
              <a:t>2019/9/27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35EE-BD33-4D2B-92EE-A4EAAE51E3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4754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3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3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C010E92-B4B6-4B8A-8F1E-A9FB61294123}" type="datetime1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2019/9/27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335EE-BD33-4D2B-92EE-A4EAAE51E3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2502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7552"/>
            <a:ext cx="5181601" cy="3680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6808669-AFDE-402B-991E-EED2938D5385}" type="datetimeFigureOut">
              <a:rPr lang="zh-CN" altLang="en-US" smtClean="0"/>
              <a:pPr/>
              <a:t>2019/9/27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35EE-BD33-4D2B-92EE-A4EAAE51E3BD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7317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6808669-AFDE-402B-991E-EED2938D5385}" type="datetimeFigureOut">
              <a:rPr lang="zh-CN" altLang="en-US" smtClean="0"/>
              <a:pPr/>
              <a:t>2019/9/27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35EE-BD33-4D2B-92EE-A4EAAE51E3BD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1819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6808669-AFDE-402B-991E-EED2938D5385}" type="datetimeFigureOut">
              <a:rPr lang="zh-CN" altLang="en-US" smtClean="0"/>
              <a:pPr/>
              <a:t>2019/9/27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35EE-BD33-4D2B-92EE-A4EAAE51E3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72955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2"/>
            <a:ext cx="393192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6808669-AFDE-402B-991E-EED2938D5385}" type="datetimeFigureOut">
              <a:rPr lang="zh-CN" altLang="en-US" smtClean="0"/>
              <a:pPr/>
              <a:t>2019/9/27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35EE-BD33-4D2B-92EE-A4EAAE51E3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23183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6808669-AFDE-402B-991E-EED2938D5385}" type="datetimeFigureOut">
              <a:rPr lang="zh-CN" altLang="en-US" smtClean="0"/>
              <a:pPr/>
              <a:t>2019/9/27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35EE-BD33-4D2B-92EE-A4EAAE51E3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32883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6808669-AFDE-402B-991E-EED2938D5385}" type="datetimeFigureOut">
              <a:rPr lang="zh-CN" altLang="en-US" smtClean="0"/>
              <a:pPr/>
              <a:t>2019/9/27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35EE-BD33-4D2B-92EE-A4EAAE51E3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8550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0362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0364"/>
            <a:ext cx="7734300" cy="581183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6808669-AFDE-402B-991E-EED2938D5385}" type="datetimeFigureOut">
              <a:rPr lang="zh-CN" altLang="en-US" smtClean="0"/>
              <a:pPr/>
              <a:t>2019/9/27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35EE-BD33-4D2B-92EE-A4EAAE51E3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111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A4558A-3073-4139-ADA0-F48D8A6737E4}" type="datetime1">
              <a:rPr lang="zh-CN" altLang="en-US"/>
              <a:pPr>
                <a:defRPr/>
              </a:pPr>
              <a:t>2019/9/27</a:t>
            </a:fld>
            <a:endParaRPr lang="en-US" altLang="zh-CN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81750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dirty="0" err="1"/>
              <a:t>北京大学重粒子物理研究所</a:t>
            </a:r>
            <a:endParaRPr lang="en-US" altLang="zh-CN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87DD8A-6C96-4D71-8872-84B5280BA81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3691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3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851"/>
            <a:ext cx="5181601" cy="8256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7552"/>
            <a:ext cx="5181601" cy="3680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4072C1C-1C20-4C00-AE71-166A58E31CBE}" type="datetime1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2019/9/27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335EE-BD33-4D2B-92EE-A4EAAE51E3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868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20EDD76-28E6-466F-A5D6-DCFC9397DA1B}" type="datetime1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2019/9/27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335EE-BD33-4D2B-92EE-A4EAAE51E3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017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454FBF2-6549-4977-AD97-9B508EAAED2D}" type="datetime1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2019/9/27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335EE-BD33-4D2B-92EE-A4EAAE51E3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52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3"/>
            <a:ext cx="393192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891" indent="0">
              <a:buNone/>
              <a:defRPr sz="900"/>
            </a:lvl2pPr>
            <a:lvl3pPr marL="685783" indent="0">
              <a:buNone/>
              <a:defRPr sz="751"/>
            </a:lvl3pPr>
            <a:lvl4pPr marL="1028674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1" indent="0">
              <a:buNone/>
              <a:defRPr sz="675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E673EE7-7B41-4E8E-B4F6-D077AC880CC0}" type="datetime1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2019/9/27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335EE-BD33-4D2B-92EE-A4EAAE51E3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535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891" indent="0">
              <a:buNone/>
              <a:defRPr sz="900"/>
            </a:lvl2pPr>
            <a:lvl3pPr marL="685783" indent="0">
              <a:buNone/>
              <a:defRPr sz="751"/>
            </a:lvl3pPr>
            <a:lvl4pPr marL="1028674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1" indent="0">
              <a:buNone/>
              <a:defRPr sz="675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4480B15-96CC-4254-A86E-992242A993F3}" type="datetime1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2019/9/27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335EE-BD33-4D2B-92EE-A4EAAE51E3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196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235131"/>
            <a:ext cx="10515600" cy="1079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0572" y="1410788"/>
            <a:ext cx="11112136" cy="5082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1939" y="64928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D4335EE-BD33-4D2B-92EE-A4EAAE51E3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177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hf hdr="0" ftr="0" dt="0"/>
  <p:txStyles>
    <p:titleStyle>
      <a:lvl1pPr algn="ctr" defTabSz="685783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87993" indent="-287993" algn="l" defTabSz="685783" rtl="0" eaLnBrk="1" latinLnBrk="0" hangingPunct="1">
        <a:lnSpc>
          <a:spcPct val="130000"/>
        </a:lnSpc>
        <a:spcBef>
          <a:spcPts val="0"/>
        </a:spcBef>
        <a:buFont typeface="Wingdings 2" pitchFamily="18" charset="2"/>
        <a:buChar char=""/>
        <a:defRPr sz="2400" kern="1200" baseline="0">
          <a:solidFill>
            <a:schemeClr val="tx1"/>
          </a:solidFill>
          <a:latin typeface="+mn-ea"/>
          <a:ea typeface="+mn-ea"/>
          <a:cs typeface="+mn-cs"/>
        </a:defRPr>
      </a:lvl1pPr>
      <a:lvl2pPr marL="627047" indent="-266693" algn="l" defTabSz="685783" rtl="0" eaLnBrk="1" latinLnBrk="0" hangingPunct="1">
        <a:lnSpc>
          <a:spcPct val="130000"/>
        </a:lnSpc>
        <a:spcBef>
          <a:spcPts val="0"/>
        </a:spcBef>
        <a:buFontTx/>
        <a:buChar char="−"/>
        <a:defRPr sz="2000" kern="1200" baseline="0">
          <a:solidFill>
            <a:schemeClr val="tx1"/>
          </a:solidFill>
          <a:latin typeface="+mn-ea"/>
          <a:ea typeface="+mn-ea"/>
          <a:cs typeface="+mn-cs"/>
        </a:defRPr>
      </a:lvl2pPr>
      <a:lvl3pPr marL="628635" indent="0" algn="l" defTabSz="685783" rtl="0" eaLnBrk="1" latinLnBrk="0" hangingPunct="1">
        <a:lnSpc>
          <a:spcPct val="130000"/>
        </a:lnSpc>
        <a:spcBef>
          <a:spcPts val="0"/>
        </a:spcBef>
        <a:buFont typeface="Wingdings 2" pitchFamily="18" charset="2"/>
        <a:buNone/>
        <a:defRPr sz="1600" kern="1200" baseline="0">
          <a:solidFill>
            <a:schemeClr val="tx1"/>
          </a:solidFill>
          <a:latin typeface="+mn-ea"/>
          <a:ea typeface="+mn-ea"/>
          <a:cs typeface="+mn-cs"/>
        </a:defRPr>
      </a:lvl3pPr>
      <a:lvl4pPr marL="1200121" indent="-171446" algn="l" defTabSz="685783" rtl="0" eaLnBrk="1" latinLnBrk="0" hangingPunct="1">
        <a:lnSpc>
          <a:spcPct val="120000"/>
        </a:lnSpc>
        <a:spcBef>
          <a:spcPts val="600"/>
        </a:spcBef>
        <a:buFont typeface="Wingdings 2" pitchFamily="18" charset="2"/>
        <a:buChar char=""/>
        <a:defRPr sz="1400" kern="1200" baseline="0">
          <a:solidFill>
            <a:schemeClr val="tx1"/>
          </a:solidFill>
          <a:latin typeface="+mn-ea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120000"/>
        </a:lnSpc>
        <a:spcBef>
          <a:spcPts val="600"/>
        </a:spcBef>
        <a:buFont typeface="Wingdings 2" pitchFamily="18" charset="2"/>
        <a:buChar char=""/>
        <a:defRPr sz="1400" kern="1200" baseline="0">
          <a:solidFill>
            <a:schemeClr val="tx1"/>
          </a:solidFill>
          <a:latin typeface="+mn-ea"/>
          <a:ea typeface="+mn-ea"/>
          <a:cs typeface="+mn-cs"/>
        </a:defRPr>
      </a:lvl5pPr>
      <a:lvl6pPr marL="1885904" indent="-171446" algn="l" defTabSz="685783" rtl="0" eaLnBrk="1" latinLnBrk="0" hangingPunct="1">
        <a:spcBef>
          <a:spcPct val="20000"/>
        </a:spcBef>
        <a:buFont typeface="Wingdings 2" pitchFamily="18" charset="2"/>
        <a:buChar char="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Wingdings 2" pitchFamily="18" charset="2"/>
        <a:buChar char="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Wingdings 2" pitchFamily="18" charset="2"/>
        <a:buChar char="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spcBef>
          <a:spcPct val="20000"/>
        </a:spcBef>
        <a:buFont typeface="Wingdings 2" pitchFamily="18" charset="2"/>
        <a:buChar char="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74B26FF-A9DE-4F8B-9716-56AFF8320E3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761477-B414-4D65-A24A-071C008E7636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1346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8689BE7-367E-4ACA-A02B-D244114F0CD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357ACE-CC3F-4EB8-8897-299C2E1B55B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086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</p:sldLayoutIdLst>
  <p:hf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55600" indent="-355600" algn="l" defTabSz="685800" rtl="0" eaLnBrk="1" latinLnBrk="0" hangingPunct="1">
        <a:lnSpc>
          <a:spcPct val="120000"/>
        </a:lnSpc>
        <a:spcBef>
          <a:spcPts val="7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19138" indent="-349250" algn="l" defTabSz="719138" rtl="0" eaLnBrk="1" latinLnBrk="0" hangingPunct="1">
        <a:lnSpc>
          <a:spcPct val="120000"/>
        </a:lnSpc>
        <a:spcBef>
          <a:spcPts val="375"/>
        </a:spcBef>
        <a:buFont typeface="微软雅黑" panose="020B0503020204020204" pitchFamily="34" charset="-122"/>
        <a:buChar char="‐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235130"/>
            <a:ext cx="10515600" cy="1079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0572" y="1410789"/>
            <a:ext cx="11112136" cy="50820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1939" y="64928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335EE-BD33-4D2B-92EE-A4EAAE51E3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943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  <p:sldLayoutId id="2147483977" r:id="rId12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88000" indent="-288000" algn="l" defTabSz="685800" rtl="0" eaLnBrk="1" latinLnBrk="0" hangingPunct="1">
        <a:lnSpc>
          <a:spcPct val="130000"/>
        </a:lnSpc>
        <a:spcBef>
          <a:spcPts val="0"/>
        </a:spcBef>
        <a:buFont typeface="Wingdings 2" pitchFamily="18" charset="2"/>
        <a:buChar char=""/>
        <a:defRPr sz="2400" kern="1200" baseline="0">
          <a:solidFill>
            <a:schemeClr val="tx1"/>
          </a:solidFill>
          <a:latin typeface="+mn-ea"/>
          <a:ea typeface="+mn-ea"/>
          <a:cs typeface="+mn-cs"/>
        </a:defRPr>
      </a:lvl1pPr>
      <a:lvl2pPr marL="627063" indent="-266700" algn="l" defTabSz="685800" rtl="0" eaLnBrk="1" latinLnBrk="0" hangingPunct="1">
        <a:lnSpc>
          <a:spcPct val="130000"/>
        </a:lnSpc>
        <a:spcBef>
          <a:spcPts val="0"/>
        </a:spcBef>
        <a:buFontTx/>
        <a:buChar char="−"/>
        <a:defRPr sz="2000" kern="1200" baseline="0">
          <a:solidFill>
            <a:schemeClr val="tx1"/>
          </a:solidFill>
          <a:latin typeface="+mn-ea"/>
          <a:ea typeface="+mn-ea"/>
          <a:cs typeface="+mn-cs"/>
        </a:defRPr>
      </a:lvl2pPr>
      <a:lvl3pPr marL="628650" indent="0" algn="l" defTabSz="685800" rtl="0" eaLnBrk="1" latinLnBrk="0" hangingPunct="1">
        <a:lnSpc>
          <a:spcPct val="130000"/>
        </a:lnSpc>
        <a:spcBef>
          <a:spcPts val="0"/>
        </a:spcBef>
        <a:buFont typeface="Wingdings 2" pitchFamily="18" charset="2"/>
        <a:buNone/>
        <a:defRPr sz="1600" kern="1200" baseline="0">
          <a:solidFill>
            <a:schemeClr val="tx1"/>
          </a:solidFill>
          <a:latin typeface="+mn-ea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600"/>
        </a:spcBef>
        <a:buFont typeface="Wingdings 2" pitchFamily="18" charset="2"/>
        <a:buChar char=""/>
        <a:defRPr sz="1400" kern="1200" baseline="0">
          <a:solidFill>
            <a:schemeClr val="tx1"/>
          </a:solidFill>
          <a:latin typeface="+mn-ea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600"/>
        </a:spcBef>
        <a:buFont typeface="Wingdings 2" pitchFamily="18" charset="2"/>
        <a:buChar char=""/>
        <a:defRPr sz="1400" kern="1200" baseline="0">
          <a:solidFill>
            <a:schemeClr val="tx1"/>
          </a:solidFill>
          <a:latin typeface="+mn-ea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6200" y="828675"/>
            <a:ext cx="11772899" cy="5219535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sz="3200" b="1" dirty="0">
                <a:solidFill>
                  <a:srgbClr val="6521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CEPC single cell high gradient high Q SCRF cryomodule design consideration and cavity R&amp;D progress</a:t>
            </a:r>
            <a:br>
              <a:rPr lang="en-US" altLang="zh-CN" sz="5400" b="1" dirty="0">
                <a:solidFill>
                  <a:srgbClr val="65211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zh-CN" sz="5400" dirty="0">
                <a:solidFill>
                  <a:srgbClr val="65211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zh-CN" altLang="en-US" sz="2800" dirty="0">
                <a:solidFill>
                  <a:srgbClr val="6521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沙鹏，</a:t>
            </a:r>
            <a:r>
              <a:rPr lang="en-US" altLang="zh-CN" sz="2800" dirty="0">
                <a:solidFill>
                  <a:srgbClr val="6521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20190927</a:t>
            </a:r>
            <a:br>
              <a:rPr lang="en-US" altLang="zh-CN" sz="2800" dirty="0">
                <a:solidFill>
                  <a:srgbClr val="65211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2800" dirty="0">
                <a:solidFill>
                  <a:srgbClr val="6521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behalf of CEPC SRF team</a:t>
            </a:r>
            <a:br>
              <a:rPr lang="en-US" altLang="zh-CN" sz="2800" dirty="0">
                <a:solidFill>
                  <a:srgbClr val="65211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zh-CN" sz="3600" dirty="0">
                <a:solidFill>
                  <a:srgbClr val="65211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zh-CN" sz="2400" dirty="0">
                <a:solidFill>
                  <a:srgbClr val="65211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zh-CN" altLang="en-US" sz="2000" dirty="0">
              <a:solidFill>
                <a:srgbClr val="65211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2259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719BF693-2F0A-4FBD-9C9B-DBB371963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7446"/>
            <a:ext cx="10515600" cy="682137"/>
          </a:xfrm>
        </p:spPr>
        <p:txBody>
          <a:bodyPr>
            <a:norm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650MHz 2-cell cavity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D:\图片日志\2019年9月\IMG_62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18" y="1141937"/>
            <a:ext cx="3525388" cy="2644041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17344" y="1170177"/>
            <a:ext cx="3644275" cy="2733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3E1E959E-F6BD-4B31-A39E-0255A5DD409A}"/>
              </a:ext>
            </a:extLst>
          </p:cNvPr>
          <p:cNvSpPr/>
          <p:nvPr/>
        </p:nvSpPr>
        <p:spPr>
          <a:xfrm>
            <a:off x="760935" y="3889333"/>
            <a:ext cx="19502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b="1" dirty="0">
                <a:solidFill>
                  <a:srgbClr val="005CB8"/>
                </a:solidFill>
              </a:rPr>
              <a:t>制造、焊接完成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3E1E959E-F6BD-4B31-A39E-0255A5DD409A}"/>
              </a:ext>
            </a:extLst>
          </p:cNvPr>
          <p:cNvSpPr/>
          <p:nvPr/>
        </p:nvSpPr>
        <p:spPr>
          <a:xfrm>
            <a:off x="9373133" y="3945817"/>
            <a:ext cx="19502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005CB8"/>
                </a:solidFill>
              </a:rPr>
              <a:t>BCP</a:t>
            </a:r>
            <a:r>
              <a:rPr lang="zh-CN" altLang="en-US" sz="1600" b="1" dirty="0">
                <a:solidFill>
                  <a:srgbClr val="005CB8"/>
                </a:solidFill>
              </a:rPr>
              <a:t>酸洗（进行中）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6499" y="1123521"/>
            <a:ext cx="4071270" cy="2919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3E1E959E-F6BD-4B31-A39E-0255A5DD409A}"/>
              </a:ext>
            </a:extLst>
          </p:cNvPr>
          <p:cNvSpPr/>
          <p:nvPr/>
        </p:nvSpPr>
        <p:spPr>
          <a:xfrm>
            <a:off x="4908772" y="4085428"/>
            <a:ext cx="19502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b="1" dirty="0">
                <a:solidFill>
                  <a:srgbClr val="005CB8"/>
                </a:solidFill>
              </a:rPr>
              <a:t>场平坦度调节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E1E959E-F6BD-4B31-A39E-0255A5DD409A}"/>
              </a:ext>
            </a:extLst>
          </p:cNvPr>
          <p:cNvSpPr/>
          <p:nvPr/>
        </p:nvSpPr>
        <p:spPr>
          <a:xfrm>
            <a:off x="1905532" y="5078693"/>
            <a:ext cx="81464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rgbClr val="005CB8"/>
                </a:solidFill>
              </a:rPr>
              <a:t>今年年底，完成</a:t>
            </a:r>
            <a:r>
              <a:rPr lang="en-US" altLang="zh-CN" sz="2000" b="1" dirty="0">
                <a:solidFill>
                  <a:srgbClr val="005CB8"/>
                </a:solidFill>
              </a:rPr>
              <a:t>3</a:t>
            </a:r>
            <a:r>
              <a:rPr lang="zh-CN" altLang="en-US" sz="2000" b="1" dirty="0">
                <a:solidFill>
                  <a:srgbClr val="005CB8"/>
                </a:solidFill>
              </a:rPr>
              <a:t>只腔的垂直测试、液氦槽焊接、调谐器装配等等。 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IMG_20190826_182514">
            <a:extLst>
              <a:ext uri="{FF2B5EF4-FFF2-40B4-BE49-F238E27FC236}">
                <a16:creationId xmlns:a16="http://schemas.microsoft.com/office/drawing/2014/main" id="{1812728F-1DAD-45E3-A800-49E1E75B6945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66900" y="1058467"/>
            <a:ext cx="4868863" cy="3651648"/>
          </a:xfrm>
          <a:noFill/>
          <a:ln/>
        </p:spPr>
      </p:pic>
      <p:sp>
        <p:nvSpPr>
          <p:cNvPr id="5124" name="AutoShape 4">
            <a:extLst>
              <a:ext uri="{FF2B5EF4-FFF2-40B4-BE49-F238E27FC236}">
                <a16:creationId xmlns:a16="http://schemas.microsoft.com/office/drawing/2014/main" id="{023564A0-B77E-4837-BEE9-A79431C84672}"/>
              </a:ext>
            </a:extLst>
          </p:cNvPr>
          <p:cNvSpPr>
            <a:spLocks/>
          </p:cNvSpPr>
          <p:nvPr/>
        </p:nvSpPr>
        <p:spPr bwMode="auto">
          <a:xfrm>
            <a:off x="6881814" y="1911351"/>
            <a:ext cx="1069975" cy="517525"/>
          </a:xfrm>
          <a:prstGeom prst="borderCallout1">
            <a:avLst>
              <a:gd name="adj1" fmla="val 22060"/>
              <a:gd name="adj2" fmla="val -7125"/>
              <a:gd name="adj3" fmla="val 81130"/>
              <a:gd name="adj4" fmla="val -65616"/>
            </a:avLst>
          </a:prstGeom>
          <a:noFill/>
          <a:ln w="19050" cap="flat" cmpd="sng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170" tIns="46990" rIns="90170" bIns="46990"/>
          <a:lstStyle/>
          <a:p>
            <a:pPr algn="ctr"/>
            <a:r>
              <a:rPr lang="zh-CN" altLang="en-US" sz="1400"/>
              <a:t>功率源合成器出口</a:t>
            </a:r>
          </a:p>
        </p:txBody>
      </p:sp>
      <p:sp>
        <p:nvSpPr>
          <p:cNvPr id="5125" name="AutoShape 5">
            <a:extLst>
              <a:ext uri="{FF2B5EF4-FFF2-40B4-BE49-F238E27FC236}">
                <a16:creationId xmlns:a16="http://schemas.microsoft.com/office/drawing/2014/main" id="{C332D270-F8AA-4611-9E9D-04D9678BF05A}"/>
              </a:ext>
            </a:extLst>
          </p:cNvPr>
          <p:cNvSpPr>
            <a:spLocks/>
          </p:cNvSpPr>
          <p:nvPr/>
        </p:nvSpPr>
        <p:spPr bwMode="auto">
          <a:xfrm>
            <a:off x="3708400" y="1573214"/>
            <a:ext cx="1003300" cy="542925"/>
          </a:xfrm>
          <a:prstGeom prst="borderCallout1">
            <a:avLst>
              <a:gd name="adj1" fmla="val 21079"/>
              <a:gd name="adj2" fmla="val -7597"/>
              <a:gd name="adj3" fmla="val 383843"/>
              <a:gd name="adj4" fmla="val -47787"/>
            </a:avLst>
          </a:prstGeom>
          <a:solidFill>
            <a:schemeClr val="bg1"/>
          </a:solidFill>
          <a:ln w="19050" cap="flat" cmpd="sng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170" tIns="46990" rIns="90170" bIns="46990"/>
          <a:lstStyle/>
          <a:p>
            <a:pPr algn="ctr"/>
            <a:r>
              <a:rPr lang="zh-CN" altLang="en-US" sz="1400" dirty="0"/>
              <a:t>耦合器及测试台</a:t>
            </a:r>
          </a:p>
        </p:txBody>
      </p:sp>
      <p:sp>
        <p:nvSpPr>
          <p:cNvPr id="5126" name="AutoShape 6">
            <a:extLst>
              <a:ext uri="{FF2B5EF4-FFF2-40B4-BE49-F238E27FC236}">
                <a16:creationId xmlns:a16="http://schemas.microsoft.com/office/drawing/2014/main" id="{AE74E86B-7C46-4374-B253-AC7C1D3B2704}"/>
              </a:ext>
            </a:extLst>
          </p:cNvPr>
          <p:cNvSpPr>
            <a:spLocks/>
          </p:cNvSpPr>
          <p:nvPr/>
        </p:nvSpPr>
        <p:spPr bwMode="auto">
          <a:xfrm>
            <a:off x="6881813" y="1374776"/>
            <a:ext cx="639762" cy="352425"/>
          </a:xfrm>
          <a:prstGeom prst="borderCallout1">
            <a:avLst>
              <a:gd name="adj1" fmla="val 32491"/>
              <a:gd name="adj2" fmla="val -11903"/>
              <a:gd name="adj3" fmla="val 497833"/>
              <a:gd name="adj4" fmla="val -328870"/>
            </a:avLst>
          </a:prstGeom>
          <a:noFill/>
          <a:ln w="19050" cap="flat" cmpd="sng">
            <a:solidFill>
              <a:srgbClr val="0000FF"/>
            </a:solidFill>
            <a:bevel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170" tIns="46990" rIns="90170" bIns="46990"/>
          <a:lstStyle/>
          <a:p>
            <a:pPr algn="ctr"/>
            <a:r>
              <a:rPr lang="zh-CN" altLang="en-US" sz="1400"/>
              <a:t>负载</a:t>
            </a:r>
          </a:p>
        </p:txBody>
      </p:sp>
      <p:sp>
        <p:nvSpPr>
          <p:cNvPr id="5127" name="AutoShape 7">
            <a:extLst>
              <a:ext uri="{FF2B5EF4-FFF2-40B4-BE49-F238E27FC236}">
                <a16:creationId xmlns:a16="http://schemas.microsoft.com/office/drawing/2014/main" id="{DB832AE1-DD08-4776-97DF-290AC1D4DCB8}"/>
              </a:ext>
            </a:extLst>
          </p:cNvPr>
          <p:cNvSpPr>
            <a:spLocks/>
          </p:cNvSpPr>
          <p:nvPr/>
        </p:nvSpPr>
        <p:spPr bwMode="auto">
          <a:xfrm>
            <a:off x="2816225" y="4652963"/>
            <a:ext cx="1231900" cy="361950"/>
          </a:xfrm>
          <a:prstGeom prst="borderCallout1">
            <a:avLst>
              <a:gd name="adj1" fmla="val 31579"/>
              <a:gd name="adj2" fmla="val 106185"/>
              <a:gd name="adj3" fmla="val -59472"/>
              <a:gd name="adj4" fmla="val 163352"/>
            </a:avLst>
          </a:prstGeom>
          <a:noFill/>
          <a:ln w="19050" cap="flat" cmpd="sng">
            <a:solidFill>
              <a:srgbClr val="0000FF"/>
            </a:solidFill>
            <a:bevel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170" tIns="46990" rIns="90170" bIns="46990"/>
          <a:lstStyle/>
          <a:p>
            <a:pPr algn="ctr"/>
            <a:r>
              <a:rPr lang="zh-CN" altLang="en-US" sz="1400"/>
              <a:t>方向耦合器</a:t>
            </a:r>
          </a:p>
        </p:txBody>
      </p:sp>
      <p:sp>
        <p:nvSpPr>
          <p:cNvPr id="5128" name="AutoShape 8">
            <a:extLst>
              <a:ext uri="{FF2B5EF4-FFF2-40B4-BE49-F238E27FC236}">
                <a16:creationId xmlns:a16="http://schemas.microsoft.com/office/drawing/2014/main" id="{777503B0-6BAF-4AB8-B1B6-F03043AE9B2A}"/>
              </a:ext>
            </a:extLst>
          </p:cNvPr>
          <p:cNvSpPr>
            <a:spLocks/>
          </p:cNvSpPr>
          <p:nvPr/>
        </p:nvSpPr>
        <p:spPr bwMode="auto">
          <a:xfrm>
            <a:off x="2816225" y="4652963"/>
            <a:ext cx="1231900" cy="361950"/>
          </a:xfrm>
          <a:prstGeom prst="borderCallout1">
            <a:avLst>
              <a:gd name="adj1" fmla="val 31579"/>
              <a:gd name="adj2" fmla="val 106185"/>
              <a:gd name="adj3" fmla="val -248773"/>
              <a:gd name="adj4" fmla="val 147218"/>
            </a:avLst>
          </a:prstGeom>
          <a:noFill/>
          <a:ln w="19050" cap="flat" cmpd="sng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170" tIns="46990" rIns="90170" bIns="46990"/>
          <a:lstStyle/>
          <a:p>
            <a:pPr algn="ctr"/>
            <a:r>
              <a:rPr lang="zh-CN" altLang="en-US" sz="1400" dirty="0"/>
              <a:t>方向耦合器</a:t>
            </a:r>
          </a:p>
        </p:txBody>
      </p:sp>
      <p:pic>
        <p:nvPicPr>
          <p:cNvPr id="5129" name="Picture 9" descr="TWCW 650M CPL P-VAC">
            <a:extLst>
              <a:ext uri="{FF2B5EF4-FFF2-40B4-BE49-F238E27FC236}">
                <a16:creationId xmlns:a16="http://schemas.microsoft.com/office/drawing/2014/main" id="{0872AE67-46F5-4612-B5E3-AA906BDBE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050" y="3200400"/>
            <a:ext cx="5311675" cy="2541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 descr="f7a3c471fc5cfa44c0371dbd68e0beb">
            <a:extLst>
              <a:ext uri="{FF2B5EF4-FFF2-40B4-BE49-F238E27FC236}">
                <a16:creationId xmlns:a16="http://schemas.microsoft.com/office/drawing/2014/main" id="{D4BC5154-0FE7-47F7-9933-C9C234DA9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6" t="33212" r="14421" b="31792"/>
          <a:stretch>
            <a:fillRect/>
          </a:stretch>
        </p:blipFill>
        <p:spPr bwMode="auto">
          <a:xfrm>
            <a:off x="7933920" y="1285875"/>
            <a:ext cx="4194805" cy="1517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1" name="Text Box 11">
            <a:extLst>
              <a:ext uri="{FF2B5EF4-FFF2-40B4-BE49-F238E27FC236}">
                <a16:creationId xmlns:a16="http://schemas.microsoft.com/office/drawing/2014/main" id="{CF026886-4996-407D-9DAA-722C83679D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6900" y="5176105"/>
            <a:ext cx="427513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2400" dirty="0"/>
              <a:t>耦合器行波测试达到150kW，达到发射机最大输出功率。</a:t>
            </a:r>
          </a:p>
        </p:txBody>
      </p:sp>
      <p:sp>
        <p:nvSpPr>
          <p:cNvPr id="14" name="标题 1">
            <a:extLst>
              <a:ext uri="{FF2B5EF4-FFF2-40B4-BE49-F238E27FC236}">
                <a16:creationId xmlns:a16="http://schemas.microsoft.com/office/drawing/2014/main" id="{6675033C-04E5-4514-9685-4562F4D85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537" y="128102"/>
            <a:ext cx="10515600" cy="879566"/>
          </a:xfrm>
        </p:spPr>
        <p:txBody>
          <a:bodyPr/>
          <a:lstStyle/>
          <a:p>
            <a:pPr algn="ctr"/>
            <a:r>
              <a:rPr lang="en-US" altLang="zh-CN" dirty="0">
                <a:latin typeface="+mn-lt"/>
              </a:rPr>
              <a:t>650 MHz coupler</a:t>
            </a:r>
            <a:r>
              <a:rPr lang="zh-CN" altLang="en-US" dirty="0">
                <a:latin typeface="+mn-lt"/>
              </a:rPr>
              <a:t>行波测试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f4fff97643c15b6a487c732e355106d">
            <a:extLst>
              <a:ext uri="{FF2B5EF4-FFF2-40B4-BE49-F238E27FC236}">
                <a16:creationId xmlns:a16="http://schemas.microsoft.com/office/drawing/2014/main" id="{B8D21C00-6CBB-464D-B6CD-A9A62DFE7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537" y="1250157"/>
            <a:ext cx="3954463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AutoShape 4">
            <a:extLst>
              <a:ext uri="{FF2B5EF4-FFF2-40B4-BE49-F238E27FC236}">
                <a16:creationId xmlns:a16="http://schemas.microsoft.com/office/drawing/2014/main" id="{AAD2D2EF-D120-4840-B630-A28C7C8B9688}"/>
              </a:ext>
            </a:extLst>
          </p:cNvPr>
          <p:cNvSpPr>
            <a:spLocks/>
          </p:cNvSpPr>
          <p:nvPr/>
        </p:nvSpPr>
        <p:spPr bwMode="auto">
          <a:xfrm>
            <a:off x="6543674" y="1211175"/>
            <a:ext cx="2924175" cy="693826"/>
          </a:xfrm>
          <a:prstGeom prst="borderCallout1">
            <a:avLst>
              <a:gd name="adj1" fmla="val 20787"/>
              <a:gd name="adj2" fmla="val -4648"/>
              <a:gd name="adj3" fmla="val 241401"/>
              <a:gd name="adj4" fmla="val -76478"/>
            </a:avLst>
          </a:prstGeom>
          <a:solidFill>
            <a:schemeClr val="bg1"/>
          </a:solidFill>
          <a:ln w="19050" cap="flat" cmpd="sng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170" tIns="46990" rIns="90170" bIns="46990"/>
          <a:lstStyle/>
          <a:p>
            <a:pPr algn="ctr"/>
            <a:r>
              <a:rPr lang="zh-CN" altLang="en-US"/>
              <a:t>将端部负载更换为短路活塞</a:t>
            </a:r>
          </a:p>
        </p:txBody>
      </p:sp>
      <p:sp>
        <p:nvSpPr>
          <p:cNvPr id="7173" name="Text Box 5">
            <a:extLst>
              <a:ext uri="{FF2B5EF4-FFF2-40B4-BE49-F238E27FC236}">
                <a16:creationId xmlns:a16="http://schemas.microsoft.com/office/drawing/2014/main" id="{0FDA8AC4-0BFC-4431-9466-72A4C328B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9851" y="2271217"/>
            <a:ext cx="525779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dirty="0"/>
              <a:t>耦合器驻波测试过程中，选择不同短路位置，部分位置测试达到150kW。上游陶瓷窗接近电场波腹点，在150kW（相当于行波</a:t>
            </a:r>
            <a:r>
              <a:rPr lang="en-US" altLang="zh-CN" b="1" dirty="0">
                <a:solidFill>
                  <a:srgbClr val="FF0000"/>
                </a:solidFill>
              </a:rPr>
              <a:t>~500kW</a:t>
            </a:r>
            <a:r>
              <a:rPr lang="zh-CN" altLang="en-US" dirty="0"/>
              <a:t>）下发生破裂；下游陶瓷窗工作正常（相当于行波</a:t>
            </a:r>
            <a:r>
              <a:rPr lang="en-US" altLang="zh-CN" b="1" dirty="0">
                <a:solidFill>
                  <a:srgbClr val="FF0000"/>
                </a:solidFill>
              </a:rPr>
              <a:t>~400kW</a:t>
            </a:r>
            <a:r>
              <a:rPr lang="zh-CN" altLang="en-US" dirty="0"/>
              <a:t>） 。</a:t>
            </a:r>
          </a:p>
        </p:txBody>
      </p:sp>
      <p:pic>
        <p:nvPicPr>
          <p:cNvPr id="7174" name="Picture 6" descr="5">
            <a:extLst>
              <a:ext uri="{FF2B5EF4-FFF2-40B4-BE49-F238E27FC236}">
                <a16:creationId xmlns:a16="http://schemas.microsoft.com/office/drawing/2014/main" id="{F96A27CE-C9C8-475F-AAB9-217FDC843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400" y="3978275"/>
            <a:ext cx="5651500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AutoShape 7">
            <a:extLst>
              <a:ext uri="{FF2B5EF4-FFF2-40B4-BE49-F238E27FC236}">
                <a16:creationId xmlns:a16="http://schemas.microsoft.com/office/drawing/2014/main" id="{2BECCE02-E0B9-4D3A-A0EE-6978CD18A360}"/>
              </a:ext>
            </a:extLst>
          </p:cNvPr>
          <p:cNvSpPr>
            <a:spLocks/>
          </p:cNvSpPr>
          <p:nvPr/>
        </p:nvSpPr>
        <p:spPr bwMode="auto">
          <a:xfrm>
            <a:off x="8793163" y="3642520"/>
            <a:ext cx="3217861" cy="573087"/>
          </a:xfrm>
          <a:prstGeom prst="borderCallout1">
            <a:avLst>
              <a:gd name="adj1" fmla="val 19912"/>
              <a:gd name="adj2" fmla="val -5472"/>
              <a:gd name="adj3" fmla="val 87047"/>
              <a:gd name="adj4" fmla="val -36926"/>
            </a:avLst>
          </a:prstGeom>
          <a:solidFill>
            <a:schemeClr val="bg1"/>
          </a:solidFill>
          <a:ln w="19050" cap="flat" cmpd="sng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170" tIns="46990" rIns="90170" bIns="46990"/>
          <a:lstStyle/>
          <a:p>
            <a:pPr algn="ctr"/>
            <a:r>
              <a:rPr lang="zh-CN" altLang="en-US" sz="2000"/>
              <a:t>150kW驻波，陶瓷发生破裂</a:t>
            </a:r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6D95DF66-0CC1-42F8-885D-97B370B70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537" y="128102"/>
            <a:ext cx="10515600" cy="879566"/>
          </a:xfrm>
        </p:spPr>
        <p:txBody>
          <a:bodyPr/>
          <a:lstStyle/>
          <a:p>
            <a:pPr algn="ctr"/>
            <a:r>
              <a:rPr lang="en-US" altLang="zh-CN" dirty="0">
                <a:latin typeface="+mn-lt"/>
              </a:rPr>
              <a:t>650 MHz coupler</a:t>
            </a:r>
            <a:r>
              <a:rPr lang="zh-CN" altLang="en-US" dirty="0">
                <a:latin typeface="+mn-lt"/>
              </a:rPr>
              <a:t>驻波测试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>
            <a:extLst>
              <a:ext uri="{FF2B5EF4-FFF2-40B4-BE49-F238E27FC236}">
                <a16:creationId xmlns:a16="http://schemas.microsoft.com/office/drawing/2014/main" id="{6D95DF66-0CC1-42F8-885D-97B370B70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9577"/>
            <a:ext cx="10515600" cy="879566"/>
          </a:xfrm>
        </p:spPr>
        <p:txBody>
          <a:bodyPr/>
          <a:lstStyle/>
          <a:p>
            <a:pPr algn="ctr"/>
            <a:r>
              <a:rPr lang="en-US" altLang="zh-CN" dirty="0">
                <a:latin typeface="+mn-lt"/>
              </a:rPr>
              <a:t>650 MHz </a:t>
            </a:r>
            <a:r>
              <a:rPr lang="zh-CN" altLang="en-US" dirty="0">
                <a:latin typeface="+mn-lt"/>
              </a:rPr>
              <a:t>陶瓷窗破裂分析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0A656EEA-2518-4C6F-9BB2-3B85ECCBC1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31" y="1472007"/>
            <a:ext cx="5600169" cy="4200128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B1140F73-F644-444D-B472-A2ECFE8E0D96}"/>
              </a:ext>
            </a:extLst>
          </p:cNvPr>
          <p:cNvSpPr/>
          <p:nvPr/>
        </p:nvSpPr>
        <p:spPr>
          <a:xfrm>
            <a:off x="186703" y="5759750"/>
            <a:ext cx="64251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与耦合器厂家（华东光电）讨论陶瓷窗破裂的原因</a:t>
            </a:r>
            <a:endParaRPr lang="zh-CN" altLang="en-US" sz="2200" b="1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E1E959E-F6BD-4B31-A39E-0255A5DD409A}"/>
              </a:ext>
            </a:extLst>
          </p:cNvPr>
          <p:cNvSpPr/>
          <p:nvPr/>
        </p:nvSpPr>
        <p:spPr>
          <a:xfrm>
            <a:off x="6825330" y="4285787"/>
            <a:ext cx="45860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rgbClr val="005CB8"/>
                </a:solidFill>
              </a:rPr>
              <a:t>厂家免费再做一个耦合器内导体，重新进行高功率实验。 </a:t>
            </a:r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6771676" y="1835193"/>
            <a:ext cx="480219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喷砂过程中可能引入有机物或金属粉尘，可能粘附或嵌入陶瓷表面</a:t>
            </a:r>
            <a:r>
              <a:rPr lang="zh-CN" altLang="en-US" sz="2000" dirty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。</a:t>
            </a:r>
            <a:endParaRPr kumimoji="0" lang="zh-CN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焊后打磨过程中可能存在金属粉或磨料粉粘附陶瓷表面</a:t>
            </a:r>
            <a:r>
              <a:rPr kumimoji="0" lang="zh-CN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。</a:t>
            </a:r>
            <a:endParaRPr kumimoji="0" lang="zh-CN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氮化钛镀膜工艺</a:t>
            </a:r>
            <a:r>
              <a:rPr kumimoji="0" lang="zh-CN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可能</a:t>
            </a:r>
            <a:r>
              <a:rPr kumimoji="0" 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存在膜厚不稳定现象</a:t>
            </a:r>
            <a:r>
              <a:rPr kumimoji="0" lang="en-US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——</a:t>
            </a:r>
            <a:r>
              <a:rPr kumimoji="0" 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溅射中采用要求厚度</a:t>
            </a:r>
            <a:r>
              <a:rPr kumimoji="0" lang="en-US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8</a:t>
            </a:r>
            <a:r>
              <a:rPr kumimoji="0" lang="zh-CN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～</a:t>
            </a:r>
            <a:r>
              <a:rPr kumimoji="0" lang="en-US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10nm</a:t>
            </a:r>
            <a:r>
              <a:rPr kumimoji="0" lang="zh-CN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的下限厚度工艺溅射。</a:t>
            </a:r>
            <a:endParaRPr kumimoji="0" lang="zh-CN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013827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2"/>
          <a:srcRect r="5053" b="18314"/>
          <a:stretch/>
        </p:blipFill>
        <p:spPr>
          <a:xfrm>
            <a:off x="303468" y="3762588"/>
            <a:ext cx="6057901" cy="267825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24000" y="288911"/>
            <a:ext cx="9144000" cy="809898"/>
          </a:xfrm>
        </p:spPr>
        <p:txBody>
          <a:bodyPr>
            <a:norm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650MHz Test Cryomodule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20878" y="927257"/>
            <a:ext cx="10172700" cy="4192843"/>
          </a:xfrm>
        </p:spPr>
        <p:txBody>
          <a:bodyPr>
            <a:normAutofit/>
          </a:bodyPr>
          <a:lstStyle/>
          <a:p>
            <a:r>
              <a:rPr lang="en-US" altLang="zh-CN" sz="18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Cryomodule with two 650 MHz 2-cell cavities: in fabrication, assemble in early 2020.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3B3EC65E-FAF7-423B-953A-3BD34E30CECE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8" r="1021"/>
          <a:stretch/>
        </p:blipFill>
        <p:spPr bwMode="auto">
          <a:xfrm>
            <a:off x="6995480" y="4040800"/>
            <a:ext cx="4974004" cy="23216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8801" y="1245310"/>
            <a:ext cx="2691512" cy="2018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3E1E959E-F6BD-4B31-A39E-0255A5DD409A}"/>
              </a:ext>
            </a:extLst>
          </p:cNvPr>
          <p:cNvSpPr/>
          <p:nvPr/>
        </p:nvSpPr>
        <p:spPr>
          <a:xfrm>
            <a:off x="7038108" y="3279733"/>
            <a:ext cx="28348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7030A0"/>
                </a:solidFill>
              </a:rPr>
              <a:t>国内首个</a:t>
            </a:r>
            <a:r>
              <a:rPr lang="en-US" altLang="zh-CN" sz="1600" b="1" dirty="0">
                <a:solidFill>
                  <a:srgbClr val="7030A0"/>
                </a:solidFill>
              </a:rPr>
              <a:t>650MHz</a:t>
            </a:r>
            <a:r>
              <a:rPr lang="zh-CN" altLang="en-US" sz="1600" b="1" dirty="0">
                <a:solidFill>
                  <a:srgbClr val="7030A0"/>
                </a:solidFill>
              </a:rPr>
              <a:t>低温恒温器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88063" y="281354"/>
            <a:ext cx="2055755" cy="2741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3E1E959E-F6BD-4B31-A39E-0255A5DD409A}"/>
              </a:ext>
            </a:extLst>
          </p:cNvPr>
          <p:cNvSpPr/>
          <p:nvPr/>
        </p:nvSpPr>
        <p:spPr>
          <a:xfrm>
            <a:off x="10036018" y="3061257"/>
            <a:ext cx="19502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005CB8"/>
                </a:solidFill>
              </a:rPr>
              <a:t>阀箱</a:t>
            </a:r>
          </a:p>
        </p:txBody>
      </p:sp>
      <p:pic>
        <p:nvPicPr>
          <p:cNvPr id="14" name="Picture 2" descr="E:\工作文件2018\高频平台项目\650MHz高阶模吸收器\平台组元650MHz高阶模吸收器研制照片\IMG_20190114_170545.jpg">
            <a:extLst>
              <a:ext uri="{FF2B5EF4-FFF2-40B4-BE49-F238E27FC236}">
                <a16:creationId xmlns:a16="http://schemas.microsoft.com/office/drawing/2014/main" id="{870DF233-8B30-405C-BD25-458940AFB6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9805" y="1381191"/>
            <a:ext cx="1952098" cy="219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0E06786-9A31-49BB-91D8-7D9BC1C6AC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1567" y="1387709"/>
            <a:ext cx="2468467" cy="2040741"/>
          </a:xfrm>
          <a:prstGeom prst="rect">
            <a:avLst/>
          </a:prstGeom>
        </p:spPr>
      </p:pic>
      <p:pic>
        <p:nvPicPr>
          <p:cNvPr id="17" name="内容占位符 4">
            <a:extLst>
              <a:ext uri="{FF2B5EF4-FFF2-40B4-BE49-F238E27FC236}">
                <a16:creationId xmlns:a16="http://schemas.microsoft.com/office/drawing/2014/main" id="{1CA92C3E-4CD6-4A48-9D34-AF873DA0A7D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77" b="18956"/>
          <a:stretch/>
        </p:blipFill>
        <p:spPr>
          <a:xfrm>
            <a:off x="5434277" y="1512416"/>
            <a:ext cx="1279072" cy="176152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3E1E959E-F6BD-4B31-A39E-0255A5DD409A}"/>
              </a:ext>
            </a:extLst>
          </p:cNvPr>
          <p:cNvSpPr/>
          <p:nvPr/>
        </p:nvSpPr>
        <p:spPr>
          <a:xfrm>
            <a:off x="370876" y="3572810"/>
            <a:ext cx="22668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国内首个</a:t>
            </a:r>
            <a:r>
              <a:rPr lang="en-US" altLang="zh-CN" sz="1600" b="1" dirty="0" err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SiC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/</a:t>
            </a:r>
            <a:r>
              <a:rPr lang="en-US" altLang="zh-CN" sz="1600" b="1" dirty="0" err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AlN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复合材料宽带高阶模吸收器</a:t>
            </a:r>
            <a:endParaRPr lang="en-US" altLang="zh-CN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3E1E959E-F6BD-4B31-A39E-0255A5DD409A}"/>
              </a:ext>
            </a:extLst>
          </p:cNvPr>
          <p:cNvSpPr/>
          <p:nvPr/>
        </p:nvSpPr>
        <p:spPr>
          <a:xfrm>
            <a:off x="3408219" y="3438528"/>
            <a:ext cx="34465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国内首个超导腔大功率高阶模耦合器</a:t>
            </a:r>
            <a:endParaRPr lang="en-US" altLang="zh-CN" sz="1600" b="1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/>
            <a:endParaRPr lang="zh-CN" altLang="en-US" sz="1600" b="1" dirty="0">
              <a:solidFill>
                <a:srgbClr val="005C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8966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24000" y="288911"/>
            <a:ext cx="9144000" cy="809898"/>
          </a:xfrm>
        </p:spPr>
        <p:txBody>
          <a:bodyPr>
            <a:norm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Superconducting Cavity for </a:t>
            </a:r>
            <a:r>
              <a:rPr lang="en-US" altLang="zh-CN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Axion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75004" y="1400121"/>
            <a:ext cx="4616996" cy="244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内容占位符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23" y="1401343"/>
            <a:ext cx="1266170" cy="21203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937303"/>
            <a:ext cx="2547627" cy="24695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309" y="1388554"/>
            <a:ext cx="1314150" cy="2120311"/>
          </a:xfrm>
          <a:prstGeom prst="rect">
            <a:avLst/>
          </a:prstGeom>
        </p:spPr>
      </p:pic>
      <p:sp>
        <p:nvSpPr>
          <p:cNvPr id="16" name="文本框 6"/>
          <p:cNvSpPr txBox="1"/>
          <p:nvPr/>
        </p:nvSpPr>
        <p:spPr>
          <a:xfrm>
            <a:off x="487973" y="1394948"/>
            <a:ext cx="905148" cy="367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E-field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17" name="文本框 7"/>
          <p:cNvSpPr txBox="1"/>
          <p:nvPr/>
        </p:nvSpPr>
        <p:spPr>
          <a:xfrm>
            <a:off x="1901747" y="1420526"/>
            <a:ext cx="1072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H-field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18" name="文本框 8"/>
          <p:cNvSpPr txBox="1"/>
          <p:nvPr/>
        </p:nvSpPr>
        <p:spPr>
          <a:xfrm>
            <a:off x="883371" y="3483298"/>
            <a:ext cx="1435677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TM010 mode</a:t>
            </a:r>
            <a:endParaRPr lang="zh-CN" altLang="en-US" dirty="0"/>
          </a:p>
        </p:txBody>
      </p:sp>
      <p:graphicFrame>
        <p:nvGraphicFramePr>
          <p:cNvPr id="20" name="表格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8773010"/>
              </p:ext>
            </p:extLst>
          </p:nvPr>
        </p:nvGraphicFramePr>
        <p:xfrm>
          <a:off x="3223740" y="997527"/>
          <a:ext cx="4328054" cy="36993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97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9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9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8337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Frequency 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10 GHz </a:t>
                      </a:r>
                      <a:r>
                        <a:rPr lang="zh-CN" altLang="en-US" sz="1400" dirty="0"/>
                        <a:t>光子晶体谐振腔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10GHz</a:t>
                      </a:r>
                      <a:r>
                        <a:rPr lang="zh-CN" altLang="en-US" sz="1400" dirty="0"/>
                        <a:t>椭球腔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2608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Spacing between the</a:t>
                      </a:r>
                      <a:r>
                        <a:rPr lang="en-US" altLang="zh-CN" sz="1400" baseline="0" dirty="0"/>
                        <a:t> </a:t>
                      </a:r>
                      <a:r>
                        <a:rPr lang="en-US" altLang="zh-CN" sz="1400" dirty="0"/>
                        <a:t>rods, p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11.91mm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337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OD of the rods, d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3.59mm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8337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Diameter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rgbClr val="FF0000"/>
                          </a:solidFill>
                        </a:rPr>
                        <a:t>63mm</a:t>
                      </a:r>
                      <a:endParaRPr lang="zh-CN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rgbClr val="7030A0"/>
                          </a:solidFill>
                        </a:rPr>
                        <a:t>24mm</a:t>
                      </a:r>
                      <a:endParaRPr lang="zh-CN" altLang="en-US" sz="14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8337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Length of the cell, L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rgbClr val="FF0000"/>
                          </a:solidFill>
                        </a:rPr>
                        <a:t>18.5mm</a:t>
                      </a:r>
                      <a:endParaRPr lang="zh-CN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rgbClr val="7030A0"/>
                          </a:solidFill>
                        </a:rPr>
                        <a:t>10mm</a:t>
                      </a:r>
                      <a:endParaRPr lang="zh-CN" altLang="en-US" sz="14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8337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Beam pipe ID, </a:t>
                      </a:r>
                      <a:r>
                        <a:rPr lang="en-US" altLang="zh-CN" sz="1400" dirty="0" err="1"/>
                        <a:t>Rb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6.67mm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2608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Radius of the beam</a:t>
                      </a:r>
                      <a:r>
                        <a:rPr lang="en-US" altLang="zh-CN" sz="1400" baseline="0" dirty="0"/>
                        <a:t> </a:t>
                      </a:r>
                      <a:r>
                        <a:rPr lang="en-US" altLang="zh-CN" sz="1400" dirty="0"/>
                        <a:t>pipe blend, </a:t>
                      </a:r>
                      <a:r>
                        <a:rPr lang="en-US" altLang="zh-CN" sz="1400" dirty="0" err="1"/>
                        <a:t>rb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3mm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2608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Radius of the cell blend, </a:t>
                      </a:r>
                      <a:r>
                        <a:rPr lang="en-US" altLang="zh-CN" sz="1400" dirty="0" err="1"/>
                        <a:t>rb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4mm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579" y="4637984"/>
            <a:ext cx="1445658" cy="1418137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510" y="4646821"/>
            <a:ext cx="1411804" cy="1380291"/>
          </a:xfrm>
          <a:prstGeom prst="rect">
            <a:avLst/>
          </a:prstGeom>
        </p:spPr>
      </p:pic>
      <p:sp>
        <p:nvSpPr>
          <p:cNvPr id="23" name="文本框 12"/>
          <p:cNvSpPr txBox="1"/>
          <p:nvPr/>
        </p:nvSpPr>
        <p:spPr>
          <a:xfrm>
            <a:off x="3983826" y="6028829"/>
            <a:ext cx="805583" cy="367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E-field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4" name="文本框 13"/>
          <p:cNvSpPr txBox="1"/>
          <p:nvPr/>
        </p:nvSpPr>
        <p:spPr>
          <a:xfrm>
            <a:off x="5575928" y="6036452"/>
            <a:ext cx="869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H-field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600477" y="4846960"/>
            <a:ext cx="1745672" cy="1597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文本框 13"/>
          <p:cNvSpPr txBox="1"/>
          <p:nvPr/>
        </p:nvSpPr>
        <p:spPr>
          <a:xfrm>
            <a:off x="8478980" y="4372840"/>
            <a:ext cx="19630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FF0000"/>
                </a:solidFill>
              </a:rPr>
              <a:t>10GHz </a:t>
            </a:r>
            <a:r>
              <a:rPr lang="zh-CN" altLang="en-US" sz="2000" dirty="0">
                <a:solidFill>
                  <a:srgbClr val="FF0000"/>
                </a:solidFill>
              </a:rPr>
              <a:t>椭球腔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397729" y="4859748"/>
            <a:ext cx="1748930" cy="1534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60886" y="4834220"/>
            <a:ext cx="1769251" cy="1608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058966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12883" y="419556"/>
            <a:ext cx="7886700" cy="1079864"/>
          </a:xfrm>
        </p:spPr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Next (3 months)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3942" y="1379317"/>
            <a:ext cx="11544116" cy="484005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完成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650MHz 1-cell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大晶粒超导腔的焊接、表面处理和测试，</a:t>
            </a:r>
            <a:r>
              <a:rPr lang="zh-CN" alt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目标：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40MV/m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。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批量完成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1.3GHz 1-cell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超导腔的掺氮，继续优化掺氮及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EP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工艺，稳定地达到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LCLS-II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、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SHINE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的指标。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1.3GHz 9-cell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腔开始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EP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调试，成功后进行掺氮实验。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完成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650MHz Test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Cryomodule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各部件的研制和测试，准备系统集成。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pPr defTabSz="685783" fontAlgn="base">
              <a:spcBef>
                <a:spcPct val="0"/>
              </a:spcBef>
              <a:spcAft>
                <a:spcPct val="0"/>
              </a:spcAft>
            </a:pPr>
            <a:fld id="{9D4335EE-BD33-4D2B-92EE-A4EAAE51E3BD}" type="slidenum">
              <a:rPr lang="zh-CN" altLang="en-US"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等线" panose="02010600030101010101" pitchFamily="2" charset="-122"/>
              </a:rPr>
              <a:pPr defTabSz="685783"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zh-CN" alt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818856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668587"/>
            <a:ext cx="10515600" cy="1323975"/>
          </a:xfrm>
        </p:spPr>
        <p:txBody>
          <a:bodyPr>
            <a:normAutofit fontScale="90000"/>
          </a:bodyPr>
          <a:lstStyle/>
          <a:p>
            <a:r>
              <a:rPr lang="en-US" altLang="zh-CN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 for your attention!</a:t>
            </a:r>
            <a:br>
              <a:rPr lang="en-US" altLang="zh-CN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zh-CN" altLang="en-US" sz="6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335EE-BD33-4D2B-92EE-A4EAAE51E3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2976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A4B01E5-583D-41E1-A6B4-D7BCF2F69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335EE-BD33-4D2B-92EE-A4EAAE51E3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E6AC3D6-24EF-4305-A7B3-EB3EC9D04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129" y="-76200"/>
            <a:ext cx="94717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3251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022D64-F58F-4963-B4A1-FC5B4E9EB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335EE-BD33-4D2B-92EE-A4EAAE51E3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9D4434D-9280-42C0-B470-FB9A4BA30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816" y="0"/>
            <a:ext cx="9670434" cy="674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505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62000" y="486315"/>
            <a:ext cx="111252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sz="4000" dirty="0"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zh-CN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23900" y="1730373"/>
            <a:ext cx="7886700" cy="435133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总体设计</a:t>
            </a:r>
            <a:endParaRPr lang="en-US" altLang="zh-CN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关键技术预研进展</a:t>
            </a:r>
            <a:endParaRPr lang="en-US" altLang="zh-CN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800" dirty="0"/>
              <a:t>650 MHz Test </a:t>
            </a:r>
            <a:r>
              <a:rPr lang="en-US" altLang="zh-CN" sz="2800" dirty="0" err="1"/>
              <a:t>Cryomodule</a:t>
            </a:r>
            <a:endParaRPr lang="en-US" altLang="zh-CN" sz="2800" dirty="0"/>
          </a:p>
          <a:p>
            <a:pPr>
              <a:lnSpc>
                <a:spcPct val="120000"/>
              </a:lnSpc>
            </a:pP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407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73300C-797F-D148-A78D-320196FBAF0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C0835290-C4C9-4B8C-9794-614B5D834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8621"/>
            <a:ext cx="12192000" cy="994172"/>
          </a:xfrm>
        </p:spPr>
        <p:txBody>
          <a:bodyPr>
            <a:norm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650 MHz 1-cell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大晶粒超导腔</a:t>
            </a:r>
          </a:p>
        </p:txBody>
      </p:sp>
      <p:pic>
        <p:nvPicPr>
          <p:cNvPr id="14337" name="Picture 1" descr="D:\图片日志\2019年9月\IMG_62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91121" y="1324954"/>
            <a:ext cx="4542540" cy="3406905"/>
          </a:xfrm>
          <a:prstGeom prst="rect">
            <a:avLst/>
          </a:prstGeom>
          <a:noFill/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3E1E959E-F6BD-4B31-A39E-0255A5DD409A}"/>
              </a:ext>
            </a:extLst>
          </p:cNvPr>
          <p:cNvSpPr/>
          <p:nvPr/>
        </p:nvSpPr>
        <p:spPr>
          <a:xfrm>
            <a:off x="3551395" y="4714212"/>
            <a:ext cx="40963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005CB8"/>
                </a:solidFill>
              </a:rPr>
              <a:t>冲压失败的</a:t>
            </a:r>
            <a:r>
              <a:rPr lang="en-US" altLang="zh-CN" sz="2000" b="1" dirty="0">
                <a:solidFill>
                  <a:srgbClr val="005CB8"/>
                </a:solidFill>
              </a:rPr>
              <a:t>650MHz</a:t>
            </a:r>
            <a:r>
              <a:rPr lang="zh-CN" altLang="en-US" sz="2000" b="1" dirty="0">
                <a:solidFill>
                  <a:srgbClr val="005CB8"/>
                </a:solidFill>
              </a:rPr>
              <a:t>半碗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57912" y="1248509"/>
            <a:ext cx="2388310" cy="318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3E1E959E-F6BD-4B31-A39E-0255A5DD409A}"/>
              </a:ext>
            </a:extLst>
          </p:cNvPr>
          <p:cNvSpPr/>
          <p:nvPr/>
        </p:nvSpPr>
        <p:spPr>
          <a:xfrm>
            <a:off x="204621" y="4054523"/>
            <a:ext cx="30884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005CB8"/>
                </a:solidFill>
              </a:rPr>
              <a:t>晶粒破碎的大晶粒铌板</a:t>
            </a:r>
          </a:p>
        </p:txBody>
      </p:sp>
      <p:pic>
        <p:nvPicPr>
          <p:cNvPr id="14338" name="Picture 2" descr="D:\图片日志\2019年9月\IMG_62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75634" y="885522"/>
            <a:ext cx="3252759" cy="2439569"/>
          </a:xfrm>
          <a:prstGeom prst="rect">
            <a:avLst/>
          </a:prstGeom>
          <a:noFill/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3E1E959E-F6BD-4B31-A39E-0255A5DD409A}"/>
              </a:ext>
            </a:extLst>
          </p:cNvPr>
          <p:cNvSpPr/>
          <p:nvPr/>
        </p:nvSpPr>
        <p:spPr>
          <a:xfrm>
            <a:off x="8442049" y="3331955"/>
            <a:ext cx="32597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005CB8"/>
                </a:solidFill>
              </a:rPr>
              <a:t>冲压合格的半碗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E1E959E-F6BD-4B31-A39E-0255A5DD409A}"/>
              </a:ext>
            </a:extLst>
          </p:cNvPr>
          <p:cNvSpPr/>
          <p:nvPr/>
        </p:nvSpPr>
        <p:spPr>
          <a:xfrm>
            <a:off x="1055077" y="5308891"/>
            <a:ext cx="54991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rgbClr val="005CB8"/>
                </a:solidFill>
              </a:rPr>
              <a:t>目前，已经有</a:t>
            </a:r>
            <a:r>
              <a:rPr lang="en-US" altLang="zh-CN" sz="2000" b="1" dirty="0">
                <a:solidFill>
                  <a:srgbClr val="005CB8"/>
                </a:solidFill>
              </a:rPr>
              <a:t>8</a:t>
            </a:r>
            <a:r>
              <a:rPr lang="zh-CN" altLang="en-US" sz="2000" b="1" dirty="0">
                <a:solidFill>
                  <a:srgbClr val="005CB8"/>
                </a:solidFill>
              </a:rPr>
              <a:t>个半碗冲压合格，准备进行焊接，</a:t>
            </a:r>
            <a:r>
              <a:rPr lang="en-US" altLang="zh-CN" sz="2000" b="1" dirty="0">
                <a:solidFill>
                  <a:srgbClr val="005CB8"/>
                </a:solidFill>
              </a:rPr>
              <a:t>10</a:t>
            </a:r>
            <a:r>
              <a:rPr lang="zh-CN" altLang="en-US" sz="2000" b="1" dirty="0">
                <a:solidFill>
                  <a:srgbClr val="005CB8"/>
                </a:solidFill>
              </a:rPr>
              <a:t>月中旬做出</a:t>
            </a:r>
            <a:r>
              <a:rPr lang="en-US" altLang="zh-CN" sz="2000" b="1" dirty="0">
                <a:solidFill>
                  <a:srgbClr val="005CB8"/>
                </a:solidFill>
              </a:rPr>
              <a:t>4</a:t>
            </a:r>
            <a:r>
              <a:rPr lang="zh-CN" altLang="en-US" sz="2000" b="1" dirty="0">
                <a:solidFill>
                  <a:srgbClr val="005CB8"/>
                </a:solidFill>
              </a:rPr>
              <a:t>只腔，年底前完成性能测试。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00476" y="3781331"/>
            <a:ext cx="2807143" cy="2105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3E1E959E-F6BD-4B31-A39E-0255A5DD409A}"/>
              </a:ext>
            </a:extLst>
          </p:cNvPr>
          <p:cNvSpPr/>
          <p:nvPr/>
        </p:nvSpPr>
        <p:spPr>
          <a:xfrm>
            <a:off x="8447011" y="5916360"/>
            <a:ext cx="29350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</a:rPr>
              <a:t>BTW</a:t>
            </a:r>
            <a:r>
              <a:rPr lang="zh-CN" altLang="en-US" sz="1600" b="1" dirty="0">
                <a:solidFill>
                  <a:srgbClr val="C00000"/>
                </a:solidFill>
              </a:rPr>
              <a:t>：</a:t>
            </a:r>
            <a:r>
              <a:rPr lang="en-US" altLang="zh-CN" sz="1600" b="1" dirty="0">
                <a:solidFill>
                  <a:srgbClr val="C00000"/>
                </a:solidFill>
              </a:rPr>
              <a:t>2</a:t>
            </a:r>
            <a:r>
              <a:rPr lang="zh-CN" altLang="en-US" sz="1600" b="1" dirty="0">
                <a:solidFill>
                  <a:srgbClr val="C00000"/>
                </a:solidFill>
              </a:rPr>
              <a:t>只</a:t>
            </a:r>
            <a:r>
              <a:rPr lang="en-US" altLang="zh-CN" sz="1600" b="1" dirty="0">
                <a:solidFill>
                  <a:srgbClr val="C00000"/>
                </a:solidFill>
              </a:rPr>
              <a:t>1.3GHz 1-cell</a:t>
            </a:r>
            <a:r>
              <a:rPr lang="zh-CN" altLang="en-US" sz="1600" b="1" dirty="0">
                <a:solidFill>
                  <a:srgbClr val="C00000"/>
                </a:solidFill>
              </a:rPr>
              <a:t>大晶粒超导腔已完成垂测准备</a:t>
            </a:r>
            <a:r>
              <a:rPr lang="zh-CN" altLang="en-US" sz="1600" b="1" dirty="0">
                <a:solidFill>
                  <a:srgbClr val="005CB8"/>
                </a:solidFill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4266473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标题 3">
            <a:extLst>
              <a:ext uri="{FF2B5EF4-FFF2-40B4-BE49-F238E27FC236}">
                <a16:creationId xmlns:a16="http://schemas.microsoft.com/office/drawing/2014/main" id="{B12E6161-8D69-4FAA-8184-BAE7CD19C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8619" y="188120"/>
            <a:ext cx="8715375" cy="1036638"/>
          </a:xfrm>
        </p:spPr>
        <p:txBody>
          <a:bodyPr>
            <a:norm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CW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超导加速器</a:t>
            </a:r>
          </a:p>
        </p:txBody>
      </p:sp>
      <p:pic>
        <p:nvPicPr>
          <p:cNvPr id="9219" name="图片 1">
            <a:extLst>
              <a:ext uri="{FF2B5EF4-FFF2-40B4-BE49-F238E27FC236}">
                <a16:creationId xmlns:a16="http://schemas.microsoft.com/office/drawing/2014/main" id="{BB829913-F635-4AF7-9B4E-CC82CAB673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637" y="1020763"/>
            <a:ext cx="9102725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标题 3">
            <a:extLst>
              <a:ext uri="{FF2B5EF4-FFF2-40B4-BE49-F238E27FC236}">
                <a16:creationId xmlns:a16="http://schemas.microsoft.com/office/drawing/2014/main" id="{B110B40C-A056-4871-99C2-C30D6673D259}"/>
              </a:ext>
            </a:extLst>
          </p:cNvPr>
          <p:cNvSpPr txBox="1">
            <a:spLocks/>
          </p:cNvSpPr>
          <p:nvPr/>
        </p:nvSpPr>
        <p:spPr bwMode="auto">
          <a:xfrm>
            <a:off x="1541462" y="4898232"/>
            <a:ext cx="8929687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>
              <a:lnSpc>
                <a:spcPct val="9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宋体" panose="02010600030101010101" pitchFamily="2" charset="-122"/>
              </a:rPr>
              <a:t>CEBAF(1994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</a:rPr>
              <a:t>，纯铌腔</a:t>
            </a:r>
            <a:r>
              <a:rPr lang="en-US" altLang="zh-CN" sz="2400" b="1" dirty="0">
                <a:solidFill>
                  <a:srgbClr val="FF0000"/>
                </a:solidFill>
                <a:latin typeface="宋体" panose="02010600030101010101" pitchFamily="2" charset="-122"/>
              </a:rPr>
              <a:t>)——</a:t>
            </a:r>
            <a:r>
              <a:rPr lang="en-US" altLang="zh-CN" sz="2400" b="1" dirty="0">
                <a:solidFill>
                  <a:srgbClr val="00B0F0"/>
                </a:solidFill>
                <a:latin typeface="宋体" panose="02010600030101010101" pitchFamily="2" charset="-122"/>
              </a:rPr>
              <a:t>LEP2(1999</a:t>
            </a:r>
            <a:r>
              <a:rPr lang="zh-CN" altLang="en-US" sz="2400" b="1" dirty="0">
                <a:solidFill>
                  <a:srgbClr val="00B0F0"/>
                </a:solidFill>
                <a:latin typeface="宋体" panose="02010600030101010101" pitchFamily="2" charset="-122"/>
              </a:rPr>
              <a:t>，铜腔镀铌</a:t>
            </a:r>
            <a:r>
              <a:rPr lang="en-US" altLang="zh-CN" sz="2400" b="1" dirty="0">
                <a:solidFill>
                  <a:srgbClr val="00B0F0"/>
                </a:solidFill>
                <a:latin typeface="宋体" panose="02010600030101010101" pitchFamily="2" charset="-122"/>
              </a:rPr>
              <a:t>)——</a:t>
            </a:r>
          </a:p>
          <a:p>
            <a:pPr algn="ctr" defTabSz="914400">
              <a:lnSpc>
                <a:spcPct val="90000"/>
              </a:lnSpc>
            </a:pPr>
            <a:r>
              <a:rPr lang="en-US" altLang="zh-CN" sz="2400" b="1" dirty="0">
                <a:solidFill>
                  <a:srgbClr val="00B050"/>
                </a:solidFill>
                <a:latin typeface="宋体" panose="02010600030101010101" pitchFamily="2" charset="-122"/>
              </a:rPr>
              <a:t>LCLS-II(2021</a:t>
            </a:r>
            <a:r>
              <a:rPr lang="zh-CN" altLang="en-US" sz="2400" b="1" dirty="0">
                <a:solidFill>
                  <a:srgbClr val="00B050"/>
                </a:solidFill>
                <a:latin typeface="宋体" panose="02010600030101010101" pitchFamily="2" charset="-122"/>
              </a:rPr>
              <a:t>，</a:t>
            </a:r>
            <a:r>
              <a:rPr lang="en-US" altLang="zh-CN" sz="2400" b="1" dirty="0">
                <a:solidFill>
                  <a:srgbClr val="00B050"/>
                </a:solidFill>
                <a:latin typeface="宋体" panose="02010600030101010101" pitchFamily="2" charset="-122"/>
              </a:rPr>
              <a:t>N-doping)——LCLS-II-HE(2026</a:t>
            </a:r>
            <a:r>
              <a:rPr lang="zh-CN" altLang="en-US" sz="2400" b="1" dirty="0">
                <a:solidFill>
                  <a:srgbClr val="00B050"/>
                </a:solidFill>
                <a:latin typeface="宋体" panose="02010600030101010101" pitchFamily="2" charset="-122"/>
              </a:rPr>
              <a:t>，</a:t>
            </a:r>
            <a:r>
              <a:rPr lang="en-US" altLang="zh-CN" sz="2400" b="1" dirty="0">
                <a:solidFill>
                  <a:srgbClr val="00B050"/>
                </a:solidFill>
                <a:latin typeface="宋体" panose="02010600030101010101" pitchFamily="2" charset="-122"/>
              </a:rPr>
              <a:t>N-doping)</a:t>
            </a: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2D169B87-AD7D-4E81-A337-89969A347576}"/>
              </a:ext>
            </a:extLst>
          </p:cNvPr>
          <p:cNvCxnSpPr/>
          <p:nvPr/>
        </p:nvCxnSpPr>
        <p:spPr>
          <a:xfrm>
            <a:off x="4060823" y="2324100"/>
            <a:ext cx="6396038" cy="0"/>
          </a:xfrm>
          <a:prstGeom prst="line">
            <a:avLst/>
          </a:prstGeom>
          <a:ln w="34925">
            <a:solidFill>
              <a:srgbClr val="FF0000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F2D33769-3B6B-4E3B-A078-114F1EE2BADC}"/>
              </a:ext>
            </a:extLst>
          </p:cNvPr>
          <p:cNvCxnSpPr/>
          <p:nvPr/>
        </p:nvCxnSpPr>
        <p:spPr>
          <a:xfrm>
            <a:off x="4060823" y="3228975"/>
            <a:ext cx="6396038" cy="0"/>
          </a:xfrm>
          <a:prstGeom prst="line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39A8D0D4-3DCC-415B-ADA1-1FAF0F148116}"/>
              </a:ext>
            </a:extLst>
          </p:cNvPr>
          <p:cNvCxnSpPr/>
          <p:nvPr/>
        </p:nvCxnSpPr>
        <p:spPr>
          <a:xfrm>
            <a:off x="4060823" y="4371975"/>
            <a:ext cx="6396038" cy="0"/>
          </a:xfrm>
          <a:prstGeom prst="line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24" name="图片 10">
            <a:extLst>
              <a:ext uri="{FF2B5EF4-FFF2-40B4-BE49-F238E27FC236}">
                <a16:creationId xmlns:a16="http://schemas.microsoft.com/office/drawing/2014/main" id="{01C9F2E1-9DD3-455C-97AA-6DBE645490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150" y="5796756"/>
            <a:ext cx="25019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图片 11">
            <a:extLst>
              <a:ext uri="{FF2B5EF4-FFF2-40B4-BE49-F238E27FC236}">
                <a16:creationId xmlns:a16="http://schemas.microsoft.com/office/drawing/2014/main" id="{13E51F64-2F9C-47B5-B77F-2E75565E40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639" y="5742781"/>
            <a:ext cx="2763837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圆角矩形 10"/>
          <p:cNvSpPr/>
          <p:nvPr/>
        </p:nvSpPr>
        <p:spPr>
          <a:xfrm>
            <a:off x="7359961" y="1055077"/>
            <a:ext cx="3286724" cy="3337880"/>
          </a:xfrm>
          <a:prstGeom prst="roundRect">
            <a:avLst/>
          </a:prstGeom>
          <a:solidFill>
            <a:schemeClr val="accent1"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28621"/>
            <a:ext cx="8274361" cy="994172"/>
          </a:xfrm>
        </p:spPr>
        <p:txBody>
          <a:bodyPr>
            <a:norm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1.3GHz 1-cell 3#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腔掺氮实验</a:t>
            </a:r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04472"/>
            <a:ext cx="6548178" cy="4755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5736" y="3641212"/>
            <a:ext cx="4066843" cy="305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7832082" y="6150114"/>
            <a:ext cx="329311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zh-CN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2</a:t>
            </a:r>
            <a:r>
              <a:rPr kumimoji="0" lang="en-US" altLang="zh-CN" sz="2000" b="1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nd </a:t>
            </a:r>
            <a:r>
              <a:rPr kumimoji="0" lang="en-US" altLang="zh-CN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EP: 3um, at IHEP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zh-CN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pic>
        <p:nvPicPr>
          <p:cNvPr id="7" name="image26.jpg"/>
          <p:cNvPicPr/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7711652" y="390059"/>
            <a:ext cx="4028475" cy="2909453"/>
          </a:xfrm>
          <a:prstGeom prst="rect">
            <a:avLst/>
          </a:prstGeom>
          <a:ln/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7920537" y="370875"/>
            <a:ext cx="329311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zh-CN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1</a:t>
            </a:r>
            <a:r>
              <a:rPr kumimoji="0" lang="en-US" altLang="zh-CN" sz="2000" b="1" i="0" u="none" strike="noStrike" cap="none" normalizeH="0" baseline="3000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nd </a:t>
            </a:r>
            <a:r>
              <a:rPr kumimoji="0" lang="en-US" altLang="zh-CN" sz="20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EP: 5um, at KEK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zh-CN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74581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442" y="1418926"/>
            <a:ext cx="7475396" cy="4591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88AA183-680E-4981-A7DB-D8B8077462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583" y="936072"/>
            <a:ext cx="2679257" cy="2009442"/>
          </a:xfrm>
          <a:prstGeom prst="rect">
            <a:avLst/>
          </a:prstGeom>
        </p:spPr>
      </p:pic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37523" y="3103354"/>
            <a:ext cx="2781811" cy="2107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五角星 7"/>
          <p:cNvSpPr/>
          <p:nvPr/>
        </p:nvSpPr>
        <p:spPr>
          <a:xfrm>
            <a:off x="3421893" y="3676924"/>
            <a:ext cx="194323" cy="181958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/>
          </a:p>
        </p:txBody>
      </p:sp>
      <p:sp>
        <p:nvSpPr>
          <p:cNvPr id="9" name="TextBox 1"/>
          <p:cNvSpPr txBox="1"/>
          <p:nvPr/>
        </p:nvSpPr>
        <p:spPr>
          <a:xfrm>
            <a:off x="2815032" y="3798206"/>
            <a:ext cx="3032222" cy="463736"/>
          </a:xfrm>
          <a:prstGeom prst="rect">
            <a:avLst/>
          </a:prstGeom>
          <a:noFill/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LCLS-II,</a:t>
            </a:r>
            <a:r>
              <a:rPr lang="en-US" altLang="zh-CN" sz="1200" b="1" baseline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SHINE</a:t>
            </a:r>
            <a:r>
              <a:rPr lang="zh-CN" altLang="en-US" sz="1200" b="1" baseline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设计指标</a:t>
            </a:r>
            <a:r>
              <a:rPr lang="en-US" altLang="zh-CN" sz="1200" b="1" baseline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(2.7E10@16.0MV/m)</a:t>
            </a:r>
            <a:endParaRPr lang="en-US" altLang="zh-CN" sz="1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标题 1"/>
          <p:cNvSpPr txBox="1">
            <a:spLocks/>
          </p:cNvSpPr>
          <p:nvPr/>
        </p:nvSpPr>
        <p:spPr>
          <a:xfrm>
            <a:off x="152400" y="281021"/>
            <a:ext cx="1076285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1.3GHz 1-cell 6#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腔掺氮实验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E1E959E-F6BD-4B31-A39E-0255A5DD409A}"/>
              </a:ext>
            </a:extLst>
          </p:cNvPr>
          <p:cNvSpPr/>
          <p:nvPr/>
        </p:nvSpPr>
        <p:spPr>
          <a:xfrm>
            <a:off x="8259440" y="5340864"/>
            <a:ext cx="23296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b="1" dirty="0">
                <a:solidFill>
                  <a:srgbClr val="005CB8"/>
                </a:solidFill>
              </a:rPr>
              <a:t>高能所小型掺氮真空炉</a:t>
            </a:r>
          </a:p>
        </p:txBody>
      </p:sp>
    </p:spTree>
    <p:extLst>
      <p:ext uri="{BB962C8B-B14F-4D97-AF65-F5344CB8AC3E}">
        <p14:creationId xmlns:p14="http://schemas.microsoft.com/office/powerpoint/2010/main" val="674581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804F592-C018-48E3-B113-8415BFE36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011" y="1447799"/>
            <a:ext cx="7416372" cy="4693006"/>
          </a:xfrm>
          <a:prstGeom prst="rect">
            <a:avLst/>
          </a:prstGeom>
        </p:spPr>
      </p:pic>
      <p:sp>
        <p:nvSpPr>
          <p:cNvPr id="11" name="标题 1"/>
          <p:cNvSpPr txBox="1">
            <a:spLocks/>
          </p:cNvSpPr>
          <p:nvPr/>
        </p:nvSpPr>
        <p:spPr>
          <a:xfrm>
            <a:off x="152400" y="281021"/>
            <a:ext cx="1076285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r>
              <a:rPr lang="en-US" altLang="zh-CN" sz="4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3GHz 1-cell 7#</a:t>
            </a:r>
            <a:r>
              <a:rPr lang="en-US" altLang="zh-CN" sz="4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/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8#</a:t>
            </a:r>
            <a:r>
              <a:rPr lang="zh-CN" altLang="en-US" sz="4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腔测试结果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E1E959E-F6BD-4B31-A39E-0255A5DD409A}"/>
              </a:ext>
            </a:extLst>
          </p:cNvPr>
          <p:cNvSpPr/>
          <p:nvPr/>
        </p:nvSpPr>
        <p:spPr>
          <a:xfrm>
            <a:off x="7387230" y="4328186"/>
            <a:ext cx="471904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rgbClr val="005CB8"/>
                </a:solidFill>
              </a:rPr>
              <a:t>新</a:t>
            </a:r>
            <a:r>
              <a:rPr lang="en-US" altLang="zh-CN" sz="2000" b="1" dirty="0">
                <a:solidFill>
                  <a:srgbClr val="005CB8"/>
                </a:solidFill>
              </a:rPr>
              <a:t>EP</a:t>
            </a:r>
            <a:r>
              <a:rPr lang="zh-CN" altLang="en-US" sz="2000" b="1" dirty="0">
                <a:solidFill>
                  <a:srgbClr val="005CB8"/>
                </a:solidFill>
              </a:rPr>
              <a:t>设备的第一次</a:t>
            </a:r>
            <a:r>
              <a:rPr lang="en-US" altLang="zh-CN" sz="2000" b="1" dirty="0">
                <a:solidFill>
                  <a:srgbClr val="005CB8"/>
                </a:solidFill>
              </a:rPr>
              <a:t>Bulk EP</a:t>
            </a:r>
            <a:r>
              <a:rPr lang="zh-CN" altLang="en-US" sz="2000" b="1" dirty="0">
                <a:solidFill>
                  <a:srgbClr val="005CB8"/>
                </a:solidFill>
              </a:rPr>
              <a:t>：</a:t>
            </a:r>
            <a:r>
              <a:rPr lang="en-US" altLang="zh-CN" sz="2000" b="1" dirty="0">
                <a:solidFill>
                  <a:srgbClr val="005CB8"/>
                </a:solidFill>
              </a:rPr>
              <a:t>7#</a:t>
            </a:r>
            <a:r>
              <a:rPr lang="zh-CN" altLang="en-US" sz="2000" b="1" dirty="0">
                <a:solidFill>
                  <a:srgbClr val="005CB8"/>
                </a:solidFill>
              </a:rPr>
              <a:t>、</a:t>
            </a:r>
            <a:r>
              <a:rPr lang="en-US" altLang="zh-CN" sz="2000" b="1" dirty="0">
                <a:solidFill>
                  <a:srgbClr val="005CB8"/>
                </a:solidFill>
              </a:rPr>
              <a:t>8#</a:t>
            </a:r>
            <a:r>
              <a:rPr lang="zh-CN" altLang="en-US" sz="2000" b="1" dirty="0">
                <a:solidFill>
                  <a:srgbClr val="005CB8"/>
                </a:solidFill>
              </a:rPr>
              <a:t>腔</a:t>
            </a:r>
            <a:r>
              <a:rPr lang="en-US" altLang="zh-CN" sz="2000" b="1" dirty="0">
                <a:solidFill>
                  <a:srgbClr val="005CB8"/>
                </a:solidFill>
              </a:rPr>
              <a:t>EP</a:t>
            </a:r>
            <a:r>
              <a:rPr lang="zh-CN" altLang="en-US" sz="2000" b="1" dirty="0">
                <a:solidFill>
                  <a:srgbClr val="005CB8"/>
                </a:solidFill>
              </a:rPr>
              <a:t>掉</a:t>
            </a:r>
            <a:r>
              <a:rPr lang="en-US" altLang="zh-CN" sz="2000" b="1" dirty="0">
                <a:solidFill>
                  <a:srgbClr val="005CB8"/>
                </a:solidFill>
              </a:rPr>
              <a:t>120um</a:t>
            </a:r>
            <a:r>
              <a:rPr lang="zh-CN" altLang="en-US" sz="2000" b="1" dirty="0">
                <a:solidFill>
                  <a:srgbClr val="005CB8"/>
                </a:solidFill>
              </a:rPr>
              <a:t>之后，梯度大幅度增长，达到了国际领先水平。</a:t>
            </a:r>
            <a:endParaRPr lang="en-US" altLang="zh-CN" sz="2000" b="1" dirty="0">
              <a:solidFill>
                <a:srgbClr val="005CB8"/>
              </a:solidFill>
            </a:endParaRPr>
          </a:p>
          <a:p>
            <a:r>
              <a:rPr lang="zh-CN" altLang="en-US" sz="2000" b="1" dirty="0">
                <a:solidFill>
                  <a:srgbClr val="C00000"/>
                </a:solidFill>
              </a:rPr>
              <a:t>垂测复温后，十一期间将对</a:t>
            </a:r>
            <a:r>
              <a:rPr lang="en-US" altLang="zh-CN" sz="2000" b="1" dirty="0">
                <a:solidFill>
                  <a:srgbClr val="C00000"/>
                </a:solidFill>
              </a:rPr>
              <a:t>7#</a:t>
            </a:r>
            <a:r>
              <a:rPr lang="zh-CN" altLang="en-US" sz="2000" b="1" dirty="0">
                <a:solidFill>
                  <a:srgbClr val="C00000"/>
                </a:solidFill>
              </a:rPr>
              <a:t>、</a:t>
            </a:r>
            <a:r>
              <a:rPr lang="en-US" altLang="zh-CN" sz="2000" b="1" dirty="0">
                <a:solidFill>
                  <a:srgbClr val="C00000"/>
                </a:solidFill>
              </a:rPr>
              <a:t>8#</a:t>
            </a:r>
            <a:r>
              <a:rPr lang="zh-CN" altLang="en-US" sz="2000" b="1" dirty="0">
                <a:solidFill>
                  <a:srgbClr val="C00000"/>
                </a:solidFill>
              </a:rPr>
              <a:t>腔进行掺氮，重新垂测，有望达到高</a:t>
            </a:r>
            <a:r>
              <a:rPr lang="en-US" altLang="zh-CN" sz="2000" b="1" dirty="0">
                <a:solidFill>
                  <a:srgbClr val="C00000"/>
                </a:solidFill>
              </a:rPr>
              <a:t>Q&amp;</a:t>
            </a:r>
            <a:r>
              <a:rPr lang="zh-CN" altLang="en-US" sz="2000" b="1" dirty="0">
                <a:solidFill>
                  <a:srgbClr val="C00000"/>
                </a:solidFill>
              </a:rPr>
              <a:t>高梯度。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47384" y="2743201"/>
            <a:ext cx="2149420" cy="1412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直角上箭头 11"/>
          <p:cNvSpPr/>
          <p:nvPr/>
        </p:nvSpPr>
        <p:spPr>
          <a:xfrm rot="5400000">
            <a:off x="8755539" y="2629700"/>
            <a:ext cx="952767" cy="1090246"/>
          </a:xfrm>
          <a:prstGeom prst="bentUpArrow">
            <a:avLst>
              <a:gd name="adj1" fmla="val 25000"/>
              <a:gd name="adj2" fmla="val 25000"/>
              <a:gd name="adj3" fmla="val 337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E1E959E-F6BD-4B31-A39E-0255A5DD409A}"/>
              </a:ext>
            </a:extLst>
          </p:cNvPr>
          <p:cNvSpPr/>
          <p:nvPr/>
        </p:nvSpPr>
        <p:spPr>
          <a:xfrm>
            <a:off x="7764242" y="3690041"/>
            <a:ext cx="17634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5CB8"/>
                </a:solidFill>
              </a:rPr>
              <a:t>Baking</a:t>
            </a:r>
            <a:r>
              <a:rPr lang="zh-CN" altLang="en-US" sz="1600" b="1" dirty="0">
                <a:solidFill>
                  <a:srgbClr val="005CB8"/>
                </a:solidFill>
              </a:rPr>
              <a:t>的改进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2559879" y="2510113"/>
            <a:ext cx="2316538" cy="403789"/>
          </a:xfrm>
          <a:prstGeom prst="rect">
            <a:avLst/>
          </a:prstGeom>
          <a:solidFill>
            <a:schemeClr val="bg1"/>
          </a:solidFill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LCLS-II,</a:t>
            </a:r>
            <a:r>
              <a:rPr lang="en-US" altLang="zh-CN" sz="1400" b="1" baseline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SHINE</a:t>
            </a:r>
            <a:r>
              <a:rPr lang="zh-CN" altLang="en-US" sz="1400" b="1" baseline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设计指标</a:t>
            </a:r>
            <a:endParaRPr lang="en-US" altLang="zh-CN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五角星 13"/>
          <p:cNvSpPr/>
          <p:nvPr/>
        </p:nvSpPr>
        <p:spPr>
          <a:xfrm>
            <a:off x="2992136" y="2756622"/>
            <a:ext cx="194323" cy="181958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584" y="1230816"/>
            <a:ext cx="2820598" cy="1381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745815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28621"/>
            <a:ext cx="12192000" cy="994172"/>
          </a:xfrm>
        </p:spPr>
        <p:txBody>
          <a:bodyPr>
            <a:normAutofit/>
          </a:bodyPr>
          <a:lstStyle/>
          <a:p>
            <a:pPr algn="ctr"/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掺氮研究后续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E1E959E-F6BD-4B31-A39E-0255A5DD409A}"/>
              </a:ext>
            </a:extLst>
          </p:cNvPr>
          <p:cNvSpPr/>
          <p:nvPr/>
        </p:nvSpPr>
        <p:spPr>
          <a:xfrm>
            <a:off x="7865120" y="5941937"/>
            <a:ext cx="38941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b="1" dirty="0">
                <a:solidFill>
                  <a:srgbClr val="005CB8"/>
                </a:solidFill>
              </a:rPr>
              <a:t>大型掺氮真空炉已调试完成。</a:t>
            </a:r>
            <a:r>
              <a:rPr lang="en-US" altLang="zh-CN" sz="1600" b="1" dirty="0">
                <a:solidFill>
                  <a:srgbClr val="005CB8"/>
                </a:solidFill>
              </a:rPr>
              <a:t>12</a:t>
            </a:r>
            <a:r>
              <a:rPr lang="zh-CN" altLang="en-US" sz="1600" b="1" dirty="0">
                <a:solidFill>
                  <a:srgbClr val="005CB8"/>
                </a:solidFill>
              </a:rPr>
              <a:t>月初，怀柔水、电、气到位后，即可运往</a:t>
            </a:r>
            <a:r>
              <a:rPr lang="en-US" altLang="zh-CN" sz="1600" b="1" dirty="0">
                <a:solidFill>
                  <a:srgbClr val="005CB8"/>
                </a:solidFill>
              </a:rPr>
              <a:t>PAPS</a:t>
            </a:r>
            <a:r>
              <a:rPr lang="zh-CN" altLang="en-US" sz="1600" b="1" dirty="0">
                <a:solidFill>
                  <a:srgbClr val="005CB8"/>
                </a:solidFill>
              </a:rPr>
              <a:t>现场。</a:t>
            </a:r>
          </a:p>
        </p:txBody>
      </p:sp>
      <p:pic>
        <p:nvPicPr>
          <p:cNvPr id="1026" name="Picture 2" descr="D:\图片日志\2019年6月\IMG_52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4482" y="613863"/>
            <a:ext cx="3441712" cy="2581284"/>
          </a:xfrm>
          <a:prstGeom prst="rect">
            <a:avLst/>
          </a:prstGeom>
          <a:noFill/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9493151-3A5B-4D5D-8F96-7457BBE606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241" y="3299513"/>
            <a:ext cx="3436073" cy="2577055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6611" y="2117703"/>
            <a:ext cx="7731088" cy="4014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998A51D8-D766-4F99-A0D7-09BDEDB5D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673" y="867037"/>
            <a:ext cx="7639136" cy="1217539"/>
          </a:xfrm>
        </p:spPr>
        <p:txBody>
          <a:bodyPr>
            <a:normAutofit/>
          </a:bodyPr>
          <a:lstStyle/>
          <a:p>
            <a:pPr marL="0" indent="0">
              <a:lnSpc>
                <a:spcPts val="2000"/>
              </a:lnSpc>
              <a:spcBef>
                <a:spcPct val="0"/>
              </a:spcBef>
            </a:pPr>
            <a:r>
              <a:rPr lang="zh-CN" altLang="en-US" sz="1600" b="1" dirty="0">
                <a:latin typeface="宋体" panose="02010600030101010101" pitchFamily="2" charset="-122"/>
                <a:ea typeface="宋体" panose="02010600030101010101" pitchFamily="2" charset="-122"/>
              </a:rPr>
              <a:t>优化并稳定</a:t>
            </a:r>
            <a:r>
              <a:rPr lang="zh-CN" altLang="en-US" sz="16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掺氮</a:t>
            </a:r>
            <a:r>
              <a:rPr lang="en-US" altLang="zh-CN" sz="16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(+EP)</a:t>
            </a:r>
            <a:r>
              <a:rPr lang="zh-CN" altLang="en-US" sz="1600" b="1" dirty="0">
                <a:latin typeface="宋体" panose="02010600030101010101" pitchFamily="2" charset="-122"/>
                <a:ea typeface="宋体" panose="02010600030101010101" pitchFamily="2" charset="-122"/>
              </a:rPr>
              <a:t>工艺，同时，从</a:t>
            </a:r>
            <a:r>
              <a:rPr lang="en-US" altLang="zh-CN" sz="1600" b="1" dirty="0">
                <a:latin typeface="宋体" panose="02010600030101010101" pitchFamily="2" charset="-122"/>
                <a:ea typeface="宋体" panose="02010600030101010101" pitchFamily="2" charset="-122"/>
              </a:rPr>
              <a:t>1.3GHz 1-cell</a:t>
            </a:r>
            <a:r>
              <a:rPr lang="zh-CN" altLang="en-US" sz="1600" b="1" dirty="0">
                <a:latin typeface="宋体" panose="02010600030101010101" pitchFamily="2" charset="-122"/>
                <a:ea typeface="宋体" panose="02010600030101010101" pitchFamily="2" charset="-122"/>
              </a:rPr>
              <a:t>推广到</a:t>
            </a:r>
            <a:r>
              <a:rPr lang="en-US" altLang="zh-CN" sz="1600" b="1" dirty="0">
                <a:latin typeface="宋体" panose="02010600030101010101" pitchFamily="2" charset="-122"/>
                <a:ea typeface="宋体" panose="02010600030101010101" pitchFamily="2" charset="-122"/>
              </a:rPr>
              <a:t>1.3GHz 9-cell</a:t>
            </a:r>
            <a:r>
              <a:rPr lang="zh-CN" altLang="en-US" sz="1600" b="1" dirty="0">
                <a:latin typeface="宋体" panose="02010600030101010101" pitchFamily="2" charset="-122"/>
                <a:ea typeface="宋体" panose="02010600030101010101" pitchFamily="2" charset="-122"/>
              </a:rPr>
              <a:t>腔、</a:t>
            </a:r>
            <a:r>
              <a:rPr lang="en-US" altLang="zh-CN" sz="1600" b="1" dirty="0">
                <a:latin typeface="宋体" panose="02010600030101010101" pitchFamily="2" charset="-122"/>
                <a:ea typeface="宋体" panose="02010600030101010101" pitchFamily="2" charset="-122"/>
              </a:rPr>
              <a:t>650MHz</a:t>
            </a:r>
            <a:r>
              <a:rPr lang="zh-CN" altLang="en-US" sz="1600" b="1" dirty="0">
                <a:latin typeface="宋体" panose="02010600030101010101" pitchFamily="2" charset="-122"/>
                <a:ea typeface="宋体" panose="02010600030101010101" pitchFamily="2" charset="-122"/>
              </a:rPr>
              <a:t>超导腔。</a:t>
            </a:r>
            <a:endParaRPr lang="en-US" altLang="zh-CN" sz="1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>
              <a:lnSpc>
                <a:spcPts val="2000"/>
              </a:lnSpc>
              <a:spcBef>
                <a:spcPct val="0"/>
              </a:spcBef>
            </a:pPr>
            <a:r>
              <a:rPr lang="zh-CN" altLang="en-US" sz="1600" b="1" dirty="0">
                <a:latin typeface="宋体" panose="02010600030101010101" pitchFamily="2" charset="-122"/>
                <a:ea typeface="宋体" panose="02010600030101010101" pitchFamily="2" charset="-122"/>
              </a:rPr>
              <a:t>研究超导腔频率对掺氮效果的影响。</a:t>
            </a:r>
            <a:endParaRPr lang="en-US" altLang="zh-CN" sz="1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>
              <a:lnSpc>
                <a:spcPts val="2000"/>
              </a:lnSpc>
              <a:spcBef>
                <a:spcPct val="0"/>
              </a:spcBef>
            </a:pPr>
            <a:r>
              <a:rPr lang="zh-CN" altLang="en-US" sz="1600" b="1" dirty="0">
                <a:latin typeface="宋体" panose="02010600030101010101" pitchFamily="2" charset="-122"/>
                <a:ea typeface="宋体" panose="02010600030101010101" pitchFamily="2" charset="-122"/>
              </a:rPr>
              <a:t>已获得一项发明专利授权“一种超导腔氮掺杂方法”（</a:t>
            </a:r>
            <a:r>
              <a:rPr lang="en-US" altLang="zh-CN" sz="1600" b="1" dirty="0">
                <a:latin typeface="宋体" panose="02010600030101010101" pitchFamily="2" charset="-122"/>
                <a:ea typeface="宋体" panose="02010600030101010101" pitchFamily="2" charset="-122"/>
              </a:rPr>
              <a:t>ZL2017114794151</a:t>
            </a:r>
            <a:r>
              <a:rPr lang="zh-CN" altLang="en-US" sz="1600" b="1" dirty="0">
                <a:latin typeface="宋体" panose="02010600030101010101" pitchFamily="2" charset="-122"/>
                <a:ea typeface="宋体" panose="02010600030101010101" pitchFamily="2" charset="-122"/>
              </a:rPr>
              <a:t>）。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74581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62000" y="486315"/>
            <a:ext cx="111252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sz="4000" dirty="0"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zh-CN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23900" y="1730373"/>
            <a:ext cx="7886700" cy="435133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总体设计</a:t>
            </a:r>
            <a:endParaRPr lang="en-US" altLang="zh-CN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关键技术预研进展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650 MHz Test </a:t>
            </a:r>
            <a:r>
              <a:rPr lang="en-US" altLang="zh-CN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Cryomodule</a:t>
            </a:r>
            <a:endParaRPr lang="en-US" altLang="zh-CN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407684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19314</TotalTime>
  <Words>799</Words>
  <Application>Microsoft Office PowerPoint</Application>
  <PresentationFormat>宽屏</PresentationFormat>
  <Paragraphs>103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19</vt:i4>
      </vt:variant>
    </vt:vector>
  </HeadingPairs>
  <TitlesOfParts>
    <vt:vector size="31" baseType="lpstr">
      <vt:lpstr>等线</vt:lpstr>
      <vt:lpstr>宋体</vt:lpstr>
      <vt:lpstr>微软雅黑</vt:lpstr>
      <vt:lpstr>Arial</vt:lpstr>
      <vt:lpstr>Calibri</vt:lpstr>
      <vt:lpstr>Calibri Light</vt:lpstr>
      <vt:lpstr>Times New Roman</vt:lpstr>
      <vt:lpstr>Wingdings 2</vt:lpstr>
      <vt:lpstr>HDOfficeLightV0</vt:lpstr>
      <vt:lpstr>Office 主题​​</vt:lpstr>
      <vt:lpstr>3_Office 主题​​</vt:lpstr>
      <vt:lpstr>1_HDOfficeLightV0</vt:lpstr>
      <vt:lpstr>CEPC single cell high gradient high Q SCRF cryomodule design consideration and cavity R&amp;D progress  沙鹏，20190927 on behalf of CEPC SRF team   </vt:lpstr>
      <vt:lpstr>Outline</vt:lpstr>
      <vt:lpstr>650 MHz 1-cell大晶粒超导腔</vt:lpstr>
      <vt:lpstr>CW超导加速器</vt:lpstr>
      <vt:lpstr>1.3GHz 1-cell 3#腔掺氮实验</vt:lpstr>
      <vt:lpstr>PowerPoint 演示文稿</vt:lpstr>
      <vt:lpstr>PowerPoint 演示文稿</vt:lpstr>
      <vt:lpstr>掺氮研究后续</vt:lpstr>
      <vt:lpstr>Outline</vt:lpstr>
      <vt:lpstr>650MHz 2-cell cavity</vt:lpstr>
      <vt:lpstr>650 MHz coupler行波测试</vt:lpstr>
      <vt:lpstr>650 MHz coupler驻波测试</vt:lpstr>
      <vt:lpstr>650 MHz 陶瓷窗破裂分析</vt:lpstr>
      <vt:lpstr> 650MHz Test Cryomodule</vt:lpstr>
      <vt:lpstr>Superconducting Cavity for Axion </vt:lpstr>
      <vt:lpstr>Next (3 months)</vt:lpstr>
      <vt:lpstr>Thanks for your attention! 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翟纪元</dc:creator>
  <cp:lastModifiedBy>鹏 沙</cp:lastModifiedBy>
  <cp:revision>2388</cp:revision>
  <dcterms:created xsi:type="dcterms:W3CDTF">2017-04-10T08:56:47Z</dcterms:created>
  <dcterms:modified xsi:type="dcterms:W3CDTF">2019-09-27T08:32:41Z</dcterms:modified>
</cp:coreProperties>
</file>