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81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3" autoAdjust="0"/>
    <p:restoredTop sz="96012" autoAdjust="0"/>
  </p:normalViewPr>
  <p:slideViewPr>
    <p:cSldViewPr snapToGrid="0">
      <p:cViewPr varScale="1">
        <p:scale>
          <a:sx n="112" d="100"/>
          <a:sy n="112" d="100"/>
        </p:scale>
        <p:origin x="552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FBFC0-77C2-4605-B333-4CA314C8FAB7}" type="datetimeFigureOut">
              <a:rPr lang="zh-CN" altLang="en-US" smtClean="0"/>
              <a:t>2019/10/18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2793A-D6AC-4469-9E7A-F3D296934E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0786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3586-0871-4CAF-AF00-03C09437D682}" type="datetimeFigureOut">
              <a:rPr lang="zh-CN" altLang="en-US" smtClean="0"/>
              <a:t>2019/10/18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248-CF0C-46FA-B673-F9D292CC3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1944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3586-0871-4CAF-AF00-03C09437D682}" type="datetimeFigureOut">
              <a:rPr lang="zh-CN" altLang="en-US" smtClean="0"/>
              <a:t>2019/10/18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248-CF0C-46FA-B673-F9D292CC3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162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3586-0871-4CAF-AF00-03C09437D682}" type="datetimeFigureOut">
              <a:rPr lang="zh-CN" altLang="en-US" smtClean="0"/>
              <a:t>2019/10/18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248-CF0C-46FA-B673-F9D292CC3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08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3586-0871-4CAF-AF00-03C09437D682}" type="datetimeFigureOut">
              <a:rPr lang="zh-CN" altLang="en-US" smtClean="0"/>
              <a:t>2019/10/18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248-CF0C-46FA-B673-F9D292CC3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9289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3586-0871-4CAF-AF00-03C09437D682}" type="datetimeFigureOut">
              <a:rPr lang="zh-CN" altLang="en-US" smtClean="0"/>
              <a:t>2019/10/18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248-CF0C-46FA-B673-F9D292CC3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340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3586-0871-4CAF-AF00-03C09437D682}" type="datetimeFigureOut">
              <a:rPr lang="zh-CN" altLang="en-US" smtClean="0"/>
              <a:t>2019/10/18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248-CF0C-46FA-B673-F9D292CC3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995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3586-0871-4CAF-AF00-03C09437D682}" type="datetimeFigureOut">
              <a:rPr lang="zh-CN" altLang="en-US" smtClean="0"/>
              <a:t>2019/10/18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248-CF0C-46FA-B673-F9D292CC3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196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3586-0871-4CAF-AF00-03C09437D682}" type="datetimeFigureOut">
              <a:rPr lang="zh-CN" altLang="en-US" smtClean="0"/>
              <a:t>2019/10/18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248-CF0C-46FA-B673-F9D292CC3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490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3586-0871-4CAF-AF00-03C09437D682}" type="datetimeFigureOut">
              <a:rPr lang="zh-CN" altLang="en-US" smtClean="0"/>
              <a:t>2019/10/18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248-CF0C-46FA-B673-F9D292CC3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603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3586-0871-4CAF-AF00-03C09437D682}" type="datetimeFigureOut">
              <a:rPr lang="zh-CN" altLang="en-US" smtClean="0"/>
              <a:t>2019/10/18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248-CF0C-46FA-B673-F9D292CC3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736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3586-0871-4CAF-AF00-03C09437D682}" type="datetimeFigureOut">
              <a:rPr lang="zh-CN" altLang="en-US" smtClean="0"/>
              <a:t>2019/10/18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248-CF0C-46FA-B673-F9D292CC3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685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A3586-0871-4CAF-AF00-03C09437D682}" type="datetimeFigureOut">
              <a:rPr lang="zh-CN" altLang="en-US" smtClean="0"/>
              <a:t>2019/10/18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00248-CF0C-46FA-B673-F9D292CC3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4958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688272" y="1929950"/>
            <a:ext cx="51090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dirty="0"/>
              <a:t>束流管顶点及亮度设计方案</a:t>
            </a:r>
            <a:endParaRPr lang="en-US" altLang="zh-CN" sz="3200" dirty="0"/>
          </a:p>
          <a:p>
            <a:pPr algn="ctr"/>
            <a:r>
              <a:rPr lang="en-US" altLang="zh-CN" sz="3200" dirty="0"/>
              <a:t>(</a:t>
            </a:r>
            <a:r>
              <a:rPr lang="zh-CN" altLang="en-US" sz="3200" dirty="0"/>
              <a:t>三</a:t>
            </a:r>
            <a:r>
              <a:rPr lang="en-US" altLang="zh-CN" sz="3200" dirty="0"/>
              <a:t>)</a:t>
            </a:r>
            <a:endParaRPr lang="zh-CN" altLang="en-US" sz="3200" dirty="0"/>
          </a:p>
        </p:txBody>
      </p:sp>
      <p:sp>
        <p:nvSpPr>
          <p:cNvPr id="5" name="文本框 4"/>
          <p:cNvSpPr txBox="1"/>
          <p:nvPr/>
        </p:nvSpPr>
        <p:spPr>
          <a:xfrm>
            <a:off x="5401434" y="4175490"/>
            <a:ext cx="1696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      纪    全</a:t>
            </a:r>
            <a:endParaRPr lang="en-US" altLang="zh-CN" dirty="0"/>
          </a:p>
          <a:p>
            <a:r>
              <a:rPr lang="en-US" altLang="zh-CN" dirty="0"/>
              <a:t>2019</a:t>
            </a:r>
            <a:r>
              <a:rPr lang="zh-CN" altLang="en-US" dirty="0"/>
              <a:t>年</a:t>
            </a:r>
            <a:r>
              <a:rPr lang="en-US" altLang="zh-CN" dirty="0"/>
              <a:t>6</a:t>
            </a:r>
            <a:r>
              <a:rPr lang="zh-CN" altLang="en-US" dirty="0"/>
              <a:t>月</a:t>
            </a:r>
            <a:r>
              <a:rPr lang="en-US" altLang="zh-CN" dirty="0"/>
              <a:t>31</a:t>
            </a:r>
            <a:r>
              <a:rPr lang="zh-CN" altLang="en-US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494685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56506" y="262048"/>
            <a:ext cx="6186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0070C0"/>
                </a:solidFill>
              </a:rPr>
              <a:t>亮度探测器</a:t>
            </a:r>
            <a:r>
              <a:rPr lang="zh-CN" altLang="en-US" sz="3600" dirty="0"/>
              <a:t>放置束流管内方案</a:t>
            </a:r>
          </a:p>
        </p:txBody>
      </p:sp>
      <p:sp>
        <p:nvSpPr>
          <p:cNvPr id="11" name="文本框 8"/>
          <p:cNvSpPr txBox="1">
            <a:spLocks noChangeArrowheads="1"/>
          </p:cNvSpPr>
          <p:nvPr/>
        </p:nvSpPr>
        <p:spPr bwMode="auto">
          <a:xfrm>
            <a:off x="6984702" y="920818"/>
            <a:ext cx="12634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Arccos</a:t>
            </a:r>
            <a:r>
              <a:rPr lang="en-US" altLang="zh-CN" sz="1600" kern="0" dirty="0">
                <a:solidFill>
                  <a:srgbClr val="000000"/>
                </a:solidFill>
              </a:rPr>
              <a:t>(0.99)</a:t>
            </a:r>
            <a:endParaRPr kumimoji="1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88" y="1378598"/>
            <a:ext cx="11599928" cy="3420000"/>
          </a:xfrm>
          <a:prstGeom prst="rect">
            <a:avLst/>
          </a:prstGeom>
        </p:spPr>
      </p:pic>
      <p:cxnSp>
        <p:nvCxnSpPr>
          <p:cNvPr id="9" name="直接箭头连接符 11"/>
          <p:cNvCxnSpPr>
            <a:cxnSpLocks noChangeShapeType="1"/>
          </p:cNvCxnSpPr>
          <p:nvPr/>
        </p:nvCxnSpPr>
        <p:spPr bwMode="auto">
          <a:xfrm>
            <a:off x="7826197" y="1259372"/>
            <a:ext cx="958574" cy="59742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直接箭头连接符 11"/>
          <p:cNvCxnSpPr>
            <a:cxnSpLocks noChangeShapeType="1"/>
          </p:cNvCxnSpPr>
          <p:nvPr/>
        </p:nvCxnSpPr>
        <p:spPr bwMode="auto">
          <a:xfrm>
            <a:off x="9570804" y="1259372"/>
            <a:ext cx="1135784" cy="1525816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接箭头连接符 11"/>
          <p:cNvCxnSpPr>
            <a:cxnSpLocks noChangeShapeType="1"/>
          </p:cNvCxnSpPr>
          <p:nvPr/>
        </p:nvCxnSpPr>
        <p:spPr bwMode="auto">
          <a:xfrm>
            <a:off x="9570804" y="1259372"/>
            <a:ext cx="898143" cy="816689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文本框 8"/>
          <p:cNvSpPr txBox="1">
            <a:spLocks noChangeArrowheads="1"/>
          </p:cNvSpPr>
          <p:nvPr/>
        </p:nvSpPr>
        <p:spPr bwMode="auto">
          <a:xfrm>
            <a:off x="8446537" y="920818"/>
            <a:ext cx="14638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kern="0" dirty="0">
                <a:solidFill>
                  <a:srgbClr val="000000"/>
                </a:solidFill>
              </a:rPr>
              <a:t>(30</a:t>
            </a:r>
            <a:r>
              <a:rPr lang="zh-CN" altLang="en-US" sz="1600" kern="0" dirty="0">
                <a:solidFill>
                  <a:srgbClr val="000000"/>
                </a:solidFill>
                <a:latin typeface="宋体" panose="02010600030101010101" pitchFamily="2" charset="-122"/>
              </a:rPr>
              <a:t>～</a:t>
            </a:r>
            <a:r>
              <a:rPr lang="en-US" altLang="zh-CN" sz="1600" kern="0" dirty="0">
                <a:solidFill>
                  <a:srgbClr val="000000"/>
                </a:solidFill>
                <a:latin typeface="宋体" panose="02010600030101010101" pitchFamily="2" charset="-122"/>
              </a:rPr>
              <a:t>100</a:t>
            </a:r>
            <a:r>
              <a:rPr lang="en-US" altLang="zh-CN" sz="1600" kern="0" dirty="0">
                <a:solidFill>
                  <a:srgbClr val="000000"/>
                </a:solidFill>
              </a:rPr>
              <a:t>)mrad</a:t>
            </a:r>
            <a:endParaRPr kumimoji="1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9" name="直接箭头连接符 11"/>
          <p:cNvCxnSpPr>
            <a:cxnSpLocks noChangeShapeType="1"/>
          </p:cNvCxnSpPr>
          <p:nvPr/>
        </p:nvCxnSpPr>
        <p:spPr bwMode="auto">
          <a:xfrm>
            <a:off x="10669555" y="1259372"/>
            <a:ext cx="717679" cy="1595536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接箭头连接符 11"/>
          <p:cNvCxnSpPr>
            <a:cxnSpLocks noChangeShapeType="1"/>
          </p:cNvCxnSpPr>
          <p:nvPr/>
        </p:nvCxnSpPr>
        <p:spPr bwMode="auto">
          <a:xfrm>
            <a:off x="10669555" y="1259372"/>
            <a:ext cx="821094" cy="919326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文本框 8"/>
          <p:cNvSpPr txBox="1">
            <a:spLocks noChangeArrowheads="1"/>
          </p:cNvSpPr>
          <p:nvPr/>
        </p:nvSpPr>
        <p:spPr bwMode="auto">
          <a:xfrm>
            <a:off x="10148040" y="920818"/>
            <a:ext cx="13612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kern="0" dirty="0">
                <a:solidFill>
                  <a:srgbClr val="000000"/>
                </a:solidFill>
              </a:rPr>
              <a:t>(</a:t>
            </a:r>
            <a:r>
              <a:rPr lang="en-US" altLang="zh-CN" sz="1600" kern="0" dirty="0">
                <a:solidFill>
                  <a:srgbClr val="FF0000"/>
                </a:solidFill>
              </a:rPr>
              <a:t>20</a:t>
            </a:r>
            <a:r>
              <a:rPr lang="zh-CN" altLang="en-US" sz="1600" kern="0" dirty="0">
                <a:solidFill>
                  <a:srgbClr val="FF0000"/>
                </a:solidFill>
                <a:latin typeface="宋体" panose="02010600030101010101" pitchFamily="2" charset="-122"/>
              </a:rPr>
              <a:t>～</a:t>
            </a:r>
            <a:r>
              <a:rPr lang="en-US" altLang="zh-CN" sz="1600" kern="0" dirty="0">
                <a:solidFill>
                  <a:srgbClr val="FF0000"/>
                </a:solidFill>
                <a:latin typeface="宋体" panose="02010600030101010101" pitchFamily="2" charset="-122"/>
              </a:rPr>
              <a:t>80</a:t>
            </a:r>
            <a:r>
              <a:rPr lang="en-US" altLang="zh-CN" sz="1600" kern="0" dirty="0">
                <a:solidFill>
                  <a:srgbClr val="000000"/>
                </a:solidFill>
              </a:rPr>
              <a:t>)mrad</a:t>
            </a:r>
            <a:endParaRPr kumimoji="1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7945016" y="2421294"/>
            <a:ext cx="2523931" cy="363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7945016" y="3390122"/>
            <a:ext cx="2566147" cy="363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9" name="直接箭头连接符 11"/>
          <p:cNvCxnSpPr>
            <a:cxnSpLocks noChangeShapeType="1"/>
          </p:cNvCxnSpPr>
          <p:nvPr/>
        </p:nvCxnSpPr>
        <p:spPr bwMode="auto">
          <a:xfrm flipV="1">
            <a:off x="9467389" y="3490428"/>
            <a:ext cx="148923" cy="1478123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直接箭头连接符 11"/>
          <p:cNvCxnSpPr>
            <a:cxnSpLocks noChangeShapeType="1"/>
          </p:cNvCxnSpPr>
          <p:nvPr/>
        </p:nvCxnSpPr>
        <p:spPr bwMode="auto">
          <a:xfrm flipH="1" flipV="1">
            <a:off x="8728789" y="2682554"/>
            <a:ext cx="738600" cy="2285997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文本框 8"/>
          <p:cNvSpPr txBox="1">
            <a:spLocks noChangeArrowheads="1"/>
          </p:cNvSpPr>
          <p:nvPr/>
        </p:nvSpPr>
        <p:spPr bwMode="auto">
          <a:xfrm>
            <a:off x="9474058" y="4813058"/>
            <a:ext cx="16209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600" kern="0" noProof="0" dirty="0">
                <a:solidFill>
                  <a:srgbClr val="000000"/>
                </a:solidFill>
              </a:rPr>
              <a:t>亮度探测器位置</a:t>
            </a:r>
            <a:endParaRPr kumimoji="1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51" name="直接箭头连接符 11"/>
          <p:cNvCxnSpPr>
            <a:cxnSpLocks noChangeShapeType="1"/>
          </p:cNvCxnSpPr>
          <p:nvPr/>
        </p:nvCxnSpPr>
        <p:spPr bwMode="auto">
          <a:xfrm>
            <a:off x="2189978" y="1259372"/>
            <a:ext cx="1806636" cy="105928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直接箭头连接符 11"/>
          <p:cNvCxnSpPr>
            <a:cxnSpLocks noChangeShapeType="1"/>
          </p:cNvCxnSpPr>
          <p:nvPr/>
        </p:nvCxnSpPr>
        <p:spPr bwMode="auto">
          <a:xfrm>
            <a:off x="2187889" y="1259372"/>
            <a:ext cx="662613" cy="105928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直接箭头连接符 11"/>
          <p:cNvCxnSpPr>
            <a:cxnSpLocks noChangeShapeType="1"/>
          </p:cNvCxnSpPr>
          <p:nvPr/>
        </p:nvCxnSpPr>
        <p:spPr bwMode="auto">
          <a:xfrm flipH="1">
            <a:off x="1785682" y="1259372"/>
            <a:ext cx="402207" cy="132741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文本框 8"/>
          <p:cNvSpPr txBox="1">
            <a:spLocks noChangeArrowheads="1"/>
          </p:cNvSpPr>
          <p:nvPr/>
        </p:nvSpPr>
        <p:spPr bwMode="auto">
          <a:xfrm>
            <a:off x="1369800" y="918091"/>
            <a:ext cx="16353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顶点探测器位置</a:t>
            </a:r>
          </a:p>
        </p:txBody>
      </p:sp>
      <p:sp>
        <p:nvSpPr>
          <p:cNvPr id="67" name="文本框 66"/>
          <p:cNvSpPr txBox="1"/>
          <p:nvPr/>
        </p:nvSpPr>
        <p:spPr>
          <a:xfrm>
            <a:off x="1267891" y="5151612"/>
            <a:ext cx="25026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内铍管厚度</a:t>
            </a:r>
            <a:r>
              <a:rPr lang="en-US" altLang="zh-CN" dirty="0"/>
              <a:t>:	0.50</a:t>
            </a:r>
          </a:p>
          <a:p>
            <a:r>
              <a:rPr lang="zh-CN" altLang="en-US" dirty="0"/>
              <a:t>外皮管厚度</a:t>
            </a:r>
            <a:r>
              <a:rPr lang="en-US" altLang="zh-CN" dirty="0"/>
              <a:t>:	0.35</a:t>
            </a:r>
          </a:p>
          <a:p>
            <a:r>
              <a:rPr lang="zh-CN" altLang="en-US" dirty="0"/>
              <a:t>内外铍管间隙</a:t>
            </a:r>
            <a:r>
              <a:rPr lang="en-US" altLang="zh-CN" dirty="0"/>
              <a:t>:	0.5</a:t>
            </a:r>
          </a:p>
          <a:p>
            <a:r>
              <a:rPr lang="zh-CN" altLang="en-US" dirty="0"/>
              <a:t>冷却介质</a:t>
            </a:r>
            <a:r>
              <a:rPr lang="en-US" altLang="zh-CN" dirty="0"/>
              <a:t>:1</a:t>
            </a:r>
            <a:r>
              <a:rPr lang="zh-CN" altLang="en-US" dirty="0"/>
              <a:t>号电火花油</a:t>
            </a:r>
          </a:p>
        </p:txBody>
      </p:sp>
      <p:sp>
        <p:nvSpPr>
          <p:cNvPr id="68" name="文本框 67"/>
          <p:cNvSpPr txBox="1"/>
          <p:nvPr/>
        </p:nvSpPr>
        <p:spPr>
          <a:xfrm>
            <a:off x="4319918" y="5317808"/>
            <a:ext cx="67601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说明：</a:t>
            </a:r>
            <a:endParaRPr lang="en-US" altLang="zh-CN" dirty="0"/>
          </a:p>
          <a:p>
            <a:r>
              <a:rPr lang="en-US" altLang="zh-CN" dirty="0"/>
              <a:t>1.Ø25</a:t>
            </a:r>
            <a:r>
              <a:rPr lang="zh-CN" altLang="en-US" dirty="0"/>
              <a:t>和</a:t>
            </a:r>
            <a:r>
              <a:rPr lang="en-US" altLang="zh-CN" dirty="0"/>
              <a:t>Ø31</a:t>
            </a:r>
            <a:r>
              <a:rPr lang="zh-CN" altLang="en-US" dirty="0"/>
              <a:t>是根据白莎的计算，最小束流管孔径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亮度探测器对应管道为单层管</a:t>
            </a:r>
            <a:r>
              <a:rPr lang="en-US" altLang="zh-CN" dirty="0"/>
              <a:t>(</a:t>
            </a:r>
            <a:r>
              <a:rPr lang="zh-CN" altLang="en-US" dirty="0"/>
              <a:t>无冷却</a:t>
            </a:r>
            <a:r>
              <a:rPr lang="en-US" altLang="zh-CN" dirty="0"/>
              <a:t>)</a:t>
            </a:r>
            <a:r>
              <a:rPr lang="zh-CN" altLang="en-US" dirty="0"/>
              <a:t>，需根据计算确定</a:t>
            </a:r>
            <a:r>
              <a:rPr lang="en-US" altLang="zh-CN" dirty="0"/>
              <a:t>184mm</a:t>
            </a:r>
          </a:p>
          <a:p>
            <a:r>
              <a:rPr lang="en-US" altLang="zh-CN" dirty="0"/>
              <a:t>   </a:t>
            </a:r>
            <a:r>
              <a:rPr lang="zh-CN" altLang="en-US" dirty="0"/>
              <a:t>是否满足温度要求</a:t>
            </a:r>
          </a:p>
        </p:txBody>
      </p:sp>
    </p:spTree>
    <p:extLst>
      <p:ext uri="{BB962C8B-B14F-4D97-AF65-F5344CB8AC3E}">
        <p14:creationId xmlns:p14="http://schemas.microsoft.com/office/powerpoint/2010/main" val="1114087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3387</TotalTime>
  <Words>97</Words>
  <Application>Microsoft Macintosh PowerPoint</Application>
  <PresentationFormat>宽屏</PresentationFormat>
  <Paragraphs>18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Arial</vt:lpstr>
      <vt:lpstr>Calibri</vt:lpstr>
      <vt:lpstr>Calibri Light</vt:lpstr>
      <vt:lpstr>Times New Roman</vt:lpstr>
      <vt:lpstr>Office 主题</vt:lpstr>
      <vt:lpstr>PowerPoint 演示文稿</vt:lpstr>
      <vt:lpstr>PowerPoint 演示文稿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HP_Zbook</dc:creator>
  <cp:lastModifiedBy>zhijun liang</cp:lastModifiedBy>
  <cp:revision>297</cp:revision>
  <dcterms:created xsi:type="dcterms:W3CDTF">2019-04-03T07:09:56Z</dcterms:created>
  <dcterms:modified xsi:type="dcterms:W3CDTF">2019-10-18T01:10:06Z</dcterms:modified>
</cp:coreProperties>
</file>