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56" r:id="rId2"/>
    <p:sldId id="497" r:id="rId3"/>
    <p:sldId id="499" r:id="rId4"/>
    <p:sldId id="478" r:id="rId5"/>
    <p:sldId id="498" r:id="rId6"/>
    <p:sldId id="501" r:id="rId7"/>
    <p:sldId id="500" r:id="rId8"/>
    <p:sldId id="505" r:id="rId9"/>
    <p:sldId id="502" r:id="rId10"/>
    <p:sldId id="503" r:id="rId11"/>
    <p:sldId id="506" r:id="rId12"/>
    <p:sldId id="507" r:id="rId13"/>
    <p:sldId id="508" r:id="rId14"/>
    <p:sldId id="504" r:id="rId15"/>
    <p:sldId id="510" r:id="rId16"/>
    <p:sldId id="511" r:id="rId1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hangxm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A08F"/>
    <a:srgbClr val="DD9C91"/>
    <a:srgbClr val="FFCC00"/>
    <a:srgbClr val="FFFFFF"/>
    <a:srgbClr val="B8E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1115" autoAdjust="0"/>
  </p:normalViewPr>
  <p:slideViewPr>
    <p:cSldViewPr>
      <p:cViewPr varScale="1">
        <p:scale>
          <a:sx n="70" d="100"/>
          <a:sy n="70" d="100"/>
        </p:scale>
        <p:origin x="12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17E7A731-8D59-46EE-B5D3-F139757FEA77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30091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0DE93734-D9E0-4188-B8F2-C0AF5133C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60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DB0A535B-618E-4247-9FC4-8227D3C070C1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4" tIns="45912" rIns="91824" bIns="459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824" tIns="45912" rIns="91824" bIns="4591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30091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86D6B142-7E7C-466E-A7A5-93D63DDF6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2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6B142-7E7C-466E-A7A5-93D63DDF6F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17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0070C0"/>
          </a:solidFill>
          <a:effectLst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67944" y="6448251"/>
            <a:ext cx="15121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 smtClean="0"/>
              <a:t>4th June 2014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448251"/>
            <a:ext cx="266429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en-US" sz="1100" smtClean="0"/>
              <a:t>BESIII Collaboration Meeting, IHEP</a:t>
            </a:r>
            <a:endParaRPr lang="en-US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416" y="6448251"/>
            <a:ext cx="37038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09CEB3EB-F4F2-46F4-8867-D3C68411A9A0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4067944" y="6448251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 September 2011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67544" y="6448251"/>
            <a:ext cx="2016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BESIII Phys/SW Workshop, PKU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316416" y="6448251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CEB3EB-F4F2-46F4-8867-D3C68411A9A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Status of JUNO distributed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00800" cy="1296144"/>
          </a:xfrm>
        </p:spPr>
        <p:txBody>
          <a:bodyPr>
            <a:normAutofit lnSpcReduction="10000"/>
          </a:bodyPr>
          <a:lstStyle/>
          <a:p>
            <a:r>
              <a:rPr lang="en-GB" sz="2400" dirty="0" err="1" smtClean="0"/>
              <a:t>Xiaomei</a:t>
            </a:r>
            <a:r>
              <a:rPr lang="en-GB" sz="2400" dirty="0" smtClean="0"/>
              <a:t> Zhang Giuseppe </a:t>
            </a:r>
            <a:r>
              <a:rPr lang="en-GB" sz="2400" dirty="0" err="1" smtClean="0"/>
              <a:t>Andronico</a:t>
            </a:r>
            <a:endParaRPr lang="en-GB" sz="2400" dirty="0" smtClean="0"/>
          </a:p>
          <a:p>
            <a:r>
              <a:rPr lang="en-GB" sz="2400" dirty="0" smtClean="0"/>
              <a:t>JUNO face-to-face meeting</a:t>
            </a:r>
          </a:p>
          <a:p>
            <a:r>
              <a:rPr lang="en-GB" sz="2400" dirty="0" smtClean="0"/>
              <a:t>2019.9.2</a:t>
            </a:r>
            <a:r>
              <a:rPr lang="en-US" altLang="zh-CN" sz="2400" smtClean="0"/>
              <a:t>5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08"/>
    </mc:Choice>
    <mc:Fallback xmlns="">
      <p:transition spd="slow" advTm="2210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JUNO production system on the way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07452"/>
            <a:ext cx="8712968" cy="3066272"/>
          </a:xfrm>
        </p:spPr>
        <p:txBody>
          <a:bodyPr>
            <a:normAutofit fontScale="55000" lnSpcReduction="20000"/>
          </a:bodyPr>
          <a:lstStyle/>
          <a:p>
            <a:r>
              <a:rPr lang="en-US" altLang="zh-CN" dirty="0"/>
              <a:t>The MC activities can be split into data processing and data management</a:t>
            </a:r>
          </a:p>
          <a:p>
            <a:pPr lvl="1"/>
            <a:r>
              <a:rPr lang="en-US" altLang="zh-CN" dirty="0"/>
              <a:t>Data processing: </a:t>
            </a:r>
            <a:r>
              <a:rPr lang="en-US" altLang="zh-CN" dirty="0" err="1"/>
              <a:t>detsim</a:t>
            </a:r>
            <a:r>
              <a:rPr lang="en-US" altLang="zh-CN" dirty="0"/>
              <a:t>, </a:t>
            </a:r>
            <a:r>
              <a:rPr lang="en-US" altLang="zh-CN" dirty="0" err="1"/>
              <a:t>elecsim</a:t>
            </a:r>
            <a:r>
              <a:rPr lang="en-US" altLang="zh-CN" dirty="0"/>
              <a:t>, </a:t>
            </a:r>
            <a:r>
              <a:rPr lang="en-US" altLang="zh-CN" dirty="0" err="1"/>
              <a:t>cal</a:t>
            </a:r>
            <a:r>
              <a:rPr lang="en-US" altLang="zh-CN" dirty="0"/>
              <a:t>, rec</a:t>
            </a:r>
          </a:p>
          <a:p>
            <a:pPr lvl="1"/>
            <a:r>
              <a:rPr lang="en-US" altLang="zh-CN" dirty="0"/>
              <a:t>Data management: move, replication, removal</a:t>
            </a:r>
          </a:p>
          <a:p>
            <a:r>
              <a:rPr lang="en-US" altLang="zh-CN" dirty="0"/>
              <a:t>All the activities can be chained through datasets produced</a:t>
            </a:r>
          </a:p>
          <a:p>
            <a:pPr lvl="1"/>
            <a:r>
              <a:rPr lang="en-US" altLang="zh-CN" dirty="0"/>
              <a:t>Their input and output is closely cross-related </a:t>
            </a:r>
          </a:p>
          <a:p>
            <a:r>
              <a:rPr lang="en-US" altLang="zh-CN" dirty="0"/>
              <a:t>The whole system </a:t>
            </a:r>
            <a:r>
              <a:rPr lang="en-US" altLang="zh-CN" dirty="0" smtClean="0"/>
              <a:t>is </a:t>
            </a:r>
            <a:r>
              <a:rPr lang="en-US" altLang="zh-CN" dirty="0"/>
              <a:t>designed </a:t>
            </a:r>
            <a:r>
              <a:rPr lang="en-US" altLang="zh-CN" dirty="0" smtClean="0"/>
              <a:t>and developed in </a:t>
            </a:r>
            <a:r>
              <a:rPr lang="en-US" altLang="zh-CN" dirty="0"/>
              <a:t>a data-driven way which allows workflow and dataflow work closely together</a:t>
            </a:r>
          </a:p>
          <a:p>
            <a:pPr lvl="1"/>
            <a:r>
              <a:rPr lang="en-US" altLang="zh-CN" dirty="0"/>
              <a:t>DIRAC transformation system provides basic architecture for these chains</a:t>
            </a:r>
          </a:p>
          <a:p>
            <a:pPr lvl="1"/>
            <a:r>
              <a:rPr lang="en-US" altLang="zh-CN" dirty="0"/>
              <a:t>Each data processing and management is designed as a transformation module with input and output data registered in metadata</a:t>
            </a:r>
          </a:p>
          <a:p>
            <a:pPr lvl="2"/>
            <a:r>
              <a:rPr lang="en-US" altLang="zh-CN" dirty="0"/>
              <a:t>Only </a:t>
            </a:r>
            <a:r>
              <a:rPr lang="en-US" altLang="zh-CN" dirty="0" err="1"/>
              <a:t>detsim</a:t>
            </a:r>
            <a:r>
              <a:rPr lang="en-US" altLang="zh-CN" dirty="0"/>
              <a:t> is an exception without input data, controlled with job number</a:t>
            </a:r>
          </a:p>
          <a:p>
            <a:pPr lvl="1"/>
            <a:r>
              <a:rPr lang="en-US" altLang="zh-CN" dirty="0"/>
              <a:t>Metadata in File Catalogue is a key to chain them </a:t>
            </a:r>
            <a:r>
              <a:rPr lang="en-US" altLang="zh-CN" dirty="0" smtClean="0"/>
              <a:t>all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10</a:t>
            </a:fld>
            <a:endParaRPr lang="en-US" dirty="0"/>
          </a:p>
        </p:txBody>
      </p:sp>
      <p:sp>
        <p:nvSpPr>
          <p:cNvPr id="5" name="TextBox 3"/>
          <p:cNvSpPr txBox="1"/>
          <p:nvPr/>
        </p:nvSpPr>
        <p:spPr>
          <a:xfrm>
            <a:off x="251520" y="45811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6" name="TextBox 4"/>
          <p:cNvSpPr txBox="1"/>
          <p:nvPr/>
        </p:nvSpPr>
        <p:spPr>
          <a:xfrm>
            <a:off x="465632" y="4427194"/>
            <a:ext cx="86409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detsim</a:t>
            </a:r>
            <a:endParaRPr lang="zh-CN" altLang="en-US" dirty="0"/>
          </a:p>
        </p:txBody>
      </p:sp>
      <p:sp>
        <p:nvSpPr>
          <p:cNvPr id="7" name="TextBox 5"/>
          <p:cNvSpPr txBox="1"/>
          <p:nvPr/>
        </p:nvSpPr>
        <p:spPr>
          <a:xfrm>
            <a:off x="2557688" y="4439264"/>
            <a:ext cx="93610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elecsim</a:t>
            </a:r>
            <a:endParaRPr lang="zh-CN" altLang="en-US" dirty="0"/>
          </a:p>
        </p:txBody>
      </p:sp>
      <p:sp>
        <p:nvSpPr>
          <p:cNvPr id="8" name="TextBox 6"/>
          <p:cNvSpPr txBox="1"/>
          <p:nvPr/>
        </p:nvSpPr>
        <p:spPr>
          <a:xfrm>
            <a:off x="4788024" y="4408137"/>
            <a:ext cx="50405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cal</a:t>
            </a:r>
            <a:endParaRPr lang="zh-CN" altLang="en-US" dirty="0"/>
          </a:p>
        </p:txBody>
      </p:sp>
      <p:sp>
        <p:nvSpPr>
          <p:cNvPr id="9" name="TextBox 7"/>
          <p:cNvSpPr txBox="1"/>
          <p:nvPr/>
        </p:nvSpPr>
        <p:spPr>
          <a:xfrm>
            <a:off x="6732240" y="4396462"/>
            <a:ext cx="57606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r</a:t>
            </a:r>
            <a:r>
              <a:rPr lang="en-US" altLang="zh-CN" dirty="0" smtClean="0"/>
              <a:t>ec</a:t>
            </a:r>
            <a:endParaRPr lang="zh-CN" altLang="en-US" dirty="0"/>
          </a:p>
        </p:txBody>
      </p:sp>
      <p:sp>
        <p:nvSpPr>
          <p:cNvPr id="10" name="TextBox 8"/>
          <p:cNvSpPr txBox="1"/>
          <p:nvPr/>
        </p:nvSpPr>
        <p:spPr>
          <a:xfrm>
            <a:off x="1380274" y="5085184"/>
            <a:ext cx="103148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replicate</a:t>
            </a:r>
            <a:endParaRPr lang="zh-CN" altLang="en-US" dirty="0"/>
          </a:p>
        </p:txBody>
      </p:sp>
      <p:sp>
        <p:nvSpPr>
          <p:cNvPr id="11" name="圆角矩形 10"/>
          <p:cNvSpPr/>
          <p:nvPr/>
        </p:nvSpPr>
        <p:spPr>
          <a:xfrm>
            <a:off x="1619672" y="4408137"/>
            <a:ext cx="648072" cy="39830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0"/>
          <p:cNvSpPr txBox="1"/>
          <p:nvPr/>
        </p:nvSpPr>
        <p:spPr>
          <a:xfrm>
            <a:off x="1619672" y="437372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/>
              <a:t>d</a:t>
            </a:r>
            <a:r>
              <a:rPr lang="en-US" altLang="zh-CN" sz="1400" dirty="0" err="1" smtClean="0"/>
              <a:t>etsim</a:t>
            </a:r>
            <a:endParaRPr lang="en-US" altLang="zh-CN" sz="1400" dirty="0" smtClean="0"/>
          </a:p>
          <a:p>
            <a:r>
              <a:rPr lang="en-US" altLang="zh-CN" sz="1400" dirty="0" smtClean="0"/>
              <a:t>  data</a:t>
            </a:r>
            <a:endParaRPr lang="zh-CN" altLang="en-US" sz="1400" dirty="0"/>
          </a:p>
        </p:txBody>
      </p:sp>
      <p:grpSp>
        <p:nvGrpSpPr>
          <p:cNvPr id="13" name="组合 12"/>
          <p:cNvGrpSpPr/>
          <p:nvPr/>
        </p:nvGrpSpPr>
        <p:grpSpPr>
          <a:xfrm>
            <a:off x="3779912" y="4353496"/>
            <a:ext cx="792088" cy="523220"/>
            <a:chOff x="3995936" y="5145584"/>
            <a:chExt cx="792088" cy="523220"/>
          </a:xfrm>
        </p:grpSpPr>
        <p:sp>
          <p:nvSpPr>
            <p:cNvPr id="14" name="圆角矩形 13"/>
            <p:cNvSpPr/>
            <p:nvPr/>
          </p:nvSpPr>
          <p:spPr>
            <a:xfrm>
              <a:off x="3995936" y="5179997"/>
              <a:ext cx="648072" cy="39830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TextBox 12"/>
            <p:cNvSpPr txBox="1"/>
            <p:nvPr/>
          </p:nvSpPr>
          <p:spPr>
            <a:xfrm>
              <a:off x="3995936" y="5145584"/>
              <a:ext cx="7920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err="1" smtClean="0"/>
                <a:t>elecsim</a:t>
              </a:r>
              <a:endParaRPr lang="en-US" altLang="zh-CN" sz="1400" dirty="0" smtClean="0"/>
            </a:p>
            <a:p>
              <a:r>
                <a:rPr lang="en-US" altLang="zh-CN" sz="1400" dirty="0" smtClean="0"/>
                <a:t>  data</a:t>
              </a:r>
              <a:endParaRPr lang="zh-CN" altLang="en-US" sz="1400" dirty="0"/>
            </a:p>
          </p:txBody>
        </p:sp>
      </p:grpSp>
      <p:sp>
        <p:nvSpPr>
          <p:cNvPr id="16" name="圆角矩形 15"/>
          <p:cNvSpPr/>
          <p:nvPr/>
        </p:nvSpPr>
        <p:spPr>
          <a:xfrm>
            <a:off x="5652120" y="4394581"/>
            <a:ext cx="648072" cy="39830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7"/>
          <p:cNvSpPr txBox="1"/>
          <p:nvPr/>
        </p:nvSpPr>
        <p:spPr>
          <a:xfrm>
            <a:off x="5652120" y="436016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   </a:t>
            </a:r>
            <a:r>
              <a:rPr lang="en-US" altLang="zh-CN" sz="1400" dirty="0" err="1" smtClean="0"/>
              <a:t>cal</a:t>
            </a:r>
            <a:endParaRPr lang="en-US" altLang="zh-CN" sz="1400" dirty="0" smtClean="0"/>
          </a:p>
          <a:p>
            <a:r>
              <a:rPr lang="en-US" altLang="zh-CN" sz="1400" dirty="0" smtClean="0"/>
              <a:t>  data</a:t>
            </a:r>
            <a:endParaRPr lang="zh-CN" altLang="en-US" sz="1400" dirty="0"/>
          </a:p>
        </p:txBody>
      </p:sp>
      <p:sp>
        <p:nvSpPr>
          <p:cNvPr id="18" name="圆角矩形 17"/>
          <p:cNvSpPr/>
          <p:nvPr/>
        </p:nvSpPr>
        <p:spPr>
          <a:xfrm>
            <a:off x="7596336" y="4346498"/>
            <a:ext cx="648072" cy="39830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9"/>
          <p:cNvSpPr txBox="1"/>
          <p:nvPr/>
        </p:nvSpPr>
        <p:spPr>
          <a:xfrm>
            <a:off x="7596336" y="4312085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  rec</a:t>
            </a:r>
          </a:p>
          <a:p>
            <a:r>
              <a:rPr lang="en-US" altLang="zh-CN" sz="1400" dirty="0" smtClean="0"/>
              <a:t>  data</a:t>
            </a:r>
            <a:endParaRPr lang="zh-CN" altLang="en-US" sz="1400" dirty="0"/>
          </a:p>
        </p:txBody>
      </p:sp>
      <p:sp>
        <p:nvSpPr>
          <p:cNvPr id="20" name="TextBox 20"/>
          <p:cNvSpPr txBox="1"/>
          <p:nvPr/>
        </p:nvSpPr>
        <p:spPr>
          <a:xfrm>
            <a:off x="3588205" y="5051122"/>
            <a:ext cx="103148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replicate</a:t>
            </a:r>
            <a:endParaRPr lang="zh-CN" altLang="en-US" dirty="0"/>
          </a:p>
        </p:txBody>
      </p:sp>
      <p:sp>
        <p:nvSpPr>
          <p:cNvPr id="21" name="TextBox 21"/>
          <p:cNvSpPr txBox="1"/>
          <p:nvPr/>
        </p:nvSpPr>
        <p:spPr>
          <a:xfrm>
            <a:off x="5532421" y="5051122"/>
            <a:ext cx="103148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replicate</a:t>
            </a:r>
            <a:endParaRPr lang="zh-CN" altLang="en-US" dirty="0"/>
          </a:p>
        </p:txBody>
      </p:sp>
      <p:sp>
        <p:nvSpPr>
          <p:cNvPr id="22" name="TextBox 22"/>
          <p:cNvSpPr txBox="1"/>
          <p:nvPr/>
        </p:nvSpPr>
        <p:spPr>
          <a:xfrm>
            <a:off x="7404629" y="5051122"/>
            <a:ext cx="103148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replicate</a:t>
            </a:r>
            <a:endParaRPr lang="zh-CN" altLang="en-US" dirty="0"/>
          </a:p>
        </p:txBody>
      </p:sp>
      <p:cxnSp>
        <p:nvCxnSpPr>
          <p:cNvPr id="23" name="直接箭头连接符 22"/>
          <p:cNvCxnSpPr>
            <a:stCxn id="6" idx="3"/>
          </p:cNvCxnSpPr>
          <p:nvPr/>
        </p:nvCxnSpPr>
        <p:spPr>
          <a:xfrm>
            <a:off x="1329728" y="4611860"/>
            <a:ext cx="289944" cy="1207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2267744" y="4599974"/>
            <a:ext cx="289944" cy="1207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>
            <a:endCxn id="15" idx="1"/>
          </p:cNvCxnSpPr>
          <p:nvPr/>
        </p:nvCxnSpPr>
        <p:spPr>
          <a:xfrm flipV="1">
            <a:off x="3489968" y="4615106"/>
            <a:ext cx="289944" cy="2022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endCxn id="8" idx="1"/>
          </p:cNvCxnSpPr>
          <p:nvPr/>
        </p:nvCxnSpPr>
        <p:spPr>
          <a:xfrm flipV="1">
            <a:off x="4427984" y="4592803"/>
            <a:ext cx="360040" cy="2312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>
            <a:stCxn id="8" idx="3"/>
            <a:endCxn id="16" idx="1"/>
          </p:cNvCxnSpPr>
          <p:nvPr/>
        </p:nvCxnSpPr>
        <p:spPr>
          <a:xfrm>
            <a:off x="5292080" y="4592803"/>
            <a:ext cx="360040" cy="9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endCxn id="9" idx="1"/>
          </p:cNvCxnSpPr>
          <p:nvPr/>
        </p:nvCxnSpPr>
        <p:spPr>
          <a:xfrm flipV="1">
            <a:off x="6300192" y="4581128"/>
            <a:ext cx="432048" cy="2727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 flipV="1">
            <a:off x="7317619" y="4579746"/>
            <a:ext cx="289944" cy="2022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流程图: 磁盘 29"/>
          <p:cNvSpPr/>
          <p:nvPr/>
        </p:nvSpPr>
        <p:spPr>
          <a:xfrm>
            <a:off x="3169756" y="5721380"/>
            <a:ext cx="648072" cy="57606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流程图: 磁盘 30"/>
          <p:cNvSpPr/>
          <p:nvPr/>
        </p:nvSpPr>
        <p:spPr>
          <a:xfrm>
            <a:off x="4600721" y="5728161"/>
            <a:ext cx="648072" cy="57606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" name="直接箭头连接符 31"/>
          <p:cNvCxnSpPr/>
          <p:nvPr/>
        </p:nvCxnSpPr>
        <p:spPr>
          <a:xfrm>
            <a:off x="1943708" y="4808596"/>
            <a:ext cx="0" cy="3312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4103948" y="4796526"/>
            <a:ext cx="0" cy="3312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>
            <a:off x="5976156" y="4777469"/>
            <a:ext cx="0" cy="3312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7943734" y="4753946"/>
            <a:ext cx="0" cy="3312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>
            <a:off x="1896017" y="5475245"/>
            <a:ext cx="1235823" cy="31814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H="1">
            <a:off x="3707904" y="5396923"/>
            <a:ext cx="396044" cy="324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endCxn id="31" idx="1"/>
          </p:cNvCxnSpPr>
          <p:nvPr/>
        </p:nvCxnSpPr>
        <p:spPr>
          <a:xfrm flipH="1">
            <a:off x="4924757" y="5396923"/>
            <a:ext cx="1051399" cy="3312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 flipH="1">
            <a:off x="5248793" y="5396923"/>
            <a:ext cx="2702673" cy="39646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左右箭头 39"/>
          <p:cNvSpPr/>
          <p:nvPr/>
        </p:nvSpPr>
        <p:spPr>
          <a:xfrm>
            <a:off x="3879576" y="5913401"/>
            <a:ext cx="648072" cy="1680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TextBox 80"/>
          <p:cNvSpPr txBox="1"/>
          <p:nvPr/>
        </p:nvSpPr>
        <p:spPr>
          <a:xfrm>
            <a:off x="3131840" y="5721380"/>
            <a:ext cx="828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Data center</a:t>
            </a:r>
            <a:endParaRPr lang="zh-CN" altLang="en-US" dirty="0"/>
          </a:p>
        </p:txBody>
      </p:sp>
      <p:sp>
        <p:nvSpPr>
          <p:cNvPr id="42" name="TextBox 81"/>
          <p:cNvSpPr txBox="1"/>
          <p:nvPr/>
        </p:nvSpPr>
        <p:spPr>
          <a:xfrm>
            <a:off x="4572000" y="5728161"/>
            <a:ext cx="828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Data center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3544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Special case for JUNO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56184"/>
            <a:ext cx="8229600" cy="384502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zh-CN" sz="2400" dirty="0"/>
              <a:t>No much challenges with normal sim, rec, </a:t>
            </a:r>
            <a:r>
              <a:rPr lang="en-US" altLang="zh-CN" sz="2400" dirty="0" err="1" smtClean="0"/>
              <a:t>ana</a:t>
            </a:r>
            <a:endParaRPr lang="en-US" altLang="zh-CN" sz="2400" dirty="0" smtClean="0"/>
          </a:p>
          <a:p>
            <a:pPr>
              <a:lnSpc>
                <a:spcPct val="110000"/>
              </a:lnSpc>
              <a:defRPr/>
            </a:pPr>
            <a:r>
              <a:rPr lang="en-US" altLang="zh-CN" sz="2400" dirty="0" smtClean="0"/>
              <a:t>Simulation </a:t>
            </a:r>
            <a:r>
              <a:rPr lang="en-US" altLang="zh-CN" sz="2400" dirty="0"/>
              <a:t>of optical photons produced by muon is a special one, which poses severe constraints on both CPU time and Memory </a:t>
            </a:r>
          </a:p>
          <a:p>
            <a:pPr lvl="1"/>
            <a:r>
              <a:rPr lang="en-US" altLang="zh-CN" sz="2000" dirty="0"/>
              <a:t>10% events need &gt; 8GB memory,  &gt;2 days/core</a:t>
            </a:r>
          </a:p>
          <a:p>
            <a:pPr>
              <a:lnSpc>
                <a:spcPct val="110000"/>
              </a:lnSpc>
              <a:defRPr/>
            </a:pPr>
            <a:r>
              <a:rPr lang="en-US" altLang="zh-CN" sz="2400" dirty="0" smtClean="0"/>
              <a:t>This </a:t>
            </a:r>
            <a:r>
              <a:rPr lang="en-US" altLang="zh-CN" sz="2400" dirty="0"/>
              <a:t>problem pushes </a:t>
            </a:r>
            <a:r>
              <a:rPr lang="en-US" altLang="zh-CN" sz="2400" dirty="0" smtClean="0"/>
              <a:t>JUNO software </a:t>
            </a:r>
            <a:r>
              <a:rPr lang="en-US" altLang="zh-CN" sz="2400" dirty="0"/>
              <a:t>to explore ways of parallelism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zh-CN" sz="2000" dirty="0"/>
              <a:t>Performance optimization using parallelism with Geant4 10.x 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zh-CN" sz="2000" dirty="0"/>
              <a:t>Massive parallelism with GPU, achieving 1000 times speed-up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zh-CN" sz="2000" dirty="0"/>
              <a:t>Fast simulation, and plan to improve it with Machine Learning</a:t>
            </a:r>
          </a:p>
          <a:p>
            <a:pPr>
              <a:lnSpc>
                <a:spcPct val="110000"/>
              </a:lnSpc>
              <a:defRPr/>
            </a:pPr>
            <a:r>
              <a:rPr lang="en-US" altLang="zh-CN" sz="2400" dirty="0"/>
              <a:t>Support of Multi-core and GPU need to be considered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12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multi-core supports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4814" y="1357908"/>
            <a:ext cx="8229600" cy="3052936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sz="3300" dirty="0"/>
              <a:t>Juno has tried on multi-core supports</a:t>
            </a:r>
          </a:p>
          <a:p>
            <a:pPr lvl="1"/>
            <a:r>
              <a:rPr lang="en-US" altLang="zh-CN" sz="2900" dirty="0"/>
              <a:t>Customized and shared </a:t>
            </a:r>
            <a:r>
              <a:rPr lang="en-US" altLang="zh-CN" sz="2900" dirty="0" err="1"/>
              <a:t>partitionable</a:t>
            </a:r>
            <a:r>
              <a:rPr lang="en-US" altLang="zh-CN" sz="2900" dirty="0"/>
              <a:t> pilot modes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prototype is quite successful, but need more </a:t>
            </a:r>
            <a:r>
              <a:rPr lang="en-US" altLang="zh-CN" dirty="0" smtClean="0"/>
              <a:t>efforts if put real production</a:t>
            </a:r>
            <a:endParaRPr lang="en-US" altLang="zh-CN" dirty="0"/>
          </a:p>
          <a:p>
            <a:pPr lvl="1"/>
            <a:r>
              <a:rPr lang="en-US" altLang="zh-CN" dirty="0" smtClean="0"/>
              <a:t>Further understand JUNO real user case</a:t>
            </a:r>
          </a:p>
          <a:p>
            <a:pPr lvl="1"/>
            <a:r>
              <a:rPr lang="en-US" altLang="zh-CN" dirty="0" smtClean="0"/>
              <a:t>Need to improve with update of DIRAC version</a:t>
            </a:r>
          </a:p>
          <a:p>
            <a:pPr lvl="1"/>
            <a:r>
              <a:rPr lang="en-US" altLang="zh-CN" dirty="0" smtClean="0"/>
              <a:t>Some improvements </a:t>
            </a:r>
            <a:r>
              <a:rPr lang="en-US" altLang="zh-CN" dirty="0"/>
              <a:t>with core info need to be added to monitoring and </a:t>
            </a:r>
            <a:r>
              <a:rPr lang="en-US" altLang="zh-CN" dirty="0" smtClean="0"/>
              <a:t>accounting </a:t>
            </a:r>
          </a:p>
          <a:p>
            <a:r>
              <a:rPr lang="en-US" altLang="zh-CN" dirty="0" smtClean="0"/>
              <a:t>When multi-core jobs are ready, we can have a try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78" y="4653137"/>
            <a:ext cx="8425722" cy="167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312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GPU supports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1555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zh-CN" sz="2400" dirty="0" smtClean="0"/>
              <a:t>Preliminary tries have been done</a:t>
            </a:r>
          </a:p>
          <a:p>
            <a:r>
              <a:rPr lang="en-US" altLang="zh-CN" sz="2400" dirty="0" smtClean="0"/>
              <a:t>Testbed was setup for the first try  </a:t>
            </a:r>
            <a:endParaRPr lang="en-US" altLang="zh-CN" sz="2400" dirty="0"/>
          </a:p>
          <a:p>
            <a:pPr lvl="1"/>
            <a:r>
              <a:rPr lang="en-US" altLang="zh-CN" sz="2000" dirty="0"/>
              <a:t>IHEP GPU </a:t>
            </a:r>
            <a:r>
              <a:rPr lang="en-US" altLang="zh-CN" sz="2000" dirty="0" smtClean="0"/>
              <a:t>machines </a:t>
            </a:r>
            <a:endParaRPr lang="en-US" altLang="zh-CN" sz="2000" dirty="0"/>
          </a:p>
          <a:p>
            <a:pPr lvl="1"/>
            <a:r>
              <a:rPr lang="en-US" altLang="zh-CN" sz="2000" dirty="0"/>
              <a:t>JINR </a:t>
            </a:r>
            <a:r>
              <a:rPr lang="en-US" altLang="zh-CN" sz="2000" dirty="0" smtClean="0"/>
              <a:t>GPU old </a:t>
            </a:r>
            <a:r>
              <a:rPr lang="en-US" altLang="zh-CN" sz="2000" dirty="0"/>
              <a:t>farm (SLURM</a:t>
            </a:r>
            <a:r>
              <a:rPr lang="en-US" altLang="zh-CN" sz="2000" dirty="0" smtClean="0"/>
              <a:t>)</a:t>
            </a:r>
          </a:p>
          <a:p>
            <a:r>
              <a:rPr lang="en-US" altLang="zh-CN" sz="2400" dirty="0" smtClean="0"/>
              <a:t>With new “Tags” system, CPU and GPU jobs can be successfully sent to right sites</a:t>
            </a:r>
          </a:p>
          <a:p>
            <a:pPr lvl="1"/>
            <a:r>
              <a:rPr lang="en-US" altLang="zh-CN" sz="2000" dirty="0" smtClean="0"/>
              <a:t>“</a:t>
            </a:r>
            <a:r>
              <a:rPr lang="en-US" altLang="zh-CN" sz="2000" dirty="0" err="1"/>
              <a:t>RequiredTag</a:t>
            </a:r>
            <a:r>
              <a:rPr lang="en-US" altLang="zh-CN" sz="2000" dirty="0"/>
              <a:t>” and “Tag”</a:t>
            </a:r>
          </a:p>
          <a:p>
            <a:r>
              <a:rPr lang="en-US" altLang="zh-CN" sz="2400" dirty="0" smtClean="0"/>
              <a:t>Need more tests, more resources to join in? When can real JUNO jobs run on GPU?  </a:t>
            </a:r>
          </a:p>
          <a:p>
            <a:pPr lvl="1"/>
            <a:r>
              <a:rPr lang="en-US" altLang="zh-CN" sz="2000" dirty="0" smtClean="0"/>
              <a:t> </a:t>
            </a:r>
            <a:r>
              <a:rPr lang="en-US" altLang="zh-CN" sz="2000" dirty="0"/>
              <a:t>IHEP GPU </a:t>
            </a:r>
            <a:r>
              <a:rPr lang="en-US" altLang="zh-CN" sz="2000" dirty="0" smtClean="0"/>
              <a:t>farm?</a:t>
            </a:r>
          </a:p>
          <a:p>
            <a:pPr lvl="1"/>
            <a:r>
              <a:rPr lang="en-US" altLang="zh-CN" sz="2000" dirty="0" smtClean="0"/>
              <a:t>JINR </a:t>
            </a:r>
            <a:r>
              <a:rPr lang="en-US" altLang="zh-CN" sz="2000" dirty="0"/>
              <a:t>GPU </a:t>
            </a:r>
            <a:r>
              <a:rPr lang="en-US" altLang="zh-CN" sz="2000" dirty="0" smtClean="0"/>
              <a:t>farm?</a:t>
            </a:r>
          </a:p>
          <a:p>
            <a:pPr lvl="1"/>
            <a:r>
              <a:rPr lang="en-US" altLang="zh-CN" sz="2000" dirty="0" smtClean="0"/>
              <a:t>CNAF? IN2P3?</a:t>
            </a:r>
          </a:p>
          <a:p>
            <a:pPr lvl="1"/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205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 issues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IN2P3 wanted to try with </a:t>
            </a:r>
            <a:r>
              <a:rPr lang="en-US" altLang="zh-CN" dirty="0" err="1" smtClean="0"/>
              <a:t>Xrootd</a:t>
            </a:r>
            <a:r>
              <a:rPr lang="en-US" altLang="zh-CN" dirty="0" smtClean="0"/>
              <a:t>-only grid SE</a:t>
            </a:r>
          </a:p>
          <a:p>
            <a:pPr lvl="1"/>
            <a:r>
              <a:rPr lang="en-US" altLang="zh-CN" dirty="0" smtClean="0"/>
              <a:t>An independent </a:t>
            </a:r>
            <a:r>
              <a:rPr lang="en-US" altLang="zh-CN" dirty="0" err="1" smtClean="0"/>
              <a:t>xrootd</a:t>
            </a:r>
            <a:r>
              <a:rPr lang="en-US" altLang="zh-CN" dirty="0" smtClean="0"/>
              <a:t> server was installed with </a:t>
            </a:r>
            <a:r>
              <a:rPr lang="en-US" altLang="zh-CN" dirty="0" err="1" smtClean="0"/>
              <a:t>xrootd</a:t>
            </a:r>
            <a:r>
              <a:rPr lang="en-US" altLang="zh-CN" dirty="0" smtClean="0"/>
              <a:t> version 4.9.0-1</a:t>
            </a:r>
          </a:p>
          <a:p>
            <a:pPr lvl="1"/>
            <a:r>
              <a:rPr lang="en-US" altLang="zh-CN" dirty="0" smtClean="0"/>
              <a:t>It works on the </a:t>
            </a:r>
            <a:r>
              <a:rPr lang="en-US" altLang="zh-CN" dirty="0" err="1" smtClean="0"/>
              <a:t>xrootd</a:t>
            </a:r>
            <a:r>
              <a:rPr lang="en-US" altLang="zh-CN" dirty="0" smtClean="0"/>
              <a:t> client with version 4.9.0-1</a:t>
            </a:r>
          </a:p>
          <a:p>
            <a:pPr lvl="1"/>
            <a:r>
              <a:rPr lang="en-US" altLang="zh-CN" dirty="0" smtClean="0"/>
              <a:t>But failed with the client </a:t>
            </a:r>
            <a:r>
              <a:rPr lang="en-US" altLang="zh-CN" dirty="0" err="1" smtClean="0"/>
              <a:t>xrootd</a:t>
            </a:r>
            <a:r>
              <a:rPr lang="en-US" altLang="zh-CN" dirty="0" smtClean="0"/>
              <a:t> 4.8.0 and 4.8.3</a:t>
            </a:r>
          </a:p>
          <a:p>
            <a:r>
              <a:rPr lang="en-US" altLang="zh-CN" dirty="0" smtClean="0"/>
              <a:t>Currently our DIRAC production version is v6r22p3 with </a:t>
            </a:r>
            <a:r>
              <a:rPr lang="en-US" altLang="zh-CN" dirty="0" err="1" smtClean="0"/>
              <a:t>xrootd</a:t>
            </a:r>
            <a:r>
              <a:rPr lang="en-US" altLang="zh-CN" dirty="0"/>
              <a:t> </a:t>
            </a:r>
            <a:r>
              <a:rPr lang="en-US" altLang="zh-CN" dirty="0" smtClean="0"/>
              <a:t>4.8.3</a:t>
            </a:r>
          </a:p>
          <a:p>
            <a:r>
              <a:rPr lang="en-US" altLang="zh-CN" dirty="0" smtClean="0"/>
              <a:t>Why IN2P3 want to try that instead of using </a:t>
            </a:r>
            <a:r>
              <a:rPr lang="en-US" altLang="zh-CN" dirty="0" err="1" smtClean="0"/>
              <a:t>dCache</a:t>
            </a:r>
            <a:r>
              <a:rPr lang="en-US" altLang="zh-CN" dirty="0" smtClean="0"/>
              <a:t>? </a:t>
            </a:r>
          </a:p>
          <a:p>
            <a:r>
              <a:rPr lang="en-US" altLang="zh-CN" dirty="0" smtClean="0"/>
              <a:t>Convenient solution to solve it?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025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 issues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556792"/>
            <a:ext cx="4978896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User submission tool are being developed</a:t>
            </a:r>
          </a:p>
          <a:p>
            <a:pPr lvl="1"/>
            <a:r>
              <a:rPr lang="en-US" altLang="zh-CN" dirty="0" err="1" smtClean="0"/>
              <a:t>Parameteric</a:t>
            </a:r>
            <a:r>
              <a:rPr lang="en-US" altLang="zh-CN" dirty="0" smtClean="0"/>
              <a:t> job submission will be considered</a:t>
            </a:r>
          </a:p>
          <a:p>
            <a:pPr lvl="1"/>
            <a:r>
              <a:rPr lang="en-US" altLang="zh-CN" dirty="0" smtClean="0"/>
              <a:t>Any more suggestions</a:t>
            </a:r>
          </a:p>
          <a:p>
            <a:r>
              <a:rPr lang="en-US" altLang="zh-CN" dirty="0" smtClean="0"/>
              <a:t>JUNO is required to do some tries in DOMA project</a:t>
            </a:r>
          </a:p>
          <a:p>
            <a:pPr lvl="1"/>
            <a:r>
              <a:rPr lang="en-US" altLang="zh-CN" dirty="0" err="1" smtClean="0"/>
              <a:t>Xcache</a:t>
            </a:r>
            <a:r>
              <a:rPr lang="en-US" altLang="zh-CN" dirty="0" smtClean="0"/>
              <a:t> study would be a starting point  </a:t>
            </a:r>
            <a:endParaRPr lang="en-US" altLang="zh-CN" dirty="0"/>
          </a:p>
          <a:p>
            <a:pPr lvl="1"/>
            <a:r>
              <a:rPr lang="en-US" altLang="zh-CN" dirty="0" smtClean="0"/>
              <a:t>CNAF is involved in CMS DOMA federation, is possible to try also for JUNO?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15</a:t>
            </a:fld>
            <a:endParaRPr 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1" y="1196752"/>
            <a:ext cx="3744416" cy="411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624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Tasks and Manpower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Maintenance </a:t>
            </a:r>
          </a:p>
          <a:p>
            <a:pPr lvl="1"/>
            <a:r>
              <a:rPr lang="en-US" altLang="zh-CN" dirty="0" smtClean="0"/>
              <a:t>Ticket system/shifter</a:t>
            </a:r>
          </a:p>
          <a:p>
            <a:r>
              <a:rPr lang="en-US" altLang="zh-CN" dirty="0" smtClean="0"/>
              <a:t>User submission tool</a:t>
            </a:r>
          </a:p>
          <a:p>
            <a:r>
              <a:rPr lang="en-US" altLang="zh-CN" dirty="0" smtClean="0"/>
              <a:t>JUNO Production system</a:t>
            </a:r>
          </a:p>
          <a:p>
            <a:r>
              <a:rPr lang="en-US" altLang="zh-CN" dirty="0" smtClean="0"/>
              <a:t>GPU </a:t>
            </a:r>
          </a:p>
          <a:p>
            <a:r>
              <a:rPr lang="en-US" altLang="zh-CN" dirty="0" smtClean="0"/>
              <a:t>Multi-core</a:t>
            </a:r>
          </a:p>
          <a:p>
            <a:r>
              <a:rPr lang="en-US" altLang="zh-CN" dirty="0" smtClean="0"/>
              <a:t>Monitoring</a:t>
            </a:r>
          </a:p>
          <a:p>
            <a:r>
              <a:rPr lang="en-US" altLang="zh-CN" dirty="0" smtClean="0"/>
              <a:t>DOMA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520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volume in JUNO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CN" dirty="0"/>
              <a:t>Supposed 2 </a:t>
            </a:r>
            <a:r>
              <a:rPr lang="en-US" altLang="zh-CN" dirty="0" err="1" smtClean="0"/>
              <a:t>softver</a:t>
            </a:r>
            <a:r>
              <a:rPr lang="en-US" altLang="zh-CN" dirty="0" smtClean="0"/>
              <a:t>/year, have a roughly estimation with JUNO offline group</a:t>
            </a:r>
            <a:endParaRPr lang="en-US" altLang="zh-CN" dirty="0"/>
          </a:p>
          <a:p>
            <a:r>
              <a:rPr lang="en-US" altLang="zh-CN" dirty="0"/>
              <a:t>Data volume Raw data is expected to be </a:t>
            </a:r>
            <a:r>
              <a:rPr lang="en-US" altLang="zh-CN" dirty="0" smtClean="0"/>
              <a:t>2PB/year in 2021 (~3PB/year scale)</a:t>
            </a:r>
            <a:endParaRPr lang="en-US" altLang="zh-CN" dirty="0"/>
          </a:p>
          <a:p>
            <a:pPr lvl="1"/>
            <a:r>
              <a:rPr lang="en-US" altLang="zh-CN" dirty="0"/>
              <a:t>Rec data ~20TB/year </a:t>
            </a:r>
          </a:p>
          <a:p>
            <a:pPr lvl="1"/>
            <a:r>
              <a:rPr lang="en-US" altLang="zh-CN" dirty="0"/>
              <a:t>Sim data ~100TB/year</a:t>
            </a:r>
          </a:p>
          <a:p>
            <a:pPr lvl="1"/>
            <a:r>
              <a:rPr lang="en-US" altLang="zh-CN" dirty="0"/>
              <a:t>Cal data ~ 200TB+2TB/year</a:t>
            </a:r>
          </a:p>
          <a:p>
            <a:pPr lvl="1"/>
            <a:r>
              <a:rPr lang="en-US" altLang="zh-CN" dirty="0"/>
              <a:t>Data skimming?  &lt; 1TB/year?</a:t>
            </a:r>
          </a:p>
          <a:p>
            <a:r>
              <a:rPr lang="en-US" altLang="zh-CN" dirty="0"/>
              <a:t>Computing requirements from Sim, Rec and </a:t>
            </a:r>
            <a:r>
              <a:rPr lang="en-US" altLang="zh-CN" dirty="0" smtClean="0"/>
              <a:t>Cal (10K~20K cores scale) </a:t>
            </a:r>
            <a:endParaRPr lang="en-US" altLang="zh-CN" dirty="0"/>
          </a:p>
          <a:p>
            <a:pPr lvl="1"/>
            <a:r>
              <a:rPr lang="en-US" altLang="zh-CN" dirty="0"/>
              <a:t>Sim need </a:t>
            </a:r>
            <a:r>
              <a:rPr lang="en-US" altLang="zh-CN" dirty="0" smtClean="0"/>
              <a:t>5000 </a:t>
            </a:r>
            <a:r>
              <a:rPr lang="en-US" altLang="zh-CN" dirty="0"/>
              <a:t>CPU </a:t>
            </a:r>
            <a:r>
              <a:rPr lang="en-US" altLang="zh-CN" dirty="0" smtClean="0"/>
              <a:t>cores/year</a:t>
            </a:r>
            <a:endParaRPr lang="en-US" altLang="zh-CN" dirty="0"/>
          </a:p>
          <a:p>
            <a:pPr lvl="1"/>
            <a:r>
              <a:rPr lang="en-US" altLang="zh-CN" dirty="0"/>
              <a:t>Rec need </a:t>
            </a:r>
            <a:r>
              <a:rPr lang="en-US" altLang="zh-CN" dirty="0" smtClean="0"/>
              <a:t>5000~10000 </a:t>
            </a:r>
            <a:r>
              <a:rPr lang="en-US" altLang="zh-CN" dirty="0"/>
              <a:t>CPU </a:t>
            </a:r>
            <a:r>
              <a:rPr lang="en-US" altLang="zh-CN" dirty="0" smtClean="0"/>
              <a:t>cores/year</a:t>
            </a:r>
            <a:endParaRPr lang="en-US" altLang="zh-CN" dirty="0"/>
          </a:p>
          <a:p>
            <a:pPr lvl="1"/>
            <a:r>
              <a:rPr lang="en-US" altLang="zh-CN" dirty="0"/>
              <a:t>Cal ~ 15 days with 5000 CPU cores</a:t>
            </a:r>
          </a:p>
          <a:p>
            <a:pPr lvl="1"/>
            <a:r>
              <a:rPr lang="en-US" altLang="zh-CN" dirty="0"/>
              <a:t>Data skimming? Expect to be </a:t>
            </a:r>
            <a:r>
              <a:rPr lang="en-US" altLang="zh-CN" dirty="0" smtClean="0"/>
              <a:t>small</a:t>
            </a:r>
          </a:p>
          <a:p>
            <a:r>
              <a:rPr lang="en-US" altLang="zh-CN" dirty="0" smtClean="0"/>
              <a:t>According to data volume, the challenge is not big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308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Site pledge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It is </a:t>
            </a:r>
            <a:r>
              <a:rPr lang="en-US" altLang="zh-CN" dirty="0"/>
              <a:t>clear </a:t>
            </a:r>
            <a:r>
              <a:rPr lang="en-US" altLang="zh-CN" dirty="0" smtClean="0"/>
              <a:t>four </a:t>
            </a:r>
            <a:r>
              <a:rPr lang="en-US" altLang="zh-CN" dirty="0"/>
              <a:t>big </a:t>
            </a:r>
            <a:r>
              <a:rPr lang="en-US" altLang="zh-CN" dirty="0" smtClean="0"/>
              <a:t>data centers would participate</a:t>
            </a:r>
            <a:r>
              <a:rPr lang="en-US" altLang="zh-CN" dirty="0"/>
              <a:t>: </a:t>
            </a:r>
            <a:r>
              <a:rPr lang="en-US" altLang="zh-CN" dirty="0" smtClean="0"/>
              <a:t>IN2P3</a:t>
            </a:r>
            <a:r>
              <a:rPr lang="en-US" altLang="zh-CN" dirty="0"/>
              <a:t>, CNAF, </a:t>
            </a:r>
            <a:r>
              <a:rPr lang="en-US" altLang="zh-CN" dirty="0" smtClean="0"/>
              <a:t>JINR,IHEP</a:t>
            </a:r>
            <a:endParaRPr lang="en-US" altLang="zh-CN" dirty="0"/>
          </a:p>
          <a:p>
            <a:r>
              <a:rPr lang="en-US" altLang="zh-CN" dirty="0" smtClean="0"/>
              <a:t>Many things are not very clear</a:t>
            </a:r>
          </a:p>
          <a:p>
            <a:pPr lvl="1"/>
            <a:r>
              <a:rPr lang="en-US" altLang="zh-CN" dirty="0" smtClean="0"/>
              <a:t>Pledges for each site</a:t>
            </a:r>
          </a:p>
          <a:p>
            <a:pPr lvl="1"/>
            <a:r>
              <a:rPr lang="en-US" altLang="zh-CN" dirty="0" smtClean="0"/>
              <a:t>Any other medium or small sites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33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Sites joined in testbed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8824" y="1161534"/>
            <a:ext cx="8229600" cy="2771522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sz="3600" dirty="0"/>
              <a:t>Six sites have already joined in distributed computing</a:t>
            </a:r>
          </a:p>
          <a:p>
            <a:pPr lvl="1"/>
            <a:r>
              <a:rPr lang="en-US" altLang="zh-CN" sz="3400" dirty="0" smtClean="0"/>
              <a:t>IN2P3, IHEP(2), JINR, </a:t>
            </a:r>
            <a:r>
              <a:rPr lang="en-US" altLang="zh-CN" sz="3400" dirty="0" err="1" smtClean="0"/>
              <a:t>Padovana</a:t>
            </a:r>
            <a:r>
              <a:rPr lang="en-US" altLang="zh-CN" sz="3400" dirty="0" smtClean="0"/>
              <a:t>, CNAF</a:t>
            </a:r>
          </a:p>
          <a:p>
            <a:pPr lvl="1"/>
            <a:r>
              <a:rPr lang="en-US" altLang="zh-CN" sz="3400" dirty="0" smtClean="0"/>
              <a:t>CE types: cloud, cluster, grid</a:t>
            </a:r>
          </a:p>
          <a:p>
            <a:pPr lvl="1"/>
            <a:r>
              <a:rPr lang="en-US" altLang="zh-CN" sz="3400" dirty="0" smtClean="0"/>
              <a:t>SE types: </a:t>
            </a:r>
            <a:r>
              <a:rPr lang="en-US" altLang="zh-CN" sz="3400" dirty="0" err="1" smtClean="0"/>
              <a:t>dCache</a:t>
            </a:r>
            <a:r>
              <a:rPr lang="en-US" altLang="zh-CN" sz="3400" dirty="0" smtClean="0"/>
              <a:t>, </a:t>
            </a:r>
            <a:r>
              <a:rPr lang="en-US" altLang="zh-CN" sz="3400" dirty="0" err="1" smtClean="0"/>
              <a:t>StoRM</a:t>
            </a:r>
            <a:endParaRPr lang="en-US" altLang="zh-CN" sz="3400" dirty="0" smtClean="0"/>
          </a:p>
          <a:p>
            <a:pPr lvl="1"/>
            <a:r>
              <a:rPr lang="en-US" altLang="zh-CN" sz="3400" dirty="0" smtClean="0"/>
              <a:t>MSU plans to join soon </a:t>
            </a:r>
          </a:p>
          <a:p>
            <a:r>
              <a:rPr lang="en-US" altLang="zh-CN" sz="3600" dirty="0" smtClean="0"/>
              <a:t>Total Resources joined: ~</a:t>
            </a:r>
            <a:r>
              <a:rPr lang="en-US" altLang="zh-CN" sz="3600" dirty="0"/>
              <a:t>600CPU </a:t>
            </a:r>
            <a:r>
              <a:rPr lang="en-US" altLang="zh-CN" sz="3600" dirty="0" smtClean="0"/>
              <a:t>cores, only testbed</a:t>
            </a:r>
          </a:p>
          <a:p>
            <a:r>
              <a:rPr lang="en-US" altLang="zh-CN" sz="3600" dirty="0" smtClean="0"/>
              <a:t>Singularity has been used to provide a unique OS for JUNO</a:t>
            </a:r>
            <a:endParaRPr lang="zh-CN" altLang="en-US" sz="3600" dirty="0"/>
          </a:p>
          <a:p>
            <a:endParaRPr lang="en-US" altLang="zh-CN" sz="3800" dirty="0" smtClean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4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75" y="3933056"/>
            <a:ext cx="9009733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8388424" y="3933056"/>
            <a:ext cx="762784" cy="2304256"/>
          </a:xfrm>
          <a:prstGeom prst="rect">
            <a:avLst/>
          </a:prstGeom>
          <a:solidFill>
            <a:schemeClr val="accent2">
              <a:lumMod val="60000"/>
              <a:lumOff val="4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9262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Computing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4791" y="1245512"/>
            <a:ext cx="5125651" cy="5082997"/>
          </a:xfrm>
        </p:spPr>
        <p:txBody>
          <a:bodyPr>
            <a:normAutofit fontScale="92500"/>
          </a:bodyPr>
          <a:lstStyle/>
          <a:p>
            <a:r>
              <a:rPr lang="en-US" altLang="zh-CN" dirty="0"/>
              <a:t>The computing model hasn’t been decided yet</a:t>
            </a:r>
          </a:p>
          <a:p>
            <a:pPr lvl="1"/>
            <a:r>
              <a:rPr lang="en-US" altLang="zh-CN" sz="2600" dirty="0"/>
              <a:t>Just an example to explain </a:t>
            </a:r>
            <a:r>
              <a:rPr lang="en-US" altLang="zh-CN" sz="2600" dirty="0" smtClean="0"/>
              <a:t>requirements</a:t>
            </a:r>
            <a:endParaRPr lang="en-US" altLang="zh-CN" sz="2600" dirty="0"/>
          </a:p>
          <a:p>
            <a:pPr marR="0" lvl="0" fontAlgn="auto">
              <a:spcAft>
                <a:spcPts val="0"/>
              </a:spcAft>
              <a:buClrTx/>
              <a:buSzTx/>
              <a:tabLst/>
              <a:defRPr/>
            </a:pPr>
            <a:r>
              <a:rPr lang="en-GB" altLang="zh-CN" sz="2600" b="1" dirty="0"/>
              <a:t>IHEP and CNAF</a:t>
            </a:r>
          </a:p>
          <a:p>
            <a:pPr lvl="1">
              <a:defRPr/>
            </a:pPr>
            <a:r>
              <a:rPr lang="en-GB" altLang="zh-CN" sz="2200" dirty="0"/>
              <a:t>Hold storage for the complete set of  data, backup for each other</a:t>
            </a:r>
          </a:p>
          <a:p>
            <a:pPr>
              <a:defRPr/>
            </a:pPr>
            <a:r>
              <a:rPr lang="en-US" altLang="zh-CN" sz="2600" b="1" dirty="0"/>
              <a:t>Other centers</a:t>
            </a:r>
          </a:p>
          <a:p>
            <a:pPr lvl="1"/>
            <a:r>
              <a:rPr lang="en-GB" altLang="zh-CN" sz="2200" dirty="0"/>
              <a:t>Hold storage for part of simulation data</a:t>
            </a:r>
          </a:p>
          <a:p>
            <a:pPr>
              <a:defRPr/>
            </a:pPr>
            <a:r>
              <a:rPr lang="en-US" altLang="zh-CN" sz="2800" dirty="0" smtClean="0"/>
              <a:t>MC </a:t>
            </a:r>
            <a:r>
              <a:rPr lang="en-US" altLang="zh-CN" sz="2800" dirty="0"/>
              <a:t>simulation </a:t>
            </a:r>
            <a:r>
              <a:rPr lang="en-US" altLang="zh-CN" sz="2800" dirty="0" smtClean="0"/>
              <a:t>will be first </a:t>
            </a:r>
            <a:r>
              <a:rPr lang="en-US" altLang="zh-CN" sz="2800" dirty="0"/>
              <a:t>considered to run in distributed </a:t>
            </a:r>
            <a:r>
              <a:rPr lang="en-US" altLang="zh-CN" sz="2800" dirty="0" smtClean="0"/>
              <a:t>computing, then reconstruction?</a:t>
            </a:r>
            <a:endParaRPr lang="en-US" altLang="zh-CN" sz="28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5</a:t>
            </a:fld>
            <a:endParaRPr 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5677467" y="2734110"/>
            <a:ext cx="1263792" cy="1070014"/>
            <a:chOff x="5292080" y="2924944"/>
            <a:chExt cx="1656184" cy="1080120"/>
          </a:xfrm>
        </p:grpSpPr>
        <p:sp>
          <p:nvSpPr>
            <p:cNvPr id="6" name="椭圆 5"/>
            <p:cNvSpPr/>
            <p:nvPr/>
          </p:nvSpPr>
          <p:spPr>
            <a:xfrm>
              <a:off x="5292080" y="2924944"/>
              <a:ext cx="1656184" cy="10801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TextBox 5"/>
            <p:cNvSpPr txBox="1"/>
            <p:nvPr/>
          </p:nvSpPr>
          <p:spPr>
            <a:xfrm>
              <a:off x="5400092" y="3243359"/>
              <a:ext cx="1404156" cy="466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  IHEP </a:t>
              </a:r>
              <a:endParaRPr lang="zh-CN" altLang="en-US" sz="2400" dirty="0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914475" y="5086535"/>
            <a:ext cx="1202142" cy="792088"/>
            <a:chOff x="4617005" y="4801798"/>
            <a:chExt cx="1400877" cy="792088"/>
          </a:xfrm>
        </p:grpSpPr>
        <p:sp>
          <p:nvSpPr>
            <p:cNvPr id="9" name="椭圆 8"/>
            <p:cNvSpPr/>
            <p:nvPr/>
          </p:nvSpPr>
          <p:spPr>
            <a:xfrm>
              <a:off x="4617005" y="4801798"/>
              <a:ext cx="1350150" cy="792088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TextBox 8"/>
            <p:cNvSpPr txBox="1"/>
            <p:nvPr/>
          </p:nvSpPr>
          <p:spPr>
            <a:xfrm>
              <a:off x="4649730" y="5034137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 </a:t>
              </a:r>
              <a:r>
                <a:rPr lang="en-US" altLang="zh-CN" dirty="0" smtClean="0"/>
                <a:t> IN2P3</a:t>
              </a:r>
              <a:endParaRPr lang="zh-CN" altLang="en-US" dirty="0"/>
            </a:p>
          </p:txBody>
        </p:sp>
      </p:grpSp>
      <p:cxnSp>
        <p:nvCxnSpPr>
          <p:cNvPr id="11" name="直接箭头连接符 10"/>
          <p:cNvCxnSpPr>
            <a:stCxn id="6" idx="4"/>
            <a:endCxn id="20" idx="0"/>
          </p:cNvCxnSpPr>
          <p:nvPr/>
        </p:nvCxnSpPr>
        <p:spPr>
          <a:xfrm flipH="1">
            <a:off x="5987457" y="3804124"/>
            <a:ext cx="321906" cy="1272743"/>
          </a:xfrm>
          <a:prstGeom prst="straightConnector1">
            <a:avLst/>
          </a:prstGeom>
          <a:ln w="635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>
            <a:stCxn id="6" idx="4"/>
            <a:endCxn id="9" idx="0"/>
          </p:cNvCxnSpPr>
          <p:nvPr/>
        </p:nvCxnSpPr>
        <p:spPr>
          <a:xfrm>
            <a:off x="6309363" y="3804124"/>
            <a:ext cx="2184418" cy="1282411"/>
          </a:xfrm>
          <a:prstGeom prst="straightConnector1">
            <a:avLst/>
          </a:prstGeom>
          <a:ln w="635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7374801" y="2734110"/>
            <a:ext cx="1194614" cy="1070014"/>
            <a:chOff x="5292080" y="2924944"/>
            <a:chExt cx="1656184" cy="1080120"/>
          </a:xfrm>
        </p:grpSpPr>
        <p:sp>
          <p:nvSpPr>
            <p:cNvPr id="14" name="椭圆 13"/>
            <p:cNvSpPr/>
            <p:nvPr/>
          </p:nvSpPr>
          <p:spPr>
            <a:xfrm>
              <a:off x="5292080" y="2924944"/>
              <a:ext cx="1656184" cy="10801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TextBox 13"/>
            <p:cNvSpPr txBox="1"/>
            <p:nvPr/>
          </p:nvSpPr>
          <p:spPr>
            <a:xfrm>
              <a:off x="5400091" y="3243360"/>
              <a:ext cx="1404158" cy="466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  CNAF </a:t>
              </a:r>
              <a:endParaRPr lang="zh-CN" altLang="en-US" sz="2400" dirty="0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661248" y="4997345"/>
            <a:ext cx="1225145" cy="871610"/>
            <a:chOff x="4617005" y="4722276"/>
            <a:chExt cx="1427683" cy="871610"/>
          </a:xfrm>
        </p:grpSpPr>
        <p:sp>
          <p:nvSpPr>
            <p:cNvPr id="17" name="椭圆 16"/>
            <p:cNvSpPr/>
            <p:nvPr/>
          </p:nvSpPr>
          <p:spPr>
            <a:xfrm>
              <a:off x="4617005" y="4801798"/>
              <a:ext cx="1350150" cy="792088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TextBox 16"/>
            <p:cNvSpPr txBox="1"/>
            <p:nvPr/>
          </p:nvSpPr>
          <p:spPr>
            <a:xfrm>
              <a:off x="4676535" y="4722276"/>
              <a:ext cx="13681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 </a:t>
              </a:r>
              <a:r>
                <a:rPr lang="en-US" altLang="zh-CN" dirty="0" smtClean="0"/>
                <a:t> MOSCOW</a:t>
              </a:r>
              <a:endParaRPr lang="zh-CN" altLang="en-US" dirty="0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408151" y="5076867"/>
            <a:ext cx="1202142" cy="792088"/>
            <a:chOff x="4617005" y="4801798"/>
            <a:chExt cx="1400877" cy="792088"/>
          </a:xfrm>
        </p:grpSpPr>
        <p:sp>
          <p:nvSpPr>
            <p:cNvPr id="20" name="椭圆 19"/>
            <p:cNvSpPr/>
            <p:nvPr/>
          </p:nvSpPr>
          <p:spPr>
            <a:xfrm>
              <a:off x="4617005" y="4801798"/>
              <a:ext cx="1350150" cy="792088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TextBox 19"/>
            <p:cNvSpPr txBox="1"/>
            <p:nvPr/>
          </p:nvSpPr>
          <p:spPr>
            <a:xfrm>
              <a:off x="4649730" y="5034137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 </a:t>
              </a:r>
              <a:r>
                <a:rPr lang="en-US" altLang="zh-CN" dirty="0" smtClean="0"/>
                <a:t>    JINR</a:t>
              </a:r>
              <a:endParaRPr lang="zh-CN" altLang="en-US" dirty="0"/>
            </a:p>
          </p:txBody>
        </p:sp>
      </p:grpSp>
      <p:cxnSp>
        <p:nvCxnSpPr>
          <p:cNvPr id="22" name="直接箭头连接符 21"/>
          <p:cNvCxnSpPr/>
          <p:nvPr/>
        </p:nvCxnSpPr>
        <p:spPr>
          <a:xfrm>
            <a:off x="6345169" y="3813792"/>
            <a:ext cx="895384" cy="1272743"/>
          </a:xfrm>
          <a:prstGeom prst="straightConnector1">
            <a:avLst/>
          </a:prstGeom>
          <a:ln w="635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>
            <a:endCxn id="20" idx="0"/>
          </p:cNvCxnSpPr>
          <p:nvPr/>
        </p:nvCxnSpPr>
        <p:spPr>
          <a:xfrm flipH="1">
            <a:off x="5987457" y="3787011"/>
            <a:ext cx="1927018" cy="1289856"/>
          </a:xfrm>
          <a:prstGeom prst="straightConnector1">
            <a:avLst/>
          </a:prstGeom>
          <a:ln w="635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 flipH="1">
            <a:off x="7240553" y="3822916"/>
            <a:ext cx="635532" cy="1263619"/>
          </a:xfrm>
          <a:prstGeom prst="straightConnector1">
            <a:avLst/>
          </a:prstGeom>
          <a:ln w="635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>
            <a:endCxn id="9" idx="0"/>
          </p:cNvCxnSpPr>
          <p:nvPr/>
        </p:nvCxnSpPr>
        <p:spPr>
          <a:xfrm>
            <a:off x="7942557" y="3787011"/>
            <a:ext cx="551224" cy="1299524"/>
          </a:xfrm>
          <a:prstGeom prst="straightConnector1">
            <a:avLst/>
          </a:prstGeom>
          <a:ln w="635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左右箭头 25"/>
          <p:cNvSpPr/>
          <p:nvPr/>
        </p:nvSpPr>
        <p:spPr>
          <a:xfrm>
            <a:off x="6792861" y="3140968"/>
            <a:ext cx="765458" cy="3702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774" y="3356992"/>
            <a:ext cx="2944813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7697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JUNO software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66630"/>
            <a:ext cx="8229600" cy="2040406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JUNO software is  based on </a:t>
            </a:r>
            <a:r>
              <a:rPr lang="en-US" altLang="zh-CN" dirty="0" err="1" smtClean="0"/>
              <a:t>SNiPER</a:t>
            </a:r>
            <a:r>
              <a:rPr lang="en-US" altLang="zh-CN" dirty="0"/>
              <a:t> </a:t>
            </a:r>
            <a:r>
              <a:rPr lang="en-US" altLang="zh-CN" dirty="0" smtClean="0"/>
              <a:t>which is similar to GAUDI</a:t>
            </a:r>
          </a:p>
          <a:p>
            <a:pPr lvl="1"/>
            <a:r>
              <a:rPr lang="en-US" altLang="zh-CN" dirty="0" smtClean="0"/>
              <a:t>Deployed in CVMFS</a:t>
            </a:r>
          </a:p>
          <a:p>
            <a:r>
              <a:rPr lang="en-US" altLang="zh-CN" dirty="0" smtClean="0"/>
              <a:t>Four steps required for MC production</a:t>
            </a:r>
          </a:p>
          <a:p>
            <a:pPr lvl="1"/>
            <a:r>
              <a:rPr lang="en-US" altLang="zh-CN" dirty="0" err="1" smtClean="0"/>
              <a:t>detsim</a:t>
            </a:r>
            <a:r>
              <a:rPr lang="en-US" altLang="zh-CN" dirty="0"/>
              <a:t>, </a:t>
            </a:r>
            <a:r>
              <a:rPr lang="en-US" altLang="zh-CN" dirty="0" err="1"/>
              <a:t>elecsim</a:t>
            </a:r>
            <a:r>
              <a:rPr lang="en-US" altLang="zh-CN" dirty="0"/>
              <a:t>, </a:t>
            </a:r>
            <a:r>
              <a:rPr lang="en-US" altLang="zh-CN" dirty="0" err="1"/>
              <a:t>cal</a:t>
            </a:r>
            <a:r>
              <a:rPr lang="en-US" altLang="zh-CN" dirty="0"/>
              <a:t>, </a:t>
            </a:r>
            <a:r>
              <a:rPr lang="en-US" altLang="zh-CN" dirty="0" smtClean="0"/>
              <a:t>rec</a:t>
            </a:r>
          </a:p>
          <a:p>
            <a:pPr lvl="1"/>
            <a:r>
              <a:rPr lang="en-US" altLang="zh-CN" dirty="0" smtClean="0"/>
              <a:t>Output of each step need to be saved</a:t>
            </a:r>
          </a:p>
          <a:p>
            <a:pPr lvl="1"/>
            <a:r>
              <a:rPr lang="en-US" altLang="zh-CN" dirty="0" smtClean="0"/>
              <a:t>Output is not small, probably &gt; 4GB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6</a:t>
            </a:fld>
            <a:endParaRPr 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407036"/>
            <a:ext cx="7056784" cy="2974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748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7</a:t>
            </a:fld>
            <a:endParaRPr lang="en-US" dirty="0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  <a:solidFill>
            <a:srgbClr val="0070C0"/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Workflow and Dataflow for MC</a:t>
            </a:r>
            <a:endParaRPr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-23053" y="3921315"/>
            <a:ext cx="5577507" cy="2855964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Simulation jobs are distributed </a:t>
            </a:r>
            <a:r>
              <a:rPr lang="en-US" altLang="zh-CN" dirty="0"/>
              <a:t>by production groups to any </a:t>
            </a:r>
            <a:r>
              <a:rPr lang="en-US" altLang="zh-CN" dirty="0" smtClean="0"/>
              <a:t>centers</a:t>
            </a:r>
          </a:p>
          <a:p>
            <a:pPr lvl="1"/>
            <a:r>
              <a:rPr lang="en-US" altLang="zh-CN" dirty="0"/>
              <a:t>Workflow type: </a:t>
            </a:r>
            <a:r>
              <a:rPr lang="en-US" altLang="zh-CN" dirty="0" err="1"/>
              <a:t>detsim</a:t>
            </a:r>
            <a:r>
              <a:rPr lang="en-US" altLang="zh-CN" dirty="0"/>
              <a:t>, </a:t>
            </a:r>
            <a:r>
              <a:rPr lang="en-US" altLang="zh-CN" dirty="0" err="1"/>
              <a:t>elecsim</a:t>
            </a:r>
            <a:r>
              <a:rPr lang="en-US" altLang="zh-CN" dirty="0"/>
              <a:t>, </a:t>
            </a:r>
            <a:r>
              <a:rPr lang="en-US" altLang="zh-CN" dirty="0" err="1"/>
              <a:t>cal</a:t>
            </a:r>
            <a:r>
              <a:rPr lang="en-US" altLang="zh-CN" dirty="0"/>
              <a:t>, rec</a:t>
            </a:r>
            <a:endParaRPr lang="en-US" altLang="zh-CN" dirty="0" smtClean="0"/>
          </a:p>
          <a:p>
            <a:r>
              <a:rPr lang="en-GB" altLang="zh-CN" dirty="0" smtClean="0"/>
              <a:t>Sim </a:t>
            </a:r>
            <a:r>
              <a:rPr lang="en-GB" altLang="zh-CN" dirty="0"/>
              <a:t>data produced in </a:t>
            </a:r>
            <a:r>
              <a:rPr lang="en-GB" altLang="zh-CN" dirty="0" smtClean="0"/>
              <a:t>other </a:t>
            </a:r>
            <a:r>
              <a:rPr lang="en-GB" altLang="zh-CN" dirty="0"/>
              <a:t>centres </a:t>
            </a:r>
            <a:r>
              <a:rPr lang="en-GB" altLang="zh-CN" dirty="0" smtClean="0"/>
              <a:t>be copied </a:t>
            </a:r>
            <a:r>
              <a:rPr lang="en-GB" altLang="zh-CN" dirty="0"/>
              <a:t>back to IHEP or CNAF, </a:t>
            </a:r>
            <a:r>
              <a:rPr lang="en-US" altLang="zh-CN" dirty="0"/>
              <a:t>synchronize between IHEP and </a:t>
            </a:r>
            <a:r>
              <a:rPr lang="en-US" altLang="zh-CN" dirty="0" smtClean="0"/>
              <a:t>CNAF</a:t>
            </a:r>
          </a:p>
          <a:p>
            <a:pPr lvl="1"/>
            <a:r>
              <a:rPr lang="en-US" altLang="zh-CN" dirty="0"/>
              <a:t>Dataflow type: </a:t>
            </a:r>
            <a:r>
              <a:rPr lang="en-US" altLang="zh-CN" dirty="0" smtClean="0"/>
              <a:t>move, replication</a:t>
            </a:r>
            <a:endParaRPr lang="en-US" altLang="zh-CN" dirty="0"/>
          </a:p>
          <a:p>
            <a:r>
              <a:rPr lang="en-US" altLang="zh-CN" dirty="0" smtClean="0"/>
              <a:t>Raw data would be transferred from onsite to IHEP, then from IHEP to other sites (CNAF)</a:t>
            </a:r>
          </a:p>
        </p:txBody>
      </p:sp>
      <p:sp>
        <p:nvSpPr>
          <p:cNvPr id="7" name="灯片编号占位符 3"/>
          <p:cNvSpPr txBox="1">
            <a:spLocks/>
          </p:cNvSpPr>
          <p:nvPr/>
        </p:nvSpPr>
        <p:spPr>
          <a:xfrm>
            <a:off x="8316416" y="6448251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9CEB3EB-F4F2-46F4-8867-D3C68411A9A0}" type="slidenum">
              <a:rPr lang="en-US" smtClean="0"/>
              <a:pPr algn="l"/>
              <a:t>7</a:t>
            </a:fld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24744"/>
            <a:ext cx="4008543" cy="2880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组合 8"/>
          <p:cNvGrpSpPr/>
          <p:nvPr/>
        </p:nvGrpSpPr>
        <p:grpSpPr>
          <a:xfrm>
            <a:off x="5798608" y="1171616"/>
            <a:ext cx="1008112" cy="792088"/>
            <a:chOff x="4788024" y="1628800"/>
            <a:chExt cx="1008112" cy="792088"/>
          </a:xfrm>
        </p:grpSpPr>
        <p:sp>
          <p:nvSpPr>
            <p:cNvPr id="10" name="椭圆 9"/>
            <p:cNvSpPr/>
            <p:nvPr/>
          </p:nvSpPr>
          <p:spPr>
            <a:xfrm>
              <a:off x="4788024" y="1628800"/>
              <a:ext cx="1008112" cy="79208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TextBox 8"/>
            <p:cNvSpPr txBox="1"/>
            <p:nvPr/>
          </p:nvSpPr>
          <p:spPr>
            <a:xfrm>
              <a:off x="4860032" y="1821091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onsite</a:t>
              </a:r>
              <a:endParaRPr lang="zh-CN" altLang="en-US" dirty="0"/>
            </a:p>
          </p:txBody>
        </p:sp>
      </p:grpSp>
      <p:sp>
        <p:nvSpPr>
          <p:cNvPr id="12" name="下箭头 11"/>
          <p:cNvSpPr/>
          <p:nvPr/>
        </p:nvSpPr>
        <p:spPr>
          <a:xfrm>
            <a:off x="6072903" y="1963704"/>
            <a:ext cx="432048" cy="934222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箭头连接符 12"/>
          <p:cNvCxnSpPr/>
          <p:nvPr/>
        </p:nvCxnSpPr>
        <p:spPr>
          <a:xfrm flipH="1">
            <a:off x="6365992" y="6269653"/>
            <a:ext cx="934222" cy="0"/>
          </a:xfrm>
          <a:prstGeom prst="straightConnector1">
            <a:avLst/>
          </a:prstGeom>
          <a:ln w="635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1"/>
          <p:cNvSpPr txBox="1"/>
          <p:nvPr/>
        </p:nvSpPr>
        <p:spPr>
          <a:xfrm>
            <a:off x="7446112" y="6038615"/>
            <a:ext cx="1193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Sim</a:t>
            </a:r>
            <a:r>
              <a:rPr lang="en-US" altLang="zh-CN" dirty="0" smtClean="0"/>
              <a:t> data</a:t>
            </a:r>
            <a:endParaRPr lang="zh-CN" altLang="en-US" dirty="0"/>
          </a:p>
        </p:txBody>
      </p:sp>
      <p:sp>
        <p:nvSpPr>
          <p:cNvPr id="15" name="TextBox 12"/>
          <p:cNvSpPr txBox="1"/>
          <p:nvPr/>
        </p:nvSpPr>
        <p:spPr>
          <a:xfrm>
            <a:off x="7440271" y="6407947"/>
            <a:ext cx="1193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Raw data</a:t>
            </a:r>
            <a:endParaRPr lang="zh-CN" altLang="en-US" dirty="0"/>
          </a:p>
        </p:txBody>
      </p:sp>
      <p:grpSp>
        <p:nvGrpSpPr>
          <p:cNvPr id="16" name="组合 15"/>
          <p:cNvGrpSpPr/>
          <p:nvPr/>
        </p:nvGrpSpPr>
        <p:grpSpPr>
          <a:xfrm>
            <a:off x="5670768" y="2897926"/>
            <a:ext cx="1263792" cy="1070014"/>
            <a:chOff x="5292080" y="2924944"/>
            <a:chExt cx="1656184" cy="1080120"/>
          </a:xfrm>
        </p:grpSpPr>
        <p:sp>
          <p:nvSpPr>
            <p:cNvPr id="17" name="椭圆 16"/>
            <p:cNvSpPr/>
            <p:nvPr/>
          </p:nvSpPr>
          <p:spPr>
            <a:xfrm>
              <a:off x="5292080" y="2924944"/>
              <a:ext cx="1656184" cy="10801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TextBox 15"/>
            <p:cNvSpPr txBox="1"/>
            <p:nvPr/>
          </p:nvSpPr>
          <p:spPr>
            <a:xfrm>
              <a:off x="5400092" y="3243359"/>
              <a:ext cx="1404156" cy="466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  IHEP </a:t>
              </a:r>
              <a:endParaRPr lang="zh-CN" altLang="en-US" sz="2400" dirty="0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7907776" y="5250351"/>
            <a:ext cx="1202142" cy="792088"/>
            <a:chOff x="4617005" y="4801798"/>
            <a:chExt cx="1400877" cy="792088"/>
          </a:xfrm>
        </p:grpSpPr>
        <p:sp>
          <p:nvSpPr>
            <p:cNvPr id="20" name="椭圆 19"/>
            <p:cNvSpPr/>
            <p:nvPr/>
          </p:nvSpPr>
          <p:spPr>
            <a:xfrm>
              <a:off x="4617005" y="4801798"/>
              <a:ext cx="1350150" cy="792088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TextBox 18"/>
            <p:cNvSpPr txBox="1"/>
            <p:nvPr/>
          </p:nvSpPr>
          <p:spPr>
            <a:xfrm>
              <a:off x="4649730" y="5034137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 </a:t>
              </a:r>
              <a:r>
                <a:rPr lang="en-US" altLang="zh-CN" dirty="0" smtClean="0"/>
                <a:t> IN2P3</a:t>
              </a:r>
              <a:endParaRPr lang="zh-CN" altLang="en-US" dirty="0"/>
            </a:p>
          </p:txBody>
        </p:sp>
      </p:grpSp>
      <p:cxnSp>
        <p:nvCxnSpPr>
          <p:cNvPr id="22" name="直接箭头连接符 21"/>
          <p:cNvCxnSpPr>
            <a:stCxn id="17" idx="4"/>
            <a:endCxn id="31" idx="0"/>
          </p:cNvCxnSpPr>
          <p:nvPr/>
        </p:nvCxnSpPr>
        <p:spPr>
          <a:xfrm flipH="1">
            <a:off x="5980758" y="3967940"/>
            <a:ext cx="321906" cy="1272743"/>
          </a:xfrm>
          <a:prstGeom prst="straightConnector1">
            <a:avLst/>
          </a:prstGeom>
          <a:ln w="635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>
            <a:stCxn id="17" idx="4"/>
            <a:endCxn id="20" idx="0"/>
          </p:cNvCxnSpPr>
          <p:nvPr/>
        </p:nvCxnSpPr>
        <p:spPr>
          <a:xfrm>
            <a:off x="6302664" y="3967940"/>
            <a:ext cx="2184418" cy="1282411"/>
          </a:xfrm>
          <a:prstGeom prst="straightConnector1">
            <a:avLst/>
          </a:prstGeom>
          <a:ln w="635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/>
          <p:cNvGrpSpPr/>
          <p:nvPr/>
        </p:nvGrpSpPr>
        <p:grpSpPr>
          <a:xfrm>
            <a:off x="7368102" y="2897926"/>
            <a:ext cx="1194614" cy="1070014"/>
            <a:chOff x="5292080" y="2924944"/>
            <a:chExt cx="1656184" cy="1080120"/>
          </a:xfrm>
        </p:grpSpPr>
        <p:sp>
          <p:nvSpPr>
            <p:cNvPr id="25" name="椭圆 24"/>
            <p:cNvSpPr/>
            <p:nvPr/>
          </p:nvSpPr>
          <p:spPr>
            <a:xfrm>
              <a:off x="5292080" y="2924944"/>
              <a:ext cx="1656184" cy="10801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TextBox 23"/>
            <p:cNvSpPr txBox="1"/>
            <p:nvPr/>
          </p:nvSpPr>
          <p:spPr>
            <a:xfrm>
              <a:off x="5400091" y="3243360"/>
              <a:ext cx="1404158" cy="466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  CNAF </a:t>
              </a:r>
              <a:endParaRPr lang="zh-CN" altLang="en-US" sz="2400" dirty="0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654549" y="5161161"/>
            <a:ext cx="1225145" cy="871610"/>
            <a:chOff x="4617005" y="4722276"/>
            <a:chExt cx="1427683" cy="871610"/>
          </a:xfrm>
        </p:grpSpPr>
        <p:sp>
          <p:nvSpPr>
            <p:cNvPr id="28" name="椭圆 27"/>
            <p:cNvSpPr/>
            <p:nvPr/>
          </p:nvSpPr>
          <p:spPr>
            <a:xfrm>
              <a:off x="4617005" y="4801798"/>
              <a:ext cx="1350150" cy="792088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TextBox 26"/>
            <p:cNvSpPr txBox="1"/>
            <p:nvPr/>
          </p:nvSpPr>
          <p:spPr>
            <a:xfrm>
              <a:off x="4676535" y="4722276"/>
              <a:ext cx="13681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 </a:t>
              </a:r>
              <a:r>
                <a:rPr lang="en-US" altLang="zh-CN" dirty="0" smtClean="0"/>
                <a:t> MOSCOW</a:t>
              </a:r>
              <a:endParaRPr lang="zh-CN" altLang="en-US" dirty="0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401452" y="5240683"/>
            <a:ext cx="1202142" cy="792088"/>
            <a:chOff x="4617005" y="4801798"/>
            <a:chExt cx="1400877" cy="792088"/>
          </a:xfrm>
        </p:grpSpPr>
        <p:sp>
          <p:nvSpPr>
            <p:cNvPr id="31" name="椭圆 30"/>
            <p:cNvSpPr/>
            <p:nvPr/>
          </p:nvSpPr>
          <p:spPr>
            <a:xfrm>
              <a:off x="4617005" y="4801798"/>
              <a:ext cx="1350150" cy="792088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TextBox 29"/>
            <p:cNvSpPr txBox="1"/>
            <p:nvPr/>
          </p:nvSpPr>
          <p:spPr>
            <a:xfrm>
              <a:off x="4649730" y="5034137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 </a:t>
              </a:r>
              <a:r>
                <a:rPr lang="en-US" altLang="zh-CN" dirty="0" smtClean="0"/>
                <a:t>    JINR</a:t>
              </a:r>
              <a:endParaRPr lang="zh-CN" altLang="en-US" dirty="0"/>
            </a:p>
          </p:txBody>
        </p:sp>
      </p:grpSp>
      <p:cxnSp>
        <p:nvCxnSpPr>
          <p:cNvPr id="33" name="直接箭头连接符 32"/>
          <p:cNvCxnSpPr/>
          <p:nvPr/>
        </p:nvCxnSpPr>
        <p:spPr>
          <a:xfrm>
            <a:off x="6338470" y="3977608"/>
            <a:ext cx="895384" cy="1272743"/>
          </a:xfrm>
          <a:prstGeom prst="straightConnector1">
            <a:avLst/>
          </a:prstGeom>
          <a:ln w="635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endCxn id="31" idx="0"/>
          </p:cNvCxnSpPr>
          <p:nvPr/>
        </p:nvCxnSpPr>
        <p:spPr>
          <a:xfrm flipH="1">
            <a:off x="5980758" y="3950827"/>
            <a:ext cx="1927018" cy="1289856"/>
          </a:xfrm>
          <a:prstGeom prst="straightConnector1">
            <a:avLst/>
          </a:prstGeom>
          <a:ln w="635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 flipH="1">
            <a:off x="7233854" y="3986732"/>
            <a:ext cx="635532" cy="1263619"/>
          </a:xfrm>
          <a:prstGeom prst="straightConnector1">
            <a:avLst/>
          </a:prstGeom>
          <a:ln w="635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>
            <a:endCxn id="20" idx="0"/>
          </p:cNvCxnSpPr>
          <p:nvPr/>
        </p:nvCxnSpPr>
        <p:spPr>
          <a:xfrm>
            <a:off x="7935858" y="3950827"/>
            <a:ext cx="551224" cy="1299524"/>
          </a:xfrm>
          <a:prstGeom prst="straightConnector1">
            <a:avLst/>
          </a:prstGeom>
          <a:ln w="635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下箭头 36"/>
          <p:cNvSpPr/>
          <p:nvPr/>
        </p:nvSpPr>
        <p:spPr>
          <a:xfrm rot="16200000">
            <a:off x="6983627" y="2991877"/>
            <a:ext cx="432048" cy="934222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下箭头 37"/>
          <p:cNvSpPr/>
          <p:nvPr/>
        </p:nvSpPr>
        <p:spPr>
          <a:xfrm rot="16200000">
            <a:off x="6684967" y="6191118"/>
            <a:ext cx="432048" cy="934222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9" name="直接箭头连接符 38"/>
          <p:cNvCxnSpPr/>
          <p:nvPr/>
        </p:nvCxnSpPr>
        <p:spPr>
          <a:xfrm flipH="1">
            <a:off x="6705634" y="3693960"/>
            <a:ext cx="934222" cy="0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7"/>
          <p:cNvSpPr txBox="1"/>
          <p:nvPr/>
        </p:nvSpPr>
        <p:spPr>
          <a:xfrm rot="20009464">
            <a:off x="777035" y="2380237"/>
            <a:ext cx="2529565" cy="369332"/>
          </a:xfrm>
          <a:prstGeom prst="rect">
            <a:avLst/>
          </a:prstGeom>
          <a:solidFill>
            <a:srgbClr val="FF0000">
              <a:alpha val="27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</a:rPr>
              <a:t>Workflow in example</a:t>
            </a:r>
            <a:endParaRPr lang="zh-CN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" name="TextBox 38"/>
          <p:cNvSpPr txBox="1"/>
          <p:nvPr/>
        </p:nvSpPr>
        <p:spPr>
          <a:xfrm rot="20009464">
            <a:off x="5362920" y="2862417"/>
            <a:ext cx="2348241" cy="369332"/>
          </a:xfrm>
          <a:prstGeom prst="rect">
            <a:avLst/>
          </a:prstGeom>
          <a:solidFill>
            <a:srgbClr val="FF0000">
              <a:alpha val="27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</a:rPr>
              <a:t>Data flow in example</a:t>
            </a:r>
            <a:endParaRPr lang="zh-CN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59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DIRAC set-up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DIRAC for JUNO has been set up in IHEP</a:t>
            </a:r>
          </a:p>
          <a:p>
            <a:pPr lvl="1"/>
            <a:r>
              <a:rPr lang="en-US" altLang="zh-CN" dirty="0" smtClean="0"/>
              <a:t>Multi-VO supports</a:t>
            </a:r>
          </a:p>
          <a:p>
            <a:pPr lvl="1"/>
            <a:r>
              <a:rPr lang="en-US" altLang="zh-CN" dirty="0" smtClean="0"/>
              <a:t>Primary server set-up</a:t>
            </a:r>
          </a:p>
          <a:p>
            <a:r>
              <a:rPr lang="en-US" altLang="zh-CN" dirty="0" smtClean="0"/>
              <a:t>Need a mirror server in Europe?</a:t>
            </a:r>
          </a:p>
          <a:p>
            <a:pPr lvl="1"/>
            <a:r>
              <a:rPr lang="en-US" altLang="zh-CN" dirty="0" smtClean="0"/>
              <a:t>CNAF? Marcelo?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7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transfer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9</a:t>
            </a:fld>
            <a:endParaRPr lang="en-US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2520280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dirty="0" smtClean="0"/>
              <a:t>TS+RMS+FTS based data transfer system has been setup and tried </a:t>
            </a:r>
          </a:p>
          <a:p>
            <a:r>
              <a:rPr lang="en-US" altLang="zh-CN" dirty="0" smtClean="0"/>
              <a:t>Components used</a:t>
            </a:r>
          </a:p>
          <a:p>
            <a:pPr lvl="1"/>
            <a:r>
              <a:rPr lang="en-US" altLang="zh-CN" sz="2200" dirty="0" smtClean="0"/>
              <a:t>DFC </a:t>
            </a:r>
            <a:r>
              <a:rPr lang="en-US" altLang="zh-CN" sz="2200" dirty="0"/>
              <a:t>(Dirac File Catalogue)</a:t>
            </a:r>
          </a:p>
          <a:p>
            <a:pPr lvl="1"/>
            <a:r>
              <a:rPr lang="en-US" altLang="zh-CN" sz="2200" dirty="0"/>
              <a:t>Transformation system (TS)</a:t>
            </a:r>
          </a:p>
          <a:p>
            <a:pPr lvl="1"/>
            <a:r>
              <a:rPr lang="en-US" altLang="zh-CN" sz="2200" dirty="0" smtClean="0"/>
              <a:t>Request </a:t>
            </a:r>
            <a:r>
              <a:rPr lang="en-US" altLang="zh-CN" sz="2200" dirty="0"/>
              <a:t>Management System (RMS)</a:t>
            </a:r>
          </a:p>
          <a:p>
            <a:pPr lvl="1"/>
            <a:r>
              <a:rPr lang="en-US" altLang="zh-CN" sz="2200" dirty="0" smtClean="0"/>
              <a:t>File </a:t>
            </a:r>
            <a:r>
              <a:rPr lang="en-US" altLang="zh-CN" sz="2200" dirty="0"/>
              <a:t>Transfer Service (FTS)</a:t>
            </a:r>
          </a:p>
          <a:p>
            <a:r>
              <a:rPr lang="en-US" altLang="zh-CN" sz="2600" dirty="0" smtClean="0"/>
              <a:t>Pro: Closely combined with JUNO workflow, easy to use</a:t>
            </a:r>
          </a:p>
          <a:p>
            <a:r>
              <a:rPr lang="en-US" altLang="zh-CN" sz="2600" dirty="0" smtClean="0"/>
              <a:t>Con: 1. Not easy to track problems, going through several services</a:t>
            </a:r>
          </a:p>
          <a:p>
            <a:r>
              <a:rPr lang="en-US" altLang="zh-CN" sz="2600" dirty="0"/>
              <a:t> </a:t>
            </a:r>
            <a:r>
              <a:rPr lang="en-US" altLang="zh-CN" sz="2600" dirty="0" smtClean="0"/>
              <a:t>         2. Not allow private users to subscribe the requests</a:t>
            </a:r>
          </a:p>
          <a:p>
            <a:r>
              <a:rPr lang="en-US" altLang="zh-CN" sz="2600" dirty="0" smtClean="0"/>
              <a:t>More requirements from JUNO?</a:t>
            </a:r>
            <a:endParaRPr lang="en-US" altLang="zh-CN" sz="1800" dirty="0" smtClean="0"/>
          </a:p>
          <a:p>
            <a:endParaRPr lang="en-US" altLang="zh-CN" sz="2600" dirty="0" smtClean="0"/>
          </a:p>
          <a:p>
            <a:endParaRPr lang="en-US" altLang="zh-CN" sz="2600" dirty="0" smtClean="0"/>
          </a:p>
        </p:txBody>
      </p:sp>
      <p:pic>
        <p:nvPicPr>
          <p:cNvPr id="6" name="图片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89040"/>
            <a:ext cx="6768752" cy="27642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4304997"/>
      </p:ext>
    </p:extLst>
  </p:cSld>
  <p:clrMapOvr>
    <a:masterClrMapping/>
  </p:clrMapOvr>
</p:sld>
</file>

<file path=ppt/theme/theme1.xml><?xml version="1.0" encoding="utf-8"?>
<a:theme xmlns:a="http://schemas.openxmlformats.org/drawingml/2006/main" name="Collaboration_mtg_Nov11_Nichols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6">
              <a:lumMod val="75000"/>
            </a:schemeClr>
          </a:solidFill>
          <a:headEnd type="triangl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Collaboration_mtg_Nov11_Nicholson</Template>
  <TotalTime>40189</TotalTime>
  <Words>1048</Words>
  <Application>Microsoft Office PowerPoint</Application>
  <PresentationFormat>全屏显示(4:3)</PresentationFormat>
  <Paragraphs>181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0" baseType="lpstr">
      <vt:lpstr>宋体</vt:lpstr>
      <vt:lpstr>Arial</vt:lpstr>
      <vt:lpstr>Calibri</vt:lpstr>
      <vt:lpstr>Collaboration_mtg_Nov11_Nicholson</vt:lpstr>
      <vt:lpstr>Status of JUNO distributed computing</vt:lpstr>
      <vt:lpstr>Data volume in JUNO</vt:lpstr>
      <vt:lpstr>Site pledge</vt:lpstr>
      <vt:lpstr>Sites joined in testbed</vt:lpstr>
      <vt:lpstr>Computing model</vt:lpstr>
      <vt:lpstr>JUNO software</vt:lpstr>
      <vt:lpstr>PowerPoint 演示文稿</vt:lpstr>
      <vt:lpstr>DIRAC set-up</vt:lpstr>
      <vt:lpstr>Data transfer</vt:lpstr>
      <vt:lpstr>JUNO production system on the way</vt:lpstr>
      <vt:lpstr>Special case for JUNO</vt:lpstr>
      <vt:lpstr>multi-core supports</vt:lpstr>
      <vt:lpstr>GPU supports</vt:lpstr>
      <vt:lpstr>Other issues</vt:lpstr>
      <vt:lpstr>Other issues</vt:lpstr>
      <vt:lpstr>Tasks and Manpower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BESIII Distributed Computing</dc:title>
  <dc:creator>Caitriana Nicholson</dc:creator>
  <cp:lastModifiedBy>zhangxiaomei zhangxiaomei</cp:lastModifiedBy>
  <cp:revision>3340</cp:revision>
  <cp:lastPrinted>2018-01-15T08:48:57Z</cp:lastPrinted>
  <dcterms:created xsi:type="dcterms:W3CDTF">2012-02-17T09:54:06Z</dcterms:created>
  <dcterms:modified xsi:type="dcterms:W3CDTF">2019-09-25T06:41:54Z</dcterms:modified>
</cp:coreProperties>
</file>