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81" r:id="rId2"/>
  </p:sldMasterIdLst>
  <p:notesMasterIdLst>
    <p:notesMasterId r:id="rId20"/>
  </p:notesMasterIdLst>
  <p:handoutMasterIdLst>
    <p:handoutMasterId r:id="rId21"/>
  </p:handoutMasterIdLst>
  <p:sldIdLst>
    <p:sldId id="721" r:id="rId3"/>
    <p:sldId id="738" r:id="rId4"/>
    <p:sldId id="781" r:id="rId5"/>
    <p:sldId id="782" r:id="rId6"/>
    <p:sldId id="784" r:id="rId7"/>
    <p:sldId id="785" r:id="rId8"/>
    <p:sldId id="787" r:id="rId9"/>
    <p:sldId id="789" r:id="rId10"/>
    <p:sldId id="788" r:id="rId11"/>
    <p:sldId id="773" r:id="rId12"/>
    <p:sldId id="790" r:id="rId13"/>
    <p:sldId id="715" r:id="rId14"/>
    <p:sldId id="791" r:id="rId15"/>
    <p:sldId id="792" r:id="rId16"/>
    <p:sldId id="795" r:id="rId17"/>
    <p:sldId id="794" r:id="rId18"/>
    <p:sldId id="793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04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9FC4E"/>
    <a:srgbClr val="F7D3FB"/>
    <a:srgbClr val="FCF4AD"/>
    <a:srgbClr val="FBB6EF"/>
    <a:srgbClr val="DA80D6"/>
    <a:srgbClr val="FB55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4" autoAdjust="0"/>
    <p:restoredTop sz="95853" autoAdjust="0"/>
  </p:normalViewPr>
  <p:slideViewPr>
    <p:cSldViewPr snapToGrid="0" snapToObjects="1">
      <p:cViewPr varScale="1">
        <p:scale>
          <a:sx n="110" d="100"/>
          <a:sy n="110" d="100"/>
        </p:scale>
        <p:origin x="2120" y="176"/>
      </p:cViewPr>
      <p:guideLst>
        <p:guide orient="horz" pos="2104"/>
        <p:guide pos="2856"/>
      </p:guideLst>
    </p:cSldViewPr>
  </p:slideViewPr>
  <p:outlineViewPr>
    <p:cViewPr>
      <p:scale>
        <a:sx n="33" d="100"/>
        <a:sy n="33" d="100"/>
      </p:scale>
      <p:origin x="0" y="-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CBEA919-E56D-7A4E-95F2-3BF34209E886}" type="datetime1">
              <a:rPr lang="en-US" smtClean="0"/>
              <a:pPr>
                <a:defRPr/>
              </a:pPr>
              <a:t>12/15/19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A46B6E6-3531-F44C-B81F-98A327392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750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81531B20-24ED-ED41-82D1-2DA7ADE271E2}" type="datetime1">
              <a:rPr lang="en-US" smtClean="0"/>
              <a:pPr>
                <a:defRPr/>
              </a:pPr>
              <a:t>12/15/19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3719351A-DEE9-DA4C-AF1C-EA126D6C6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34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914423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5C901F-4047-3146-91E5-4EB0DAA3C7B2}" type="slidenum">
              <a:rPr lang="fr-FR" sz="1200"/>
              <a:pPr eaLnBrk="1" hangingPunct="1"/>
              <a:t>1</a:t>
            </a:fld>
            <a:endParaRPr lang="fr-FR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</p:spTree>
    <p:extLst>
      <p:ext uri="{BB962C8B-B14F-4D97-AF65-F5344CB8AC3E}">
        <p14:creationId xmlns:p14="http://schemas.microsoft.com/office/powerpoint/2010/main" val="2065247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10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91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11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37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70CE03-9225-6C4F-8861-7CC648AC50CC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59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70CE03-9225-6C4F-8861-7CC648AC50CC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1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3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45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58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00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6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88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7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1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8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7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8152A4-4F65-5D40-AEC8-6348C7223620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9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5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030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4CDA53-7D5C-B347-B62E-2BEA17930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8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Dec. 16,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44E42C3-E23A-5F4D-A6FC-722EF04E7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28600"/>
            <a:ext cx="647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9144000" cy="1143000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 advTm="10000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5662" y="1598612"/>
            <a:ext cx="9024384" cy="4817685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000090"/>
                </a:solidFill>
                <a:latin typeface="Calibri" charset="0"/>
                <a:ea typeface="华文中宋" charset="0"/>
                <a:cs typeface="华文中宋" charset="0"/>
              </a:rPr>
              <a:t>HERD Fiber Tracker</a:t>
            </a:r>
            <a:br>
              <a:rPr lang="en-US" altLang="zh-CN" sz="3600" b="1" dirty="0">
                <a:solidFill>
                  <a:srgbClr val="000090"/>
                </a:solidFill>
                <a:latin typeface="Calibri" charset="0"/>
                <a:ea typeface="华文中宋" charset="0"/>
                <a:cs typeface="华文中宋" charset="0"/>
              </a:rPr>
            </a:br>
            <a:r>
              <a:rPr lang="en-US" altLang="zh-CN" sz="3600" b="1" dirty="0">
                <a:solidFill>
                  <a:srgbClr val="000090"/>
                </a:solidFill>
                <a:latin typeface="Calibri" charset="0"/>
                <a:ea typeface="华文中宋" charset="0"/>
                <a:cs typeface="华文中宋" charset="0"/>
              </a:rPr>
              <a:t>for Precise sub-GeV Photon Detection</a:t>
            </a:r>
            <a:br>
              <a:rPr lang="en-GB" sz="3600" b="1" dirty="0">
                <a:solidFill>
                  <a:srgbClr val="000090"/>
                </a:solidFill>
                <a:latin typeface="Calibri" charset="0"/>
                <a:ea typeface="华文中宋" charset="0"/>
                <a:cs typeface="华文中宋" charset="0"/>
              </a:rPr>
            </a:br>
            <a:br>
              <a:rPr lang="en-GB" sz="2800" b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GB" sz="2400" b="1" i="1" dirty="0">
                <a:latin typeface="+mn-lt"/>
              </a:rPr>
              <a:t>Xin Wu</a:t>
            </a:r>
            <a:br>
              <a:rPr lang="en-GB" sz="2400" b="1" i="1" dirty="0">
                <a:latin typeface="+mn-lt"/>
              </a:rPr>
            </a:br>
            <a:br>
              <a:rPr lang="en-GB" sz="2400" b="1" i="1" dirty="0">
                <a:latin typeface="+mn-lt"/>
              </a:rPr>
            </a:br>
            <a:r>
              <a:rPr lang="en-GB" sz="2000" b="1" i="1" dirty="0">
                <a:latin typeface="+mn-lt"/>
              </a:rPr>
              <a:t>Department of Nuclear and Particle Physics (DPNC)</a:t>
            </a:r>
            <a:br>
              <a:rPr lang="en-GB" sz="2000" b="1" i="1" dirty="0">
                <a:latin typeface="+mn-lt"/>
              </a:rPr>
            </a:br>
            <a:br>
              <a:rPr lang="en-US" sz="2400" b="1" dirty="0">
                <a:solidFill>
                  <a:srgbClr val="008000"/>
                </a:solidFill>
                <a:latin typeface="+mn-lt"/>
                <a:ea typeface="ＭＳ Ｐゴシック" charset="0"/>
                <a:cs typeface="Calibri" charset="0"/>
              </a:rPr>
            </a:br>
            <a:r>
              <a:rPr lang="en-US" sz="2000" b="1" dirty="0">
                <a:solidFill>
                  <a:srgbClr val="008000"/>
                </a:solidFill>
                <a:latin typeface="+mn-lt"/>
                <a:ea typeface="ＭＳ Ｐゴシック" charset="0"/>
                <a:cs typeface="Calibri" charset="0"/>
              </a:rPr>
              <a:t>8th</a:t>
            </a:r>
            <a:r>
              <a:rPr lang="en-US" altLang="en-US" sz="2000" b="1" dirty="0">
                <a:solidFill>
                  <a:srgbClr val="008000"/>
                </a:solidFill>
                <a:latin typeface="+mn-lt"/>
                <a:ea typeface="ＭＳ Ｐゴシック" charset="0"/>
                <a:cs typeface="Calibri" charset="0"/>
              </a:rPr>
              <a:t> HERD Workshop</a:t>
            </a:r>
            <a:br>
              <a:rPr lang="en-US" altLang="en-US" sz="2000" b="1" dirty="0">
                <a:solidFill>
                  <a:srgbClr val="008000"/>
                </a:solidFill>
                <a:latin typeface="+mn-lt"/>
                <a:ea typeface="ＭＳ Ｐゴシック" charset="0"/>
                <a:cs typeface="Calibri" charset="0"/>
              </a:rPr>
            </a:br>
            <a:r>
              <a:rPr lang="en-US" altLang="en-US" sz="2000" b="1" dirty="0">
                <a:solidFill>
                  <a:srgbClr val="008000"/>
                </a:solidFill>
                <a:latin typeface="+mn-lt"/>
                <a:ea typeface="ＭＳ Ｐゴシック" charset="0"/>
                <a:cs typeface="Calibri" charset="0"/>
              </a:rPr>
              <a:t>16-17 December 2019, Xi’an</a:t>
            </a:r>
            <a:br>
              <a:rPr lang="en-US" altLang="en-US" sz="2000" b="1" dirty="0">
                <a:solidFill>
                  <a:srgbClr val="008000"/>
                </a:solidFill>
                <a:latin typeface="+mn-lt"/>
                <a:ea typeface="ＭＳ Ｐゴシック" charset="0"/>
                <a:cs typeface="Calibri" charset="0"/>
              </a:rPr>
            </a:br>
            <a:endParaRPr lang="en-GB" sz="2000" b="1" dirty="0">
              <a:solidFill>
                <a:srgbClr val="008000"/>
              </a:solidFill>
              <a:latin typeface="+mn-lt"/>
              <a:ea typeface="ＭＳ Ｐゴシック" charset="0"/>
              <a:cs typeface="Calibri" charset="0"/>
            </a:endParaRPr>
          </a:p>
        </p:txBody>
      </p:sp>
      <p:pic>
        <p:nvPicPr>
          <p:cNvPr id="27653" name="Picture 4" descr="sciences_dpnc_pa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27813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95D69-B6AB-C140-8674-83C502B5E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609" y="5954632"/>
            <a:ext cx="5810490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1" algn="ctr" defTabSz="914400"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Arial" charset="0"/>
              </a:rPr>
              <a:t>Recycling the slides from the last workshop</a:t>
            </a:r>
          </a:p>
        </p:txBody>
      </p:sp>
    </p:spTree>
    <p:extLst>
      <p:ext uri="{BB962C8B-B14F-4D97-AF65-F5344CB8AC3E}">
        <p14:creationId xmlns:p14="http://schemas.microsoft.com/office/powerpoint/2010/main" val="77915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711200"/>
            <a:ext cx="7200900" cy="5168900"/>
          </a:xfrm>
          <a:prstGeom prst="rect">
            <a:avLst/>
          </a:prstGeom>
        </p:spPr>
      </p:pic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ea typeface="Calibri" charset="0"/>
              </a:rPr>
              <a:t>Photon conversion position, 10 double-layers</a:t>
            </a:r>
            <a:r>
              <a:rPr lang="en-GB" sz="3200" b="1" dirty="0">
                <a:solidFill>
                  <a:srgbClr val="FFFFFF"/>
                </a:solidFill>
                <a:ea typeface="Calibri" charset="0"/>
              </a:rPr>
              <a:t> </a:t>
            </a:r>
            <a:r>
              <a:rPr lang="en-GB" sz="3200" b="1" dirty="0">
                <a:solidFill>
                  <a:srgbClr val="FFFFFF"/>
                </a:solidFill>
                <a:latin typeface="+mn-lt"/>
                <a:ea typeface="Calibri" charset="0"/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18455" y="5741219"/>
            <a:ext cx="7968345" cy="9571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1800" dirty="0">
                <a:cs typeface="Arial" charset="0"/>
              </a:rPr>
              <a:t>Conversions occur mainly in </a:t>
            </a:r>
            <a:r>
              <a:rPr lang="en-US" altLang="zh-CN" sz="1800" b="1" dirty="0">
                <a:cs typeface="Arial" charset="0"/>
              </a:rPr>
              <a:t>CFRP and fiber mats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Also in ACD (removed in effective area calculation!)</a:t>
            </a:r>
          </a:p>
          <a:p>
            <a:pPr lvl="1" eaLnBrk="1" hangingPunct="1"/>
            <a:r>
              <a:rPr lang="en-US" sz="18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Should we use thinner ACD?</a:t>
            </a:r>
          </a:p>
        </p:txBody>
      </p:sp>
    </p:spTree>
    <p:extLst>
      <p:ext uri="{BB962C8B-B14F-4D97-AF65-F5344CB8AC3E}">
        <p14:creationId xmlns:p14="http://schemas.microsoft.com/office/powerpoint/2010/main" val="10513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711200"/>
            <a:ext cx="7200900" cy="5168900"/>
          </a:xfrm>
          <a:prstGeom prst="rect">
            <a:avLst/>
          </a:prstGeom>
        </p:spPr>
      </p:pic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ea typeface="Calibri" charset="0"/>
              </a:rPr>
              <a:t>Photon conversion position, 5 double-layers</a:t>
            </a:r>
            <a:r>
              <a:rPr lang="en-GB" sz="3200" b="1" dirty="0">
                <a:solidFill>
                  <a:srgbClr val="FFFFFF"/>
                </a:solidFill>
                <a:ea typeface="Calibri" charset="0"/>
              </a:rPr>
              <a:t> </a:t>
            </a:r>
            <a:r>
              <a:rPr lang="en-GB" sz="3200" b="1" dirty="0">
                <a:solidFill>
                  <a:srgbClr val="FFFFFF"/>
                </a:solidFill>
                <a:latin typeface="+mn-lt"/>
                <a:ea typeface="Calibri" charset="0"/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</p:spTree>
    <p:extLst>
      <p:ext uri="{BB962C8B-B14F-4D97-AF65-F5344CB8AC3E}">
        <p14:creationId xmlns:p14="http://schemas.microsoft.com/office/powerpoint/2010/main" val="2125352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+mn-lt"/>
                <a:ea typeface="Calibri" charset="0"/>
              </a:rPr>
              <a:t>Conclusion</a:t>
            </a:r>
            <a:endParaRPr lang="en-GB" sz="3200" b="1" dirty="0">
              <a:solidFill>
                <a:srgbClr val="FFFFFF"/>
              </a:solidFill>
              <a:latin typeface="+mn-lt"/>
              <a:ea typeface="Calibri" charset="0"/>
            </a:endParaRP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1" y="1025602"/>
            <a:ext cx="8435008" cy="5079776"/>
          </a:xfrm>
        </p:spPr>
        <p:txBody>
          <a:bodyPr/>
          <a:lstStyle/>
          <a:p>
            <a:pPr eaLnBrk="1" hangingPunct="1"/>
            <a:r>
              <a:rPr lang="en-US" sz="1800" dirty="0">
                <a:ea typeface="ＭＳ Ｐゴシック" charset="0"/>
                <a:cs typeface="Calibri" charset="0"/>
              </a:rPr>
              <a:t>Fiber tracker technology allows to add more layers without large penalty</a:t>
            </a:r>
            <a:endParaRPr lang="en-US" sz="1800" dirty="0">
              <a:solidFill>
                <a:srgbClr val="FF0000"/>
              </a:solidFill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A Side-FIT with 10 double-layers opens up </a:t>
            </a:r>
            <a:r>
              <a:rPr lang="en-US" sz="1800" b="1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unique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 sub-GeV gamma-ray science opportunity</a:t>
            </a:r>
          </a:p>
          <a:p>
            <a:pPr lvl="2" eaLnBrk="1" hangingPunct="1"/>
            <a:r>
              <a:rPr lang="en-US" sz="1800" b="1" dirty="0">
                <a:ea typeface="ＭＳ Ｐゴシック" charset="0"/>
                <a:cs typeface="Calibri" charset="0"/>
              </a:rPr>
              <a:t>See next few slides provided by Roland (also well explained in the HERD proposal)</a:t>
            </a:r>
          </a:p>
          <a:p>
            <a:pPr lvl="2" eaLnBrk="1" hangingPunct="1"/>
            <a:r>
              <a:rPr lang="en-US" sz="1800" dirty="0">
                <a:ea typeface="ＭＳ Ｐゴシック" charset="0"/>
                <a:cs typeface="Calibri" charset="0"/>
              </a:rPr>
              <a:t>Also improves the charge measurement for cosmic rays (see FIT talks by Philippe, Chiara and </a:t>
            </a:r>
            <a:r>
              <a:rPr lang="en-US" sz="1800" dirty="0" err="1">
                <a:ea typeface="ＭＳ Ｐゴシック" charset="0"/>
                <a:cs typeface="Calibri" charset="0"/>
              </a:rPr>
              <a:t>Junjing</a:t>
            </a:r>
            <a:r>
              <a:rPr lang="en-US" sz="1800" dirty="0">
                <a:ea typeface="ＭＳ Ｐゴシック" charset="0"/>
                <a:cs typeface="Calibri" charset="0"/>
              </a:rPr>
              <a:t>)   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A 5-6 double-layer top-FIT will substantially improve the sub-GeV gamma-ray sensitivity</a:t>
            </a:r>
            <a:endParaRPr lang="en-US" sz="2400" dirty="0">
              <a:ea typeface="ＭＳ Ｐゴシック" charset="0"/>
              <a:cs typeface="Calibri" charset="0"/>
            </a:endParaRPr>
          </a:p>
          <a:p>
            <a:pPr eaLnBrk="1" hangingPunct="1"/>
            <a:r>
              <a:rPr lang="en-US" sz="1800" dirty="0">
                <a:ea typeface="ＭＳ Ｐゴシック" charset="0"/>
                <a:cs typeface="Calibri" charset="0"/>
              </a:rPr>
              <a:t>Next step is to update the simulation with the current detector layout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The current side-FIT layout is being implemented in the HERD simulation framework by </a:t>
            </a:r>
            <a:r>
              <a:rPr lang="en-US" sz="1800" dirty="0" err="1">
                <a:solidFill>
                  <a:srgbClr val="0000FF"/>
                </a:solidFill>
                <a:ea typeface="ＭＳ Ｐゴシック" charset="0"/>
                <a:cs typeface="Arial" charset="0"/>
              </a:rPr>
              <a:t>Andrii</a:t>
            </a:r>
            <a:endParaRPr lang="en-US" sz="1800" dirty="0">
              <a:solidFill>
                <a:srgbClr val="0000FF"/>
              </a:solidFill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Need to have a top-FIT baseline geometry to properly evaluate the overall sensitivity and PSF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Need also to implement tracking software </a:t>
            </a:r>
          </a:p>
        </p:txBody>
      </p:sp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99F3EB-FDAB-7A4C-A8EC-0A4402A4CC2A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2777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898989"/>
                </a:solidFill>
                <a:latin typeface="Calibri" charset="0"/>
                <a:ea typeface="宋体" charset="0"/>
                <a:cs typeface="宋体" charset="0"/>
              </a:rPr>
              <a:t>Dec. 16, 2019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</p:spTree>
    <p:extLst>
      <p:ext uri="{BB962C8B-B14F-4D97-AF65-F5344CB8AC3E}">
        <p14:creationId xmlns:p14="http://schemas.microsoft.com/office/powerpoint/2010/main" val="1538073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99F3EB-FDAB-7A4C-A8EC-0A4402A4CC2A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2777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rgbClr val="898989"/>
                </a:solidFill>
                <a:latin typeface="Calibri" charset="0"/>
                <a:ea typeface="宋体" charset="0"/>
                <a:cs typeface="宋体" charset="0"/>
              </a:rPr>
              <a:t>Dec. 16, 2019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71588A-A240-1144-9C5A-A679F8112976}"/>
              </a:ext>
            </a:extLst>
          </p:cNvPr>
          <p:cNvSpPr/>
          <p:nvPr/>
        </p:nvSpPr>
        <p:spPr>
          <a:xfrm>
            <a:off x="1697620" y="917823"/>
            <a:ext cx="728084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+mj-lt"/>
                <a:cs typeface="Arial" charset="0"/>
              </a:rPr>
              <a:t>FERMI</a:t>
            </a:r>
            <a:endParaRPr lang="en-US" sz="1600" b="1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1DDE3-B61D-F04A-9C46-0859334D7823}"/>
              </a:ext>
            </a:extLst>
          </p:cNvPr>
          <p:cNvSpPr/>
          <p:nvPr/>
        </p:nvSpPr>
        <p:spPr>
          <a:xfrm>
            <a:off x="4207958" y="917823"/>
            <a:ext cx="659155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+mj-lt"/>
                <a:cs typeface="Arial" charset="0"/>
              </a:rPr>
              <a:t>HERD</a:t>
            </a:r>
            <a:endParaRPr lang="en-US" sz="16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8BC266-52CC-3B49-8DB8-809198194040}"/>
              </a:ext>
            </a:extLst>
          </p:cNvPr>
          <p:cNvSpPr/>
          <p:nvPr/>
        </p:nvSpPr>
        <p:spPr>
          <a:xfrm>
            <a:off x="6591782" y="917823"/>
            <a:ext cx="1143262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  <a:latin typeface="+mj-lt"/>
                <a:cs typeface="Arial" charset="0"/>
              </a:rPr>
              <a:t>eAstroGam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123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CDA53-7D5C-B347-B62E-2BEA179300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9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CDA53-7D5C-B347-B62E-2BEA179300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56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CDA53-7D5C-B347-B62E-2BEA179300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28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CDA53-7D5C-B347-B62E-2BEA179300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3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7200" y="990942"/>
            <a:ext cx="8394698" cy="4217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2000" dirty="0">
                <a:cs typeface="Arial" charset="0"/>
              </a:rPr>
              <a:t>FIT provides sub-GeV </a:t>
            </a:r>
            <a:r>
              <a:rPr lang="en-US" altLang="zh-CN" sz="2000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altLang="zh-CN" sz="2000" dirty="0">
                <a:cs typeface="Arial" charset="0"/>
              </a:rPr>
              <a:t>–ray detection with unprecedented imaging capability: </a:t>
            </a:r>
            <a:r>
              <a:rPr lang="en-US" altLang="zh-CN" sz="2000" b="1" dirty="0">
                <a:cs typeface="Arial" charset="0"/>
              </a:rPr>
              <a:t>no W converter, support tray minimal amount of material  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Mainly provided by the Side Fiber Tracker: side-FIT</a:t>
            </a:r>
          </a:p>
          <a:p>
            <a:pPr lvl="2" eaLnBrk="1" hangingPunct="1"/>
            <a:r>
              <a:rPr lang="en-US" sz="2000" dirty="0">
                <a:cs typeface="Arial" charset="0"/>
              </a:rPr>
              <a:t>Default layout: 10 double (x, y) layers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Latest layout includes also a Top Fiber Tracker: top-FIT</a:t>
            </a:r>
          </a:p>
          <a:p>
            <a:pPr lvl="2" eaLnBrk="1" hangingPunct="1"/>
            <a:r>
              <a:rPr lang="en-US" sz="2000" dirty="0">
                <a:cs typeface="Arial" charset="0"/>
              </a:rPr>
              <a:t>Default layout: 5 double (x, y) layers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With FIT HERD will make ground-breaking measurements in sub-GeV gamma-ray astronomy</a:t>
            </a:r>
          </a:p>
          <a:p>
            <a:pPr eaLnBrk="1" hangingPunct="1"/>
            <a:r>
              <a:rPr lang="en-US" sz="2000" dirty="0">
                <a:cs typeface="Arial" charset="0"/>
              </a:rPr>
              <a:t>This talk presents preliminary studies on angular resolution and effective area based on previous layout assumptions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The latest ideas on the detector layout will be given by Franck’s talk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a typeface="Calibri" charset="0"/>
              </a:rPr>
              <a:t>HERD Fiber Tracker (FIT)</a:t>
            </a:r>
            <a:r>
              <a:rPr lang="en-GB" sz="3600" b="1" dirty="0">
                <a:solidFill>
                  <a:srgbClr val="FFFFFF"/>
                </a:solidFill>
                <a:latin typeface="+mn-lt"/>
                <a:ea typeface="Calibri" charset="0"/>
              </a:rPr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</p:spTree>
    <p:extLst>
      <p:ext uri="{BB962C8B-B14F-4D97-AF65-F5344CB8AC3E}">
        <p14:creationId xmlns:p14="http://schemas.microsoft.com/office/powerpoint/2010/main" val="175223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60" y="781669"/>
            <a:ext cx="5411383" cy="22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3" y="905478"/>
            <a:ext cx="3054659" cy="224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a typeface="Calibri" charset="0"/>
              </a:rPr>
              <a:t>FIT parameters used in simulation</a:t>
            </a:r>
            <a:r>
              <a:rPr lang="en-GB" sz="3600" b="1" dirty="0">
                <a:solidFill>
                  <a:srgbClr val="FFFFFF"/>
                </a:solidFill>
                <a:latin typeface="+mn-lt"/>
                <a:ea typeface="Calibri" charset="0"/>
              </a:rPr>
              <a:t>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200" y="3067671"/>
            <a:ext cx="8425545" cy="36538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1800" dirty="0">
                <a:cs typeface="Arial" charset="0"/>
              </a:rPr>
              <a:t>FIT parameters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Fiber mat thickness: 1.3 mm Polystyrene + Epoxy -&gt;  total 1.6 mm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Fiber mat width: 96 mm, readout pitch 250 µm -&gt;  384 readout channels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Lateral distance between neighboring mats: 0.15 mm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Vertical distance between X-Y mat: 2 mm</a:t>
            </a:r>
            <a:endParaRPr lang="en-US" altLang="zh-CN" sz="1800" b="1" dirty="0">
              <a:cs typeface="Arial" charset="0"/>
            </a:endParaRP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1800" dirty="0">
                <a:cs typeface="Arial" charset="0"/>
              </a:rPr>
              <a:t>Side-FIT layout, 10 double-layers, 11 support trays</a:t>
            </a:r>
          </a:p>
          <a:p>
            <a:pPr lvl="1" eaLnBrk="1" hangingPunct="1"/>
            <a:r>
              <a:rPr lang="en-US" altLang="zh-CN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Support tray (</a:t>
            </a:r>
            <a:r>
              <a:rPr lang="en-US" altLang="zh-CN" sz="1800" b="1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this talk</a:t>
            </a:r>
            <a:r>
              <a:rPr lang="en-US" altLang="zh-CN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) 11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 mm AIREX + 2x0.5 mm CFRP = 12 mm thick</a:t>
            </a:r>
          </a:p>
          <a:p>
            <a:pPr lvl="1" eaLnBrk="1" hangingPunct="1"/>
            <a:r>
              <a:rPr lang="en-US" altLang="zh-CN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Support tray (</a:t>
            </a:r>
            <a:r>
              <a:rPr lang="en-US" altLang="zh-CN" sz="1800" b="1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c</a:t>
            </a:r>
            <a:r>
              <a:rPr lang="en-US" sz="1800" b="1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urrent design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): 20 mm NOMEX + 2x0.6 mm CFRP = 21.2 mm thick</a:t>
            </a:r>
            <a:endParaRPr lang="en-US" altLang="zh-CN" sz="1800" dirty="0">
              <a:solidFill>
                <a:srgbClr val="0000FF"/>
              </a:solidFill>
              <a:ea typeface="ＭＳ Ｐゴシック" charset="0"/>
              <a:cs typeface="Arial" charset="0"/>
            </a:endParaRPr>
          </a:p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1800" dirty="0">
                <a:cs typeface="Arial" charset="0"/>
              </a:rPr>
              <a:t>Also simulation with 5 double-layers, 6 support trays</a:t>
            </a:r>
            <a:endParaRPr lang="en-US" sz="1800" b="1" dirty="0">
              <a:solidFill>
                <a:srgbClr val="0000FF"/>
              </a:solidFill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n-US" altLang="zh-CN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Support tray: 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24 mm AIREX + 2x0.5 mm CFRP = 25 mm thick</a:t>
            </a:r>
          </a:p>
          <a:p>
            <a:pPr lvl="2" eaLnBrk="1" hangingPunct="1"/>
            <a:r>
              <a:rPr lang="en-US" sz="1800" dirty="0">
                <a:cs typeface="Arial" charset="0"/>
              </a:rPr>
              <a:t>Current design for top-FIT will have same tray as side-FIT</a:t>
            </a:r>
          </a:p>
          <a:p>
            <a:pPr lvl="1" eaLnBrk="1" hangingPunct="1"/>
            <a:endParaRPr lang="en-US" altLang="zh-CN" sz="1800" b="1" dirty="0">
              <a:solidFill>
                <a:srgbClr val="0000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Dec. 16, 2019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rgbClr val="FFFFFF"/>
                </a:solidFill>
                <a:ea typeface="Calibri" charset="0"/>
              </a:rPr>
              <a:t>Calo</a:t>
            </a:r>
            <a:r>
              <a:rPr lang="en-US" sz="3600" b="1" dirty="0">
                <a:solidFill>
                  <a:srgbClr val="FFFFFF"/>
                </a:solidFill>
                <a:ea typeface="Calibri" charset="0"/>
              </a:rPr>
              <a:t> and PSD parameters in simulation</a:t>
            </a:r>
            <a:r>
              <a:rPr lang="en-GB" sz="3600" b="1" dirty="0">
                <a:solidFill>
                  <a:srgbClr val="FFFFFF"/>
                </a:solidFill>
                <a:latin typeface="+mn-lt"/>
                <a:ea typeface="Calibri" charset="0"/>
              </a:rPr>
              <a:t>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198" y="899655"/>
            <a:ext cx="6096001" cy="20057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1800" b="1" dirty="0" err="1">
                <a:cs typeface="Arial" charset="0"/>
              </a:rPr>
              <a:t>Calo</a:t>
            </a:r>
            <a:endParaRPr lang="en-US" altLang="zh-CN" sz="1800" b="1" dirty="0">
              <a:cs typeface="Arial" charset="0"/>
            </a:endParaRPr>
          </a:p>
          <a:p>
            <a:pPr lvl="1" eaLnBrk="1" hangingPunct="1"/>
            <a:r>
              <a:rPr lang="en-US" altLang="zh-CN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21 layers, distance between layers: 8 mm</a:t>
            </a:r>
          </a:p>
          <a:p>
            <a:pPr lvl="1" eaLnBrk="1" hangingPunct="1"/>
            <a:r>
              <a:rPr lang="en-US" altLang="zh-CN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LYSO cube size: 30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 mm, </a:t>
            </a:r>
            <a:r>
              <a:rPr lang="en-US" altLang="zh-CN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distance: 4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 mm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Distance to the bottom of FIT: 10 mm 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Total thickness 790 mm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No support structure implemented</a:t>
            </a:r>
            <a:endParaRPr lang="en-US" altLang="zh-CN" sz="1800" dirty="0">
              <a:solidFill>
                <a:srgbClr val="0000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01" y="1091381"/>
            <a:ext cx="4460198" cy="221450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198" y="2885805"/>
            <a:ext cx="7708492" cy="17522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1800" b="1" dirty="0">
                <a:cs typeface="Arial" charset="0"/>
              </a:rPr>
              <a:t>PSD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Sensitive material: C</a:t>
            </a:r>
            <a:r>
              <a:rPr lang="en-US" sz="1800" baseline="-250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10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H</a:t>
            </a:r>
            <a:r>
              <a:rPr lang="en-US" sz="1800" baseline="-250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11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Arial" charset="0"/>
              </a:rPr>
              <a:t>=</a:t>
            </a:r>
            <a:r>
              <a:rPr lang="mr-IN" sz="1800" dirty="0">
                <a:solidFill>
                  <a:srgbClr val="0000FF"/>
                </a:solidFill>
                <a:latin typeface="+mj-lt"/>
                <a:ea typeface="ＭＳ Ｐゴシック" charset="0"/>
                <a:cs typeface="Arial" charset="0"/>
              </a:rPr>
              <a:t>1.032</a:t>
            </a:r>
            <a:r>
              <a:rPr lang="fr-CH" sz="1800" dirty="0">
                <a:solidFill>
                  <a:srgbClr val="0000FF"/>
                </a:solidFill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mr-IN" sz="1800" dirty="0" err="1">
                <a:solidFill>
                  <a:srgbClr val="0000FF"/>
                </a:solidFill>
                <a:latin typeface="+mj-lt"/>
                <a:ea typeface="ＭＳ Ｐゴシック" charset="0"/>
                <a:cs typeface="Arial" charset="0"/>
              </a:rPr>
              <a:t>g</a:t>
            </a:r>
            <a:r>
              <a:rPr lang="mr-IN" sz="1800" dirty="0">
                <a:solidFill>
                  <a:srgbClr val="0000FF"/>
                </a:solidFill>
                <a:latin typeface="+mj-lt"/>
                <a:ea typeface="ＭＳ Ｐゴシック" charset="0"/>
                <a:cs typeface="Arial" charset="0"/>
              </a:rPr>
              <a:t>/cm</a:t>
            </a:r>
            <a:r>
              <a:rPr lang="mr-IN" sz="1800" baseline="30000" dirty="0">
                <a:solidFill>
                  <a:srgbClr val="0000FF"/>
                </a:solidFill>
                <a:latin typeface="+mj-lt"/>
                <a:ea typeface="ＭＳ Ｐゴシック" charset="0"/>
                <a:cs typeface="Arial" charset="0"/>
              </a:rPr>
              <a:t>3</a:t>
            </a:r>
            <a:endParaRPr lang="en-US" sz="1800" baseline="30000" dirty="0">
              <a:solidFill>
                <a:srgbClr val="0000FF"/>
              </a:solidFill>
              <a:latin typeface="+mj-lt"/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n-US" sz="1800" b="1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Thickness: 10 mm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Support tray: 24 mm AIREX + 2x0.5 mm CFRP = 25 mm thick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Distant to the top of FIT: 10 mm</a:t>
            </a:r>
          </a:p>
          <a:p>
            <a:pPr lvl="1" eaLnBrk="1" hangingPunct="1"/>
            <a:endParaRPr lang="en-US" altLang="zh-CN" sz="2000" dirty="0">
              <a:solidFill>
                <a:srgbClr val="0000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198" y="4563924"/>
            <a:ext cx="8229602" cy="206495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1800" b="1" dirty="0">
                <a:cs typeface="Arial" charset="0"/>
              </a:rPr>
              <a:t>Sensitive surface 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CALO: x/y dimension = 710 mm </a:t>
            </a:r>
          </a:p>
          <a:p>
            <a:pPr lvl="1" eaLnBrk="1" hangingPunct="1"/>
            <a:r>
              <a:rPr lang="en-US" sz="1800" b="1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FIT/ACD: scale to cover the full 45 degree CALO FOV</a:t>
            </a:r>
          </a:p>
          <a:p>
            <a:pPr lvl="2" eaLnBrk="1" hangingPunct="1"/>
            <a:r>
              <a:rPr lang="en-US" sz="1800" dirty="0">
                <a:ea typeface="ＭＳ Ｐゴシック" charset="0"/>
                <a:cs typeface="Arial" charset="0"/>
              </a:rPr>
              <a:t>FIT: x/y dimension = </a:t>
            </a:r>
            <a:r>
              <a:rPr lang="hr-HR" sz="1800" dirty="0"/>
              <a:t>1057.5 mm (11 </a:t>
            </a:r>
            <a:r>
              <a:rPr lang="hr-HR" sz="1800" dirty="0" err="1"/>
              <a:t>mats</a:t>
            </a:r>
            <a:r>
              <a:rPr lang="hr-HR" sz="1800" dirty="0"/>
              <a:t>)</a:t>
            </a:r>
          </a:p>
          <a:p>
            <a:pPr lvl="2" eaLnBrk="1" hangingPunct="1"/>
            <a:r>
              <a:rPr lang="en-US" sz="1800" dirty="0"/>
              <a:t>Current design will have smaller coverage at the bottom of the side-FIT (see Franck’s talk)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34991" y="4241292"/>
            <a:ext cx="770017" cy="1338603"/>
            <a:chOff x="7736764" y="4258737"/>
            <a:chExt cx="770017" cy="1338603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8490154" y="4872351"/>
              <a:ext cx="0" cy="720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>
              <a:off x="8144902" y="4541845"/>
              <a:ext cx="0" cy="720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988708" y="4380729"/>
              <a:ext cx="500089" cy="5127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06699" y="522800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36764" y="425873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84902" y="487170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81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838200"/>
            <a:ext cx="7200900" cy="5168900"/>
          </a:xfrm>
          <a:prstGeom prst="rect">
            <a:avLst/>
          </a:prstGeom>
        </p:spPr>
      </p:pic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a typeface="Calibri" charset="0"/>
              </a:rPr>
              <a:t>Effective Area for converted photons</a:t>
            </a:r>
            <a:r>
              <a:rPr lang="en-GB" sz="3600" b="1" dirty="0">
                <a:solidFill>
                  <a:srgbClr val="FFFFFF"/>
                </a:solidFill>
                <a:ea typeface="Calibri" charset="0"/>
              </a:rPr>
              <a:t> </a:t>
            </a:r>
            <a:r>
              <a:rPr lang="en-GB" sz="3600" b="1" dirty="0">
                <a:solidFill>
                  <a:srgbClr val="FFFFFF"/>
                </a:solidFill>
                <a:latin typeface="+mn-lt"/>
                <a:ea typeface="Calibri" charset="0"/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9717" y="5851120"/>
            <a:ext cx="8627805" cy="6075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Selection: not Compton, conversion in the tracker, both electron and positron tracks reconstructed (at least 3x+3y hits), 50% of photon energy in calorimeter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4350768"/>
            <a:ext cx="2448232" cy="338554"/>
          </a:xfrm>
          <a:prstGeom prst="rect">
            <a:avLst/>
          </a:prstGeom>
          <a:solidFill>
            <a:srgbClr val="A8FCBB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PANGU </a:t>
            </a:r>
            <a:r>
              <a:rPr lang="fr-CH" sz="1600" b="1" dirty="0">
                <a:latin typeface="+mn-lt"/>
                <a:ea typeface="ＭＳ Ｐゴシック" charset="-128"/>
                <a:cs typeface="ＭＳ Ｐゴシック" charset="-128"/>
              </a:rPr>
              <a:t>~ 150 cm</a:t>
            </a:r>
            <a:r>
              <a:rPr lang="fr-CH" sz="1600" b="1" baseline="30000" dirty="0"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lang="fr-CH" sz="1600" b="1" dirty="0">
                <a:latin typeface="+mn-lt"/>
                <a:ea typeface="ＭＳ Ｐゴシック" charset="-128"/>
                <a:cs typeface="ＭＳ Ｐゴシック" charset="-128"/>
              </a:rPr>
              <a:t> at 1 </a:t>
            </a:r>
            <a:r>
              <a:rPr lang="fr-CH" sz="1600" b="1" dirty="0" err="1">
                <a:latin typeface="+mn-lt"/>
                <a:ea typeface="ＭＳ Ｐゴシック" charset="-128"/>
                <a:cs typeface="ＭＳ Ｐゴシック" charset="-128"/>
              </a:rPr>
              <a:t>GeV</a:t>
            </a: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850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697520"/>
            <a:ext cx="7200900" cy="5168900"/>
          </a:xfrm>
          <a:prstGeom prst="rect">
            <a:avLst/>
          </a:prstGeom>
        </p:spPr>
      </p:pic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a typeface="Calibri" charset="0"/>
              </a:rPr>
              <a:t>On-off Axis 68% PSF, 10 double-layers</a:t>
            </a:r>
            <a:endParaRPr lang="en-GB" sz="3600" b="1" dirty="0">
              <a:solidFill>
                <a:srgbClr val="FFFFFF"/>
              </a:solidFill>
              <a:latin typeface="+mn-lt"/>
              <a:ea typeface="Calibri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18455" y="5711221"/>
            <a:ext cx="7968345" cy="10102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sz="1800" dirty="0">
                <a:cs typeface="Arial" charset="0"/>
              </a:rPr>
              <a:t>~2° at 100 MeV and 0.3°at 1 GeV at normal incidence (&lt;20 </a:t>
            </a:r>
            <a:r>
              <a:rPr lang="en-US" sz="1800" dirty="0" err="1">
                <a:cs typeface="Arial" charset="0"/>
              </a:rPr>
              <a:t>deg</a:t>
            </a:r>
            <a:r>
              <a:rPr lang="en-US" sz="1800" dirty="0">
                <a:cs typeface="Arial" charset="0"/>
              </a:rPr>
              <a:t>)</a:t>
            </a:r>
            <a:endParaRPr lang="en-US" altLang="zh-CN" sz="1800" dirty="0">
              <a:cs typeface="Arial" charset="0"/>
            </a:endParaRPr>
          </a:p>
          <a:p>
            <a:pPr lvl="1" eaLnBrk="1" hangingPunct="1"/>
            <a:r>
              <a:rPr lang="en-US" altLang="zh-CN" sz="1800" b="1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~3x better than Fermi, ~4x better than DAMPE -&gt; </a:t>
            </a:r>
            <a:r>
              <a:rPr lang="en-US" altLang="zh-CN" sz="1800" b="1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unprecedented precision in the sub-GeV range</a:t>
            </a:r>
            <a:endParaRPr lang="en-US" sz="1800" b="1" dirty="0">
              <a:solidFill>
                <a:srgbClr val="FF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697520"/>
            <a:ext cx="7200900" cy="5168900"/>
          </a:xfrm>
          <a:prstGeom prst="rect">
            <a:avLst/>
          </a:prstGeom>
        </p:spPr>
      </p:pic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a typeface="Calibri" charset="0"/>
              </a:rPr>
              <a:t>On-off Axis 68% PSF, 5 double-layers</a:t>
            </a:r>
            <a:endParaRPr lang="en-GB" sz="3600" b="1" dirty="0">
              <a:solidFill>
                <a:srgbClr val="FFFFFF"/>
              </a:solidFill>
              <a:latin typeface="+mn-lt"/>
              <a:ea typeface="Calibri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18455" y="5698538"/>
            <a:ext cx="7968345" cy="7601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buFont typeface="Arial" charset="0"/>
              <a:buChar char="•"/>
            </a:pPr>
            <a:r>
              <a:rPr lang="en-US" altLang="zh-CN" sz="1800" dirty="0">
                <a:cs typeface="Arial" charset="0"/>
              </a:rPr>
              <a:t>5 double layers has worse PSF, but up to 20°still quite good 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Would be useful to try to put 6 double layers on the top</a:t>
            </a:r>
          </a:p>
        </p:txBody>
      </p:sp>
    </p:spTree>
    <p:extLst>
      <p:ext uri="{BB962C8B-B14F-4D97-AF65-F5344CB8AC3E}">
        <p14:creationId xmlns:p14="http://schemas.microsoft.com/office/powerpoint/2010/main" val="20442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a typeface="Calibri" charset="0"/>
              </a:rPr>
              <a:t>4-sides vs 5-sides exposure </a:t>
            </a:r>
            <a:endParaRPr lang="en-GB" sz="3600" b="1" dirty="0">
              <a:solidFill>
                <a:srgbClr val="FFFFFF"/>
              </a:solidFill>
              <a:latin typeface="+mn-lt"/>
              <a:ea typeface="Calibri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Xin Wu, 8th HERD Workshop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34" y="1267378"/>
            <a:ext cx="3968131" cy="201378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997103"/>
            <a:ext cx="8435008" cy="3359248"/>
          </a:xfrm>
        </p:spPr>
        <p:txBody>
          <a:bodyPr/>
          <a:lstStyle/>
          <a:p>
            <a:pPr eaLnBrk="1" hangingPunct="1"/>
            <a:r>
              <a:rPr lang="en-US" sz="2000" dirty="0">
                <a:ea typeface="ＭＳ Ｐゴシック" charset="0"/>
                <a:cs typeface="Calibri" charset="0"/>
              </a:rPr>
              <a:t>Estimate from Roland Water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5 sides with FOV   0 to 90 </a:t>
            </a:r>
            <a:r>
              <a:rPr lang="en-US" sz="1800" dirty="0" err="1">
                <a:solidFill>
                  <a:srgbClr val="0000FF"/>
                </a:solidFill>
                <a:ea typeface="ＭＳ Ｐゴシック" charset="0"/>
                <a:cs typeface="Arial" charset="0"/>
              </a:rPr>
              <a:t>deg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: 56% exposure of full sky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5 sides with FOV 20 to 90 </a:t>
            </a:r>
            <a:r>
              <a:rPr lang="en-US" sz="1800" dirty="0" err="1">
                <a:solidFill>
                  <a:srgbClr val="0000FF"/>
                </a:solidFill>
                <a:ea typeface="ＭＳ Ｐゴシック" charset="0"/>
                <a:cs typeface="Arial" charset="0"/>
              </a:rPr>
              <a:t>deg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: 37%</a:t>
            </a:r>
          </a:p>
          <a:p>
            <a:pPr lvl="1" eaLnBrk="1" hangingPunct="1"/>
            <a:r>
              <a:rPr lang="en-US" sz="18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4 sides with FOV   0 to 45 </a:t>
            </a:r>
            <a:r>
              <a:rPr lang="en-US" sz="1800" dirty="0" err="1">
                <a:solidFill>
                  <a:srgbClr val="FF0000"/>
                </a:solidFill>
                <a:ea typeface="ＭＳ Ｐゴシック" charset="0"/>
                <a:cs typeface="Arial" charset="0"/>
              </a:rPr>
              <a:t>deg</a:t>
            </a:r>
            <a:r>
              <a:rPr lang="en-US" sz="18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: 36%</a:t>
            </a:r>
          </a:p>
          <a:p>
            <a:pPr lvl="1" eaLnBrk="1" hangingPunct="1"/>
            <a:r>
              <a:rPr lang="en-US" sz="18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4 sides with FOV 20 to 45 </a:t>
            </a:r>
            <a:r>
              <a:rPr lang="en-US" sz="1800" dirty="0" err="1">
                <a:solidFill>
                  <a:srgbClr val="FF0000"/>
                </a:solidFill>
                <a:ea typeface="ＭＳ Ｐゴシック" charset="0"/>
                <a:cs typeface="Arial" charset="0"/>
              </a:rPr>
              <a:t>deg</a:t>
            </a:r>
            <a:r>
              <a:rPr lang="en-US" sz="18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: 19%</a:t>
            </a:r>
          </a:p>
          <a:p>
            <a:pPr eaLnBrk="1" hangingPunct="1"/>
            <a:r>
              <a:rPr lang="en-US" sz="2000" dirty="0">
                <a:ea typeface="ＭＳ Ｐゴシック" charset="0"/>
                <a:cs typeface="Calibri" charset="0"/>
              </a:rPr>
              <a:t>If 5-sides FIT: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Exposure is more uniform over the sky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Full sky is observed every orbit, great for variability/transients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1.6x to 2x increase in effective exposure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Better average PSF -&gt; a better sensitivity in the galactic plane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4998" y="956960"/>
            <a:ext cx="4809002" cy="584775"/>
          </a:xfrm>
          <a:prstGeom prst="rect">
            <a:avLst/>
          </a:prstGeom>
          <a:solidFill>
            <a:srgbClr val="F9FC4E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Pointing of the top of HERD in equatorial </a:t>
            </a:r>
            <a:r>
              <a:rPr lang="en-US" sz="1600" b="1" dirty="0" err="1">
                <a:latin typeface="+mn-lt"/>
                <a:ea typeface="ＭＳ Ｐゴシック" charset="-128"/>
                <a:cs typeface="ＭＳ Ｐゴシック" charset="-128"/>
              </a:rPr>
              <a:t>coordinatesyx</a:t>
            </a:r>
            <a:endParaRPr lang="en-US" sz="1600" b="1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65" y="914400"/>
            <a:ext cx="3881035" cy="20827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4703" y="4177577"/>
            <a:ext cx="4217505" cy="369332"/>
          </a:xfrm>
          <a:prstGeom prst="rect">
            <a:avLst/>
          </a:prstGeom>
          <a:solidFill>
            <a:srgbClr val="F7D3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  <a:ea typeface="ＭＳ Ｐゴシック" charset="-128"/>
                <a:cs typeface="ＭＳ Ｐゴシック" charset="-128"/>
              </a:rPr>
              <a:t>Important to limit FOV blockage on 4 sides   </a:t>
            </a:r>
          </a:p>
        </p:txBody>
      </p:sp>
    </p:spTree>
    <p:extLst>
      <p:ext uri="{BB962C8B-B14F-4D97-AF65-F5344CB8AC3E}">
        <p14:creationId xmlns:p14="http://schemas.microsoft.com/office/powerpoint/2010/main" val="194166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25500"/>
            <a:ext cx="6400800" cy="4211367"/>
          </a:xfrm>
          <a:prstGeom prst="rect">
            <a:avLst/>
          </a:prstGeom>
        </p:spPr>
      </p:pic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2E790-ADAD-4A49-9C73-FDBC389501BB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ea typeface="Calibri" charset="0"/>
              </a:rPr>
              <a:t>Galactic Center and Extra-galactic Sensitivity   </a:t>
            </a:r>
            <a:endParaRPr lang="en-GB" sz="3200" b="1" dirty="0">
              <a:solidFill>
                <a:srgbClr val="FFFFFF"/>
              </a:solidFill>
              <a:latin typeface="+mn-lt"/>
              <a:ea typeface="Calibri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Dec. 16, 2019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Xin Wu, 8th HERD Workshop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4963813"/>
            <a:ext cx="8435008" cy="1348087"/>
          </a:xfrm>
        </p:spPr>
        <p:txBody>
          <a:bodyPr/>
          <a:lstStyle/>
          <a:p>
            <a:pPr eaLnBrk="1" hangingPunct="1"/>
            <a:r>
              <a:rPr lang="en-US" sz="1800" b="1" dirty="0"/>
              <a:t>Rough estimate by Roland</a:t>
            </a:r>
            <a:r>
              <a:rPr lang="en-US" sz="1800" dirty="0"/>
              <a:t>: 5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800" dirty="0"/>
              <a:t> 1 year point source sensitivity based on the performance of the 10 doubles layers layout on 5 sides </a:t>
            </a:r>
            <a:endParaRPr lang="en-US" sz="1800" dirty="0">
              <a:ea typeface="ＭＳ Ｐゴシック" charset="0"/>
              <a:cs typeface="Calibri" charset="0"/>
            </a:endParaRP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Worse if only 4-sides sensitive to low energy photons (</a:t>
            </a:r>
            <a:r>
              <a:rPr lang="fr-CH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~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2x, depending of FOV)</a:t>
            </a:r>
          </a:p>
          <a:p>
            <a:pPr lvl="1" eaLnBrk="1" hangingPunct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Arial" charset="0"/>
              </a:rPr>
              <a:t>Still interesting for sub-GeV gamma-ray observations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13871" y="958850"/>
            <a:ext cx="5430129" cy="1569660"/>
          </a:xfrm>
          <a:prstGeom prst="rect">
            <a:avLst/>
          </a:prstGeom>
          <a:solidFill>
            <a:srgbClr val="A8FCBB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FIT with 10 double-layers</a:t>
            </a:r>
          </a:p>
          <a:p>
            <a:pPr marL="285750" indent="-285750">
              <a:buFont typeface=".AppleSystemUIFont" charset="-120"/>
              <a:buChar char="−"/>
            </a:pPr>
            <a:r>
              <a:rPr lang="en-US" sz="1600" dirty="0">
                <a:latin typeface="+mn-lt"/>
              </a:rPr>
              <a:t>better angular resolution then Fermi (unprecedented!)</a:t>
            </a:r>
          </a:p>
          <a:p>
            <a:pPr marL="285750" indent="-285750">
              <a:buFont typeface=".AppleSystemUIFont" charset="-120"/>
              <a:buChar char="−"/>
            </a:pPr>
            <a:r>
              <a:rPr lang="en-US" sz="1600" dirty="0">
                <a:latin typeface="+mn-lt"/>
              </a:rPr>
              <a:t>competitive sub-GeV sensitivity</a:t>
            </a:r>
          </a:p>
          <a:p>
            <a:pPr marL="285750" indent="-285750">
              <a:buFont typeface=".AppleSystemUIFont" charset="-120"/>
              <a:buChar char="−"/>
            </a:pPr>
            <a:r>
              <a:rPr lang="en-US" sz="1600" dirty="0">
                <a:latin typeface="+mn-lt"/>
              </a:rPr>
              <a:t>simultaneous observations with </a:t>
            </a:r>
            <a:r>
              <a:rPr lang="en-US" sz="1600" dirty="0" err="1">
                <a:latin typeface="+mn-lt"/>
              </a:rPr>
              <a:t>eXTP</a:t>
            </a:r>
            <a:r>
              <a:rPr lang="en-US" sz="1600" dirty="0">
                <a:latin typeface="+mn-lt"/>
              </a:rPr>
              <a:t>, CTA, LIGO, LHAASO, …</a:t>
            </a:r>
          </a:p>
          <a:p>
            <a:pPr marL="285750" indent="-285750">
              <a:buFont typeface=".AppleSystemUIFont" charset="-120"/>
              <a:buChar char="−"/>
            </a:pPr>
            <a:r>
              <a:rPr lang="en-US" sz="1600" dirty="0">
                <a:latin typeface="+mn-lt"/>
              </a:rPr>
              <a:t>wide FOV, continuous time coverage</a:t>
            </a:r>
          </a:p>
          <a:p>
            <a:pPr marL="285750" indent="-285750">
              <a:buFont typeface=".AppleSystemUIFont" charset="-120"/>
              <a:buChar char="−"/>
            </a:pPr>
            <a:r>
              <a:rPr lang="en-US" sz="1600" dirty="0">
                <a:latin typeface="+mn-lt"/>
              </a:rPr>
              <a:t>(polarization ?)</a:t>
            </a:r>
            <a:endParaRPr lang="en-US" sz="1600" b="1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2947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FF0C0F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FF0C0F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148746</TotalTime>
  <Words>1008</Words>
  <Application>Microsoft Macintosh PowerPoint</Application>
  <PresentationFormat>On-screen Show (4:3)</PresentationFormat>
  <Paragraphs>153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.AppleSystemUIFont</vt:lpstr>
      <vt:lpstr>ＭＳ Ｐゴシック</vt:lpstr>
      <vt:lpstr>宋体</vt:lpstr>
      <vt:lpstr>华文中宋</vt:lpstr>
      <vt:lpstr>Arial</vt:lpstr>
      <vt:lpstr>Calibri</vt:lpstr>
      <vt:lpstr>Symbol</vt:lpstr>
      <vt:lpstr>Office Theme</vt:lpstr>
      <vt:lpstr>2_Blank Presentation</vt:lpstr>
      <vt:lpstr>HERD Fiber Tracker for Precise sub-GeV Photon Detection  Xin Wu  Department of Nuclear and Particle Physics (DPNC)  8th HERD Workshop 16-17 December 2019, Xi’an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DPNC, University of Geneva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Matter Particle Explorer (DAMPE)</dc:title>
  <dc:subject/>
  <dc:creator>Xin Wu</dc:creator>
  <cp:keywords/>
  <dc:description/>
  <cp:lastModifiedBy>Xin Wu</cp:lastModifiedBy>
  <cp:revision>3012</cp:revision>
  <cp:lastPrinted>2018-11-05T15:08:37Z</cp:lastPrinted>
  <dcterms:created xsi:type="dcterms:W3CDTF">2014-05-10T11:00:53Z</dcterms:created>
  <dcterms:modified xsi:type="dcterms:W3CDTF">2019-12-15T21:09:40Z</dcterms:modified>
  <cp:category/>
</cp:coreProperties>
</file>