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2"/>
  </p:notesMasterIdLst>
  <p:handoutMasterIdLst>
    <p:handoutMasterId r:id="rId33"/>
  </p:handoutMasterIdLst>
  <p:sldIdLst>
    <p:sldId id="257" r:id="rId2"/>
    <p:sldId id="358" r:id="rId3"/>
    <p:sldId id="354" r:id="rId4"/>
    <p:sldId id="355" r:id="rId5"/>
    <p:sldId id="356" r:id="rId6"/>
    <p:sldId id="357" r:id="rId7"/>
    <p:sldId id="360" r:id="rId8"/>
    <p:sldId id="363" r:id="rId9"/>
    <p:sldId id="362" r:id="rId10"/>
    <p:sldId id="364" r:id="rId11"/>
    <p:sldId id="365" r:id="rId12"/>
    <p:sldId id="366" r:id="rId13"/>
    <p:sldId id="367" r:id="rId14"/>
    <p:sldId id="369" r:id="rId15"/>
    <p:sldId id="319" r:id="rId16"/>
    <p:sldId id="371" r:id="rId17"/>
    <p:sldId id="359" r:id="rId18"/>
    <p:sldId id="370" r:id="rId19"/>
    <p:sldId id="372" r:id="rId20"/>
    <p:sldId id="373" r:id="rId21"/>
    <p:sldId id="352" r:id="rId22"/>
    <p:sldId id="353" r:id="rId23"/>
    <p:sldId id="376" r:id="rId24"/>
    <p:sldId id="374" r:id="rId25"/>
    <p:sldId id="336" r:id="rId26"/>
    <p:sldId id="337" r:id="rId27"/>
    <p:sldId id="339" r:id="rId28"/>
    <p:sldId id="341" r:id="rId29"/>
    <p:sldId id="343" r:id="rId30"/>
    <p:sldId id="346" r:id="rId31"/>
  </p:sldIdLst>
  <p:sldSz cx="9144000" cy="6858000" type="screen4x3"/>
  <p:notesSz cx="6669088" cy="9926638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Tahoma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Tahoma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Tahoma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Tahoma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Tahoma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Tahoma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Tahoma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Tahoma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Tahoma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EEB0"/>
    <a:srgbClr val="009999"/>
    <a:srgbClr val="00CC99"/>
    <a:srgbClr val="00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75" autoAdjust="0"/>
    <p:restoredTop sz="93943" autoAdjust="0"/>
  </p:normalViewPr>
  <p:slideViewPr>
    <p:cSldViewPr>
      <p:cViewPr varScale="1">
        <p:scale>
          <a:sx n="110" d="100"/>
          <a:sy n="110" d="100"/>
        </p:scale>
        <p:origin x="-194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4056" y="-102"/>
      </p:cViewPr>
      <p:guideLst>
        <p:guide orient="horz" pos="3126"/>
        <p:guide pos="210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250" y="0"/>
            <a:ext cx="28892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88925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1915D92-38FC-4C94-B072-014909750CC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5242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8250" y="0"/>
            <a:ext cx="28892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2488" y="744538"/>
            <a:ext cx="4964112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714875"/>
            <a:ext cx="5335588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88925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4D63B3D-A46E-4586-B89A-58C85E0BCDD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24628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D63B3D-A46E-4586-B89A-58C85E0BCDD5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56173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D63B3D-A46E-4586-B89A-58C85E0BCDD5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56173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D63B3D-A46E-4586-B89A-58C85E0BCDD5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56173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D63B3D-A46E-4586-B89A-58C85E0BCDD5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56173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D63B3D-A46E-4586-B89A-58C85E0BCDD5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56173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D63B3D-A46E-4586-B89A-58C85E0BCDD5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56173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D63B3D-A46E-4586-B89A-58C85E0BCDD5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56173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D63B3D-A46E-4586-B89A-58C85E0BCDD5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56173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D63B3D-A46E-4586-B89A-58C85E0BCDD5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56173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D63B3D-A46E-4586-B89A-58C85E0BCDD5}" type="slidenum">
              <a:rPr lang="fr-FR" smtClean="0"/>
              <a:pPr>
                <a:defRPr/>
              </a:pPr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56173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D63B3D-A46E-4586-B89A-58C85E0BCDD5}" type="slidenum">
              <a:rPr lang="fr-FR" smtClean="0"/>
              <a:pPr>
                <a:defRPr/>
              </a:pPr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5617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D63B3D-A46E-4586-B89A-58C85E0BCDD5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56173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D63B3D-A46E-4586-B89A-58C85E0BCDD5}" type="slidenum">
              <a:rPr lang="fr-FR" smtClean="0"/>
              <a:pPr>
                <a:defRPr/>
              </a:pPr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5617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D63B3D-A46E-4586-B89A-58C85E0BCDD5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5617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D63B3D-A46E-4586-B89A-58C85E0BCDD5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5617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D63B3D-A46E-4586-B89A-58C85E0BCDD5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5617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D63B3D-A46E-4586-B89A-58C85E0BCDD5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5617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D63B3D-A46E-4586-B89A-58C85E0BCDD5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5617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D63B3D-A46E-4586-B89A-58C85E0BCDD5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56173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D63B3D-A46E-4586-B89A-58C85E0BCDD5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5617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ciences7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431"/>
            <a:ext cx="1619672" cy="77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79388" y="886681"/>
            <a:ext cx="395287" cy="5971320"/>
          </a:xfrm>
          <a:prstGeom prst="rect">
            <a:avLst/>
          </a:prstGeom>
          <a:solidFill>
            <a:srgbClr val="0099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fr-FR">
              <a:solidFill>
                <a:schemeClr val="hlink"/>
              </a:solidFill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611560" y="6616730"/>
            <a:ext cx="741682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fr-CH" sz="1000" i="1" dirty="0" err="1" smtClean="0">
                <a:latin typeface="Tahoma" pitchFamily="34" charset="0"/>
              </a:rPr>
              <a:t>Dec</a:t>
            </a:r>
            <a:r>
              <a:rPr lang="fr-CH" sz="1000" i="1" dirty="0" smtClean="0">
                <a:latin typeface="Tahoma" pitchFamily="34" charset="0"/>
              </a:rPr>
              <a:t>. 16, 2019</a:t>
            </a:r>
            <a:r>
              <a:rPr lang="fr-CH" sz="1000" i="1" baseline="0" dirty="0" smtClean="0">
                <a:latin typeface="Tahoma" pitchFamily="34" charset="0"/>
              </a:rPr>
              <a:t>                           </a:t>
            </a:r>
            <a:r>
              <a:rPr lang="fr-CH" sz="1000" b="1" i="1" dirty="0" smtClean="0">
                <a:latin typeface="Tahoma" pitchFamily="34" charset="0"/>
              </a:rPr>
              <a:t>HERD</a:t>
            </a:r>
            <a:r>
              <a:rPr lang="fr-CH" sz="1000" i="1" dirty="0" smtClean="0">
                <a:latin typeface="Tahoma" pitchFamily="34" charset="0"/>
              </a:rPr>
              <a:t> </a:t>
            </a:r>
            <a:r>
              <a:rPr lang="fr-CH" sz="1000" i="1" baseline="0" dirty="0" smtClean="0">
                <a:latin typeface="Tahoma" pitchFamily="34" charset="0"/>
              </a:rPr>
              <a:t> Collaboration </a:t>
            </a:r>
            <a:r>
              <a:rPr lang="fr-CH" sz="1000" i="1" dirty="0" smtClean="0">
                <a:latin typeface="Tahoma" pitchFamily="34" charset="0"/>
              </a:rPr>
              <a:t>meeting </a:t>
            </a:r>
            <a:r>
              <a:rPr lang="fr-CH" sz="1000" i="1" baseline="0" dirty="0" smtClean="0">
                <a:latin typeface="Tahoma" pitchFamily="34" charset="0"/>
              </a:rPr>
              <a:t>, </a:t>
            </a:r>
            <a:r>
              <a:rPr lang="fr-CH" sz="1000" i="1" baseline="0" dirty="0" err="1" smtClean="0">
                <a:latin typeface="Tahoma" pitchFamily="34" charset="0"/>
              </a:rPr>
              <a:t>Xi’An</a:t>
            </a:r>
            <a:r>
              <a:rPr lang="fr-CH" sz="1000" i="1" baseline="0" dirty="0" smtClean="0">
                <a:latin typeface="Tahoma" pitchFamily="34" charset="0"/>
              </a:rPr>
              <a:t>             </a:t>
            </a:r>
            <a:r>
              <a:rPr lang="fr-CH" sz="1000" i="1" dirty="0" smtClean="0">
                <a:latin typeface="Tahoma" pitchFamily="34" charset="0"/>
              </a:rPr>
              <a:t>                 </a:t>
            </a:r>
            <a:r>
              <a:rPr lang="fr-CH" sz="1000" i="1" dirty="0" err="1" smtClean="0">
                <a:latin typeface="Tahoma" pitchFamily="34" charset="0"/>
              </a:rPr>
              <a:t>F.Cadoux</a:t>
            </a:r>
            <a:r>
              <a:rPr lang="fr-CH" sz="1000" i="1" dirty="0" smtClean="0">
                <a:latin typeface="Tahoma" pitchFamily="34" charset="0"/>
              </a:rPr>
              <a:t>, </a:t>
            </a:r>
            <a:r>
              <a:rPr lang="fr-CH" sz="1000" i="1" dirty="0" err="1" smtClean="0">
                <a:latin typeface="Tahoma" pitchFamily="34" charset="0"/>
              </a:rPr>
              <a:t>University</a:t>
            </a:r>
            <a:r>
              <a:rPr lang="fr-CH" sz="1000" i="1" dirty="0" smtClean="0">
                <a:latin typeface="Tahoma" pitchFamily="34" charset="0"/>
              </a:rPr>
              <a:t> of Geneva</a:t>
            </a:r>
            <a:endParaRPr lang="fr-FR" sz="1000" i="1" dirty="0">
              <a:latin typeface="Tahoma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46912" y="6616730"/>
            <a:ext cx="2133600" cy="240848"/>
          </a:xfrm>
          <a:prstGeom prst="rect">
            <a:avLst/>
          </a:prstGeom>
        </p:spPr>
        <p:txBody>
          <a:bodyPr/>
          <a:lstStyle>
            <a:lvl1pPr algn="ctr">
              <a:defRPr lang="fr-FR" sz="1000" i="1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1pPr>
          </a:lstStyle>
          <a:p>
            <a:pPr>
              <a:defRPr/>
            </a:pPr>
            <a:r>
              <a:rPr lang="fr-CH" dirty="0" smtClean="0"/>
              <a:t>                                  </a:t>
            </a:r>
            <a:fld id="{3A521FF4-53DF-4860-AC37-02F982B61688}" type="slidenum">
              <a:rPr lang="fr-CH" smtClean="0"/>
              <a:pPr>
                <a:defRPr/>
              </a:pPr>
              <a:t>‹N°›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130811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7088" y="274638"/>
            <a:ext cx="72739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31" name="Line 8"/>
          <p:cNvSpPr>
            <a:spLocks noChangeShapeType="1"/>
          </p:cNvSpPr>
          <p:nvPr/>
        </p:nvSpPr>
        <p:spPr bwMode="auto">
          <a:xfrm>
            <a:off x="0" y="1124744"/>
            <a:ext cx="9144000" cy="0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032" name="Rectangle 9"/>
          <p:cNvSpPr>
            <a:spLocks noChangeArrowheads="1"/>
          </p:cNvSpPr>
          <p:nvPr/>
        </p:nvSpPr>
        <p:spPr bwMode="auto">
          <a:xfrm>
            <a:off x="179388" y="980729"/>
            <a:ext cx="395287" cy="5877272"/>
          </a:xfrm>
          <a:prstGeom prst="rect">
            <a:avLst/>
          </a:prstGeom>
          <a:solidFill>
            <a:srgbClr val="0099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fr-FR">
              <a:solidFill>
                <a:schemeClr val="hlin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fr-FR" dirty="0" smtClean="0"/>
              <a:t>                        </a:t>
            </a:r>
            <a:fld id="{3A521FF4-53DF-4860-AC37-02F982B61688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ü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o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o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o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o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o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7.png"/><Relationship Id="rId7" Type="http://schemas.openxmlformats.org/officeDocument/2006/relationships/image" Target="../media/image31.png"/><Relationship Id="rId12" Type="http://schemas.microsoft.com/office/2007/relationships/hdphoto" Target="../media/hdphoto13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11" Type="http://schemas.openxmlformats.org/officeDocument/2006/relationships/image" Target="../media/image33.png"/><Relationship Id="rId5" Type="http://schemas.openxmlformats.org/officeDocument/2006/relationships/image" Target="../media/image29.jpeg"/><Relationship Id="rId10" Type="http://schemas.microsoft.com/office/2007/relationships/hdphoto" Target="../media/hdphoto12.wdp"/><Relationship Id="rId4" Type="http://schemas.microsoft.com/office/2007/relationships/hdphoto" Target="../media/hdphoto3.wdp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jpe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microsoft.com/office/2007/relationships/hdphoto" Target="../media/hdphoto6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3.wdp"/><Relationship Id="rId9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18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20.png"/><Relationship Id="rId4" Type="http://schemas.microsoft.com/office/2007/relationships/hdphoto" Target="../media/hdphoto3.wdp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96752"/>
            <a:ext cx="8532000" cy="5660956"/>
          </a:xfrm>
          <a:prstGeom prst="rect">
            <a:avLst/>
          </a:prstGeom>
        </p:spPr>
      </p:pic>
      <p:sp>
        <p:nvSpPr>
          <p:cNvPr id="3074" name="Rectangle 18"/>
          <p:cNvSpPr>
            <a:spLocks noGrp="1" noChangeArrowheads="1"/>
          </p:cNvSpPr>
          <p:nvPr>
            <p:ph type="ctrTitle" idx="4294967295"/>
          </p:nvPr>
        </p:nvSpPr>
        <p:spPr>
          <a:xfrm>
            <a:off x="1907704" y="548531"/>
            <a:ext cx="7056784" cy="648221"/>
          </a:xfrm>
        </p:spPr>
        <p:txBody>
          <a:bodyPr/>
          <a:lstStyle/>
          <a:p>
            <a:pPr algn="r" eaLnBrk="1" hangingPunct="1"/>
            <a:r>
              <a:rPr lang="en-GB" sz="2800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HERD 8</a:t>
            </a:r>
            <a:r>
              <a:rPr lang="en-GB" sz="2800" baseline="30000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GB" sz="2800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Collaboration meeting </a:t>
            </a:r>
            <a:r>
              <a:rPr lang="en-GB" sz="2800" dirty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GB" sz="2800" dirty="0" err="1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Xi’An</a:t>
            </a:r>
            <a:r>
              <a:rPr lang="en-GB" sz="2800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GB" sz="3600" dirty="0" smtClean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5" name="Rectangle 19"/>
          <p:cNvSpPr>
            <a:spLocks noGrp="1" noChangeArrowheads="1"/>
          </p:cNvSpPr>
          <p:nvPr>
            <p:ph type="subTitle" idx="4294967295"/>
          </p:nvPr>
        </p:nvSpPr>
        <p:spPr>
          <a:xfrm>
            <a:off x="1115616" y="2888940"/>
            <a:ext cx="6787008" cy="2088232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Fiber Tracker (FIT) Design </a:t>
            </a:r>
          </a:p>
          <a:p>
            <a:pPr marL="0" indent="0" algn="ctr" eaLnBrk="1" hangingPunct="1">
              <a:buNone/>
            </a:pPr>
            <a:r>
              <a:rPr lang="en-US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</a:t>
            </a:r>
          </a:p>
          <a:p>
            <a:pPr marL="0" indent="0" algn="ctr" eaLnBrk="1" hangingPunct="1">
              <a:buNone/>
            </a:pPr>
            <a:r>
              <a:rPr lang="en-US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Integration</a:t>
            </a:r>
          </a:p>
          <a:p>
            <a:pPr marL="0" indent="0" algn="ctr" eaLnBrk="1" hangingPunct="1">
              <a:buNone/>
            </a:pPr>
            <a:endParaRPr lang="en-US" sz="1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 eaLnBrk="1" hangingPunct="1">
              <a:buNone/>
            </a:pPr>
            <a:r>
              <a:rPr lang="en-US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Franck </a:t>
            </a:r>
            <a:r>
              <a:rPr lang="en-US" sz="1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Cadoux</a:t>
            </a:r>
            <a:r>
              <a:rPr lang="en-US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 behalf of FIT collaboration</a:t>
            </a:r>
          </a:p>
          <a:p>
            <a:pPr marL="0" indent="0" algn="ctr" eaLnBrk="1" hangingPunct="1">
              <a:buNone/>
            </a:pPr>
            <a:endParaRPr lang="en-US" sz="36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297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69" b="95154" l="8406" r="931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17905"/>
            <a:ext cx="1298499" cy="8615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/>
          <p:cNvSpPr txBox="1"/>
          <p:nvPr/>
        </p:nvSpPr>
        <p:spPr>
          <a:xfrm>
            <a:off x="1244351" y="4869160"/>
            <a:ext cx="68291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latin typeface="Arial Narrow" panose="020B0606020202030204" pitchFamily="34" charset="0"/>
              </a:rPr>
              <a:t>10 TRAYS </a:t>
            </a:r>
            <a:r>
              <a:rPr lang="en-GB" sz="2000" dirty="0" smtClean="0">
                <a:latin typeface="Arial Narrow" panose="020B0606020202030204" pitchFamily="34" charset="0"/>
              </a:rPr>
              <a:t>assembled with minimum gap in between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Arial Narrow" panose="020B0606020202030204" pitchFamily="34" charset="0"/>
              </a:rPr>
              <a:t>4 corners are rigidly fixed (DAMPE like)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Arial Narrow" panose="020B0606020202030204" pitchFamily="34" charset="0"/>
              </a:rPr>
              <a:t>2 side volumes reserved for </a:t>
            </a:r>
            <a:r>
              <a:rPr lang="en-GB" sz="2000" b="1" dirty="0" smtClean="0">
                <a:latin typeface="Arial Narrow" panose="020B0606020202030204" pitchFamily="34" charset="0"/>
              </a:rPr>
              <a:t>electronics</a:t>
            </a:r>
            <a:r>
              <a:rPr lang="en-GB" sz="2000" dirty="0" smtClean="0">
                <a:latin typeface="Arial Narrow" panose="020B0606020202030204" pitchFamily="34" charset="0"/>
              </a:rPr>
              <a:t> (see more detailed coming)</a:t>
            </a:r>
          </a:p>
        </p:txBody>
      </p:sp>
      <p:sp>
        <p:nvSpPr>
          <p:cNvPr id="5" name="Rectangle 18"/>
          <p:cNvSpPr txBox="1">
            <a:spLocks noChangeArrowheads="1"/>
          </p:cNvSpPr>
          <p:nvPr/>
        </p:nvSpPr>
        <p:spPr bwMode="auto">
          <a:xfrm>
            <a:off x="2087216" y="548531"/>
            <a:ext cx="7056784" cy="64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algn="r" eaLnBrk="1" hangingPunct="1"/>
            <a:r>
              <a:rPr lang="en-GB" sz="2800" kern="0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FIT Design status</a:t>
            </a:r>
            <a:endParaRPr lang="en-GB" sz="3600" kern="0" dirty="0" smtClean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Flèche vers le bas 13"/>
          <p:cNvSpPr/>
          <p:nvPr/>
        </p:nvSpPr>
        <p:spPr>
          <a:xfrm>
            <a:off x="2529484" y="2448347"/>
            <a:ext cx="242316" cy="288032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340768"/>
            <a:ext cx="6157529" cy="313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69" b="95154" l="8406" r="931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17905"/>
            <a:ext cx="1298499" cy="8615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/>
          <p:cNvSpPr txBox="1"/>
          <p:nvPr/>
        </p:nvSpPr>
        <p:spPr>
          <a:xfrm>
            <a:off x="683568" y="5201905"/>
            <a:ext cx="69088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Arial Narrow" panose="020B0606020202030204" pitchFamily="34" charset="0"/>
              </a:rPr>
              <a:t>1 FRB (LOGIC + POWER) = 2 columns x 9 rows of FRB’s (54 </a:t>
            </a:r>
            <a:r>
              <a:rPr lang="en-GB" sz="2000" dirty="0" err="1" smtClean="0">
                <a:latin typeface="Arial Narrow" panose="020B0606020202030204" pitchFamily="34" charset="0"/>
              </a:rPr>
              <a:t>SiPM</a:t>
            </a:r>
            <a:r>
              <a:rPr lang="en-GB" sz="2000" dirty="0" smtClean="0">
                <a:latin typeface="Arial Narrow" panose="020B060602020203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Arial Narrow" panose="020B0606020202030204" pitchFamily="34" charset="0"/>
              </a:rPr>
              <a:t>2 boards fixed on a frame and plugged like DAMPE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Arial Narrow" panose="020B0606020202030204" pitchFamily="34" charset="0"/>
              </a:rPr>
              <a:t>FRB’s and FEB’s connected via 2 Flexes (design by UNIGE)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Arial Narrow" panose="020B0606020202030204" pitchFamily="34" charset="0"/>
              </a:rPr>
              <a:t>Used to define ENVELOPE (before overall integration)</a:t>
            </a:r>
          </a:p>
        </p:txBody>
      </p:sp>
      <p:sp>
        <p:nvSpPr>
          <p:cNvPr id="5" name="Rectangle 18"/>
          <p:cNvSpPr txBox="1">
            <a:spLocks noChangeArrowheads="1"/>
          </p:cNvSpPr>
          <p:nvPr/>
        </p:nvSpPr>
        <p:spPr bwMode="auto">
          <a:xfrm>
            <a:off x="2087216" y="548531"/>
            <a:ext cx="7056784" cy="64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algn="r" eaLnBrk="1" hangingPunct="1"/>
            <a:r>
              <a:rPr lang="en-GB" sz="2800" kern="0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FIT Design status</a:t>
            </a:r>
            <a:endParaRPr lang="en-GB" sz="3600" kern="0" dirty="0" smtClean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2" name="Connecteur droit avec flèche 11"/>
          <p:cNvCxnSpPr/>
          <p:nvPr/>
        </p:nvCxnSpPr>
        <p:spPr>
          <a:xfrm>
            <a:off x="4211960" y="4416753"/>
            <a:ext cx="1584176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85" y="1196753"/>
            <a:ext cx="6230304" cy="3168352"/>
          </a:xfrm>
          <a:prstGeom prst="rect">
            <a:avLst/>
          </a:prstGeom>
        </p:spPr>
      </p:pic>
      <p:cxnSp>
        <p:nvCxnSpPr>
          <p:cNvPr id="11" name="Connecteur droit 10"/>
          <p:cNvCxnSpPr/>
          <p:nvPr/>
        </p:nvCxnSpPr>
        <p:spPr>
          <a:xfrm>
            <a:off x="5796136" y="1182138"/>
            <a:ext cx="0" cy="345137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4446445" y="4356517"/>
            <a:ext cx="712054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146mm</a:t>
            </a:r>
            <a:endParaRPr lang="fr-FR" sz="1200" b="1" dirty="0"/>
          </a:p>
        </p:txBody>
      </p:sp>
      <p:cxnSp>
        <p:nvCxnSpPr>
          <p:cNvPr id="10" name="Connecteur droit 9"/>
          <p:cNvCxnSpPr/>
          <p:nvPr/>
        </p:nvCxnSpPr>
        <p:spPr>
          <a:xfrm>
            <a:off x="4182433" y="4161510"/>
            <a:ext cx="0" cy="4720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793" y="2204864"/>
            <a:ext cx="3183207" cy="2439685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6852447" y="4907411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FRB</a:t>
            </a:r>
            <a:endParaRPr lang="en-GB" sz="1400" b="1" dirty="0"/>
          </a:p>
        </p:txBody>
      </p:sp>
      <p:cxnSp>
        <p:nvCxnSpPr>
          <p:cNvPr id="19" name="Connecteur droit avec flèche 18"/>
          <p:cNvCxnSpPr/>
          <p:nvPr/>
        </p:nvCxnSpPr>
        <p:spPr>
          <a:xfrm flipV="1">
            <a:off x="7176483" y="4665389"/>
            <a:ext cx="0" cy="24202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7575354" y="4680790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Flex</a:t>
            </a:r>
            <a:endParaRPr lang="en-GB" sz="1400" b="1" dirty="0"/>
          </a:p>
        </p:txBody>
      </p:sp>
      <p:cxnSp>
        <p:nvCxnSpPr>
          <p:cNvPr id="22" name="Connecteur droit avec flèche 21"/>
          <p:cNvCxnSpPr/>
          <p:nvPr/>
        </p:nvCxnSpPr>
        <p:spPr>
          <a:xfrm flipV="1">
            <a:off x="7899390" y="4393377"/>
            <a:ext cx="0" cy="272011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flipV="1">
            <a:off x="8509717" y="4287015"/>
            <a:ext cx="0" cy="49938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8235237" y="4689040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FEB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423521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69" b="95154" l="8406" r="931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17905"/>
            <a:ext cx="1298499" cy="8615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/>
          <p:cNvSpPr txBox="1"/>
          <p:nvPr/>
        </p:nvSpPr>
        <p:spPr>
          <a:xfrm>
            <a:off x="870139" y="5229200"/>
            <a:ext cx="67778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Arial Narrow" panose="020B0606020202030204" pitchFamily="34" charset="0"/>
              </a:rPr>
              <a:t>FEB and FRB design OK (under production)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Arial Narrow" panose="020B0606020202030204" pitchFamily="34" charset="0"/>
              </a:rPr>
              <a:t>Flex is still ongoing (depends on mechanics constraints)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Arial Narrow" panose="020B0606020202030204" pitchFamily="34" charset="0"/>
              </a:rPr>
              <a:t>Doesn’t fit well for side with </a:t>
            </a:r>
            <a:r>
              <a:rPr lang="en-GB" sz="2000" u="sng" dirty="0" smtClean="0">
                <a:latin typeface="Arial Narrow" panose="020B0606020202030204" pitchFamily="34" charset="0"/>
              </a:rPr>
              <a:t>7 </a:t>
            </a:r>
            <a:r>
              <a:rPr lang="en-GB" sz="2000" u="sng" dirty="0" err="1" smtClean="0">
                <a:latin typeface="Arial Narrow" panose="020B0606020202030204" pitchFamily="34" charset="0"/>
              </a:rPr>
              <a:t>Fiber</a:t>
            </a:r>
            <a:r>
              <a:rPr lang="en-GB" sz="2000" u="sng" dirty="0" smtClean="0">
                <a:latin typeface="Arial Narrow" panose="020B0606020202030204" pitchFamily="34" charset="0"/>
              </a:rPr>
              <a:t> Mats </a:t>
            </a:r>
            <a:r>
              <a:rPr lang="en-GB" sz="2000" dirty="0" smtClean="0">
                <a:latin typeface="Arial Narrow" panose="020B0606020202030204" pitchFamily="34" charset="0"/>
              </a:rPr>
              <a:t>(even number is preferred)</a:t>
            </a:r>
          </a:p>
        </p:txBody>
      </p:sp>
      <p:sp>
        <p:nvSpPr>
          <p:cNvPr id="5" name="Rectangle 18"/>
          <p:cNvSpPr txBox="1">
            <a:spLocks noChangeArrowheads="1"/>
          </p:cNvSpPr>
          <p:nvPr/>
        </p:nvSpPr>
        <p:spPr bwMode="auto">
          <a:xfrm>
            <a:off x="2087216" y="548531"/>
            <a:ext cx="7056784" cy="64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algn="r" eaLnBrk="1" hangingPunct="1"/>
            <a:r>
              <a:rPr lang="en-GB" sz="2800" kern="0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FIT Design status</a:t>
            </a:r>
            <a:endParaRPr lang="en-GB" sz="3600" kern="0" dirty="0" smtClean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1196753"/>
            <a:ext cx="4321850" cy="331236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805" y="1209329"/>
            <a:ext cx="1698195" cy="273630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060848"/>
            <a:ext cx="2379165" cy="2941978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6948264" y="4745263"/>
            <a:ext cx="11759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FRB Power</a:t>
            </a:r>
            <a:endParaRPr lang="en-GB" sz="1400" b="1" dirty="0"/>
          </a:p>
        </p:txBody>
      </p:sp>
      <p:sp>
        <p:nvSpPr>
          <p:cNvPr id="24" name="ZoneTexte 23"/>
          <p:cNvSpPr txBox="1"/>
          <p:nvPr/>
        </p:nvSpPr>
        <p:spPr>
          <a:xfrm>
            <a:off x="5377732" y="1745336"/>
            <a:ext cx="11759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FRB Logic</a:t>
            </a:r>
            <a:endParaRPr lang="en-GB" sz="1400" b="1" dirty="0"/>
          </a:p>
        </p:txBody>
      </p:sp>
      <p:cxnSp>
        <p:nvCxnSpPr>
          <p:cNvPr id="26" name="Connecteur droit avec flèche 25"/>
          <p:cNvCxnSpPr/>
          <p:nvPr/>
        </p:nvCxnSpPr>
        <p:spPr>
          <a:xfrm flipH="1" flipV="1">
            <a:off x="7020273" y="4509120"/>
            <a:ext cx="156210" cy="236143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>
            <a:stCxn id="24" idx="2"/>
          </p:cNvCxnSpPr>
          <p:nvPr/>
        </p:nvCxnSpPr>
        <p:spPr>
          <a:xfrm>
            <a:off x="5965701" y="2053113"/>
            <a:ext cx="262483" cy="15175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378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69" b="95154" l="8406" r="931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17905"/>
            <a:ext cx="1298499" cy="8615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18"/>
          <p:cNvSpPr txBox="1">
            <a:spLocks noChangeArrowheads="1"/>
          </p:cNvSpPr>
          <p:nvPr/>
        </p:nvSpPr>
        <p:spPr bwMode="auto">
          <a:xfrm>
            <a:off x="2087216" y="548531"/>
            <a:ext cx="7056784" cy="64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algn="r" eaLnBrk="1" hangingPunct="1"/>
            <a:r>
              <a:rPr lang="en-GB" sz="2800" kern="0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FIT Design status</a:t>
            </a:r>
            <a:endParaRPr lang="en-GB" sz="3600" kern="0" dirty="0" smtClean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053" y="4116787"/>
            <a:ext cx="2046379" cy="2530469"/>
          </a:xfrm>
          <a:prstGeom prst="rect">
            <a:avLst/>
          </a:prstGeom>
        </p:spPr>
      </p:pic>
      <p:pic>
        <p:nvPicPr>
          <p:cNvPr id="14" name="Picture 7" descr="A circuit board&#10;&#10;Description automatically generated">
            <a:extLst>
              <a:ext uri="{FF2B5EF4-FFF2-40B4-BE49-F238E27FC236}">
                <a16:creationId xmlns="" xmlns:a16="http://schemas.microsoft.com/office/drawing/2014/main" id="{2B861DCD-E5B8-F543-9605-3D1E7C99A0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561" y="1173644"/>
            <a:ext cx="3391184" cy="2543388"/>
          </a:xfrm>
          <a:prstGeom prst="rect">
            <a:avLst/>
          </a:prstGeom>
        </p:spPr>
      </p:pic>
      <p:pic>
        <p:nvPicPr>
          <p:cNvPr id="15" name="Picture 5" descr="A circuit board&#10;&#10;Description automatically generated">
            <a:extLst>
              <a:ext uri="{FF2B5EF4-FFF2-40B4-BE49-F238E27FC236}">
                <a16:creationId xmlns="" xmlns:a16="http://schemas.microsoft.com/office/drawing/2014/main" id="{14E35D13-B48E-1D4E-B7BC-5FCB4BF2E1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51" b="99219" l="2431" r="9768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931" y="3861039"/>
            <a:ext cx="2456534" cy="2779547"/>
          </a:xfrm>
          <a:prstGeom prst="rect">
            <a:avLst/>
          </a:prstGeom>
        </p:spPr>
      </p:pic>
      <p:pic>
        <p:nvPicPr>
          <p:cNvPr id="16" name="Picture 3" descr="A circuit board&#10;&#10;Description automatically generated">
            <a:extLst>
              <a:ext uri="{FF2B5EF4-FFF2-40B4-BE49-F238E27FC236}">
                <a16:creationId xmlns="" xmlns:a16="http://schemas.microsoft.com/office/drawing/2014/main" id="{8545BEE6-8323-0D41-9ABC-5FC9FA3029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48" b="98633" l="2679" r="9810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6352" y="3758449"/>
            <a:ext cx="2580144" cy="2948736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1403648" y="5805264"/>
            <a:ext cx="1175938" cy="307777"/>
          </a:xfrm>
          <a:prstGeom prst="rect">
            <a:avLst/>
          </a:prstGeom>
          <a:solidFill>
            <a:srgbClr val="00EEB0"/>
          </a:solidFill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FRB Power</a:t>
            </a:r>
            <a:endParaRPr lang="en-GB" sz="1400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7236296" y="4077072"/>
            <a:ext cx="1175938" cy="307777"/>
          </a:xfrm>
          <a:prstGeom prst="rect">
            <a:avLst/>
          </a:prstGeom>
          <a:solidFill>
            <a:srgbClr val="00EEB0"/>
          </a:solidFill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FRB Logic</a:t>
            </a:r>
            <a:endParaRPr lang="en-GB" sz="1400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000" b="89867" l="7200" r="998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115" y="943633"/>
            <a:ext cx="4382088" cy="3286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130276" y="3738518"/>
            <a:ext cx="34355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i="1" u="sng" dirty="0" smtClean="0"/>
              <a:t>Next step: </a:t>
            </a:r>
            <a:r>
              <a:rPr lang="en-GB" sz="1600" b="1" i="1" dirty="0" smtClean="0"/>
              <a:t>full integration + tests </a:t>
            </a:r>
            <a:endParaRPr lang="en-GB" sz="1600" b="1" i="1" dirty="0"/>
          </a:p>
        </p:txBody>
      </p:sp>
    </p:spTree>
    <p:extLst>
      <p:ext uri="{BB962C8B-B14F-4D97-AF65-F5344CB8AC3E}">
        <p14:creationId xmlns:p14="http://schemas.microsoft.com/office/powerpoint/2010/main" val="260887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69" b="95154" l="8406" r="931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88640"/>
            <a:ext cx="1298499" cy="8615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18"/>
          <p:cNvSpPr txBox="1">
            <a:spLocks noChangeArrowheads="1"/>
          </p:cNvSpPr>
          <p:nvPr/>
        </p:nvSpPr>
        <p:spPr bwMode="auto">
          <a:xfrm>
            <a:off x="2087216" y="548531"/>
            <a:ext cx="7056784" cy="64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algn="r" eaLnBrk="1" hangingPunct="1"/>
            <a:r>
              <a:rPr lang="en-GB" sz="2800" kern="0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Outlooks for 2020/Q1-Q2 </a:t>
            </a:r>
            <a:endParaRPr lang="en-GB" sz="3600" kern="0" dirty="0" smtClean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115616" y="1268760"/>
            <a:ext cx="583800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latin typeface="Arial Narrow" panose="020B0606020202030204" pitchFamily="34" charset="0"/>
              </a:rPr>
              <a:t>Space Qualification </a:t>
            </a:r>
            <a:r>
              <a:rPr lang="en-GB" sz="2000" dirty="0" smtClean="0">
                <a:latin typeface="Arial Narrow" panose="020B0606020202030204" pitchFamily="34" charset="0"/>
              </a:rPr>
              <a:t>on TRAY design (Vibration + TVT)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Arial Narrow" panose="020B0606020202030204" pitchFamily="34" charset="0"/>
              </a:rPr>
              <a:t>Produce and Test </a:t>
            </a:r>
            <a:r>
              <a:rPr lang="en-GB" sz="2000" u="sng" dirty="0" smtClean="0">
                <a:latin typeface="Arial Narrow" panose="020B0606020202030204" pitchFamily="34" charset="0"/>
              </a:rPr>
              <a:t>3 TRAYS</a:t>
            </a:r>
            <a:r>
              <a:rPr lang="en-GB" sz="2000" dirty="0" smtClean="0">
                <a:latin typeface="Arial Narrow" panose="020B0606020202030204" pitchFamily="34" charset="0"/>
              </a:rPr>
              <a:t>, full size but simplified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Arial Narrow" panose="020B0606020202030204" pitchFamily="34" charset="0"/>
              </a:rPr>
              <a:t>NOMEX Core + CFRP facing (M55J </a:t>
            </a:r>
            <a:r>
              <a:rPr lang="en-GB" sz="2000" dirty="0" err="1" smtClean="0">
                <a:latin typeface="Arial Narrow" panose="020B0606020202030204" pitchFamily="34" charset="0"/>
              </a:rPr>
              <a:t>fiber</a:t>
            </a:r>
            <a:r>
              <a:rPr lang="en-GB" sz="2000" dirty="0" smtClean="0">
                <a:latin typeface="Arial Narrow" panose="020B0606020202030204" pitchFamily="34" charset="0"/>
              </a:rPr>
              <a:t>) to check FEA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Arial Narrow" panose="020B0606020202030204" pitchFamily="34" charset="0"/>
              </a:rPr>
              <a:t>Under production in Neuchatel (CH)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Arial Narrow" panose="020B0606020202030204" pitchFamily="34" charset="0"/>
              </a:rPr>
              <a:t>TVT on </a:t>
            </a:r>
            <a:r>
              <a:rPr lang="en-GB" sz="2000" dirty="0" err="1" smtClean="0">
                <a:latin typeface="Arial Narrow" panose="020B0606020202030204" pitchFamily="34" charset="0"/>
              </a:rPr>
              <a:t>Fiber</a:t>
            </a:r>
            <a:r>
              <a:rPr lang="en-GB" sz="2000" dirty="0" smtClean="0">
                <a:latin typeface="Arial Narrow" panose="020B0606020202030204" pitchFamily="34" charset="0"/>
              </a:rPr>
              <a:t> MAT + Electronics : ongoing @ </a:t>
            </a:r>
            <a:r>
              <a:rPr lang="en-GB" sz="2000" dirty="0" err="1" smtClean="0">
                <a:latin typeface="Arial Narrow" panose="020B0606020202030204" pitchFamily="34" charset="0"/>
              </a:rPr>
              <a:t>Unige</a:t>
            </a:r>
            <a:endParaRPr lang="en-GB" sz="2000" dirty="0" smtClean="0">
              <a:latin typeface="Arial Narrow" panose="020B060602020203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3056186"/>
            <a:ext cx="5793847" cy="3452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26534" y="3240535"/>
            <a:ext cx="5615260" cy="1619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974124" y="2132856"/>
            <a:ext cx="360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TVT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63052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33" y="1628800"/>
            <a:ext cx="3888432" cy="201054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059085" y="3902082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FF0000"/>
                </a:solidFill>
              </a:rPr>
              <a:t>FRB/FEB Electronics </a:t>
            </a:r>
            <a:r>
              <a:rPr lang="fr-FR" sz="1600" dirty="0" err="1" smtClean="0">
                <a:solidFill>
                  <a:srgbClr val="FF0000"/>
                </a:solidFill>
              </a:rPr>
              <a:t>envelope</a:t>
            </a:r>
            <a:r>
              <a:rPr lang="fr-FR" sz="1600" dirty="0" smtClean="0">
                <a:solidFill>
                  <a:srgbClr val="FF0000"/>
                </a:solidFill>
              </a:rPr>
              <a:t> volume (for </a:t>
            </a:r>
            <a:r>
              <a:rPr lang="fr-FR" sz="1600" dirty="0" err="1" smtClean="0">
                <a:solidFill>
                  <a:srgbClr val="FF0000"/>
                </a:solidFill>
              </a:rPr>
              <a:t>clarity</a:t>
            </a:r>
            <a:r>
              <a:rPr lang="fr-FR" sz="1600" dirty="0" smtClean="0">
                <a:solidFill>
                  <a:srgbClr val="FF0000"/>
                </a:solidFill>
              </a:rPr>
              <a:t>) </a:t>
            </a:r>
            <a:endParaRPr lang="fr-FR" sz="1600" dirty="0">
              <a:solidFill>
                <a:srgbClr val="FF0000"/>
              </a:solidFill>
            </a:endParaRPr>
          </a:p>
        </p:txBody>
      </p:sp>
      <p:sp>
        <p:nvSpPr>
          <p:cNvPr id="9" name="Rectangle 18"/>
          <p:cNvSpPr txBox="1">
            <a:spLocks noChangeArrowheads="1"/>
          </p:cNvSpPr>
          <p:nvPr/>
        </p:nvSpPr>
        <p:spPr bwMode="auto">
          <a:xfrm>
            <a:off x="2087216" y="548531"/>
            <a:ext cx="7056784" cy="64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algn="r" eaLnBrk="1" hangingPunct="1"/>
            <a:r>
              <a:rPr lang="en-GB" sz="2800" kern="0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FIT Design status</a:t>
            </a:r>
            <a:endParaRPr lang="en-GB" sz="3600" kern="0" dirty="0" smtClean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69" b="95154" l="8406" r="931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17905"/>
            <a:ext cx="1298499" cy="8615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/>
          <p:cNvSpPr txBox="1"/>
          <p:nvPr/>
        </p:nvSpPr>
        <p:spPr>
          <a:xfrm>
            <a:off x="710624" y="1278076"/>
            <a:ext cx="5044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FIT CAD overview (before HERD integration)</a:t>
            </a:r>
            <a:endParaRPr lang="en-GB" b="1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412" y="2920426"/>
            <a:ext cx="5132587" cy="348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81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/>
          <p:cNvSpPr txBox="1"/>
          <p:nvPr/>
        </p:nvSpPr>
        <p:spPr>
          <a:xfrm>
            <a:off x="755575" y="1340768"/>
            <a:ext cx="6400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FIT CAD overview (including a TOP FIT… PRELIMINARY)</a:t>
            </a:r>
            <a:endParaRPr lang="en-GB" b="1" dirty="0"/>
          </a:p>
        </p:txBody>
      </p:sp>
      <p:sp>
        <p:nvSpPr>
          <p:cNvPr id="22" name="Rectangle 18"/>
          <p:cNvSpPr txBox="1">
            <a:spLocks noChangeArrowheads="1"/>
          </p:cNvSpPr>
          <p:nvPr/>
        </p:nvSpPr>
        <p:spPr bwMode="auto">
          <a:xfrm>
            <a:off x="2087216" y="548531"/>
            <a:ext cx="7056784" cy="64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algn="r" eaLnBrk="1" hangingPunct="1"/>
            <a:r>
              <a:rPr lang="en-GB" sz="2800" kern="0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FIT Design status</a:t>
            </a:r>
            <a:endParaRPr lang="en-GB" sz="3600" kern="0" dirty="0" smtClean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69" b="95154" l="8406" r="931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17905"/>
            <a:ext cx="1298499" cy="86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72817"/>
            <a:ext cx="3836179" cy="302433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847" y="1651562"/>
            <a:ext cx="4352153" cy="3266846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231415" y="4911282"/>
            <a:ext cx="552747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latin typeface="Arial Narrow" panose="020B0606020202030204" pitchFamily="34" charset="0"/>
              </a:rPr>
              <a:t>TOP </a:t>
            </a:r>
            <a:r>
              <a:rPr lang="en-GB" sz="2000" dirty="0" smtClean="0">
                <a:latin typeface="Arial Narrow" panose="020B0606020202030204" pitchFamily="34" charset="0"/>
              </a:rPr>
              <a:t>FIT has a square design (11 MAT per side)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Arial Narrow" panose="020B0606020202030204" pitchFamily="34" charset="0"/>
              </a:rPr>
              <a:t>6 TRAYS shown here (so 5 double layers)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Arial Narrow" panose="020B0606020202030204" pitchFamily="34" charset="0"/>
              </a:rPr>
              <a:t>Asymmetrical due to single read out (electronics)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Arial Narrow" panose="020B0606020202030204" pitchFamily="34" charset="0"/>
              </a:rPr>
              <a:t>Will form a self standing structure with the 4 side blocs</a:t>
            </a:r>
          </a:p>
        </p:txBody>
      </p:sp>
    </p:spTree>
    <p:extLst>
      <p:ext uri="{BB962C8B-B14F-4D97-AF65-F5344CB8AC3E}">
        <p14:creationId xmlns:p14="http://schemas.microsoft.com/office/powerpoint/2010/main" val="423378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83768" y="2303940"/>
            <a:ext cx="50930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smtClean="0">
                <a:latin typeface="Arial Narrow" panose="020B0606020202030204" pitchFamily="34" charset="0"/>
              </a:rPr>
              <a:t>FIT Overall integration</a:t>
            </a:r>
            <a:endParaRPr lang="en-GB" sz="4400" b="1" dirty="0">
              <a:latin typeface="Arial Narrow" panose="020B060602020203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284985"/>
            <a:ext cx="3384893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7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8"/>
          <p:cNvSpPr txBox="1">
            <a:spLocks noChangeArrowheads="1"/>
          </p:cNvSpPr>
          <p:nvPr/>
        </p:nvSpPr>
        <p:spPr bwMode="auto">
          <a:xfrm>
            <a:off x="2087216" y="548531"/>
            <a:ext cx="7056784" cy="64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algn="r" eaLnBrk="1" hangingPunct="1"/>
            <a:r>
              <a:rPr lang="en-GB" sz="2800" kern="0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FIT Overall Integration</a:t>
            </a:r>
            <a:endParaRPr lang="en-GB" sz="3600" kern="0" dirty="0" smtClean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69" b="95154" l="8406" r="931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17905"/>
            <a:ext cx="1298499" cy="86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31" y="1700808"/>
            <a:ext cx="8488454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Connecteur droit avec flèche 12"/>
          <p:cNvCxnSpPr/>
          <p:nvPr/>
        </p:nvCxnSpPr>
        <p:spPr>
          <a:xfrm flipV="1">
            <a:off x="3995936" y="2852936"/>
            <a:ext cx="0" cy="504056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3923928" y="2996952"/>
            <a:ext cx="696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210mm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331640" y="2494305"/>
            <a:ext cx="611065" cy="2769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 smtClean="0"/>
              <a:t>36mm</a:t>
            </a:r>
            <a:endParaRPr lang="fr-FR" sz="1200" dirty="0"/>
          </a:p>
        </p:txBody>
      </p:sp>
      <p:cxnSp>
        <p:nvCxnSpPr>
          <p:cNvPr id="16" name="Connecteur droit avec flèche 15"/>
          <p:cNvCxnSpPr/>
          <p:nvPr/>
        </p:nvCxnSpPr>
        <p:spPr>
          <a:xfrm>
            <a:off x="1942705" y="2714118"/>
            <a:ext cx="613071" cy="1414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3707904" y="2437119"/>
            <a:ext cx="696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176mm</a:t>
            </a:r>
            <a:endParaRPr lang="fr-FR" sz="1200" dirty="0">
              <a:solidFill>
                <a:schemeClr val="bg1"/>
              </a:solidFill>
            </a:endParaRPr>
          </a:p>
        </p:txBody>
      </p:sp>
      <p:cxnSp>
        <p:nvCxnSpPr>
          <p:cNvPr id="18" name="Connecteur droit avec flèche 17"/>
          <p:cNvCxnSpPr/>
          <p:nvPr/>
        </p:nvCxnSpPr>
        <p:spPr>
          <a:xfrm flipV="1">
            <a:off x="3707904" y="2348880"/>
            <a:ext cx="0" cy="504056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/>
          <p:cNvSpPr/>
          <p:nvPr/>
        </p:nvSpPr>
        <p:spPr>
          <a:xfrm>
            <a:off x="2555776" y="2714118"/>
            <a:ext cx="360040" cy="282834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ZoneTexte 1"/>
          <p:cNvSpPr txBox="1"/>
          <p:nvPr/>
        </p:nvSpPr>
        <p:spPr>
          <a:xfrm>
            <a:off x="3186720" y="1200426"/>
            <a:ext cx="3531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 smtClean="0"/>
              <a:t>Simplified HERD Model </a:t>
            </a:r>
            <a:r>
              <a:rPr lang="en-GB" i="1" dirty="0" smtClean="0"/>
              <a:t>(ECAL)</a:t>
            </a:r>
          </a:p>
          <a:p>
            <a:r>
              <a:rPr lang="en-GB" i="1" dirty="0" smtClean="0"/>
              <a:t>Quite some lost space around…</a:t>
            </a:r>
            <a:endParaRPr lang="en-GB" i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3923928" y="4000708"/>
            <a:ext cx="1564852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 smtClean="0"/>
              <a:t>ECAL</a:t>
            </a:r>
          </a:p>
          <a:p>
            <a:pPr algn="ctr"/>
            <a:r>
              <a:rPr lang="en-GB" sz="1600" b="1" dirty="0" smtClean="0"/>
              <a:t>Sensitive area</a:t>
            </a:r>
            <a:endParaRPr lang="en-GB" sz="1600" b="1" dirty="0"/>
          </a:p>
        </p:txBody>
      </p:sp>
      <p:sp>
        <p:nvSpPr>
          <p:cNvPr id="20" name="ZoneTexte 19"/>
          <p:cNvSpPr txBox="1"/>
          <p:nvPr/>
        </p:nvSpPr>
        <p:spPr>
          <a:xfrm>
            <a:off x="5673224" y="2067787"/>
            <a:ext cx="5549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</a:rPr>
              <a:t>PSD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 rot="16200000">
            <a:off x="6708356" y="3437471"/>
            <a:ext cx="5549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</a:rPr>
              <a:t>PSD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 rot="16200000">
            <a:off x="2278295" y="3611329"/>
            <a:ext cx="5549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</a:rPr>
              <a:t>PSD</a:t>
            </a:r>
            <a:endParaRPr lang="en-GB" sz="1400" b="1" dirty="0">
              <a:solidFill>
                <a:schemeClr val="bg1"/>
              </a:solidFill>
            </a:endParaRPr>
          </a:p>
        </p:txBody>
      </p:sp>
      <p:cxnSp>
        <p:nvCxnSpPr>
          <p:cNvPr id="24" name="Connecteur droit 23"/>
          <p:cNvCxnSpPr/>
          <p:nvPr/>
        </p:nvCxnSpPr>
        <p:spPr>
          <a:xfrm>
            <a:off x="5381913" y="3378195"/>
            <a:ext cx="145003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>
            <a:off x="5381913" y="1846757"/>
            <a:ext cx="291311" cy="142719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842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8"/>
          <p:cNvSpPr txBox="1">
            <a:spLocks noChangeArrowheads="1"/>
          </p:cNvSpPr>
          <p:nvPr/>
        </p:nvSpPr>
        <p:spPr bwMode="auto">
          <a:xfrm>
            <a:off x="2087216" y="548531"/>
            <a:ext cx="7056784" cy="64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algn="r" eaLnBrk="1" hangingPunct="1"/>
            <a:r>
              <a:rPr lang="en-GB" sz="2800" kern="0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FIT Overall Integration</a:t>
            </a:r>
            <a:endParaRPr lang="en-GB" sz="3600" kern="0" dirty="0" smtClean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69" b="95154" l="8406" r="931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17905"/>
            <a:ext cx="1298499" cy="8615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/>
          <p:cNvSpPr txBox="1"/>
          <p:nvPr/>
        </p:nvSpPr>
        <p:spPr>
          <a:xfrm>
            <a:off x="3186720" y="1200426"/>
            <a:ext cx="3531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 smtClean="0"/>
              <a:t>Simplified HERD Model </a:t>
            </a:r>
            <a:r>
              <a:rPr lang="en-GB" i="1" dirty="0" smtClean="0"/>
              <a:t>(ECAL)</a:t>
            </a:r>
          </a:p>
          <a:p>
            <a:r>
              <a:rPr lang="en-GB" i="1" dirty="0" smtClean="0"/>
              <a:t>Quite some lost space around…</a:t>
            </a:r>
            <a:endParaRPr lang="en-GB" i="1" dirty="0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846757"/>
            <a:ext cx="5828391" cy="460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3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95" b="96916" l="6820" r="950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356992"/>
            <a:ext cx="4355536" cy="2889885"/>
          </a:xfrm>
          <a:prstGeom prst="rect">
            <a:avLst/>
          </a:prstGeom>
          <a:noFill/>
          <a:ln>
            <a:noFill/>
          </a:ln>
        </p:spPr>
      </p:pic>
      <p:sp>
        <p:nvSpPr>
          <p:cNvPr id="3074" name="Rectangle 18"/>
          <p:cNvSpPr>
            <a:spLocks noGrp="1" noChangeArrowheads="1"/>
          </p:cNvSpPr>
          <p:nvPr>
            <p:ph type="ctrTitle" idx="4294967295"/>
          </p:nvPr>
        </p:nvSpPr>
        <p:spPr>
          <a:xfrm>
            <a:off x="1907704" y="548531"/>
            <a:ext cx="7056784" cy="648221"/>
          </a:xfrm>
        </p:spPr>
        <p:txBody>
          <a:bodyPr/>
          <a:lstStyle/>
          <a:p>
            <a:pPr algn="r" eaLnBrk="1" hangingPunct="1"/>
            <a:r>
              <a:rPr lang="en-GB" sz="2800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Outlines</a:t>
            </a:r>
            <a:endParaRPr lang="en-GB" sz="3600" dirty="0" smtClean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475656" y="2060848"/>
            <a:ext cx="70375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latin typeface="Arial Narrow" panose="020B0606020202030204" pitchFamily="34" charset="0"/>
              </a:rPr>
              <a:t>FIT design status (TRAYS, </a:t>
            </a:r>
            <a:r>
              <a:rPr lang="en-GB" sz="2000" b="1" dirty="0" err="1" smtClean="0">
                <a:latin typeface="Arial Narrow" panose="020B0606020202030204" pitchFamily="34" charset="0"/>
              </a:rPr>
              <a:t>Fiber</a:t>
            </a:r>
            <a:r>
              <a:rPr lang="en-GB" sz="2000" b="1" dirty="0" smtClean="0">
                <a:latin typeface="Arial Narrow" panose="020B0606020202030204" pitchFamily="34" charset="0"/>
              </a:rPr>
              <a:t> MATS, Read out electronics…)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latin typeface="Arial Narrow" panose="020B0606020202030204" pitchFamily="34" charset="0"/>
              </a:rPr>
              <a:t>FIT overall integration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latin typeface="Arial Narrow" panose="020B0606020202030204" pitchFamily="34" charset="0"/>
              </a:rPr>
              <a:t>FIT design optimization and discussions for PSD+STK integration</a:t>
            </a:r>
          </a:p>
        </p:txBody>
      </p:sp>
    </p:spTree>
    <p:extLst>
      <p:ext uri="{BB962C8B-B14F-4D97-AF65-F5344CB8AC3E}">
        <p14:creationId xmlns:p14="http://schemas.microsoft.com/office/powerpoint/2010/main" val="78874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971600" y="2276872"/>
            <a:ext cx="756786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smtClean="0">
                <a:latin typeface="Arial Narrow" panose="020B0606020202030204" pitchFamily="34" charset="0"/>
              </a:rPr>
              <a:t>FIT Design Optimization</a:t>
            </a:r>
          </a:p>
          <a:p>
            <a:pPr algn="ctr"/>
            <a:r>
              <a:rPr lang="en-GB" sz="3600" b="1" i="1" dirty="0" smtClean="0">
                <a:latin typeface="Arial Narrow" panose="020B0606020202030204" pitchFamily="34" charset="0"/>
              </a:rPr>
              <a:t>(cut in height by 1 </a:t>
            </a:r>
            <a:r>
              <a:rPr lang="en-GB" sz="3600" b="1" i="1" dirty="0" err="1" smtClean="0">
                <a:latin typeface="Arial Narrow" panose="020B0606020202030204" pitchFamily="34" charset="0"/>
              </a:rPr>
              <a:t>Fiber</a:t>
            </a:r>
            <a:r>
              <a:rPr lang="en-GB" sz="3600" b="1" i="1" dirty="0" smtClean="0">
                <a:latin typeface="Arial Narrow" panose="020B0606020202030204" pitchFamily="34" charset="0"/>
              </a:rPr>
              <a:t> MAT… going for 6x10 MATS)</a:t>
            </a:r>
            <a:endParaRPr lang="en-GB" sz="3600" b="1" i="1" dirty="0">
              <a:latin typeface="Arial Narrow" panose="020B060602020203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293096"/>
            <a:ext cx="4283968" cy="213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58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8"/>
          <p:cNvSpPr>
            <a:spLocks noGrp="1" noChangeArrowheads="1"/>
          </p:cNvSpPr>
          <p:nvPr>
            <p:ph type="ctrTitle" idx="4294967295"/>
          </p:nvPr>
        </p:nvSpPr>
        <p:spPr>
          <a:xfrm>
            <a:off x="1763688" y="620688"/>
            <a:ext cx="7272808" cy="504205"/>
          </a:xfrm>
        </p:spPr>
        <p:txBody>
          <a:bodyPr/>
          <a:lstStyle/>
          <a:p>
            <a:pPr algn="r" eaLnBrk="1" hangingPunct="1"/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FIT “6x10” </a:t>
            </a:r>
            <a:r>
              <a:rPr lang="en-GB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Fiber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MATS (latest Satellite model)</a:t>
            </a:r>
            <a:endParaRPr lang="en-GB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34797"/>
            <a:ext cx="6876257" cy="547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83567" y="1249376"/>
            <a:ext cx="7229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Includes ECAL support design (received from </a:t>
            </a:r>
            <a:r>
              <a:rPr lang="en-GB" dirty="0" err="1" smtClean="0"/>
              <a:t>Ruijie</a:t>
            </a:r>
            <a:r>
              <a:rPr lang="en-GB" dirty="0" smtClean="0"/>
              <a:t>, early December)</a:t>
            </a:r>
            <a:endParaRPr lang="en-GB" dirty="0"/>
          </a:p>
        </p:txBody>
      </p:sp>
      <p:cxnSp>
        <p:nvCxnSpPr>
          <p:cNvPr id="4" name="Connecteur droit avec flèche 3"/>
          <p:cNvCxnSpPr/>
          <p:nvPr/>
        </p:nvCxnSpPr>
        <p:spPr>
          <a:xfrm>
            <a:off x="2267744" y="3140968"/>
            <a:ext cx="504056" cy="64807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1259632" y="2852936"/>
            <a:ext cx="1410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HERD Platform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29212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8"/>
          <p:cNvSpPr>
            <a:spLocks noGrp="1" noChangeArrowheads="1"/>
          </p:cNvSpPr>
          <p:nvPr>
            <p:ph type="ctrTitle" idx="4294967295"/>
          </p:nvPr>
        </p:nvSpPr>
        <p:spPr>
          <a:xfrm>
            <a:off x="1763688" y="620688"/>
            <a:ext cx="7272808" cy="504205"/>
          </a:xfrm>
        </p:spPr>
        <p:txBody>
          <a:bodyPr/>
          <a:lstStyle/>
          <a:p>
            <a:pPr algn="r" eaLnBrk="1" hangingPunct="1"/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FIT “6x10” </a:t>
            </a:r>
            <a:r>
              <a:rPr lang="en-GB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Fiber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MATS (latest Satellite model)</a:t>
            </a:r>
            <a:endParaRPr lang="en-GB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521FF4-53DF-4860-AC37-02F982B61688}" type="slidenum">
              <a:rPr lang="fr-FR" smtClean="0"/>
              <a:pPr>
                <a:defRPr/>
              </a:pPr>
              <a:t>22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272731"/>
            <a:ext cx="8460432" cy="432462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283968" y="3645024"/>
            <a:ext cx="6270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>
                <a:solidFill>
                  <a:schemeClr val="bg1"/>
                </a:solidFill>
              </a:rPr>
              <a:t>74mm</a:t>
            </a:r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240284" y="2924944"/>
            <a:ext cx="712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>
                <a:solidFill>
                  <a:schemeClr val="bg1"/>
                </a:solidFill>
              </a:rPr>
              <a:t>105mm</a:t>
            </a:r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347864" y="2564904"/>
            <a:ext cx="6270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>
                <a:solidFill>
                  <a:schemeClr val="bg1"/>
                </a:solidFill>
              </a:rPr>
              <a:t>90mm</a:t>
            </a:r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308304" y="3063443"/>
            <a:ext cx="6270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>
                <a:solidFill>
                  <a:schemeClr val="bg1"/>
                </a:solidFill>
              </a:rPr>
              <a:t>36mm</a:t>
            </a:r>
            <a:endParaRPr lang="en-GB" sz="1200" b="1" dirty="0">
              <a:solidFill>
                <a:schemeClr val="bg1"/>
              </a:solidFill>
            </a:endParaRPr>
          </a:p>
        </p:txBody>
      </p:sp>
      <p:cxnSp>
        <p:nvCxnSpPr>
          <p:cNvPr id="14" name="Connecteur droit avec flèche 13"/>
          <p:cNvCxnSpPr/>
          <p:nvPr/>
        </p:nvCxnSpPr>
        <p:spPr>
          <a:xfrm flipH="1">
            <a:off x="7236296" y="3340442"/>
            <a:ext cx="216024" cy="736630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>
            <a:off x="6372200" y="3185393"/>
            <a:ext cx="216024" cy="736630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6274676" y="2923133"/>
            <a:ext cx="6270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>
                <a:solidFill>
                  <a:schemeClr val="bg1"/>
                </a:solidFill>
              </a:rPr>
              <a:t>18mm</a:t>
            </a:r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5945098" y="2553801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PSD</a:t>
            </a:r>
            <a:endParaRPr lang="en-GB" i="1" dirty="0"/>
          </a:p>
        </p:txBody>
      </p:sp>
      <p:sp>
        <p:nvSpPr>
          <p:cNvPr id="4" name="ZoneTexte 3"/>
          <p:cNvSpPr txBox="1"/>
          <p:nvPr/>
        </p:nvSpPr>
        <p:spPr>
          <a:xfrm>
            <a:off x="4788024" y="3244334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chemeClr val="bg1"/>
                </a:solidFill>
              </a:rPr>
              <a:t>FIT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915816" y="4435041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chemeClr val="bg1"/>
                </a:solidFill>
              </a:rPr>
              <a:t>FIT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6527829" y="4437112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chemeClr val="bg1"/>
                </a:solidFill>
              </a:rPr>
              <a:t>FIT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1169974" y="1209431"/>
            <a:ext cx="771095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 smtClean="0">
                <a:latin typeface="Arial Narrow" panose="020B0606020202030204" pitchFamily="34" charset="0"/>
              </a:rPr>
              <a:t>Removing 1 MAT helps a lot</a:t>
            </a:r>
            <a:r>
              <a:rPr lang="en-GB" sz="2000" dirty="0" smtClean="0">
                <a:latin typeface="Arial Narrow" panose="020B0606020202030204" pitchFamily="34" charset="0"/>
              </a:rPr>
              <a:t>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Arial Narrow" panose="020B0606020202030204" pitchFamily="34" charset="0"/>
              </a:rPr>
              <a:t>Space is reasonable for PSD + STK tracker (silicon type)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Arial Narrow" panose="020B0606020202030204" pitchFamily="34" charset="0"/>
              </a:rPr>
              <a:t>Simplification on FRB for FIT (even number of MATS, no waste of space)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Arial Narrow" panose="020B0606020202030204" pitchFamily="34" charset="0"/>
              </a:rPr>
              <a:t>ECAL is getting closer to FIT… enough??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000" dirty="0" smtClean="0">
              <a:latin typeface="Arial Narrow" panose="020B0606020202030204" pitchFamily="34" charset="0"/>
            </a:endParaRPr>
          </a:p>
        </p:txBody>
      </p:sp>
      <p:sp>
        <p:nvSpPr>
          <p:cNvPr id="5" name="Flèche vers le bas 4"/>
          <p:cNvSpPr/>
          <p:nvPr/>
        </p:nvSpPr>
        <p:spPr>
          <a:xfrm rot="10800000">
            <a:off x="4481002" y="5339100"/>
            <a:ext cx="942672" cy="720080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smtClean="0"/>
              <a:t>?</a:t>
            </a:r>
            <a:endParaRPr lang="en-GB" sz="1000" dirty="0"/>
          </a:p>
        </p:txBody>
      </p:sp>
      <p:sp>
        <p:nvSpPr>
          <p:cNvPr id="7" name="ZoneTexte 6"/>
          <p:cNvSpPr txBox="1"/>
          <p:nvPr/>
        </p:nvSpPr>
        <p:spPr>
          <a:xfrm>
            <a:off x="4671270" y="5551348"/>
            <a:ext cx="6575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 smtClean="0"/>
              <a:t>50mm?</a:t>
            </a:r>
            <a:endParaRPr lang="en-GB" sz="1050" b="1" dirty="0"/>
          </a:p>
        </p:txBody>
      </p:sp>
    </p:spTree>
    <p:extLst>
      <p:ext uri="{BB962C8B-B14F-4D97-AF65-F5344CB8AC3E}">
        <p14:creationId xmlns:p14="http://schemas.microsoft.com/office/powerpoint/2010/main" val="281864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521FF4-53DF-4860-AC37-02F982B61688}" type="slidenum">
              <a:rPr lang="fr-FR" smtClean="0"/>
              <a:pPr>
                <a:defRPr/>
              </a:pPr>
              <a:t>23</a:t>
            </a:fld>
            <a:endParaRPr lang="fr-FR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8593"/>
            <a:ext cx="6876256" cy="547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8"/>
          <p:cNvSpPr txBox="1">
            <a:spLocks noChangeArrowheads="1"/>
          </p:cNvSpPr>
          <p:nvPr/>
        </p:nvSpPr>
        <p:spPr bwMode="auto">
          <a:xfrm>
            <a:off x="1763688" y="620688"/>
            <a:ext cx="7272808" cy="504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algn="r" eaLnBrk="1" hangingPunct="1"/>
            <a:r>
              <a:rPr lang="en-GB" sz="2000" kern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FIT “6x10” Fiber MATS (latest Satellite model)</a:t>
            </a:r>
            <a:endParaRPr lang="en-GB" sz="2800" kern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30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8"/>
          <p:cNvSpPr>
            <a:spLocks noGrp="1" noChangeArrowheads="1"/>
          </p:cNvSpPr>
          <p:nvPr>
            <p:ph type="ctrTitle" idx="4294967295"/>
          </p:nvPr>
        </p:nvSpPr>
        <p:spPr>
          <a:xfrm>
            <a:off x="1763688" y="620688"/>
            <a:ext cx="7272808" cy="504205"/>
          </a:xfrm>
        </p:spPr>
        <p:txBody>
          <a:bodyPr/>
          <a:lstStyle/>
          <a:p>
            <a:pPr algn="r" eaLnBrk="1" hangingPunct="1"/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FIT “6x10” </a:t>
            </a:r>
            <a:r>
              <a:rPr lang="en-GB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Fiber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MATS (latest Satellite model)</a:t>
            </a:r>
            <a:endParaRPr lang="en-GB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521FF4-53DF-4860-AC37-02F982B61688}" type="slidenum">
              <a:rPr lang="fr-FR" smtClean="0"/>
              <a:pPr>
                <a:defRPr/>
              </a:pPr>
              <a:t>24</a:t>
            </a:fld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387082" y="2847518"/>
            <a:ext cx="51090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/>
              <a:t>PSD + STK evolution…??</a:t>
            </a:r>
          </a:p>
          <a:p>
            <a:pPr algn="ctr"/>
            <a:endParaRPr lang="en-GB" dirty="0"/>
          </a:p>
          <a:p>
            <a:pPr algn="ctr"/>
            <a:r>
              <a:rPr lang="en-GB" dirty="0" smtClean="0"/>
              <a:t>See next for a proposal (focus only on principle)</a:t>
            </a:r>
            <a:endParaRPr lang="en-GB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160026"/>
            <a:ext cx="2762720" cy="201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5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8"/>
          <p:cNvSpPr>
            <a:spLocks noGrp="1" noChangeArrowheads="1"/>
          </p:cNvSpPr>
          <p:nvPr>
            <p:ph type="ctrTitle" idx="4294967295"/>
          </p:nvPr>
        </p:nvSpPr>
        <p:spPr>
          <a:xfrm>
            <a:off x="1763688" y="620688"/>
            <a:ext cx="7272808" cy="504205"/>
          </a:xfrm>
        </p:spPr>
        <p:txBody>
          <a:bodyPr/>
          <a:lstStyle/>
          <a:p>
            <a:pPr algn="r" eaLnBrk="1" hangingPunct="1"/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FIT “6x10” </a:t>
            </a:r>
            <a:r>
              <a:rPr lang="en-GB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Fiber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MATS (latest Satellite model)</a:t>
            </a:r>
            <a:endParaRPr lang="en-GB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521FF4-53DF-4860-AC37-02F982B61688}" type="slidenum">
              <a:rPr lang="fr-FR" smtClean="0"/>
              <a:pPr>
                <a:defRPr/>
              </a:pPr>
              <a:t>25</a:t>
            </a:fld>
            <a:endParaRPr lang="fr-FR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09" y="1146422"/>
            <a:ext cx="8281371" cy="5465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rme libre 3"/>
          <p:cNvSpPr/>
          <p:nvPr/>
        </p:nvSpPr>
        <p:spPr>
          <a:xfrm>
            <a:off x="1664898" y="1700807"/>
            <a:ext cx="6507502" cy="4216913"/>
          </a:xfrm>
          <a:custGeom>
            <a:avLst/>
            <a:gdLst>
              <a:gd name="connsiteX0" fmla="*/ 34506 w 6599208"/>
              <a:gd name="connsiteY0" fmla="*/ 4270076 h 4356340"/>
              <a:gd name="connsiteX1" fmla="*/ 0 w 6599208"/>
              <a:gd name="connsiteY1" fmla="*/ 0 h 4356340"/>
              <a:gd name="connsiteX2" fmla="*/ 6581955 w 6599208"/>
              <a:gd name="connsiteY2" fmla="*/ 8627 h 4356340"/>
              <a:gd name="connsiteX3" fmla="*/ 6599208 w 6599208"/>
              <a:gd name="connsiteY3" fmla="*/ 4356340 h 4356340"/>
              <a:gd name="connsiteX4" fmla="*/ 6599208 w 6599208"/>
              <a:gd name="connsiteY4" fmla="*/ 4356340 h 4356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99208" h="4356340">
                <a:moveTo>
                  <a:pt x="34506" y="4270076"/>
                </a:moveTo>
                <a:lnTo>
                  <a:pt x="0" y="0"/>
                </a:lnTo>
                <a:lnTo>
                  <a:pt x="6581955" y="8627"/>
                </a:lnTo>
                <a:lnTo>
                  <a:pt x="6599208" y="4356340"/>
                </a:lnTo>
                <a:lnTo>
                  <a:pt x="6599208" y="4356340"/>
                </a:lnTo>
              </a:path>
            </a:pathLst>
          </a:cu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ZoneTexte 4"/>
          <p:cNvSpPr txBox="1"/>
          <p:nvPr/>
        </p:nvSpPr>
        <p:spPr>
          <a:xfrm>
            <a:off x="2483768" y="1331476"/>
            <a:ext cx="4833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 smtClean="0">
                <a:solidFill>
                  <a:srgbClr val="FF0000"/>
                </a:solidFill>
              </a:rPr>
              <a:t>STK (6 layers)+ PSD (as part of STK </a:t>
            </a:r>
            <a:r>
              <a:rPr lang="en-GB" b="1" i="1" dirty="0" err="1" smtClean="0">
                <a:solidFill>
                  <a:srgbClr val="FF0000"/>
                </a:solidFill>
              </a:rPr>
              <a:t>meca</a:t>
            </a:r>
            <a:r>
              <a:rPr lang="en-GB" b="1" i="1" dirty="0" smtClean="0">
                <a:solidFill>
                  <a:srgbClr val="FF0000"/>
                </a:solidFill>
              </a:rPr>
              <a:t>)</a:t>
            </a:r>
            <a:endParaRPr lang="en-GB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83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8"/>
          <p:cNvSpPr>
            <a:spLocks noGrp="1" noChangeArrowheads="1"/>
          </p:cNvSpPr>
          <p:nvPr>
            <p:ph type="ctrTitle" idx="4294967295"/>
          </p:nvPr>
        </p:nvSpPr>
        <p:spPr>
          <a:xfrm>
            <a:off x="1763688" y="620688"/>
            <a:ext cx="7272808" cy="504205"/>
          </a:xfrm>
        </p:spPr>
        <p:txBody>
          <a:bodyPr/>
          <a:lstStyle/>
          <a:p>
            <a:pPr algn="r" eaLnBrk="1" hangingPunct="1"/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FIT “6x10” </a:t>
            </a:r>
            <a:r>
              <a:rPr lang="en-GB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Fiber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MATS (proposal for new PSD+STK?)</a:t>
            </a:r>
            <a:endParaRPr lang="en-GB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521FF4-53DF-4860-AC37-02F982B61688}" type="slidenum">
              <a:rPr lang="fr-FR" smtClean="0"/>
              <a:pPr>
                <a:defRPr/>
              </a:pPr>
              <a:t>26</a:t>
            </a:fld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24" y="1152216"/>
            <a:ext cx="8280919" cy="5465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211960" y="1883943"/>
            <a:ext cx="6046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/>
              <a:t>PSD</a:t>
            </a:r>
            <a:endParaRPr lang="en-GB" sz="16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4139952" y="1268760"/>
            <a:ext cx="1065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/>
              <a:t>TOP STK</a:t>
            </a:r>
            <a:endParaRPr lang="en-GB" sz="1600" b="1" dirty="0"/>
          </a:p>
        </p:txBody>
      </p:sp>
      <p:cxnSp>
        <p:nvCxnSpPr>
          <p:cNvPr id="5" name="Connecteur droit avec flèche 4"/>
          <p:cNvCxnSpPr/>
          <p:nvPr/>
        </p:nvCxnSpPr>
        <p:spPr>
          <a:xfrm flipV="1">
            <a:off x="971600" y="1883943"/>
            <a:ext cx="360040" cy="33855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618974" y="2219923"/>
            <a:ext cx="1050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/>
              <a:t>STK </a:t>
            </a:r>
            <a:r>
              <a:rPr lang="en-GB" sz="1600" b="1" dirty="0" err="1" smtClean="0"/>
              <a:t>elec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231346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8"/>
          <p:cNvSpPr>
            <a:spLocks noGrp="1" noChangeArrowheads="1"/>
          </p:cNvSpPr>
          <p:nvPr>
            <p:ph type="ctrTitle" idx="4294967295"/>
          </p:nvPr>
        </p:nvSpPr>
        <p:spPr>
          <a:xfrm>
            <a:off x="1763688" y="620688"/>
            <a:ext cx="7272808" cy="504205"/>
          </a:xfrm>
        </p:spPr>
        <p:txBody>
          <a:bodyPr/>
          <a:lstStyle/>
          <a:p>
            <a:pPr algn="r" eaLnBrk="1" hangingPunct="1"/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FIT “6x10” </a:t>
            </a:r>
            <a:r>
              <a:rPr lang="en-GB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Fiber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MATS (proposal for new PSD+STK?)</a:t>
            </a:r>
            <a:endParaRPr lang="en-GB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521FF4-53DF-4860-AC37-02F982B61688}" type="slidenum">
              <a:rPr lang="fr-FR" smtClean="0"/>
              <a:pPr>
                <a:defRPr/>
              </a:pPr>
              <a:t>27</a:t>
            </a:fld>
            <a:endParaRPr lang="fr-F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25" y="1199705"/>
            <a:ext cx="8178809" cy="5397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443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8"/>
          <p:cNvSpPr>
            <a:spLocks noGrp="1" noChangeArrowheads="1"/>
          </p:cNvSpPr>
          <p:nvPr>
            <p:ph type="ctrTitle" idx="4294967295"/>
          </p:nvPr>
        </p:nvSpPr>
        <p:spPr>
          <a:xfrm>
            <a:off x="1763688" y="620688"/>
            <a:ext cx="7272808" cy="504205"/>
          </a:xfrm>
        </p:spPr>
        <p:txBody>
          <a:bodyPr/>
          <a:lstStyle/>
          <a:p>
            <a:pPr algn="r" eaLnBrk="1" hangingPunct="1"/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FIT “6x10” </a:t>
            </a:r>
            <a:r>
              <a:rPr lang="en-GB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Fiber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MATS (proposal for new PSD+STK?)</a:t>
            </a:r>
            <a:endParaRPr lang="en-GB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521FF4-53DF-4860-AC37-02F982B61688}" type="slidenum">
              <a:rPr lang="fr-FR" smtClean="0"/>
              <a:pPr>
                <a:defRPr/>
              </a:pPr>
              <a:t>28</a:t>
            </a:fld>
            <a:endParaRPr lang="fr-F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7560840" cy="4928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necteur droit avec flèche 6"/>
          <p:cNvCxnSpPr/>
          <p:nvPr/>
        </p:nvCxnSpPr>
        <p:spPr>
          <a:xfrm>
            <a:off x="755576" y="6177341"/>
            <a:ext cx="8208912" cy="0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V="1">
            <a:off x="1043608" y="1628800"/>
            <a:ext cx="0" cy="4548541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H="1">
            <a:off x="1043608" y="1484784"/>
            <a:ext cx="7488832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>
            <a:off x="3131840" y="4077072"/>
            <a:ext cx="3672408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4644008" y="3841303"/>
            <a:ext cx="780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</a:rPr>
              <a:t>957mm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4283483" y="1196752"/>
            <a:ext cx="880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</a:rPr>
              <a:t>1808mm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 rot="16200000">
            <a:off x="475950" y="3356992"/>
            <a:ext cx="8670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</a:rPr>
              <a:t>1164mm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 rot="16200000">
            <a:off x="8419538" y="2124452"/>
            <a:ext cx="780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</a:rPr>
              <a:t>317mm</a:t>
            </a:r>
            <a:endParaRPr lang="en-GB" sz="1400" dirty="0">
              <a:solidFill>
                <a:srgbClr val="FF0000"/>
              </a:solidFill>
            </a:endParaRPr>
          </a:p>
        </p:txBody>
      </p:sp>
      <p:cxnSp>
        <p:nvCxnSpPr>
          <p:cNvPr id="23" name="Connecteur droit avec flèche 22"/>
          <p:cNvCxnSpPr/>
          <p:nvPr/>
        </p:nvCxnSpPr>
        <p:spPr>
          <a:xfrm flipV="1">
            <a:off x="8656141" y="1628801"/>
            <a:ext cx="0" cy="1224135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>
            <a:off x="7832072" y="2865148"/>
            <a:ext cx="115155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>
            <a:off x="8316416" y="1658975"/>
            <a:ext cx="71894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avec flèche 3"/>
          <p:cNvCxnSpPr/>
          <p:nvPr/>
        </p:nvCxnSpPr>
        <p:spPr>
          <a:xfrm flipH="1" flipV="1">
            <a:off x="2771800" y="6177341"/>
            <a:ext cx="360040" cy="23594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3121758" y="6295315"/>
            <a:ext cx="2938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</a:rPr>
              <a:t>Services coming out from FRB’s..!!</a:t>
            </a:r>
            <a:endParaRPr lang="en-GB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6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8"/>
          <p:cNvSpPr>
            <a:spLocks noGrp="1" noChangeArrowheads="1"/>
          </p:cNvSpPr>
          <p:nvPr>
            <p:ph type="ctrTitle" idx="4294967295"/>
          </p:nvPr>
        </p:nvSpPr>
        <p:spPr>
          <a:xfrm>
            <a:off x="1763688" y="620688"/>
            <a:ext cx="7272808" cy="504205"/>
          </a:xfrm>
        </p:spPr>
        <p:txBody>
          <a:bodyPr/>
          <a:lstStyle/>
          <a:p>
            <a:pPr algn="r" eaLnBrk="1" hangingPunct="1"/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FIT “6x10” </a:t>
            </a:r>
            <a:r>
              <a:rPr lang="en-GB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Fiber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MATS (proposal for new PSD+STK?)</a:t>
            </a:r>
            <a:endParaRPr lang="en-GB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521FF4-53DF-4860-AC37-02F982B61688}" type="slidenum">
              <a:rPr lang="fr-FR" smtClean="0"/>
              <a:pPr>
                <a:defRPr/>
              </a:pPr>
              <a:t>29</a:t>
            </a:fld>
            <a:endParaRPr lang="fr-FR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3"/>
            <a:ext cx="8352928" cy="4661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necteur droit avec flèche 3"/>
          <p:cNvCxnSpPr/>
          <p:nvPr/>
        </p:nvCxnSpPr>
        <p:spPr>
          <a:xfrm>
            <a:off x="1547664" y="1700808"/>
            <a:ext cx="144016" cy="93610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1259632" y="1412776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Can this be moved 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673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699792" y="2276872"/>
            <a:ext cx="40398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smtClean="0">
                <a:latin typeface="Arial Narrow" panose="020B0606020202030204" pitchFamily="34" charset="0"/>
              </a:rPr>
              <a:t>FIT Design status</a:t>
            </a:r>
            <a:endParaRPr lang="en-GB" sz="4400" b="1" dirty="0">
              <a:latin typeface="Arial Narrow" panose="020B060602020203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501008"/>
            <a:ext cx="3483609" cy="284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05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014497"/>
            <a:ext cx="5364088" cy="34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18"/>
          <p:cNvSpPr>
            <a:spLocks noGrp="1" noChangeArrowheads="1"/>
          </p:cNvSpPr>
          <p:nvPr>
            <p:ph type="ctrTitle" idx="4294967295"/>
          </p:nvPr>
        </p:nvSpPr>
        <p:spPr>
          <a:xfrm>
            <a:off x="1763688" y="620688"/>
            <a:ext cx="7272808" cy="504205"/>
          </a:xfrm>
        </p:spPr>
        <p:txBody>
          <a:bodyPr/>
          <a:lstStyle/>
          <a:p>
            <a:pPr algn="r" eaLnBrk="1" hangingPunct="1"/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FIT “6x10” </a:t>
            </a:r>
            <a:r>
              <a:rPr lang="en-GB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Fiber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MATS (proposal for new PSD+STK?)</a:t>
            </a:r>
            <a:endParaRPr lang="en-GB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521FF4-53DF-4860-AC37-02F982B61688}" type="slidenum">
              <a:rPr lang="fr-FR" smtClean="0"/>
              <a:pPr>
                <a:defRPr/>
              </a:pPr>
              <a:t>30</a:t>
            </a:fld>
            <a:endParaRPr lang="fr-F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90644" y="1059139"/>
            <a:ext cx="3183703" cy="3458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860032" y="2454668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“Russian doles” approach..</a:t>
            </a:r>
            <a:endParaRPr lang="en-GB" dirty="0"/>
          </a:p>
        </p:txBody>
      </p:sp>
      <p:sp>
        <p:nvSpPr>
          <p:cNvPr id="7" name="ZoneTexte 6"/>
          <p:cNvSpPr txBox="1"/>
          <p:nvPr/>
        </p:nvSpPr>
        <p:spPr>
          <a:xfrm>
            <a:off x="789110" y="4869160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Still some space around..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892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459" y="2641814"/>
            <a:ext cx="3681542" cy="1872208"/>
          </a:xfrm>
          <a:prstGeom prst="rect">
            <a:avLst/>
          </a:prstGeom>
        </p:spPr>
      </p:pic>
      <p:pic>
        <p:nvPicPr>
          <p:cNvPr id="8" name="Image 7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2" b="97585" l="5655" r="899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633702"/>
            <a:ext cx="4032448" cy="201622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269" b="95154" l="8406" r="931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17905"/>
            <a:ext cx="1298499" cy="8615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/>
          <p:cNvSpPr txBox="1"/>
          <p:nvPr/>
        </p:nvSpPr>
        <p:spPr>
          <a:xfrm>
            <a:off x="755576" y="4370328"/>
            <a:ext cx="648126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rial Narrow" panose="020B0606020202030204" pitchFamily="34" charset="0"/>
              </a:rPr>
              <a:t>Inherited from DAMPE (structure wise</a:t>
            </a:r>
            <a:r>
              <a:rPr lang="en-GB" sz="2000" dirty="0" smtClean="0">
                <a:latin typeface="Arial Narrow" panose="020B0606020202030204" pitchFamily="34" charset="0"/>
              </a:rPr>
              <a:t>) + </a:t>
            </a:r>
            <a:r>
              <a:rPr lang="en-GB" sz="2000" dirty="0" err="1" smtClean="0">
                <a:latin typeface="Arial Narrow" panose="020B0606020202030204" pitchFamily="34" charset="0"/>
              </a:rPr>
              <a:t>LhCB</a:t>
            </a:r>
            <a:r>
              <a:rPr lang="en-GB" sz="2000" dirty="0" smtClean="0">
                <a:latin typeface="Arial Narrow" panose="020B0606020202030204" pitchFamily="34" charset="0"/>
              </a:rPr>
              <a:t> exp.</a:t>
            </a:r>
            <a:endParaRPr lang="en-GB" sz="2000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Arial Narrow" panose="020B0606020202030204" pitchFamily="34" charset="0"/>
              </a:rPr>
              <a:t>Current </a:t>
            </a:r>
            <a:r>
              <a:rPr lang="en-GB" sz="2000" dirty="0" smtClean="0">
                <a:latin typeface="Arial Narrow" panose="020B0606020202030204" pitchFamily="34" charset="0"/>
              </a:rPr>
              <a:t>design based on 7x10 </a:t>
            </a:r>
            <a:r>
              <a:rPr lang="en-GB" sz="2000" dirty="0" err="1" smtClean="0">
                <a:latin typeface="Arial Narrow" panose="020B0606020202030204" pitchFamily="34" charset="0"/>
              </a:rPr>
              <a:t>Fiber</a:t>
            </a:r>
            <a:r>
              <a:rPr lang="en-GB" sz="2000" dirty="0" smtClean="0">
                <a:latin typeface="Arial Narrow" panose="020B0606020202030204" pitchFamily="34" charset="0"/>
              </a:rPr>
              <a:t> MAT TRAYS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Arial Narrow" panose="020B0606020202030204" pitchFamily="34" charset="0"/>
              </a:rPr>
              <a:t>10 TRAYS thru the “thickness” (9 X-Y MAT planes)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Arial Narrow" panose="020B0606020202030204" pitchFamily="34" charset="0"/>
              </a:rPr>
              <a:t>4 + 1 FIT in-between ECAL and </a:t>
            </a:r>
            <a:r>
              <a:rPr lang="en-GB" sz="2000" dirty="0" smtClean="0">
                <a:latin typeface="Arial Narrow" panose="020B0606020202030204" pitchFamily="34" charset="0"/>
              </a:rPr>
              <a:t>PSD’s</a:t>
            </a:r>
            <a:endParaRPr lang="en-GB" sz="2000" dirty="0" smtClean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Arial Narrow" panose="020B0606020202030204" pitchFamily="34" charset="0"/>
              </a:rPr>
              <a:t>Electronics is common development with other </a:t>
            </a:r>
            <a:r>
              <a:rPr lang="en-GB" sz="2000" dirty="0" smtClean="0">
                <a:latin typeface="Arial Narrow" panose="020B0606020202030204" pitchFamily="34" charset="0"/>
              </a:rPr>
              <a:t>projects @ </a:t>
            </a:r>
            <a:r>
              <a:rPr lang="en-GB" sz="2000" dirty="0" err="1" smtClean="0">
                <a:latin typeface="Arial Narrow" panose="020B0606020202030204" pitchFamily="34" charset="0"/>
              </a:rPr>
              <a:t>Unige</a:t>
            </a:r>
            <a:endParaRPr lang="en-GB" sz="2000" dirty="0" smtClean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latin typeface="Arial Narrow" panose="020B0606020202030204" pitchFamily="34" charset="0"/>
            </a:endParaRPr>
          </a:p>
        </p:txBody>
      </p:sp>
      <p:sp>
        <p:nvSpPr>
          <p:cNvPr id="5" name="Rectangle 18"/>
          <p:cNvSpPr txBox="1">
            <a:spLocks noChangeArrowheads="1"/>
          </p:cNvSpPr>
          <p:nvPr/>
        </p:nvSpPr>
        <p:spPr bwMode="auto">
          <a:xfrm>
            <a:off x="2087216" y="548680"/>
            <a:ext cx="7056784" cy="64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algn="r" eaLnBrk="1" hangingPunct="1"/>
            <a:r>
              <a:rPr lang="en-GB" sz="2800" kern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FIT Design status</a:t>
            </a:r>
            <a:endParaRPr lang="en-GB" sz="3600" kern="0" dirty="0" smtClean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 5"/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09" b="89455" l="2358" r="97839">
                        <a14:backgroundMark x1="49509" y1="13818" x2="49509" y2="1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88019"/>
            <a:ext cx="2808312" cy="152871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971600" y="1340768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 smtClean="0"/>
              <a:t>DAMPE  STK design</a:t>
            </a:r>
            <a:endParaRPr lang="en-GB" sz="1200" i="1" dirty="0"/>
          </a:p>
        </p:txBody>
      </p:sp>
      <p:sp>
        <p:nvSpPr>
          <p:cNvPr id="4" name="ZoneTexte 3"/>
          <p:cNvSpPr txBox="1"/>
          <p:nvPr/>
        </p:nvSpPr>
        <p:spPr>
          <a:xfrm>
            <a:off x="3944268" y="1988840"/>
            <a:ext cx="9877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i="1" dirty="0" smtClean="0">
                <a:solidFill>
                  <a:schemeClr val="bg1"/>
                </a:solidFill>
              </a:rPr>
              <a:t>CFRP TRAY</a:t>
            </a:r>
            <a:endParaRPr lang="en-GB" sz="1050" b="1" i="1" dirty="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588224" y="2965076"/>
            <a:ext cx="1583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i="1" dirty="0" smtClean="0">
                <a:solidFill>
                  <a:schemeClr val="bg1"/>
                </a:solidFill>
              </a:rPr>
              <a:t>HERD FIT TRAY </a:t>
            </a:r>
            <a:endParaRPr lang="en-GB" sz="1400" b="1" i="1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893080" y="1663176"/>
            <a:ext cx="16353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 smtClean="0"/>
              <a:t>DAMPE  CAD design</a:t>
            </a:r>
            <a:endParaRPr lang="en-GB" sz="1200" i="1" dirty="0"/>
          </a:p>
        </p:txBody>
      </p:sp>
    </p:spTree>
    <p:extLst>
      <p:ext uri="{BB962C8B-B14F-4D97-AF65-F5344CB8AC3E}">
        <p14:creationId xmlns:p14="http://schemas.microsoft.com/office/powerpoint/2010/main" val="203103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71" b="90000" l="1761" r="979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6712"/>
            <a:ext cx="5184576" cy="261387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69" b="95154" l="8406" r="931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17905"/>
            <a:ext cx="1298499" cy="8615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/>
          <p:cNvSpPr txBox="1"/>
          <p:nvPr/>
        </p:nvSpPr>
        <p:spPr>
          <a:xfrm>
            <a:off x="1151962" y="5365665"/>
            <a:ext cx="66541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Arial Narrow" panose="020B0606020202030204" pitchFamily="34" charset="0"/>
              </a:rPr>
              <a:t>DAMPE TRAY inner gap was close 5mm… will be reduced on FIT!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Arial Narrow" panose="020B0606020202030204" pitchFamily="34" charset="0"/>
              </a:rPr>
              <a:t>Thanks to HERD envelope (ECAL to PSD) 10 TRAYS will fit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Arial Narrow" panose="020B0606020202030204" pitchFamily="34" charset="0"/>
              </a:rPr>
              <a:t>Overall design constrained by electronics (2 sides read out of 4)</a:t>
            </a:r>
            <a:endParaRPr lang="en-GB" sz="2000" dirty="0">
              <a:latin typeface="Arial Narrow" panose="020B0606020202030204" pitchFamily="34" charset="0"/>
            </a:endParaRPr>
          </a:p>
        </p:txBody>
      </p:sp>
      <p:sp>
        <p:nvSpPr>
          <p:cNvPr id="5" name="Rectangle 18"/>
          <p:cNvSpPr txBox="1">
            <a:spLocks noChangeArrowheads="1"/>
          </p:cNvSpPr>
          <p:nvPr/>
        </p:nvSpPr>
        <p:spPr bwMode="auto">
          <a:xfrm>
            <a:off x="2087216" y="548531"/>
            <a:ext cx="7056784" cy="64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algn="r" eaLnBrk="1" hangingPunct="1"/>
            <a:r>
              <a:rPr lang="en-GB" sz="2800" kern="0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FIT Design status</a:t>
            </a:r>
            <a:endParaRPr lang="en-GB" sz="3600" kern="0" dirty="0" smtClean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Image 11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407259"/>
            <a:ext cx="3358947" cy="180571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ZoneTexte 12"/>
          <p:cNvSpPr txBox="1"/>
          <p:nvPr/>
        </p:nvSpPr>
        <p:spPr>
          <a:xfrm>
            <a:off x="6420544" y="1266325"/>
            <a:ext cx="21101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 smtClean="0"/>
              <a:t>DAMPE TRAY cross section</a:t>
            </a:r>
            <a:endParaRPr lang="en-GB" sz="1200" i="1" dirty="0"/>
          </a:p>
        </p:txBody>
      </p:sp>
      <p:sp>
        <p:nvSpPr>
          <p:cNvPr id="14" name="Flèche vers le bas 13"/>
          <p:cNvSpPr/>
          <p:nvPr/>
        </p:nvSpPr>
        <p:spPr>
          <a:xfrm>
            <a:off x="2529484" y="2448347"/>
            <a:ext cx="242316" cy="288032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ZoneTexte 14"/>
          <p:cNvSpPr txBox="1"/>
          <p:nvPr/>
        </p:nvSpPr>
        <p:spPr>
          <a:xfrm rot="21332338">
            <a:off x="1487684" y="2743845"/>
            <a:ext cx="3913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Alignment pitch is </a:t>
            </a:r>
            <a:r>
              <a:rPr lang="en-US" sz="1200" b="1" dirty="0" smtClean="0"/>
              <a:t>98mm</a:t>
            </a:r>
            <a:r>
              <a:rPr lang="en-US" sz="1200" dirty="0" smtClean="0"/>
              <a:t> (for 97.8mm targeted MAT)…</a:t>
            </a:r>
          </a:p>
          <a:p>
            <a:r>
              <a:rPr lang="en-US" sz="1200" dirty="0" smtClean="0"/>
              <a:t>=</a:t>
            </a:r>
            <a:r>
              <a:rPr lang="en-US" sz="1200" b="1" dirty="0" smtClean="0"/>
              <a:t> 200 microns </a:t>
            </a:r>
            <a:r>
              <a:rPr lang="en-US" sz="1200" dirty="0" smtClean="0"/>
              <a:t>gap between MAT</a:t>
            </a:r>
            <a:endParaRPr lang="en-US" sz="1200" dirty="0"/>
          </a:p>
        </p:txBody>
      </p:sp>
      <p:cxnSp>
        <p:nvCxnSpPr>
          <p:cNvPr id="16" name="Connecteur droit 15"/>
          <p:cNvCxnSpPr/>
          <p:nvPr/>
        </p:nvCxnSpPr>
        <p:spPr>
          <a:xfrm>
            <a:off x="2843808" y="2050487"/>
            <a:ext cx="864096" cy="829690"/>
          </a:xfrm>
          <a:prstGeom prst="line">
            <a:avLst/>
          </a:prstGeom>
          <a:ln>
            <a:solidFill>
              <a:schemeClr val="bg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V="1">
            <a:off x="899592" y="1916832"/>
            <a:ext cx="3744416" cy="133655"/>
          </a:xfrm>
          <a:prstGeom prst="line">
            <a:avLst/>
          </a:prstGeom>
          <a:ln>
            <a:solidFill>
              <a:schemeClr val="bg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3347864" y="1628800"/>
            <a:ext cx="1296144" cy="1181167"/>
          </a:xfrm>
          <a:prstGeom prst="line">
            <a:avLst/>
          </a:prstGeom>
          <a:ln>
            <a:solidFill>
              <a:schemeClr val="bg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846" y="3212976"/>
            <a:ext cx="4323378" cy="219860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00192" y="3212976"/>
            <a:ext cx="864096" cy="2088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ZoneTexte 20"/>
          <p:cNvSpPr txBox="1"/>
          <p:nvPr/>
        </p:nvSpPr>
        <p:spPr>
          <a:xfrm>
            <a:off x="2514887" y="1245471"/>
            <a:ext cx="1337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 smtClean="0"/>
              <a:t>HERD FIT TRAY</a:t>
            </a:r>
            <a:endParaRPr lang="en-GB" sz="1200" i="1" dirty="0"/>
          </a:p>
        </p:txBody>
      </p:sp>
      <p:sp>
        <p:nvSpPr>
          <p:cNvPr id="22" name="ZoneTexte 21"/>
          <p:cNvSpPr txBox="1"/>
          <p:nvPr/>
        </p:nvSpPr>
        <p:spPr>
          <a:xfrm>
            <a:off x="1846370" y="4118592"/>
            <a:ext cx="1597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 smtClean="0"/>
              <a:t>HERD FIT Cross section</a:t>
            </a:r>
            <a:endParaRPr lang="en-GB" sz="1200" i="1" dirty="0"/>
          </a:p>
        </p:txBody>
      </p:sp>
      <p:sp>
        <p:nvSpPr>
          <p:cNvPr id="23" name="Rectangle 22"/>
          <p:cNvSpPr/>
          <p:nvPr/>
        </p:nvSpPr>
        <p:spPr>
          <a:xfrm>
            <a:off x="5796136" y="3356992"/>
            <a:ext cx="864096" cy="1944216"/>
          </a:xfrm>
          <a:prstGeom prst="rect">
            <a:avLst/>
          </a:prstGeom>
          <a:noFill/>
          <a:ln w="190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ZoneTexte 23"/>
          <p:cNvSpPr txBox="1"/>
          <p:nvPr/>
        </p:nvSpPr>
        <p:spPr>
          <a:xfrm rot="16200000">
            <a:off x="5798847" y="4173779"/>
            <a:ext cx="12796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 smtClean="0"/>
              <a:t>FIT Electronics</a:t>
            </a:r>
            <a:endParaRPr lang="en-GB" sz="1200" i="1" dirty="0"/>
          </a:p>
        </p:txBody>
      </p:sp>
    </p:spTree>
    <p:extLst>
      <p:ext uri="{BB962C8B-B14F-4D97-AF65-F5344CB8AC3E}">
        <p14:creationId xmlns:p14="http://schemas.microsoft.com/office/powerpoint/2010/main" val="164992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69" b="95154" l="8406" r="931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17905"/>
            <a:ext cx="1298499" cy="8615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/>
          <p:cNvSpPr txBox="1"/>
          <p:nvPr/>
        </p:nvSpPr>
        <p:spPr>
          <a:xfrm>
            <a:off x="852226" y="5169992"/>
            <a:ext cx="755245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>
                <a:latin typeface="Arial Narrow" panose="020B0606020202030204" pitchFamily="34" charset="0"/>
              </a:rPr>
              <a:t>Fiber</a:t>
            </a:r>
            <a:r>
              <a:rPr lang="en-GB" sz="2000" dirty="0">
                <a:latin typeface="Arial Narrow" panose="020B0606020202030204" pitchFamily="34" charset="0"/>
              </a:rPr>
              <a:t> MAT are glued </a:t>
            </a:r>
            <a:r>
              <a:rPr lang="en-GB" sz="2000" dirty="0" smtClean="0">
                <a:latin typeface="Arial Narrow" panose="020B0606020202030204" pitchFamily="34" charset="0"/>
              </a:rPr>
              <a:t>on TRAYS (silicone based glue + 0.2mm thick mask)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Arial Narrow" panose="020B0606020202030204" pitchFamily="34" charset="0"/>
              </a:rPr>
              <a:t>Weight Loaded for </a:t>
            </a:r>
            <a:r>
              <a:rPr lang="en-GB" sz="2000" dirty="0">
                <a:latin typeface="Arial Narrow" panose="020B0606020202030204" pitchFamily="34" charset="0"/>
              </a:rPr>
              <a:t>8</a:t>
            </a:r>
            <a:r>
              <a:rPr lang="en-GB" sz="2000" dirty="0" smtClean="0">
                <a:latin typeface="Arial Narrow" panose="020B0606020202030204" pitchFamily="34" charset="0"/>
              </a:rPr>
              <a:t> hours (room temperature)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Arial Narrow" panose="020B0606020202030204" pitchFamily="34" charset="0"/>
              </a:rPr>
              <a:t>Extensively tested in TVT (thermal cycling)…no issue reported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 smtClean="0">
                <a:latin typeface="Arial Narrow" panose="020B0606020202030204" pitchFamily="34" charset="0"/>
              </a:rPr>
              <a:t>Fiber</a:t>
            </a:r>
            <a:r>
              <a:rPr lang="en-GB" sz="2000" dirty="0" smtClean="0">
                <a:latin typeface="Arial Narrow" panose="020B0606020202030204" pitchFamily="34" charset="0"/>
              </a:rPr>
              <a:t> MATS read out by FEB’s (screwed on the MAT end pieces… see next)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 smtClean="0">
              <a:latin typeface="Arial Narrow" panose="020B0606020202030204" pitchFamily="34" charset="0"/>
            </a:endParaRPr>
          </a:p>
        </p:txBody>
      </p:sp>
      <p:sp>
        <p:nvSpPr>
          <p:cNvPr id="5" name="Rectangle 18"/>
          <p:cNvSpPr txBox="1">
            <a:spLocks noChangeArrowheads="1"/>
          </p:cNvSpPr>
          <p:nvPr/>
        </p:nvSpPr>
        <p:spPr bwMode="auto">
          <a:xfrm>
            <a:off x="2087216" y="548531"/>
            <a:ext cx="7056784" cy="64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algn="r" eaLnBrk="1" hangingPunct="1"/>
            <a:r>
              <a:rPr lang="en-GB" sz="2800" kern="0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FIT Design status</a:t>
            </a:r>
            <a:endParaRPr lang="en-GB" sz="3600" kern="0" dirty="0" smtClean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Flèche vers le bas 13"/>
          <p:cNvSpPr/>
          <p:nvPr/>
        </p:nvSpPr>
        <p:spPr>
          <a:xfrm>
            <a:off x="2529484" y="2448347"/>
            <a:ext cx="242316" cy="288032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301" y="1301950"/>
            <a:ext cx="3993581" cy="342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49" l="2410" r="980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979455"/>
            <a:ext cx="3102937" cy="406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0000" l="9821" r="89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96" y="1227308"/>
            <a:ext cx="1738658" cy="395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039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69" b="95154" l="8406" r="931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17905"/>
            <a:ext cx="1298499" cy="8615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/>
          <p:cNvSpPr txBox="1"/>
          <p:nvPr/>
        </p:nvSpPr>
        <p:spPr>
          <a:xfrm>
            <a:off x="662943" y="4620144"/>
            <a:ext cx="521168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 smtClean="0">
                <a:latin typeface="Arial Narrow" panose="020B0606020202030204" pitchFamily="34" charset="0"/>
              </a:rPr>
              <a:t>SiPM</a:t>
            </a:r>
            <a:r>
              <a:rPr lang="en-GB" sz="2000" dirty="0" smtClean="0">
                <a:latin typeface="Arial Narrow" panose="020B0606020202030204" pitchFamily="34" charset="0"/>
              </a:rPr>
              <a:t> + FEB’s are screwed to end pieces (9xM1,6)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Arial Narrow" panose="020B0606020202030204" pitchFamily="34" charset="0"/>
              </a:rPr>
              <a:t>Alignment / </a:t>
            </a:r>
            <a:r>
              <a:rPr lang="en-GB" sz="2000" dirty="0" err="1" smtClean="0">
                <a:latin typeface="Arial Narrow" panose="020B0606020202030204" pitchFamily="34" charset="0"/>
              </a:rPr>
              <a:t>SiPM</a:t>
            </a:r>
            <a:r>
              <a:rPr lang="en-GB" sz="2000" dirty="0" smtClean="0">
                <a:latin typeface="Arial Narrow" panose="020B0606020202030204" pitchFamily="34" charset="0"/>
              </a:rPr>
              <a:t> at &lt; 0.1mm precision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Arial Narrow" panose="020B0606020202030204" pitchFamily="34" charset="0"/>
              </a:rPr>
              <a:t>Sensitive part is shifted by 0.3mm vert. (mistake)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Arial Narrow" panose="020B0606020202030204" pitchFamily="34" charset="0"/>
              </a:rPr>
              <a:t>Precise washers to keep &lt; 0.1mm gap / </a:t>
            </a:r>
            <a:r>
              <a:rPr lang="en-GB" sz="2000" dirty="0" err="1" smtClean="0">
                <a:latin typeface="Arial Narrow" panose="020B0606020202030204" pitchFamily="34" charset="0"/>
              </a:rPr>
              <a:t>SiPM</a:t>
            </a:r>
            <a:r>
              <a:rPr lang="en-GB" sz="2000" dirty="0" smtClean="0">
                <a:latin typeface="Arial Narrow" panose="020B0606020202030204" pitchFamily="34" charset="0"/>
              </a:rPr>
              <a:t>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b="1" dirty="0" smtClean="0">
              <a:latin typeface="Arial Narrow" panose="020B0606020202030204" pitchFamily="34" charset="0"/>
            </a:endParaRPr>
          </a:p>
        </p:txBody>
      </p:sp>
      <p:sp>
        <p:nvSpPr>
          <p:cNvPr id="5" name="Rectangle 18"/>
          <p:cNvSpPr txBox="1">
            <a:spLocks noChangeArrowheads="1"/>
          </p:cNvSpPr>
          <p:nvPr/>
        </p:nvSpPr>
        <p:spPr bwMode="auto">
          <a:xfrm>
            <a:off x="2087216" y="548531"/>
            <a:ext cx="7056784" cy="64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algn="r" eaLnBrk="1" hangingPunct="1"/>
            <a:r>
              <a:rPr lang="en-GB" sz="2800" kern="0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FIT Design status</a:t>
            </a:r>
            <a:endParaRPr lang="en-GB" sz="3600" kern="0" dirty="0" smtClean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Flèche vers le bas 13"/>
          <p:cNvSpPr/>
          <p:nvPr/>
        </p:nvSpPr>
        <p:spPr>
          <a:xfrm>
            <a:off x="2529484" y="2448347"/>
            <a:ext cx="242316" cy="288032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1166560"/>
            <a:ext cx="5328591" cy="2380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023" y="1166560"/>
            <a:ext cx="2315825" cy="280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705728"/>
            <a:ext cx="2832737" cy="3152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491880" y="3212976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/>
              <a:t>FEB</a:t>
            </a:r>
            <a:endParaRPr lang="en-GB" sz="1400" b="1" dirty="0"/>
          </a:p>
        </p:txBody>
      </p:sp>
      <p:cxnSp>
        <p:nvCxnSpPr>
          <p:cNvPr id="6" name="Connecteur droit avec flèche 5"/>
          <p:cNvCxnSpPr/>
          <p:nvPr/>
        </p:nvCxnSpPr>
        <p:spPr>
          <a:xfrm flipV="1">
            <a:off x="4035619" y="3212976"/>
            <a:ext cx="248349" cy="15388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V="1">
            <a:off x="6516216" y="2389996"/>
            <a:ext cx="248349" cy="15388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5972477" y="2282274"/>
            <a:ext cx="834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End Piece</a:t>
            </a:r>
            <a:endParaRPr lang="en-GB" sz="1400" b="1" dirty="0"/>
          </a:p>
        </p:txBody>
      </p:sp>
      <p:sp>
        <p:nvSpPr>
          <p:cNvPr id="22" name="ZoneTexte 21"/>
          <p:cNvSpPr txBox="1"/>
          <p:nvPr/>
        </p:nvSpPr>
        <p:spPr>
          <a:xfrm>
            <a:off x="5437817" y="3105254"/>
            <a:ext cx="834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 smtClean="0"/>
              <a:t>Fiber</a:t>
            </a:r>
            <a:r>
              <a:rPr lang="en-GB" sz="1400" b="1" dirty="0" smtClean="0"/>
              <a:t> MAT</a:t>
            </a:r>
            <a:endParaRPr lang="en-GB" sz="1400" b="1" dirty="0"/>
          </a:p>
        </p:txBody>
      </p:sp>
      <p:cxnSp>
        <p:nvCxnSpPr>
          <p:cNvPr id="23" name="Connecteur droit avec flèche 22"/>
          <p:cNvCxnSpPr/>
          <p:nvPr/>
        </p:nvCxnSpPr>
        <p:spPr>
          <a:xfrm flipV="1">
            <a:off x="6049739" y="2805874"/>
            <a:ext cx="714825" cy="484046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8288302" y="1268760"/>
            <a:ext cx="8345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 smtClean="0"/>
              <a:t>SiPM</a:t>
            </a:r>
            <a:endParaRPr lang="en-GB" sz="1400" b="1" dirty="0"/>
          </a:p>
        </p:txBody>
      </p:sp>
      <p:cxnSp>
        <p:nvCxnSpPr>
          <p:cNvPr id="26" name="Connecteur droit avec flèche 25"/>
          <p:cNvCxnSpPr/>
          <p:nvPr/>
        </p:nvCxnSpPr>
        <p:spPr>
          <a:xfrm flipH="1">
            <a:off x="7840734" y="1576537"/>
            <a:ext cx="619698" cy="908036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270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69" b="95154" l="8406" r="931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17905"/>
            <a:ext cx="1298499" cy="8615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/>
          <p:cNvSpPr txBox="1"/>
          <p:nvPr/>
        </p:nvSpPr>
        <p:spPr>
          <a:xfrm>
            <a:off x="971600" y="5808199"/>
            <a:ext cx="67651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rial Narrow" panose="020B0606020202030204" pitchFamily="34" charset="0"/>
              </a:rPr>
              <a:t>First </a:t>
            </a:r>
            <a:r>
              <a:rPr lang="en-GB" sz="2000" dirty="0" err="1">
                <a:latin typeface="Arial Narrow" panose="020B0606020202030204" pitchFamily="34" charset="0"/>
              </a:rPr>
              <a:t>Fiber</a:t>
            </a:r>
            <a:r>
              <a:rPr lang="en-GB" sz="2000" dirty="0">
                <a:latin typeface="Arial Narrow" panose="020B0606020202030204" pitchFamily="34" charset="0"/>
              </a:rPr>
              <a:t> MAT assembled with FEB final design (spacing washers)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Arial Narrow" panose="020B0606020202030204" pitchFamily="34" charset="0"/>
              </a:rPr>
              <a:t>3 </a:t>
            </a:r>
            <a:r>
              <a:rPr lang="en-GB" sz="2000" dirty="0" err="1" smtClean="0">
                <a:latin typeface="Arial Narrow" panose="020B0606020202030204" pitchFamily="34" charset="0"/>
              </a:rPr>
              <a:t>SiPM</a:t>
            </a:r>
            <a:r>
              <a:rPr lang="en-GB" sz="2000" dirty="0" smtClean="0">
                <a:latin typeface="Arial Narrow" panose="020B0606020202030204" pitchFamily="34" charset="0"/>
              </a:rPr>
              <a:t> on 1 side, relative alignment looks pretty nice!</a:t>
            </a:r>
          </a:p>
        </p:txBody>
      </p:sp>
      <p:sp>
        <p:nvSpPr>
          <p:cNvPr id="5" name="Rectangle 18"/>
          <p:cNvSpPr txBox="1">
            <a:spLocks noChangeArrowheads="1"/>
          </p:cNvSpPr>
          <p:nvPr/>
        </p:nvSpPr>
        <p:spPr bwMode="auto">
          <a:xfrm>
            <a:off x="2087216" y="548531"/>
            <a:ext cx="7056784" cy="64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algn="r" eaLnBrk="1" hangingPunct="1"/>
            <a:r>
              <a:rPr lang="en-GB" sz="2800" kern="0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FIT Design status</a:t>
            </a:r>
            <a:endParaRPr lang="en-GB" sz="3600" kern="0" dirty="0" smtClean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Flèche vers le bas 13"/>
          <p:cNvSpPr/>
          <p:nvPr/>
        </p:nvSpPr>
        <p:spPr>
          <a:xfrm>
            <a:off x="2529484" y="2448347"/>
            <a:ext cx="242316" cy="288032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96752"/>
            <a:ext cx="6872649" cy="1797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283968" y="1650286"/>
            <a:ext cx="12202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smtClean="0">
                <a:solidFill>
                  <a:schemeClr val="bg1"/>
                </a:solidFill>
              </a:rPr>
              <a:t>End Pieces</a:t>
            </a:r>
            <a:endParaRPr lang="en-GB" sz="1600" i="1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015847"/>
            <a:ext cx="6872649" cy="2792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501169" y="4904744"/>
            <a:ext cx="699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FEB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699792" y="4901098"/>
            <a:ext cx="699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FEB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249034" y="4901098"/>
            <a:ext cx="699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FEB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89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69" b="95154" l="8406" r="931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17905"/>
            <a:ext cx="1298499" cy="8615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/>
          <p:cNvSpPr txBox="1"/>
          <p:nvPr/>
        </p:nvSpPr>
        <p:spPr>
          <a:xfrm>
            <a:off x="971600" y="5229200"/>
            <a:ext cx="710450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Arial Narrow" panose="020B0606020202030204" pitchFamily="34" charset="0"/>
              </a:rPr>
              <a:t>Vertical alignment according to CAD model (0.3mm shift…will be fixed!)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Arial Narrow" panose="020B0606020202030204" pitchFamily="34" charset="0"/>
              </a:rPr>
              <a:t>No bending seen on the </a:t>
            </a:r>
            <a:r>
              <a:rPr lang="en-GB" sz="2000" dirty="0" err="1" smtClean="0">
                <a:latin typeface="Arial Narrow" panose="020B0606020202030204" pitchFamily="34" charset="0"/>
              </a:rPr>
              <a:t>SiPM</a:t>
            </a:r>
            <a:r>
              <a:rPr lang="en-GB" sz="2000" dirty="0" smtClean="0">
                <a:latin typeface="Arial Narrow" panose="020B0606020202030204" pitchFamily="34" charset="0"/>
              </a:rPr>
              <a:t> PCB (by pictures)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Arial Narrow" panose="020B0606020202030204" pitchFamily="34" charset="0"/>
              </a:rPr>
              <a:t>Possibility to apply the </a:t>
            </a:r>
            <a:r>
              <a:rPr lang="en-GB" sz="2000" u="sng" dirty="0" smtClean="0">
                <a:latin typeface="Arial Narrow" panose="020B0606020202030204" pitchFamily="34" charset="0"/>
              </a:rPr>
              <a:t>right torque </a:t>
            </a:r>
            <a:r>
              <a:rPr lang="en-GB" sz="2000" dirty="0" smtClean="0">
                <a:latin typeface="Arial Narrow" panose="020B0606020202030204" pitchFamily="34" charset="0"/>
              </a:rPr>
              <a:t>(safety related issue)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Arial Narrow" panose="020B0606020202030204" pitchFamily="34" charset="0"/>
              </a:rPr>
              <a:t>Need to work out the assembly process (tiny pieces… self locking ?)</a:t>
            </a:r>
          </a:p>
        </p:txBody>
      </p:sp>
      <p:sp>
        <p:nvSpPr>
          <p:cNvPr id="5" name="Rectangle 18"/>
          <p:cNvSpPr txBox="1">
            <a:spLocks noChangeArrowheads="1"/>
          </p:cNvSpPr>
          <p:nvPr/>
        </p:nvSpPr>
        <p:spPr bwMode="auto">
          <a:xfrm>
            <a:off x="2087216" y="548531"/>
            <a:ext cx="7056784" cy="64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algn="r" eaLnBrk="1" hangingPunct="1"/>
            <a:r>
              <a:rPr lang="en-GB" sz="2800" kern="0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FIT Design status</a:t>
            </a:r>
            <a:endParaRPr lang="en-GB" sz="3600" kern="0" dirty="0" smtClean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Flèche vers le bas 13"/>
          <p:cNvSpPr/>
          <p:nvPr/>
        </p:nvSpPr>
        <p:spPr>
          <a:xfrm>
            <a:off x="2529484" y="2448347"/>
            <a:ext cx="242316" cy="288032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53" y="1196752"/>
            <a:ext cx="8219622" cy="1702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500" y="3018722"/>
            <a:ext cx="4728175" cy="2138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53" y="3018723"/>
            <a:ext cx="3508425" cy="2138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942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">
      <a:majorFont>
        <a:latin typeface="Tahoma"/>
        <a:ea typeface=""/>
        <a:cs typeface="Tahoma"/>
      </a:majorFont>
      <a:minorFont>
        <a:latin typeface="Tahoma"/>
        <a:ea typeface=""/>
        <a:cs typeface="Taho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</Template>
  <TotalTime>13256</TotalTime>
  <Words>976</Words>
  <Application>Microsoft Office PowerPoint</Application>
  <PresentationFormat>Affichage à l'écran (4:3)</PresentationFormat>
  <Paragraphs>184</Paragraphs>
  <Slides>30</Slides>
  <Notes>20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1" baseType="lpstr">
      <vt:lpstr>default</vt:lpstr>
      <vt:lpstr>HERD 8th Collaboration meeting (Xi’An)</vt:lpstr>
      <vt:lpstr>Outlines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FIT “6x10” Fiber MATS (latest Satellite model)</vt:lpstr>
      <vt:lpstr>FIT “6x10” Fiber MATS (latest Satellite model)</vt:lpstr>
      <vt:lpstr>Présentation PowerPoint</vt:lpstr>
      <vt:lpstr>FIT “6x10” Fiber MATS (latest Satellite model)</vt:lpstr>
      <vt:lpstr>FIT “6x10” Fiber MATS (latest Satellite model)</vt:lpstr>
      <vt:lpstr>FIT “6x10” Fiber MATS (proposal for new PSD+STK?)</vt:lpstr>
      <vt:lpstr>FIT “6x10” Fiber MATS (proposal for new PSD+STK?)</vt:lpstr>
      <vt:lpstr>FIT “6x10” Fiber MATS (proposal for new PSD+STK?)</vt:lpstr>
      <vt:lpstr>FIT “6x10” Fiber MATS (proposal for new PSD+STK?)</vt:lpstr>
      <vt:lpstr>FIT “6x10” Fiber MATS (proposal for new PSD+STK?)</vt:lpstr>
    </vt:vector>
  </TitlesOfParts>
  <Company>Universite de Geneve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ABC-N ReadOut</dc:title>
  <dc:creator>lamarra</dc:creator>
  <cp:lastModifiedBy>cadoux</cp:lastModifiedBy>
  <cp:revision>568</cp:revision>
  <dcterms:created xsi:type="dcterms:W3CDTF">2008-01-17T09:59:33Z</dcterms:created>
  <dcterms:modified xsi:type="dcterms:W3CDTF">2019-12-16T06:34:39Z</dcterms:modified>
</cp:coreProperties>
</file>