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28"/>
  </p:notesMasterIdLst>
  <p:sldIdLst>
    <p:sldId id="256" r:id="rId2"/>
    <p:sldId id="257" r:id="rId3"/>
    <p:sldId id="279" r:id="rId4"/>
    <p:sldId id="281" r:id="rId5"/>
    <p:sldId id="288" r:id="rId6"/>
    <p:sldId id="258" r:id="rId7"/>
    <p:sldId id="259" r:id="rId8"/>
    <p:sldId id="260" r:id="rId9"/>
    <p:sldId id="261" r:id="rId10"/>
    <p:sldId id="262" r:id="rId11"/>
    <p:sldId id="282" r:id="rId12"/>
    <p:sldId id="264" r:id="rId13"/>
    <p:sldId id="283" r:id="rId14"/>
    <p:sldId id="286" r:id="rId15"/>
    <p:sldId id="269" r:id="rId16"/>
    <p:sldId id="270" r:id="rId17"/>
    <p:sldId id="272" r:id="rId18"/>
    <p:sldId id="294" r:id="rId19"/>
    <p:sldId id="273" r:id="rId20"/>
    <p:sldId id="291" r:id="rId21"/>
    <p:sldId id="289" r:id="rId22"/>
    <p:sldId id="275" r:id="rId23"/>
    <p:sldId id="295" r:id="rId24"/>
    <p:sldId id="297" r:id="rId25"/>
    <p:sldId id="296" r:id="rId26"/>
    <p:sldId id="29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9"/>
    <p:restoredTop sz="94741"/>
  </p:normalViewPr>
  <p:slideViewPr>
    <p:cSldViewPr snapToGrid="0" snapToObjects="1">
      <p:cViewPr>
        <p:scale>
          <a:sx n="90" d="100"/>
          <a:sy n="90" d="100"/>
        </p:scale>
        <p:origin x="888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1C159-F333-AC4A-BD84-5A1ECD2303A0}" type="datetimeFigureOut">
              <a:rPr kumimoji="1" lang="zh-CN" altLang="en-US" smtClean="0"/>
              <a:t>2020/1/8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1E87D-518A-9B4F-BA4A-42D647F8BE0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6371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E87D-518A-9B4F-BA4A-42D647F8BE05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2717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substructure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E87D-518A-9B4F-BA4A-42D647F8BE05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1953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E87D-518A-9B4F-BA4A-42D647F8BE05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1230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E87D-518A-9B4F-BA4A-42D647F8BE05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9832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Both</a:t>
            </a:r>
            <a:r>
              <a:rPr kumimoji="1" lang="en-US" altLang="zh-CN" baseline="0" dirty="0" smtClean="0"/>
              <a:t> morphology and spectra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E87D-518A-9B4F-BA4A-42D647F8BE05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78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42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9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78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8136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40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90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栏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9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45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38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8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86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1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4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6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9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63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181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4" Type="http://schemas.openxmlformats.org/officeDocument/2006/relationships/image" Target="../media/image31.png"/><Relationship Id="rId5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0.png"/><Relationship Id="rId12" Type="http://schemas.openxmlformats.org/officeDocument/2006/relationships/image" Target="../media/image470.png"/><Relationship Id="rId13" Type="http://schemas.openxmlformats.org/officeDocument/2006/relationships/image" Target="../media/image480.png"/><Relationship Id="rId14" Type="http://schemas.openxmlformats.org/officeDocument/2006/relationships/image" Target="../media/image490.png"/><Relationship Id="rId15" Type="http://schemas.openxmlformats.org/officeDocument/2006/relationships/image" Target="../media/image500.png"/><Relationship Id="rId16" Type="http://schemas.openxmlformats.org/officeDocument/2006/relationships/image" Target="../media/image51.png"/><Relationship Id="rId17" Type="http://schemas.openxmlformats.org/officeDocument/2006/relationships/image" Target="../media/image52.png"/><Relationship Id="rId18" Type="http://schemas.openxmlformats.org/officeDocument/2006/relationships/image" Target="../media/image530.png"/><Relationship Id="rId19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0.png"/><Relationship Id="rId5" Type="http://schemas.openxmlformats.org/officeDocument/2006/relationships/image" Target="../media/image450.png"/><Relationship Id="rId6" Type="http://schemas.openxmlformats.org/officeDocument/2006/relationships/image" Target="../media/image390.png"/><Relationship Id="rId7" Type="http://schemas.openxmlformats.org/officeDocument/2006/relationships/image" Target="../media/image400.png"/><Relationship Id="rId8" Type="http://schemas.openxmlformats.org/officeDocument/2006/relationships/image" Target="../media/image410.png"/><Relationship Id="rId9" Type="http://schemas.openxmlformats.org/officeDocument/2006/relationships/image" Target="../media/image420.png"/><Relationship Id="rId10" Type="http://schemas.openxmlformats.org/officeDocument/2006/relationships/image" Target="../media/image4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6.gi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85750" y="1428750"/>
            <a:ext cx="8526780" cy="2634617"/>
          </a:xfrm>
        </p:spPr>
        <p:txBody>
          <a:bodyPr/>
          <a:lstStyle/>
          <a:p>
            <a:pPr algn="ctr"/>
            <a:r>
              <a:rPr kumimoji="1" lang="en-US" altLang="zh-CN" sz="4400" dirty="0"/>
              <a:t>Exploring gamma-ray emission from SNRs and </a:t>
            </a:r>
            <a:r>
              <a:rPr kumimoji="1" lang="en-US" altLang="zh-CN" sz="4400" dirty="0" err="1"/>
              <a:t>PWNe</a:t>
            </a:r>
            <a:r>
              <a:rPr kumimoji="1" lang="en-US" altLang="zh-CN" sz="4400" dirty="0"/>
              <a:t/>
            </a:r>
            <a:br>
              <a:rPr kumimoji="1" lang="en-US" altLang="zh-CN" sz="4400" dirty="0"/>
            </a:br>
            <a:endParaRPr kumimoji="1" lang="zh-CN" altLang="en-US" sz="4400" dirty="0"/>
          </a:p>
        </p:txBody>
      </p:sp>
      <p:sp>
        <p:nvSpPr>
          <p:cNvPr id="4" name="文本框 3"/>
          <p:cNvSpPr txBox="1"/>
          <p:nvPr/>
        </p:nvSpPr>
        <p:spPr>
          <a:xfrm>
            <a:off x="1405890" y="4063366"/>
            <a:ext cx="6155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700" dirty="0"/>
              <a:t>Xiao ZHANG @</a:t>
            </a:r>
            <a:r>
              <a:rPr kumimoji="1" lang="en-US" altLang="zh-CN" sz="2700" dirty="0" smtClean="0"/>
              <a:t>Nanjing</a:t>
            </a:r>
          </a:p>
          <a:p>
            <a:pPr algn="ctr"/>
            <a:endParaRPr kumimoji="1" lang="en-US" altLang="zh-CN" sz="1200" dirty="0"/>
          </a:p>
          <a:p>
            <a:pPr algn="ctr"/>
            <a:r>
              <a:rPr kumimoji="1" lang="en-US" altLang="zh-CN" sz="2700" dirty="0" smtClean="0"/>
              <a:t>(Yang </a:t>
            </a:r>
            <a:r>
              <a:rPr kumimoji="1" lang="en-US" altLang="zh-CN" sz="2700" dirty="0"/>
              <a:t>CHEN, </a:t>
            </a:r>
            <a:r>
              <a:rPr kumimoji="1" lang="en-US" altLang="zh-CN" sz="2700" dirty="0" err="1"/>
              <a:t>Siming</a:t>
            </a:r>
            <a:r>
              <a:rPr kumimoji="1" lang="en-US" altLang="zh-CN" sz="2700" dirty="0"/>
              <a:t> </a:t>
            </a:r>
            <a:r>
              <a:rPr kumimoji="1" lang="en-US" altLang="zh-CN" sz="2700" dirty="0" smtClean="0"/>
              <a:t>LIU, </a:t>
            </a:r>
            <a:r>
              <a:rPr kumimoji="1" lang="en-US" altLang="zh-CN" sz="2700" dirty="0" err="1"/>
              <a:t>Yiwei</a:t>
            </a:r>
            <a:r>
              <a:rPr kumimoji="1" lang="en-US" altLang="zh-CN" sz="2700"/>
              <a:t> </a:t>
            </a:r>
            <a:r>
              <a:rPr kumimoji="1" lang="en-US" altLang="zh-CN" sz="2700" smtClean="0"/>
              <a:t>BAO)</a:t>
            </a:r>
            <a:endParaRPr kumimoji="1"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198046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7" y="2514656"/>
            <a:ext cx="8700725" cy="3269132"/>
          </a:xfrm>
          <a:prstGeom prst="rect">
            <a:avLst/>
          </a:prstGeom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200388" y="104175"/>
            <a:ext cx="7886700" cy="7548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CN" sz="3150" dirty="0"/>
              <a:t>The</a:t>
            </a:r>
            <a:r>
              <a:rPr kumimoji="1" lang="zh-CN" altLang="en-US" sz="3150" dirty="0"/>
              <a:t> </a:t>
            </a:r>
            <a:r>
              <a:rPr kumimoji="1" lang="en-US" altLang="zh-CN" sz="3150" dirty="0" smtClean="0"/>
              <a:t>parameter </a:t>
            </a:r>
            <a:r>
              <a:rPr kumimoji="1" lang="mr-IN" altLang="zh-CN" sz="3150" dirty="0" smtClean="0"/>
              <a:t>–</a:t>
            </a:r>
            <a:r>
              <a:rPr kumimoji="1" lang="en-US" altLang="zh-CN" sz="3150" dirty="0" smtClean="0"/>
              <a:t> t plot</a:t>
            </a:r>
            <a:endParaRPr kumimoji="1" lang="zh-CN" altLang="en-US" sz="3150" dirty="0"/>
          </a:p>
        </p:txBody>
      </p:sp>
      <p:sp>
        <p:nvSpPr>
          <p:cNvPr id="4" name="文本框 3"/>
          <p:cNvSpPr txBox="1"/>
          <p:nvPr/>
        </p:nvSpPr>
        <p:spPr>
          <a:xfrm>
            <a:off x="5201427" y="4817784"/>
            <a:ext cx="2375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chemeClr val="bg1"/>
                </a:solidFill>
              </a:rPr>
              <a:t>Zhang</a:t>
            </a:r>
            <a:r>
              <a:rPr kumimoji="1" lang="zh-CN" altLang="en-US" sz="2000" dirty="0">
                <a:solidFill>
                  <a:schemeClr val="bg1"/>
                </a:solidFill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</a:rPr>
              <a:t>&amp;</a:t>
            </a:r>
            <a:r>
              <a:rPr kumimoji="1" lang="zh-CN" altLang="en-US" sz="2000" dirty="0">
                <a:solidFill>
                  <a:schemeClr val="bg1"/>
                </a:solidFill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</a:rPr>
              <a:t>Liu</a:t>
            </a:r>
            <a:r>
              <a:rPr kumimoji="1" lang="zh-CN" altLang="en-US" sz="2000" dirty="0">
                <a:solidFill>
                  <a:schemeClr val="bg1"/>
                </a:solidFill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</a:rPr>
              <a:t>2019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1455368" y="1893376"/>
            <a:ext cx="5350546" cy="443322"/>
            <a:chOff x="1038679" y="1569284"/>
            <a:chExt cx="5350546" cy="44332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0502" y="1569284"/>
              <a:ext cx="3228723" cy="44332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679" y="1569284"/>
              <a:ext cx="1542476" cy="423955"/>
            </a:xfrm>
            <a:prstGeom prst="rect">
              <a:avLst/>
            </a:prstGeom>
          </p:spPr>
        </p:pic>
      </p:grpSp>
      <p:grpSp>
        <p:nvGrpSpPr>
          <p:cNvPr id="12" name="组 11"/>
          <p:cNvGrpSpPr/>
          <p:nvPr/>
        </p:nvGrpSpPr>
        <p:grpSpPr>
          <a:xfrm>
            <a:off x="1455368" y="1317936"/>
            <a:ext cx="5836683" cy="450286"/>
            <a:chOff x="1038679" y="935969"/>
            <a:chExt cx="5836683" cy="45028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0502" y="935969"/>
              <a:ext cx="3714860" cy="45028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8679" y="948675"/>
              <a:ext cx="1542475" cy="424874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0" y="60215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C000"/>
                </a:solidFill>
              </a:rPr>
              <a:t>For </a:t>
            </a:r>
            <a:r>
              <a:rPr kumimoji="1" lang="en-US" altLang="zh-CN" sz="2800" i="1" dirty="0" smtClean="0">
                <a:solidFill>
                  <a:srgbClr val="FFC000"/>
                </a:solidFill>
              </a:rPr>
              <a:t>p</a:t>
            </a:r>
            <a:r>
              <a:rPr kumimoji="1" lang="en-US" altLang="zh-CN" sz="2800" dirty="0" smtClean="0">
                <a:solidFill>
                  <a:srgbClr val="FFC000"/>
                </a:solidFill>
              </a:rPr>
              <a:t>: More younger, More larger </a:t>
            </a:r>
            <a:r>
              <a:rPr kumimoji="1" lang="en-US" altLang="zh-CN" sz="2800" dirty="0" err="1" smtClean="0">
                <a:solidFill>
                  <a:srgbClr val="FFC000"/>
                </a:solidFill>
              </a:rPr>
              <a:t>Emax</a:t>
            </a:r>
            <a:r>
              <a:rPr kumimoji="1" lang="en-US" altLang="zh-CN" sz="2800" dirty="0" smtClean="0">
                <a:solidFill>
                  <a:srgbClr val="FFC000"/>
                </a:solidFill>
              </a:rPr>
              <a:t> !</a:t>
            </a:r>
            <a:endParaRPr kumimoji="1" lang="zh-CN" altLang="en-US" sz="28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2716152" y="3696893"/>
                <a:ext cx="1513491" cy="660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</a:rPr>
                            <m:t>𝑔</m:t>
                          </m:r>
                        </m:sub>
                      </m:sSub>
                      <m:r>
                        <a:rPr kumimoji="1" lang="en-US" altLang="zh-CN" sz="20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CN" sz="2000" b="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</a:rPr>
                            <m:t>𝐷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chemeClr val="bg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chemeClr val="bg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1" lang="en-US" altLang="zh-CN" sz="2000">
                                  <a:solidFill>
                                    <a:schemeClr val="bg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charset="0"/>
                                </a:rPr>
                                <m:t>Bohm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CN" altLang="en-US" sz="2000" dirty="0">
                  <a:solidFill>
                    <a:schemeClr val="bg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152" y="3696893"/>
                <a:ext cx="1513491" cy="66030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0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90" y="1701478"/>
            <a:ext cx="4495729" cy="3312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232232" y="5199059"/>
                <a:ext cx="2360583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𝑝h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,  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𝑐𝑢𝑡</m:t>
                          </m:r>
                        </m:sub>
                      </m:sSub>
                      <m:r>
                        <a:rPr kumimoji="1" lang="en-US" altLang="zh-CN" sz="2400" b="0" i="1" smtClean="0">
                          <a:latin typeface="Cambria Math" charset="0"/>
                        </a:rPr>
                        <m:t>=3.5</m:t>
                      </m:r>
                      <m:r>
                        <a:rPr kumimoji="1" lang="zh-CN" altLang="en-US" sz="2400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charset="0"/>
                        </a:rPr>
                        <m:t>TeV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32" y="5199059"/>
                <a:ext cx="2360583" cy="397866"/>
              </a:xfrm>
              <a:prstGeom prst="rect">
                <a:avLst/>
              </a:prstGeom>
              <a:blipFill rotWithShape="0">
                <a:blip r:embed="rId3"/>
                <a:stretch>
                  <a:fillRect l="-2067" t="-130769" r="-2584" b="-15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2778905" y="5183669"/>
            <a:ext cx="171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(</a:t>
            </a:r>
            <a:r>
              <a:rPr kumimoji="1" lang="en-US" altLang="zh-CN" sz="2400" dirty="0" smtClean="0"/>
              <a:t>4.6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sigma)</a:t>
            </a:r>
            <a:endParaRPr kumimoji="1"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492" y="1701478"/>
            <a:ext cx="4359372" cy="3312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5856529" y="5132824"/>
                <a:ext cx="2461636" cy="4641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𝑝</m:t>
                          </m:r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𝑐𝑢𝑡</m:t>
                          </m:r>
                        </m:sub>
                      </m:sSub>
                      <m:r>
                        <a:rPr kumimoji="1" lang="zh-CN" alt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kumimoji="1" lang="en-US" altLang="zh-CN" sz="2800" b="0" i="1" smtClean="0">
                          <a:latin typeface="Cambria Math" charset="0"/>
                        </a:rPr>
                        <m:t>~</m:t>
                      </m:r>
                      <m:r>
                        <a:rPr kumimoji="1" lang="zh-CN" alt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kumimoji="1" lang="en-US" altLang="zh-CN" sz="2800" b="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12</m:t>
                      </m:r>
                      <m:r>
                        <a:rPr kumimoji="1" lang="zh-CN" altLang="en-US" sz="2800" b="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2800" b="0" i="0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TeV</m:t>
                      </m:r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529" y="5132824"/>
                <a:ext cx="2461636" cy="46410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0" y="5830273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800" dirty="0">
                <a:solidFill>
                  <a:srgbClr val="FFC000"/>
                </a:solidFill>
              </a:rPr>
              <a:t>﻿</a:t>
            </a:r>
            <a:r>
              <a:rPr kumimoji="1" lang="zh-CN" altLang="en-US" sz="2800" dirty="0" smtClean="0">
                <a:solidFill>
                  <a:srgbClr val="FFC000"/>
                </a:solidFill>
              </a:rPr>
              <a:t>Cas </a:t>
            </a:r>
            <a:r>
              <a:rPr kumimoji="1" lang="zh-CN" altLang="en-US" sz="2800" dirty="0">
                <a:solidFill>
                  <a:srgbClr val="FFC000"/>
                </a:solidFill>
              </a:rPr>
              <a:t>A is not </a:t>
            </a:r>
            <a:r>
              <a:rPr kumimoji="1" lang="en-US" altLang="zh-CN" sz="2800" dirty="0">
                <a:solidFill>
                  <a:srgbClr val="FFC000"/>
                </a:solidFill>
              </a:rPr>
              <a:t>a</a:t>
            </a:r>
            <a:r>
              <a:rPr kumimoji="1" lang="zh-CN" altLang="en-US" sz="2800" dirty="0">
                <a:solidFill>
                  <a:srgbClr val="FFC000"/>
                </a:solidFill>
              </a:rPr>
              <a:t> </a:t>
            </a:r>
            <a:r>
              <a:rPr kumimoji="1" lang="en-US" altLang="zh-CN" sz="2800" dirty="0" err="1">
                <a:solidFill>
                  <a:srgbClr val="FFC000"/>
                </a:solidFill>
              </a:rPr>
              <a:t>PeVatron</a:t>
            </a:r>
            <a:r>
              <a:rPr kumimoji="1" lang="zh-CN" altLang="en-US" sz="2800" dirty="0">
                <a:solidFill>
                  <a:srgbClr val="FFC000"/>
                </a:solidFill>
              </a:rPr>
              <a:t> at </a:t>
            </a:r>
            <a:r>
              <a:rPr kumimoji="1" lang="en-US" altLang="zh-CN" sz="2800" dirty="0">
                <a:solidFill>
                  <a:srgbClr val="FFC000"/>
                </a:solidFill>
              </a:rPr>
              <a:t>its</a:t>
            </a:r>
            <a:r>
              <a:rPr kumimoji="1" lang="zh-CN" altLang="en-US" sz="2800" dirty="0">
                <a:solidFill>
                  <a:srgbClr val="FFC000"/>
                </a:solidFill>
              </a:rPr>
              <a:t> present </a:t>
            </a:r>
            <a:r>
              <a:rPr kumimoji="1" lang="en-US" altLang="zh-CN" sz="2800" dirty="0" smtClean="0">
                <a:solidFill>
                  <a:srgbClr val="FFC000"/>
                </a:solidFill>
              </a:rPr>
              <a:t>age !</a:t>
            </a:r>
            <a:endParaRPr kumimoji="1" lang="zh-CN" altLang="en-US" sz="2800" dirty="0">
              <a:solidFill>
                <a:srgbClr val="FFC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11847" y="3971382"/>
            <a:ext cx="213833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 err="1" smtClean="0">
                <a:solidFill>
                  <a:schemeClr val="bg1"/>
                </a:solidFill>
              </a:rPr>
              <a:t>Ahnen</a:t>
            </a:r>
            <a:r>
              <a:rPr kumimoji="1" lang="en-US" altLang="zh-CN" sz="2000" dirty="0" smtClean="0">
                <a:solidFill>
                  <a:schemeClr val="bg1"/>
                </a:solidFill>
              </a:rPr>
              <a:t>+</a:t>
            </a:r>
            <a:r>
              <a:rPr kumimoji="1" lang="zh-CN" altLang="en-US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</a:rPr>
              <a:t>2016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214848" y="0"/>
            <a:ext cx="7886700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300" dirty="0"/>
              <a:t>Group I: </a:t>
            </a:r>
            <a:r>
              <a:rPr kumimoji="1" lang="en-US" altLang="zh-CN" sz="3300" dirty="0" smtClean="0"/>
              <a:t>very young SNRs</a:t>
            </a:r>
            <a:endParaRPr kumimoji="1" lang="zh-CN" altLang="en-US" sz="3300" dirty="0"/>
          </a:p>
        </p:txBody>
      </p:sp>
      <p:sp>
        <p:nvSpPr>
          <p:cNvPr id="3" name="矩形 2"/>
          <p:cNvSpPr/>
          <p:nvPr/>
        </p:nvSpPr>
        <p:spPr>
          <a:xfrm>
            <a:off x="232232" y="1054874"/>
            <a:ext cx="2529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 smtClean="0"/>
              <a:t>Example: </a:t>
            </a:r>
            <a:r>
              <a:rPr kumimoji="1" lang="en-US" altLang="zh-CN" sz="2400" dirty="0" err="1" smtClean="0"/>
              <a:t>Cas</a:t>
            </a:r>
            <a:r>
              <a:rPr kumimoji="1" lang="en-US" altLang="zh-CN" sz="2400" dirty="0" smtClean="0"/>
              <a:t> A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75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50823" t="3239" b="1898"/>
          <a:stretch/>
        </p:blipFill>
        <p:spPr>
          <a:xfrm>
            <a:off x="4437930" y="1023756"/>
            <a:ext cx="2949943" cy="261583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8970" y="2125164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4-6 </a:t>
            </a:r>
            <a:r>
              <a:rPr kumimoji="1" lang="en-US" altLang="zh-CN" dirty="0" err="1"/>
              <a:t>keV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547220" y="1848165"/>
            <a:ext cx="1110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10-15 </a:t>
            </a:r>
            <a:r>
              <a:rPr kumimoji="1" lang="en-US" altLang="zh-CN" sz="2000" dirty="0" err="1"/>
              <a:t>keV</a:t>
            </a:r>
            <a:endParaRPr kumimoji="1"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b="4045"/>
          <a:stretch/>
        </p:blipFill>
        <p:spPr>
          <a:xfrm>
            <a:off x="1138019" y="4132511"/>
            <a:ext cx="2728452" cy="25824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0758" y="5250327"/>
            <a:ext cx="1110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/>
              <a:t>15-40 </a:t>
            </a:r>
            <a:r>
              <a:rPr kumimoji="1" lang="en-US" altLang="zh-CN" sz="2000" dirty="0" err="1"/>
              <a:t>keV</a:t>
            </a:r>
            <a:endParaRPr kumimoji="1" lang="zh-CN" altLang="en-US" sz="2000" dirty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478292" y="170866"/>
            <a:ext cx="7886700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300" dirty="0" err="1"/>
              <a:t>Cas</a:t>
            </a:r>
            <a:r>
              <a:rPr kumimoji="1" lang="zh-CN" altLang="en-US" sz="3300" dirty="0"/>
              <a:t> </a:t>
            </a:r>
            <a:r>
              <a:rPr kumimoji="1" lang="en-US" altLang="zh-CN" sz="3300" dirty="0"/>
              <a:t>A: </a:t>
            </a:r>
            <a:r>
              <a:rPr kumimoji="1" lang="en-US" altLang="zh-CN" sz="3300" dirty="0" smtClean="0"/>
              <a:t>multiband observations</a:t>
            </a:r>
            <a:endParaRPr kumimoji="1" lang="zh-CN" altLang="en-US" sz="33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82" y="1296471"/>
            <a:ext cx="3115305" cy="26157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r="51112" b="49167"/>
          <a:stretch/>
        </p:blipFill>
        <p:spPr>
          <a:xfrm>
            <a:off x="4148846" y="3709097"/>
            <a:ext cx="3590747" cy="30824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60758" y="1958023"/>
            <a:ext cx="58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smtClean="0"/>
              <a:t>10 cm</a:t>
            </a:r>
            <a:endParaRPr kumimoji="1" lang="zh-CN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4514258" y="6134122"/>
            <a:ext cx="4256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Inward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velocity:~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2100-3800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km/s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49623" y="1075350"/>
            <a:ext cx="2253758" cy="3728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Anderson</a:t>
            </a:r>
            <a:r>
              <a:rPr lang="en-US" altLang="zh-CN" dirty="0" smtClean="0">
                <a:solidFill>
                  <a:schemeClr val="bg1"/>
                </a:solidFill>
              </a:rPr>
              <a:t>+ </a:t>
            </a:r>
            <a:r>
              <a:rPr lang="zh-CN" altLang="en-US" dirty="0" smtClean="0">
                <a:solidFill>
                  <a:schemeClr val="bg1"/>
                </a:solidFill>
              </a:rPr>
              <a:t>1991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94096" y="4041517"/>
            <a:ext cx="1748293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Sato+ 2018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01269" y="932464"/>
            <a:ext cx="233573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Grefenstette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en-US" altLang="zh-CN" dirty="0" smtClean="0">
                <a:solidFill>
                  <a:schemeClr val="bg1"/>
                </a:solidFill>
              </a:rPr>
              <a:t>2018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50619"/>
          <a:stretch/>
        </p:blipFill>
        <p:spPr>
          <a:xfrm>
            <a:off x="4250945" y="1790750"/>
            <a:ext cx="4800458" cy="3278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4160" t="9347" r="1453" b="9970"/>
          <a:stretch/>
        </p:blipFill>
        <p:spPr>
          <a:xfrm>
            <a:off x="88616" y="1790750"/>
            <a:ext cx="4124569" cy="32869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93876" y="1421418"/>
            <a:ext cx="216493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Zhang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&amp;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Liu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2019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616" y="5566677"/>
            <a:ext cx="8870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3200" dirty="0" smtClean="0">
                <a:solidFill>
                  <a:srgbClr val="FFC000"/>
                </a:solidFill>
              </a:rPr>
              <a:t>Cas </a:t>
            </a:r>
            <a:r>
              <a:rPr kumimoji="1" lang="zh-CN" altLang="en-US" sz="3200" dirty="0">
                <a:solidFill>
                  <a:srgbClr val="FFC000"/>
                </a:solidFill>
              </a:rPr>
              <a:t>A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can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be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still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treated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as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a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err="1" smtClean="0">
                <a:solidFill>
                  <a:srgbClr val="FFC000"/>
                </a:solidFill>
              </a:rPr>
              <a:t>PeVatron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!</a:t>
            </a:r>
            <a:endParaRPr lang="zh-CN" altLang="en-US" sz="3200" dirty="0">
              <a:solidFill>
                <a:srgbClr val="FFC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856" y="1790750"/>
            <a:ext cx="323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NuSTAR</a:t>
            </a:r>
            <a:r>
              <a:rPr kumimoji="1" lang="en-US" altLang="zh-CN" sz="2000" dirty="0" smtClean="0"/>
              <a:t> (&gt; 15 </a:t>
            </a:r>
            <a:r>
              <a:rPr kumimoji="1" lang="en-US" altLang="zh-CN" sz="2000" dirty="0" err="1" smtClean="0"/>
              <a:t>keV</a:t>
            </a:r>
            <a:r>
              <a:rPr kumimoji="1" lang="en-US" altLang="zh-CN" sz="2000" dirty="0" smtClean="0"/>
              <a:t>, 2015)</a:t>
            </a:r>
            <a:endParaRPr kumimoji="1" lang="zh-CN" altLang="en-US" sz="2000" dirty="0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69835" y="575979"/>
            <a:ext cx="7886700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300" dirty="0" err="1"/>
              <a:t>Cas</a:t>
            </a:r>
            <a:r>
              <a:rPr kumimoji="1" lang="zh-CN" altLang="en-US" sz="3300" dirty="0"/>
              <a:t> </a:t>
            </a:r>
            <a:r>
              <a:rPr kumimoji="1" lang="en-US" altLang="zh-CN" sz="3300" dirty="0"/>
              <a:t>A: a</a:t>
            </a:r>
            <a:r>
              <a:rPr kumimoji="1" lang="zh-CN" altLang="en-US" sz="3300" dirty="0"/>
              <a:t> </a:t>
            </a:r>
            <a:r>
              <a:rPr kumimoji="1" lang="en-US" altLang="zh-CN" sz="3300" dirty="0"/>
              <a:t>two-zone</a:t>
            </a:r>
            <a:r>
              <a:rPr kumimoji="1" lang="zh-CN" altLang="en-US" sz="3300" dirty="0"/>
              <a:t> </a:t>
            </a:r>
            <a:r>
              <a:rPr kumimoji="1" lang="en-US" altLang="zh-CN" sz="3300" dirty="0"/>
              <a:t>model</a:t>
            </a:r>
            <a:endParaRPr kumimoji="1" lang="zh-CN" altLang="en-US" sz="3300" dirty="0"/>
          </a:p>
        </p:txBody>
      </p:sp>
    </p:spTree>
    <p:extLst>
      <p:ext uri="{BB962C8B-B14F-4D97-AF65-F5344CB8AC3E}">
        <p14:creationId xmlns:p14="http://schemas.microsoft.com/office/powerpoint/2010/main" val="16628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0309" y="3009895"/>
            <a:ext cx="8553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/>
              <a:t>II. Pulsar Wind Nebula (PWN)</a:t>
            </a:r>
            <a:endParaRPr kumimoji="1"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8601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163766" y="6215693"/>
            <a:ext cx="3501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G21.5-0.9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(~1kyr)</a:t>
            </a:r>
          </a:p>
          <a:p>
            <a:pPr algn="ctr"/>
            <a:r>
              <a:rPr kumimoji="1" lang="en-US" altLang="zh-CN" sz="1400" dirty="0" smtClean="0"/>
              <a:t>(</a:t>
            </a:r>
            <a:r>
              <a:rPr kumimoji="1" lang="en-US" altLang="zh-CN" sz="1400" dirty="0"/>
              <a:t>Matheson &amp; Safi-</a:t>
            </a:r>
            <a:r>
              <a:rPr kumimoji="1" lang="en-US" altLang="zh-CN" sz="1400" dirty="0" err="1"/>
              <a:t>Harb</a:t>
            </a:r>
            <a:r>
              <a:rPr kumimoji="1" lang="en-US" altLang="zh-CN" sz="1400" dirty="0"/>
              <a:t> 2005)</a:t>
            </a:r>
            <a:endParaRPr kumimoji="1"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83" y="1072719"/>
            <a:ext cx="8376530" cy="343579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9838" y="243068"/>
            <a:ext cx="7419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PWN </a:t>
            </a:r>
            <a:r>
              <a:rPr lang="en-US" altLang="zh-CN" sz="4000" dirty="0"/>
              <a:t>evolutionary phases </a:t>
            </a:r>
          </a:p>
          <a:p>
            <a:r>
              <a:rPr kumimoji="1" lang="en-US" altLang="zh-CN" sz="4000" dirty="0" smtClean="0"/>
              <a:t> </a:t>
            </a:r>
            <a:endParaRPr kumimoji="1" lang="zh-CN" altLang="en-US" sz="4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52393"/>
          <a:stretch/>
        </p:blipFill>
        <p:spPr>
          <a:xfrm>
            <a:off x="843033" y="4323850"/>
            <a:ext cx="1956519" cy="194914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86078" y="413918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NimbusRomNo9L" charset="0"/>
              </a:rPr>
              <a:t>bow-shock nebulae 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103" y="4248900"/>
            <a:ext cx="2183022" cy="20083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338102" y="6257280"/>
            <a:ext cx="268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G327.1-1.1(17 </a:t>
            </a:r>
            <a:r>
              <a:rPr kumimoji="1" lang="en-US" altLang="zh-CN" dirty="0" err="1" smtClean="0"/>
              <a:t>kyr</a:t>
            </a:r>
            <a:r>
              <a:rPr kumimoji="1" lang="en-US" altLang="zh-CN" dirty="0" smtClean="0"/>
              <a:t>)</a:t>
            </a:r>
          </a:p>
          <a:p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(</a:t>
            </a:r>
            <a:r>
              <a:rPr lang="en-US" altLang="zh-CN" sz="1400" dirty="0" err="1" smtClean="0"/>
              <a:t>Whiteoak</a:t>
            </a:r>
            <a:r>
              <a:rPr lang="en-US" altLang="zh-CN" sz="1400" dirty="0" smtClean="0"/>
              <a:t> </a:t>
            </a:r>
            <a:r>
              <a:rPr lang="en-US" altLang="zh-CN" sz="1400" dirty="0"/>
              <a:t>&amp; Green</a:t>
            </a:r>
            <a:r>
              <a:rPr kumimoji="1" lang="en-US" altLang="zh-CN" sz="1400" dirty="0" smtClean="0"/>
              <a:t> </a:t>
            </a:r>
            <a:r>
              <a:rPr kumimoji="1" lang="en-US" altLang="zh-CN" sz="1400" dirty="0"/>
              <a:t>2005)</a:t>
            </a:r>
            <a:endParaRPr kumimoji="1" lang="zh-CN" altLang="en-US" sz="1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701740" y="4508516"/>
            <a:ext cx="197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95000"/>
                  </a:schemeClr>
                </a:solidFill>
              </a:rPr>
              <a:t>Reynolds 2017</a:t>
            </a:r>
            <a:endParaRPr lang="zh-CN" alt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2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773" y="2293803"/>
            <a:ext cx="6111433" cy="416904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33" y="2475124"/>
            <a:ext cx="4158044" cy="103439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0859" y="405114"/>
            <a:ext cx="641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smtClean="0"/>
              <a:t>1-Zone </a:t>
            </a:r>
            <a:r>
              <a:rPr kumimoji="1" lang="en-US" altLang="zh-CN" sz="4000" dirty="0" smtClean="0"/>
              <a:t>model: Spectra</a:t>
            </a:r>
            <a:endParaRPr kumimoji="1" lang="zh-CN" altLang="en-US" sz="4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32" y="1497594"/>
            <a:ext cx="6070600" cy="977900"/>
          </a:xfrm>
          <a:prstGeom prst="rect">
            <a:avLst/>
          </a:prstGeom>
        </p:spPr>
      </p:pic>
      <p:grpSp>
        <p:nvGrpSpPr>
          <p:cNvPr id="12" name="组 11"/>
          <p:cNvGrpSpPr/>
          <p:nvPr/>
        </p:nvGrpSpPr>
        <p:grpSpPr>
          <a:xfrm>
            <a:off x="127325" y="5387967"/>
            <a:ext cx="1030147" cy="607714"/>
            <a:chOff x="92600" y="5318521"/>
            <a:chExt cx="1030147" cy="6077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/>
                <p:cNvSpPr txBox="1"/>
                <p:nvPr/>
              </p:nvSpPr>
              <p:spPr>
                <a:xfrm>
                  <a:off x="179404" y="5318521"/>
                  <a:ext cx="636609" cy="5393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80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sz="2800" b="0" i="1" smtClean="0">
                                <a:latin typeface="Cambria Math" charset="0"/>
                              </a:rPr>
                              <m:t>+/−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800" dirty="0"/>
                </a:p>
              </p:txBody>
            </p:sp>
          </mc:Choice>
          <mc:Fallback xmlns="">
            <p:sp>
              <p:nvSpPr>
                <p:cNvPr id="7" name="文本框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404" y="5318521"/>
                  <a:ext cx="636609" cy="53931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2095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圆角矩形 8"/>
            <p:cNvSpPr/>
            <p:nvPr/>
          </p:nvSpPr>
          <p:spPr>
            <a:xfrm>
              <a:off x="92600" y="5320886"/>
              <a:ext cx="1030147" cy="605349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3" name="组 12"/>
          <p:cNvGrpSpPr/>
          <p:nvPr/>
        </p:nvGrpSpPr>
        <p:grpSpPr>
          <a:xfrm>
            <a:off x="1490240" y="5390332"/>
            <a:ext cx="1070661" cy="605349"/>
            <a:chOff x="1524965" y="5344036"/>
            <a:chExt cx="1070661" cy="605349"/>
          </a:xfrm>
        </p:grpSpPr>
        <p:sp>
          <p:nvSpPr>
            <p:cNvPr id="8" name="文本框 7"/>
            <p:cNvSpPr txBox="1"/>
            <p:nvPr/>
          </p:nvSpPr>
          <p:spPr>
            <a:xfrm>
              <a:off x="1524965" y="5413486"/>
              <a:ext cx="1070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i="1" dirty="0" smtClean="0"/>
                <a:t>B</a:t>
              </a:r>
              <a:r>
                <a:rPr kumimoji="1" lang="en-US" altLang="zh-CN" sz="2400" dirty="0" smtClean="0"/>
                <a:t> field</a:t>
              </a:r>
              <a:endParaRPr kumimoji="1" lang="zh-CN" altLang="en-US" sz="2400" dirty="0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545221" y="5344036"/>
              <a:ext cx="1030147" cy="605349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4" name="组 13"/>
          <p:cNvGrpSpPr/>
          <p:nvPr/>
        </p:nvGrpSpPr>
        <p:grpSpPr>
          <a:xfrm>
            <a:off x="827591" y="3979699"/>
            <a:ext cx="1030147" cy="605349"/>
            <a:chOff x="758142" y="4118599"/>
            <a:chExt cx="1030147" cy="6053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839165" y="4128836"/>
                  <a:ext cx="86810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smtClean="0"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kumimoji="1" lang="en-US" altLang="zh-CN" sz="2800" b="0" i="0" smtClean="0">
                                <a:latin typeface="Cambria Math" charset="0"/>
                              </a:rPr>
                              <m:t>sd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2800" dirty="0"/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165" y="4128836"/>
                  <a:ext cx="868100" cy="55399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圆角矩形 10"/>
            <p:cNvSpPr/>
            <p:nvPr/>
          </p:nvSpPr>
          <p:spPr>
            <a:xfrm>
              <a:off x="758142" y="4118599"/>
              <a:ext cx="1030147" cy="605349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16" name="直线箭头连接符 15"/>
          <p:cNvCxnSpPr/>
          <p:nvPr/>
        </p:nvCxnSpPr>
        <p:spPr>
          <a:xfrm rot="-1800000">
            <a:off x="1514367" y="4543935"/>
            <a:ext cx="0" cy="79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/>
          <p:cNvCxnSpPr/>
          <p:nvPr/>
        </p:nvCxnSpPr>
        <p:spPr>
          <a:xfrm rot="1800000">
            <a:off x="1121778" y="4543935"/>
            <a:ext cx="0" cy="79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480867" y="4757187"/>
            <a:ext cx="1137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~0.1-1</a:t>
            </a:r>
            <a:r>
              <a:rPr kumimoji="1" lang="en-US" altLang="zh-CN" dirty="0" smtClean="0"/>
              <a:t>%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273" t="1218" r="539" b="455"/>
          <a:stretch/>
        </p:blipFill>
        <p:spPr>
          <a:xfrm>
            <a:off x="115747" y="1585731"/>
            <a:ext cx="8924081" cy="373862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9838" y="243068"/>
            <a:ext cx="7419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An exception: Vela X  PWN</a:t>
            </a:r>
            <a:endParaRPr kumimoji="1" lang="zh-CN" altLang="en-US" sz="4000" dirty="0"/>
          </a:p>
        </p:txBody>
      </p:sp>
      <p:cxnSp>
        <p:nvCxnSpPr>
          <p:cNvPr id="5" name="直线箭头连接符 4"/>
          <p:cNvCxnSpPr/>
          <p:nvPr/>
        </p:nvCxnSpPr>
        <p:spPr>
          <a:xfrm flipH="1">
            <a:off x="1498921" y="3941152"/>
            <a:ext cx="341454" cy="18924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06055" y="5728298"/>
            <a:ext cx="190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Cocoon</a:t>
            </a:r>
            <a:endParaRPr kumimoji="1" lang="zh-CN" altLang="en-US" sz="2400" dirty="0"/>
          </a:p>
        </p:txBody>
      </p:sp>
      <p:cxnSp>
        <p:nvCxnSpPr>
          <p:cNvPr id="8" name="直线箭头连接符 7"/>
          <p:cNvCxnSpPr/>
          <p:nvPr/>
        </p:nvCxnSpPr>
        <p:spPr>
          <a:xfrm>
            <a:off x="2581153" y="4003911"/>
            <a:ext cx="833379" cy="17243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125163" y="5764192"/>
            <a:ext cx="4548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ERN: extended radio nebula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34177" y="1770397"/>
            <a:ext cx="170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>
                <a:solidFill>
                  <a:schemeClr val="bg1"/>
                </a:solidFill>
              </a:rPr>
              <a:t>Hinton+ 2011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2876" y="1585731"/>
            <a:ext cx="248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Reynolds 2017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 rot="18193192">
            <a:off x="1443199" y="3068324"/>
            <a:ext cx="1001211" cy="6016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24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2" y="1244405"/>
            <a:ext cx="4794739" cy="46602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1273" t="1217" r="61030" b="5326"/>
          <a:stretch/>
        </p:blipFill>
        <p:spPr>
          <a:xfrm>
            <a:off x="5474827" y="3009418"/>
            <a:ext cx="3426106" cy="355342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9838" y="243068"/>
            <a:ext cx="7419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err="1" smtClean="0"/>
              <a:t>Hydrodynamical</a:t>
            </a:r>
            <a:r>
              <a:rPr kumimoji="1" lang="en-US" altLang="zh-CN" sz="4000" dirty="0" smtClean="0"/>
              <a:t> simulation</a:t>
            </a:r>
            <a:endParaRPr kumimoji="1" lang="zh-CN" altLang="en-US" sz="4000" dirty="0"/>
          </a:p>
        </p:txBody>
      </p:sp>
      <p:sp>
        <p:nvSpPr>
          <p:cNvPr id="5" name="文本框 4"/>
          <p:cNvSpPr txBox="1"/>
          <p:nvPr/>
        </p:nvSpPr>
        <p:spPr>
          <a:xfrm>
            <a:off x="274972" y="5897658"/>
            <a:ext cx="197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Slane</a:t>
            </a:r>
            <a:r>
              <a:rPr kumimoji="1" lang="en-US" altLang="zh-CN" dirty="0" smtClean="0"/>
              <a:t>+ 2018</a:t>
            </a:r>
            <a:endParaRPr kumimoji="1" lang="zh-CN" altLang="en-US" dirty="0"/>
          </a:p>
        </p:txBody>
      </p:sp>
      <p:sp>
        <p:nvSpPr>
          <p:cNvPr id="6" name="圆角矩形 5"/>
          <p:cNvSpPr/>
          <p:nvPr/>
        </p:nvSpPr>
        <p:spPr>
          <a:xfrm rot="19471477">
            <a:off x="3011905" y="3342037"/>
            <a:ext cx="218915" cy="474562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50"/>
              </a:solidFill>
            </a:endParaRPr>
          </a:p>
        </p:txBody>
      </p:sp>
      <p:cxnSp>
        <p:nvCxnSpPr>
          <p:cNvPr id="8" name="直线箭头连接符 7"/>
          <p:cNvCxnSpPr/>
          <p:nvPr/>
        </p:nvCxnSpPr>
        <p:spPr>
          <a:xfrm flipV="1">
            <a:off x="3171464" y="2007566"/>
            <a:ext cx="2536773" cy="145634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796041" y="1721973"/>
            <a:ext cx="1786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Cocoon</a:t>
            </a:r>
            <a:endParaRPr kumimoji="1" lang="zh-CN" altLang="en-US" sz="2400" dirty="0"/>
          </a:p>
        </p:txBody>
      </p:sp>
      <p:sp>
        <p:nvSpPr>
          <p:cNvPr id="10" name="矩形 9"/>
          <p:cNvSpPr/>
          <p:nvPr/>
        </p:nvSpPr>
        <p:spPr>
          <a:xfrm rot="18193192">
            <a:off x="6805871" y="4621118"/>
            <a:ext cx="892819" cy="4789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2" name="直线箭头连接符 11"/>
          <p:cNvCxnSpPr>
            <a:endCxn id="9" idx="2"/>
          </p:cNvCxnSpPr>
          <p:nvPr/>
        </p:nvCxnSpPr>
        <p:spPr>
          <a:xfrm flipH="1" flipV="1">
            <a:off x="6689209" y="2183638"/>
            <a:ext cx="602842" cy="21800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/>
          <p:cNvCxnSpPr/>
          <p:nvPr/>
        </p:nvCxnSpPr>
        <p:spPr>
          <a:xfrm>
            <a:off x="3382932" y="3981691"/>
            <a:ext cx="509305" cy="2119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/>
          <p:cNvCxnSpPr/>
          <p:nvPr/>
        </p:nvCxnSpPr>
        <p:spPr>
          <a:xfrm flipH="1">
            <a:off x="4439850" y="4687747"/>
            <a:ext cx="2195417" cy="1510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678802" y="6101181"/>
            <a:ext cx="82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smtClean="0"/>
              <a:t>ERN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189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96" y="946681"/>
            <a:ext cx="6501524" cy="24148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636" y="4114500"/>
            <a:ext cx="6501524" cy="260770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1332" y="196770"/>
            <a:ext cx="478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/>
              <a:t>Vela X: Cocoon</a:t>
            </a:r>
            <a:endParaRPr kumimoji="1" lang="zh-CN" altLang="en-US" sz="3600" dirty="0"/>
          </a:p>
        </p:txBody>
      </p:sp>
      <p:sp>
        <p:nvSpPr>
          <p:cNvPr id="6" name="文本框 5"/>
          <p:cNvSpPr txBox="1"/>
          <p:nvPr/>
        </p:nvSpPr>
        <p:spPr>
          <a:xfrm>
            <a:off x="138255" y="5520398"/>
            <a:ext cx="2457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D</a:t>
            </a:r>
            <a:r>
              <a:rPr lang="en-US" altLang="zh-CN" sz="2000" dirty="0" smtClean="0"/>
              <a:t>-dependence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232855" y="2179261"/>
            <a:ext cx="113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smtClean="0"/>
              <a:t>Best fit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232855" y="3438477"/>
            <a:ext cx="8249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D</a:t>
            </a:r>
            <a:r>
              <a:rPr lang="en-US" altLang="zh-CN" sz="2400" baseline="-25000" dirty="0" smtClean="0"/>
              <a:t>0</a:t>
            </a:r>
            <a:r>
              <a:rPr lang="en-US" altLang="zh-CN" sz="2400" dirty="0" smtClean="0"/>
              <a:t>=1×10</a:t>
            </a:r>
            <a:r>
              <a:rPr lang="en-US" altLang="zh-CN" sz="2400" baseline="30000" dirty="0" smtClean="0"/>
              <a:t>26 </a:t>
            </a:r>
            <a:r>
              <a:rPr lang="en-US" altLang="zh-CN" sz="2400" dirty="0" smtClean="0"/>
              <a:t>cm</a:t>
            </a:r>
            <a:r>
              <a:rPr lang="en-US" altLang="zh-CN" sz="2400" baseline="30000" dirty="0" smtClean="0"/>
              <a:t>2 </a:t>
            </a:r>
            <a:r>
              <a:rPr lang="en-US" altLang="zh-CN" sz="2400" dirty="0" smtClean="0"/>
              <a:t>s</a:t>
            </a:r>
            <a:r>
              <a:rPr lang="en-US" altLang="zh-CN" sz="2400" baseline="30000" dirty="0" smtClean="0"/>
              <a:t>-1  </a:t>
            </a:r>
            <a:r>
              <a:rPr lang="en-US" altLang="zh-CN" sz="2400" dirty="0" smtClean="0"/>
              <a:t>@ 10 </a:t>
            </a:r>
            <a:r>
              <a:rPr lang="en-US" altLang="zh-CN" sz="2400" dirty="0" err="1" smtClean="0"/>
              <a:t>TeV</a:t>
            </a:r>
            <a:r>
              <a:rPr lang="en-US" altLang="zh-CN" sz="2400" dirty="0" smtClean="0"/>
              <a:t>;  </a:t>
            </a:r>
            <a:r>
              <a:rPr lang="en-US" altLang="zh-CN" sz="2400" dirty="0" smtClean="0">
                <a:solidFill>
                  <a:srgbClr val="FFC000"/>
                </a:solidFill>
              </a:rPr>
              <a:t>~0.1</a:t>
            </a:r>
            <a:r>
              <a:rPr lang="en-US" altLang="zh-CN" sz="2400" dirty="0">
                <a:solidFill>
                  <a:srgbClr val="FFC000"/>
                </a:solidFill>
              </a:rPr>
              <a:t>% </a:t>
            </a:r>
            <a:r>
              <a:rPr lang="en-US" altLang="zh-CN" sz="2400" dirty="0" smtClean="0">
                <a:solidFill>
                  <a:srgbClr val="FFC000"/>
                </a:solidFill>
              </a:rPr>
              <a:t>D</a:t>
            </a:r>
            <a:r>
              <a:rPr lang="en-US" altLang="zh-CN" sz="2400" baseline="-25000" dirty="0" smtClean="0">
                <a:solidFill>
                  <a:srgbClr val="FFC000"/>
                </a:solidFill>
              </a:rPr>
              <a:t>ISM</a:t>
            </a:r>
            <a:endParaRPr lang="zh-CN" altLang="en-US" sz="2400" baseline="-25000" dirty="0">
              <a:solidFill>
                <a:srgbClr val="FFC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64398" y="519935"/>
            <a:ext cx="301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Bao</a:t>
            </a:r>
            <a:r>
              <a:rPr kumimoji="1" lang="en-US" altLang="zh-CN" sz="2000" dirty="0" smtClean="0"/>
              <a:t>, Liu &amp; Chen 2019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256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5607765" y="1069880"/>
            <a:ext cx="2861865" cy="1770226"/>
            <a:chOff x="4798021" y="1747953"/>
            <a:chExt cx="2376089" cy="1453754"/>
          </a:xfrm>
        </p:grpSpPr>
        <p:pic>
          <p:nvPicPr>
            <p:cNvPr id="5" name="Picture 5" descr="zwicky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585" y="1747953"/>
              <a:ext cx="1148525" cy="1453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 descr="baad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021" y="1747953"/>
              <a:ext cx="1119188" cy="1453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726436" y="2946249"/>
            <a:ext cx="30476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Baade &amp; Zwicky </a:t>
            </a:r>
            <a:r>
              <a:rPr lang="en-US" altLang="zh-CN" sz="2000" dirty="0">
                <a:solidFill>
                  <a:srgbClr val="FFFFFF"/>
                </a:solidFill>
                <a:latin typeface="Arial" pitchFamily="34" charset="0"/>
                <a:ea typeface="宋体" pitchFamily="2" charset="-122"/>
              </a:rPr>
              <a:t>(1934)</a:t>
            </a:r>
            <a:r>
              <a:rPr lang="zh-CN" altLang="en-US" sz="2000" dirty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zh-CN" sz="2000" dirty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: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SN </a:t>
            </a:r>
            <a:r>
              <a:rPr lang="en-US" altLang="zh-CN" sz="2000" dirty="0">
                <a:solidFill>
                  <a:srgbClr val="FFFF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 </a:t>
            </a:r>
            <a:r>
              <a:rPr lang="zh-CN" altLang="en-US" sz="2000" dirty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CRs </a:t>
            </a:r>
            <a:r>
              <a:rPr lang="en-US" altLang="zh-CN" sz="2000" dirty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&amp; NS</a:t>
            </a:r>
            <a:endParaRPr lang="zh-CN" altLang="en-US" sz="2000" dirty="0">
              <a:solidFill>
                <a:srgbClr val="FFFF00"/>
              </a:solidFill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6" name="组 15"/>
          <p:cNvGrpSpPr/>
          <p:nvPr/>
        </p:nvGrpSpPr>
        <p:grpSpPr>
          <a:xfrm>
            <a:off x="411614" y="1039962"/>
            <a:ext cx="4866019" cy="5360837"/>
            <a:chOff x="308745" y="1520190"/>
            <a:chExt cx="4335470" cy="488060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45" y="1520190"/>
              <a:ext cx="4335470" cy="1051296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</p:spPr>
        </p:pic>
        <p:grpSp>
          <p:nvGrpSpPr>
            <p:cNvPr id="9" name="组 8"/>
            <p:cNvGrpSpPr/>
            <p:nvPr/>
          </p:nvGrpSpPr>
          <p:grpSpPr>
            <a:xfrm>
              <a:off x="308745" y="2638092"/>
              <a:ext cx="4326788" cy="3762707"/>
              <a:chOff x="306837" y="2671637"/>
              <a:chExt cx="4788024" cy="3807643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37" y="2671637"/>
                <a:ext cx="4788024" cy="3807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圆角矩形 10"/>
              <p:cNvSpPr/>
              <p:nvPr/>
            </p:nvSpPr>
            <p:spPr>
              <a:xfrm>
                <a:off x="1096364" y="2982819"/>
                <a:ext cx="792000" cy="21602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256607" y="5911997"/>
                <a:ext cx="756000" cy="21602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</p:grpSp>
      <p:sp>
        <p:nvSpPr>
          <p:cNvPr id="13" name="矩形 12"/>
          <p:cNvSpPr/>
          <p:nvPr/>
        </p:nvSpPr>
        <p:spPr>
          <a:xfrm>
            <a:off x="5793579" y="5509211"/>
            <a:ext cx="28632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</a:rPr>
              <a:t>Two great ideas in a single short paper</a:t>
            </a:r>
            <a:r>
              <a:rPr lang="zh-CN" altLang="en-US" sz="2000" dirty="0">
                <a:solidFill>
                  <a:srgbClr val="FFFF00"/>
                </a:solidFill>
              </a:rPr>
              <a:t>！</a:t>
            </a:r>
            <a:endParaRPr lang="zh-CN" altLang="en-US" sz="2000" dirty="0"/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298048" y="92090"/>
            <a:ext cx="7755255" cy="870119"/>
          </a:xfrm>
          <a:prstGeom prst="rect">
            <a:avLst/>
          </a:prstGeom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CN" sz="4000" dirty="0" smtClean="0"/>
              <a:t>The </a:t>
            </a:r>
            <a:r>
              <a:rPr kumimoji="1" lang="en-US" altLang="zh-CN" sz="4000" smtClean="0"/>
              <a:t>first hypothesis</a:t>
            </a:r>
            <a:endParaRPr kumimoji="1" lang="zh-CN" altLang="en-US" sz="40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98" y="3853825"/>
            <a:ext cx="2154397" cy="150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71332" y="196770"/>
            <a:ext cx="820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smtClean="0"/>
              <a:t>Vela X: </a:t>
            </a:r>
            <a:r>
              <a:rPr lang="en-US" altLang="zh-CN" sz="3600"/>
              <a:t>Extended radio nebula</a:t>
            </a:r>
            <a:endParaRPr kumimoji="1"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62" y="1080159"/>
            <a:ext cx="6777613" cy="2479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62" y="3872435"/>
            <a:ext cx="3262385" cy="24761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501" y="3559765"/>
            <a:ext cx="4132798" cy="31014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22933" y="6348559"/>
            <a:ext cx="2540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Bao</a:t>
            </a:r>
            <a:r>
              <a:rPr kumimoji="1" lang="en-US" altLang="zh-CN" sz="2000" dirty="0" smtClean="0"/>
              <a:t> &amp; Chen 2019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5278056" y="1805651"/>
            <a:ext cx="1377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 field</a:t>
            </a:r>
            <a:endParaRPr kumimoji="1" lang="zh-CN" alt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15924" y="1574818"/>
            <a:ext cx="1377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Radius</a:t>
            </a:r>
            <a:endParaRPr kumimoji="1" lang="zh-CN" alt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90719" y="4136740"/>
            <a:ext cx="1979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smtClean="0">
                <a:solidFill>
                  <a:schemeClr val="bg1"/>
                </a:solidFill>
              </a:rPr>
              <a:t>Particles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0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6" y="2430685"/>
            <a:ext cx="4496925" cy="30904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53" y="2430684"/>
            <a:ext cx="4401246" cy="30904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089" y="5878036"/>
            <a:ext cx="3073400" cy="520700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105036" y="2320718"/>
            <a:ext cx="1974082" cy="854065"/>
            <a:chOff x="105036" y="2054500"/>
            <a:chExt cx="1974082" cy="85406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036" y="2552940"/>
              <a:ext cx="1974082" cy="35562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036" y="2054500"/>
              <a:ext cx="1457546" cy="532120"/>
            </a:xfrm>
            <a:prstGeom prst="rect">
              <a:avLst/>
            </a:prstGeom>
          </p:spPr>
        </p:pic>
      </p:grpSp>
      <p:grpSp>
        <p:nvGrpSpPr>
          <p:cNvPr id="11" name="组 10"/>
          <p:cNvGrpSpPr/>
          <p:nvPr/>
        </p:nvGrpSpPr>
        <p:grpSpPr>
          <a:xfrm>
            <a:off x="4644353" y="2303978"/>
            <a:ext cx="2463919" cy="870805"/>
            <a:chOff x="4644353" y="2037760"/>
            <a:chExt cx="2463919" cy="87080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4353" y="2521377"/>
              <a:ext cx="2463919" cy="38718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4353" y="2037760"/>
              <a:ext cx="1698574" cy="510760"/>
            </a:xfrm>
            <a:prstGeom prst="rect">
              <a:avLst/>
            </a:prstGeom>
          </p:spPr>
        </p:pic>
      </p:grpSp>
      <p:grpSp>
        <p:nvGrpSpPr>
          <p:cNvPr id="16" name="组 15"/>
          <p:cNvGrpSpPr/>
          <p:nvPr/>
        </p:nvGrpSpPr>
        <p:grpSpPr>
          <a:xfrm>
            <a:off x="1444321" y="1202209"/>
            <a:ext cx="6400064" cy="796564"/>
            <a:chOff x="301806" y="1141784"/>
            <a:chExt cx="6400064" cy="79656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1806" y="1141785"/>
              <a:ext cx="4119723" cy="796563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32187" y="1141784"/>
              <a:ext cx="1969683" cy="796563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321144" y="164075"/>
            <a:ext cx="3298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smtClean="0"/>
              <a:t>Ions in Crab</a:t>
            </a:r>
            <a:endParaRPr kumimoji="1" lang="zh-CN" altLang="en-US" sz="4000" dirty="0"/>
          </a:p>
        </p:txBody>
      </p:sp>
      <p:sp>
        <p:nvSpPr>
          <p:cNvPr id="4" name="文本框 3"/>
          <p:cNvSpPr txBox="1"/>
          <p:nvPr/>
        </p:nvSpPr>
        <p:spPr>
          <a:xfrm>
            <a:off x="7108272" y="5544271"/>
            <a:ext cx="1937327" cy="37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Zhang </a:t>
            </a:r>
            <a:r>
              <a:rPr kumimoji="1" lang="en-US" altLang="zh-CN" smtClean="0"/>
              <a:t>&amp; Chen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47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397" y="54539"/>
            <a:ext cx="3298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Summary</a:t>
            </a:r>
            <a:endParaRPr kumimoji="1"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5567423" y="5775767"/>
            <a:ext cx="3275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smtClean="0"/>
              <a:t>Thank You!</a:t>
            </a:r>
            <a:endParaRPr kumimoji="1" lang="zh-CN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324091" y="1169044"/>
                <a:ext cx="8518967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3200" dirty="0" smtClean="0"/>
                  <a:t>1. SNRs in group II: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3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kumimoji="1" lang="en-US" altLang="zh-CN" sz="3200" dirty="0" smtClean="0"/>
                  <a:t> rapidly decrease </a:t>
                </a:r>
              </a:p>
              <a:p>
                <a:pPr>
                  <a:lnSpc>
                    <a:spcPct val="200000"/>
                  </a:lnSpc>
                </a:pPr>
                <a:r>
                  <a:rPr kumimoji="1" lang="en-US" altLang="zh-CN" sz="3200" dirty="0" smtClean="0"/>
                  <a:t>2. </a:t>
                </a:r>
                <a:r>
                  <a:rPr kumimoji="1" lang="en-US" altLang="zh-CN" sz="3200" dirty="0" err="1" smtClean="0"/>
                  <a:t>Cas</a:t>
                </a:r>
                <a:r>
                  <a:rPr kumimoji="1" lang="en-US" altLang="zh-CN" sz="3200" dirty="0" smtClean="0"/>
                  <a:t> A: can be still a </a:t>
                </a:r>
                <a:r>
                  <a:rPr kumimoji="1" lang="en-US" altLang="zh-CN" sz="3200" dirty="0" err="1" smtClean="0"/>
                  <a:t>PeVatron</a:t>
                </a:r>
                <a:endParaRPr kumimoji="1" lang="en-US" altLang="zh-CN" sz="3200" dirty="0" smtClean="0"/>
              </a:p>
              <a:p>
                <a:pPr>
                  <a:lnSpc>
                    <a:spcPct val="200000"/>
                  </a:lnSpc>
                </a:pPr>
                <a:r>
                  <a:rPr kumimoji="1" lang="en-US" altLang="zh-CN" sz="3200" dirty="0" smtClean="0"/>
                  <a:t>3. Vela X: slow diffusion</a:t>
                </a:r>
              </a:p>
              <a:p>
                <a:pPr>
                  <a:lnSpc>
                    <a:spcPct val="200000"/>
                  </a:lnSpc>
                </a:pPr>
                <a:r>
                  <a:rPr kumimoji="1" lang="en-US" altLang="zh-CN" sz="3200" dirty="0" smtClean="0"/>
                  <a:t>4. Crab: ions carry energy with fraction</a:t>
                </a:r>
              </a:p>
              <a:p>
                <a:r>
                  <a:rPr kumimoji="1" lang="en-US" altLang="zh-CN" sz="3200" dirty="0"/>
                  <a:t> </a:t>
                </a:r>
                <a:r>
                  <a:rPr kumimoji="1" lang="en-US" altLang="zh-CN" sz="3200" dirty="0" smtClean="0"/>
                  <a:t>    &lt;0.6%/(n/10cc)</a:t>
                </a:r>
                <a:endParaRPr kumimoji="1" lang="zh-CN" altLang="en-US" sz="3200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91" y="1169044"/>
                <a:ext cx="8518967" cy="4278094"/>
              </a:xfrm>
              <a:prstGeom prst="rect">
                <a:avLst/>
              </a:prstGeom>
              <a:blipFill rotWithShape="0">
                <a:blip r:embed="rId2"/>
                <a:stretch>
                  <a:fillRect l="-1788" b="-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69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8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192366" y="2579338"/>
            <a:ext cx="2710543" cy="3727523"/>
            <a:chOff x="914400" y="1800433"/>
            <a:chExt cx="2710543" cy="3727523"/>
          </a:xfrm>
        </p:grpSpPr>
        <p:grpSp>
          <p:nvGrpSpPr>
            <p:cNvPr id="3" name="组 2"/>
            <p:cNvGrpSpPr/>
            <p:nvPr/>
          </p:nvGrpSpPr>
          <p:grpSpPr>
            <a:xfrm>
              <a:off x="914400" y="2302328"/>
              <a:ext cx="2710543" cy="2710543"/>
              <a:chOff x="1485900" y="2726871"/>
              <a:chExt cx="2710543" cy="2710543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1485900" y="2726871"/>
                <a:ext cx="2710543" cy="2710543"/>
              </a:xfrm>
              <a:prstGeom prst="ellipse">
                <a:avLst/>
              </a:prstGeom>
              <a:pattFill prst="wdUpDiag">
                <a:fgClr>
                  <a:schemeClr val="bg1"/>
                </a:fgClr>
                <a:bgClr>
                  <a:schemeClr val="tx1">
                    <a:lumMod val="85000"/>
                  </a:schemeClr>
                </a:bgClr>
              </a:patt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845128" y="3086099"/>
                <a:ext cx="1992086" cy="1992086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1008859" y="1800433"/>
              <a:ext cx="1880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 smtClean="0"/>
                <a:t>Shock</a:t>
              </a:r>
              <a:r>
                <a:rPr kumimoji="1" lang="zh-CN" altLang="en-US" sz="2000" dirty="0" smtClean="0"/>
                <a:t> </a:t>
              </a:r>
              <a:r>
                <a:rPr kumimoji="1" lang="en-US" altLang="zh-CN" sz="2000" dirty="0" smtClean="0"/>
                <a:t>front</a:t>
              </a:r>
              <a:endParaRPr kumimoji="1" lang="zh-CN" altLang="en-US" sz="2000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659642" y="5127846"/>
              <a:ext cx="1917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 smtClean="0"/>
                <a:t>Emission</a:t>
              </a:r>
              <a:r>
                <a:rPr kumimoji="1" lang="zh-CN" altLang="en-US" sz="2000" dirty="0" smtClean="0"/>
                <a:t> </a:t>
              </a:r>
              <a:r>
                <a:rPr kumimoji="1" lang="en-US" altLang="zh-CN" sz="2000" dirty="0" smtClean="0"/>
                <a:t>zone</a:t>
              </a:r>
              <a:endParaRPr kumimoji="1" lang="zh-CN" altLang="en-US" sz="2000" dirty="0"/>
            </a:p>
          </p:txBody>
        </p:sp>
        <p:cxnSp>
          <p:nvCxnSpPr>
            <p:cNvPr id="6" name="直线箭头连接符 5"/>
            <p:cNvCxnSpPr/>
            <p:nvPr/>
          </p:nvCxnSpPr>
          <p:spPr>
            <a:xfrm flipH="1" flipV="1">
              <a:off x="1281793" y="2171696"/>
              <a:ext cx="204109" cy="3592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右箭头 6"/>
            <p:cNvSpPr/>
            <p:nvPr/>
          </p:nvSpPr>
          <p:spPr>
            <a:xfrm rot="2134648">
              <a:off x="2435445" y="4816325"/>
              <a:ext cx="715818" cy="21885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85902" y="3396343"/>
              <a:ext cx="1453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400" dirty="0" smtClean="0">
                  <a:solidFill>
                    <a:schemeClr val="bg1"/>
                  </a:solidFill>
                </a:rPr>
                <a:t>SNR</a:t>
              </a:r>
              <a:endParaRPr kumimoji="1"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 10"/>
          <p:cNvGrpSpPr/>
          <p:nvPr/>
        </p:nvGrpSpPr>
        <p:grpSpPr>
          <a:xfrm>
            <a:off x="2888850" y="1534418"/>
            <a:ext cx="6121643" cy="4930336"/>
            <a:chOff x="1459915" y="1191563"/>
            <a:chExt cx="6470292" cy="5559854"/>
          </a:xfrm>
        </p:grpSpPr>
        <p:grpSp>
          <p:nvGrpSpPr>
            <p:cNvPr id="12" name="组 11"/>
            <p:cNvGrpSpPr/>
            <p:nvPr/>
          </p:nvGrpSpPr>
          <p:grpSpPr>
            <a:xfrm>
              <a:off x="1459915" y="1191563"/>
              <a:ext cx="5638133" cy="2674468"/>
              <a:chOff x="1459915" y="926518"/>
              <a:chExt cx="5638133" cy="2674468"/>
            </a:xfrm>
          </p:grpSpPr>
          <p:cxnSp>
            <p:nvCxnSpPr>
              <p:cNvPr id="40" name="Straight Connector 22"/>
              <p:cNvCxnSpPr/>
              <p:nvPr/>
            </p:nvCxnSpPr>
            <p:spPr bwMode="auto">
              <a:xfrm>
                <a:off x="4326578" y="1512022"/>
                <a:ext cx="0" cy="1710492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23"/>
              <p:cNvCxnSpPr/>
              <p:nvPr/>
            </p:nvCxnSpPr>
            <p:spPr bwMode="auto">
              <a:xfrm flipH="1">
                <a:off x="5888826" y="2410210"/>
                <a:ext cx="4209" cy="82261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 Box 24"/>
              <p:cNvSpPr txBox="1">
                <a:spLocks noChangeArrowheads="1"/>
              </p:cNvSpPr>
              <p:nvPr/>
            </p:nvSpPr>
            <p:spPr bwMode="auto">
              <a:xfrm>
                <a:off x="3877880" y="1074224"/>
                <a:ext cx="95369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CN" altLang="en-US" sz="2000"/>
                  <a:t>break</a:t>
                </a:r>
              </a:p>
            </p:txBody>
          </p:sp>
          <p:sp>
            <p:nvSpPr>
              <p:cNvPr id="43" name="Text Box 25"/>
              <p:cNvSpPr txBox="1">
                <a:spLocks noChangeArrowheads="1"/>
              </p:cNvSpPr>
              <p:nvPr/>
            </p:nvSpPr>
            <p:spPr bwMode="auto">
              <a:xfrm>
                <a:off x="5562004" y="1845346"/>
                <a:ext cx="101214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CN" altLang="en-US" sz="2000"/>
                  <a:t>cutoff</a:t>
                </a:r>
              </a:p>
            </p:txBody>
          </p:sp>
          <p:grpSp>
            <p:nvGrpSpPr>
              <p:cNvPr id="44" name="组 43"/>
              <p:cNvGrpSpPr/>
              <p:nvPr/>
            </p:nvGrpSpPr>
            <p:grpSpPr>
              <a:xfrm>
                <a:off x="1459915" y="926518"/>
                <a:ext cx="5638133" cy="2674468"/>
                <a:chOff x="1313911" y="1388027"/>
                <a:chExt cx="5638133" cy="2674468"/>
              </a:xfrm>
            </p:grpSpPr>
            <p:cxnSp>
              <p:nvCxnSpPr>
                <p:cNvPr id="49" name="Straight Arrow Connector 14"/>
                <p:cNvCxnSpPr/>
                <p:nvPr/>
              </p:nvCxnSpPr>
              <p:spPr bwMode="auto">
                <a:xfrm>
                  <a:off x="2218024" y="3681993"/>
                  <a:ext cx="4657338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15"/>
                <p:cNvCxnSpPr/>
                <p:nvPr/>
              </p:nvCxnSpPr>
              <p:spPr bwMode="auto">
                <a:xfrm flipV="1">
                  <a:off x="2216441" y="1388027"/>
                  <a:ext cx="0" cy="2290976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文本框 50"/>
                    <p:cNvSpPr txBox="1"/>
                    <p:nvPr/>
                  </p:nvSpPr>
                  <p:spPr>
                    <a:xfrm>
                      <a:off x="1313911" y="1975261"/>
                      <a:ext cx="894732" cy="70121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1" lang="en-US" altLang="zh-CN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400" b="0" i="1" smtClean="0">
                                    <a:latin typeface="Cambria Math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kumimoji="1" lang="en-US" altLang="zh-CN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f>
                              <m:fPr>
                                <m:ctrlPr>
                                  <a:rPr kumimoji="1" lang="mr-IN" altLang="zh-CN" sz="240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zh-CN" sz="2400" b="0" i="1" smtClean="0">
                                    <a:latin typeface="Cambria Math" charset="0"/>
                                  </a:rPr>
                                  <m:t>𝑑𝑁</m:t>
                                </m:r>
                              </m:num>
                              <m:den>
                                <m:r>
                                  <a:rPr kumimoji="1" lang="en-US" altLang="zh-CN" sz="2400" b="0" i="1" smtClean="0">
                                    <a:latin typeface="Cambria Math" charset="0"/>
                                  </a:rPr>
                                  <m:t>𝑑𝐸</m:t>
                                </m:r>
                              </m:den>
                            </m:f>
                          </m:oMath>
                        </m:oMathPara>
                      </a14:m>
                      <a:endParaRPr kumimoji="1" lang="zh-CN" altLang="en-US" sz="2400" dirty="0"/>
                    </a:p>
                  </p:txBody>
                </p:sp>
              </mc:Choice>
              <mc:Fallback xmlns="">
                <p:sp>
                  <p:nvSpPr>
                    <p:cNvPr id="12" name="文本框 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13911" y="1975261"/>
                      <a:ext cx="894732" cy="701218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文本框 51"/>
                    <p:cNvSpPr txBox="1"/>
                    <p:nvPr/>
                  </p:nvSpPr>
                  <p:spPr>
                    <a:xfrm>
                      <a:off x="6662669" y="3693163"/>
                      <a:ext cx="28937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𝐸</m:t>
                            </m:r>
                          </m:oMath>
                        </m:oMathPara>
                      </a14:m>
                      <a:endParaRPr kumimoji="1" lang="zh-CN" altLang="en-US" sz="2400" dirty="0"/>
                    </a:p>
                  </p:txBody>
                </p:sp>
              </mc:Choice>
              <mc:Fallback xmlns="">
                <p:sp>
                  <p:nvSpPr>
                    <p:cNvPr id="21" name="文本框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62669" y="3693163"/>
                      <a:ext cx="289375" cy="369332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0833" r="-14583" b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5" name="组 44"/>
              <p:cNvGrpSpPr/>
              <p:nvPr/>
            </p:nvGrpSpPr>
            <p:grpSpPr>
              <a:xfrm>
                <a:off x="2362445" y="1512022"/>
                <a:ext cx="3670269" cy="1663021"/>
                <a:chOff x="2216441" y="1973531"/>
                <a:chExt cx="3670269" cy="1663021"/>
              </a:xfrm>
            </p:grpSpPr>
            <p:cxnSp>
              <p:nvCxnSpPr>
                <p:cNvPr id="46" name="Straight Connector 17"/>
                <p:cNvCxnSpPr/>
                <p:nvPr/>
              </p:nvCxnSpPr>
              <p:spPr bwMode="auto">
                <a:xfrm>
                  <a:off x="2216441" y="1973531"/>
                  <a:ext cx="1969649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17"/>
                <p:cNvCxnSpPr/>
                <p:nvPr/>
              </p:nvCxnSpPr>
              <p:spPr bwMode="auto">
                <a:xfrm>
                  <a:off x="4189863" y="1975261"/>
                  <a:ext cx="1412892" cy="81472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任意形状 47"/>
                <p:cNvSpPr/>
                <p:nvPr/>
              </p:nvSpPr>
              <p:spPr>
                <a:xfrm>
                  <a:off x="5600448" y="2783999"/>
                  <a:ext cx="286262" cy="852553"/>
                </a:xfrm>
                <a:custGeom>
                  <a:avLst/>
                  <a:gdLst>
                    <a:gd name="connsiteX0" fmla="*/ 0 w 286262"/>
                    <a:gd name="connsiteY0" fmla="*/ 0 h 1211056"/>
                    <a:gd name="connsiteX1" fmla="*/ 146583 w 286262"/>
                    <a:gd name="connsiteY1" fmla="*/ 101212 h 1211056"/>
                    <a:gd name="connsiteX2" fmla="*/ 244305 w 286262"/>
                    <a:gd name="connsiteY2" fmla="*/ 251285 h 1211056"/>
                    <a:gd name="connsiteX3" fmla="*/ 279206 w 286262"/>
                    <a:gd name="connsiteY3" fmla="*/ 418809 h 1211056"/>
                    <a:gd name="connsiteX4" fmla="*/ 286186 w 286262"/>
                    <a:gd name="connsiteY4" fmla="*/ 582843 h 1211056"/>
                    <a:gd name="connsiteX5" fmla="*/ 282696 w 286262"/>
                    <a:gd name="connsiteY5" fmla="*/ 778287 h 1211056"/>
                    <a:gd name="connsiteX6" fmla="*/ 279206 w 286262"/>
                    <a:gd name="connsiteY6" fmla="*/ 1047023 h 1211056"/>
                    <a:gd name="connsiteX7" fmla="*/ 279206 w 286262"/>
                    <a:gd name="connsiteY7" fmla="*/ 1211056 h 1211056"/>
                    <a:gd name="connsiteX0" fmla="*/ 0 w 286262"/>
                    <a:gd name="connsiteY0" fmla="*/ 0 h 1047023"/>
                    <a:gd name="connsiteX1" fmla="*/ 146583 w 286262"/>
                    <a:gd name="connsiteY1" fmla="*/ 101212 h 1047023"/>
                    <a:gd name="connsiteX2" fmla="*/ 244305 w 286262"/>
                    <a:gd name="connsiteY2" fmla="*/ 251285 h 1047023"/>
                    <a:gd name="connsiteX3" fmla="*/ 279206 w 286262"/>
                    <a:gd name="connsiteY3" fmla="*/ 418809 h 1047023"/>
                    <a:gd name="connsiteX4" fmla="*/ 286186 w 286262"/>
                    <a:gd name="connsiteY4" fmla="*/ 582843 h 1047023"/>
                    <a:gd name="connsiteX5" fmla="*/ 282696 w 286262"/>
                    <a:gd name="connsiteY5" fmla="*/ 778287 h 1047023"/>
                    <a:gd name="connsiteX6" fmla="*/ 279206 w 286262"/>
                    <a:gd name="connsiteY6" fmla="*/ 1047023 h 1047023"/>
                    <a:gd name="connsiteX0" fmla="*/ 0 w 286262"/>
                    <a:gd name="connsiteY0" fmla="*/ 0 h 778287"/>
                    <a:gd name="connsiteX1" fmla="*/ 146583 w 286262"/>
                    <a:gd name="connsiteY1" fmla="*/ 101212 h 778287"/>
                    <a:gd name="connsiteX2" fmla="*/ 244305 w 286262"/>
                    <a:gd name="connsiteY2" fmla="*/ 251285 h 778287"/>
                    <a:gd name="connsiteX3" fmla="*/ 279206 w 286262"/>
                    <a:gd name="connsiteY3" fmla="*/ 418809 h 778287"/>
                    <a:gd name="connsiteX4" fmla="*/ 286186 w 286262"/>
                    <a:gd name="connsiteY4" fmla="*/ 582843 h 778287"/>
                    <a:gd name="connsiteX5" fmla="*/ 282696 w 286262"/>
                    <a:gd name="connsiteY5" fmla="*/ 778287 h 778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6262" h="778287">
                      <a:moveTo>
                        <a:pt x="0" y="0"/>
                      </a:moveTo>
                      <a:cubicBezTo>
                        <a:pt x="52933" y="29665"/>
                        <a:pt x="105866" y="59331"/>
                        <a:pt x="146583" y="101212"/>
                      </a:cubicBezTo>
                      <a:cubicBezTo>
                        <a:pt x="187301" y="143093"/>
                        <a:pt x="222201" y="198352"/>
                        <a:pt x="244305" y="251285"/>
                      </a:cubicBezTo>
                      <a:cubicBezTo>
                        <a:pt x="266409" y="304218"/>
                        <a:pt x="272226" y="363549"/>
                        <a:pt x="279206" y="418809"/>
                      </a:cubicBezTo>
                      <a:cubicBezTo>
                        <a:pt x="286186" y="474069"/>
                        <a:pt x="285604" y="522930"/>
                        <a:pt x="286186" y="582843"/>
                      </a:cubicBezTo>
                      <a:cubicBezTo>
                        <a:pt x="286768" y="642756"/>
                        <a:pt x="283859" y="700924"/>
                        <a:pt x="282696" y="778287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</p:grpSp>
        <p:cxnSp>
          <p:nvCxnSpPr>
            <p:cNvPr id="13" name="Straight Connector 22"/>
            <p:cNvCxnSpPr/>
            <p:nvPr/>
          </p:nvCxnSpPr>
          <p:spPr bwMode="auto">
            <a:xfrm>
              <a:off x="4326578" y="3578090"/>
              <a:ext cx="0" cy="2667434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3"/>
            <p:cNvCxnSpPr/>
            <p:nvPr/>
          </p:nvCxnSpPr>
          <p:spPr bwMode="auto">
            <a:xfrm>
              <a:off x="5888827" y="3555830"/>
              <a:ext cx="0" cy="2623434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2513558" y="3745975"/>
                  <a:ext cx="1771235" cy="86940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kumimoji="1" lang="is-IS" altLang="zh-CN" sz="2400" i="1" smtClean="0">
                                <a:latin typeface="Cambria Math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kumimoji="1" lang="en-US" altLang="zh-CN" sz="240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kumimoji="1" lang="en-US" altLang="zh-CN" sz="24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kumimoji="1" lang="en-US" altLang="zh-CN" sz="240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kumimoji="1" lang="en-US" altLang="zh-CN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  <m:e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𝑄</m:t>
                            </m:r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𝐸</m:t>
                            </m:r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)</m:t>
                            </m:r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 xmlns="">
            <p:sp>
              <p:nvSpPr>
                <p:cNvPr id="48" name="文本框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3558" y="3745975"/>
                  <a:ext cx="1771235" cy="86940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组 15"/>
            <p:cNvGrpSpPr/>
            <p:nvPr/>
          </p:nvGrpSpPr>
          <p:grpSpPr>
            <a:xfrm>
              <a:off x="1926351" y="4824837"/>
              <a:ext cx="6003856" cy="1926580"/>
              <a:chOff x="1926351" y="4559792"/>
              <a:chExt cx="6003856" cy="1926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/>
                  <p:cNvSpPr txBox="1"/>
                  <p:nvPr/>
                </p:nvSpPr>
                <p:spPr>
                  <a:xfrm>
                    <a:off x="4342383" y="4704822"/>
                    <a:ext cx="1449051" cy="3327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20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𝑚𝑎𝑥</m:t>
                              </m:r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𝑎𝑔𝑒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kumimoji="1" lang="zh-CN" altLang="en-US" sz="2000" dirty="0"/>
                  </a:p>
                </p:txBody>
              </p:sp>
            </mc:Choice>
            <mc:Fallback xmlns="">
              <p:sp>
                <p:nvSpPr>
                  <p:cNvPr id="9" name="文本框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2383" y="4704822"/>
                    <a:ext cx="1449051" cy="33272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941" r="-5882" b="-2545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3970480" y="6117040"/>
                    <a:ext cx="65543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charset="0"/>
                                </a:rPr>
                                <m:t>𝑏𝑟𝑒</m:t>
                              </m:r>
                            </m:sub>
                          </m:sSub>
                        </m:oMath>
                      </m:oMathPara>
                    </a14:m>
                    <a:endParaRPr kumimoji="1" lang="zh-CN" altLang="en-US" sz="2400" dirty="0"/>
                  </a:p>
                </p:txBody>
              </p:sp>
            </mc:Choice>
            <mc:Fallback xmlns="">
              <p:sp>
                <p:nvSpPr>
                  <p:cNvPr id="25" name="文本框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70480" y="6117040"/>
                    <a:ext cx="655436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9259" r="-2778" b="-1967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/>
                  <p:cNvSpPr txBox="1"/>
                  <p:nvPr/>
                </p:nvSpPr>
                <p:spPr>
                  <a:xfrm>
                    <a:off x="5533616" y="6117040"/>
                    <a:ext cx="63863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charset="0"/>
                                </a:rPr>
                                <m:t>𝑐𝑢𝑡</m:t>
                              </m:r>
                            </m:sub>
                          </m:sSub>
                        </m:oMath>
                      </m:oMathPara>
                    </a14:m>
                    <a:endParaRPr kumimoji="1" lang="zh-CN" altLang="en-US" sz="2400" dirty="0"/>
                  </a:p>
                </p:txBody>
              </p:sp>
            </mc:Choice>
            <mc:Fallback xmlns="">
              <p:sp>
                <p:nvSpPr>
                  <p:cNvPr id="26" name="文本框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3616" y="6117040"/>
                    <a:ext cx="638636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9524" r="-952" b="-180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" name="Straight Connector 17"/>
              <p:cNvCxnSpPr/>
              <p:nvPr/>
            </p:nvCxnSpPr>
            <p:spPr bwMode="auto">
              <a:xfrm>
                <a:off x="2357438" y="5141973"/>
                <a:ext cx="196964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1992610" y="4910975"/>
                    <a:ext cx="344903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kumimoji="1" lang="zh-CN" altLang="en-US" sz="2400" dirty="0"/>
                  </a:p>
                </p:txBody>
              </p:sp>
            </mc:Choice>
            <mc:Fallback xmlns="">
              <p:sp>
                <p:nvSpPr>
                  <p:cNvPr id="36" name="文本框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92610" y="4910975"/>
                    <a:ext cx="344903" cy="36933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16071" r="-5357" b="-1639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1992610" y="5421180"/>
                    <a:ext cx="337785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kumimoji="1" lang="zh-CN" altLang="en-US" sz="2400" dirty="0"/>
                  </a:p>
                </p:txBody>
              </p:sp>
            </mc:Choice>
            <mc:Fallback xmlns="">
              <p:sp>
                <p:nvSpPr>
                  <p:cNvPr id="37" name="文本框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92610" y="5421180"/>
                    <a:ext cx="337785" cy="36933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16364" r="-5455" b="-183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5" name="组 24"/>
              <p:cNvGrpSpPr/>
              <p:nvPr/>
            </p:nvGrpSpPr>
            <p:grpSpPr>
              <a:xfrm>
                <a:off x="2385077" y="5691124"/>
                <a:ext cx="4095235" cy="0"/>
                <a:chOff x="2385077" y="4909241"/>
                <a:chExt cx="4095235" cy="0"/>
              </a:xfrm>
            </p:grpSpPr>
            <p:cxnSp>
              <p:nvCxnSpPr>
                <p:cNvPr id="38" name="Straight Connector 17"/>
                <p:cNvCxnSpPr/>
                <p:nvPr/>
              </p:nvCxnSpPr>
              <p:spPr bwMode="auto">
                <a:xfrm>
                  <a:off x="2385077" y="4909241"/>
                  <a:ext cx="3467857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17"/>
                <p:cNvCxnSpPr/>
                <p:nvPr/>
              </p:nvCxnSpPr>
              <p:spPr bwMode="auto">
                <a:xfrm>
                  <a:off x="5994842" y="4909241"/>
                  <a:ext cx="48547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 25"/>
              <p:cNvGrpSpPr/>
              <p:nvPr/>
            </p:nvGrpSpPr>
            <p:grpSpPr>
              <a:xfrm>
                <a:off x="1926351" y="4559792"/>
                <a:ext cx="5171697" cy="1925406"/>
                <a:chOff x="1926351" y="4294745"/>
                <a:chExt cx="5171697" cy="1925406"/>
              </a:xfrm>
            </p:grpSpPr>
            <p:cxnSp>
              <p:nvCxnSpPr>
                <p:cNvPr id="34" name="Straight Arrow Connector 14"/>
                <p:cNvCxnSpPr/>
                <p:nvPr/>
              </p:nvCxnSpPr>
              <p:spPr bwMode="auto">
                <a:xfrm>
                  <a:off x="2364028" y="5839649"/>
                  <a:ext cx="4657338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15"/>
                <p:cNvCxnSpPr/>
                <p:nvPr/>
              </p:nvCxnSpPr>
              <p:spPr bwMode="auto">
                <a:xfrm flipV="1">
                  <a:off x="2362445" y="4373217"/>
                  <a:ext cx="0" cy="146344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文本框 35"/>
                    <p:cNvSpPr txBox="1"/>
                    <p:nvPr/>
                  </p:nvSpPr>
                  <p:spPr>
                    <a:xfrm>
                      <a:off x="6808673" y="5850819"/>
                      <a:ext cx="28937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𝐸</m:t>
                            </m:r>
                          </m:oMath>
                        </m:oMathPara>
                      </a14:m>
                      <a:endParaRPr kumimoji="1" lang="zh-CN" altLang="en-US" sz="2400" dirty="0"/>
                    </a:p>
                  </p:txBody>
                </p:sp>
              </mc:Choice>
              <mc:Fallback xmlns="">
                <p:sp>
                  <p:nvSpPr>
                    <p:cNvPr id="35" name="文本框 3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08673" y="5850819"/>
                      <a:ext cx="289375" cy="369332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21277" r="-17021" b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文本框 36"/>
                    <p:cNvSpPr txBox="1"/>
                    <p:nvPr/>
                  </p:nvSpPr>
                  <p:spPr>
                    <a:xfrm>
                      <a:off x="1926351" y="4294745"/>
                      <a:ext cx="27443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𝑇</m:t>
                            </m:r>
                          </m:oMath>
                        </m:oMathPara>
                      </a14:m>
                      <a:endParaRPr kumimoji="1" lang="zh-CN" altLang="en-US" sz="2400" dirty="0"/>
                    </a:p>
                  </p:txBody>
                </p:sp>
              </mc:Choice>
              <mc:Fallback xmlns="">
                <p:sp>
                  <p:nvSpPr>
                    <p:cNvPr id="44" name="文本框 4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26351" y="4294745"/>
                      <a:ext cx="274434" cy="369332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 l="-22222" r="-20000" b="-819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5939919" y="5148620"/>
                    <a:ext cx="1990288" cy="32117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20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𝑏𝑟𝑒</m:t>
                              </m:r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𝑐𝑜𝑜𝑙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kumimoji="1" lang="zh-CN" altLang="en-US" sz="2000" dirty="0"/>
                  </a:p>
                </p:txBody>
              </p:sp>
            </mc:Choice>
            <mc:Fallback xmlns="">
              <p:sp>
                <p:nvSpPr>
                  <p:cNvPr id="46" name="文本框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9919" y="5148620"/>
                    <a:ext cx="1990288" cy="32117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306" r="-2141" b="-3018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6649649" y="5544887"/>
                    <a:ext cx="1057534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20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kumimoji="1" lang="zh-CN" altLang="en-US" sz="2000" dirty="0"/>
                  </a:p>
                </p:txBody>
              </p:sp>
            </mc:Choice>
            <mc:Fallback xmlns="">
              <p:sp>
                <p:nvSpPr>
                  <p:cNvPr id="47" name="文本框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49649" y="5544887"/>
                    <a:ext cx="1057534" cy="307777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 l="-4624" r="-8671" b="-3725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椭圆 28"/>
              <p:cNvSpPr/>
              <p:nvPr/>
            </p:nvSpPr>
            <p:spPr>
              <a:xfrm>
                <a:off x="5830962" y="5603511"/>
                <a:ext cx="132521" cy="1403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4267203" y="5060175"/>
                <a:ext cx="132521" cy="1403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6433936" y="5610139"/>
                <a:ext cx="132521" cy="14037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2524106" y="5347206"/>
                    <a:ext cx="84856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𝑄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𝐸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63" name="文本框 6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24106" y="5347206"/>
                    <a:ext cx="848566" cy="276999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l="-7914" r="-9353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文本框 32"/>
                  <p:cNvSpPr txBox="1"/>
                  <p:nvPr/>
                </p:nvSpPr>
                <p:spPr>
                  <a:xfrm>
                    <a:off x="2530653" y="4818560"/>
                    <a:ext cx="85388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𝑄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𝐸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64" name="文本框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0653" y="4818560"/>
                    <a:ext cx="853887" cy="276999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 l="-7857" r="-9286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/>
                <p:cNvSpPr txBox="1"/>
                <p:nvPr/>
              </p:nvSpPr>
              <p:spPr>
                <a:xfrm>
                  <a:off x="2504811" y="2527562"/>
                  <a:ext cx="166904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𝑄</m:t>
                        </m:r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(</m:t>
                        </m:r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𝐸</m:t>
                        </m:r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𝑡</m:t>
                        </m:r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)∝</m:t>
                        </m:r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kumimoji="1" lang="en-US" altLang="zh-CN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a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 xmlns="">
            <p:sp>
              <p:nvSpPr>
                <p:cNvPr id="39" name="文本框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4811" y="2527562"/>
                  <a:ext cx="1669047" cy="36933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7197" r="-1894" b="-4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上箭头 17"/>
            <p:cNvSpPr/>
            <p:nvPr/>
          </p:nvSpPr>
          <p:spPr>
            <a:xfrm>
              <a:off x="4507168" y="3839527"/>
              <a:ext cx="276285" cy="690265"/>
            </a:xfrm>
            <a:prstGeom prst="up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110" y="1699193"/>
            <a:ext cx="1959431" cy="538557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6323" y="1094153"/>
            <a:ext cx="1959431" cy="539724"/>
          </a:xfrm>
          <a:prstGeom prst="rect">
            <a:avLst/>
          </a:prstGeom>
        </p:spPr>
      </p:pic>
      <p:sp>
        <p:nvSpPr>
          <p:cNvPr id="55" name="标题 1"/>
          <p:cNvSpPr txBox="1">
            <a:spLocks/>
          </p:cNvSpPr>
          <p:nvPr/>
        </p:nvSpPr>
        <p:spPr>
          <a:xfrm>
            <a:off x="200388" y="104175"/>
            <a:ext cx="7886700" cy="7548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CN" sz="4000" dirty="0"/>
              <a:t>The</a:t>
            </a:r>
            <a:r>
              <a:rPr kumimoji="1" lang="zh-CN" altLang="en-US" sz="4000" dirty="0"/>
              <a:t> </a:t>
            </a:r>
            <a:r>
              <a:rPr kumimoji="1" lang="en-US" altLang="zh-CN" sz="4000" dirty="0" smtClean="0"/>
              <a:t>spectral break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25716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8" y="1085225"/>
            <a:ext cx="7421245" cy="5188000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292984" y="330369"/>
            <a:ext cx="7886700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300" dirty="0" err="1"/>
              <a:t>Cas</a:t>
            </a:r>
            <a:r>
              <a:rPr kumimoji="1" lang="zh-CN" altLang="en-US" sz="3300" dirty="0"/>
              <a:t> </a:t>
            </a:r>
            <a:r>
              <a:rPr kumimoji="1" lang="en-US" altLang="zh-CN" sz="3300" dirty="0"/>
              <a:t>A: a</a:t>
            </a:r>
            <a:r>
              <a:rPr kumimoji="1" lang="zh-CN" altLang="en-US" sz="3300" dirty="0"/>
              <a:t> </a:t>
            </a:r>
            <a:r>
              <a:rPr kumimoji="1" lang="en-US" altLang="zh-CN" sz="3300" dirty="0"/>
              <a:t>two-zone</a:t>
            </a:r>
            <a:r>
              <a:rPr kumimoji="1" lang="zh-CN" altLang="en-US" sz="3300" dirty="0"/>
              <a:t> </a:t>
            </a:r>
            <a:r>
              <a:rPr kumimoji="1" lang="en-US" altLang="zh-CN" sz="3300" dirty="0"/>
              <a:t>model</a:t>
            </a:r>
            <a:endParaRPr kumimoji="1" lang="zh-CN" altLang="en-US" sz="33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269574" y="1840081"/>
            <a:ext cx="234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solid: Zone 1</a:t>
            </a:r>
          </a:p>
          <a:p>
            <a:r>
              <a:rPr kumimoji="1" lang="en-US" altLang="zh-CN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dashed: Zone 2</a:t>
            </a:r>
            <a:endParaRPr kumimoji="1" lang="zh-CN" alt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881" y="6273225"/>
            <a:ext cx="8870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3200" dirty="0" smtClean="0">
                <a:solidFill>
                  <a:srgbClr val="FFC000"/>
                </a:solidFill>
              </a:rPr>
              <a:t>Cas </a:t>
            </a:r>
            <a:r>
              <a:rPr kumimoji="1" lang="zh-CN" altLang="en-US" sz="3200" dirty="0">
                <a:solidFill>
                  <a:srgbClr val="FFC000"/>
                </a:solidFill>
              </a:rPr>
              <a:t>A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can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be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still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treated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as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a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err="1" smtClean="0">
                <a:solidFill>
                  <a:srgbClr val="FFC000"/>
                </a:solidFill>
              </a:rPr>
              <a:t>PeVatron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!</a:t>
            </a:r>
            <a:endParaRPr lang="zh-CN" altLang="en-US" sz="32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4236334" y="2573327"/>
                <a:ext cx="2038186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sup>
                      </m:sSubSup>
                      <m:r>
                        <a:rPr kumimoji="1" lang="en-US" altLang="zh-CN" sz="2400" i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charset="0"/>
                            </a:rPr>
                            <m:t>48</m:t>
                          </m:r>
                        </m:sup>
                      </m:sSup>
                      <m:r>
                        <a:rPr kumimoji="1" lang="en-US" altLang="zh-CN" sz="2400" b="0" i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b="0" i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 charset="0"/>
                        </a:rPr>
                        <m:t>erg</m:t>
                      </m:r>
                    </m:oMath>
                  </m:oMathPara>
                </a14:m>
                <a:endParaRPr kumimoji="1" lang="zh-CN" altLang="en-US" sz="2400" dirty="0">
                  <a:solidFill>
                    <a:schemeClr val="bg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334" y="2573327"/>
                <a:ext cx="2038186" cy="405304"/>
              </a:xfrm>
              <a:prstGeom prst="rect">
                <a:avLst/>
              </a:prstGeom>
              <a:blipFill rotWithShape="0">
                <a:blip r:embed="rId3"/>
                <a:stretch>
                  <a:fillRect l="-2994" t="-125373" r="-3293" b="-1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线箭头连接符 14"/>
          <p:cNvCxnSpPr/>
          <p:nvPr/>
        </p:nvCxnSpPr>
        <p:spPr>
          <a:xfrm flipV="1">
            <a:off x="4896091" y="2934834"/>
            <a:ext cx="98906" cy="16487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03" y="1036012"/>
            <a:ext cx="7069720" cy="54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6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6642864" y="2924761"/>
            <a:ext cx="2160000" cy="7200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6609359" y="4230142"/>
            <a:ext cx="2160000" cy="75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6669368" y="1556731"/>
            <a:ext cx="2160000" cy="75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89" y="1336058"/>
            <a:ext cx="2178333" cy="165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49002" y="3579482"/>
            <a:ext cx="75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[</a:t>
            </a:r>
            <a:r>
              <a:rPr kumimoji="1" lang="en-US" altLang="zh-CN" sz="1600" dirty="0" smtClean="0"/>
              <a:t>8,17]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err="1"/>
              <a:t>Msun</a:t>
            </a:r>
            <a:endParaRPr kumimoji="1" lang="zh-CN" altLang="en-US" sz="1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407"/>
            <a:ext cx="9144000" cy="13115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" y="2504910"/>
            <a:ext cx="1421233" cy="99046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7155" y="2471523"/>
            <a:ext cx="1421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/>
              <a:t>SN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events</a:t>
            </a:r>
            <a:endParaRPr kumimoji="1" lang="zh-CN" altLang="en-US" sz="2000" dirty="0"/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247626" y="80515"/>
            <a:ext cx="7886700" cy="856817"/>
          </a:xfrm>
          <a:prstGeom prst="rect">
            <a:avLst/>
          </a:prstGeom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CN" sz="4000" dirty="0" err="1" smtClean="0"/>
              <a:t>SNe</a:t>
            </a:r>
            <a:r>
              <a:rPr kumimoji="1" lang="en-US" altLang="zh-CN" sz="4000" dirty="0" smtClean="0"/>
              <a:t>: fireworks in the </a:t>
            </a:r>
            <a:r>
              <a:rPr kumimoji="1" lang="en-US" altLang="zh-CN" sz="4000" dirty="0"/>
              <a:t>u</a:t>
            </a:r>
            <a:r>
              <a:rPr kumimoji="1" lang="en-US" altLang="zh-CN" sz="4000" dirty="0" smtClean="0"/>
              <a:t>niverse</a:t>
            </a:r>
            <a:endParaRPr kumimoji="1" lang="zh-CN" altLang="en-US" sz="4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1154" r="2359"/>
          <a:stretch/>
        </p:blipFill>
        <p:spPr>
          <a:xfrm>
            <a:off x="2497389" y="3641226"/>
            <a:ext cx="2171700" cy="1655533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 rot="5400000">
            <a:off x="550298" y="3741309"/>
            <a:ext cx="648000" cy="216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55217" y="1927878"/>
            <a:ext cx="1034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ejecta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062140" y="3668895"/>
            <a:ext cx="88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core</a:t>
            </a:r>
            <a:endParaRPr kumimoji="1"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142634" y="938682"/>
            <a:ext cx="3482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SuperNova</a:t>
            </a:r>
            <a:r>
              <a:rPr kumimoji="1" lang="en-US" altLang="zh-CN" sz="2000" dirty="0" smtClean="0"/>
              <a:t> Remnant (SNR)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166234" y="3287687"/>
            <a:ext cx="3117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Pulsar Wind Nebula (PWN)</a:t>
            </a:r>
            <a:endParaRPr kumimoji="1" lang="zh-CN" altLang="en-US" dirty="0"/>
          </a:p>
        </p:txBody>
      </p:sp>
      <p:sp>
        <p:nvSpPr>
          <p:cNvPr id="18" name="右箭头 17"/>
          <p:cNvSpPr/>
          <p:nvPr/>
        </p:nvSpPr>
        <p:spPr>
          <a:xfrm>
            <a:off x="1620986" y="4531332"/>
            <a:ext cx="720000" cy="216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/>
          <a:srcRect l="3543" t="11309" b="11899"/>
          <a:stretch/>
        </p:blipFill>
        <p:spPr>
          <a:xfrm>
            <a:off x="155028" y="4230142"/>
            <a:ext cx="1360394" cy="1007427"/>
          </a:xfrm>
          <a:prstGeom prst="rect">
            <a:avLst/>
          </a:prstGeom>
        </p:spPr>
      </p:pic>
      <p:sp>
        <p:nvSpPr>
          <p:cNvPr id="21" name="圆角右箭头 20"/>
          <p:cNvSpPr/>
          <p:nvPr/>
        </p:nvSpPr>
        <p:spPr>
          <a:xfrm>
            <a:off x="811288" y="1741024"/>
            <a:ext cx="1529698" cy="699565"/>
          </a:xfrm>
          <a:prstGeom prst="bentArrow">
            <a:avLst>
              <a:gd name="adj1" fmla="val 14840"/>
              <a:gd name="adj2" fmla="val 11785"/>
              <a:gd name="adj3" fmla="val 30574"/>
              <a:gd name="adj4" fmla="val 4375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4949229" y="4552196"/>
            <a:ext cx="1440000" cy="20209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6744858" y="1643471"/>
                <a:ext cx="1596014" cy="498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3200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3200" b="0" i="1" smtClean="0">
                              <a:latin typeface="Cambria Math" charset="0"/>
                            </a:rPr>
                            <m:t>51</m:t>
                          </m:r>
                        </m:sup>
                      </m:sSup>
                      <m:r>
                        <a:rPr kumimoji="1" lang="en-US" altLang="zh-CN" sz="3200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3200" b="0" i="0" smtClean="0">
                          <a:latin typeface="Cambria Math" charset="0"/>
                        </a:rPr>
                        <m:t>erg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858" y="1643471"/>
                <a:ext cx="1596014" cy="49808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6599919" y="4371062"/>
                <a:ext cx="2160271" cy="498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3200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3200" b="0" i="1" smtClean="0">
                              <a:latin typeface="Cambria Math" charset="0"/>
                            </a:rPr>
                            <m:t>48−50</m:t>
                          </m:r>
                        </m:sup>
                      </m:sSup>
                      <m:r>
                        <a:rPr kumimoji="1" lang="en-US" altLang="zh-CN" sz="3200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3200" b="0" i="0" smtClean="0">
                          <a:latin typeface="Cambria Math" charset="0"/>
                        </a:rPr>
                        <m:t>erg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919" y="4371062"/>
                <a:ext cx="2160271" cy="49808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右箭头 24"/>
          <p:cNvSpPr/>
          <p:nvPr/>
        </p:nvSpPr>
        <p:spPr>
          <a:xfrm>
            <a:off x="4888746" y="1782563"/>
            <a:ext cx="1475999" cy="216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4936148" y="4244137"/>
                <a:ext cx="1429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36−38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b="0" i="0" smtClean="0">
                          <a:latin typeface="Cambria Math" charset="0"/>
                        </a:rPr>
                        <m:t>erg</m:t>
                      </m:r>
                      <m:r>
                        <m:rPr>
                          <m:nor/>
                        </m:rPr>
                        <a:rPr kumimoji="1" lang="en-US" altLang="zh-CN" b="0" i="0" smtClean="0">
                          <a:latin typeface="Cambria Math" charset="0"/>
                        </a:rPr>
                        <m:t>/</m:t>
                      </m:r>
                      <m:r>
                        <m:rPr>
                          <m:nor/>
                        </m:rPr>
                        <a:rPr kumimoji="1" lang="en-US" altLang="zh-CN" b="0" i="0" smtClean="0">
                          <a:latin typeface="Cambria Math" charset="0"/>
                        </a:rPr>
                        <m:t>s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148" y="4244137"/>
                <a:ext cx="1429815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419" t="-139130" r="-5556" b="-18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/>
              <p:cNvSpPr txBox="1"/>
              <p:nvPr/>
            </p:nvSpPr>
            <p:spPr>
              <a:xfrm>
                <a:off x="5098292" y="4752640"/>
                <a:ext cx="1000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charset="0"/>
                        </a:rPr>
                        <m:t>~100 </m:t>
                      </m:r>
                      <m:r>
                        <m:rPr>
                          <m:nor/>
                        </m:rPr>
                        <a:rPr kumimoji="1" lang="en-US" altLang="zh-CN" b="0" i="0" smtClean="0">
                          <a:latin typeface="Cambria Math" charset="0"/>
                        </a:rPr>
                        <m:t>kyr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292" y="4752640"/>
                <a:ext cx="100027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610" t="-144444" r="-7927" b="-18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/>
          <p:cNvSpPr txBox="1"/>
          <p:nvPr/>
        </p:nvSpPr>
        <p:spPr>
          <a:xfrm>
            <a:off x="6933605" y="2895201"/>
            <a:ext cx="13805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solidFill>
                  <a:srgbClr val="FF0000"/>
                </a:solidFill>
              </a:rPr>
              <a:t>CR </a:t>
            </a:r>
          </a:p>
          <a:p>
            <a:pPr algn="ctr"/>
            <a:r>
              <a:rPr kumimoji="1" lang="en-US" altLang="zh-CN" dirty="0" smtClean="0">
                <a:solidFill>
                  <a:srgbClr val="FF0000"/>
                </a:solidFill>
              </a:rPr>
              <a:t>sources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2" name="右箭头 31"/>
          <p:cNvSpPr/>
          <p:nvPr/>
        </p:nvSpPr>
        <p:spPr>
          <a:xfrm rot="5400000">
            <a:off x="7506864" y="2476426"/>
            <a:ext cx="432000" cy="216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右箭头 33"/>
          <p:cNvSpPr/>
          <p:nvPr/>
        </p:nvSpPr>
        <p:spPr>
          <a:xfrm rot="16200000">
            <a:off x="7506864" y="3870531"/>
            <a:ext cx="432000" cy="216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06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 txBox="1">
                <a:spLocks/>
              </p:cNvSpPr>
              <p:nvPr/>
            </p:nvSpPr>
            <p:spPr>
              <a:xfrm>
                <a:off x="363373" y="196264"/>
                <a:ext cx="7886700" cy="903334"/>
              </a:xfrm>
              <a:prstGeom prst="rect">
                <a:avLst/>
              </a:prstGeom>
            </p:spPr>
            <p:txBody>
              <a:bodyPr/>
              <a:lstStyle>
                <a:lvl1pPr algn="l" defTabSz="457207" rtl="0" eaLnBrk="1" latinLnBrk="0" hangingPunct="1">
                  <a:spcBef>
                    <a:spcPct val="0"/>
                  </a:spcBef>
                  <a:buNone/>
                  <a:defRPr sz="4200" b="0" i="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kumimoji="1" lang="en-US" altLang="zh-CN" sz="4000" dirty="0" smtClean="0"/>
                  <a:t>SNRs and </a:t>
                </a:r>
                <a:r>
                  <a:rPr kumimoji="1" lang="en-US" altLang="zh-CN" sz="4000" dirty="0" err="1" smtClean="0"/>
                  <a:t>PWNe</a:t>
                </a:r>
                <a:r>
                  <a:rPr kumimoji="1" lang="en-US" altLang="zh-CN" sz="4000" dirty="0"/>
                  <a:t> </a:t>
                </a:r>
                <a:r>
                  <a:rPr kumimoji="1" lang="en-US" altLang="zh-CN" sz="4000" dirty="0" smtClean="0"/>
                  <a:t>@</a:t>
                </a:r>
                <a:r>
                  <a:rPr kumimoji="1" lang="en-US" altLang="zh-CN" sz="40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40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kumimoji="1" lang="en-US" altLang="zh-CN" sz="4000" dirty="0"/>
                  <a:t>-ray </a:t>
                </a:r>
                <a:endParaRPr kumimoji="1" lang="en-US" altLang="zh-CN" sz="4000" dirty="0" smtClean="0"/>
              </a:p>
            </p:txBody>
          </p:sp>
        </mc:Choice>
        <mc:Fallback xmlns="">
          <p:sp>
            <p:nvSpPr>
              <p:cNvPr id="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73" y="196264"/>
                <a:ext cx="7886700" cy="903334"/>
              </a:xfrm>
              <a:prstGeom prst="rect">
                <a:avLst/>
              </a:prstGeom>
              <a:blipFill rotWithShape="0">
                <a:blip r:embed="rId2"/>
                <a:stretch>
                  <a:fillRect l="-2784" t="-12162" b="-67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282143"/>
              </p:ext>
            </p:extLst>
          </p:nvPr>
        </p:nvGraphicFramePr>
        <p:xfrm>
          <a:off x="810229" y="3005882"/>
          <a:ext cx="7708738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419"/>
                <a:gridCol w="3275636"/>
                <a:gridCol w="2430683"/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4FGL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err="1" smtClean="0"/>
                        <a:t>TeVcat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altLang="zh-CN" sz="2800" dirty="0" smtClean="0"/>
                        <a:t>SNR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24</a:t>
                      </a:r>
                      <a:r>
                        <a:rPr lang="en-US" altLang="zh-CN" sz="12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 </a:t>
                      </a:r>
                      <a:r>
                        <a:rPr lang="en-US" altLang="zh-CN" sz="28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+</a:t>
                      </a:r>
                      <a:r>
                        <a:rPr lang="en-US" altLang="zh-CN" sz="12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 </a:t>
                      </a:r>
                      <a:r>
                        <a:rPr lang="en-US" altLang="zh-CN" sz="28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15 = 39</a:t>
                      </a:r>
                      <a:endParaRPr lang="zh-CN" altLang="en-US" sz="2800" dirty="0">
                        <a:latin typeface="Andale Mono" charset="0"/>
                        <a:ea typeface="Andale Mono" charset="0"/>
                        <a:cs typeface="Andale Mono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22</a:t>
                      </a:r>
                      <a:endParaRPr lang="zh-CN" altLang="en-US" sz="2800" dirty="0">
                        <a:latin typeface="Andale Mono" charset="0"/>
                        <a:ea typeface="Andale Mono" charset="0"/>
                        <a:cs typeface="Andale Mono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altLang="zh-CN" sz="2800" dirty="0" smtClean="0"/>
                        <a:t>PWN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12</a:t>
                      </a:r>
                      <a:r>
                        <a:rPr lang="en-US" altLang="zh-CN" sz="12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 </a:t>
                      </a:r>
                      <a:r>
                        <a:rPr lang="en-US" altLang="zh-CN" sz="28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+</a:t>
                      </a:r>
                      <a:r>
                        <a:rPr lang="en-US" altLang="zh-CN" sz="12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 </a:t>
                      </a:r>
                      <a:r>
                        <a:rPr lang="en-US" altLang="zh-CN" sz="28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 6 = 18</a:t>
                      </a:r>
                      <a:endParaRPr lang="zh-CN" altLang="en-US" sz="2800" dirty="0">
                        <a:latin typeface="Andale Mono" charset="0"/>
                        <a:ea typeface="Andale Mono" charset="0"/>
                        <a:cs typeface="Andale Mono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37</a:t>
                      </a:r>
                      <a:endParaRPr lang="zh-CN" altLang="en-US" sz="2800" dirty="0">
                        <a:latin typeface="Andale Mono" charset="0"/>
                        <a:ea typeface="Andale Mono" charset="0"/>
                        <a:cs typeface="Andale Mono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altLang="zh-CN" sz="2800" dirty="0" smtClean="0"/>
                        <a:t>SNR/PWN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 2</a:t>
                      </a:r>
                      <a:r>
                        <a:rPr lang="en-US" altLang="zh-CN" sz="12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 </a:t>
                      </a:r>
                      <a:r>
                        <a:rPr lang="en-US" altLang="zh-CN" sz="28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+</a:t>
                      </a:r>
                      <a:r>
                        <a:rPr lang="en-US" altLang="zh-CN" sz="1200" baseline="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 </a:t>
                      </a:r>
                      <a:r>
                        <a:rPr lang="en-US" altLang="zh-CN" sz="2800" dirty="0" smtClean="0">
                          <a:latin typeface="Andale Mono" charset="0"/>
                          <a:ea typeface="Andale Mono" charset="0"/>
                          <a:cs typeface="Andale Mono" charset="0"/>
                        </a:rPr>
                        <a:t>90 = 92</a:t>
                      </a:r>
                      <a:endParaRPr lang="zh-CN" altLang="en-US" sz="2800" dirty="0">
                        <a:latin typeface="Andale Mono" charset="0"/>
                        <a:ea typeface="Andale Mono" charset="0"/>
                        <a:cs typeface="Andale Mono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Andale Mono" charset="0"/>
                        <a:ea typeface="Andale Mono" charset="0"/>
                        <a:cs typeface="Andale Mono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810229" y="1600070"/>
                <a:ext cx="761614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dirty="0" smtClean="0"/>
                  <a:t>@</a:t>
                </a:r>
                <a:r>
                  <a:rPr kumimoji="1" lang="en-US" altLang="zh-CN" sz="2800" dirty="0" err="1" smtClean="0"/>
                  <a:t>GeV-TeV</a:t>
                </a:r>
                <a:r>
                  <a:rPr kumimoji="1" lang="en-US" altLang="zh-CN" sz="2800" dirty="0" smtClean="0"/>
                  <a:t> band: </a:t>
                </a:r>
                <a:r>
                  <a:rPr kumimoji="1" lang="en-US" altLang="zh-CN" sz="2800" dirty="0"/>
                  <a:t>most </a:t>
                </a:r>
                <a:r>
                  <a:rPr kumimoji="1" lang="en-US" altLang="zh-CN" sz="2800" dirty="0" smtClean="0"/>
                  <a:t>popular </a:t>
                </a:r>
                <a:r>
                  <a:rPr kumimoji="1" lang="en-US" altLang="zh-CN" sz="2800" dirty="0"/>
                  <a:t>Galactic </a:t>
                </a:r>
                <a14:m>
                  <m:oMath xmlns:m="http://schemas.openxmlformats.org/officeDocument/2006/math">
                    <m:r>
                      <a:rPr kumimoji="1" lang="en-US" altLang="zh-CN" sz="28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kumimoji="1" lang="en-US" altLang="zh-CN" sz="2800" dirty="0"/>
                  <a:t>-ray </a:t>
                </a:r>
                <a:r>
                  <a:rPr kumimoji="1" lang="en-US" altLang="zh-CN" sz="2800" dirty="0" smtClean="0"/>
                  <a:t>sources</a:t>
                </a:r>
                <a:endParaRPr kumimoji="1" lang="zh-CN" altLang="en-US" sz="2800" dirty="0"/>
              </a:p>
              <a:p>
                <a:endParaRPr kumimoji="1" lang="zh-CN" altLang="en-US" sz="28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29" y="1600070"/>
                <a:ext cx="7616141" cy="1384995"/>
              </a:xfrm>
              <a:prstGeom prst="rect">
                <a:avLst/>
              </a:prstGeom>
              <a:blipFill rotWithShape="0">
                <a:blip r:embed="rId3"/>
                <a:stretch>
                  <a:fillRect l="-1681" t="-4386" r="-1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2453833" y="5359078"/>
            <a:ext cx="148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Identified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4040505" y="5359078"/>
            <a:ext cx="1607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Associated</a:t>
            </a:r>
            <a:endParaRPr kumimoji="1" lang="zh-CN" altLang="en-US" sz="2000" dirty="0"/>
          </a:p>
        </p:txBody>
      </p:sp>
      <p:cxnSp>
        <p:nvCxnSpPr>
          <p:cNvPr id="11" name="直线箭头连接符 10"/>
          <p:cNvCxnSpPr/>
          <p:nvPr/>
        </p:nvCxnSpPr>
        <p:spPr>
          <a:xfrm flipH="1">
            <a:off x="3345084" y="5078522"/>
            <a:ext cx="185194" cy="280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/>
          <p:cNvCxnSpPr/>
          <p:nvPr/>
        </p:nvCxnSpPr>
        <p:spPr>
          <a:xfrm>
            <a:off x="4363656" y="5078522"/>
            <a:ext cx="150471" cy="280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6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1884" y="2825355"/>
            <a:ext cx="8310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 smtClean="0"/>
              <a:t>I. Supernova Remnant (SNR)</a:t>
            </a:r>
            <a:endParaRPr kumimoji="1"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9063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97155" y="78449"/>
            <a:ext cx="7886700" cy="994172"/>
          </a:xfrm>
        </p:spPr>
        <p:txBody>
          <a:bodyPr/>
          <a:lstStyle/>
          <a:p>
            <a:r>
              <a:rPr kumimoji="1" lang="en-US" altLang="zh-CN" sz="4000" dirty="0" smtClean="0"/>
              <a:t>Gamma-ray spectrum of SNRs</a:t>
            </a:r>
            <a:endParaRPr kumimoji="1" lang="zh-CN" altLang="en-US" sz="4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76" y="1735659"/>
            <a:ext cx="6167089" cy="4333958"/>
          </a:xfrm>
          <a:prstGeom prst="rect">
            <a:avLst/>
          </a:prstGeom>
        </p:spPr>
      </p:pic>
      <p:cxnSp>
        <p:nvCxnSpPr>
          <p:cNvPr id="7" name="直线箭头连接符 6"/>
          <p:cNvCxnSpPr>
            <a:endCxn id="12" idx="1"/>
          </p:cNvCxnSpPr>
          <p:nvPr/>
        </p:nvCxnSpPr>
        <p:spPr>
          <a:xfrm flipV="1">
            <a:off x="5683567" y="1564371"/>
            <a:ext cx="1935135" cy="14065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7"/>
          <p:cNvCxnSpPr/>
          <p:nvPr/>
        </p:nvCxnSpPr>
        <p:spPr>
          <a:xfrm>
            <a:off x="6010119" y="4774990"/>
            <a:ext cx="1608583" cy="9114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/>
          <p:cNvCxnSpPr/>
          <p:nvPr/>
        </p:nvCxnSpPr>
        <p:spPr>
          <a:xfrm flipH="1" flipV="1">
            <a:off x="1163931" y="2263140"/>
            <a:ext cx="1577340" cy="4371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97154" y="1531084"/>
            <a:ext cx="1419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Group </a:t>
            </a:r>
            <a:r>
              <a:rPr kumimoji="1" lang="en-US" altLang="zh-CN" sz="2000" dirty="0" smtClean="0"/>
              <a:t>III</a:t>
            </a:r>
          </a:p>
          <a:p>
            <a:r>
              <a:rPr kumimoji="1" lang="en-US" altLang="zh-CN" sz="2000" dirty="0" smtClean="0"/>
              <a:t>Hadronic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444558" y="4869288"/>
            <a:ext cx="1585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/>
              <a:t>Group </a:t>
            </a:r>
            <a:r>
              <a:rPr kumimoji="1" lang="en-US" altLang="zh-CN" sz="2000" dirty="0" smtClean="0"/>
              <a:t>I</a:t>
            </a:r>
          </a:p>
          <a:p>
            <a:pPr algn="ctr"/>
            <a:r>
              <a:rPr kumimoji="1" lang="en-US" altLang="zh-CN" sz="2000" dirty="0" smtClean="0"/>
              <a:t>Hadronic</a:t>
            </a:r>
          </a:p>
          <a:p>
            <a:pPr algn="ctr"/>
            <a:r>
              <a:rPr kumimoji="1" lang="en-US" altLang="zh-CN" sz="2000" dirty="0" smtClean="0"/>
              <a:t>or </a:t>
            </a:r>
          </a:p>
          <a:p>
            <a:pPr algn="ctr"/>
            <a:r>
              <a:rPr kumimoji="1" lang="en-US" altLang="zh-CN" sz="2000" dirty="0" smtClean="0"/>
              <a:t>Hybrid ?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618702" y="1241205"/>
            <a:ext cx="1356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Group </a:t>
            </a:r>
            <a:r>
              <a:rPr kumimoji="1" lang="en-US" altLang="zh-CN" dirty="0" smtClean="0"/>
              <a:t>II</a:t>
            </a:r>
          </a:p>
          <a:p>
            <a:r>
              <a:rPr kumimoji="1" lang="en-US" altLang="zh-CN" dirty="0" err="1" smtClean="0"/>
              <a:t>Leptonic</a:t>
            </a:r>
            <a:endParaRPr kumimoji="1"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263919" y="6113762"/>
            <a:ext cx="198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Funk 2016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4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399901" y="73976"/>
            <a:ext cx="7886700" cy="111821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CN" sz="4000" dirty="0"/>
              <a:t>Group </a:t>
            </a:r>
            <a:r>
              <a:rPr kumimoji="1" lang="en-US" altLang="zh-CN" sz="4000" dirty="0" smtClean="0"/>
              <a:t>II</a:t>
            </a:r>
          </a:p>
          <a:p>
            <a:r>
              <a:rPr kumimoji="1" lang="en-US" altLang="zh-CN" sz="3200" dirty="0" smtClean="0"/>
              <a:t>A prototype: </a:t>
            </a:r>
            <a:r>
              <a:rPr kumimoji="1" lang="en-US" altLang="zh-CN" sz="2800" dirty="0"/>
              <a:t>RX J1713.7-3946</a:t>
            </a:r>
            <a:endParaRPr lang="zh-CN" altLang="en-US" sz="3200" dirty="0"/>
          </a:p>
          <a:p>
            <a:endParaRPr kumimoji="1" lang="zh-CN" altLang="en-US" sz="315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00" y="1571370"/>
            <a:ext cx="8365161" cy="2653389"/>
          </a:xfrm>
          <a:prstGeom prst="rect">
            <a:avLst/>
          </a:prstGeom>
        </p:spPr>
      </p:pic>
      <p:grpSp>
        <p:nvGrpSpPr>
          <p:cNvPr id="6" name="组 5"/>
          <p:cNvGrpSpPr/>
          <p:nvPr/>
        </p:nvGrpSpPr>
        <p:grpSpPr>
          <a:xfrm>
            <a:off x="399899" y="4254812"/>
            <a:ext cx="4183675" cy="2481653"/>
            <a:chOff x="288767" y="4049485"/>
            <a:chExt cx="4577518" cy="265550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/>
            <a:srcRect b="90635"/>
            <a:stretch/>
          </p:blipFill>
          <p:spPr>
            <a:xfrm>
              <a:off x="288767" y="4049485"/>
              <a:ext cx="4577518" cy="42792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/>
            <a:srcRect t="51249"/>
            <a:stretch/>
          </p:blipFill>
          <p:spPr>
            <a:xfrm>
              <a:off x="288767" y="4477406"/>
              <a:ext cx="4577518" cy="2227582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5183818" y="4262753"/>
            <a:ext cx="2722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>
                <a:solidFill>
                  <a:srgbClr val="FFC000"/>
                </a:solidFill>
              </a:rPr>
              <a:t>Broken</a:t>
            </a:r>
            <a:r>
              <a:rPr kumimoji="1" lang="zh-CN" altLang="en-US" sz="2800" dirty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kumimoji="1" lang="en-US" altLang="zh-CN" sz="2800" dirty="0">
                <a:solidFill>
                  <a:srgbClr val="FFC000"/>
                </a:solidFill>
              </a:rPr>
              <a:t>Power</a:t>
            </a:r>
            <a:r>
              <a:rPr kumimoji="1" lang="zh-CN" altLang="en-US" sz="2800" dirty="0">
                <a:solidFill>
                  <a:srgbClr val="FFC000"/>
                </a:solidFill>
              </a:rPr>
              <a:t> </a:t>
            </a:r>
            <a:r>
              <a:rPr kumimoji="1" lang="en-US" altLang="zh-CN" sz="2800" dirty="0">
                <a:solidFill>
                  <a:srgbClr val="FFC000"/>
                </a:solidFill>
              </a:rPr>
              <a:t>Law</a:t>
            </a:r>
            <a:r>
              <a:rPr kumimoji="1" lang="zh-CN" altLang="en-US" sz="2800" dirty="0">
                <a:solidFill>
                  <a:srgbClr val="FFC000"/>
                </a:solidFill>
              </a:rPr>
              <a:t> </a:t>
            </a:r>
            <a:r>
              <a:rPr kumimoji="1" lang="en-US" altLang="zh-CN" sz="2800" dirty="0">
                <a:solidFill>
                  <a:srgbClr val="FFC000"/>
                </a:solidFill>
              </a:rPr>
              <a:t>!</a:t>
            </a:r>
            <a:endParaRPr kumimoji="1" lang="zh-CN" altLang="en-US" sz="2800" dirty="0">
              <a:solidFill>
                <a:srgbClr val="FFC000"/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99899" y="5917807"/>
            <a:ext cx="4183675" cy="2977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649" y="5314786"/>
            <a:ext cx="2006600" cy="444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83818" y="6028579"/>
            <a:ext cx="368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caused during acceleration (</a:t>
            </a:r>
            <a:r>
              <a:rPr kumimoji="1" lang="en-US" altLang="zh-CN" sz="2000" dirty="0" err="1" smtClean="0"/>
              <a:t>Ohira</a:t>
            </a:r>
            <a:r>
              <a:rPr kumimoji="1" lang="en-US" altLang="zh-CN" sz="2000" dirty="0" smtClean="0"/>
              <a:t>+ 2017)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589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3" y="3034750"/>
            <a:ext cx="8982075" cy="18097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0478" y="1555841"/>
            <a:ext cx="5066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AutoNum type="arabicPeriod"/>
            </a:pPr>
            <a:r>
              <a:rPr kumimoji="1" lang="en-US" altLang="zh-CN" sz="2400" dirty="0"/>
              <a:t>hard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/>
              <a:t>GeV-TeV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spectrum</a:t>
            </a:r>
            <a:endParaRPr kumimoji="1" lang="zh-CN" altLang="en-US" sz="2400" dirty="0"/>
          </a:p>
          <a:p>
            <a:pPr marL="257175" indent="-257175">
              <a:lnSpc>
                <a:spcPct val="150000"/>
              </a:lnSpc>
              <a:buAutoNum type="arabicPeriod"/>
            </a:pPr>
            <a:r>
              <a:rPr kumimoji="1" lang="en-US" altLang="zh-CN" sz="2400" dirty="0"/>
              <a:t>shell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structure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/>
              <a:t>TeV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image</a:t>
            </a:r>
            <a:endParaRPr kumimoji="1" lang="zh-CN" altLang="en-US" sz="2400" dirty="0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399901" y="73976"/>
            <a:ext cx="7886700" cy="111821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CN" sz="4000" dirty="0"/>
              <a:t>Group </a:t>
            </a:r>
            <a:r>
              <a:rPr kumimoji="1" lang="en-US" altLang="zh-CN" sz="4000" dirty="0" smtClean="0"/>
              <a:t>II</a:t>
            </a:r>
          </a:p>
          <a:p>
            <a:r>
              <a:rPr kumimoji="1" lang="en-US" altLang="zh-CN" sz="3200" dirty="0" smtClean="0"/>
              <a:t>A population</a:t>
            </a:r>
            <a:endParaRPr lang="zh-CN" altLang="en-US" sz="3200" dirty="0"/>
          </a:p>
          <a:p>
            <a:endParaRPr kumimoji="1" lang="zh-CN" altLang="en-US" sz="315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856" y="5208149"/>
            <a:ext cx="6228997" cy="9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45" y="1347997"/>
            <a:ext cx="7318518" cy="495261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62935" y="910229"/>
            <a:ext cx="2366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Zhang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&amp;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Liu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2019</a:t>
            </a:r>
            <a:endParaRPr kumimoji="1" lang="zh-CN" altLang="en-US" sz="2000" dirty="0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399901" y="73976"/>
            <a:ext cx="7886700" cy="111821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CN" sz="4000" dirty="0"/>
              <a:t>Group </a:t>
            </a:r>
            <a:r>
              <a:rPr kumimoji="1" lang="en-US" altLang="zh-CN" sz="4000" dirty="0" smtClean="0"/>
              <a:t>II</a:t>
            </a:r>
          </a:p>
          <a:p>
            <a:r>
              <a:rPr kumimoji="1" lang="en-US" altLang="zh-CN" sz="3200" dirty="0" smtClean="0"/>
              <a:t>Spectral fitting</a:t>
            </a:r>
            <a:endParaRPr lang="zh-CN" altLang="en-US" sz="3200" dirty="0"/>
          </a:p>
          <a:p>
            <a:endParaRPr kumimoji="1" lang="zh-CN" altLang="en-US" sz="3150" dirty="0"/>
          </a:p>
        </p:txBody>
      </p:sp>
      <p:sp>
        <p:nvSpPr>
          <p:cNvPr id="10" name="文本框 9"/>
          <p:cNvSpPr txBox="1"/>
          <p:nvPr/>
        </p:nvSpPr>
        <p:spPr>
          <a:xfrm>
            <a:off x="3364407" y="6247900"/>
            <a:ext cx="296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i="1" dirty="0" smtClean="0"/>
              <a:t>B</a:t>
            </a:r>
            <a:r>
              <a:rPr kumimoji="1" lang="en-US" altLang="zh-CN" sz="2800" baseline="-25000" dirty="0" smtClean="0"/>
              <a:t>SNR</a:t>
            </a:r>
            <a:r>
              <a:rPr kumimoji="1" lang="en-US" altLang="zh-CN" sz="2800" dirty="0" smtClean="0"/>
              <a:t>,  </a:t>
            </a:r>
            <a:r>
              <a:rPr kumimoji="1" lang="en-US" altLang="zh-CN" sz="2800" i="1" dirty="0" err="1" smtClean="0"/>
              <a:t>E</a:t>
            </a:r>
            <a:r>
              <a:rPr kumimoji="1" lang="en-US" altLang="zh-CN" sz="2800" baseline="-25000" dirty="0" err="1" smtClean="0"/>
              <a:t>bre</a:t>
            </a:r>
            <a:r>
              <a:rPr kumimoji="1" lang="en-US" altLang="zh-CN" sz="2800" dirty="0" smtClean="0"/>
              <a:t>,  </a:t>
            </a:r>
            <a:r>
              <a:rPr kumimoji="1" lang="en-US" altLang="zh-CN" sz="2800" i="1" dirty="0" err="1" smtClean="0"/>
              <a:t>E</a:t>
            </a:r>
            <a:r>
              <a:rPr kumimoji="1" lang="en-US" altLang="zh-CN" sz="2800" baseline="-25000" dirty="0" err="1" smtClean="0"/>
              <a:t>cut</a:t>
            </a:r>
            <a:endParaRPr kumimoji="1" lang="zh-CN" altLang="en-US" sz="2800" baseline="-25000" dirty="0"/>
          </a:p>
        </p:txBody>
      </p:sp>
      <p:cxnSp>
        <p:nvCxnSpPr>
          <p:cNvPr id="12" name="直线箭头连接符 11"/>
          <p:cNvCxnSpPr/>
          <p:nvPr/>
        </p:nvCxnSpPr>
        <p:spPr>
          <a:xfrm>
            <a:off x="2120012" y="6536909"/>
            <a:ext cx="8912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1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离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离子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离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3875</TotalTime>
  <Words>468</Words>
  <Application>Microsoft Macintosh PowerPoint</Application>
  <PresentationFormat>全屏显示(4:3)</PresentationFormat>
  <Paragraphs>158</Paragraphs>
  <Slides>26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Andale Mono</vt:lpstr>
      <vt:lpstr>Calibri</vt:lpstr>
      <vt:lpstr>Cambria Math</vt:lpstr>
      <vt:lpstr>Century Gothic</vt:lpstr>
      <vt:lpstr>Mangal</vt:lpstr>
      <vt:lpstr>NimbusRomNo9L</vt:lpstr>
      <vt:lpstr>Wingdings</vt:lpstr>
      <vt:lpstr>Wingdings 3</vt:lpstr>
      <vt:lpstr>宋体</vt:lpstr>
      <vt:lpstr>Arial</vt:lpstr>
      <vt:lpstr>离子</vt:lpstr>
      <vt:lpstr>Exploring gamma-ray emission from SNRs and PWNe </vt:lpstr>
      <vt:lpstr>PowerPoint 演示文稿</vt:lpstr>
      <vt:lpstr>PowerPoint 演示文稿</vt:lpstr>
      <vt:lpstr>PowerPoint 演示文稿</vt:lpstr>
      <vt:lpstr>PowerPoint 演示文稿</vt:lpstr>
      <vt:lpstr>Gamma-ray spectrum of SNRs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gamma-ray emission from SNRs and PWNe </dc:title>
  <dc:creator>Microsoft Office 用户</dc:creator>
  <cp:lastModifiedBy>Microsoft Office 用户</cp:lastModifiedBy>
  <cp:revision>123</cp:revision>
  <dcterms:created xsi:type="dcterms:W3CDTF">2020-01-04T15:35:35Z</dcterms:created>
  <dcterms:modified xsi:type="dcterms:W3CDTF">2020-01-08T07:28:39Z</dcterms:modified>
</cp:coreProperties>
</file>