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309" r:id="rId9"/>
    <p:sldId id="302" r:id="rId10"/>
    <p:sldId id="29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6" autoAdjust="0"/>
  </p:normalViewPr>
  <p:slideViewPr>
    <p:cSldViewPr>
      <p:cViewPr>
        <p:scale>
          <a:sx n="70" d="100"/>
          <a:sy n="70" d="100"/>
        </p:scale>
        <p:origin x="-138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8A2FE-1B0A-4BCE-833B-27240E093361}" type="datetimeFigureOut">
              <a:rPr lang="zh-CN" altLang="en-US" smtClean="0"/>
              <a:t>2019/11/1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24893-FBE9-4F5D-8C6A-13C1451995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37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4893-FBE9-4F5D-8C6A-13C14519959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513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1EA0B3-7DC6-4502-AB83-3D20D06B4DDF}" type="slidenum">
              <a:rPr lang="zh-CN" altLang="en-US" smtClean="0"/>
              <a:pPr>
                <a:defRPr/>
              </a:pPr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2736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difficulties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4893-FBE9-4F5D-8C6A-13C14519959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369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difficulties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4893-FBE9-4F5D-8C6A-13C14519959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36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Yiwei Wang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3200" b="1" dirty="0" smtClean="0">
                <a:solidFill>
                  <a:srgbClr val="0070C0"/>
                </a:solidFill>
              </a:rPr>
              <a:t>Status of CEPC-SPPC </a:t>
            </a:r>
            <a:br>
              <a:rPr lang="en-US" altLang="zh-CN" sz="3200" b="1" dirty="0" smtClean="0">
                <a:solidFill>
                  <a:srgbClr val="0070C0"/>
                </a:solidFill>
              </a:rPr>
            </a:br>
            <a:r>
              <a:rPr lang="en-US" altLang="zh-CN" sz="3200" b="1" dirty="0" smtClean="0">
                <a:solidFill>
                  <a:srgbClr val="0070C0"/>
                </a:solidFill>
              </a:rPr>
              <a:t>Compatibility design</a:t>
            </a:r>
            <a:endParaRPr lang="en-US" altLang="zh-CN" sz="3200" b="1" dirty="0">
              <a:solidFill>
                <a:srgbClr val="0070C0"/>
              </a:solidFill>
            </a:endParaRPr>
          </a:p>
        </p:txBody>
      </p:sp>
      <p:sp>
        <p:nvSpPr>
          <p:cNvPr id="8" name="副标题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568952" cy="2279104"/>
          </a:xfrm>
        </p:spPr>
        <p:txBody>
          <a:bodyPr>
            <a:normAutofit/>
          </a:bodyPr>
          <a:lstStyle/>
          <a:p>
            <a:r>
              <a:rPr lang="en-US" altLang="zh-CN" sz="2400" dirty="0" err="1">
                <a:solidFill>
                  <a:schemeClr val="tx1"/>
                </a:solidFill>
              </a:rPr>
              <a:t>Yiwei</a:t>
            </a:r>
            <a:r>
              <a:rPr lang="en-US" altLang="zh-CN" sz="2400" dirty="0">
                <a:solidFill>
                  <a:schemeClr val="tx1"/>
                </a:solidFill>
              </a:rPr>
              <a:t> </a:t>
            </a:r>
            <a:r>
              <a:rPr lang="en-US" altLang="zh-CN" sz="2400" dirty="0" smtClean="0">
                <a:solidFill>
                  <a:schemeClr val="tx1"/>
                </a:solidFill>
              </a:rPr>
              <a:t>Wang, </a:t>
            </a:r>
            <a:r>
              <a:rPr lang="en-US" altLang="zh-CN" sz="2400" dirty="0" err="1" smtClean="0">
                <a:solidFill>
                  <a:schemeClr val="tx1"/>
                </a:solidFill>
              </a:rPr>
              <a:t>Yukai</a:t>
            </a:r>
            <a:r>
              <a:rPr lang="en-US" altLang="zh-CN" sz="2400" dirty="0" smtClean="0">
                <a:solidFill>
                  <a:schemeClr val="tx1"/>
                </a:solidFill>
              </a:rPr>
              <a:t> Chen </a:t>
            </a:r>
          </a:p>
          <a:p>
            <a:endParaRPr lang="en-US" altLang="zh-CN" sz="2400" dirty="0" smtClean="0">
              <a:solidFill>
                <a:schemeClr val="tx1"/>
              </a:solidFill>
            </a:endParaRPr>
          </a:p>
          <a:p>
            <a:r>
              <a:rPr lang="en-US" altLang="zh-CN" sz="2400" dirty="0">
                <a:solidFill>
                  <a:schemeClr val="tx1"/>
                </a:solidFill>
              </a:rPr>
              <a:t>CEPC day, 1 Nov. </a:t>
            </a:r>
            <a:r>
              <a:rPr lang="en-US" altLang="zh-CN" sz="2400" dirty="0" smtClean="0">
                <a:solidFill>
                  <a:schemeClr val="tx1"/>
                </a:solidFill>
              </a:rPr>
              <a:t>2019, IHEP</a:t>
            </a:r>
            <a:endParaRPr lang="en-US" altLang="zh-CN" sz="2400" dirty="0">
              <a:solidFill>
                <a:schemeClr val="tx1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  <p:pic>
        <p:nvPicPr>
          <p:cNvPr id="12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8" y="51471"/>
            <a:ext cx="1152127" cy="679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Administrator\Desktop\12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267" y="331727"/>
            <a:ext cx="2970213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3" y="51470"/>
            <a:ext cx="4386461" cy="71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94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b="1" dirty="0" smtClean="0">
                <a:solidFill>
                  <a:srgbClr val="0070C0"/>
                </a:solidFill>
              </a:rPr>
              <a:t>Summary</a:t>
            </a:r>
            <a:endParaRPr lang="en-US" altLang="zh-CN" sz="3200" b="1" dirty="0">
              <a:solidFill>
                <a:srgbClr val="0070C0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" name="内容占位符 2"/>
          <p:cNvSpPr>
            <a:spLocks noGrp="1"/>
          </p:cNvSpPr>
          <p:nvPr>
            <p:ph idx="1"/>
          </p:nvPr>
        </p:nvSpPr>
        <p:spPr>
          <a:xfrm>
            <a:off x="323528" y="1063277"/>
            <a:ext cx="8640960" cy="5534075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The compatibility of CEPC-SPPC need to be </a:t>
            </a:r>
            <a:r>
              <a:rPr lang="en-US" altLang="zh-CN" sz="2400" dirty="0" smtClean="0"/>
              <a:t>addressed for the region at IP1 and IP3 as SPPC is longer here.</a:t>
            </a:r>
          </a:p>
          <a:p>
            <a:pPr lvl="1"/>
            <a:r>
              <a:rPr lang="en-US" altLang="zh-CN" sz="2400" dirty="0"/>
              <a:t>A long section of SPPC at IP3 is used for combining the transverse and momentum collimation in the same section (SPPC 4.3km &gt; CEPC 3.32km). </a:t>
            </a:r>
          </a:p>
          <a:p>
            <a:r>
              <a:rPr lang="en-US" altLang="zh-CN" sz="2400" dirty="0"/>
              <a:t>Geometry of CEPC kept, adjust the SPPC’s</a:t>
            </a:r>
          </a:p>
          <a:p>
            <a:pPr lvl="1"/>
            <a:r>
              <a:rPr lang="en-US" altLang="zh-CN" sz="2400" dirty="0" smtClean="0"/>
              <a:t>Keep 4.3km of SPPC collimation section: No </a:t>
            </a:r>
            <a:r>
              <a:rPr lang="en-US" altLang="zh-CN" sz="2400" dirty="0"/>
              <a:t>solutions found with B1&lt; 18 T, |B2|&lt; 18 T, bypass &lt; </a:t>
            </a:r>
            <a:r>
              <a:rPr lang="en-US" altLang="zh-CN" sz="2400" dirty="0" smtClean="0"/>
              <a:t>8km</a:t>
            </a:r>
          </a:p>
          <a:p>
            <a:pPr lvl="1"/>
            <a:r>
              <a:rPr lang="en-US" altLang="zh-CN" sz="2400" dirty="0" smtClean="0"/>
              <a:t>shorter</a:t>
            </a:r>
            <a:r>
              <a:rPr lang="en-US" altLang="zh-CN" sz="2400" dirty="0"/>
              <a:t> SPPC collimation </a:t>
            </a:r>
            <a:r>
              <a:rPr lang="en-US" altLang="zh-CN" sz="2400" dirty="0" err="1" smtClean="0"/>
              <a:t>section:For</a:t>
            </a:r>
            <a:r>
              <a:rPr lang="en-US" altLang="zh-CN" sz="2400" dirty="0" smtClean="0"/>
              <a:t> example: B1=B2=12T, bypass =8km, length of collimation 3.18 km</a:t>
            </a:r>
          </a:p>
          <a:p>
            <a:pPr lvl="2"/>
            <a:r>
              <a:rPr lang="en-US" altLang="zh-CN" dirty="0" smtClean="0"/>
              <a:t>shared tunnel rate &gt;</a:t>
            </a:r>
            <a:r>
              <a:rPr lang="en-US" altLang="zh-CN" dirty="0"/>
              <a:t>75% which will be a bit larger if considering bypass of booster at IP1 &amp;IP3 and the region where distance of CEPC-SPPC is </a:t>
            </a:r>
            <a:r>
              <a:rPr lang="en-US" altLang="zh-CN" dirty="0" smtClean="0"/>
              <a:t>not significant </a:t>
            </a:r>
            <a:r>
              <a:rPr lang="en-US" altLang="zh-CN" dirty="0"/>
              <a:t>larger than 3.325m.</a:t>
            </a:r>
          </a:p>
          <a:p>
            <a:pPr lvl="1"/>
            <a:endParaRPr lang="en-US" altLang="zh-CN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12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8"/>
            <a:ext cx="888000" cy="6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logo_main2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5" y="53961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80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179512" y="315345"/>
            <a:ext cx="8918888" cy="593375"/>
          </a:xfrm>
        </p:spPr>
        <p:txBody>
          <a:bodyPr>
            <a:no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</a:rPr>
              <a:t>Tunnel compatibility requirements of Long Straight Section lengths</a:t>
            </a:r>
            <a:endParaRPr lang="zh-CN" altLang="en-US" sz="2400" b="1" dirty="0">
              <a:solidFill>
                <a:srgbClr val="0070C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03430" y="4149080"/>
            <a:ext cx="41508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1600" b="0" dirty="0" smtClean="0">
                <a:latin typeface="+mj-lt"/>
              </a:rPr>
              <a:t>Length of Long Straight section requirements </a:t>
            </a:r>
            <a:r>
              <a:rPr lang="en-US" altLang="zh-CN" sz="1600" b="0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en-US" altLang="zh-CN" sz="1600" b="1" dirty="0">
                <a:solidFill>
                  <a:srgbClr val="FF0000"/>
                </a:solidFill>
              </a:rPr>
              <a:t>tunnel 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not shared at 4IPs</a:t>
            </a:r>
            <a:r>
              <a:rPr lang="en-US" altLang="zh-CN" sz="1600" b="0" dirty="0" smtClean="0">
                <a:solidFill>
                  <a:srgbClr val="FF0000"/>
                </a:solidFill>
                <a:latin typeface="+mj-lt"/>
              </a:rPr>
              <a:t>)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358877"/>
              </p:ext>
            </p:extLst>
          </p:nvPr>
        </p:nvGraphicFramePr>
        <p:xfrm>
          <a:off x="176779" y="4874096"/>
          <a:ext cx="5123428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857"/>
                <a:gridCol w="1280857"/>
                <a:gridCol w="1280857"/>
                <a:gridCol w="1280857"/>
              </a:tblGrid>
              <a:tr h="217365">
                <a:tc>
                  <a:txBody>
                    <a:bodyPr/>
                    <a:lstStyle/>
                    <a:p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IP1</a:t>
                      </a:r>
                      <a:r>
                        <a:rPr lang="en-US" altLang="zh-CN" sz="1400" baseline="0" dirty="0" smtClean="0"/>
                        <a:t> &amp; IP3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IP2</a:t>
                      </a:r>
                      <a:r>
                        <a:rPr lang="en-US" altLang="zh-CN" sz="1400" baseline="0" dirty="0" smtClean="0"/>
                        <a:t> &amp; IP4</a:t>
                      </a:r>
                      <a:endParaRPr lang="zh-CN" alt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STRs</a:t>
                      </a:r>
                      <a:endParaRPr lang="zh-CN" altLang="en-US" sz="1400" dirty="0"/>
                    </a:p>
                  </a:txBody>
                  <a:tcPr/>
                </a:tc>
              </a:tr>
              <a:tr h="21736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SPPC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4300 m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1250</a:t>
                      </a:r>
                      <a:r>
                        <a:rPr lang="en-US" altLang="zh-CN" sz="1400" baseline="0" dirty="0" smtClean="0"/>
                        <a:t> m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1250 m</a:t>
                      </a:r>
                      <a:endParaRPr lang="zh-CN" altLang="en-US" sz="1400" dirty="0"/>
                    </a:p>
                  </a:txBody>
                  <a:tcPr/>
                </a:tc>
              </a:tr>
              <a:tr h="217365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CEPC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3320 m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3420 m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1192.5</a:t>
                      </a:r>
                      <a:r>
                        <a:rPr lang="en-US" altLang="zh-CN" sz="1400" baseline="0" dirty="0" smtClean="0"/>
                        <a:t> m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217365">
                <a:tc>
                  <a:txBody>
                    <a:bodyPr/>
                    <a:lstStyle/>
                    <a:p>
                      <a:r>
                        <a:rPr lang="en-US" altLang="zh-CN" sz="1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Compatibility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4300 m</a:t>
                      </a:r>
                      <a:endParaRPr lang="zh-CN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3420 m</a:t>
                      </a:r>
                      <a:endParaRPr lang="zh-CN" alt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smtClean="0"/>
                        <a:t>1250 m</a:t>
                      </a:r>
                      <a:endParaRPr lang="zh-CN" altLang="en-US" sz="1400" b="1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2982" y="941074"/>
            <a:ext cx="3118421" cy="230211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706807" y="2154299"/>
            <a:ext cx="1452770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0" dirty="0" err="1" smtClean="0">
                <a:latin typeface="+mn-lt"/>
              </a:rPr>
              <a:t>Jianquan</a:t>
            </a:r>
            <a:r>
              <a:rPr lang="en-US" altLang="zh-CN" sz="1400" b="0" dirty="0" smtClean="0">
                <a:latin typeface="+mn-lt"/>
              </a:rPr>
              <a:t> Yang et.</a:t>
            </a:r>
            <a:endParaRPr lang="zh-CN" altLang="en-US" sz="1400" b="0" dirty="0">
              <a:latin typeface="+mn-lt"/>
            </a:endParaRPr>
          </a:p>
        </p:txBody>
      </p:sp>
      <p:pic>
        <p:nvPicPr>
          <p:cNvPr id="17" name="内容占位符 4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1" y="901962"/>
            <a:ext cx="2763322" cy="2763322"/>
          </a:xfrm>
        </p:spPr>
      </p:pic>
      <p:grpSp>
        <p:nvGrpSpPr>
          <p:cNvPr id="18" name="组合 17"/>
          <p:cNvGrpSpPr/>
          <p:nvPr/>
        </p:nvGrpSpPr>
        <p:grpSpPr>
          <a:xfrm>
            <a:off x="2588315" y="901962"/>
            <a:ext cx="3085119" cy="3070390"/>
            <a:chOff x="197728" y="4175331"/>
            <a:chExt cx="2971501" cy="2651497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7728" y="4276890"/>
              <a:ext cx="2971501" cy="2549938"/>
            </a:xfrm>
            <a:prstGeom prst="rect">
              <a:avLst/>
            </a:prstGeom>
          </p:spPr>
        </p:pic>
        <p:sp>
          <p:nvSpPr>
            <p:cNvPr id="20" name="矩形 19"/>
            <p:cNvSpPr/>
            <p:nvPr/>
          </p:nvSpPr>
          <p:spPr>
            <a:xfrm>
              <a:off x="1267269" y="4175331"/>
              <a:ext cx="907409" cy="2392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b="0" dirty="0" smtClean="0">
                  <a:latin typeface="+mn-lt"/>
                </a:rPr>
                <a:t>CEPC Layout</a:t>
              </a:r>
              <a:endParaRPr lang="zh-CN" altLang="en-US" sz="1100" b="0" dirty="0">
                <a:latin typeface="+mn-lt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90317" y="6267366"/>
            <a:ext cx="5583117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0" dirty="0" smtClean="0">
                <a:latin typeface="+mj-ea"/>
                <a:ea typeface="+mj-ea"/>
              </a:rPr>
              <a:t>* The required collimation section length may be changed with different collimation system designs</a:t>
            </a:r>
            <a:endParaRPr lang="zh-CN" altLang="en-US" sz="1200" b="0" dirty="0" smtClean="0">
              <a:latin typeface="+mj-ea"/>
              <a:ea typeface="+mj-ea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560279" y="3695517"/>
            <a:ext cx="1030026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b="0" dirty="0" err="1" smtClean="0">
                <a:latin typeface="+mn-lt"/>
              </a:rPr>
              <a:t>Yiwei</a:t>
            </a:r>
            <a:r>
              <a:rPr lang="en-US" altLang="zh-CN" sz="1400" b="0" dirty="0" smtClean="0">
                <a:latin typeface="+mn-lt"/>
              </a:rPr>
              <a:t> Wang</a:t>
            </a:r>
            <a:endParaRPr lang="zh-CN" altLang="en-US" sz="1400" b="0" dirty="0">
              <a:latin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55248" y="3305531"/>
            <a:ext cx="3388752" cy="2556427"/>
          </a:xfrm>
          <a:prstGeom prst="rect">
            <a:avLst/>
          </a:prstGeom>
        </p:spPr>
      </p:pic>
      <p:sp>
        <p:nvSpPr>
          <p:cNvPr id="16" name="文本框 15"/>
          <p:cNvSpPr txBox="1"/>
          <p:nvPr/>
        </p:nvSpPr>
        <p:spPr>
          <a:xfrm>
            <a:off x="5936089" y="6093296"/>
            <a:ext cx="2988807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200" b="1" dirty="0" smtClean="0">
                <a:solidFill>
                  <a:srgbClr val="FF0000"/>
                </a:solidFill>
                <a:latin typeface="+mj-lt"/>
              </a:rPr>
              <a:t>Reasons of 4300 m LSS needed for SPPC:</a:t>
            </a:r>
          </a:p>
          <a:p>
            <a:pPr>
              <a:spcBef>
                <a:spcPts val="600"/>
              </a:spcBef>
            </a:pPr>
            <a:r>
              <a:rPr lang="en-US" altLang="zh-CN" sz="1200" b="1" dirty="0" smtClean="0">
                <a:solidFill>
                  <a:srgbClr val="FF0000"/>
                </a:solidFill>
                <a:latin typeface="+mj-lt"/>
              </a:rPr>
              <a:t>Combining the transverse and momentum collimation in the same section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936090" y="5771396"/>
            <a:ext cx="298880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altLang="zh-CN" sz="1600" b="0" dirty="0" smtClean="0">
                <a:latin typeface="+mj-lt"/>
              </a:rPr>
              <a:t>Lattice of collimation section</a:t>
            </a:r>
          </a:p>
        </p:txBody>
      </p:sp>
      <p:sp>
        <p:nvSpPr>
          <p:cNvPr id="7" name="矩形 6"/>
          <p:cNvSpPr/>
          <p:nvPr/>
        </p:nvSpPr>
        <p:spPr>
          <a:xfrm>
            <a:off x="5364088" y="44624"/>
            <a:ext cx="37517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 smtClean="0"/>
              <a:t>Slide from </a:t>
            </a:r>
            <a:r>
              <a:rPr lang="en-US" altLang="zh-CN" sz="1600" b="1" dirty="0" err="1" smtClean="0"/>
              <a:t>Yukai</a:t>
            </a:r>
            <a:r>
              <a:rPr lang="en-US" altLang="zh-CN" sz="1600" b="1" dirty="0" smtClean="0"/>
              <a:t> Chen, April 2019, Oxford</a:t>
            </a:r>
            <a:r>
              <a:rPr lang="en-US" altLang="zh-CN" sz="2000" b="1" dirty="0" smtClean="0"/>
              <a:t> </a:t>
            </a:r>
            <a:endParaRPr lang="zh-CN" altLang="en-US" sz="2000" b="1" dirty="0"/>
          </a:p>
        </p:txBody>
      </p:sp>
      <p:sp>
        <p:nvSpPr>
          <p:cNvPr id="10" name="矩形 9"/>
          <p:cNvSpPr/>
          <p:nvPr/>
        </p:nvSpPr>
        <p:spPr>
          <a:xfrm>
            <a:off x="1403648" y="4816704"/>
            <a:ext cx="1375209" cy="132909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946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3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rgbClr val="0070C0"/>
                </a:solidFill>
              </a:rPr>
              <a:t>Compatibility at the IP1 and IP3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40161"/>
            <a:ext cx="8229600" cy="2764903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The compatibility at the IP1 and IP3 need to be addressed</a:t>
            </a:r>
          </a:p>
          <a:p>
            <a:pPr lvl="1"/>
            <a:r>
              <a:rPr lang="en-US" altLang="zh-CN" sz="2000" dirty="0" smtClean="0"/>
              <a:t>CEPC  3.32 km, SPPC </a:t>
            </a:r>
            <a:r>
              <a:rPr lang="en-US" altLang="zh-CN" sz="2000" dirty="0"/>
              <a:t>4.3 </a:t>
            </a:r>
            <a:r>
              <a:rPr lang="en-US" altLang="zh-CN" sz="2000" dirty="0" smtClean="0"/>
              <a:t>km</a:t>
            </a:r>
          </a:p>
          <a:p>
            <a:pPr lvl="1"/>
            <a:r>
              <a:rPr lang="en-US" altLang="zh-CN" sz="2000" dirty="0" smtClean="0"/>
              <a:t>Geometry of CEPC kept, adjust the SPPC’s</a:t>
            </a:r>
            <a:endParaRPr lang="zh-CN" altLang="en-US" sz="2000" dirty="0"/>
          </a:p>
          <a:p>
            <a:pPr lvl="1"/>
            <a:r>
              <a:rPr lang="en-US" altLang="zh-CN" sz="2000" dirty="0" smtClean="0"/>
              <a:t>As </a:t>
            </a:r>
            <a:r>
              <a:rPr lang="en-US" altLang="zh-CN" sz="2000" dirty="0"/>
              <a:t>SPPC </a:t>
            </a:r>
            <a:r>
              <a:rPr lang="en-US" altLang="zh-CN" sz="2000" dirty="0" smtClean="0"/>
              <a:t>is longer than </a:t>
            </a:r>
            <a:r>
              <a:rPr lang="en-US" altLang="zh-CN" sz="2000" dirty="0"/>
              <a:t>CEPC </a:t>
            </a:r>
            <a:r>
              <a:rPr lang="en-US" altLang="zh-CN" sz="2000" dirty="0" smtClean="0"/>
              <a:t>at this region, the bypass of SPPC will need strong bend. </a:t>
            </a:r>
          </a:p>
          <a:p>
            <a:pPr lvl="1"/>
            <a:r>
              <a:rPr lang="en-US" altLang="zh-CN" sz="2000" dirty="0" smtClean="0"/>
              <a:t>Longer bypass section will help to reduce the strength but the section should not be too long.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00" y="3861048"/>
            <a:ext cx="7525492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5" y="53961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nistrator\Desktop\111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8"/>
            <a:ext cx="888000" cy="6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53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3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rgbClr val="0070C0"/>
                </a:solidFill>
              </a:rPr>
              <a:t>CASE 1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4"/>
            <a:ext cx="8686800" cy="2260847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Two kind of bends and a drift between them used</a:t>
            </a:r>
          </a:p>
          <a:p>
            <a:pPr lvl="1"/>
            <a:r>
              <a:rPr lang="en-US" altLang="zh-CN" sz="2400" dirty="0"/>
              <a:t>assume filling factor of bend=0.79</a:t>
            </a:r>
          </a:p>
          <a:p>
            <a:r>
              <a:rPr lang="en-US" altLang="zh-CN" sz="2400" dirty="0"/>
              <a:t>constraints: B1&lt; 18 T, |B2|&lt; 18 T, </a:t>
            </a:r>
            <a:r>
              <a:rPr lang="en-US" altLang="zh-CN" sz="2400" dirty="0" smtClean="0"/>
              <a:t>bypass &lt; 8km</a:t>
            </a:r>
            <a:endParaRPr lang="en-US" altLang="zh-CN" sz="2400" dirty="0"/>
          </a:p>
          <a:p>
            <a:r>
              <a:rPr lang="en-US" altLang="zh-CN" sz="2400" dirty="0"/>
              <a:t>match (x, y, theta)</a:t>
            </a:r>
          </a:p>
          <a:p>
            <a:pPr lvl="1"/>
            <a:r>
              <a:rPr lang="en-US" altLang="zh-CN" sz="2400" dirty="0"/>
              <a:t>distance of CEPC and SPPC=3.325m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5" y="53961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8"/>
            <a:ext cx="888000" cy="6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组合 6"/>
          <p:cNvGrpSpPr/>
          <p:nvPr/>
        </p:nvGrpSpPr>
        <p:grpSpPr>
          <a:xfrm>
            <a:off x="2483768" y="3508851"/>
            <a:ext cx="4824536" cy="2440429"/>
            <a:chOff x="5436096" y="2860779"/>
            <a:chExt cx="4824536" cy="2440429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096" y="2860779"/>
              <a:ext cx="4032447" cy="24404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5796135" y="2932786"/>
              <a:ext cx="30963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b="1" dirty="0" smtClean="0">
                  <a:solidFill>
                    <a:srgbClr val="FF0000"/>
                  </a:solidFill>
                </a:rPr>
                <a:t>No </a:t>
              </a:r>
              <a:r>
                <a:rPr lang="en-US" altLang="zh-CN" sz="2000" b="1" dirty="0" smtClean="0">
                  <a:solidFill>
                    <a:srgbClr val="FF0000"/>
                  </a:solidFill>
                </a:rPr>
                <a:t>solution</a:t>
              </a:r>
              <a:endParaRPr lang="en-US" altLang="zh-CN" sz="20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12" name="灯片编号占位符 3"/>
            <p:cNvSpPr txBox="1">
              <a:spLocks/>
            </p:cNvSpPr>
            <p:nvPr/>
          </p:nvSpPr>
          <p:spPr>
            <a:xfrm>
              <a:off x="6957197" y="4755196"/>
              <a:ext cx="2133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zh-CN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0C913308-F349-4B6D-A68A-DD1791B4A57B}" type="slidenum">
                <a:rPr lang="zh-CN" altLang="en-US" smtClean="0"/>
                <a:pPr/>
                <a:t>4</a:t>
              </a:fld>
              <a:endParaRPr lang="zh-CN" altLang="en-US"/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5840093" y="4036877"/>
              <a:ext cx="4420539" cy="976299"/>
              <a:chOff x="5436096" y="5638032"/>
              <a:chExt cx="4420539" cy="976299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5868144" y="5638032"/>
                <a:ext cx="16561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o</a:t>
                </a:r>
                <a:r>
                  <a:rPr lang="en-US" altLang="zh-CN" sz="1400" b="1" dirty="0" smtClean="0"/>
                  <a:t>uter ring of CEPC</a:t>
                </a:r>
                <a:endParaRPr lang="zh-CN" altLang="en-US" sz="1400" b="1" dirty="0"/>
              </a:p>
            </p:txBody>
          </p:sp>
          <p:cxnSp>
            <p:nvCxnSpPr>
              <p:cNvPr id="16" name="直接箭头连接符 15"/>
              <p:cNvCxnSpPr/>
              <p:nvPr/>
            </p:nvCxnSpPr>
            <p:spPr>
              <a:xfrm>
                <a:off x="6696236" y="5926064"/>
                <a:ext cx="34777" cy="2160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7984427" y="6091111"/>
                <a:ext cx="18722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c</a:t>
                </a:r>
                <a:r>
                  <a:rPr lang="en-US" altLang="zh-CN" sz="1400" b="1" dirty="0" smtClean="0"/>
                  <a:t>enter </a:t>
                </a:r>
              </a:p>
              <a:p>
                <a:r>
                  <a:rPr lang="en-US" altLang="zh-CN" sz="1400" b="1" dirty="0" smtClean="0"/>
                  <a:t>line of SPPC</a:t>
                </a:r>
                <a:endParaRPr lang="zh-CN" altLang="en-US" sz="1400" b="1" dirty="0"/>
              </a:p>
            </p:txBody>
          </p:sp>
          <p:cxnSp>
            <p:nvCxnSpPr>
              <p:cNvPr id="18" name="直接箭头连接符 17"/>
              <p:cNvCxnSpPr/>
              <p:nvPr/>
            </p:nvCxnSpPr>
            <p:spPr>
              <a:xfrm flipH="1" flipV="1">
                <a:off x="8200450" y="5966259"/>
                <a:ext cx="216025" cy="1704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箭头连接符 18"/>
              <p:cNvCxnSpPr/>
              <p:nvPr/>
            </p:nvCxnSpPr>
            <p:spPr>
              <a:xfrm>
                <a:off x="5464147" y="6214096"/>
                <a:ext cx="0" cy="26161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580112" y="6214096"/>
                <a:ext cx="972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 smtClean="0"/>
                  <a:t>23 m</a:t>
                </a:r>
                <a:endParaRPr lang="zh-CN" altLang="en-US" sz="1400" b="1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36096" y="5875542"/>
                <a:ext cx="792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smtClean="0">
                    <a:solidFill>
                      <a:srgbClr val="FF0000"/>
                    </a:solidFill>
                  </a:rPr>
                  <a:t>IP3</a:t>
                </a:r>
                <a:endParaRPr lang="zh-CN" altLang="en-US" sz="1600" b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6574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3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rgbClr val="0070C0"/>
                </a:solidFill>
              </a:rPr>
              <a:t>CASE 2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5" y="53961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内容占位符 2"/>
          <p:cNvSpPr txBox="1">
            <a:spLocks/>
          </p:cNvSpPr>
          <p:nvPr/>
        </p:nvSpPr>
        <p:spPr>
          <a:xfrm>
            <a:off x="457200" y="1124744"/>
            <a:ext cx="8229600" cy="226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 smtClean="0"/>
              <a:t>Two kind of bends and a drift between them used</a:t>
            </a:r>
          </a:p>
          <a:p>
            <a:pPr lvl="1"/>
            <a:r>
              <a:rPr lang="en-US" altLang="zh-CN" sz="2400" dirty="0" smtClean="0"/>
              <a:t>assume filling factor of bend=0.79</a:t>
            </a:r>
          </a:p>
          <a:p>
            <a:r>
              <a:rPr lang="en-US" altLang="zh-CN" sz="2400" dirty="0" smtClean="0"/>
              <a:t>constraints: B1&lt; 18 T, |B2|&lt; 18 T, bypass &lt; 10km</a:t>
            </a:r>
          </a:p>
          <a:p>
            <a:r>
              <a:rPr lang="en-US" altLang="zh-CN" sz="2400" dirty="0" smtClean="0"/>
              <a:t>match (x, y, theta)</a:t>
            </a:r>
          </a:p>
          <a:p>
            <a:pPr lvl="1"/>
            <a:r>
              <a:rPr lang="en-US" altLang="zh-CN" sz="2400" dirty="0" smtClean="0"/>
              <a:t>distance of CEPC and SPPC=3.325m</a:t>
            </a:r>
            <a:endParaRPr lang="en-US" altLang="zh-CN" sz="2400" dirty="0"/>
          </a:p>
        </p:txBody>
      </p:sp>
      <p:pic>
        <p:nvPicPr>
          <p:cNvPr id="10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8"/>
            <a:ext cx="888000" cy="6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组合 2"/>
          <p:cNvGrpSpPr/>
          <p:nvPr/>
        </p:nvGrpSpPr>
        <p:grpSpPr>
          <a:xfrm>
            <a:off x="2411760" y="3445520"/>
            <a:ext cx="4612489" cy="2431752"/>
            <a:chOff x="2551799" y="3445520"/>
            <a:chExt cx="4612489" cy="2431752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51799" y="3445520"/>
              <a:ext cx="3894641" cy="24317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灯片编号占位符 3"/>
            <p:cNvSpPr txBox="1">
              <a:spLocks/>
            </p:cNvSpPr>
            <p:nvPr/>
          </p:nvSpPr>
          <p:spPr>
            <a:xfrm>
              <a:off x="4032920" y="5492255"/>
              <a:ext cx="2133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zh-CN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0C913308-F349-4B6D-A68A-DD1791B4A57B}" type="slidenum">
                <a:rPr lang="zh-CN" altLang="en-US" smtClean="0"/>
                <a:pPr/>
                <a:t>5</a:t>
              </a:fld>
              <a:endParaRPr lang="zh-CN" altLang="en-US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2915816" y="3621808"/>
              <a:ext cx="4248472" cy="2035969"/>
              <a:chOff x="5436096" y="4485904"/>
              <a:chExt cx="4248472" cy="2035969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5546537" y="4629920"/>
                <a:ext cx="1149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 smtClean="0">
                    <a:solidFill>
                      <a:srgbClr val="FF0000"/>
                    </a:solidFill>
                  </a:rPr>
                  <a:t>Solution 1</a:t>
                </a:r>
                <a:endParaRPr lang="en-US" altLang="zh-CN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868144" y="5638032"/>
                <a:ext cx="16561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o</a:t>
                </a:r>
                <a:r>
                  <a:rPr lang="en-US" altLang="zh-CN" sz="1400" b="1" dirty="0" smtClean="0"/>
                  <a:t>uter ring of CEPC</a:t>
                </a:r>
                <a:endParaRPr lang="zh-CN" altLang="en-US" sz="1400" b="1" dirty="0"/>
              </a:p>
            </p:txBody>
          </p:sp>
          <p:cxnSp>
            <p:nvCxnSpPr>
              <p:cNvPr id="17" name="直接箭头连接符 16"/>
              <p:cNvCxnSpPr/>
              <p:nvPr/>
            </p:nvCxnSpPr>
            <p:spPr>
              <a:xfrm>
                <a:off x="6696236" y="5926064"/>
                <a:ext cx="34777" cy="2160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7812360" y="5906900"/>
                <a:ext cx="18722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c</a:t>
                </a:r>
                <a:r>
                  <a:rPr lang="en-US" altLang="zh-CN" sz="1400" b="1" dirty="0" smtClean="0"/>
                  <a:t>enter </a:t>
                </a:r>
              </a:p>
              <a:p>
                <a:r>
                  <a:rPr lang="en-US" altLang="zh-CN" sz="1400" b="1" dirty="0" smtClean="0"/>
                  <a:t>line of SPPC</a:t>
                </a:r>
                <a:endParaRPr lang="zh-CN" altLang="en-US" sz="1400" b="1" dirty="0"/>
              </a:p>
            </p:txBody>
          </p:sp>
          <p:cxnSp>
            <p:nvCxnSpPr>
              <p:cNvPr id="19" name="直接箭头连接符 18"/>
              <p:cNvCxnSpPr/>
              <p:nvPr/>
            </p:nvCxnSpPr>
            <p:spPr>
              <a:xfrm flipH="1" flipV="1">
                <a:off x="8028383" y="5782048"/>
                <a:ext cx="216025" cy="1704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箭头连接符 19"/>
              <p:cNvCxnSpPr/>
              <p:nvPr/>
            </p:nvCxnSpPr>
            <p:spPr>
              <a:xfrm>
                <a:off x="5508104" y="6214096"/>
                <a:ext cx="0" cy="26161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5580112" y="6214096"/>
                <a:ext cx="972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 smtClean="0"/>
                  <a:t>23 m</a:t>
                </a:r>
                <a:endParaRPr lang="zh-CN" altLang="en-US" sz="1400" b="1" dirty="0"/>
              </a:p>
            </p:txBody>
          </p:sp>
          <p:cxnSp>
            <p:nvCxnSpPr>
              <p:cNvPr id="22" name="直接箭头连接符 21"/>
              <p:cNvCxnSpPr/>
              <p:nvPr/>
            </p:nvCxnSpPr>
            <p:spPr>
              <a:xfrm>
                <a:off x="8604448" y="4499115"/>
                <a:ext cx="216024" cy="1308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7848364" y="4485904"/>
                <a:ext cx="972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 smtClean="0"/>
                  <a:t>3.325 m</a:t>
                </a:r>
                <a:endParaRPr lang="zh-CN" altLang="en-US" sz="1400" b="1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436096" y="5875542"/>
                <a:ext cx="792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smtClean="0">
                    <a:solidFill>
                      <a:srgbClr val="FF0000"/>
                    </a:solidFill>
                  </a:rPr>
                  <a:t>IP3</a:t>
                </a:r>
                <a:endParaRPr lang="zh-CN" altLang="en-US" sz="1600" b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838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3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rgbClr val="0070C0"/>
                </a:solidFill>
              </a:rPr>
              <a:t>CASE 3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5" y="53961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内容占位符 2"/>
          <p:cNvSpPr txBox="1">
            <a:spLocks/>
          </p:cNvSpPr>
          <p:nvPr/>
        </p:nvSpPr>
        <p:spPr>
          <a:xfrm>
            <a:off x="457200" y="1124744"/>
            <a:ext cx="8229600" cy="226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 smtClean="0"/>
              <a:t>Two kind of bends and a drift between them used</a:t>
            </a:r>
          </a:p>
          <a:p>
            <a:pPr lvl="1"/>
            <a:r>
              <a:rPr lang="en-US" altLang="zh-CN" sz="2400" dirty="0" smtClean="0"/>
              <a:t>assume filling factor of bend=0.79</a:t>
            </a:r>
          </a:p>
          <a:p>
            <a:r>
              <a:rPr lang="en-US" altLang="zh-CN" sz="2400" dirty="0" smtClean="0"/>
              <a:t>constraints: B1&lt; 22 T, |B2|&lt; 22 T, bypass &lt; </a:t>
            </a:r>
            <a:r>
              <a:rPr lang="en-US" altLang="zh-CN" sz="2400" dirty="0"/>
              <a:t>8</a:t>
            </a:r>
            <a:r>
              <a:rPr lang="en-US" altLang="zh-CN" sz="2400" dirty="0" smtClean="0"/>
              <a:t>km</a:t>
            </a:r>
          </a:p>
          <a:p>
            <a:r>
              <a:rPr lang="en-US" altLang="zh-CN" sz="2400" dirty="0" smtClean="0"/>
              <a:t>match (x, y, theta)</a:t>
            </a:r>
          </a:p>
          <a:p>
            <a:pPr lvl="1"/>
            <a:r>
              <a:rPr lang="en-US" altLang="zh-CN" sz="2400" dirty="0" smtClean="0"/>
              <a:t>distance of CEPC and SPPC=3.325m</a:t>
            </a:r>
            <a:endParaRPr lang="en-US" altLang="zh-CN" sz="2400" dirty="0"/>
          </a:p>
        </p:txBody>
      </p:sp>
      <p:pic>
        <p:nvPicPr>
          <p:cNvPr id="8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8"/>
            <a:ext cx="888000" cy="6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2267744" y="3486212"/>
            <a:ext cx="4680520" cy="2535076"/>
            <a:chOff x="5652120" y="2636912"/>
            <a:chExt cx="4680520" cy="253507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2120" y="2636912"/>
              <a:ext cx="3960440" cy="25350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灯片编号占位符 3"/>
            <p:cNvSpPr txBox="1">
              <a:spLocks/>
            </p:cNvSpPr>
            <p:nvPr/>
          </p:nvSpPr>
          <p:spPr>
            <a:xfrm>
              <a:off x="7133007" y="4709162"/>
              <a:ext cx="2133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zh-CN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0C913308-F349-4B6D-A68A-DD1791B4A57B}" type="slidenum">
                <a:rPr lang="zh-CN" altLang="en-US" smtClean="0"/>
                <a:pPr/>
                <a:t>6</a:t>
              </a:fld>
              <a:endParaRPr lang="zh-CN" altLang="en-US"/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6015903" y="2851926"/>
              <a:ext cx="4316737" cy="2089242"/>
              <a:chOff x="5436096" y="4499115"/>
              <a:chExt cx="4316737" cy="2089242"/>
            </a:xfrm>
          </p:grpSpPr>
          <p:sp>
            <p:nvSpPr>
              <p:cNvPr id="15" name="矩形 14"/>
              <p:cNvSpPr/>
              <p:nvPr/>
            </p:nvSpPr>
            <p:spPr>
              <a:xfrm>
                <a:off x="5546537" y="4629920"/>
                <a:ext cx="1149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 smtClean="0">
                    <a:solidFill>
                      <a:srgbClr val="FF0000"/>
                    </a:solidFill>
                  </a:rPr>
                  <a:t>Solution 2</a:t>
                </a:r>
                <a:endParaRPr lang="en-US" altLang="zh-CN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868144" y="5638032"/>
                <a:ext cx="16561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o</a:t>
                </a:r>
                <a:r>
                  <a:rPr lang="en-US" altLang="zh-CN" sz="1400" b="1" dirty="0" smtClean="0"/>
                  <a:t>uter ring of CEPC</a:t>
                </a:r>
                <a:endParaRPr lang="zh-CN" altLang="en-US" sz="1400" b="1" dirty="0"/>
              </a:p>
            </p:txBody>
          </p:sp>
          <p:cxnSp>
            <p:nvCxnSpPr>
              <p:cNvPr id="17" name="直接箭头连接符 16"/>
              <p:cNvCxnSpPr/>
              <p:nvPr/>
            </p:nvCxnSpPr>
            <p:spPr>
              <a:xfrm>
                <a:off x="6696236" y="5926064"/>
                <a:ext cx="34777" cy="2160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7880625" y="6065137"/>
                <a:ext cx="18722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c</a:t>
                </a:r>
                <a:r>
                  <a:rPr lang="en-US" altLang="zh-CN" sz="1400" b="1" dirty="0" smtClean="0"/>
                  <a:t>enter </a:t>
                </a:r>
              </a:p>
              <a:p>
                <a:r>
                  <a:rPr lang="en-US" altLang="zh-CN" sz="1400" b="1" dirty="0" smtClean="0"/>
                  <a:t>line of SPPC</a:t>
                </a:r>
                <a:endParaRPr lang="zh-CN" altLang="en-US" sz="1400" b="1" dirty="0"/>
              </a:p>
            </p:txBody>
          </p:sp>
          <p:cxnSp>
            <p:nvCxnSpPr>
              <p:cNvPr id="19" name="直接箭头连接符 18"/>
              <p:cNvCxnSpPr/>
              <p:nvPr/>
            </p:nvCxnSpPr>
            <p:spPr>
              <a:xfrm flipH="1" flipV="1">
                <a:off x="8096648" y="5985871"/>
                <a:ext cx="216025" cy="1704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直接箭头连接符 19"/>
              <p:cNvCxnSpPr/>
              <p:nvPr/>
            </p:nvCxnSpPr>
            <p:spPr>
              <a:xfrm>
                <a:off x="5508104" y="6214096"/>
                <a:ext cx="0" cy="26161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5580112" y="6214096"/>
                <a:ext cx="972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 smtClean="0"/>
                  <a:t>23 m</a:t>
                </a:r>
                <a:endParaRPr lang="zh-CN" altLang="en-US" sz="1400" b="1" dirty="0"/>
              </a:p>
            </p:txBody>
          </p:sp>
          <p:cxnSp>
            <p:nvCxnSpPr>
              <p:cNvPr id="22" name="直接箭头连接符 21"/>
              <p:cNvCxnSpPr/>
              <p:nvPr/>
            </p:nvCxnSpPr>
            <p:spPr>
              <a:xfrm>
                <a:off x="8672713" y="4499115"/>
                <a:ext cx="216024" cy="1308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TextBox 22"/>
              <p:cNvSpPr txBox="1"/>
              <p:nvPr/>
            </p:nvSpPr>
            <p:spPr>
              <a:xfrm>
                <a:off x="7620939" y="4626104"/>
                <a:ext cx="972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 smtClean="0"/>
                  <a:t>3.325 m</a:t>
                </a:r>
                <a:endParaRPr lang="zh-CN" altLang="en-US" sz="1400" b="1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436096" y="5875542"/>
                <a:ext cx="792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smtClean="0">
                    <a:solidFill>
                      <a:srgbClr val="FF0000"/>
                    </a:solidFill>
                  </a:rPr>
                  <a:t>IP3</a:t>
                </a:r>
                <a:endParaRPr lang="zh-CN" altLang="en-US" sz="1600" b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9443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3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rgbClr val="0070C0"/>
                </a:solidFill>
              </a:rPr>
              <a:t>CASE 4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5" y="53961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内容占位符 2"/>
          <p:cNvSpPr txBox="1">
            <a:spLocks/>
          </p:cNvSpPr>
          <p:nvPr/>
        </p:nvSpPr>
        <p:spPr>
          <a:xfrm>
            <a:off x="457200" y="1124744"/>
            <a:ext cx="8229600" cy="226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400" dirty="0" smtClean="0"/>
              <a:t>Two kind of bends and a drift between them used</a:t>
            </a:r>
          </a:p>
          <a:p>
            <a:pPr lvl="1"/>
            <a:r>
              <a:rPr lang="en-US" altLang="zh-CN" sz="2400" dirty="0" smtClean="0"/>
              <a:t>assume filling factor of bend=0.79</a:t>
            </a:r>
          </a:p>
          <a:p>
            <a:r>
              <a:rPr lang="en-US" altLang="zh-CN" sz="2400" dirty="0" smtClean="0"/>
              <a:t>constraints: B1&lt; 19 T, |B2|&lt; 19 T, bypass &lt; </a:t>
            </a:r>
            <a:r>
              <a:rPr lang="en-US" altLang="zh-CN" sz="2400" dirty="0"/>
              <a:t>9</a:t>
            </a:r>
            <a:r>
              <a:rPr lang="en-US" altLang="zh-CN" sz="2400" dirty="0" smtClean="0"/>
              <a:t>km</a:t>
            </a:r>
          </a:p>
          <a:p>
            <a:r>
              <a:rPr lang="en-US" altLang="zh-CN" sz="2400" dirty="0" smtClean="0"/>
              <a:t>match (x, y, theta)</a:t>
            </a:r>
          </a:p>
          <a:p>
            <a:pPr lvl="1"/>
            <a:r>
              <a:rPr lang="en-US" altLang="zh-CN" sz="2400" dirty="0" smtClean="0"/>
              <a:t>distance of CEPC and SPPC=3.325m</a:t>
            </a:r>
            <a:endParaRPr lang="en-US" altLang="zh-CN" sz="2400" dirty="0"/>
          </a:p>
        </p:txBody>
      </p:sp>
      <p:pic>
        <p:nvPicPr>
          <p:cNvPr id="8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8"/>
            <a:ext cx="888000" cy="6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组合 2"/>
          <p:cNvGrpSpPr/>
          <p:nvPr/>
        </p:nvGrpSpPr>
        <p:grpSpPr>
          <a:xfrm>
            <a:off x="2555776" y="3418623"/>
            <a:ext cx="4616466" cy="2458649"/>
            <a:chOff x="6084168" y="2708920"/>
            <a:chExt cx="4616466" cy="2458649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168" y="2708920"/>
              <a:ext cx="3888432" cy="24586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3" name="组合 12"/>
            <p:cNvGrpSpPr/>
            <p:nvPr/>
          </p:nvGrpSpPr>
          <p:grpSpPr>
            <a:xfrm>
              <a:off x="6452162" y="2889997"/>
              <a:ext cx="4248472" cy="2035969"/>
              <a:chOff x="5436096" y="4485904"/>
              <a:chExt cx="4248472" cy="2035969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5546537" y="4629920"/>
                <a:ext cx="11496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 smtClean="0">
                    <a:solidFill>
                      <a:srgbClr val="FF0000"/>
                    </a:solidFill>
                  </a:rPr>
                  <a:t>Solution 3</a:t>
                </a:r>
                <a:endParaRPr lang="en-US" altLang="zh-CN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868144" y="5638032"/>
                <a:ext cx="165618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o</a:t>
                </a:r>
                <a:r>
                  <a:rPr lang="en-US" altLang="zh-CN" sz="1400" b="1" dirty="0" smtClean="0"/>
                  <a:t>uter ring of CEPC</a:t>
                </a:r>
                <a:endParaRPr lang="zh-CN" altLang="en-US" sz="1400" b="1" dirty="0"/>
              </a:p>
            </p:txBody>
          </p:sp>
          <p:cxnSp>
            <p:nvCxnSpPr>
              <p:cNvPr id="16" name="直接箭头连接符 15"/>
              <p:cNvCxnSpPr/>
              <p:nvPr/>
            </p:nvCxnSpPr>
            <p:spPr>
              <a:xfrm>
                <a:off x="6696236" y="5926064"/>
                <a:ext cx="34777" cy="216024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7812360" y="5906900"/>
                <a:ext cx="18722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/>
                  <a:t>c</a:t>
                </a:r>
                <a:r>
                  <a:rPr lang="en-US" altLang="zh-CN" sz="1400" b="1" dirty="0" smtClean="0"/>
                  <a:t>enter </a:t>
                </a:r>
              </a:p>
              <a:p>
                <a:r>
                  <a:rPr lang="en-US" altLang="zh-CN" sz="1400" b="1" dirty="0" smtClean="0"/>
                  <a:t>line of SPPC</a:t>
                </a:r>
                <a:endParaRPr lang="zh-CN" altLang="en-US" sz="1400" b="1" dirty="0"/>
              </a:p>
            </p:txBody>
          </p:sp>
          <p:cxnSp>
            <p:nvCxnSpPr>
              <p:cNvPr id="18" name="直接箭头连接符 17"/>
              <p:cNvCxnSpPr/>
              <p:nvPr/>
            </p:nvCxnSpPr>
            <p:spPr>
              <a:xfrm flipH="1" flipV="1">
                <a:off x="8028383" y="5782048"/>
                <a:ext cx="216025" cy="1704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直接箭头连接符 18"/>
              <p:cNvCxnSpPr/>
              <p:nvPr/>
            </p:nvCxnSpPr>
            <p:spPr>
              <a:xfrm>
                <a:off x="5508104" y="6214096"/>
                <a:ext cx="0" cy="26161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580112" y="6214096"/>
                <a:ext cx="972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 smtClean="0"/>
                  <a:t>23 m</a:t>
                </a:r>
                <a:endParaRPr lang="zh-CN" altLang="en-US" sz="1400" b="1" dirty="0"/>
              </a:p>
            </p:txBody>
          </p:sp>
          <p:cxnSp>
            <p:nvCxnSpPr>
              <p:cNvPr id="21" name="直接箭头连接符 20"/>
              <p:cNvCxnSpPr/>
              <p:nvPr/>
            </p:nvCxnSpPr>
            <p:spPr>
              <a:xfrm>
                <a:off x="8604448" y="4499115"/>
                <a:ext cx="216024" cy="13080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7848364" y="4485904"/>
                <a:ext cx="97210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 smtClean="0"/>
                  <a:t>3.325 m</a:t>
                </a:r>
                <a:endParaRPr lang="zh-CN" altLang="en-US" sz="1400" b="1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436096" y="5875542"/>
                <a:ext cx="79208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b="1" dirty="0" smtClean="0">
                    <a:solidFill>
                      <a:srgbClr val="FF0000"/>
                    </a:solidFill>
                  </a:rPr>
                  <a:t>IP3</a:t>
                </a:r>
                <a:endParaRPr lang="zh-CN" altLang="en-US" sz="1600" b="1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5193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2"/>
          <p:cNvSpPr txBox="1">
            <a:spLocks/>
          </p:cNvSpPr>
          <p:nvPr/>
        </p:nvSpPr>
        <p:spPr>
          <a:xfrm>
            <a:off x="467544" y="1052736"/>
            <a:ext cx="8499176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/>
              <a:t>The compatibility at the IP1 and IP3 need to be fixed</a:t>
            </a:r>
          </a:p>
          <a:p>
            <a:pPr lvl="1"/>
            <a:r>
              <a:rPr lang="en-US" altLang="zh-CN" sz="2000" b="1" dirty="0"/>
              <a:t>A long section of SPPC at IP3 is used for combining the transverse and momentum collimation in the same section</a:t>
            </a:r>
            <a:r>
              <a:rPr lang="en-US" altLang="zh-CN" sz="2000" b="1" dirty="0" smtClean="0"/>
              <a:t>.</a:t>
            </a:r>
          </a:p>
          <a:p>
            <a:pPr lvl="1"/>
            <a:r>
              <a:rPr lang="en-US" altLang="zh-CN" sz="2000" dirty="0" smtClean="0"/>
              <a:t>As </a:t>
            </a:r>
            <a:r>
              <a:rPr lang="en-US" altLang="zh-CN" sz="2000" dirty="0"/>
              <a:t>SPPC is longer than CEPC at this region, the bypass of SPPC will need strong </a:t>
            </a:r>
            <a:r>
              <a:rPr lang="en-US" altLang="zh-CN" sz="2000" dirty="0" smtClean="0"/>
              <a:t>bend (</a:t>
            </a:r>
            <a:r>
              <a:rPr lang="en-US" altLang="zh-CN" sz="2000" dirty="0"/>
              <a:t>SPPC </a:t>
            </a:r>
            <a:r>
              <a:rPr lang="en-US" altLang="zh-CN" sz="2000" dirty="0" smtClean="0"/>
              <a:t>4.3km, </a:t>
            </a:r>
            <a:r>
              <a:rPr lang="en-US" altLang="zh-CN" sz="2000" dirty="0"/>
              <a:t>CEPC </a:t>
            </a:r>
            <a:r>
              <a:rPr lang="en-US" altLang="zh-CN" sz="2000" dirty="0" smtClean="0"/>
              <a:t>3.32km)</a:t>
            </a:r>
            <a:endParaRPr lang="en-US" altLang="zh-CN" sz="2000" dirty="0"/>
          </a:p>
          <a:p>
            <a:pPr lvl="1"/>
            <a:r>
              <a:rPr lang="en-US" altLang="zh-CN" sz="2000" dirty="0" smtClean="0"/>
              <a:t>Geometry </a:t>
            </a:r>
            <a:r>
              <a:rPr lang="en-US" altLang="zh-CN" sz="2000" dirty="0"/>
              <a:t>of CEPC kept, adjust the SPPC’s</a:t>
            </a:r>
            <a:endParaRPr lang="zh-CN" altLang="en-US" sz="2000" dirty="0"/>
          </a:p>
          <a:p>
            <a:r>
              <a:rPr lang="en-US" altLang="zh-CN" sz="2000" b="1" dirty="0" smtClean="0"/>
              <a:t>No solutions found with B1&lt; 18 </a:t>
            </a:r>
            <a:r>
              <a:rPr lang="en-US" altLang="zh-CN" sz="2000" b="1" dirty="0"/>
              <a:t>T, |B2|&lt; </a:t>
            </a:r>
            <a:r>
              <a:rPr lang="en-US" altLang="zh-CN" sz="2000" b="1" dirty="0" smtClean="0"/>
              <a:t>18 </a:t>
            </a:r>
            <a:r>
              <a:rPr lang="en-US" altLang="zh-CN" sz="2000" b="1" dirty="0"/>
              <a:t>T, </a:t>
            </a:r>
            <a:r>
              <a:rPr lang="en-US" altLang="zh-CN" sz="2000" b="1" dirty="0" smtClean="0"/>
              <a:t>bypass </a:t>
            </a:r>
            <a:r>
              <a:rPr lang="en-US" altLang="zh-CN" sz="2000" b="1" dirty="0"/>
              <a:t>&lt; </a:t>
            </a:r>
            <a:r>
              <a:rPr lang="en-US" altLang="zh-CN" sz="2000" b="1" dirty="0" smtClean="0"/>
              <a:t>8km</a:t>
            </a:r>
          </a:p>
          <a:p>
            <a:r>
              <a:rPr lang="en-US" altLang="zh-CN" sz="2000" dirty="0"/>
              <a:t>Three solutions </a:t>
            </a:r>
            <a:r>
              <a:rPr lang="en-US" altLang="zh-CN" sz="2000" dirty="0" smtClean="0"/>
              <a:t>found for this bypass scheme</a:t>
            </a:r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5" y="71950"/>
            <a:ext cx="917403" cy="860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64638"/>
            <a:ext cx="761494" cy="59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3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rgbClr val="0070C0"/>
                </a:solidFill>
              </a:rPr>
              <a:t>Compatibility at the IP1 and IP3</a:t>
            </a:r>
            <a:endParaRPr lang="zh-CN" altLang="en-US" sz="3200" b="1" dirty="0">
              <a:solidFill>
                <a:srgbClr val="0070C0"/>
              </a:solidFill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9111"/>
              </p:ext>
            </p:extLst>
          </p:nvPr>
        </p:nvGraphicFramePr>
        <p:xfrm>
          <a:off x="1691680" y="422108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3784"/>
                <a:gridCol w="1944216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Solutions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dirty="0" smtClean="0"/>
                        <a:t>bypass at IP3 </a:t>
                      </a:r>
                      <a:r>
                        <a:rPr lang="en-US" altLang="zh-CN" dirty="0" smtClean="0"/>
                        <a:t>[km]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B1[T]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B2[T]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8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21.70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-11.53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9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18.87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-8.07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10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17.32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-6.09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81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dirty="0" smtClean="0">
                <a:solidFill>
                  <a:srgbClr val="0070C0"/>
                </a:solidFill>
              </a:rPr>
              <a:t>Length of collimation section vs. </a:t>
            </a:r>
          </a:p>
          <a:p>
            <a:r>
              <a:rPr lang="en-US" altLang="zh-CN" sz="2800" b="1" dirty="0" smtClean="0">
                <a:solidFill>
                  <a:srgbClr val="0070C0"/>
                </a:solidFill>
              </a:rPr>
              <a:t>length of bypass at IP3</a:t>
            </a:r>
            <a:endParaRPr lang="en-US" altLang="zh-CN" sz="2800" b="1" dirty="0">
              <a:solidFill>
                <a:srgbClr val="0070C0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12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8"/>
            <a:ext cx="888000" cy="6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logo_main2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5" y="53961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内容占位符 2"/>
          <p:cNvSpPr txBox="1">
            <a:spLocks/>
          </p:cNvSpPr>
          <p:nvPr/>
        </p:nvSpPr>
        <p:spPr>
          <a:xfrm>
            <a:off x="393304" y="1340768"/>
            <a:ext cx="8293496" cy="2664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/>
              <a:t>The bend strength can be reduced if </a:t>
            </a:r>
            <a:r>
              <a:rPr lang="en-US" altLang="zh-CN" sz="2000" dirty="0" smtClean="0"/>
              <a:t>the section </a:t>
            </a:r>
            <a:r>
              <a:rPr lang="en-US" altLang="zh-CN" sz="2000" dirty="0"/>
              <a:t>of SPPC at IP3 is shorter</a:t>
            </a:r>
            <a:r>
              <a:rPr lang="en-US" altLang="zh-CN" sz="2000" dirty="0" smtClean="0"/>
              <a:t>.</a:t>
            </a:r>
          </a:p>
          <a:p>
            <a:pPr lvl="1"/>
            <a:r>
              <a:rPr lang="en-US" altLang="zh-CN" sz="2000" dirty="0" smtClean="0"/>
              <a:t>Keep B=12T, find length of bypass at IP3 for a shorter length of collimation section</a:t>
            </a:r>
          </a:p>
          <a:p>
            <a:pPr lvl="1"/>
            <a:r>
              <a:rPr lang="en-US" altLang="zh-CN" sz="2000" dirty="0"/>
              <a:t>B1=B2=12T, bypass =</a:t>
            </a:r>
            <a:r>
              <a:rPr lang="en-US" altLang="zh-CN" sz="2000" dirty="0" smtClean="0"/>
              <a:t>8km, length </a:t>
            </a:r>
            <a:r>
              <a:rPr lang="en-US" altLang="zh-CN" sz="2000" dirty="0"/>
              <a:t>of collimation 3.18 </a:t>
            </a:r>
            <a:r>
              <a:rPr lang="en-US" altLang="zh-CN" sz="2000" dirty="0" smtClean="0"/>
              <a:t>km</a:t>
            </a:r>
          </a:p>
          <a:p>
            <a:pPr lvl="2"/>
            <a:r>
              <a:rPr lang="en-US" altLang="zh-CN" sz="2000" dirty="0" smtClean="0"/>
              <a:t>shared </a:t>
            </a:r>
            <a:r>
              <a:rPr lang="en-US" altLang="zh-CN" sz="2000" dirty="0"/>
              <a:t>tunnel rate </a:t>
            </a:r>
            <a:r>
              <a:rPr lang="en-US" altLang="zh-CN" sz="2000" dirty="0" smtClean="0"/>
              <a:t>&gt;75% which will be a bit larger if considering bypass of booster at IP1 &amp;IP3 and the region where distance of CEPC-SPPC is not significant larger than 3.325m.</a:t>
            </a:r>
            <a:endParaRPr lang="en-US" altLang="zh-CN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043" y="3861048"/>
            <a:ext cx="4580205" cy="2775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05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5469</TotalTime>
  <Words>793</Words>
  <Application>Microsoft Office PowerPoint</Application>
  <PresentationFormat>全屏显示(4:3)</PresentationFormat>
  <Paragraphs>139</Paragraphs>
  <Slides>10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Status of CEPC-SPPC  Compatibility design</vt:lpstr>
      <vt:lpstr>Tunnel compatibility requirements of Long Straight Section lengths</vt:lpstr>
      <vt:lpstr>Compatibility at the IP1 and IP3</vt:lpstr>
      <vt:lpstr>CASE 1</vt:lpstr>
      <vt:lpstr>CASE 2</vt:lpstr>
      <vt:lpstr>CASE 3</vt:lpstr>
      <vt:lpstr>CASE 4</vt:lpstr>
      <vt:lpstr>Compatibility at the IP1 and IP3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main parameters</dc:title>
  <dc:creator>yiwei</dc:creator>
  <cp:lastModifiedBy>AutoBVT</cp:lastModifiedBy>
  <cp:revision>780</cp:revision>
  <dcterms:created xsi:type="dcterms:W3CDTF">2019-04-10T07:42:09Z</dcterms:created>
  <dcterms:modified xsi:type="dcterms:W3CDTF">2019-11-01T06:17:36Z</dcterms:modified>
</cp:coreProperties>
</file>