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0" r:id="rId1"/>
  </p:sldMasterIdLst>
  <p:notesMasterIdLst>
    <p:notesMasterId r:id="rId51"/>
  </p:notesMasterIdLst>
  <p:handoutMasterIdLst>
    <p:handoutMasterId r:id="rId52"/>
  </p:handoutMasterIdLst>
  <p:sldIdLst>
    <p:sldId id="678" r:id="rId2"/>
    <p:sldId id="1018" r:id="rId3"/>
    <p:sldId id="1093" r:id="rId4"/>
    <p:sldId id="1048" r:id="rId5"/>
    <p:sldId id="1057" r:id="rId6"/>
    <p:sldId id="1055" r:id="rId7"/>
    <p:sldId id="1095" r:id="rId8"/>
    <p:sldId id="1056" r:id="rId9"/>
    <p:sldId id="1096" r:id="rId10"/>
    <p:sldId id="1098" r:id="rId11"/>
    <p:sldId id="1099" r:id="rId12"/>
    <p:sldId id="1058" r:id="rId13"/>
    <p:sldId id="1061" r:id="rId14"/>
    <p:sldId id="1076" r:id="rId15"/>
    <p:sldId id="1077" r:id="rId16"/>
    <p:sldId id="1064" r:id="rId17"/>
    <p:sldId id="1065" r:id="rId18"/>
    <p:sldId id="1100" r:id="rId19"/>
    <p:sldId id="1101" r:id="rId20"/>
    <p:sldId id="1059" r:id="rId21"/>
    <p:sldId id="1063" r:id="rId22"/>
    <p:sldId id="1066" r:id="rId23"/>
    <p:sldId id="1102" r:id="rId24"/>
    <p:sldId id="1085" r:id="rId25"/>
    <p:sldId id="1086" r:id="rId26"/>
    <p:sldId id="1084" r:id="rId27"/>
    <p:sldId id="1103" r:id="rId28"/>
    <p:sldId id="1104" r:id="rId29"/>
    <p:sldId id="1105" r:id="rId30"/>
    <p:sldId id="1049" r:id="rId31"/>
    <p:sldId id="1082" r:id="rId32"/>
    <p:sldId id="1110" r:id="rId33"/>
    <p:sldId id="1006" r:id="rId34"/>
    <p:sldId id="1118" r:id="rId35"/>
    <p:sldId id="1130" r:id="rId36"/>
    <p:sldId id="1131" r:id="rId37"/>
    <p:sldId id="1116" r:id="rId38"/>
    <p:sldId id="1112" r:id="rId39"/>
    <p:sldId id="1128" r:id="rId40"/>
    <p:sldId id="1129" r:id="rId41"/>
    <p:sldId id="1119" r:id="rId42"/>
    <p:sldId id="1120" r:id="rId43"/>
    <p:sldId id="1121" r:id="rId44"/>
    <p:sldId id="1122" r:id="rId45"/>
    <p:sldId id="1124" r:id="rId46"/>
    <p:sldId id="1125" r:id="rId47"/>
    <p:sldId id="1123" r:id="rId48"/>
    <p:sldId id="1126" r:id="rId49"/>
    <p:sldId id="1127" r:id="rId50"/>
  </p:sldIdLst>
  <p:sldSz cx="9144000" cy="6858000" type="screen4x3"/>
  <p:notesSz cx="6646863" cy="97774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57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>
          <p15:clr>
            <a:srgbClr val="A4A3A4"/>
          </p15:clr>
        </p15:guide>
        <p15:guide id="2" pos="209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0FC80A"/>
    <a:srgbClr val="FF57AB"/>
    <a:srgbClr val="FF99CC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6" autoAdjust="0"/>
    <p:restoredTop sz="89171" autoAdjust="0"/>
  </p:normalViewPr>
  <p:slideViewPr>
    <p:cSldViewPr>
      <p:cViewPr>
        <p:scale>
          <a:sx n="80" d="100"/>
          <a:sy n="80" d="100"/>
        </p:scale>
        <p:origin x="2442" y="534"/>
      </p:cViewPr>
      <p:guideLst>
        <p:guide orient="horz" pos="2183"/>
        <p:guide pos="2857"/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4128" y="-90"/>
      </p:cViewPr>
      <p:guideLst>
        <p:guide orient="horz" pos="3079"/>
        <p:guide pos="209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765550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C5FDE-6E11-4062-9E73-37291E302A6F}" type="datetimeFigureOut">
              <a:rPr lang="zh-CN" altLang="en-US" smtClean="0"/>
              <a:pPr/>
              <a:t>2019/11/1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286875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765550" y="9286875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49D6F-DDE2-456D-AE37-DA8601A6BB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641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1032" cy="488949"/>
          </a:xfrm>
          <a:prstGeom prst="rect">
            <a:avLst/>
          </a:prstGeom>
        </p:spPr>
        <p:txBody>
          <a:bodyPr vert="horz" lIns="89755" tIns="44876" rIns="89755" bIns="44876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764279" y="2"/>
            <a:ext cx="2881032" cy="488949"/>
          </a:xfrm>
          <a:prstGeom prst="rect">
            <a:avLst/>
          </a:prstGeom>
        </p:spPr>
        <p:txBody>
          <a:bodyPr vert="horz" lIns="89755" tIns="44876" rIns="89755" bIns="44876" rtlCol="0"/>
          <a:lstStyle>
            <a:lvl1pPr algn="r">
              <a:defRPr sz="1200"/>
            </a:lvl1pPr>
          </a:lstStyle>
          <a:p>
            <a:fld id="{CAABCE95-32D8-4864-A292-0D0C99118195}" type="datetimeFigureOut">
              <a:rPr lang="zh-CN" altLang="en-US" smtClean="0"/>
              <a:pPr/>
              <a:t>2019/11/1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87913" cy="366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55" tIns="44876" rIns="89755" bIns="44876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64376" y="4644232"/>
            <a:ext cx="5318111" cy="4400544"/>
          </a:xfrm>
          <a:prstGeom prst="rect">
            <a:avLst/>
          </a:prstGeom>
        </p:spPr>
        <p:txBody>
          <a:bodyPr vert="horz" lIns="89755" tIns="44876" rIns="89755" bIns="44876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286892"/>
            <a:ext cx="2881032" cy="488948"/>
          </a:xfrm>
          <a:prstGeom prst="rect">
            <a:avLst/>
          </a:prstGeom>
        </p:spPr>
        <p:txBody>
          <a:bodyPr vert="horz" lIns="89755" tIns="44876" rIns="89755" bIns="44876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764279" y="9286892"/>
            <a:ext cx="2881032" cy="488948"/>
          </a:xfrm>
          <a:prstGeom prst="rect">
            <a:avLst/>
          </a:prstGeom>
        </p:spPr>
        <p:txBody>
          <a:bodyPr vert="horz" lIns="89755" tIns="44876" rIns="89755" bIns="44876" rtlCol="0" anchor="b"/>
          <a:lstStyle>
            <a:lvl1pPr algn="r">
              <a:defRPr sz="1200"/>
            </a:lvl1pPr>
          </a:lstStyle>
          <a:p>
            <a:fld id="{6E0575B9-D3B7-4693-9F3B-14F50D6C79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187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575B9-D3B7-4693-9F3B-14F50D6C793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20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575B9-D3B7-4693-9F3B-14F50D6C793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018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575B9-D3B7-4693-9F3B-14F50D6C793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285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575B9-D3B7-4693-9F3B-14F50D6C793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847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575B9-D3B7-4693-9F3B-14F50D6C793C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555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575B9-D3B7-4693-9F3B-14F50D6C793C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089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575B9-D3B7-4693-9F3B-14F50D6C793C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473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3815C-73F4-4246-A3B2-4CA713713E5F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622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0" y="1967696"/>
            <a:ext cx="9144000" cy="14618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>
                <a:solidFill>
                  <a:srgbClr val="A40000"/>
                </a:solidFill>
                <a:latin typeface="+mn-lt"/>
              </a:defRPr>
            </a:lvl1pPr>
          </a:lstStyle>
          <a:p>
            <a:r>
              <a:rPr lang="en-US" altLang="zh-CN" dirty="0" smtClean="0"/>
              <a:t>Presentation Title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360" y="4013936"/>
            <a:ext cx="3421075" cy="3408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rgbClr val="A40000"/>
                </a:solidFill>
                <a:latin typeface="+mn-lt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 smtClean="0"/>
              <a:t>Reporter</a:t>
            </a:r>
            <a:endParaRPr 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388" y="233273"/>
            <a:ext cx="1148457" cy="741191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0" y="1102039"/>
            <a:ext cx="9144000" cy="110846"/>
            <a:chOff x="0" y="846225"/>
            <a:chExt cx="9144000" cy="110846"/>
          </a:xfrm>
        </p:grpSpPr>
        <p:grpSp>
          <p:nvGrpSpPr>
            <p:cNvPr id="34" name="组合 33"/>
            <p:cNvGrpSpPr/>
            <p:nvPr/>
          </p:nvGrpSpPr>
          <p:grpSpPr>
            <a:xfrm>
              <a:off x="0" y="846225"/>
              <a:ext cx="9144000" cy="110846"/>
              <a:chOff x="0" y="846225"/>
              <a:chExt cx="9144000" cy="110846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875653" y="846225"/>
                <a:ext cx="8268347" cy="110438"/>
                <a:chOff x="875653" y="846225"/>
                <a:chExt cx="8268347" cy="110438"/>
              </a:xfrm>
            </p:grpSpPr>
            <p:sp>
              <p:nvSpPr>
                <p:cNvPr id="38" name="矩形 37"/>
                <p:cNvSpPr/>
                <p:nvPr/>
              </p:nvSpPr>
              <p:spPr>
                <a:xfrm>
                  <a:off x="875653" y="846227"/>
                  <a:ext cx="8268347" cy="110436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直角三角形 38"/>
                <p:cNvSpPr/>
                <p:nvPr/>
              </p:nvSpPr>
              <p:spPr>
                <a:xfrm>
                  <a:off x="975360" y="846225"/>
                  <a:ext cx="137160" cy="110438"/>
                </a:xfrm>
                <a:prstGeom prst="rtTriangle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7" name="矩形 36"/>
              <p:cNvSpPr/>
              <p:nvPr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35" name="直接连接符 34"/>
            <p:cNvCxnSpPr>
              <a:stCxn id="39" idx="2"/>
            </p:cNvCxnSpPr>
            <p:nvPr/>
          </p:nvCxnSpPr>
          <p:spPr>
            <a:xfrm flipV="1">
              <a:off x="975360" y="846225"/>
              <a:ext cx="0" cy="11043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4716016" y="6472195"/>
            <a:ext cx="4427985" cy="266400"/>
            <a:chOff x="3891916" y="6461760"/>
            <a:chExt cx="5252086" cy="342970"/>
          </a:xfrm>
        </p:grpSpPr>
        <p:sp>
          <p:nvSpPr>
            <p:cNvPr id="41" name="文本框 40"/>
            <p:cNvSpPr txBox="1"/>
            <p:nvPr/>
          </p:nvSpPr>
          <p:spPr>
            <a:xfrm>
              <a:off x="3891916" y="6461760"/>
              <a:ext cx="5252086" cy="34297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直角三角形 41"/>
            <p:cNvSpPr/>
            <p:nvPr/>
          </p:nvSpPr>
          <p:spPr>
            <a:xfrm flipV="1">
              <a:off x="3892140" y="6461761"/>
              <a:ext cx="655405" cy="33973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菱形 42"/>
          <p:cNvSpPr/>
          <p:nvPr/>
        </p:nvSpPr>
        <p:spPr>
          <a:xfrm>
            <a:off x="4502256" y="6379860"/>
            <a:ext cx="619936" cy="40011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4670240" y="6450251"/>
            <a:ext cx="4466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0" dirty="0" smtClean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Circular</a:t>
            </a:r>
            <a:r>
              <a:rPr lang="en-US" altLang="zh-CN" sz="1400" b="0" baseline="0" dirty="0" smtClean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Electron-Positron Collider</a:t>
            </a:r>
            <a:r>
              <a:rPr lang="en-US" altLang="zh-CN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0" y="6721454"/>
            <a:ext cx="5530291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975360" y="4417131"/>
            <a:ext cx="3416801" cy="373753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 smtClean="0"/>
              <a:t>system</a:t>
            </a:r>
            <a:endParaRPr lang="zh-CN" altLang="en-US" dirty="0" smtClean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975360" y="4853265"/>
            <a:ext cx="3416801" cy="373753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 smtClean="0"/>
              <a:t>date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454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标题 4"/>
          <p:cNvSpPr txBox="1">
            <a:spLocks/>
          </p:cNvSpPr>
          <p:nvPr/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5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0832" y="1232362"/>
            <a:ext cx="2114550" cy="512064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36016" y="1232362"/>
            <a:ext cx="5486400" cy="5120640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标题 4"/>
          <p:cNvSpPr txBox="1">
            <a:spLocks/>
          </p:cNvSpPr>
          <p:nvPr/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0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434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 hasCustomPrompt="1"/>
          </p:nvPr>
        </p:nvSpPr>
        <p:spPr>
          <a:xfrm>
            <a:off x="1168612" y="108725"/>
            <a:ext cx="7912425" cy="71292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3215" y="1785671"/>
            <a:ext cx="8531816" cy="4503369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685800" indent="-228600">
              <a:spcBef>
                <a:spcPts val="1200"/>
              </a:spcBef>
              <a:buFont typeface="Wingdings" panose="05000000000000000000" pitchFamily="2" charset="2"/>
              <a:buChar char="u"/>
              <a:defRPr>
                <a:latin typeface="+mn-lt"/>
                <a:ea typeface="+mn-ea"/>
                <a:cs typeface="Times New Roman" panose="02020603050405020304" pitchFamily="18" charset="0"/>
              </a:defRPr>
            </a:lvl2pPr>
            <a:lvl3pPr marL="1143000" indent="-228600">
              <a:spcBef>
                <a:spcPts val="1200"/>
              </a:spcBef>
              <a:buFont typeface="Wingdings" panose="05000000000000000000" pitchFamily="2" charset="2"/>
              <a:buChar char="l"/>
              <a:defRPr>
                <a:latin typeface="+mn-lt"/>
                <a:ea typeface="+mn-ea"/>
                <a:cs typeface="Times New Roman" panose="02020603050405020304" pitchFamily="18" charset="0"/>
              </a:defRPr>
            </a:lvl3pPr>
            <a:lvl4pPr marL="1600200" indent="-228600">
              <a:buFont typeface="Wingdings" panose="05000000000000000000" pitchFamily="2" charset="2"/>
              <a:buChar char="l"/>
              <a:defRPr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>
              <a:buFont typeface="Wingdings" panose="05000000000000000000" pitchFamily="2" charset="2"/>
              <a:buChar char="l"/>
              <a:defRPr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Click here to add text</a:t>
            </a:r>
            <a:endParaRPr lang="zh-CN" altLang="en-US" dirty="0" smtClean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39" y="108725"/>
            <a:ext cx="954117" cy="633385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333215" y="1137461"/>
            <a:ext cx="8531815" cy="467820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zh-CN" dirty="0" smtClean="0"/>
              <a:t>Click here to add text</a:t>
            </a:r>
            <a:endParaRPr lang="zh-CN" altLang="en-US" dirty="0" smtClean="0"/>
          </a:p>
        </p:txBody>
      </p:sp>
      <p:sp>
        <p:nvSpPr>
          <p:cNvPr id="8" name="矩形 7"/>
          <p:cNvSpPr/>
          <p:nvPr userDrawn="1"/>
        </p:nvSpPr>
        <p:spPr>
          <a:xfrm>
            <a:off x="0" y="6586926"/>
            <a:ext cx="8185707" cy="26832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8185708" y="6588019"/>
            <a:ext cx="958291" cy="267236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7733650" y="6588019"/>
            <a:ext cx="1347387" cy="267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直角三角形 11"/>
          <p:cNvSpPr/>
          <p:nvPr userDrawn="1"/>
        </p:nvSpPr>
        <p:spPr>
          <a:xfrm flipV="1">
            <a:off x="8182107" y="6588019"/>
            <a:ext cx="395207" cy="267236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0" y="821645"/>
            <a:ext cx="9144000" cy="135426"/>
            <a:chOff x="0" y="821645"/>
            <a:chExt cx="9144000" cy="135426"/>
          </a:xfrm>
        </p:grpSpPr>
        <p:grpSp>
          <p:nvGrpSpPr>
            <p:cNvPr id="14" name="组合 13"/>
            <p:cNvGrpSpPr/>
            <p:nvPr userDrawn="1"/>
          </p:nvGrpSpPr>
          <p:grpSpPr>
            <a:xfrm>
              <a:off x="0" y="846225"/>
              <a:ext cx="9144000" cy="110846"/>
              <a:chOff x="0" y="846225"/>
              <a:chExt cx="9144000" cy="110846"/>
            </a:xfrm>
          </p:grpSpPr>
          <p:grpSp>
            <p:nvGrpSpPr>
              <p:cNvPr id="16" name="组合 15"/>
              <p:cNvGrpSpPr/>
              <p:nvPr userDrawn="1"/>
            </p:nvGrpSpPr>
            <p:grpSpPr>
              <a:xfrm>
                <a:off x="875653" y="846225"/>
                <a:ext cx="8268347" cy="110438"/>
                <a:chOff x="875653" y="846225"/>
                <a:chExt cx="8268347" cy="110438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875653" y="846227"/>
                  <a:ext cx="8268347" cy="110436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直角三角形 18"/>
                <p:cNvSpPr/>
                <p:nvPr userDrawn="1"/>
              </p:nvSpPr>
              <p:spPr>
                <a:xfrm>
                  <a:off x="975360" y="846225"/>
                  <a:ext cx="137160" cy="110438"/>
                </a:xfrm>
                <a:prstGeom prst="rtTriangle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7" name="矩形 16"/>
              <p:cNvSpPr/>
              <p:nvPr userDrawn="1"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5" name="直接连接符 14"/>
            <p:cNvCxnSpPr/>
            <p:nvPr userDrawn="1"/>
          </p:nvCxnSpPr>
          <p:spPr>
            <a:xfrm flipV="1">
              <a:off x="975360" y="821645"/>
              <a:ext cx="0" cy="13501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直接连接符 19"/>
          <p:cNvCxnSpPr/>
          <p:nvPr userDrawn="1"/>
        </p:nvCxnSpPr>
        <p:spPr>
          <a:xfrm>
            <a:off x="8583829" y="6588019"/>
            <a:ext cx="0" cy="2672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225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5216" y="1310640"/>
            <a:ext cx="8039240" cy="480486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3200" smtClean="0">
                <a:solidFill>
                  <a:srgbClr val="000099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2400" smtClean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2000" smtClean="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1800" smtClean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</a:defRPr>
            </a:lvl5pPr>
          </a:lstStyle>
          <a:p>
            <a:pPr lvl="0">
              <a:buClrTx/>
              <a:buFont typeface="Wingdings" panose="05000000000000000000" pitchFamily="2" charset="2"/>
              <a:buChar char="l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1">
              <a:buClrTx/>
              <a:buFont typeface="Wingdings" panose="05000000000000000000" pitchFamily="2" charset="2"/>
              <a:buChar char="n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2">
              <a:buClrTx/>
              <a:buFont typeface="Wingdings" panose="05000000000000000000" pitchFamily="2" charset="2"/>
              <a:buChar char="u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4">
              <a:buClrTx/>
              <a:buFont typeface="Wingdings" panose="05000000000000000000" pitchFamily="2" charset="2"/>
              <a:buChar char="ü"/>
            </a:pPr>
            <a:r>
              <a:rPr lang="en-US" altLang="zh-CN" dirty="0" smtClean="0"/>
              <a:t>Click here to add text</a:t>
            </a:r>
            <a:endParaRPr lang="en-US" dirty="0"/>
          </a:p>
        </p:txBody>
      </p:sp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132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1829523" y="2046722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1" hasCustomPrompt="1"/>
          </p:nvPr>
        </p:nvSpPr>
        <p:spPr>
          <a:xfrm>
            <a:off x="2452543" y="2046722"/>
            <a:ext cx="4738688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16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1829523" y="2864140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18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52543" y="2864140"/>
            <a:ext cx="4738688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19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1829523" y="3681557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21" name="文本占位符 14"/>
          <p:cNvSpPr>
            <a:spLocks noGrp="1"/>
          </p:cNvSpPr>
          <p:nvPr>
            <p:ph type="body" sz="quarter" idx="15" hasCustomPrompt="1"/>
          </p:nvPr>
        </p:nvSpPr>
        <p:spPr>
          <a:xfrm>
            <a:off x="2452543" y="3681556"/>
            <a:ext cx="4738688" cy="561976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22" name="文本占位符 10"/>
          <p:cNvSpPr>
            <a:spLocks noGrp="1"/>
          </p:cNvSpPr>
          <p:nvPr>
            <p:ph type="body" sz="quarter" idx="16" hasCustomPrompt="1"/>
          </p:nvPr>
        </p:nvSpPr>
        <p:spPr>
          <a:xfrm>
            <a:off x="1829523" y="4498973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24" name="文本占位符 14"/>
          <p:cNvSpPr>
            <a:spLocks noGrp="1"/>
          </p:cNvSpPr>
          <p:nvPr>
            <p:ph type="body" sz="quarter" idx="17" hasCustomPrompt="1"/>
          </p:nvPr>
        </p:nvSpPr>
        <p:spPr>
          <a:xfrm>
            <a:off x="2452543" y="4498973"/>
            <a:ext cx="4738688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872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586926"/>
            <a:ext cx="8185707" cy="26832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85708" y="6588019"/>
            <a:ext cx="958291" cy="267236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7733650" y="6588019"/>
            <a:ext cx="1347387" cy="267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直角三角形 10"/>
          <p:cNvSpPr/>
          <p:nvPr/>
        </p:nvSpPr>
        <p:spPr>
          <a:xfrm flipV="1">
            <a:off x="8182107" y="6588019"/>
            <a:ext cx="395207" cy="267236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583829" y="6588019"/>
            <a:ext cx="0" cy="2672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内容占位符 13"/>
          <p:cNvSpPr>
            <a:spLocks noGrp="1"/>
          </p:cNvSpPr>
          <p:nvPr>
            <p:ph sz="quarter" idx="10" hasCustomPrompt="1"/>
          </p:nvPr>
        </p:nvSpPr>
        <p:spPr>
          <a:xfrm>
            <a:off x="0" y="1329892"/>
            <a:ext cx="6587836" cy="1912071"/>
          </a:xfrm>
          <a:solidFill>
            <a:srgbClr val="000099"/>
          </a:solidFill>
        </p:spPr>
        <p:txBody>
          <a:bodyPr anchor="ctr">
            <a:normAutofit/>
          </a:bodyPr>
          <a:lstStyle>
            <a:lvl1pPr marL="0" indent="0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1"/>
          </p:nvPr>
        </p:nvSpPr>
        <p:spPr>
          <a:xfrm>
            <a:off x="1257301" y="3460606"/>
            <a:ext cx="7221682" cy="271159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82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695" y="1240525"/>
            <a:ext cx="3738857" cy="5120640"/>
          </a:xfrm>
        </p:spPr>
        <p:txBody>
          <a:bodyPr anchor="t"/>
          <a:lstStyle>
            <a:lvl1pPr marL="182880" indent="-182880">
              <a:buClrTx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</a:defRPr>
            </a:lvl1pPr>
            <a:lvl2pPr marL="685800" indent="-182880">
              <a:buClrTx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</a:defRPr>
            </a:lvl2pPr>
            <a:lvl3pPr marL="1143000" indent="-182880">
              <a:buClrTx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</a:defRPr>
            </a:lvl3pPr>
            <a:lvl4pPr marL="1600200" indent="-182880">
              <a:buClrTx/>
              <a:buFont typeface="Wingdings" panose="05000000000000000000" pitchFamily="2" charset="2"/>
              <a:buChar char="Ø"/>
              <a:defRPr sz="1800">
                <a:solidFill>
                  <a:schemeClr val="tx1"/>
                </a:solidFill>
              </a:defRPr>
            </a:lvl4pPr>
            <a:lvl5pPr marL="2057400" indent="-182880">
              <a:buClrTx/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909" y="1240525"/>
            <a:ext cx="3768780" cy="512064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zh-CN" altLang="en-US" sz="3200" smtClean="0"/>
            </a:lvl1pPr>
            <a:lvl2pPr>
              <a:defRPr lang="zh-CN" altLang="en-US" smtClean="0"/>
            </a:lvl2pPr>
            <a:lvl3pPr>
              <a:defRPr lang="zh-CN" altLang="en-US" sz="2000" smtClean="0"/>
            </a:lvl3pPr>
            <a:lvl4pPr>
              <a:defRPr lang="zh-CN" altLang="en-US" smtClean="0"/>
            </a:lvl4pPr>
            <a:lvl5pPr>
              <a:defRPr lang="en-US" dirty="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870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348" y="1235858"/>
            <a:ext cx="2606040" cy="80772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348" y="2143208"/>
            <a:ext cx="260604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0261" y="1235859"/>
            <a:ext cx="260604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00261" y="2143208"/>
            <a:ext cx="260604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3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63174" y="1235859"/>
            <a:ext cx="260604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1"/>
          </p:nvPr>
        </p:nvSpPr>
        <p:spPr>
          <a:xfrm>
            <a:off x="6263174" y="2143208"/>
            <a:ext cx="260604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45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9" name="标题 4"/>
          <p:cNvSpPr txBox="1">
            <a:spLocks/>
          </p:cNvSpPr>
          <p:nvPr/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3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592" y="1273628"/>
            <a:ext cx="5753208" cy="51019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538843" y="1273628"/>
            <a:ext cx="2125663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12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538843" y="3840473"/>
            <a:ext cx="2125663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6" name="标题 4"/>
          <p:cNvSpPr txBox="1">
            <a:spLocks/>
          </p:cNvSpPr>
          <p:nvPr/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0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702475" y="1191983"/>
            <a:ext cx="6086423" cy="5101937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 smtClean="0"/>
              <a:t>Click here to add picture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310242" y="1191983"/>
            <a:ext cx="2125663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310242" y="3758828"/>
            <a:ext cx="2125663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5" name="标题 4"/>
          <p:cNvSpPr txBox="1">
            <a:spLocks/>
          </p:cNvSpPr>
          <p:nvPr/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1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91" y="1880754"/>
            <a:ext cx="8364682" cy="4491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3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4"/>
            <a:r>
              <a:rPr lang="en-US" altLang="zh-CN" dirty="0" smtClean="0"/>
              <a:t>Click here to add text</a:t>
            </a:r>
            <a:endParaRPr 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0" y="821645"/>
            <a:ext cx="9144000" cy="135426"/>
            <a:chOff x="0" y="821645"/>
            <a:chExt cx="9144000" cy="135426"/>
          </a:xfrm>
        </p:grpSpPr>
        <p:grpSp>
          <p:nvGrpSpPr>
            <p:cNvPr id="10" name="组合 9"/>
            <p:cNvGrpSpPr/>
            <p:nvPr/>
          </p:nvGrpSpPr>
          <p:grpSpPr>
            <a:xfrm>
              <a:off x="0" y="846225"/>
              <a:ext cx="9144000" cy="110846"/>
              <a:chOff x="0" y="846225"/>
              <a:chExt cx="9144000" cy="11084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875653" y="846225"/>
                <a:ext cx="8268347" cy="110438"/>
                <a:chOff x="875653" y="846225"/>
                <a:chExt cx="8268347" cy="110438"/>
              </a:xfrm>
            </p:grpSpPr>
            <p:sp>
              <p:nvSpPr>
                <p:cNvPr id="14" name="矩形 13"/>
                <p:cNvSpPr/>
                <p:nvPr/>
              </p:nvSpPr>
              <p:spPr>
                <a:xfrm>
                  <a:off x="875653" y="846227"/>
                  <a:ext cx="8268347" cy="110436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直角三角形 14"/>
                <p:cNvSpPr/>
                <p:nvPr/>
              </p:nvSpPr>
              <p:spPr>
                <a:xfrm>
                  <a:off x="975360" y="846225"/>
                  <a:ext cx="137160" cy="110438"/>
                </a:xfrm>
                <a:prstGeom prst="rtTriangle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3" name="矩形 12"/>
              <p:cNvSpPr/>
              <p:nvPr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 flipV="1">
              <a:off x="975360" y="821645"/>
              <a:ext cx="0" cy="13501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39" y="108725"/>
            <a:ext cx="954117" cy="63338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6432190"/>
            <a:ext cx="8185707" cy="423065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185708" y="6433914"/>
            <a:ext cx="958291" cy="421341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7733650" y="6433914"/>
            <a:ext cx="1347387" cy="4213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直角三角形 20"/>
          <p:cNvSpPr/>
          <p:nvPr/>
        </p:nvSpPr>
        <p:spPr>
          <a:xfrm flipV="1">
            <a:off x="8182107" y="6433914"/>
            <a:ext cx="395207" cy="421341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8583829" y="6433914"/>
            <a:ext cx="0" cy="42134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3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94" r:id="rId3"/>
    <p:sldLayoutId id="2147483683" r:id="rId4"/>
    <p:sldLayoutId id="2147483684" r:id="rId5"/>
    <p:sldLayoutId id="2147483685" r:id="rId6"/>
    <p:sldLayoutId id="2147483686" r:id="rId7"/>
    <p:sldLayoutId id="2147483688" r:id="rId8"/>
    <p:sldLayoutId id="2147483689" r:id="rId9"/>
    <p:sldLayoutId id="2147483690" r:id="rId10"/>
    <p:sldLayoutId id="2147483691" r:id="rId11"/>
    <p:sldLayoutId id="2147483687" r:id="rId12"/>
    <p:sldLayoutId id="214748369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l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u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8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51.png"/><Relationship Id="rId4" Type="http://schemas.openxmlformats.org/officeDocument/2006/relationships/image" Target="../media/image49.jpeg"/><Relationship Id="rId9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43.em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29.png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Relationship Id="rId9" Type="http://schemas.openxmlformats.org/officeDocument/2006/relationships/image" Target="../media/image8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11" Type="http://schemas.openxmlformats.org/officeDocument/2006/relationships/image" Target="../media/image17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9.png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324222"/>
            <a:ext cx="9144000" cy="1461836"/>
          </a:xfrm>
        </p:spPr>
        <p:txBody>
          <a:bodyPr>
            <a:normAutofit/>
          </a:bodyPr>
          <a:lstStyle/>
          <a:p>
            <a:r>
              <a:rPr lang="zh-CN" altLang="zh-CN" sz="4800" dirty="0" smtClean="0"/>
              <a:t>CEPC </a:t>
            </a:r>
            <a:r>
              <a:rPr lang="zh-CN" altLang="zh-CN" sz="4800" dirty="0"/>
              <a:t>injection/</a:t>
            </a:r>
            <a:r>
              <a:rPr lang="zh-CN" altLang="zh-CN" sz="4800" dirty="0" smtClean="0"/>
              <a:t>extraction</a:t>
            </a:r>
            <a:r>
              <a:rPr lang="en-US" altLang="zh-CN" sz="4800" dirty="0" smtClean="0"/>
              <a:t/>
            </a:r>
            <a:br>
              <a:rPr lang="en-US" altLang="zh-CN" sz="4800" dirty="0" smtClean="0"/>
            </a:br>
            <a:r>
              <a:rPr lang="zh-CN" altLang="zh-CN" sz="4800" dirty="0" smtClean="0"/>
              <a:t> </a:t>
            </a:r>
            <a:r>
              <a:rPr lang="zh-CN" altLang="zh-CN" sz="4800" dirty="0"/>
              <a:t>physics and hardware design </a:t>
            </a:r>
            <a:r>
              <a:rPr lang="zh-CN" altLang="zh-CN" sz="4800" dirty="0" smtClean="0"/>
              <a:t>status</a:t>
            </a:r>
            <a:endParaRPr lang="zh-CN" altLang="en-US" sz="4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75360" y="3260662"/>
            <a:ext cx="3524632" cy="340814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 err="1" smtClean="0"/>
              <a:t>Jinhui</a:t>
            </a:r>
            <a:r>
              <a:rPr lang="en-US" altLang="zh-CN" dirty="0" smtClean="0"/>
              <a:t> Chen,</a:t>
            </a:r>
            <a:r>
              <a:rPr lang="en-US" altLang="zh-CN" dirty="0"/>
              <a:t> </a:t>
            </a:r>
            <a:r>
              <a:rPr lang="en-US" altLang="zh-CN" dirty="0" smtClean="0"/>
              <a:t>X.H. Cui, D. Wang 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975360" y="3663857"/>
            <a:ext cx="3416801" cy="373753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Injection group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975360" y="4099991"/>
            <a:ext cx="3416801" cy="373753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2019-11-01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09777"/>
            <a:ext cx="9144000" cy="1743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142976" y="105352"/>
            <a:ext cx="7886700" cy="663575"/>
          </a:xfrm>
        </p:spPr>
        <p:txBody>
          <a:bodyPr/>
          <a:lstStyle/>
          <a:p>
            <a:r>
              <a:rPr lang="en-US" altLang="zh-CN" sz="3200" dirty="0" smtClean="0"/>
              <a:t>DR Injection&amp; Extraction Kicker System</a:t>
            </a:r>
            <a:endParaRPr lang="zh-CN" altLang="en-US" sz="3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618009"/>
              </p:ext>
            </p:extLst>
          </p:nvPr>
        </p:nvGraphicFramePr>
        <p:xfrm>
          <a:off x="611560" y="980728"/>
          <a:ext cx="8064898" cy="2540000"/>
        </p:xfrm>
        <a:graphic>
          <a:graphicData uri="http://schemas.openxmlformats.org/drawingml/2006/table">
            <a:tbl>
              <a:tblPr/>
              <a:tblGrid>
                <a:gridCol w="4608512"/>
                <a:gridCol w="720080"/>
                <a:gridCol w="1368152"/>
                <a:gridCol w="1368154"/>
              </a:tblGrid>
              <a:tr h="14581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latin typeface="Times New Roman"/>
                          <a:ea typeface="仿宋_GB2312"/>
                          <a:cs typeface="Times New Roman"/>
                        </a:rPr>
                        <a:t> Main</a:t>
                      </a:r>
                      <a:r>
                        <a:rPr lang="en-US" altLang="zh-CN" sz="1200" b="1" kern="100" baseline="0" dirty="0" smtClean="0">
                          <a:latin typeface="Times New Roman"/>
                          <a:ea typeface="仿宋_GB2312"/>
                          <a:cs typeface="Times New Roman"/>
                        </a:rPr>
                        <a:t> design </a:t>
                      </a:r>
                      <a:r>
                        <a:rPr lang="en-US" altLang="zh-CN" sz="1200" b="1" kern="100" dirty="0" smtClean="0">
                          <a:latin typeface="Times New Roman"/>
                          <a:ea typeface="仿宋_GB2312"/>
                          <a:cs typeface="Times New Roman"/>
                        </a:rPr>
                        <a:t>Specification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latin typeface="Times New Roman"/>
                          <a:ea typeface="仿宋_GB2312"/>
                          <a:cs typeface="Times New Roman"/>
                        </a:rPr>
                        <a:t>Unit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latin typeface="Times New Roman"/>
                          <a:ea typeface="仿宋_GB2312"/>
                          <a:cs typeface="Times New Roman"/>
                        </a:rPr>
                        <a:t>extraction</a:t>
                      </a:r>
                      <a:r>
                        <a:rPr lang="en-US" altLang="zh-CN" sz="1200" b="1" kern="100" baseline="0" dirty="0" smtClean="0">
                          <a:latin typeface="Times New Roman"/>
                          <a:ea typeface="仿宋_GB2312"/>
                          <a:cs typeface="Times New Roman"/>
                        </a:rPr>
                        <a:t> 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latin typeface="Times New Roman"/>
                          <a:ea typeface="仿宋_GB2312"/>
                          <a:cs typeface="Times New Roman"/>
                        </a:rPr>
                        <a:t>injection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12"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latin typeface="Times New Roman"/>
                          <a:ea typeface="仿宋_GB2312"/>
                          <a:cs typeface="+mn-cs"/>
                        </a:rPr>
                        <a:t>Kick</a:t>
                      </a:r>
                      <a:r>
                        <a:rPr lang="en-US" sz="1200" kern="1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仿宋_GB2312"/>
                          <a:cs typeface="+mn-cs"/>
                        </a:rPr>
                        <a:t> angle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Times New Roman"/>
                        <a:ea typeface="仿宋_GB2312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latin typeface="Times New Roman"/>
                          <a:ea typeface="仿宋_GB2312"/>
                          <a:cs typeface="Times New Roman"/>
                        </a:rPr>
                        <a:t>mrad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宋体"/>
                          <a:cs typeface="Times New Roman"/>
                        </a:rPr>
                        <a:t>1.5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宋体"/>
                          <a:cs typeface="Times New Roman"/>
                        </a:rPr>
                        <a:t>1.5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12"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latin typeface="Times New Roman"/>
                          <a:ea typeface="仿宋_GB2312"/>
                          <a:cs typeface="+mn-cs"/>
                        </a:rPr>
                        <a:t>Kick</a:t>
                      </a:r>
                      <a:r>
                        <a:rPr lang="en-US" altLang="zh-CN" sz="1200" kern="1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仿宋_GB2312"/>
                          <a:cs typeface="+mn-cs"/>
                        </a:rPr>
                        <a:t> direction 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Times New Roman"/>
                        <a:ea typeface="仿宋_GB2312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仿宋_GB2312"/>
                          <a:cs typeface="Times New Roman"/>
                        </a:rPr>
                        <a:t>-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仿宋_GB2312"/>
                          <a:cs typeface="Times New Roman"/>
                        </a:rPr>
                        <a:t>Vertical</a:t>
                      </a:r>
                      <a:r>
                        <a:rPr lang="en-US" altLang="zh-CN" sz="1200" kern="100" baseline="0" dirty="0" smtClean="0">
                          <a:latin typeface="Times New Roman"/>
                          <a:ea typeface="仿宋_GB2312"/>
                          <a:cs typeface="Times New Roman"/>
                        </a:rPr>
                        <a:t> 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仿宋_GB2312"/>
                          <a:cs typeface="Times New Roman"/>
                        </a:rPr>
                        <a:t>Vertical</a:t>
                      </a:r>
                      <a:r>
                        <a:rPr lang="en-US" altLang="zh-CN" sz="1200" kern="100" baseline="0" dirty="0" smtClean="0">
                          <a:latin typeface="Times New Roman"/>
                          <a:ea typeface="仿宋_GB2312"/>
                          <a:cs typeface="Times New Roman"/>
                        </a:rPr>
                        <a:t> 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12"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latin typeface="Times New Roman"/>
                          <a:ea typeface="仿宋_GB2312"/>
                          <a:cs typeface="+mn-cs"/>
                        </a:rPr>
                        <a:t>Length</a:t>
                      </a:r>
                      <a:r>
                        <a:rPr lang="en-US" sz="1200" kern="1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仿宋_GB2312"/>
                          <a:cs typeface="+mn-cs"/>
                        </a:rPr>
                        <a:t> of  </a:t>
                      </a: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latin typeface="Times New Roman"/>
                          <a:ea typeface="仿宋_GB2312"/>
                          <a:cs typeface="+mn-cs"/>
                        </a:rPr>
                        <a:t>Strip-line kicker</a:t>
                      </a:r>
                      <a:r>
                        <a:rPr lang="zh-CN" altLang="en-US" sz="1200" kern="1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仿宋_GB2312"/>
                          <a:cs typeface="+mn-cs"/>
                        </a:rPr>
                        <a:t> </a:t>
                      </a:r>
                      <a:r>
                        <a:rPr lang="en-US" altLang="zh-CN" sz="1200" kern="1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仿宋_GB2312"/>
                          <a:cs typeface="+mn-cs"/>
                        </a:rPr>
                        <a:t>electrode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Times New Roman"/>
                        <a:ea typeface="仿宋_GB231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latin typeface="Times New Roman"/>
                          <a:ea typeface="仿宋_GB2312"/>
                          <a:cs typeface="Times New Roman"/>
                        </a:rPr>
                        <a:t>mm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1000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1000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12"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latin typeface="Times New Roman"/>
                          <a:ea typeface="仿宋_GB2312"/>
                          <a:cs typeface="+mn-cs"/>
                        </a:rPr>
                        <a:t>Gap</a:t>
                      </a:r>
                      <a:r>
                        <a:rPr lang="en-US" sz="1200" kern="1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仿宋_GB2312"/>
                          <a:cs typeface="+mn-cs"/>
                        </a:rPr>
                        <a:t> of  </a:t>
                      </a: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latin typeface="Times New Roman"/>
                          <a:ea typeface="仿宋_GB2312"/>
                          <a:cs typeface="+mn-cs"/>
                        </a:rPr>
                        <a:t>Strip-line kicker electrode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Times New Roman"/>
                        <a:ea typeface="仿宋_GB231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仿宋_GB2312"/>
                          <a:cs typeface="Times New Roman"/>
                        </a:rPr>
                        <a:t>mm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仿宋_GB2312"/>
                          <a:cs typeface="Times New Roman"/>
                        </a:rPr>
                        <a:t>44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44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12"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latin typeface="Times New Roman"/>
                          <a:ea typeface="仿宋_GB2312"/>
                          <a:cs typeface="+mn-cs"/>
                        </a:rPr>
                        <a:t>Quantity of Strip-line kicker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Times New Roman"/>
                        <a:ea typeface="仿宋_GB231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仿宋_GB2312"/>
                          <a:cs typeface="Times New Roman"/>
                        </a:rPr>
                        <a:t>-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仿宋_GB2312"/>
                          <a:cs typeface="Times New Roman"/>
                        </a:rPr>
                        <a:t>1</a:t>
                      </a:r>
                      <a:endParaRPr lang="zh-CN" altLang="en-US" sz="12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仿宋_GB2312"/>
                          <a:cs typeface="Times New Roman"/>
                        </a:rPr>
                        <a:t>1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12"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latin typeface="Times New Roman"/>
                          <a:ea typeface="仿宋_GB2312"/>
                          <a:cs typeface="+mn-cs"/>
                        </a:rPr>
                        <a:t>Amplitude of electrical</a:t>
                      </a:r>
                      <a:r>
                        <a:rPr lang="en-US" altLang="zh-CN" sz="1200" kern="1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仿宋_GB2312"/>
                          <a:cs typeface="+mn-cs"/>
                        </a:rPr>
                        <a:t> </a:t>
                      </a: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latin typeface="Times New Roman"/>
                          <a:ea typeface="仿宋_GB2312"/>
                          <a:cs typeface="+mn-cs"/>
                        </a:rPr>
                        <a:t>pulse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Times New Roman"/>
                        <a:ea typeface="仿宋_GB231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仿宋_GB2312"/>
                          <a:cs typeface="Times New Roman"/>
                        </a:rPr>
                        <a:t>kV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±</a:t>
                      </a:r>
                      <a:r>
                        <a:rPr 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仿宋_GB2312"/>
                          <a:cs typeface="Times New Roman"/>
                        </a:rPr>
                        <a:t>18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±</a:t>
                      </a:r>
                      <a:r>
                        <a:rPr 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仿宋_GB2312"/>
                          <a:cs typeface="Times New Roman"/>
                        </a:rPr>
                        <a:t>18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12"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latin typeface="Times New Roman"/>
                          <a:ea typeface="仿宋_GB2312"/>
                          <a:cs typeface="+mn-cs"/>
                        </a:rPr>
                        <a:t>Rise</a:t>
                      </a:r>
                      <a:r>
                        <a:rPr lang="en-US" altLang="zh-CN" sz="1200" kern="1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仿宋_GB2312"/>
                          <a:cs typeface="+mn-cs"/>
                        </a:rPr>
                        <a:t> time of  electrical pulse</a:t>
                      </a:r>
                      <a:r>
                        <a:rPr lang="zh-CN" sz="1200" kern="100" dirty="0" smtClean="0">
                          <a:solidFill>
                            <a:schemeClr val="tx1"/>
                          </a:solidFill>
                          <a:latin typeface="Times New Roman"/>
                          <a:ea typeface="仿宋_GB2312"/>
                          <a:cs typeface="+mn-cs"/>
                        </a:rPr>
                        <a:t>（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latin typeface="Times New Roman"/>
                          <a:ea typeface="仿宋_GB2312"/>
                          <a:cs typeface="+mn-cs"/>
                        </a:rPr>
                        <a:t>10%-90%</a:t>
                      </a:r>
                      <a:r>
                        <a:rPr lang="zh-CN" sz="1200" kern="100" dirty="0">
                          <a:solidFill>
                            <a:schemeClr val="tx1"/>
                          </a:solidFill>
                          <a:latin typeface="Times New Roman"/>
                          <a:ea typeface="仿宋_GB2312"/>
                          <a:cs typeface="+mn-cs"/>
                        </a:rPr>
                        <a:t>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仿宋_GB2312"/>
                          <a:cs typeface="Times New Roman"/>
                        </a:rPr>
                        <a:t>ns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仿宋_GB2312"/>
                          <a:cs typeface="Times New Roman"/>
                        </a:rPr>
                        <a:t>&lt;100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&lt;100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12"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latin typeface="Times New Roman"/>
                          <a:ea typeface="仿宋_GB2312"/>
                          <a:cs typeface="+mn-cs"/>
                        </a:rPr>
                        <a:t>Flat</a:t>
                      </a:r>
                      <a:r>
                        <a:rPr lang="en-US" altLang="zh-CN" sz="1200" kern="1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仿宋_GB2312"/>
                          <a:cs typeface="+mn-cs"/>
                        </a:rPr>
                        <a:t> top of electrical pulse (90%)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Times New Roman"/>
                        <a:ea typeface="仿宋_GB2312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仿宋_GB2312"/>
                          <a:cs typeface="Times New Roman"/>
                        </a:rPr>
                        <a:t>ns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仿宋_GB2312"/>
                          <a:cs typeface="Times New Roman"/>
                        </a:rPr>
                        <a:t>&gt;7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仿宋_GB2312"/>
                          <a:cs typeface="Times New Roman"/>
                        </a:rPr>
                        <a:t>&gt;7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12"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latin typeface="Times New Roman"/>
                          <a:ea typeface="仿宋_GB2312"/>
                          <a:cs typeface="+mn-cs"/>
                        </a:rPr>
                        <a:t>Fall time of electrical pulse(</a:t>
                      </a: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latin typeface="Times New Roman"/>
                          <a:ea typeface="仿宋_GB2312"/>
                          <a:cs typeface="+mn-cs"/>
                        </a:rPr>
                        <a:t>90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latin typeface="Times New Roman"/>
                          <a:ea typeface="仿宋_GB2312"/>
                          <a:cs typeface="+mn-cs"/>
                        </a:rPr>
                        <a:t>%-10%</a:t>
                      </a:r>
                      <a:r>
                        <a:rPr lang="zh-CN" sz="1200" kern="100" dirty="0">
                          <a:solidFill>
                            <a:schemeClr val="tx1"/>
                          </a:solidFill>
                          <a:latin typeface="Times New Roman"/>
                          <a:ea typeface="仿宋_GB2312"/>
                          <a:cs typeface="+mn-cs"/>
                        </a:rPr>
                        <a:t>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仿宋_GB2312"/>
                          <a:cs typeface="Times New Roman"/>
                        </a:rPr>
                        <a:t>ns</a:t>
                      </a:r>
                      <a:endParaRPr lang="zh-CN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仿宋_GB2312"/>
                          <a:cs typeface="Times New Roman"/>
                        </a:rPr>
                        <a:t>&lt;100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&lt;100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323528" y="4085544"/>
            <a:ext cx="4032448" cy="1565539"/>
            <a:chOff x="1428728" y="1431586"/>
            <a:chExt cx="6072229" cy="2357454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28" y="1645900"/>
              <a:ext cx="6072229" cy="214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1" name="直接箭头连接符 10"/>
            <p:cNvCxnSpPr/>
            <p:nvPr/>
          </p:nvCxnSpPr>
          <p:spPr bwMode="auto">
            <a:xfrm>
              <a:off x="2143108" y="1574466"/>
              <a:ext cx="3714776" cy="42862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2" name="直接连接符 11"/>
            <p:cNvCxnSpPr/>
            <p:nvPr/>
          </p:nvCxnSpPr>
          <p:spPr bwMode="auto">
            <a:xfrm rot="5400000" flipH="1" flipV="1">
              <a:off x="2001026" y="1573668"/>
              <a:ext cx="285752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直接连接符 12"/>
            <p:cNvCxnSpPr/>
            <p:nvPr/>
          </p:nvCxnSpPr>
          <p:spPr bwMode="auto">
            <a:xfrm rot="5400000" flipH="1" flipV="1">
              <a:off x="5691989" y="2002296"/>
              <a:ext cx="285752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TextBox 41"/>
            <p:cNvSpPr txBox="1"/>
            <p:nvPr/>
          </p:nvSpPr>
          <p:spPr>
            <a:xfrm>
              <a:off x="3464501" y="1584830"/>
              <a:ext cx="1644475" cy="5642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/>
                <a:t>1000mm</a:t>
              </a:r>
              <a:endParaRPr lang="zh-CN" altLang="en-US" sz="1400" dirty="0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331640" y="584399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Strip-line kicker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6516216" y="58626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fast </a:t>
            </a:r>
            <a:r>
              <a:rPr lang="en-US" altLang="zh-CN" dirty="0" err="1" smtClean="0"/>
              <a:t>pulser</a:t>
            </a:r>
            <a:endParaRPr lang="zh-CN" altLang="en-US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4286675"/>
            <a:ext cx="4000780" cy="167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5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Lambertson</a:t>
            </a:r>
            <a:r>
              <a:rPr lang="en-US" altLang="zh-CN" dirty="0" smtClean="0"/>
              <a:t> design</a:t>
            </a:r>
            <a:endParaRPr lang="zh-CN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088" y="3356992"/>
            <a:ext cx="4055061" cy="293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组合 12"/>
          <p:cNvGrpSpPr/>
          <p:nvPr/>
        </p:nvGrpSpPr>
        <p:grpSpPr>
          <a:xfrm>
            <a:off x="259534" y="1360324"/>
            <a:ext cx="4413824" cy="1882478"/>
            <a:chOff x="395536" y="1412776"/>
            <a:chExt cx="4413824" cy="188247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55776" y="1423046"/>
              <a:ext cx="2253584" cy="187220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5536" y="1412776"/>
              <a:ext cx="2231085" cy="1882478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3689104" y="2832272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D</a:t>
              </a:r>
              <a:r>
                <a:rPr lang="en-US" altLang="zh-CN" dirty="0" smtClean="0">
                  <a:solidFill>
                    <a:srgbClr val="FF0000"/>
                  </a:solidFill>
                </a:rPr>
                <a:t>S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435520" y="2829230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US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004048" y="1476753"/>
            <a:ext cx="3956922" cy="1649620"/>
            <a:chOff x="1240986" y="3223246"/>
            <a:chExt cx="3109044" cy="129614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5171" y="3246724"/>
              <a:ext cx="2924898" cy="1272666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3773966" y="3452599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D</a:t>
              </a:r>
              <a:r>
                <a:rPr lang="en-US" altLang="zh-CN" dirty="0" smtClean="0">
                  <a:solidFill>
                    <a:srgbClr val="FF0000"/>
                  </a:solidFill>
                </a:rPr>
                <a:t>S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240986" y="3472221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US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384796" y="3223246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0.4m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1188" y="3717032"/>
            <a:ext cx="2283758" cy="244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7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Booster</a:t>
            </a:r>
            <a:r>
              <a:rPr lang="en-US" altLang="zh-CN" dirty="0" smtClean="0"/>
              <a:t> ring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26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439887"/>
              </p:ext>
            </p:extLst>
          </p:nvPr>
        </p:nvGraphicFramePr>
        <p:xfrm>
          <a:off x="235686" y="1001934"/>
          <a:ext cx="8819992" cy="2908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8082"/>
                <a:gridCol w="632237"/>
                <a:gridCol w="879931"/>
                <a:gridCol w="1152128"/>
                <a:gridCol w="921711"/>
                <a:gridCol w="842177"/>
                <a:gridCol w="1116524"/>
                <a:gridCol w="1027202"/>
              </a:tblGrid>
              <a:tr h="161609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Booster</a:t>
                      </a:r>
                      <a:r>
                        <a:rPr lang="en-US" altLang="zh-CN" sz="1000" kern="100" baseline="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operating mode</a:t>
                      </a:r>
                      <a:endParaRPr lang="zh-CN" sz="1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Higgs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energy</a:t>
                      </a:r>
                      <a:r>
                        <a:rPr 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zh-CN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321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Function</a:t>
                      </a:r>
                      <a:endParaRPr lang="zh-CN" altLang="zh-CN" sz="1000" b="1" kern="100" dirty="0" smtClean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both</a:t>
                      </a:r>
                      <a:r>
                        <a:rPr lang="zh-CN" altLang="en-US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off-axis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Inj./Ext.</a:t>
                      </a: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on-axis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off-axis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kern="1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off-axis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kern="1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off-axis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kern="1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off-axis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kern="1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number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242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 half ring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 half ring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kern="1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1524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uniform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6000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Min.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bunch spacing</a:t>
                      </a:r>
                      <a:r>
                        <a:rPr 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（</a:t>
                      </a:r>
                      <a:r>
                        <a:rPr lang="en-US" altLang="zh-CN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zh-CN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680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23800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220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25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050" kern="1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number per train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× train number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80×75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Train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spacing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2460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  <a:r>
                        <a:rPr 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  <a:r>
                        <a:rPr 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mode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by bunch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by bunch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by bunch</a:t>
                      </a:r>
                      <a:endParaRPr lang="zh-CN" altLang="zh-CN" sz="1050" kern="1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Train by</a:t>
                      </a:r>
                      <a:r>
                        <a:rPr lang="en-US" altLang="zh-CN" sz="1050" kern="1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train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repetition rate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(Hz)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zh-CN" altLang="en-US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pulse width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(ns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1360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440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&lt;6900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zh-CN" altLang="en-US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flat top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&gt;1980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rise</a:t>
                      </a:r>
                      <a:r>
                        <a:rPr 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fall</a:t>
                      </a:r>
                      <a:r>
                        <a:rPr 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time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(ns)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680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&lt;220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&lt;25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&lt;2460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Timing</a:t>
                      </a:r>
                      <a:r>
                        <a:rPr lang="en-US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delay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(ns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680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&lt;23800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&lt;220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&lt;2460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&lt;4400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period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(s)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2.42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0.242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0.007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15.24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1.5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0.075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 angle 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1" kern="1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altLang="en-US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 </a:t>
                      </a:r>
                      <a:r>
                        <a:rPr lang="en-US" altLang="zh-CN" sz="1000" kern="100" dirty="0" smtClean="0">
                          <a:effectLst/>
                        </a:rPr>
                        <a:t>Integral field strength 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(Tm)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0.004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0.08</a:t>
                      </a:r>
                      <a:endParaRPr lang="zh-CN" altLang="en-US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0.04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0.004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0.05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0.004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0.03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pipe aperture </a:t>
                      </a:r>
                      <a:r>
                        <a:rPr lang="el-GR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55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Booster injection and extraction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067595" y="3834482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Considering the compatibility of three </a:t>
            </a:r>
            <a:r>
              <a:rPr lang="en-US" altLang="zh-CN" dirty="0" smtClean="0"/>
              <a:t>operating modes:</a:t>
            </a:r>
          </a:p>
        </p:txBody>
      </p:sp>
      <p:graphicFrame>
        <p:nvGraphicFramePr>
          <p:cNvPr id="10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660296"/>
              </p:ext>
            </p:extLst>
          </p:nvPr>
        </p:nvGraphicFramePr>
        <p:xfrm>
          <a:off x="235686" y="4128092"/>
          <a:ext cx="8728802" cy="1616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9539"/>
                <a:gridCol w="2386351"/>
                <a:gridCol w="1955415"/>
                <a:gridCol w="2047497"/>
              </a:tblGrid>
              <a:tr h="32321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Function</a:t>
                      </a:r>
                      <a:endParaRPr lang="zh-CN" altLang="zh-CN" sz="1000" b="1" kern="100" dirty="0" smtClean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LE-Injection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both</a:t>
                      </a:r>
                      <a:r>
                        <a:rPr lang="zh-CN" altLang="en-US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HE-Extraction</a:t>
                      </a: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off-axis</a:t>
                      </a:r>
                      <a:r>
                        <a:rPr lang="zh-CN" alt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HE-Inj./Ext.</a:t>
                      </a: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on-axis</a:t>
                      </a:r>
                      <a:r>
                        <a:rPr lang="zh-CN" alt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repetition rate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Hz)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pulse width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(ns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440~2420(Adjustable)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1360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zh-CN" altLang="en-US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flat top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0~1980(Adjustable)</a:t>
                      </a:r>
                      <a:endParaRPr lang="zh-CN" altLang="zh-CN" sz="105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rise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fall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time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(ns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&lt;25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&lt;220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&lt;680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period 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0.007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 angle 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1" kern="1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 </a:t>
                      </a:r>
                      <a:r>
                        <a:rPr lang="en-US" altLang="zh-CN" sz="1000" kern="100" dirty="0" smtClean="0">
                          <a:effectLst/>
                        </a:rPr>
                        <a:t>Integral field strength 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(Tm)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0.004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0.08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0.04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pipe aperture </a:t>
                      </a:r>
                      <a:r>
                        <a:rPr lang="el-GR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55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55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55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pSp>
        <p:nvGrpSpPr>
          <p:cNvPr id="50" name="组合 49"/>
          <p:cNvGrpSpPr/>
          <p:nvPr/>
        </p:nvGrpSpPr>
        <p:grpSpPr>
          <a:xfrm>
            <a:off x="3376252" y="5744186"/>
            <a:ext cx="1088423" cy="745743"/>
            <a:chOff x="7217555" y="4385476"/>
            <a:chExt cx="1597424" cy="1094488"/>
          </a:xfrm>
        </p:grpSpPr>
        <p:grpSp>
          <p:nvGrpSpPr>
            <p:cNvPr id="38" name="组合 37"/>
            <p:cNvGrpSpPr/>
            <p:nvPr/>
          </p:nvGrpSpPr>
          <p:grpSpPr>
            <a:xfrm>
              <a:off x="7387258" y="4385476"/>
              <a:ext cx="785142" cy="561981"/>
              <a:chOff x="7315250" y="4514844"/>
              <a:chExt cx="857150" cy="561981"/>
            </a:xfrm>
          </p:grpSpPr>
          <p:sp>
            <p:nvSpPr>
              <p:cNvPr id="34" name="任意多边形 33"/>
              <p:cNvSpPr/>
              <p:nvPr/>
            </p:nvSpPr>
            <p:spPr>
              <a:xfrm>
                <a:off x="7686675" y="4514844"/>
                <a:ext cx="114300" cy="561981"/>
              </a:xfrm>
              <a:custGeom>
                <a:avLst/>
                <a:gdLst>
                  <a:gd name="connsiteX0" fmla="*/ 0 w 114300"/>
                  <a:gd name="connsiteY0" fmla="*/ 552456 h 561981"/>
                  <a:gd name="connsiteX1" fmla="*/ 47625 w 114300"/>
                  <a:gd name="connsiteY1" fmla="*/ 6 h 561981"/>
                  <a:gd name="connsiteX2" fmla="*/ 114300 w 114300"/>
                  <a:gd name="connsiteY2" fmla="*/ 561981 h 56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300" h="561981">
                    <a:moveTo>
                      <a:pt x="0" y="552456"/>
                    </a:moveTo>
                    <a:cubicBezTo>
                      <a:pt x="14287" y="275437"/>
                      <a:pt x="28575" y="-1581"/>
                      <a:pt x="47625" y="6"/>
                    </a:cubicBezTo>
                    <a:cubicBezTo>
                      <a:pt x="66675" y="1593"/>
                      <a:pt x="90487" y="281787"/>
                      <a:pt x="114300" y="56198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7800975" y="5076825"/>
                <a:ext cx="37142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7315250" y="5067300"/>
                <a:ext cx="37142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直接连接符 39"/>
            <p:cNvCxnSpPr/>
            <p:nvPr/>
          </p:nvCxnSpPr>
          <p:spPr>
            <a:xfrm>
              <a:off x="7727480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7840548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箭头连接符 42"/>
            <p:cNvCxnSpPr/>
            <p:nvPr/>
          </p:nvCxnSpPr>
          <p:spPr>
            <a:xfrm>
              <a:off x="7387258" y="5089077"/>
              <a:ext cx="3402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箭头连接符 43"/>
            <p:cNvCxnSpPr/>
            <p:nvPr/>
          </p:nvCxnSpPr>
          <p:spPr>
            <a:xfrm flipH="1" flipV="1">
              <a:off x="7832178" y="5085184"/>
              <a:ext cx="470884" cy="1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文本框 48"/>
            <p:cNvSpPr txBox="1"/>
            <p:nvPr/>
          </p:nvSpPr>
          <p:spPr>
            <a:xfrm>
              <a:off x="7217555" y="5073427"/>
              <a:ext cx="1597424" cy="406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50ns,100Hz</a:t>
              </a:r>
              <a:endParaRPr lang="zh-CN" altLang="en-US" sz="1200" dirty="0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212313" y="5841073"/>
            <a:ext cx="1759938" cy="661607"/>
            <a:chOff x="6988165" y="5614471"/>
            <a:chExt cx="2262351" cy="850476"/>
          </a:xfrm>
        </p:grpSpPr>
        <p:grpSp>
          <p:nvGrpSpPr>
            <p:cNvPr id="27" name="组合 26"/>
            <p:cNvGrpSpPr/>
            <p:nvPr/>
          </p:nvGrpSpPr>
          <p:grpSpPr>
            <a:xfrm>
              <a:off x="7156472" y="5614471"/>
              <a:ext cx="1368152" cy="327547"/>
              <a:chOff x="6948264" y="5259984"/>
              <a:chExt cx="1810543" cy="728811"/>
            </a:xfrm>
          </p:grpSpPr>
          <p:cxnSp>
            <p:nvCxnSpPr>
              <p:cNvPr id="12" name="直接连接符 11"/>
              <p:cNvCxnSpPr/>
              <p:nvPr/>
            </p:nvCxnSpPr>
            <p:spPr>
              <a:xfrm flipV="1">
                <a:off x="7164288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7236296" y="5259984"/>
                <a:ext cx="12241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 flipV="1">
                <a:off x="8460432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6948264" y="5980064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8542783" y="5988795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直接连接符 50"/>
            <p:cNvCxnSpPr/>
            <p:nvPr/>
          </p:nvCxnSpPr>
          <p:spPr>
            <a:xfrm>
              <a:off x="7328387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7403355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/>
            <p:cNvCxnSpPr/>
            <p:nvPr/>
          </p:nvCxnSpPr>
          <p:spPr>
            <a:xfrm>
              <a:off x="6988165" y="6010937"/>
              <a:ext cx="3402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箭头连接符 53"/>
            <p:cNvCxnSpPr/>
            <p:nvPr/>
          </p:nvCxnSpPr>
          <p:spPr>
            <a:xfrm flipH="1">
              <a:off x="7413484" y="6005613"/>
              <a:ext cx="875892" cy="143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文本框 54"/>
            <p:cNvSpPr txBox="1"/>
            <p:nvPr/>
          </p:nvSpPr>
          <p:spPr>
            <a:xfrm>
              <a:off x="7048193" y="6101257"/>
              <a:ext cx="813173" cy="35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200ns</a:t>
              </a:r>
              <a:endParaRPr lang="zh-CN" altLang="en-US" sz="1200" dirty="0"/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8282508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8354516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57"/>
            <p:cNvCxnSpPr/>
            <p:nvPr/>
          </p:nvCxnSpPr>
          <p:spPr>
            <a:xfrm flipH="1" flipV="1">
              <a:off x="8361384" y="6006492"/>
              <a:ext cx="470884" cy="1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文本框 59"/>
            <p:cNvSpPr txBox="1"/>
            <p:nvPr/>
          </p:nvSpPr>
          <p:spPr>
            <a:xfrm>
              <a:off x="7328387" y="5670791"/>
              <a:ext cx="1152127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40~2000ns</a:t>
              </a:r>
              <a:endParaRPr lang="zh-CN" altLang="en-US" sz="1200" dirty="0"/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8155509" y="6108873"/>
              <a:ext cx="916979" cy="35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200ns</a:t>
              </a:r>
              <a:endParaRPr lang="zh-CN" altLang="en-US" sz="1200" dirty="0"/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8297359" y="5624722"/>
              <a:ext cx="953157" cy="35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1kHz</a:t>
              </a:r>
              <a:endParaRPr lang="zh-CN" altLang="en-US" sz="1200" dirty="0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492519" y="5755383"/>
            <a:ext cx="1080123" cy="743432"/>
            <a:chOff x="7594893" y="4385476"/>
            <a:chExt cx="424560" cy="1090018"/>
          </a:xfrm>
        </p:grpSpPr>
        <p:grpSp>
          <p:nvGrpSpPr>
            <p:cNvPr id="65" name="组合 64"/>
            <p:cNvGrpSpPr/>
            <p:nvPr/>
          </p:nvGrpSpPr>
          <p:grpSpPr>
            <a:xfrm>
              <a:off x="7658439" y="4385476"/>
              <a:ext cx="236214" cy="561981"/>
              <a:chOff x="7611301" y="4514844"/>
              <a:chExt cx="257878" cy="561981"/>
            </a:xfrm>
          </p:grpSpPr>
          <p:sp>
            <p:nvSpPr>
              <p:cNvPr id="71" name="任意多边形 70"/>
              <p:cNvSpPr/>
              <p:nvPr/>
            </p:nvSpPr>
            <p:spPr>
              <a:xfrm>
                <a:off x="7686675" y="4514844"/>
                <a:ext cx="114300" cy="561981"/>
              </a:xfrm>
              <a:custGeom>
                <a:avLst/>
                <a:gdLst>
                  <a:gd name="connsiteX0" fmla="*/ 0 w 114300"/>
                  <a:gd name="connsiteY0" fmla="*/ 552456 h 561981"/>
                  <a:gd name="connsiteX1" fmla="*/ 47625 w 114300"/>
                  <a:gd name="connsiteY1" fmla="*/ 6 h 561981"/>
                  <a:gd name="connsiteX2" fmla="*/ 114300 w 114300"/>
                  <a:gd name="connsiteY2" fmla="*/ 561981 h 56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300" h="561981">
                    <a:moveTo>
                      <a:pt x="0" y="552456"/>
                    </a:moveTo>
                    <a:cubicBezTo>
                      <a:pt x="14287" y="275437"/>
                      <a:pt x="28575" y="-1581"/>
                      <a:pt x="47625" y="6"/>
                    </a:cubicBezTo>
                    <a:cubicBezTo>
                      <a:pt x="66675" y="1593"/>
                      <a:pt x="90487" y="281787"/>
                      <a:pt x="114300" y="56198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2" name="直接连接符 71"/>
              <p:cNvCxnSpPr/>
              <p:nvPr/>
            </p:nvCxnSpPr>
            <p:spPr>
              <a:xfrm flipV="1">
                <a:off x="7800975" y="5075758"/>
                <a:ext cx="68204" cy="10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>
                <a:off x="7611301" y="5064980"/>
                <a:ext cx="75374" cy="23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直接连接符 65"/>
            <p:cNvCxnSpPr/>
            <p:nvPr/>
          </p:nvCxnSpPr>
          <p:spPr>
            <a:xfrm>
              <a:off x="7727480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7830335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箭头连接符 67"/>
            <p:cNvCxnSpPr/>
            <p:nvPr/>
          </p:nvCxnSpPr>
          <p:spPr>
            <a:xfrm flipV="1">
              <a:off x="7644408" y="5089077"/>
              <a:ext cx="83075" cy="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箭头连接符 68"/>
            <p:cNvCxnSpPr/>
            <p:nvPr/>
          </p:nvCxnSpPr>
          <p:spPr>
            <a:xfrm flipH="1">
              <a:off x="7832179" y="5100483"/>
              <a:ext cx="8870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文本框 69"/>
            <p:cNvSpPr txBox="1"/>
            <p:nvPr/>
          </p:nvSpPr>
          <p:spPr>
            <a:xfrm>
              <a:off x="7594893" y="5069359"/>
              <a:ext cx="424560" cy="406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1360ns,1kHz</a:t>
              </a:r>
              <a:endParaRPr lang="zh-CN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5111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Booster LE injection 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110251" y="1844824"/>
            <a:ext cx="6058956" cy="3097287"/>
            <a:chOff x="899592" y="3284984"/>
            <a:chExt cx="7344816" cy="3754607"/>
          </a:xfrm>
        </p:grpSpPr>
        <p:grpSp>
          <p:nvGrpSpPr>
            <p:cNvPr id="5" name="组合 4"/>
            <p:cNvGrpSpPr/>
            <p:nvPr/>
          </p:nvGrpSpPr>
          <p:grpSpPr>
            <a:xfrm>
              <a:off x="899592" y="3284984"/>
              <a:ext cx="7344816" cy="3754607"/>
              <a:chOff x="1132265" y="981000"/>
              <a:chExt cx="9793088" cy="5006143"/>
            </a:xfrm>
          </p:grpSpPr>
          <p:cxnSp>
            <p:nvCxnSpPr>
              <p:cNvPr id="8" name="直接连接符 7"/>
              <p:cNvCxnSpPr/>
              <p:nvPr/>
            </p:nvCxnSpPr>
            <p:spPr>
              <a:xfrm flipV="1">
                <a:off x="1140737" y="1575397"/>
                <a:ext cx="9784616" cy="3132"/>
              </a:xfrm>
              <a:prstGeom prst="line">
                <a:avLst/>
              </a:prstGeom>
              <a:ln w="190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矩形 8"/>
              <p:cNvSpPr/>
              <p:nvPr/>
            </p:nvSpPr>
            <p:spPr>
              <a:xfrm>
                <a:off x="1267486" y="1080589"/>
                <a:ext cx="298764" cy="986827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0" name="TextBox 15"/>
              <p:cNvSpPr txBox="1"/>
              <p:nvPr/>
            </p:nvSpPr>
            <p:spPr>
              <a:xfrm>
                <a:off x="1240322" y="2049309"/>
                <a:ext cx="389299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/>
                  <a:t>Q</a:t>
                </a:r>
                <a:endParaRPr lang="zh-CN" altLang="en-US" sz="1350" dirty="0"/>
              </a:p>
            </p:txBody>
          </p:sp>
          <p:sp>
            <p:nvSpPr>
              <p:cNvPr id="11" name="TextBox 16"/>
              <p:cNvSpPr txBox="1"/>
              <p:nvPr/>
            </p:nvSpPr>
            <p:spPr>
              <a:xfrm>
                <a:off x="10495301" y="1979477"/>
                <a:ext cx="389299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/>
                  <a:t>Q</a:t>
                </a:r>
                <a:endParaRPr lang="zh-CN" altLang="en-US" sz="1350" dirty="0"/>
              </a:p>
            </p:txBody>
          </p:sp>
          <p:sp>
            <p:nvSpPr>
              <p:cNvPr id="12" name="矩形 11"/>
              <p:cNvSpPr/>
              <p:nvPr/>
            </p:nvSpPr>
            <p:spPr>
              <a:xfrm flipV="1">
                <a:off x="4988460" y="1678117"/>
                <a:ext cx="787652" cy="11138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4970351" y="1315978"/>
                <a:ext cx="814813" cy="1050202"/>
              </a:xfrm>
              <a:prstGeom prst="rect">
                <a:avLst/>
              </a:prstGeom>
              <a:noFill/>
              <a:ln w="19050">
                <a:solidFill>
                  <a:srgbClr val="D707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0530578" y="1079081"/>
                <a:ext cx="298764" cy="986827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5" name="直接连接符 14"/>
              <p:cNvCxnSpPr>
                <a:stCxn id="10" idx="2"/>
              </p:cNvCxnSpPr>
              <p:nvPr/>
            </p:nvCxnSpPr>
            <p:spPr>
              <a:xfrm flipV="1">
                <a:off x="1434972" y="1615440"/>
                <a:ext cx="7129908" cy="83397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flipH="1">
                <a:off x="1577429" y="2663203"/>
                <a:ext cx="1" cy="5613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箭头连接符 16"/>
              <p:cNvCxnSpPr/>
              <p:nvPr/>
            </p:nvCxnSpPr>
            <p:spPr>
              <a:xfrm>
                <a:off x="1565564" y="2835521"/>
                <a:ext cx="340129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50"/>
              <p:cNvSpPr txBox="1"/>
              <p:nvPr/>
            </p:nvSpPr>
            <p:spPr>
              <a:xfrm>
                <a:off x="2994447" y="2502996"/>
                <a:ext cx="1106703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22.5m</a:t>
                </a:r>
                <a:endParaRPr lang="zh-CN" altLang="en-US" sz="1200" dirty="0"/>
              </a:p>
            </p:txBody>
          </p:sp>
          <p:cxnSp>
            <p:nvCxnSpPr>
              <p:cNvPr id="19" name="直接箭头连接符 18"/>
              <p:cNvCxnSpPr/>
              <p:nvPr/>
            </p:nvCxnSpPr>
            <p:spPr>
              <a:xfrm>
                <a:off x="1621150" y="3068365"/>
                <a:ext cx="8824149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>
                <a:off x="10445298" y="2579153"/>
                <a:ext cx="1" cy="5613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59"/>
              <p:cNvSpPr txBox="1"/>
              <p:nvPr/>
            </p:nvSpPr>
            <p:spPr>
              <a:xfrm>
                <a:off x="5479044" y="3068365"/>
                <a:ext cx="1315737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195.7m</a:t>
                </a:r>
                <a:endParaRPr lang="zh-CN" altLang="en-US" sz="1200" dirty="0"/>
              </a:p>
            </p:txBody>
          </p:sp>
          <p:sp>
            <p:nvSpPr>
              <p:cNvPr id="22" name="TextBox 63"/>
              <p:cNvSpPr txBox="1"/>
              <p:nvPr/>
            </p:nvSpPr>
            <p:spPr>
              <a:xfrm>
                <a:off x="4973018" y="2502996"/>
                <a:ext cx="834428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/>
                  <a:t>2</a:t>
                </a:r>
                <a:r>
                  <a:rPr lang="en-US" altLang="zh-CN" sz="1200" dirty="0" smtClean="0"/>
                  <a:t>m</a:t>
                </a:r>
                <a:endParaRPr lang="zh-CN" altLang="en-US" sz="1200" dirty="0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8474046" y="981000"/>
                <a:ext cx="832916" cy="1167897"/>
              </a:xfrm>
              <a:prstGeom prst="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4" name="矩形 23"/>
              <p:cNvSpPr/>
              <p:nvPr/>
            </p:nvSpPr>
            <p:spPr>
              <a:xfrm flipV="1">
                <a:off x="8499699" y="1044373"/>
                <a:ext cx="771050" cy="9053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5" name="矩形 24"/>
              <p:cNvSpPr/>
              <p:nvPr/>
            </p:nvSpPr>
            <p:spPr>
              <a:xfrm flipV="1">
                <a:off x="8498189" y="2031202"/>
                <a:ext cx="772559" cy="60354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26" name="直接连接符 25"/>
              <p:cNvCxnSpPr>
                <a:endCxn id="14" idx="1"/>
              </p:cNvCxnSpPr>
              <p:nvPr/>
            </p:nvCxnSpPr>
            <p:spPr>
              <a:xfrm flipV="1">
                <a:off x="8549640" y="1572495"/>
                <a:ext cx="1980939" cy="42947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75"/>
              <p:cNvSpPr txBox="1"/>
              <p:nvPr/>
            </p:nvSpPr>
            <p:spPr>
              <a:xfrm>
                <a:off x="8464613" y="2502996"/>
                <a:ext cx="953541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0.2m</a:t>
                </a:r>
                <a:endParaRPr lang="zh-CN" altLang="en-US" sz="1200" dirty="0"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4845944" y="2009900"/>
                <a:ext cx="126749" cy="724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29" name="直接连接符 28"/>
              <p:cNvCxnSpPr/>
              <p:nvPr/>
            </p:nvCxnSpPr>
            <p:spPr>
              <a:xfrm>
                <a:off x="7411921" y="1607576"/>
                <a:ext cx="18107" cy="1176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83"/>
              <p:cNvSpPr txBox="1"/>
              <p:nvPr/>
            </p:nvSpPr>
            <p:spPr>
              <a:xfrm>
                <a:off x="6832095" y="1183886"/>
                <a:ext cx="1971989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altLang="zh-CN" sz="1200" dirty="0" smtClean="0"/>
                  <a:t>ϴ</a:t>
                </a:r>
                <a:r>
                  <a:rPr lang="en-US" altLang="zh-CN" sz="1200" baseline="-25000" dirty="0"/>
                  <a:t>V</a:t>
                </a:r>
                <a:r>
                  <a:rPr lang="en-US" altLang="zh-CN" sz="1200" dirty="0" smtClean="0"/>
                  <a:t>=0.11mrad</a:t>
                </a:r>
                <a:endParaRPr lang="zh-CN" altLang="en-US" sz="1200" dirty="0"/>
              </a:p>
            </p:txBody>
          </p:sp>
          <p:cxnSp>
            <p:nvCxnSpPr>
              <p:cNvPr id="31" name="直接箭头连接符 30"/>
              <p:cNvCxnSpPr/>
              <p:nvPr/>
            </p:nvCxnSpPr>
            <p:spPr>
              <a:xfrm flipV="1">
                <a:off x="5821995" y="2828593"/>
                <a:ext cx="2670841" cy="541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90"/>
              <p:cNvSpPr txBox="1"/>
              <p:nvPr/>
            </p:nvSpPr>
            <p:spPr>
              <a:xfrm>
                <a:off x="6835202" y="2502996"/>
                <a:ext cx="905029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123m</a:t>
                </a:r>
                <a:endParaRPr lang="zh-CN" altLang="en-US" sz="1200" dirty="0"/>
              </a:p>
            </p:txBody>
          </p:sp>
          <p:cxnSp>
            <p:nvCxnSpPr>
              <p:cNvPr id="33" name="直接箭头连接符 32"/>
              <p:cNvCxnSpPr/>
              <p:nvPr/>
            </p:nvCxnSpPr>
            <p:spPr>
              <a:xfrm>
                <a:off x="8485910" y="2828593"/>
                <a:ext cx="82434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5818361" y="2674865"/>
                <a:ext cx="2" cy="3078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98"/>
              <p:cNvSpPr txBox="1"/>
              <p:nvPr/>
            </p:nvSpPr>
            <p:spPr>
              <a:xfrm>
                <a:off x="9614209" y="2502996"/>
                <a:ext cx="1061747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48m</a:t>
                </a:r>
                <a:endParaRPr lang="zh-CN" altLang="en-US" sz="1200" dirty="0"/>
              </a:p>
            </p:txBody>
          </p:sp>
          <p:cxnSp>
            <p:nvCxnSpPr>
              <p:cNvPr id="36" name="直接箭头连接符 35"/>
              <p:cNvCxnSpPr/>
              <p:nvPr/>
            </p:nvCxnSpPr>
            <p:spPr>
              <a:xfrm flipH="1" flipV="1">
                <a:off x="5867400" y="1553975"/>
                <a:ext cx="1" cy="3255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114"/>
              <p:cNvSpPr txBox="1"/>
              <p:nvPr/>
            </p:nvSpPr>
            <p:spPr>
              <a:xfrm>
                <a:off x="5809652" y="1530244"/>
                <a:ext cx="1287672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30mm</a:t>
                </a:r>
                <a:endParaRPr lang="zh-CN" altLang="en-US" sz="1200" dirty="0"/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>
                <a:off x="8485360" y="2674864"/>
                <a:ext cx="2" cy="3078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4966305" y="2667939"/>
                <a:ext cx="2" cy="3078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箭头连接符 39"/>
              <p:cNvCxnSpPr/>
              <p:nvPr/>
            </p:nvCxnSpPr>
            <p:spPr>
              <a:xfrm>
                <a:off x="4946073" y="2835521"/>
                <a:ext cx="86590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9302778" y="2695646"/>
                <a:ext cx="2" cy="3078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箭头连接符 41"/>
              <p:cNvCxnSpPr/>
              <p:nvPr/>
            </p:nvCxnSpPr>
            <p:spPr>
              <a:xfrm>
                <a:off x="9303328" y="2828593"/>
                <a:ext cx="114197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142"/>
              <p:cNvSpPr txBox="1"/>
              <p:nvPr/>
            </p:nvSpPr>
            <p:spPr>
              <a:xfrm>
                <a:off x="1711301" y="1072666"/>
                <a:ext cx="1524505" cy="485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u="sng" dirty="0" smtClean="0">
                    <a:solidFill>
                      <a:srgbClr val="FF0000"/>
                    </a:solidFill>
                  </a:rPr>
                  <a:t>Side view</a:t>
                </a:r>
                <a:endParaRPr lang="zh-CN" altLang="en-US" sz="1350" u="sng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259014" y="3442806"/>
                <a:ext cx="298764" cy="986827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5" name="TextBox 149"/>
              <p:cNvSpPr txBox="1"/>
              <p:nvPr/>
            </p:nvSpPr>
            <p:spPr>
              <a:xfrm>
                <a:off x="1231850" y="4411527"/>
                <a:ext cx="389299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/>
                  <a:t>Q</a:t>
                </a:r>
                <a:endParaRPr lang="zh-CN" altLang="en-US" sz="1350" dirty="0"/>
              </a:p>
            </p:txBody>
          </p:sp>
          <p:sp>
            <p:nvSpPr>
              <p:cNvPr id="46" name="TextBox 150"/>
              <p:cNvSpPr txBox="1"/>
              <p:nvPr/>
            </p:nvSpPr>
            <p:spPr>
              <a:xfrm>
                <a:off x="10485310" y="4341103"/>
                <a:ext cx="389299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/>
                  <a:t>Q</a:t>
                </a:r>
                <a:endParaRPr lang="zh-CN" altLang="en-US" sz="1350" dirty="0"/>
              </a:p>
            </p:txBody>
          </p:sp>
          <p:sp>
            <p:nvSpPr>
              <p:cNvPr id="47" name="矩形 46"/>
              <p:cNvSpPr/>
              <p:nvPr/>
            </p:nvSpPr>
            <p:spPr>
              <a:xfrm flipV="1">
                <a:off x="4979988" y="3581400"/>
                <a:ext cx="787652" cy="827314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4961879" y="3462867"/>
                <a:ext cx="814813" cy="1066800"/>
              </a:xfrm>
              <a:prstGeom prst="rect">
                <a:avLst/>
              </a:prstGeom>
              <a:noFill/>
              <a:ln w="19050">
                <a:solidFill>
                  <a:srgbClr val="D707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10541310" y="3441297"/>
                <a:ext cx="298764" cy="986827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50" name="直接连接符 49"/>
              <p:cNvCxnSpPr/>
              <p:nvPr/>
            </p:nvCxnSpPr>
            <p:spPr>
              <a:xfrm flipV="1">
                <a:off x="1589314" y="3913911"/>
                <a:ext cx="4194959" cy="207323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矩形 50"/>
              <p:cNvSpPr/>
              <p:nvPr/>
            </p:nvSpPr>
            <p:spPr>
              <a:xfrm>
                <a:off x="8465574" y="3343217"/>
                <a:ext cx="832916" cy="1167897"/>
              </a:xfrm>
              <a:prstGeom prst="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2" name="矩形 51"/>
              <p:cNvSpPr/>
              <p:nvPr/>
            </p:nvSpPr>
            <p:spPr>
              <a:xfrm flipV="1">
                <a:off x="8491227" y="3691617"/>
                <a:ext cx="771050" cy="48985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53" name="直接连接符 52"/>
              <p:cNvCxnSpPr/>
              <p:nvPr/>
            </p:nvCxnSpPr>
            <p:spPr>
              <a:xfrm>
                <a:off x="5784273" y="3927764"/>
                <a:ext cx="4102694" cy="3929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椭圆 53"/>
              <p:cNvSpPr/>
              <p:nvPr/>
            </p:nvSpPr>
            <p:spPr>
              <a:xfrm>
                <a:off x="4823471" y="4324348"/>
                <a:ext cx="126749" cy="724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5" name="TextBox 169"/>
              <p:cNvSpPr txBox="1"/>
              <p:nvPr/>
            </p:nvSpPr>
            <p:spPr>
              <a:xfrm>
                <a:off x="2772710" y="4166813"/>
                <a:ext cx="1846871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altLang="zh-CN" sz="1200" dirty="0" smtClean="0"/>
                  <a:t>ϴ</a:t>
                </a:r>
                <a:r>
                  <a:rPr lang="en-US" altLang="zh-CN" sz="1200" baseline="-25000" dirty="0" smtClean="0"/>
                  <a:t>H</a:t>
                </a:r>
                <a:r>
                  <a:rPr lang="en-US" altLang="zh-CN" sz="1200" dirty="0" smtClean="0"/>
                  <a:t>=22mrad</a:t>
                </a:r>
                <a:endParaRPr lang="zh-CN" altLang="en-US" sz="1200" dirty="0"/>
              </a:p>
            </p:txBody>
          </p:sp>
          <p:cxnSp>
            <p:nvCxnSpPr>
              <p:cNvPr id="56" name="直接箭头连接符 55"/>
              <p:cNvCxnSpPr/>
              <p:nvPr/>
            </p:nvCxnSpPr>
            <p:spPr>
              <a:xfrm flipV="1">
                <a:off x="4889111" y="3927764"/>
                <a:ext cx="1544" cy="4317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176"/>
              <p:cNvSpPr txBox="1"/>
              <p:nvPr/>
            </p:nvSpPr>
            <p:spPr>
              <a:xfrm>
                <a:off x="4108597" y="3954808"/>
                <a:ext cx="1419812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/>
                  <a:t>5</a:t>
                </a:r>
                <a:r>
                  <a:rPr lang="en-US" altLang="zh-CN" sz="1200" dirty="0" smtClean="0"/>
                  <a:t>mm</a:t>
                </a:r>
                <a:endParaRPr lang="zh-CN" altLang="en-US" sz="1200" dirty="0"/>
              </a:p>
            </p:txBody>
          </p:sp>
          <p:cxnSp>
            <p:nvCxnSpPr>
              <p:cNvPr id="58" name="直接箭头连接符 57"/>
              <p:cNvCxnSpPr/>
              <p:nvPr/>
            </p:nvCxnSpPr>
            <p:spPr>
              <a:xfrm flipH="1" flipV="1">
                <a:off x="1584803" y="3957757"/>
                <a:ext cx="1542" cy="192349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183"/>
              <p:cNvSpPr txBox="1"/>
              <p:nvPr/>
            </p:nvSpPr>
            <p:spPr>
              <a:xfrm>
                <a:off x="1575542" y="4765298"/>
                <a:ext cx="1173041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500mm</a:t>
                </a:r>
                <a:endParaRPr lang="zh-CN" altLang="en-US" sz="1200" dirty="0"/>
              </a:p>
            </p:txBody>
          </p:sp>
          <p:sp>
            <p:nvSpPr>
              <p:cNvPr id="60" name="TextBox 146"/>
              <p:cNvSpPr txBox="1"/>
              <p:nvPr/>
            </p:nvSpPr>
            <p:spPr>
              <a:xfrm>
                <a:off x="1806125" y="3392682"/>
                <a:ext cx="1554287" cy="485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u="sng" dirty="0" smtClean="0">
                    <a:solidFill>
                      <a:srgbClr val="FF0000"/>
                    </a:solidFill>
                  </a:rPr>
                  <a:t>Top view</a:t>
                </a:r>
                <a:endParaRPr lang="zh-CN" altLang="en-US" sz="1350" u="sng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1" name="直接连接符 60"/>
              <p:cNvCxnSpPr/>
              <p:nvPr/>
            </p:nvCxnSpPr>
            <p:spPr>
              <a:xfrm flipV="1">
                <a:off x="1132265" y="3930862"/>
                <a:ext cx="9793088" cy="9885"/>
              </a:xfrm>
              <a:prstGeom prst="line">
                <a:avLst/>
              </a:prstGeom>
              <a:ln w="190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弧形 61"/>
              <p:cNvSpPr/>
              <p:nvPr/>
            </p:nvSpPr>
            <p:spPr>
              <a:xfrm>
                <a:off x="4128656" y="3442854"/>
                <a:ext cx="394854" cy="1205346"/>
              </a:xfrm>
              <a:prstGeom prst="arc">
                <a:avLst>
                  <a:gd name="adj1" fmla="val 5687337"/>
                  <a:gd name="adj2" fmla="val 120080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3" name="TextBox 217"/>
              <p:cNvSpPr txBox="1"/>
              <p:nvPr/>
            </p:nvSpPr>
            <p:spPr>
              <a:xfrm>
                <a:off x="4623858" y="4706892"/>
                <a:ext cx="1845374" cy="485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 err="1"/>
                  <a:t>Lambertson</a:t>
                </a:r>
                <a:endParaRPr lang="zh-CN" altLang="en-US" sz="1350" dirty="0"/>
              </a:p>
            </p:txBody>
          </p:sp>
          <p:sp>
            <p:nvSpPr>
              <p:cNvPr id="64" name="TextBox 218"/>
              <p:cNvSpPr txBox="1"/>
              <p:nvPr/>
            </p:nvSpPr>
            <p:spPr>
              <a:xfrm>
                <a:off x="8534405" y="4767941"/>
                <a:ext cx="1235764" cy="485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/>
                  <a:t>kicker</a:t>
                </a:r>
                <a:endParaRPr lang="zh-CN" altLang="en-US" sz="1350" dirty="0"/>
              </a:p>
            </p:txBody>
          </p:sp>
          <p:sp>
            <p:nvSpPr>
              <p:cNvPr id="65" name="TextBox 225"/>
              <p:cNvSpPr txBox="1"/>
              <p:nvPr/>
            </p:nvSpPr>
            <p:spPr>
              <a:xfrm>
                <a:off x="7691632" y="1705238"/>
                <a:ext cx="1817050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16.47mm?</a:t>
                </a:r>
                <a:endParaRPr lang="zh-CN" altLang="en-US" sz="12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6" name="直接箭头连接符 65"/>
              <p:cNvCxnSpPr/>
              <p:nvPr/>
            </p:nvCxnSpPr>
            <p:spPr>
              <a:xfrm flipV="1">
                <a:off x="8404860" y="1648880"/>
                <a:ext cx="695" cy="210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直接箭头连接符 5"/>
            <p:cNvCxnSpPr/>
            <p:nvPr/>
          </p:nvCxnSpPr>
          <p:spPr>
            <a:xfrm flipV="1">
              <a:off x="3715528" y="3743521"/>
              <a:ext cx="0" cy="35174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114"/>
            <p:cNvSpPr txBox="1"/>
            <p:nvPr/>
          </p:nvSpPr>
          <p:spPr>
            <a:xfrm>
              <a:off x="2819968" y="3797392"/>
              <a:ext cx="1117171" cy="335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30.22mm</a:t>
              </a:r>
              <a:endParaRPr lang="zh-CN" altLang="en-US" sz="1200" dirty="0"/>
            </a:p>
          </p:txBody>
        </p:sp>
      </p:grpSp>
      <p:sp>
        <p:nvSpPr>
          <p:cNvPr id="72" name="内容占位符 1"/>
          <p:cNvSpPr>
            <a:spLocks noGrp="1"/>
          </p:cNvSpPr>
          <p:nvPr>
            <p:ph idx="1"/>
          </p:nvPr>
        </p:nvSpPr>
        <p:spPr>
          <a:xfrm>
            <a:off x="159963" y="1064990"/>
            <a:ext cx="5636173" cy="619737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On-axis bunch-by-bunch injection</a:t>
            </a:r>
            <a:endParaRPr lang="zh-CN" altLang="en-US" sz="2800" dirty="0"/>
          </a:p>
        </p:txBody>
      </p:sp>
      <p:grpSp>
        <p:nvGrpSpPr>
          <p:cNvPr id="73" name="组合 72"/>
          <p:cNvGrpSpPr/>
          <p:nvPr/>
        </p:nvGrpSpPr>
        <p:grpSpPr>
          <a:xfrm>
            <a:off x="4511762" y="4653136"/>
            <a:ext cx="1998372" cy="856535"/>
            <a:chOff x="7387258" y="4385476"/>
            <a:chExt cx="1998372" cy="856535"/>
          </a:xfrm>
        </p:grpSpPr>
        <p:grpSp>
          <p:nvGrpSpPr>
            <p:cNvPr id="74" name="组合 73"/>
            <p:cNvGrpSpPr/>
            <p:nvPr/>
          </p:nvGrpSpPr>
          <p:grpSpPr>
            <a:xfrm>
              <a:off x="7387258" y="4385476"/>
              <a:ext cx="785142" cy="561981"/>
              <a:chOff x="7315250" y="4514844"/>
              <a:chExt cx="857150" cy="561981"/>
            </a:xfrm>
          </p:grpSpPr>
          <p:sp>
            <p:nvSpPr>
              <p:cNvPr id="80" name="任意多边形 79"/>
              <p:cNvSpPr/>
              <p:nvPr/>
            </p:nvSpPr>
            <p:spPr>
              <a:xfrm>
                <a:off x="7686675" y="4514844"/>
                <a:ext cx="114300" cy="561981"/>
              </a:xfrm>
              <a:custGeom>
                <a:avLst/>
                <a:gdLst>
                  <a:gd name="connsiteX0" fmla="*/ 0 w 114300"/>
                  <a:gd name="connsiteY0" fmla="*/ 552456 h 561981"/>
                  <a:gd name="connsiteX1" fmla="*/ 47625 w 114300"/>
                  <a:gd name="connsiteY1" fmla="*/ 6 h 561981"/>
                  <a:gd name="connsiteX2" fmla="*/ 114300 w 114300"/>
                  <a:gd name="connsiteY2" fmla="*/ 561981 h 56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300" h="561981">
                    <a:moveTo>
                      <a:pt x="0" y="552456"/>
                    </a:moveTo>
                    <a:cubicBezTo>
                      <a:pt x="14287" y="275437"/>
                      <a:pt x="28575" y="-1581"/>
                      <a:pt x="47625" y="6"/>
                    </a:cubicBezTo>
                    <a:cubicBezTo>
                      <a:pt x="66675" y="1593"/>
                      <a:pt x="90487" y="281787"/>
                      <a:pt x="114300" y="56198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1" name="直接连接符 80"/>
              <p:cNvCxnSpPr/>
              <p:nvPr/>
            </p:nvCxnSpPr>
            <p:spPr>
              <a:xfrm>
                <a:off x="7800975" y="5076825"/>
                <a:ext cx="37142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>
                <a:off x="7315250" y="5067300"/>
                <a:ext cx="37142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5" name="直接连接符 74"/>
            <p:cNvCxnSpPr/>
            <p:nvPr/>
          </p:nvCxnSpPr>
          <p:spPr>
            <a:xfrm>
              <a:off x="7727480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840548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箭头连接符 76"/>
            <p:cNvCxnSpPr/>
            <p:nvPr/>
          </p:nvCxnSpPr>
          <p:spPr>
            <a:xfrm>
              <a:off x="7387258" y="5089077"/>
              <a:ext cx="3402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箭头连接符 77"/>
            <p:cNvCxnSpPr/>
            <p:nvPr/>
          </p:nvCxnSpPr>
          <p:spPr>
            <a:xfrm flipH="1" flipV="1">
              <a:off x="7832178" y="5085184"/>
              <a:ext cx="470884" cy="1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文本框 78"/>
            <p:cNvSpPr txBox="1"/>
            <p:nvPr/>
          </p:nvSpPr>
          <p:spPr>
            <a:xfrm>
              <a:off x="8233502" y="4965012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50ns,100Hz</a:t>
              </a:r>
              <a:endParaRPr lang="zh-CN" altLang="en-US" sz="1200" dirty="0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6444207" y="2708920"/>
            <a:ext cx="2611470" cy="1815599"/>
            <a:chOff x="6444207" y="1902547"/>
            <a:chExt cx="2611470" cy="1815599"/>
          </a:xfrm>
        </p:grpSpPr>
        <p:pic>
          <p:nvPicPr>
            <p:cNvPr id="68" name="Picture 2" descr="1534211394(1)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7" y="1902547"/>
              <a:ext cx="2486574" cy="1815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椭圆 68"/>
            <p:cNvSpPr/>
            <p:nvPr/>
          </p:nvSpPr>
          <p:spPr>
            <a:xfrm>
              <a:off x="6961072" y="1985102"/>
              <a:ext cx="1081913" cy="5083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/>
                <a:t>Storage Beam</a:t>
              </a:r>
            </a:p>
          </p:txBody>
        </p:sp>
        <p:sp>
          <p:nvSpPr>
            <p:cNvPr id="70" name="椭圆 69"/>
            <p:cNvSpPr/>
            <p:nvPr/>
          </p:nvSpPr>
          <p:spPr>
            <a:xfrm>
              <a:off x="6961072" y="3138564"/>
              <a:ext cx="1081913" cy="50836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/>
                <a:t>Injection </a:t>
              </a:r>
              <a:r>
                <a:rPr lang="zh-CN" altLang="en-US" sz="1050" dirty="0" smtClean="0"/>
                <a:t>Beam</a:t>
              </a:r>
              <a:r>
                <a:rPr lang="en-US" altLang="zh-CN" sz="1050" dirty="0" smtClean="0"/>
                <a:t> </a:t>
              </a:r>
              <a:endParaRPr lang="zh-CN" altLang="en-US" sz="1050" dirty="0"/>
            </a:p>
          </p:txBody>
        </p:sp>
        <p:sp>
          <p:nvSpPr>
            <p:cNvPr id="71" name="矩形 70"/>
            <p:cNvSpPr/>
            <p:nvPr/>
          </p:nvSpPr>
          <p:spPr>
            <a:xfrm>
              <a:off x="7101396" y="2813249"/>
              <a:ext cx="1317990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zh-CN" sz="1050" b="1" dirty="0"/>
                <a:t>Septum</a:t>
              </a:r>
              <a:r>
                <a:rPr lang="zh-CN" altLang="en-US" sz="1050" b="1" dirty="0"/>
                <a:t> </a:t>
              </a:r>
              <a:r>
                <a:rPr lang="zh-CN" altLang="en-US" sz="1050" b="1" dirty="0" smtClean="0"/>
                <a:t>Plate </a:t>
              </a:r>
              <a:r>
                <a:rPr lang="en-US" altLang="zh-CN" sz="1050" b="1" dirty="0" smtClean="0"/>
                <a:t>10mm</a:t>
              </a:r>
              <a:endParaRPr lang="zh-CN" altLang="en-US" sz="1050" b="1" dirty="0"/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8498622" y="2402712"/>
              <a:ext cx="55705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10mm</a:t>
              </a:r>
              <a:endParaRPr lang="zh-CN" altLang="en-US" sz="1000" dirty="0"/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8508605" y="3089354"/>
              <a:ext cx="53772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10mm</a:t>
              </a:r>
              <a:endParaRPr lang="zh-CN" altLang="en-US" sz="1000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128884" y="1024479"/>
            <a:ext cx="2948841" cy="1687124"/>
            <a:chOff x="6103165" y="900905"/>
            <a:chExt cx="2948841" cy="1687124"/>
          </a:xfrm>
        </p:grpSpPr>
        <p:pic>
          <p:nvPicPr>
            <p:cNvPr id="86" name="图片 8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165" y="900905"/>
              <a:ext cx="2948841" cy="1687124"/>
            </a:xfrm>
            <a:prstGeom prst="rect">
              <a:avLst/>
            </a:prstGeom>
          </p:spPr>
        </p:pic>
        <p:sp>
          <p:nvSpPr>
            <p:cNvPr id="87" name="椭圆 86"/>
            <p:cNvSpPr/>
            <p:nvPr/>
          </p:nvSpPr>
          <p:spPr>
            <a:xfrm>
              <a:off x="6653165" y="1982664"/>
              <a:ext cx="333083" cy="51639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8" name="文本框 87"/>
          <p:cNvSpPr txBox="1"/>
          <p:nvPr/>
        </p:nvSpPr>
        <p:spPr>
          <a:xfrm>
            <a:off x="391189" y="5517232"/>
            <a:ext cx="5404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u="sng" dirty="0" smtClean="0"/>
              <a:t>Kicker: </a:t>
            </a:r>
            <a:r>
              <a:rPr lang="en-US" altLang="zh-CN" sz="1600" dirty="0" smtClean="0"/>
              <a:t>vertical strip-line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kicker driven by DSRD </a:t>
            </a:r>
            <a:r>
              <a:rPr lang="en-US" altLang="zh-CN" sz="1600" dirty="0" err="1" smtClean="0"/>
              <a:t>pulser</a:t>
            </a:r>
            <a:endParaRPr lang="en-US" altLang="zh-CN" sz="1600" dirty="0"/>
          </a:p>
          <a:p>
            <a:r>
              <a:rPr lang="en-US" altLang="zh-CN" sz="1600" b="1" u="sng" dirty="0" smtClean="0"/>
              <a:t>Septa: </a:t>
            </a:r>
            <a:r>
              <a:rPr lang="en-US" altLang="zh-CN" sz="1600" dirty="0"/>
              <a:t>horizontal </a:t>
            </a:r>
            <a:r>
              <a:rPr lang="en-US" altLang="zh-CN" sz="1600" dirty="0" err="1"/>
              <a:t>Lambertson</a:t>
            </a:r>
            <a:r>
              <a:rPr lang="en-US" altLang="zh-CN" sz="1600" dirty="0"/>
              <a:t> </a:t>
            </a:r>
            <a:r>
              <a:rPr lang="en-US" altLang="zh-CN" sz="1600" dirty="0" smtClean="0"/>
              <a:t>magnet</a:t>
            </a:r>
          </a:p>
        </p:txBody>
      </p:sp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5" y="4620043"/>
            <a:ext cx="1766469" cy="62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" name="图片 94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8941" y="5306198"/>
            <a:ext cx="1813783" cy="113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3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Booster HE extraction for off-axis inject into SR </a:t>
            </a:r>
            <a:endParaRPr lang="zh-CN" altLang="en-US" sz="2800" dirty="0"/>
          </a:p>
        </p:txBody>
      </p:sp>
      <p:grpSp>
        <p:nvGrpSpPr>
          <p:cNvPr id="4" name="组合 3"/>
          <p:cNvGrpSpPr/>
          <p:nvPr/>
        </p:nvGrpSpPr>
        <p:grpSpPr>
          <a:xfrm>
            <a:off x="107504" y="1844824"/>
            <a:ext cx="6058956" cy="3097287"/>
            <a:chOff x="899592" y="3284984"/>
            <a:chExt cx="7344816" cy="3754607"/>
          </a:xfrm>
        </p:grpSpPr>
        <p:grpSp>
          <p:nvGrpSpPr>
            <p:cNvPr id="5" name="组合 4"/>
            <p:cNvGrpSpPr/>
            <p:nvPr/>
          </p:nvGrpSpPr>
          <p:grpSpPr>
            <a:xfrm>
              <a:off x="899592" y="3284984"/>
              <a:ext cx="7344816" cy="3754607"/>
              <a:chOff x="1132265" y="981000"/>
              <a:chExt cx="9793088" cy="5006143"/>
            </a:xfrm>
          </p:grpSpPr>
          <p:cxnSp>
            <p:nvCxnSpPr>
              <p:cNvPr id="61" name="直接连接符 60"/>
              <p:cNvCxnSpPr/>
              <p:nvPr/>
            </p:nvCxnSpPr>
            <p:spPr>
              <a:xfrm flipV="1">
                <a:off x="1132265" y="3930862"/>
                <a:ext cx="9793088" cy="9885"/>
              </a:xfrm>
              <a:prstGeom prst="line">
                <a:avLst/>
              </a:prstGeom>
              <a:ln w="190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V="1">
                <a:off x="1140737" y="1575397"/>
                <a:ext cx="9784616" cy="3132"/>
              </a:xfrm>
              <a:prstGeom prst="line">
                <a:avLst/>
              </a:prstGeom>
              <a:ln w="190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矩形 8"/>
              <p:cNvSpPr/>
              <p:nvPr/>
            </p:nvSpPr>
            <p:spPr>
              <a:xfrm>
                <a:off x="1267486" y="1080589"/>
                <a:ext cx="298764" cy="986827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0" name="TextBox 15"/>
              <p:cNvSpPr txBox="1"/>
              <p:nvPr/>
            </p:nvSpPr>
            <p:spPr>
              <a:xfrm>
                <a:off x="1240322" y="2049309"/>
                <a:ext cx="389299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/>
                  <a:t>Q</a:t>
                </a:r>
                <a:endParaRPr lang="zh-CN" altLang="en-US" sz="1350" dirty="0"/>
              </a:p>
            </p:txBody>
          </p:sp>
          <p:sp>
            <p:nvSpPr>
              <p:cNvPr id="11" name="TextBox 16"/>
              <p:cNvSpPr txBox="1"/>
              <p:nvPr/>
            </p:nvSpPr>
            <p:spPr>
              <a:xfrm>
                <a:off x="10495301" y="1979477"/>
                <a:ext cx="389299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/>
                  <a:t>Q</a:t>
                </a:r>
                <a:endParaRPr lang="zh-CN" altLang="en-US" sz="1350" dirty="0"/>
              </a:p>
            </p:txBody>
          </p:sp>
          <p:sp>
            <p:nvSpPr>
              <p:cNvPr id="12" name="矩形 11"/>
              <p:cNvSpPr/>
              <p:nvPr/>
            </p:nvSpPr>
            <p:spPr>
              <a:xfrm flipV="1">
                <a:off x="4988460" y="1678117"/>
                <a:ext cx="787652" cy="11138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4970351" y="1315978"/>
                <a:ext cx="814813" cy="1050202"/>
              </a:xfrm>
              <a:prstGeom prst="rect">
                <a:avLst/>
              </a:prstGeom>
              <a:noFill/>
              <a:ln w="19050">
                <a:solidFill>
                  <a:srgbClr val="D707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0530578" y="1079081"/>
                <a:ext cx="298764" cy="986827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5" name="直接连接符 14"/>
              <p:cNvCxnSpPr>
                <a:stCxn id="10" idx="2"/>
              </p:cNvCxnSpPr>
              <p:nvPr/>
            </p:nvCxnSpPr>
            <p:spPr>
              <a:xfrm flipV="1">
                <a:off x="1434972" y="1615440"/>
                <a:ext cx="7129908" cy="833979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flipH="1">
                <a:off x="1577429" y="2663203"/>
                <a:ext cx="1" cy="5613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箭头连接符 16"/>
              <p:cNvCxnSpPr/>
              <p:nvPr/>
            </p:nvCxnSpPr>
            <p:spPr>
              <a:xfrm>
                <a:off x="1565564" y="2835521"/>
                <a:ext cx="340129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50"/>
              <p:cNvSpPr txBox="1"/>
              <p:nvPr/>
            </p:nvSpPr>
            <p:spPr>
              <a:xfrm>
                <a:off x="2994447" y="2502996"/>
                <a:ext cx="1106703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24m</a:t>
                </a:r>
                <a:endParaRPr lang="zh-CN" altLang="en-US" sz="1200" dirty="0"/>
              </a:p>
            </p:txBody>
          </p:sp>
          <p:cxnSp>
            <p:nvCxnSpPr>
              <p:cNvPr id="19" name="直接箭头连接符 18"/>
              <p:cNvCxnSpPr/>
              <p:nvPr/>
            </p:nvCxnSpPr>
            <p:spPr>
              <a:xfrm>
                <a:off x="1621150" y="3068365"/>
                <a:ext cx="8824149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>
                <a:off x="10445298" y="2579153"/>
                <a:ext cx="1" cy="5613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59"/>
              <p:cNvSpPr txBox="1"/>
              <p:nvPr/>
            </p:nvSpPr>
            <p:spPr>
              <a:xfrm>
                <a:off x="6001487" y="3005447"/>
                <a:ext cx="1430563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210.7m</a:t>
                </a:r>
                <a:endParaRPr lang="zh-CN" altLang="en-US" sz="1200" dirty="0"/>
              </a:p>
            </p:txBody>
          </p:sp>
          <p:sp>
            <p:nvSpPr>
              <p:cNvPr id="22" name="TextBox 63"/>
              <p:cNvSpPr txBox="1"/>
              <p:nvPr/>
            </p:nvSpPr>
            <p:spPr>
              <a:xfrm>
                <a:off x="4973018" y="2502996"/>
                <a:ext cx="834428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15m</a:t>
                </a:r>
                <a:endParaRPr lang="zh-CN" altLang="en-US" sz="1200" dirty="0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8474046" y="981000"/>
                <a:ext cx="832916" cy="1167897"/>
              </a:xfrm>
              <a:prstGeom prst="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4" name="矩形 23"/>
              <p:cNvSpPr/>
              <p:nvPr/>
            </p:nvSpPr>
            <p:spPr>
              <a:xfrm flipV="1">
                <a:off x="8499699" y="1044373"/>
                <a:ext cx="771050" cy="9053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5" name="矩形 24"/>
              <p:cNvSpPr/>
              <p:nvPr/>
            </p:nvSpPr>
            <p:spPr>
              <a:xfrm flipV="1">
                <a:off x="8498189" y="2031202"/>
                <a:ext cx="772559" cy="60354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26" name="直接连接符 25"/>
              <p:cNvCxnSpPr>
                <a:endCxn id="14" idx="1"/>
              </p:cNvCxnSpPr>
              <p:nvPr/>
            </p:nvCxnSpPr>
            <p:spPr>
              <a:xfrm flipV="1">
                <a:off x="8549640" y="1572495"/>
                <a:ext cx="1980939" cy="42947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75"/>
              <p:cNvSpPr txBox="1"/>
              <p:nvPr/>
            </p:nvSpPr>
            <p:spPr>
              <a:xfrm>
                <a:off x="8464613" y="2502996"/>
                <a:ext cx="953541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0.7m</a:t>
                </a:r>
                <a:endParaRPr lang="zh-CN" altLang="en-US" sz="1200" dirty="0"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4845944" y="2009900"/>
                <a:ext cx="126749" cy="724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29" name="直接连接符 28"/>
              <p:cNvCxnSpPr/>
              <p:nvPr/>
            </p:nvCxnSpPr>
            <p:spPr>
              <a:xfrm>
                <a:off x="7411921" y="1607576"/>
                <a:ext cx="18107" cy="1176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83"/>
              <p:cNvSpPr txBox="1"/>
              <p:nvPr/>
            </p:nvSpPr>
            <p:spPr>
              <a:xfrm>
                <a:off x="6832095" y="1183886"/>
                <a:ext cx="1971989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altLang="zh-CN" sz="1200" dirty="0" smtClean="0"/>
                  <a:t>ϴ</a:t>
                </a:r>
                <a:r>
                  <a:rPr lang="en-US" altLang="zh-CN" sz="1200" baseline="-25000" dirty="0" smtClean="0"/>
                  <a:t>H</a:t>
                </a:r>
                <a:r>
                  <a:rPr lang="en-US" altLang="zh-CN" sz="1200" dirty="0" smtClean="0"/>
                  <a:t>=0.2mrad</a:t>
                </a:r>
                <a:endParaRPr lang="zh-CN" altLang="en-US" sz="1200" dirty="0"/>
              </a:p>
            </p:txBody>
          </p:sp>
          <p:cxnSp>
            <p:nvCxnSpPr>
              <p:cNvPr id="31" name="直接箭头连接符 30"/>
              <p:cNvCxnSpPr/>
              <p:nvPr/>
            </p:nvCxnSpPr>
            <p:spPr>
              <a:xfrm flipV="1">
                <a:off x="5821995" y="2828593"/>
                <a:ext cx="2670841" cy="541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90"/>
              <p:cNvSpPr txBox="1"/>
              <p:nvPr/>
            </p:nvSpPr>
            <p:spPr>
              <a:xfrm>
                <a:off x="6835202" y="2502996"/>
                <a:ext cx="905029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123m</a:t>
                </a:r>
                <a:endParaRPr lang="zh-CN" altLang="en-US" sz="1200" dirty="0"/>
              </a:p>
            </p:txBody>
          </p:sp>
          <p:cxnSp>
            <p:nvCxnSpPr>
              <p:cNvPr id="33" name="直接箭头连接符 32"/>
              <p:cNvCxnSpPr/>
              <p:nvPr/>
            </p:nvCxnSpPr>
            <p:spPr>
              <a:xfrm>
                <a:off x="8485910" y="2828593"/>
                <a:ext cx="82434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5818361" y="2674865"/>
                <a:ext cx="2" cy="3078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98"/>
              <p:cNvSpPr txBox="1"/>
              <p:nvPr/>
            </p:nvSpPr>
            <p:spPr>
              <a:xfrm>
                <a:off x="9614209" y="2502996"/>
                <a:ext cx="1061747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48m</a:t>
                </a:r>
                <a:endParaRPr lang="zh-CN" altLang="en-US" sz="1200" dirty="0"/>
              </a:p>
            </p:txBody>
          </p:sp>
          <p:cxnSp>
            <p:nvCxnSpPr>
              <p:cNvPr id="36" name="直接箭头连接符 35"/>
              <p:cNvCxnSpPr/>
              <p:nvPr/>
            </p:nvCxnSpPr>
            <p:spPr>
              <a:xfrm flipH="1" flipV="1">
                <a:off x="5867400" y="1553975"/>
                <a:ext cx="1" cy="3255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114"/>
              <p:cNvSpPr txBox="1"/>
              <p:nvPr/>
            </p:nvSpPr>
            <p:spPr>
              <a:xfrm>
                <a:off x="5809652" y="1530244"/>
                <a:ext cx="1287672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30mm</a:t>
                </a:r>
                <a:endParaRPr lang="zh-CN" altLang="en-US" sz="1200" dirty="0"/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>
                <a:off x="8485360" y="2674864"/>
                <a:ext cx="2" cy="3078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4966305" y="2667939"/>
                <a:ext cx="2" cy="3078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箭头连接符 39"/>
              <p:cNvCxnSpPr/>
              <p:nvPr/>
            </p:nvCxnSpPr>
            <p:spPr>
              <a:xfrm>
                <a:off x="4946073" y="2835521"/>
                <a:ext cx="86590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9302778" y="2695646"/>
                <a:ext cx="2" cy="3078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箭头连接符 41"/>
              <p:cNvCxnSpPr/>
              <p:nvPr/>
            </p:nvCxnSpPr>
            <p:spPr>
              <a:xfrm>
                <a:off x="9303328" y="2828593"/>
                <a:ext cx="114197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142"/>
              <p:cNvSpPr txBox="1"/>
              <p:nvPr/>
            </p:nvSpPr>
            <p:spPr>
              <a:xfrm>
                <a:off x="1751059" y="3510033"/>
                <a:ext cx="1524505" cy="485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u="sng" dirty="0" smtClean="0">
                    <a:solidFill>
                      <a:srgbClr val="FF0000"/>
                    </a:solidFill>
                  </a:rPr>
                  <a:t>Side view</a:t>
                </a:r>
                <a:endParaRPr lang="zh-CN" altLang="en-US" sz="1350" u="sng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259014" y="3442806"/>
                <a:ext cx="298764" cy="986827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5" name="TextBox 149"/>
              <p:cNvSpPr txBox="1"/>
              <p:nvPr/>
            </p:nvSpPr>
            <p:spPr>
              <a:xfrm>
                <a:off x="1231850" y="4411527"/>
                <a:ext cx="389299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/>
                  <a:t>Q</a:t>
                </a:r>
                <a:endParaRPr lang="zh-CN" altLang="en-US" sz="1350" dirty="0"/>
              </a:p>
            </p:txBody>
          </p:sp>
          <p:sp>
            <p:nvSpPr>
              <p:cNvPr id="46" name="TextBox 150"/>
              <p:cNvSpPr txBox="1"/>
              <p:nvPr/>
            </p:nvSpPr>
            <p:spPr>
              <a:xfrm>
                <a:off x="10485310" y="4341103"/>
                <a:ext cx="389299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/>
                  <a:t>Q</a:t>
                </a:r>
                <a:endParaRPr lang="zh-CN" altLang="en-US" sz="1350" dirty="0"/>
              </a:p>
            </p:txBody>
          </p:sp>
          <p:sp>
            <p:nvSpPr>
              <p:cNvPr id="47" name="矩形 46"/>
              <p:cNvSpPr/>
              <p:nvPr/>
            </p:nvSpPr>
            <p:spPr>
              <a:xfrm flipV="1">
                <a:off x="4979988" y="3581400"/>
                <a:ext cx="787652" cy="827314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4961879" y="3462867"/>
                <a:ext cx="814813" cy="1066800"/>
              </a:xfrm>
              <a:prstGeom prst="rect">
                <a:avLst/>
              </a:prstGeom>
              <a:noFill/>
              <a:ln w="19050">
                <a:solidFill>
                  <a:srgbClr val="D707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10541310" y="3441297"/>
                <a:ext cx="298764" cy="986827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50" name="直接连接符 49"/>
              <p:cNvCxnSpPr/>
              <p:nvPr/>
            </p:nvCxnSpPr>
            <p:spPr>
              <a:xfrm flipV="1">
                <a:off x="1589314" y="3913911"/>
                <a:ext cx="4194959" cy="2073232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矩形 50"/>
              <p:cNvSpPr/>
              <p:nvPr/>
            </p:nvSpPr>
            <p:spPr>
              <a:xfrm>
                <a:off x="8465574" y="3343217"/>
                <a:ext cx="832916" cy="1167897"/>
              </a:xfrm>
              <a:prstGeom prst="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2" name="矩形 51"/>
              <p:cNvSpPr/>
              <p:nvPr/>
            </p:nvSpPr>
            <p:spPr>
              <a:xfrm flipV="1">
                <a:off x="8491227" y="3691617"/>
                <a:ext cx="771050" cy="48985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53" name="直接连接符 52"/>
              <p:cNvCxnSpPr/>
              <p:nvPr/>
            </p:nvCxnSpPr>
            <p:spPr>
              <a:xfrm>
                <a:off x="5784273" y="3927764"/>
                <a:ext cx="4102694" cy="3929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椭圆 53"/>
              <p:cNvSpPr/>
              <p:nvPr/>
            </p:nvSpPr>
            <p:spPr>
              <a:xfrm>
                <a:off x="4823471" y="4324348"/>
                <a:ext cx="126749" cy="724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5" name="TextBox 169"/>
              <p:cNvSpPr txBox="1"/>
              <p:nvPr/>
            </p:nvSpPr>
            <p:spPr>
              <a:xfrm>
                <a:off x="2772710" y="4166813"/>
                <a:ext cx="1846871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altLang="zh-CN" sz="1200" dirty="0" smtClean="0"/>
                  <a:t>ϴ</a:t>
                </a:r>
                <a:r>
                  <a:rPr lang="en-US" altLang="zh-CN" sz="1200" baseline="-25000" dirty="0" smtClean="0"/>
                  <a:t>V</a:t>
                </a:r>
                <a:r>
                  <a:rPr lang="en-US" altLang="zh-CN" sz="1200" dirty="0" smtClean="0"/>
                  <a:t>=26mrad</a:t>
                </a:r>
                <a:endParaRPr lang="zh-CN" altLang="en-US" sz="1200" dirty="0"/>
              </a:p>
            </p:txBody>
          </p:sp>
          <p:cxnSp>
            <p:nvCxnSpPr>
              <p:cNvPr id="56" name="直接箭头连接符 55"/>
              <p:cNvCxnSpPr/>
              <p:nvPr/>
            </p:nvCxnSpPr>
            <p:spPr>
              <a:xfrm flipV="1">
                <a:off x="4889111" y="3927764"/>
                <a:ext cx="1544" cy="4317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176"/>
              <p:cNvSpPr txBox="1"/>
              <p:nvPr/>
            </p:nvSpPr>
            <p:spPr>
              <a:xfrm>
                <a:off x="4108597" y="3954808"/>
                <a:ext cx="1419812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?mm</a:t>
                </a:r>
                <a:endParaRPr lang="zh-CN" altLang="en-US" sz="12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58" name="直接箭头连接符 57"/>
              <p:cNvCxnSpPr/>
              <p:nvPr/>
            </p:nvCxnSpPr>
            <p:spPr>
              <a:xfrm flipH="1" flipV="1">
                <a:off x="1584803" y="3957757"/>
                <a:ext cx="1542" cy="192349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183"/>
              <p:cNvSpPr txBox="1"/>
              <p:nvPr/>
            </p:nvSpPr>
            <p:spPr>
              <a:xfrm>
                <a:off x="1575542" y="4765298"/>
                <a:ext cx="1173041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600mm</a:t>
                </a:r>
                <a:endParaRPr lang="zh-CN" altLang="en-US" sz="1200" dirty="0"/>
              </a:p>
            </p:txBody>
          </p:sp>
          <p:sp>
            <p:nvSpPr>
              <p:cNvPr id="60" name="TextBox 146"/>
              <p:cNvSpPr txBox="1"/>
              <p:nvPr/>
            </p:nvSpPr>
            <p:spPr>
              <a:xfrm>
                <a:off x="1717062" y="1172430"/>
                <a:ext cx="1554287" cy="485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u="sng" dirty="0" smtClean="0">
                    <a:solidFill>
                      <a:srgbClr val="FF0000"/>
                    </a:solidFill>
                  </a:rPr>
                  <a:t>Top view</a:t>
                </a:r>
                <a:endParaRPr lang="zh-CN" altLang="en-US" sz="1350" u="sng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弧形 61"/>
              <p:cNvSpPr/>
              <p:nvPr/>
            </p:nvSpPr>
            <p:spPr>
              <a:xfrm>
                <a:off x="4128656" y="3442854"/>
                <a:ext cx="394854" cy="1205346"/>
              </a:xfrm>
              <a:prstGeom prst="arc">
                <a:avLst>
                  <a:gd name="adj1" fmla="val 5687337"/>
                  <a:gd name="adj2" fmla="val 120080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3" name="TextBox 217"/>
              <p:cNvSpPr txBox="1"/>
              <p:nvPr/>
            </p:nvSpPr>
            <p:spPr>
              <a:xfrm>
                <a:off x="4623858" y="4706892"/>
                <a:ext cx="1845374" cy="485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 err="1"/>
                  <a:t>Lambertson</a:t>
                </a:r>
                <a:endParaRPr lang="zh-CN" altLang="en-US" sz="1350" dirty="0"/>
              </a:p>
            </p:txBody>
          </p:sp>
          <p:sp>
            <p:nvSpPr>
              <p:cNvPr id="64" name="TextBox 218"/>
              <p:cNvSpPr txBox="1"/>
              <p:nvPr/>
            </p:nvSpPr>
            <p:spPr>
              <a:xfrm>
                <a:off x="8534405" y="4767941"/>
                <a:ext cx="1235764" cy="485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/>
                  <a:t>kicker</a:t>
                </a:r>
                <a:endParaRPr lang="zh-CN" altLang="en-US" sz="1350" dirty="0"/>
              </a:p>
            </p:txBody>
          </p:sp>
          <p:sp>
            <p:nvSpPr>
              <p:cNvPr id="65" name="TextBox 225"/>
              <p:cNvSpPr txBox="1"/>
              <p:nvPr/>
            </p:nvSpPr>
            <p:spPr>
              <a:xfrm>
                <a:off x="7657278" y="1735865"/>
                <a:ext cx="1272883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5.4mm</a:t>
                </a:r>
                <a:endParaRPr lang="zh-CN" altLang="en-US" sz="1200" dirty="0"/>
              </a:p>
            </p:txBody>
          </p:sp>
          <p:cxnSp>
            <p:nvCxnSpPr>
              <p:cNvPr id="66" name="直接箭头连接符 65"/>
              <p:cNvCxnSpPr/>
              <p:nvPr/>
            </p:nvCxnSpPr>
            <p:spPr>
              <a:xfrm flipV="1">
                <a:off x="8404860" y="1648880"/>
                <a:ext cx="695" cy="210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直接箭头连接符 5"/>
            <p:cNvCxnSpPr/>
            <p:nvPr/>
          </p:nvCxnSpPr>
          <p:spPr>
            <a:xfrm flipV="1">
              <a:off x="3715528" y="3743521"/>
              <a:ext cx="0" cy="35174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114"/>
            <p:cNvSpPr txBox="1"/>
            <p:nvPr/>
          </p:nvSpPr>
          <p:spPr>
            <a:xfrm>
              <a:off x="3027347" y="3753663"/>
              <a:ext cx="1117171" cy="335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33mm</a:t>
              </a:r>
              <a:endParaRPr lang="zh-CN" altLang="en-US" sz="1200" dirty="0"/>
            </a:p>
          </p:txBody>
        </p:sp>
      </p:grpSp>
      <p:sp>
        <p:nvSpPr>
          <p:cNvPr id="72" name="内容占位符 1"/>
          <p:cNvSpPr>
            <a:spLocks noGrp="1"/>
          </p:cNvSpPr>
          <p:nvPr>
            <p:ph idx="1"/>
          </p:nvPr>
        </p:nvSpPr>
        <p:spPr>
          <a:xfrm>
            <a:off x="169117" y="1188247"/>
            <a:ext cx="5700334" cy="564502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Train by train, bunch-by-bunch extraction</a:t>
            </a:r>
            <a:endParaRPr lang="zh-CN" altLang="en-US" sz="2400" dirty="0"/>
          </a:p>
        </p:txBody>
      </p:sp>
      <p:grpSp>
        <p:nvGrpSpPr>
          <p:cNvPr id="85" name="组合 84"/>
          <p:cNvGrpSpPr/>
          <p:nvPr/>
        </p:nvGrpSpPr>
        <p:grpSpPr>
          <a:xfrm>
            <a:off x="6444207" y="2636912"/>
            <a:ext cx="2643250" cy="1815599"/>
            <a:chOff x="6444207" y="1902547"/>
            <a:chExt cx="2643250" cy="1815599"/>
          </a:xfrm>
        </p:grpSpPr>
        <p:pic>
          <p:nvPicPr>
            <p:cNvPr id="68" name="Picture 2" descr="1534211394(1)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7" y="1902547"/>
              <a:ext cx="2486574" cy="1815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椭圆 68"/>
            <p:cNvSpPr/>
            <p:nvPr/>
          </p:nvSpPr>
          <p:spPr>
            <a:xfrm>
              <a:off x="6961072" y="1985102"/>
              <a:ext cx="1081913" cy="5083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/>
                <a:t>Storage Beam</a:t>
              </a:r>
            </a:p>
          </p:txBody>
        </p:sp>
        <p:sp>
          <p:nvSpPr>
            <p:cNvPr id="70" name="椭圆 69"/>
            <p:cNvSpPr/>
            <p:nvPr/>
          </p:nvSpPr>
          <p:spPr>
            <a:xfrm>
              <a:off x="6961072" y="3138564"/>
              <a:ext cx="1081913" cy="50836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/>
                <a:t>Injection </a:t>
              </a:r>
              <a:r>
                <a:rPr lang="zh-CN" altLang="en-US" sz="1050" dirty="0" smtClean="0"/>
                <a:t>Beam</a:t>
              </a:r>
              <a:r>
                <a:rPr lang="en-US" altLang="zh-CN" sz="1050" dirty="0" smtClean="0"/>
                <a:t> </a:t>
              </a:r>
              <a:endParaRPr lang="zh-CN" altLang="en-US" sz="1050" dirty="0"/>
            </a:p>
          </p:txBody>
        </p:sp>
        <p:sp>
          <p:nvSpPr>
            <p:cNvPr id="71" name="矩形 70"/>
            <p:cNvSpPr/>
            <p:nvPr/>
          </p:nvSpPr>
          <p:spPr>
            <a:xfrm>
              <a:off x="7101396" y="2825281"/>
              <a:ext cx="1317990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zh-CN" sz="1050" b="1" dirty="0"/>
                <a:t>Septum</a:t>
              </a:r>
              <a:r>
                <a:rPr lang="zh-CN" altLang="en-US" sz="1050" b="1" dirty="0"/>
                <a:t> </a:t>
              </a:r>
              <a:r>
                <a:rPr lang="zh-CN" altLang="en-US" sz="1050" b="1" dirty="0" smtClean="0"/>
                <a:t>Plate </a:t>
              </a:r>
              <a:r>
                <a:rPr lang="en-US" altLang="zh-CN" sz="1050" b="1" dirty="0" smtClean="0"/>
                <a:t>10mm</a:t>
              </a:r>
              <a:endParaRPr lang="zh-CN" altLang="en-US" sz="1050" b="1" dirty="0"/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8494786" y="2403070"/>
              <a:ext cx="592671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10mm</a:t>
              </a:r>
              <a:endParaRPr lang="zh-CN" altLang="en-US" sz="1000" dirty="0"/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8505847" y="3094843"/>
              <a:ext cx="549831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10mm</a:t>
              </a:r>
              <a:endParaRPr lang="zh-CN" altLang="en-US" sz="1000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130744" y="949788"/>
            <a:ext cx="2948841" cy="1687124"/>
            <a:chOff x="5894207" y="141740"/>
            <a:chExt cx="2948841" cy="1687124"/>
          </a:xfrm>
        </p:grpSpPr>
        <p:pic>
          <p:nvPicPr>
            <p:cNvPr id="86" name="图片 8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4207" y="141740"/>
              <a:ext cx="2948841" cy="1687124"/>
            </a:xfrm>
            <a:prstGeom prst="rect">
              <a:avLst/>
            </a:prstGeom>
          </p:spPr>
        </p:pic>
        <p:sp>
          <p:nvSpPr>
            <p:cNvPr id="87" name="椭圆 86"/>
            <p:cNvSpPr/>
            <p:nvPr/>
          </p:nvSpPr>
          <p:spPr>
            <a:xfrm>
              <a:off x="6444207" y="304407"/>
              <a:ext cx="333083" cy="51639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4104374" y="4437418"/>
            <a:ext cx="1930190" cy="809405"/>
            <a:chOff x="6988165" y="5576467"/>
            <a:chExt cx="1930190" cy="809405"/>
          </a:xfrm>
        </p:grpSpPr>
        <p:grpSp>
          <p:nvGrpSpPr>
            <p:cNvPr id="89" name="组合 88"/>
            <p:cNvGrpSpPr/>
            <p:nvPr/>
          </p:nvGrpSpPr>
          <p:grpSpPr>
            <a:xfrm>
              <a:off x="7156472" y="5614471"/>
              <a:ext cx="1368152" cy="327547"/>
              <a:chOff x="6948264" y="5259984"/>
              <a:chExt cx="1810543" cy="728811"/>
            </a:xfrm>
          </p:grpSpPr>
          <p:cxnSp>
            <p:nvCxnSpPr>
              <p:cNvPr id="101" name="直接连接符 100"/>
              <p:cNvCxnSpPr/>
              <p:nvPr/>
            </p:nvCxnSpPr>
            <p:spPr>
              <a:xfrm flipV="1">
                <a:off x="7164288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>
                <a:off x="7236296" y="5259984"/>
                <a:ext cx="12241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>
              <a:xfrm flipH="1" flipV="1">
                <a:off x="8460432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/>
              <p:cNvCxnSpPr/>
              <p:nvPr/>
            </p:nvCxnSpPr>
            <p:spPr>
              <a:xfrm>
                <a:off x="6948264" y="5980064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/>
              <p:cNvCxnSpPr/>
              <p:nvPr/>
            </p:nvCxnSpPr>
            <p:spPr>
              <a:xfrm>
                <a:off x="8542783" y="5988795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0" name="直接连接符 89"/>
            <p:cNvCxnSpPr/>
            <p:nvPr/>
          </p:nvCxnSpPr>
          <p:spPr>
            <a:xfrm>
              <a:off x="7328387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>
              <a:off x="7403355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箭头连接符 91"/>
            <p:cNvCxnSpPr/>
            <p:nvPr/>
          </p:nvCxnSpPr>
          <p:spPr>
            <a:xfrm>
              <a:off x="6988165" y="6010937"/>
              <a:ext cx="3402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箭头连接符 92"/>
            <p:cNvCxnSpPr/>
            <p:nvPr/>
          </p:nvCxnSpPr>
          <p:spPr>
            <a:xfrm flipH="1">
              <a:off x="7413484" y="6005613"/>
              <a:ext cx="875892" cy="143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文本框 93"/>
            <p:cNvSpPr txBox="1"/>
            <p:nvPr/>
          </p:nvSpPr>
          <p:spPr>
            <a:xfrm>
              <a:off x="7048194" y="6101257"/>
              <a:ext cx="620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200ns</a:t>
              </a:r>
              <a:endParaRPr lang="zh-CN" altLang="en-US" sz="1200" dirty="0"/>
            </a:p>
          </p:txBody>
        </p:sp>
        <p:cxnSp>
          <p:nvCxnSpPr>
            <p:cNvPr id="95" name="直接连接符 94"/>
            <p:cNvCxnSpPr/>
            <p:nvPr/>
          </p:nvCxnSpPr>
          <p:spPr>
            <a:xfrm>
              <a:off x="8282508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>
              <a:off x="8354516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箭头连接符 96"/>
            <p:cNvCxnSpPr/>
            <p:nvPr/>
          </p:nvCxnSpPr>
          <p:spPr>
            <a:xfrm flipH="1" flipV="1">
              <a:off x="8361384" y="6006492"/>
              <a:ext cx="470884" cy="1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文本框 97"/>
            <p:cNvSpPr txBox="1"/>
            <p:nvPr/>
          </p:nvSpPr>
          <p:spPr>
            <a:xfrm>
              <a:off x="7410223" y="5806204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40~2000ns</a:t>
              </a:r>
              <a:endParaRPr lang="zh-CN" altLang="en-US" sz="1200" dirty="0"/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8155509" y="6108873"/>
              <a:ext cx="620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200ns</a:t>
              </a:r>
              <a:endParaRPr lang="zh-CN" altLang="en-US" sz="1200" dirty="0"/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8298205" y="5576467"/>
              <a:ext cx="620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1kHz</a:t>
              </a:r>
              <a:endParaRPr lang="zh-CN" altLang="en-US" sz="1200" dirty="0"/>
            </a:p>
          </p:txBody>
        </p:sp>
      </p:grpSp>
      <p:sp>
        <p:nvSpPr>
          <p:cNvPr id="107" name="文本框 106"/>
          <p:cNvSpPr txBox="1"/>
          <p:nvPr/>
        </p:nvSpPr>
        <p:spPr>
          <a:xfrm>
            <a:off x="214978" y="5358778"/>
            <a:ext cx="5654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u="sng" dirty="0" smtClean="0"/>
              <a:t>Kicker: </a:t>
            </a:r>
            <a:r>
              <a:rPr lang="en-US" altLang="zh-CN" sz="1600" dirty="0" smtClean="0"/>
              <a:t>horizontal vacuum out delay-line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dipole kicker(coating ceramic vacuum chamber) driven by PFN-based solid-state </a:t>
            </a:r>
            <a:r>
              <a:rPr lang="en-US" altLang="zh-CN" sz="1600" dirty="0" err="1" smtClean="0"/>
              <a:t>pulser</a:t>
            </a:r>
            <a:endParaRPr lang="en-US" altLang="zh-CN" sz="1600" dirty="0"/>
          </a:p>
          <a:p>
            <a:r>
              <a:rPr lang="en-US" altLang="zh-CN" sz="1600" b="1" u="sng" dirty="0" smtClean="0"/>
              <a:t>Septum: </a:t>
            </a:r>
            <a:r>
              <a:rPr lang="en-US" altLang="zh-CN" sz="1600" dirty="0" smtClean="0"/>
              <a:t>vertical </a:t>
            </a:r>
            <a:r>
              <a:rPr lang="en-US" altLang="zh-CN" sz="1600" dirty="0" err="1" smtClean="0"/>
              <a:t>Lambertson</a:t>
            </a:r>
            <a:r>
              <a:rPr lang="en-US" altLang="zh-CN" sz="1600" dirty="0" smtClean="0"/>
              <a:t> magnet</a:t>
            </a:r>
          </a:p>
        </p:txBody>
      </p:sp>
      <p:sp>
        <p:nvSpPr>
          <p:cNvPr id="108" name="椭圆 107"/>
          <p:cNvSpPr/>
          <p:nvPr/>
        </p:nvSpPr>
        <p:spPr>
          <a:xfrm>
            <a:off x="8277851" y="1134583"/>
            <a:ext cx="333083" cy="5163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0" name="Picture 1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8304" y="4535066"/>
            <a:ext cx="2480829" cy="63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2132" y="5311689"/>
            <a:ext cx="1083666" cy="1095225"/>
          </a:xfrm>
          <a:prstGeom prst="rect">
            <a:avLst/>
          </a:prstGeom>
        </p:spPr>
      </p:pic>
      <p:pic>
        <p:nvPicPr>
          <p:cNvPr id="112" name="Picture 1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2110" y="5157210"/>
            <a:ext cx="1676761" cy="124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059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1" name="直接连接符 170"/>
          <p:cNvCxnSpPr/>
          <p:nvPr/>
        </p:nvCxnSpPr>
        <p:spPr>
          <a:xfrm flipH="1">
            <a:off x="1825898" y="5297629"/>
            <a:ext cx="815205" cy="10491"/>
          </a:xfrm>
          <a:prstGeom prst="line">
            <a:avLst/>
          </a:prstGeom>
          <a:ln w="127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On-axis swap-out injection layout1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980728"/>
            <a:ext cx="3960440" cy="2265891"/>
          </a:xfrm>
          <a:prstGeom prst="rect">
            <a:avLst/>
          </a:prstGeom>
        </p:spPr>
      </p:pic>
      <p:cxnSp>
        <p:nvCxnSpPr>
          <p:cNvPr id="12" name="直接连接符 11"/>
          <p:cNvCxnSpPr>
            <a:endCxn id="96" idx="4"/>
          </p:cNvCxnSpPr>
          <p:nvPr/>
        </p:nvCxnSpPr>
        <p:spPr>
          <a:xfrm flipH="1" flipV="1">
            <a:off x="4306494" y="3043539"/>
            <a:ext cx="43248" cy="853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901468" y="4163710"/>
            <a:ext cx="4954156" cy="17662"/>
          </a:xfrm>
          <a:prstGeom prst="line">
            <a:avLst/>
          </a:prstGeom>
          <a:ln w="6350">
            <a:solidFill>
              <a:srgbClr val="0FC80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1763688" y="4759967"/>
            <a:ext cx="5256584" cy="2329"/>
          </a:xfrm>
          <a:prstGeom prst="line">
            <a:avLst/>
          </a:prstGeom>
          <a:ln w="63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899592" y="39687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FC80A"/>
                </a:solidFill>
              </a:rPr>
              <a:t>Booster</a:t>
            </a:r>
            <a:endParaRPr lang="zh-CN" altLang="en-US" dirty="0">
              <a:solidFill>
                <a:srgbClr val="0FC80A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99592" y="456808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E- SR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987824" y="4039887"/>
            <a:ext cx="432048" cy="27206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995936" y="4112630"/>
            <a:ext cx="288032" cy="14411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004048" y="4039887"/>
            <a:ext cx="432048" cy="27206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7216507" y="4259655"/>
            <a:ext cx="121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Side view</a:t>
            </a:r>
            <a:endParaRPr lang="zh-CN" altLang="en-US" dirty="0"/>
          </a:p>
        </p:txBody>
      </p:sp>
      <p:sp>
        <p:nvSpPr>
          <p:cNvPr id="52" name="矩形 51"/>
          <p:cNvSpPr/>
          <p:nvPr/>
        </p:nvSpPr>
        <p:spPr>
          <a:xfrm>
            <a:off x="5940152" y="4616719"/>
            <a:ext cx="432048" cy="27206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2339752" y="4631919"/>
            <a:ext cx="432048" cy="27206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6381767" y="4155252"/>
            <a:ext cx="98560" cy="50180"/>
          </a:xfrm>
          <a:prstGeom prst="ellipse">
            <a:avLst/>
          </a:prstGeom>
          <a:solidFill>
            <a:srgbClr val="0FC8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4" name="直接箭头连接符 73"/>
          <p:cNvCxnSpPr/>
          <p:nvPr/>
        </p:nvCxnSpPr>
        <p:spPr>
          <a:xfrm flipH="1">
            <a:off x="1763688" y="4169618"/>
            <a:ext cx="877414" cy="5446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2029042" y="5434501"/>
            <a:ext cx="4855598" cy="5390"/>
          </a:xfrm>
          <a:prstGeom prst="line">
            <a:avLst/>
          </a:prstGeom>
          <a:ln w="6350">
            <a:solidFill>
              <a:srgbClr val="0FC80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V="1">
            <a:off x="1835696" y="6018487"/>
            <a:ext cx="5213592" cy="5349"/>
          </a:xfrm>
          <a:prstGeom prst="line">
            <a:avLst/>
          </a:prstGeom>
          <a:ln w="63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框 78"/>
          <p:cNvSpPr txBox="1"/>
          <p:nvPr/>
        </p:nvSpPr>
        <p:spPr>
          <a:xfrm>
            <a:off x="928608" y="522722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FC80A"/>
                </a:solidFill>
              </a:rPr>
              <a:t>Booster</a:t>
            </a:r>
            <a:endParaRPr lang="zh-CN" altLang="en-US" dirty="0">
              <a:solidFill>
                <a:srgbClr val="0FC80A"/>
              </a:solidFill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928607" y="5826604"/>
            <a:ext cx="67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E- SR</a:t>
            </a:r>
            <a:endParaRPr lang="zh-CN" altLang="en-US" dirty="0">
              <a:solidFill>
                <a:srgbClr val="0000FF"/>
              </a:solidFill>
            </a:endParaRPr>
          </a:p>
        </p:txBody>
      </p:sp>
      <p:cxnSp>
        <p:nvCxnSpPr>
          <p:cNvPr id="85" name="直接连接符 84"/>
          <p:cNvCxnSpPr/>
          <p:nvPr/>
        </p:nvCxnSpPr>
        <p:spPr>
          <a:xfrm flipH="1" flipV="1">
            <a:off x="2644723" y="5301098"/>
            <a:ext cx="4210901" cy="700399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箭头连接符 85"/>
          <p:cNvCxnSpPr/>
          <p:nvPr/>
        </p:nvCxnSpPr>
        <p:spPr>
          <a:xfrm flipH="1" flipV="1">
            <a:off x="6953583" y="6015915"/>
            <a:ext cx="266267" cy="2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文本框 88"/>
          <p:cNvSpPr txBox="1"/>
          <p:nvPr/>
        </p:nvSpPr>
        <p:spPr>
          <a:xfrm>
            <a:off x="7222802" y="5475856"/>
            <a:ext cx="121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Top view</a:t>
            </a:r>
            <a:endParaRPr lang="zh-CN" altLang="en-US" dirty="0"/>
          </a:p>
        </p:txBody>
      </p:sp>
      <p:sp>
        <p:nvSpPr>
          <p:cNvPr id="92" name="矩形 91"/>
          <p:cNvSpPr/>
          <p:nvPr/>
        </p:nvSpPr>
        <p:spPr>
          <a:xfrm flipV="1">
            <a:off x="5969168" y="5929166"/>
            <a:ext cx="432048" cy="4571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矩形 100"/>
          <p:cNvSpPr/>
          <p:nvPr/>
        </p:nvSpPr>
        <p:spPr>
          <a:xfrm>
            <a:off x="6784560" y="4688694"/>
            <a:ext cx="288032" cy="14411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1704659" y="4688788"/>
            <a:ext cx="288032" cy="14411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文本框 114"/>
          <p:cNvSpPr txBox="1"/>
          <p:nvPr/>
        </p:nvSpPr>
        <p:spPr>
          <a:xfrm>
            <a:off x="2951552" y="3796577"/>
            <a:ext cx="639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LMS</a:t>
            </a:r>
            <a:endParaRPr lang="zh-CN" altLang="en-US" sz="1400" dirty="0"/>
          </a:p>
        </p:txBody>
      </p:sp>
      <p:sp>
        <p:nvSpPr>
          <p:cNvPr id="116" name="文本框 115"/>
          <p:cNvSpPr txBox="1"/>
          <p:nvPr/>
        </p:nvSpPr>
        <p:spPr>
          <a:xfrm>
            <a:off x="4932040" y="3789040"/>
            <a:ext cx="639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LMS</a:t>
            </a:r>
            <a:endParaRPr lang="zh-CN" altLang="en-US" sz="1400" dirty="0"/>
          </a:p>
        </p:txBody>
      </p:sp>
      <p:sp>
        <p:nvSpPr>
          <p:cNvPr id="117" name="文本框 116"/>
          <p:cNvSpPr txBox="1"/>
          <p:nvPr/>
        </p:nvSpPr>
        <p:spPr>
          <a:xfrm>
            <a:off x="2550319" y="5358643"/>
            <a:ext cx="639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LMS</a:t>
            </a:r>
            <a:endParaRPr lang="zh-CN" altLang="en-US" sz="1400" dirty="0"/>
          </a:p>
        </p:txBody>
      </p:sp>
      <p:sp>
        <p:nvSpPr>
          <p:cNvPr id="118" name="文本框 117"/>
          <p:cNvSpPr txBox="1"/>
          <p:nvPr/>
        </p:nvSpPr>
        <p:spPr>
          <a:xfrm>
            <a:off x="5368289" y="5363685"/>
            <a:ext cx="639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LMS</a:t>
            </a:r>
            <a:endParaRPr lang="zh-CN" altLang="en-US" sz="1400" dirty="0"/>
          </a:p>
        </p:txBody>
      </p:sp>
      <p:sp>
        <p:nvSpPr>
          <p:cNvPr id="119" name="文本框 118"/>
          <p:cNvSpPr txBox="1"/>
          <p:nvPr/>
        </p:nvSpPr>
        <p:spPr>
          <a:xfrm>
            <a:off x="2307940" y="4830394"/>
            <a:ext cx="639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LMS</a:t>
            </a:r>
            <a:endParaRPr lang="zh-CN" altLang="en-US" sz="1400" dirty="0"/>
          </a:p>
        </p:txBody>
      </p:sp>
      <p:sp>
        <p:nvSpPr>
          <p:cNvPr id="120" name="文本框 119"/>
          <p:cNvSpPr txBox="1"/>
          <p:nvPr/>
        </p:nvSpPr>
        <p:spPr>
          <a:xfrm>
            <a:off x="5911136" y="4813404"/>
            <a:ext cx="639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LMS</a:t>
            </a:r>
            <a:endParaRPr lang="zh-CN" altLang="en-US" sz="1400" dirty="0"/>
          </a:p>
        </p:txBody>
      </p:sp>
      <p:sp>
        <p:nvSpPr>
          <p:cNvPr id="121" name="文本框 120"/>
          <p:cNvSpPr txBox="1"/>
          <p:nvPr/>
        </p:nvSpPr>
        <p:spPr>
          <a:xfrm>
            <a:off x="2735416" y="5788031"/>
            <a:ext cx="574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LMS</a:t>
            </a:r>
            <a:endParaRPr lang="zh-CN" altLang="en-US" sz="1400" dirty="0"/>
          </a:p>
        </p:txBody>
      </p:sp>
      <p:sp>
        <p:nvSpPr>
          <p:cNvPr id="122" name="文本框 121"/>
          <p:cNvSpPr txBox="1"/>
          <p:nvPr/>
        </p:nvSpPr>
        <p:spPr>
          <a:xfrm>
            <a:off x="5527636" y="5775277"/>
            <a:ext cx="639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LMS</a:t>
            </a:r>
            <a:endParaRPr lang="zh-CN" altLang="en-US" sz="1400" dirty="0"/>
          </a:p>
        </p:txBody>
      </p:sp>
      <p:sp>
        <p:nvSpPr>
          <p:cNvPr id="123" name="文本框 122"/>
          <p:cNvSpPr txBox="1"/>
          <p:nvPr/>
        </p:nvSpPr>
        <p:spPr>
          <a:xfrm>
            <a:off x="3801903" y="3861104"/>
            <a:ext cx="1428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Dipole Kicker</a:t>
            </a:r>
            <a:endParaRPr lang="zh-CN" altLang="en-US" sz="1400" dirty="0"/>
          </a:p>
        </p:txBody>
      </p:sp>
      <p:sp>
        <p:nvSpPr>
          <p:cNvPr id="124" name="文本框 123"/>
          <p:cNvSpPr txBox="1"/>
          <p:nvPr/>
        </p:nvSpPr>
        <p:spPr>
          <a:xfrm>
            <a:off x="3819487" y="4903983"/>
            <a:ext cx="1248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Dipole Kicker</a:t>
            </a:r>
            <a:endParaRPr lang="zh-CN" altLang="en-US" sz="1400" dirty="0"/>
          </a:p>
        </p:txBody>
      </p:sp>
      <p:sp>
        <p:nvSpPr>
          <p:cNvPr id="125" name="文本框 124"/>
          <p:cNvSpPr txBox="1"/>
          <p:nvPr/>
        </p:nvSpPr>
        <p:spPr>
          <a:xfrm>
            <a:off x="6636224" y="4377967"/>
            <a:ext cx="816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Kicker</a:t>
            </a:r>
            <a:endParaRPr lang="zh-CN" altLang="en-US" sz="1400" dirty="0"/>
          </a:p>
        </p:txBody>
      </p:sp>
      <p:sp>
        <p:nvSpPr>
          <p:cNvPr id="126" name="文本框 125"/>
          <p:cNvSpPr txBox="1"/>
          <p:nvPr/>
        </p:nvSpPr>
        <p:spPr>
          <a:xfrm>
            <a:off x="1595664" y="6145559"/>
            <a:ext cx="816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Kicker</a:t>
            </a:r>
            <a:endParaRPr lang="zh-CN" altLang="en-US" sz="1400" dirty="0"/>
          </a:p>
        </p:txBody>
      </p:sp>
      <p:sp>
        <p:nvSpPr>
          <p:cNvPr id="127" name="文本框 126"/>
          <p:cNvSpPr txBox="1"/>
          <p:nvPr/>
        </p:nvSpPr>
        <p:spPr>
          <a:xfrm>
            <a:off x="1547664" y="4385297"/>
            <a:ext cx="816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Kicker</a:t>
            </a:r>
            <a:endParaRPr lang="zh-CN" altLang="en-US" sz="1400" dirty="0"/>
          </a:p>
        </p:txBody>
      </p:sp>
      <p:sp>
        <p:nvSpPr>
          <p:cNvPr id="128" name="矩形 127"/>
          <p:cNvSpPr/>
          <p:nvPr/>
        </p:nvSpPr>
        <p:spPr>
          <a:xfrm flipV="1">
            <a:off x="6813120" y="6150217"/>
            <a:ext cx="288032" cy="4571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文本框 128"/>
          <p:cNvSpPr txBox="1"/>
          <p:nvPr/>
        </p:nvSpPr>
        <p:spPr>
          <a:xfrm>
            <a:off x="6643704" y="6181211"/>
            <a:ext cx="816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Kicker</a:t>
            </a:r>
            <a:endParaRPr lang="zh-CN" altLang="en-US" sz="1400" dirty="0"/>
          </a:p>
        </p:txBody>
      </p:sp>
      <p:cxnSp>
        <p:nvCxnSpPr>
          <p:cNvPr id="131" name="直接箭头连接符 130"/>
          <p:cNvCxnSpPr>
            <a:stCxn id="20" idx="2"/>
          </p:cNvCxnSpPr>
          <p:nvPr/>
        </p:nvCxnSpPr>
        <p:spPr>
          <a:xfrm>
            <a:off x="3203848" y="4311951"/>
            <a:ext cx="0" cy="240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箭头连接符 131"/>
          <p:cNvCxnSpPr/>
          <p:nvPr/>
        </p:nvCxnSpPr>
        <p:spPr>
          <a:xfrm flipH="1">
            <a:off x="5230220" y="4311950"/>
            <a:ext cx="1101" cy="240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箭头连接符 132"/>
          <p:cNvCxnSpPr/>
          <p:nvPr/>
        </p:nvCxnSpPr>
        <p:spPr>
          <a:xfrm flipH="1" flipV="1">
            <a:off x="2558433" y="4412372"/>
            <a:ext cx="1" cy="214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箭头连接符 137"/>
          <p:cNvCxnSpPr/>
          <p:nvPr/>
        </p:nvCxnSpPr>
        <p:spPr>
          <a:xfrm flipH="1" flipV="1">
            <a:off x="6155809" y="4399667"/>
            <a:ext cx="1" cy="214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文本框 138"/>
          <p:cNvSpPr txBox="1"/>
          <p:nvPr/>
        </p:nvSpPr>
        <p:spPr>
          <a:xfrm>
            <a:off x="3179256" y="4305789"/>
            <a:ext cx="479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down</a:t>
            </a:r>
            <a:endParaRPr lang="zh-CN" altLang="en-US" sz="1000" dirty="0"/>
          </a:p>
        </p:txBody>
      </p:sp>
      <p:sp>
        <p:nvSpPr>
          <p:cNvPr id="140" name="文本框 139"/>
          <p:cNvSpPr txBox="1"/>
          <p:nvPr/>
        </p:nvSpPr>
        <p:spPr>
          <a:xfrm>
            <a:off x="2498337" y="4321211"/>
            <a:ext cx="479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up</a:t>
            </a:r>
            <a:endParaRPr lang="zh-CN" altLang="en-US" sz="1000" dirty="0"/>
          </a:p>
        </p:txBody>
      </p:sp>
      <p:sp>
        <p:nvSpPr>
          <p:cNvPr id="141" name="文本框 140"/>
          <p:cNvSpPr txBox="1"/>
          <p:nvPr/>
        </p:nvSpPr>
        <p:spPr>
          <a:xfrm>
            <a:off x="4794063" y="4323475"/>
            <a:ext cx="510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down</a:t>
            </a:r>
            <a:endParaRPr lang="zh-CN" altLang="en-US" sz="1000" dirty="0"/>
          </a:p>
        </p:txBody>
      </p:sp>
      <p:sp>
        <p:nvSpPr>
          <p:cNvPr id="142" name="文本框 141"/>
          <p:cNvSpPr txBox="1"/>
          <p:nvPr/>
        </p:nvSpPr>
        <p:spPr>
          <a:xfrm>
            <a:off x="5873461" y="4324024"/>
            <a:ext cx="383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up</a:t>
            </a:r>
            <a:endParaRPr lang="zh-CN" altLang="en-US" sz="1000" dirty="0"/>
          </a:p>
        </p:txBody>
      </p:sp>
      <p:sp>
        <p:nvSpPr>
          <p:cNvPr id="143" name="矩形 142"/>
          <p:cNvSpPr/>
          <p:nvPr/>
        </p:nvSpPr>
        <p:spPr>
          <a:xfrm flipV="1">
            <a:off x="6819356" y="5835896"/>
            <a:ext cx="288032" cy="4571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椭圆 143"/>
          <p:cNvSpPr/>
          <p:nvPr/>
        </p:nvSpPr>
        <p:spPr>
          <a:xfrm>
            <a:off x="6388148" y="4731880"/>
            <a:ext cx="98560" cy="5018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椭圆 144"/>
          <p:cNvSpPr/>
          <p:nvPr/>
        </p:nvSpPr>
        <p:spPr>
          <a:xfrm>
            <a:off x="2233218" y="4738123"/>
            <a:ext cx="98560" cy="50180"/>
          </a:xfrm>
          <a:prstGeom prst="ellipse">
            <a:avLst/>
          </a:prstGeom>
          <a:solidFill>
            <a:srgbClr val="0FC8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8" name="直接箭头连接符 147"/>
          <p:cNvCxnSpPr/>
          <p:nvPr/>
        </p:nvCxnSpPr>
        <p:spPr>
          <a:xfrm flipH="1" flipV="1">
            <a:off x="6953583" y="5600863"/>
            <a:ext cx="1" cy="214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箭头连接符 148"/>
          <p:cNvCxnSpPr/>
          <p:nvPr/>
        </p:nvCxnSpPr>
        <p:spPr>
          <a:xfrm flipH="1" flipV="1">
            <a:off x="1835696" y="5619872"/>
            <a:ext cx="1" cy="214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矩形 149"/>
          <p:cNvSpPr/>
          <p:nvPr/>
        </p:nvSpPr>
        <p:spPr>
          <a:xfrm flipV="1">
            <a:off x="1698423" y="6150217"/>
            <a:ext cx="288032" cy="4571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矩形 150"/>
          <p:cNvSpPr/>
          <p:nvPr/>
        </p:nvSpPr>
        <p:spPr>
          <a:xfrm flipV="1">
            <a:off x="1704659" y="5835896"/>
            <a:ext cx="288032" cy="4571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矩形 151"/>
          <p:cNvSpPr/>
          <p:nvPr/>
        </p:nvSpPr>
        <p:spPr>
          <a:xfrm flipV="1">
            <a:off x="2337510" y="5934193"/>
            <a:ext cx="432048" cy="4571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矩形 152"/>
          <p:cNvSpPr/>
          <p:nvPr/>
        </p:nvSpPr>
        <p:spPr>
          <a:xfrm flipV="1">
            <a:off x="5004048" y="5497978"/>
            <a:ext cx="432048" cy="4571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矩形 153"/>
          <p:cNvSpPr/>
          <p:nvPr/>
        </p:nvSpPr>
        <p:spPr>
          <a:xfrm flipV="1">
            <a:off x="2987824" y="5497978"/>
            <a:ext cx="432048" cy="4571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文本框 161"/>
          <p:cNvSpPr txBox="1"/>
          <p:nvPr/>
        </p:nvSpPr>
        <p:spPr>
          <a:xfrm>
            <a:off x="6704584" y="5578485"/>
            <a:ext cx="383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in</a:t>
            </a:r>
            <a:endParaRPr lang="zh-CN" altLang="en-US" sz="1000" dirty="0"/>
          </a:p>
        </p:txBody>
      </p:sp>
      <p:sp>
        <p:nvSpPr>
          <p:cNvPr id="163" name="矩形 162"/>
          <p:cNvSpPr/>
          <p:nvPr/>
        </p:nvSpPr>
        <p:spPr>
          <a:xfrm flipV="1">
            <a:off x="3995936" y="5672571"/>
            <a:ext cx="288032" cy="4571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矩形 163"/>
          <p:cNvSpPr/>
          <p:nvPr/>
        </p:nvSpPr>
        <p:spPr>
          <a:xfrm flipV="1">
            <a:off x="4002172" y="5157192"/>
            <a:ext cx="288032" cy="4571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矩形 165"/>
          <p:cNvSpPr/>
          <p:nvPr/>
        </p:nvSpPr>
        <p:spPr>
          <a:xfrm flipV="1">
            <a:off x="4349740" y="5672571"/>
            <a:ext cx="288032" cy="4571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矩形 166"/>
          <p:cNvSpPr/>
          <p:nvPr/>
        </p:nvSpPr>
        <p:spPr>
          <a:xfrm flipV="1">
            <a:off x="4355976" y="5157192"/>
            <a:ext cx="288032" cy="4571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矩形 167"/>
          <p:cNvSpPr/>
          <p:nvPr/>
        </p:nvSpPr>
        <p:spPr>
          <a:xfrm>
            <a:off x="4355976" y="4112724"/>
            <a:ext cx="288032" cy="14411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椭圆 168"/>
          <p:cNvSpPr/>
          <p:nvPr/>
        </p:nvSpPr>
        <p:spPr>
          <a:xfrm>
            <a:off x="2239980" y="5273740"/>
            <a:ext cx="98560" cy="5018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3" name="直接连接符 182"/>
          <p:cNvCxnSpPr/>
          <p:nvPr/>
        </p:nvCxnSpPr>
        <p:spPr>
          <a:xfrm flipH="1" flipV="1">
            <a:off x="6855624" y="6008252"/>
            <a:ext cx="160368" cy="16939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接箭头连接符 186"/>
          <p:cNvCxnSpPr/>
          <p:nvPr/>
        </p:nvCxnSpPr>
        <p:spPr>
          <a:xfrm flipH="1">
            <a:off x="4480628" y="5732374"/>
            <a:ext cx="1" cy="216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接箭头连接符 189"/>
          <p:cNvCxnSpPr/>
          <p:nvPr/>
        </p:nvCxnSpPr>
        <p:spPr>
          <a:xfrm flipH="1">
            <a:off x="4128017" y="5725083"/>
            <a:ext cx="1" cy="216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文本框 190"/>
          <p:cNvSpPr txBox="1"/>
          <p:nvPr/>
        </p:nvSpPr>
        <p:spPr>
          <a:xfrm>
            <a:off x="4128103" y="5775277"/>
            <a:ext cx="383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out</a:t>
            </a:r>
            <a:endParaRPr lang="zh-CN" altLang="en-US" sz="1000" dirty="0"/>
          </a:p>
        </p:txBody>
      </p:sp>
      <p:sp>
        <p:nvSpPr>
          <p:cNvPr id="192" name="文本框 191"/>
          <p:cNvSpPr txBox="1"/>
          <p:nvPr/>
        </p:nvSpPr>
        <p:spPr>
          <a:xfrm>
            <a:off x="1592477" y="5591072"/>
            <a:ext cx="383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in</a:t>
            </a:r>
            <a:endParaRPr lang="zh-CN" altLang="en-US" sz="1000" dirty="0"/>
          </a:p>
        </p:txBody>
      </p:sp>
      <p:cxnSp>
        <p:nvCxnSpPr>
          <p:cNvPr id="193" name="直接连接符 192"/>
          <p:cNvCxnSpPr/>
          <p:nvPr/>
        </p:nvCxnSpPr>
        <p:spPr>
          <a:xfrm flipH="1">
            <a:off x="2181208" y="5483321"/>
            <a:ext cx="1763171" cy="468704"/>
          </a:xfrm>
          <a:prstGeom prst="line">
            <a:avLst/>
          </a:prstGeom>
          <a:ln w="12700">
            <a:solidFill>
              <a:srgbClr val="0FC8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连接符 197"/>
          <p:cNvCxnSpPr/>
          <p:nvPr/>
        </p:nvCxnSpPr>
        <p:spPr>
          <a:xfrm flipH="1">
            <a:off x="1868832" y="5955308"/>
            <a:ext cx="320421" cy="68528"/>
          </a:xfrm>
          <a:prstGeom prst="line">
            <a:avLst/>
          </a:prstGeom>
          <a:ln w="12700">
            <a:solidFill>
              <a:srgbClr val="0FC8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接连接符 200"/>
          <p:cNvCxnSpPr/>
          <p:nvPr/>
        </p:nvCxnSpPr>
        <p:spPr>
          <a:xfrm flipH="1" flipV="1">
            <a:off x="1740387" y="6022440"/>
            <a:ext cx="145393" cy="364"/>
          </a:xfrm>
          <a:prstGeom prst="line">
            <a:avLst/>
          </a:prstGeom>
          <a:ln w="12700">
            <a:solidFill>
              <a:srgbClr val="0FC80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椭圆 202"/>
          <p:cNvSpPr/>
          <p:nvPr/>
        </p:nvSpPr>
        <p:spPr>
          <a:xfrm>
            <a:off x="6380443" y="5415044"/>
            <a:ext cx="98560" cy="50180"/>
          </a:xfrm>
          <a:prstGeom prst="ellipse">
            <a:avLst/>
          </a:prstGeom>
          <a:solidFill>
            <a:srgbClr val="0FC8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6" name="直接连接符 205"/>
          <p:cNvCxnSpPr/>
          <p:nvPr/>
        </p:nvCxnSpPr>
        <p:spPr>
          <a:xfrm flipH="1">
            <a:off x="4659115" y="5436836"/>
            <a:ext cx="1936978" cy="1260"/>
          </a:xfrm>
          <a:prstGeom prst="line">
            <a:avLst/>
          </a:prstGeom>
          <a:ln w="12700">
            <a:solidFill>
              <a:srgbClr val="0FC8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接连接符 207"/>
          <p:cNvCxnSpPr/>
          <p:nvPr/>
        </p:nvCxnSpPr>
        <p:spPr>
          <a:xfrm flipH="1">
            <a:off x="3944379" y="5444283"/>
            <a:ext cx="714737" cy="43453"/>
          </a:xfrm>
          <a:prstGeom prst="line">
            <a:avLst/>
          </a:prstGeom>
          <a:ln w="12700">
            <a:solidFill>
              <a:srgbClr val="0FC8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椭圆 219"/>
          <p:cNvSpPr/>
          <p:nvPr/>
        </p:nvSpPr>
        <p:spPr>
          <a:xfrm>
            <a:off x="2241192" y="5412548"/>
            <a:ext cx="98560" cy="50180"/>
          </a:xfrm>
          <a:prstGeom prst="ellipse">
            <a:avLst/>
          </a:prstGeom>
          <a:solidFill>
            <a:srgbClr val="0FC8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1" name="直接连接符 220"/>
          <p:cNvCxnSpPr>
            <a:stCxn id="52" idx="3"/>
            <a:endCxn id="25" idx="3"/>
          </p:cNvCxnSpPr>
          <p:nvPr/>
        </p:nvCxnSpPr>
        <p:spPr>
          <a:xfrm flipH="1" flipV="1">
            <a:off x="5436096" y="4175919"/>
            <a:ext cx="936104" cy="576832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接箭头连接符 221"/>
          <p:cNvCxnSpPr/>
          <p:nvPr/>
        </p:nvCxnSpPr>
        <p:spPr>
          <a:xfrm flipH="1" flipV="1">
            <a:off x="6830238" y="4762635"/>
            <a:ext cx="266267" cy="2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接连接符 222"/>
          <p:cNvCxnSpPr/>
          <p:nvPr/>
        </p:nvCxnSpPr>
        <p:spPr>
          <a:xfrm flipH="1">
            <a:off x="6388148" y="4763067"/>
            <a:ext cx="465617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接连接符 227"/>
          <p:cNvCxnSpPr>
            <a:stCxn id="25" idx="3"/>
          </p:cNvCxnSpPr>
          <p:nvPr/>
        </p:nvCxnSpPr>
        <p:spPr>
          <a:xfrm flipH="1" flipV="1">
            <a:off x="2411760" y="4169680"/>
            <a:ext cx="3024336" cy="6239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接连接符 240"/>
          <p:cNvCxnSpPr/>
          <p:nvPr/>
        </p:nvCxnSpPr>
        <p:spPr>
          <a:xfrm flipH="1" flipV="1">
            <a:off x="3196707" y="4168037"/>
            <a:ext cx="3354117" cy="7027"/>
          </a:xfrm>
          <a:prstGeom prst="line">
            <a:avLst/>
          </a:prstGeom>
          <a:ln w="12700">
            <a:solidFill>
              <a:srgbClr val="0FC8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接连接符 243"/>
          <p:cNvCxnSpPr>
            <a:endCxn id="145" idx="6"/>
          </p:cNvCxnSpPr>
          <p:nvPr/>
        </p:nvCxnSpPr>
        <p:spPr>
          <a:xfrm flipH="1">
            <a:off x="2331778" y="4166991"/>
            <a:ext cx="880083" cy="596222"/>
          </a:xfrm>
          <a:prstGeom prst="line">
            <a:avLst/>
          </a:prstGeom>
          <a:ln w="12700">
            <a:solidFill>
              <a:srgbClr val="0FC8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直接连接符 250"/>
          <p:cNvCxnSpPr/>
          <p:nvPr/>
        </p:nvCxnSpPr>
        <p:spPr>
          <a:xfrm flipH="1" flipV="1">
            <a:off x="1787906" y="4763443"/>
            <a:ext cx="423778" cy="2716"/>
          </a:xfrm>
          <a:prstGeom prst="line">
            <a:avLst/>
          </a:prstGeom>
          <a:ln w="12700">
            <a:solidFill>
              <a:srgbClr val="0FC80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椭圆 257"/>
          <p:cNvSpPr/>
          <p:nvPr/>
        </p:nvSpPr>
        <p:spPr>
          <a:xfrm>
            <a:off x="2267744" y="4144620"/>
            <a:ext cx="98560" cy="5018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1" name="文本框 270"/>
          <p:cNvSpPr txBox="1"/>
          <p:nvPr/>
        </p:nvSpPr>
        <p:spPr>
          <a:xfrm>
            <a:off x="5168912" y="1167585"/>
            <a:ext cx="38356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O</a:t>
            </a:r>
            <a:r>
              <a:rPr lang="en-US" altLang="zh-CN" sz="1600" dirty="0" smtClean="0"/>
              <a:t>ff-axis </a:t>
            </a:r>
            <a:r>
              <a:rPr lang="en-US" altLang="zh-CN" sz="1600" dirty="0"/>
              <a:t>injection is used in the high-energy reinjection of the </a:t>
            </a:r>
            <a:r>
              <a:rPr lang="en-US" altLang="zh-CN" sz="1600" dirty="0" smtClean="0"/>
              <a:t>booster, the dipole kicker and nonlinear kicker(NLK) can not compatible. So </a:t>
            </a:r>
            <a:r>
              <a:rPr lang="en-US" altLang="zh-CN" sz="1600" dirty="0"/>
              <a:t>the layout is </a:t>
            </a:r>
            <a:r>
              <a:rPr lang="en-US" altLang="zh-CN" sz="1600" dirty="0" smtClean="0"/>
              <a:t>un-reasonable.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FF0000"/>
                </a:solidFill>
              </a:rPr>
              <a:t>Need to </a:t>
            </a:r>
            <a:r>
              <a:rPr lang="en-US" altLang="zh-CN" sz="1600" dirty="0" smtClean="0">
                <a:solidFill>
                  <a:srgbClr val="FF0000"/>
                </a:solidFill>
              </a:rPr>
              <a:t>modify </a:t>
            </a:r>
            <a:r>
              <a:rPr lang="en-US" altLang="zh-CN" sz="1600" dirty="0">
                <a:solidFill>
                  <a:srgbClr val="FF0000"/>
                </a:solidFill>
              </a:rPr>
              <a:t>the </a:t>
            </a:r>
            <a:r>
              <a:rPr lang="en-US" altLang="zh-CN" sz="1600" dirty="0" err="1">
                <a:solidFill>
                  <a:srgbClr val="FF0000"/>
                </a:solidFill>
              </a:rPr>
              <a:t>g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loble</a:t>
            </a:r>
            <a:r>
              <a:rPr lang="en-US" altLang="zh-CN" sz="1600" dirty="0" smtClean="0">
                <a:solidFill>
                  <a:srgbClr val="FF0000"/>
                </a:solidFill>
              </a:rPr>
              <a:t> layout??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287" name="文本框 286"/>
          <p:cNvSpPr txBox="1"/>
          <p:nvPr/>
        </p:nvSpPr>
        <p:spPr>
          <a:xfrm>
            <a:off x="445745" y="3273112"/>
            <a:ext cx="4679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Pulsed </a:t>
            </a:r>
            <a:r>
              <a:rPr lang="en-US" altLang="zh-CN" sz="1400" dirty="0" err="1" smtClean="0"/>
              <a:t>sextupole</a:t>
            </a:r>
            <a:r>
              <a:rPr lang="en-US" altLang="zh-CN" sz="1400" dirty="0" smtClean="0"/>
              <a:t> + ceramic vacuum chamber</a:t>
            </a:r>
            <a:endParaRPr lang="zh-CN" altLang="en-US" sz="1400" dirty="0"/>
          </a:p>
        </p:txBody>
      </p:sp>
      <p:sp>
        <p:nvSpPr>
          <p:cNvPr id="107" name="矩形 106"/>
          <p:cNvSpPr/>
          <p:nvPr/>
        </p:nvSpPr>
        <p:spPr>
          <a:xfrm>
            <a:off x="2460961" y="4101970"/>
            <a:ext cx="288032" cy="14411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文本框 107"/>
          <p:cNvSpPr txBox="1"/>
          <p:nvPr/>
        </p:nvSpPr>
        <p:spPr>
          <a:xfrm>
            <a:off x="2361510" y="3841303"/>
            <a:ext cx="816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NLK</a:t>
            </a:r>
            <a:endParaRPr lang="zh-CN" altLang="en-US" sz="1400" dirty="0"/>
          </a:p>
        </p:txBody>
      </p:sp>
      <p:sp>
        <p:nvSpPr>
          <p:cNvPr id="109" name="矩形 108"/>
          <p:cNvSpPr/>
          <p:nvPr/>
        </p:nvSpPr>
        <p:spPr>
          <a:xfrm flipV="1">
            <a:off x="2411760" y="5157192"/>
            <a:ext cx="288032" cy="4571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 flipV="1">
            <a:off x="2411760" y="5615529"/>
            <a:ext cx="288032" cy="4571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文本框 129"/>
          <p:cNvSpPr txBox="1"/>
          <p:nvPr/>
        </p:nvSpPr>
        <p:spPr>
          <a:xfrm>
            <a:off x="2619075" y="5020843"/>
            <a:ext cx="609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NLK</a:t>
            </a:r>
            <a:endParaRPr lang="zh-CN" altLang="en-US" sz="1400" dirty="0"/>
          </a:p>
        </p:txBody>
      </p:sp>
      <p:cxnSp>
        <p:nvCxnSpPr>
          <p:cNvPr id="30" name="直接箭头连接符 29"/>
          <p:cNvCxnSpPr/>
          <p:nvPr/>
        </p:nvCxnSpPr>
        <p:spPr>
          <a:xfrm flipH="1" flipV="1">
            <a:off x="2338540" y="3573016"/>
            <a:ext cx="211779" cy="288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椭圆 95"/>
          <p:cNvSpPr/>
          <p:nvPr/>
        </p:nvSpPr>
        <p:spPr>
          <a:xfrm>
            <a:off x="4139952" y="2527142"/>
            <a:ext cx="333083" cy="5163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79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On-axis swap-out injection layout2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20" y="963651"/>
            <a:ext cx="3960440" cy="2265891"/>
          </a:xfrm>
          <a:prstGeom prst="rect">
            <a:avLst/>
          </a:prstGeom>
        </p:spPr>
      </p:pic>
      <p:sp>
        <p:nvSpPr>
          <p:cNvPr id="104" name="文本框 103"/>
          <p:cNvSpPr txBox="1"/>
          <p:nvPr/>
        </p:nvSpPr>
        <p:spPr>
          <a:xfrm>
            <a:off x="4184555" y="908720"/>
            <a:ext cx="48711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Off-axis injection is used in the high-energy reinjection </a:t>
            </a:r>
            <a:r>
              <a:rPr lang="en-US" altLang="zh-CN" sz="1400" dirty="0" smtClean="0"/>
              <a:t>into </a:t>
            </a:r>
            <a:r>
              <a:rPr lang="en-US" altLang="zh-CN" sz="1400" dirty="0"/>
              <a:t>the </a:t>
            </a:r>
            <a:r>
              <a:rPr lang="en-US" altLang="zh-CN" sz="1400" dirty="0" smtClean="0"/>
              <a:t>booster. Both puled multipole injection and pulsed bump injection are suit.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 On-axis swap out injection is applied in SR. A set of dipole kicker can serve both injection and extraction process.</a:t>
            </a:r>
            <a:endParaRPr lang="zh-CN" altLang="en-US" sz="1400" dirty="0"/>
          </a:p>
        </p:txBody>
      </p:sp>
      <p:grpSp>
        <p:nvGrpSpPr>
          <p:cNvPr id="90" name="组合 89"/>
          <p:cNvGrpSpPr/>
          <p:nvPr/>
        </p:nvGrpSpPr>
        <p:grpSpPr>
          <a:xfrm>
            <a:off x="395536" y="3822183"/>
            <a:ext cx="7526586" cy="2703161"/>
            <a:chOff x="827584" y="3789040"/>
            <a:chExt cx="7526586" cy="2703161"/>
          </a:xfrm>
        </p:grpSpPr>
        <p:cxnSp>
          <p:nvCxnSpPr>
            <p:cNvPr id="16" name="直接连接符 15"/>
            <p:cNvCxnSpPr>
              <a:stCxn id="102" idx="1"/>
              <a:endCxn id="101" idx="3"/>
            </p:cNvCxnSpPr>
            <p:nvPr/>
          </p:nvCxnSpPr>
          <p:spPr>
            <a:xfrm flipV="1">
              <a:off x="1715769" y="4171822"/>
              <a:ext cx="5356823" cy="94"/>
            </a:xfrm>
            <a:prstGeom prst="line">
              <a:avLst/>
            </a:prstGeom>
            <a:ln w="6350">
              <a:solidFill>
                <a:srgbClr val="0FC80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1763688" y="4759967"/>
              <a:ext cx="5256584" cy="2329"/>
            </a:xfrm>
            <a:prstGeom prst="line">
              <a:avLst/>
            </a:prstGeom>
            <a:ln w="63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827584" y="396870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0FC80A"/>
                  </a:solidFill>
                </a:rPr>
                <a:t>Booster</a:t>
              </a:r>
              <a:endParaRPr lang="zh-CN" altLang="en-US" dirty="0">
                <a:solidFill>
                  <a:srgbClr val="0FC80A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27584" y="4568085"/>
              <a:ext cx="7052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0000FF"/>
                  </a:solidFill>
                </a:rPr>
                <a:t>E- SR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987824" y="4621398"/>
              <a:ext cx="432048" cy="27206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3995936" y="4693152"/>
              <a:ext cx="288032" cy="14411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5004048" y="4628900"/>
              <a:ext cx="432048" cy="27206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138418" y="4243877"/>
              <a:ext cx="121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Side view</a:t>
              </a:r>
              <a:endParaRPr lang="zh-CN" altLang="en-US" dirty="0"/>
            </a:p>
          </p:txBody>
        </p:sp>
        <p:sp>
          <p:nvSpPr>
            <p:cNvPr id="52" name="矩形 51"/>
            <p:cNvSpPr/>
            <p:nvPr/>
          </p:nvSpPr>
          <p:spPr>
            <a:xfrm>
              <a:off x="5940152" y="4036868"/>
              <a:ext cx="432048" cy="27206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2339752" y="4028917"/>
              <a:ext cx="432048" cy="27206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>
              <a:off x="6381767" y="4155252"/>
              <a:ext cx="98560" cy="50180"/>
            </a:xfrm>
            <a:prstGeom prst="ellipse">
              <a:avLst/>
            </a:prstGeom>
            <a:solidFill>
              <a:srgbClr val="0FC80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4" name="直接箭头连接符 73"/>
            <p:cNvCxnSpPr/>
            <p:nvPr/>
          </p:nvCxnSpPr>
          <p:spPr>
            <a:xfrm flipH="1" flipV="1">
              <a:off x="2020566" y="4172119"/>
              <a:ext cx="422441" cy="4796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1691680" y="5411621"/>
              <a:ext cx="5415708" cy="14168"/>
            </a:xfrm>
            <a:prstGeom prst="line">
              <a:avLst/>
            </a:prstGeom>
            <a:ln w="6350">
              <a:solidFill>
                <a:srgbClr val="0FC80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V="1">
              <a:off x="1835696" y="6018487"/>
              <a:ext cx="5213592" cy="5349"/>
            </a:xfrm>
            <a:prstGeom prst="line">
              <a:avLst/>
            </a:prstGeom>
            <a:ln w="63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文本框 78"/>
            <p:cNvSpPr txBox="1"/>
            <p:nvPr/>
          </p:nvSpPr>
          <p:spPr>
            <a:xfrm>
              <a:off x="840698" y="5227227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0FC80A"/>
                  </a:solidFill>
                </a:rPr>
                <a:t>Booster</a:t>
              </a:r>
              <a:endParaRPr lang="zh-CN" altLang="en-US" dirty="0">
                <a:solidFill>
                  <a:srgbClr val="0FC80A"/>
                </a:solidFill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856599" y="5826604"/>
              <a:ext cx="677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0000FF"/>
                  </a:solidFill>
                </a:rPr>
                <a:t>E- SR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85" name="直接连接符 84"/>
            <p:cNvCxnSpPr/>
            <p:nvPr/>
          </p:nvCxnSpPr>
          <p:spPr>
            <a:xfrm flipH="1" flipV="1">
              <a:off x="4560134" y="6024342"/>
              <a:ext cx="2393450" cy="1295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箭头连接符 85"/>
            <p:cNvCxnSpPr/>
            <p:nvPr/>
          </p:nvCxnSpPr>
          <p:spPr>
            <a:xfrm flipH="1" flipV="1">
              <a:off x="6953583" y="6023866"/>
              <a:ext cx="266267" cy="2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文本框 88"/>
            <p:cNvSpPr txBox="1"/>
            <p:nvPr/>
          </p:nvSpPr>
          <p:spPr>
            <a:xfrm>
              <a:off x="7138418" y="5524984"/>
              <a:ext cx="121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Top view</a:t>
              </a:r>
              <a:endParaRPr lang="zh-CN" altLang="en-US" dirty="0"/>
            </a:p>
          </p:txBody>
        </p:sp>
        <p:sp>
          <p:nvSpPr>
            <p:cNvPr id="92" name="矩形 91"/>
            <p:cNvSpPr/>
            <p:nvPr/>
          </p:nvSpPr>
          <p:spPr>
            <a:xfrm flipV="1">
              <a:off x="5969168" y="5487415"/>
              <a:ext cx="432048" cy="4571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矩形 100"/>
            <p:cNvSpPr/>
            <p:nvPr/>
          </p:nvSpPr>
          <p:spPr>
            <a:xfrm>
              <a:off x="6784560" y="4099767"/>
              <a:ext cx="288032" cy="14411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矩形 101"/>
            <p:cNvSpPr/>
            <p:nvPr/>
          </p:nvSpPr>
          <p:spPr>
            <a:xfrm>
              <a:off x="1715769" y="4099861"/>
              <a:ext cx="288032" cy="14411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2947628" y="4816344"/>
              <a:ext cx="639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LMS</a:t>
              </a:r>
              <a:endParaRPr lang="zh-CN" altLang="en-US" sz="1400" dirty="0"/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4987916" y="4814917"/>
              <a:ext cx="639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LMS</a:t>
              </a:r>
              <a:endParaRPr lang="zh-CN" altLang="en-US" sz="1400" dirty="0"/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2550319" y="5805264"/>
              <a:ext cx="639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LMS</a:t>
              </a:r>
              <a:endParaRPr lang="zh-CN" altLang="en-US" sz="1400" dirty="0"/>
            </a:p>
          </p:txBody>
        </p:sp>
        <p:sp>
          <p:nvSpPr>
            <p:cNvPr id="118" name="文本框 117"/>
            <p:cNvSpPr txBox="1"/>
            <p:nvPr/>
          </p:nvSpPr>
          <p:spPr>
            <a:xfrm>
              <a:off x="5498658" y="5371495"/>
              <a:ext cx="639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LMS</a:t>
              </a:r>
              <a:endParaRPr lang="zh-CN" altLang="en-US" sz="1400" dirty="0"/>
            </a:p>
          </p:txBody>
        </p:sp>
        <p:sp>
          <p:nvSpPr>
            <p:cNvPr id="119" name="文本框 118"/>
            <p:cNvSpPr txBox="1"/>
            <p:nvPr/>
          </p:nvSpPr>
          <p:spPr>
            <a:xfrm>
              <a:off x="2307940" y="3789040"/>
              <a:ext cx="639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LMS</a:t>
              </a:r>
              <a:endParaRPr lang="zh-CN" altLang="en-US" sz="1400" dirty="0"/>
            </a:p>
          </p:txBody>
        </p:sp>
        <p:sp>
          <p:nvSpPr>
            <p:cNvPr id="120" name="文本框 119"/>
            <p:cNvSpPr txBox="1"/>
            <p:nvPr/>
          </p:nvSpPr>
          <p:spPr>
            <a:xfrm>
              <a:off x="5911136" y="3789040"/>
              <a:ext cx="639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LMS</a:t>
              </a:r>
              <a:endParaRPr lang="zh-CN" altLang="en-US" sz="1400" dirty="0"/>
            </a:p>
          </p:txBody>
        </p:sp>
        <p:sp>
          <p:nvSpPr>
            <p:cNvPr id="121" name="文本框 120"/>
            <p:cNvSpPr txBox="1"/>
            <p:nvPr/>
          </p:nvSpPr>
          <p:spPr>
            <a:xfrm>
              <a:off x="2738837" y="5363343"/>
              <a:ext cx="5749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LMS</a:t>
              </a:r>
              <a:endParaRPr lang="zh-CN" altLang="en-US" sz="1400" dirty="0"/>
            </a:p>
          </p:txBody>
        </p:sp>
        <p:sp>
          <p:nvSpPr>
            <p:cNvPr id="122" name="文本框 121"/>
            <p:cNvSpPr txBox="1"/>
            <p:nvPr/>
          </p:nvSpPr>
          <p:spPr>
            <a:xfrm>
              <a:off x="5370633" y="5783092"/>
              <a:ext cx="639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LMS</a:t>
              </a:r>
              <a:endParaRPr lang="zh-CN" altLang="en-US" sz="1400" dirty="0"/>
            </a:p>
          </p:txBody>
        </p:sp>
        <p:sp>
          <p:nvSpPr>
            <p:cNvPr id="123" name="文本框 122"/>
            <p:cNvSpPr txBox="1"/>
            <p:nvPr/>
          </p:nvSpPr>
          <p:spPr>
            <a:xfrm>
              <a:off x="4007932" y="4417514"/>
              <a:ext cx="816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Kicker</a:t>
              </a:r>
              <a:endParaRPr lang="zh-CN" altLang="en-US" sz="1400" dirty="0"/>
            </a:p>
          </p:txBody>
        </p:sp>
        <p:sp>
          <p:nvSpPr>
            <p:cNvPr id="124" name="文本框 123"/>
            <p:cNvSpPr txBox="1"/>
            <p:nvPr/>
          </p:nvSpPr>
          <p:spPr>
            <a:xfrm>
              <a:off x="4034444" y="6184424"/>
              <a:ext cx="816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Kicker</a:t>
              </a:r>
              <a:endParaRPr lang="zh-CN" altLang="en-US" sz="1400" dirty="0"/>
            </a:p>
          </p:txBody>
        </p:sp>
        <p:sp>
          <p:nvSpPr>
            <p:cNvPr id="125" name="文本框 124"/>
            <p:cNvSpPr txBox="1"/>
            <p:nvPr/>
          </p:nvSpPr>
          <p:spPr>
            <a:xfrm>
              <a:off x="6636224" y="3789040"/>
              <a:ext cx="816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Kicker</a:t>
              </a:r>
              <a:endParaRPr lang="zh-CN" altLang="en-US" sz="1400" dirty="0"/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1607590" y="4987354"/>
              <a:ext cx="816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NLK</a:t>
              </a:r>
              <a:endParaRPr lang="zh-CN" altLang="en-US" sz="1400" dirty="0"/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1618910" y="3863356"/>
              <a:ext cx="816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NLK</a:t>
              </a:r>
              <a:endParaRPr lang="zh-CN" altLang="en-US" sz="1400" dirty="0"/>
            </a:p>
          </p:txBody>
        </p:sp>
        <p:sp>
          <p:nvSpPr>
            <p:cNvPr id="128" name="矩形 127"/>
            <p:cNvSpPr/>
            <p:nvPr/>
          </p:nvSpPr>
          <p:spPr>
            <a:xfrm flipV="1">
              <a:off x="6813120" y="5543521"/>
              <a:ext cx="288032" cy="4571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文本框 128"/>
            <p:cNvSpPr txBox="1"/>
            <p:nvPr/>
          </p:nvSpPr>
          <p:spPr>
            <a:xfrm>
              <a:off x="6699340" y="4978903"/>
              <a:ext cx="816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Kicker</a:t>
              </a:r>
              <a:endParaRPr lang="zh-CN" altLang="en-US" sz="1400" dirty="0"/>
            </a:p>
          </p:txBody>
        </p:sp>
        <p:cxnSp>
          <p:nvCxnSpPr>
            <p:cNvPr id="131" name="直接箭头连接符 130"/>
            <p:cNvCxnSpPr/>
            <p:nvPr/>
          </p:nvCxnSpPr>
          <p:spPr>
            <a:xfrm flipH="1">
              <a:off x="2536466" y="4299629"/>
              <a:ext cx="361" cy="2326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/>
            <p:cNvCxnSpPr/>
            <p:nvPr/>
          </p:nvCxnSpPr>
          <p:spPr>
            <a:xfrm>
              <a:off x="6145520" y="4311267"/>
              <a:ext cx="616" cy="2896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箭头连接符 132"/>
            <p:cNvCxnSpPr/>
            <p:nvPr/>
          </p:nvCxnSpPr>
          <p:spPr>
            <a:xfrm flipH="1" flipV="1">
              <a:off x="3207310" y="4396604"/>
              <a:ext cx="1" cy="2140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箭头连接符 137"/>
            <p:cNvCxnSpPr/>
            <p:nvPr/>
          </p:nvCxnSpPr>
          <p:spPr>
            <a:xfrm flipH="1" flipV="1">
              <a:off x="5223534" y="4424036"/>
              <a:ext cx="1" cy="2140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文本框 138"/>
            <p:cNvSpPr txBox="1"/>
            <p:nvPr/>
          </p:nvSpPr>
          <p:spPr>
            <a:xfrm>
              <a:off x="2110530" y="4291358"/>
              <a:ext cx="4794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down</a:t>
              </a:r>
              <a:endParaRPr lang="zh-CN" altLang="en-US" sz="1000" dirty="0"/>
            </a:p>
          </p:txBody>
        </p:sp>
        <p:sp>
          <p:nvSpPr>
            <p:cNvPr id="140" name="文本框 139"/>
            <p:cNvSpPr txBox="1"/>
            <p:nvPr/>
          </p:nvSpPr>
          <p:spPr>
            <a:xfrm>
              <a:off x="3172994" y="4353442"/>
              <a:ext cx="4794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up</a:t>
              </a:r>
              <a:endParaRPr lang="zh-CN" altLang="en-US" sz="1000" dirty="0"/>
            </a:p>
          </p:txBody>
        </p:sp>
        <p:sp>
          <p:nvSpPr>
            <p:cNvPr id="141" name="文本框 140"/>
            <p:cNvSpPr txBox="1"/>
            <p:nvPr/>
          </p:nvSpPr>
          <p:spPr>
            <a:xfrm>
              <a:off x="6086704" y="4313691"/>
              <a:ext cx="5100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down</a:t>
              </a:r>
              <a:endParaRPr lang="zh-CN" altLang="en-US" sz="1000" dirty="0"/>
            </a:p>
          </p:txBody>
        </p:sp>
        <p:sp>
          <p:nvSpPr>
            <p:cNvPr id="142" name="文本框 141"/>
            <p:cNvSpPr txBox="1"/>
            <p:nvPr/>
          </p:nvSpPr>
          <p:spPr>
            <a:xfrm>
              <a:off x="5178763" y="4384806"/>
              <a:ext cx="3837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up</a:t>
              </a:r>
              <a:endParaRPr lang="zh-CN" altLang="en-US" sz="1000" dirty="0"/>
            </a:p>
          </p:txBody>
        </p:sp>
        <p:sp>
          <p:nvSpPr>
            <p:cNvPr id="143" name="矩形 142"/>
            <p:cNvSpPr/>
            <p:nvPr/>
          </p:nvSpPr>
          <p:spPr>
            <a:xfrm flipV="1">
              <a:off x="6819356" y="5229200"/>
              <a:ext cx="288032" cy="4571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椭圆 143"/>
            <p:cNvSpPr/>
            <p:nvPr/>
          </p:nvSpPr>
          <p:spPr>
            <a:xfrm>
              <a:off x="6388148" y="4731880"/>
              <a:ext cx="98560" cy="5018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椭圆 144"/>
            <p:cNvSpPr/>
            <p:nvPr/>
          </p:nvSpPr>
          <p:spPr>
            <a:xfrm>
              <a:off x="2233218" y="4738123"/>
              <a:ext cx="98560" cy="50180"/>
            </a:xfrm>
            <a:prstGeom prst="ellipse">
              <a:avLst/>
            </a:prstGeom>
            <a:solidFill>
              <a:srgbClr val="0FC80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8" name="直接箭头连接符 147"/>
            <p:cNvCxnSpPr>
              <a:stCxn id="128" idx="0"/>
            </p:cNvCxnSpPr>
            <p:nvPr/>
          </p:nvCxnSpPr>
          <p:spPr>
            <a:xfrm>
              <a:off x="6957136" y="5589240"/>
              <a:ext cx="0" cy="1938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箭头连接符 148"/>
            <p:cNvCxnSpPr/>
            <p:nvPr/>
          </p:nvCxnSpPr>
          <p:spPr>
            <a:xfrm flipH="1" flipV="1">
              <a:off x="4513505" y="5642176"/>
              <a:ext cx="1" cy="2140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矩形 149"/>
            <p:cNvSpPr/>
            <p:nvPr/>
          </p:nvSpPr>
          <p:spPr>
            <a:xfrm flipV="1">
              <a:off x="1691680" y="5543521"/>
              <a:ext cx="288032" cy="4571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矩形 150"/>
            <p:cNvSpPr/>
            <p:nvPr/>
          </p:nvSpPr>
          <p:spPr>
            <a:xfrm flipV="1">
              <a:off x="1691680" y="5229200"/>
              <a:ext cx="288032" cy="4571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矩形 151"/>
            <p:cNvSpPr/>
            <p:nvPr/>
          </p:nvSpPr>
          <p:spPr>
            <a:xfrm flipV="1">
              <a:off x="2337510" y="5471513"/>
              <a:ext cx="432048" cy="4571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矩形 152"/>
            <p:cNvSpPr/>
            <p:nvPr/>
          </p:nvSpPr>
          <p:spPr>
            <a:xfrm flipV="1">
              <a:off x="5004048" y="5922477"/>
              <a:ext cx="432048" cy="4571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4" name="矩形 153"/>
            <p:cNvSpPr/>
            <p:nvPr/>
          </p:nvSpPr>
          <p:spPr>
            <a:xfrm flipV="1">
              <a:off x="2987824" y="5922477"/>
              <a:ext cx="432048" cy="4571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矩形 162"/>
            <p:cNvSpPr/>
            <p:nvPr/>
          </p:nvSpPr>
          <p:spPr>
            <a:xfrm flipV="1">
              <a:off x="3995936" y="6175698"/>
              <a:ext cx="288032" cy="4571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4" name="矩形 163"/>
            <p:cNvSpPr/>
            <p:nvPr/>
          </p:nvSpPr>
          <p:spPr>
            <a:xfrm flipV="1">
              <a:off x="4002172" y="5861377"/>
              <a:ext cx="288032" cy="4571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6" name="矩形 165"/>
            <p:cNvSpPr/>
            <p:nvPr/>
          </p:nvSpPr>
          <p:spPr>
            <a:xfrm flipV="1">
              <a:off x="4349740" y="6175698"/>
              <a:ext cx="288032" cy="4571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矩形 166"/>
            <p:cNvSpPr/>
            <p:nvPr/>
          </p:nvSpPr>
          <p:spPr>
            <a:xfrm flipV="1">
              <a:off x="4355976" y="5861377"/>
              <a:ext cx="288032" cy="4571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矩形 167"/>
            <p:cNvSpPr/>
            <p:nvPr/>
          </p:nvSpPr>
          <p:spPr>
            <a:xfrm>
              <a:off x="4355976" y="4693246"/>
              <a:ext cx="288032" cy="14411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椭圆 168"/>
            <p:cNvSpPr/>
            <p:nvPr/>
          </p:nvSpPr>
          <p:spPr>
            <a:xfrm>
              <a:off x="6401708" y="5994961"/>
              <a:ext cx="98560" cy="5018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1" name="直接连接符 170"/>
            <p:cNvCxnSpPr/>
            <p:nvPr/>
          </p:nvCxnSpPr>
          <p:spPr>
            <a:xfrm flipH="1">
              <a:off x="1663092" y="5459428"/>
              <a:ext cx="167121" cy="743"/>
            </a:xfrm>
            <a:prstGeom prst="line">
              <a:avLst/>
            </a:prstGeom>
            <a:ln w="127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/>
            <p:nvPr/>
          </p:nvCxnSpPr>
          <p:spPr>
            <a:xfrm flipH="1" flipV="1">
              <a:off x="3959933" y="5992779"/>
              <a:ext cx="648070" cy="44467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箭头连接符 189"/>
            <p:cNvCxnSpPr/>
            <p:nvPr/>
          </p:nvCxnSpPr>
          <p:spPr>
            <a:xfrm flipH="1">
              <a:off x="1825581" y="5609698"/>
              <a:ext cx="1" cy="2169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文本框 190"/>
            <p:cNvSpPr txBox="1"/>
            <p:nvPr/>
          </p:nvSpPr>
          <p:spPr>
            <a:xfrm>
              <a:off x="1806940" y="5631818"/>
              <a:ext cx="3837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/>
                <a:t>out</a:t>
              </a:r>
              <a:endParaRPr lang="zh-CN" altLang="en-US" sz="1000" dirty="0"/>
            </a:p>
          </p:txBody>
        </p:sp>
        <p:sp>
          <p:nvSpPr>
            <p:cNvPr id="192" name="文本框 191"/>
            <p:cNvSpPr txBox="1"/>
            <p:nvPr/>
          </p:nvSpPr>
          <p:spPr>
            <a:xfrm>
              <a:off x="6636532" y="5631051"/>
              <a:ext cx="3837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out</a:t>
              </a:r>
              <a:endParaRPr lang="zh-CN" altLang="en-US" sz="1000" dirty="0"/>
            </a:p>
          </p:txBody>
        </p:sp>
        <p:cxnSp>
          <p:nvCxnSpPr>
            <p:cNvPr id="193" name="直接连接符 192"/>
            <p:cNvCxnSpPr/>
            <p:nvPr/>
          </p:nvCxnSpPr>
          <p:spPr>
            <a:xfrm flipH="1" flipV="1">
              <a:off x="1859785" y="6028293"/>
              <a:ext cx="2100720" cy="1576"/>
            </a:xfrm>
            <a:prstGeom prst="line">
              <a:avLst/>
            </a:prstGeom>
            <a:ln w="12700">
              <a:solidFill>
                <a:srgbClr val="0FC8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/>
            <p:nvPr/>
          </p:nvCxnSpPr>
          <p:spPr>
            <a:xfrm flipH="1" flipV="1">
              <a:off x="1740387" y="6030391"/>
              <a:ext cx="145393" cy="364"/>
            </a:xfrm>
            <a:prstGeom prst="line">
              <a:avLst/>
            </a:prstGeom>
            <a:ln w="12700">
              <a:solidFill>
                <a:srgbClr val="0FC80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椭圆 202"/>
            <p:cNvSpPr/>
            <p:nvPr/>
          </p:nvSpPr>
          <p:spPr>
            <a:xfrm>
              <a:off x="6388394" y="5531109"/>
              <a:ext cx="98560" cy="50180"/>
            </a:xfrm>
            <a:prstGeom prst="ellipse">
              <a:avLst/>
            </a:prstGeom>
            <a:solidFill>
              <a:srgbClr val="0FC80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6" name="直接连接符 205"/>
            <p:cNvCxnSpPr/>
            <p:nvPr/>
          </p:nvCxnSpPr>
          <p:spPr>
            <a:xfrm flipH="1">
              <a:off x="4644008" y="5450120"/>
              <a:ext cx="2205189" cy="549934"/>
            </a:xfrm>
            <a:prstGeom prst="line">
              <a:avLst/>
            </a:prstGeom>
            <a:ln w="12700">
              <a:solidFill>
                <a:srgbClr val="0FC8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/>
            <p:nvPr/>
          </p:nvCxnSpPr>
          <p:spPr>
            <a:xfrm flipH="1">
              <a:off x="3960505" y="5992779"/>
              <a:ext cx="714738" cy="44792"/>
            </a:xfrm>
            <a:prstGeom prst="line">
              <a:avLst/>
            </a:prstGeom>
            <a:ln w="12700">
              <a:solidFill>
                <a:srgbClr val="0FC8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椭圆 218"/>
            <p:cNvSpPr/>
            <p:nvPr/>
          </p:nvSpPr>
          <p:spPr>
            <a:xfrm>
              <a:off x="2241192" y="5531980"/>
              <a:ext cx="98560" cy="5018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0" name="椭圆 219"/>
            <p:cNvSpPr/>
            <p:nvPr/>
          </p:nvSpPr>
          <p:spPr>
            <a:xfrm>
              <a:off x="2251824" y="6002912"/>
              <a:ext cx="98560" cy="50180"/>
            </a:xfrm>
            <a:prstGeom prst="ellipse">
              <a:avLst/>
            </a:prstGeom>
            <a:solidFill>
              <a:srgbClr val="0FC80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1" name="直接连接符 220"/>
            <p:cNvCxnSpPr>
              <a:stCxn id="52" idx="3"/>
              <a:endCxn id="25" idx="3"/>
            </p:cNvCxnSpPr>
            <p:nvPr/>
          </p:nvCxnSpPr>
          <p:spPr>
            <a:xfrm flipH="1">
              <a:off x="5436096" y="4172900"/>
              <a:ext cx="936104" cy="592032"/>
            </a:xfrm>
            <a:prstGeom prst="line">
              <a:avLst/>
            </a:prstGeom>
            <a:ln w="12700">
              <a:solidFill>
                <a:srgbClr val="0FC8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接箭头连接符 221"/>
            <p:cNvCxnSpPr/>
            <p:nvPr/>
          </p:nvCxnSpPr>
          <p:spPr>
            <a:xfrm flipH="1" flipV="1">
              <a:off x="6830238" y="4762635"/>
              <a:ext cx="266267" cy="2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接连接符 222"/>
            <p:cNvCxnSpPr>
              <a:endCxn id="20" idx="1"/>
            </p:cNvCxnSpPr>
            <p:nvPr/>
          </p:nvCxnSpPr>
          <p:spPr>
            <a:xfrm flipH="1" flipV="1">
              <a:off x="2987824" y="4757430"/>
              <a:ext cx="3865942" cy="5637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接连接符 227"/>
            <p:cNvCxnSpPr>
              <a:stCxn id="20" idx="1"/>
            </p:cNvCxnSpPr>
            <p:nvPr/>
          </p:nvCxnSpPr>
          <p:spPr>
            <a:xfrm flipH="1" flipV="1">
              <a:off x="2411760" y="4169682"/>
              <a:ext cx="576064" cy="587748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直接连接符 243"/>
            <p:cNvCxnSpPr>
              <a:stCxn id="25" idx="3"/>
              <a:endCxn id="145" idx="6"/>
            </p:cNvCxnSpPr>
            <p:nvPr/>
          </p:nvCxnSpPr>
          <p:spPr>
            <a:xfrm flipH="1" flipV="1">
              <a:off x="2331778" y="4763213"/>
              <a:ext cx="3104318" cy="1719"/>
            </a:xfrm>
            <a:prstGeom prst="line">
              <a:avLst/>
            </a:prstGeom>
            <a:ln w="12700">
              <a:solidFill>
                <a:srgbClr val="0FC8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直接连接符 250"/>
            <p:cNvCxnSpPr/>
            <p:nvPr/>
          </p:nvCxnSpPr>
          <p:spPr>
            <a:xfrm flipH="1" flipV="1">
              <a:off x="1787906" y="4763443"/>
              <a:ext cx="423778" cy="2716"/>
            </a:xfrm>
            <a:prstGeom prst="line">
              <a:avLst/>
            </a:prstGeom>
            <a:ln w="12700">
              <a:solidFill>
                <a:srgbClr val="0FC80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8" name="椭圆 257"/>
            <p:cNvSpPr/>
            <p:nvPr/>
          </p:nvSpPr>
          <p:spPr>
            <a:xfrm>
              <a:off x="2267744" y="4144620"/>
              <a:ext cx="98560" cy="5018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6" name="直接连接符 95"/>
            <p:cNvCxnSpPr>
              <a:stCxn id="101" idx="3"/>
            </p:cNvCxnSpPr>
            <p:nvPr/>
          </p:nvCxnSpPr>
          <p:spPr>
            <a:xfrm flipH="1">
              <a:off x="6372200" y="4171822"/>
              <a:ext cx="700392" cy="9029"/>
            </a:xfrm>
            <a:prstGeom prst="line">
              <a:avLst/>
            </a:prstGeom>
            <a:ln w="12700">
              <a:solidFill>
                <a:srgbClr val="0FC8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flipH="1">
              <a:off x="6792866" y="5438975"/>
              <a:ext cx="349434" cy="12522"/>
            </a:xfrm>
            <a:prstGeom prst="line">
              <a:avLst/>
            </a:prstGeom>
            <a:ln w="12700">
              <a:solidFill>
                <a:srgbClr val="0FC8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箭头连接符 133"/>
            <p:cNvCxnSpPr/>
            <p:nvPr/>
          </p:nvCxnSpPr>
          <p:spPr>
            <a:xfrm flipH="1" flipV="1">
              <a:off x="4139600" y="5642183"/>
              <a:ext cx="1" cy="2140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文本框 134"/>
            <p:cNvSpPr txBox="1"/>
            <p:nvPr/>
          </p:nvSpPr>
          <p:spPr>
            <a:xfrm>
              <a:off x="4515022" y="5583431"/>
              <a:ext cx="3837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in</a:t>
              </a:r>
              <a:endParaRPr lang="zh-CN" altLang="en-US" sz="1000" dirty="0"/>
            </a:p>
          </p:txBody>
        </p:sp>
        <p:cxnSp>
          <p:nvCxnSpPr>
            <p:cNvPr id="146" name="直接连接符 145"/>
            <p:cNvCxnSpPr/>
            <p:nvPr/>
          </p:nvCxnSpPr>
          <p:spPr>
            <a:xfrm flipH="1" flipV="1">
              <a:off x="2038449" y="5487415"/>
              <a:ext cx="1928966" cy="515468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 154"/>
            <p:cNvCxnSpPr/>
            <p:nvPr/>
          </p:nvCxnSpPr>
          <p:spPr>
            <a:xfrm flipH="1" flipV="1">
              <a:off x="1835697" y="5457921"/>
              <a:ext cx="202752" cy="29494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椭圆 164"/>
            <p:cNvSpPr/>
            <p:nvPr/>
          </p:nvSpPr>
          <p:spPr>
            <a:xfrm>
              <a:off x="2232606" y="5387964"/>
              <a:ext cx="98560" cy="501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FC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2" name="组合 181"/>
          <p:cNvGrpSpPr/>
          <p:nvPr/>
        </p:nvGrpSpPr>
        <p:grpSpPr>
          <a:xfrm>
            <a:off x="6068220" y="3165510"/>
            <a:ext cx="1189123" cy="778995"/>
            <a:chOff x="620358" y="1922165"/>
            <a:chExt cx="1695948" cy="1111016"/>
          </a:xfrm>
        </p:grpSpPr>
        <p:grpSp>
          <p:nvGrpSpPr>
            <p:cNvPr id="184" name="组合 183"/>
            <p:cNvGrpSpPr/>
            <p:nvPr/>
          </p:nvGrpSpPr>
          <p:grpSpPr>
            <a:xfrm>
              <a:off x="620358" y="1943321"/>
              <a:ext cx="1695948" cy="1089860"/>
              <a:chOff x="7621747" y="4385476"/>
              <a:chExt cx="454660" cy="1089860"/>
            </a:xfrm>
          </p:grpSpPr>
          <p:grpSp>
            <p:nvGrpSpPr>
              <p:cNvPr id="189" name="组合 188"/>
              <p:cNvGrpSpPr/>
              <p:nvPr/>
            </p:nvGrpSpPr>
            <p:grpSpPr>
              <a:xfrm>
                <a:off x="7658439" y="4385476"/>
                <a:ext cx="236214" cy="561981"/>
                <a:chOff x="7611301" y="4514844"/>
                <a:chExt cx="257878" cy="561981"/>
              </a:xfrm>
            </p:grpSpPr>
            <p:sp>
              <p:nvSpPr>
                <p:cNvPr id="200" name="任意多边形 199"/>
                <p:cNvSpPr/>
                <p:nvPr/>
              </p:nvSpPr>
              <p:spPr>
                <a:xfrm>
                  <a:off x="7686675" y="4514844"/>
                  <a:ext cx="114300" cy="561981"/>
                </a:xfrm>
                <a:custGeom>
                  <a:avLst/>
                  <a:gdLst>
                    <a:gd name="connsiteX0" fmla="*/ 0 w 114300"/>
                    <a:gd name="connsiteY0" fmla="*/ 552456 h 561981"/>
                    <a:gd name="connsiteX1" fmla="*/ 47625 w 114300"/>
                    <a:gd name="connsiteY1" fmla="*/ 6 h 561981"/>
                    <a:gd name="connsiteX2" fmla="*/ 114300 w 114300"/>
                    <a:gd name="connsiteY2" fmla="*/ 561981 h 561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4300" h="561981">
                      <a:moveTo>
                        <a:pt x="0" y="552456"/>
                      </a:moveTo>
                      <a:cubicBezTo>
                        <a:pt x="14287" y="275437"/>
                        <a:pt x="28575" y="-1581"/>
                        <a:pt x="47625" y="6"/>
                      </a:cubicBezTo>
                      <a:cubicBezTo>
                        <a:pt x="66675" y="1593"/>
                        <a:pt x="90487" y="281787"/>
                        <a:pt x="114300" y="5619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202" name="直接连接符 201"/>
                <p:cNvCxnSpPr/>
                <p:nvPr/>
              </p:nvCxnSpPr>
              <p:spPr>
                <a:xfrm flipV="1">
                  <a:off x="7800975" y="5075758"/>
                  <a:ext cx="68204" cy="106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直接连接符 203"/>
                <p:cNvCxnSpPr/>
                <p:nvPr/>
              </p:nvCxnSpPr>
              <p:spPr>
                <a:xfrm>
                  <a:off x="7611301" y="5064980"/>
                  <a:ext cx="75374" cy="232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4" name="直接连接符 193"/>
              <p:cNvCxnSpPr/>
              <p:nvPr/>
            </p:nvCxnSpPr>
            <p:spPr>
              <a:xfrm>
                <a:off x="7727480" y="5013176"/>
                <a:ext cx="0" cy="1843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直接连接符 194"/>
              <p:cNvCxnSpPr/>
              <p:nvPr/>
            </p:nvCxnSpPr>
            <p:spPr>
              <a:xfrm>
                <a:off x="7830335" y="5013176"/>
                <a:ext cx="0" cy="1843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直接箭头连接符 195"/>
              <p:cNvCxnSpPr/>
              <p:nvPr/>
            </p:nvCxnSpPr>
            <p:spPr>
              <a:xfrm flipV="1">
                <a:off x="7644408" y="5089077"/>
                <a:ext cx="83075" cy="200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直接箭头连接符 196"/>
              <p:cNvCxnSpPr/>
              <p:nvPr/>
            </p:nvCxnSpPr>
            <p:spPr>
              <a:xfrm flipH="1">
                <a:off x="7832179" y="5100483"/>
                <a:ext cx="8870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文本框 198"/>
              <p:cNvSpPr txBox="1"/>
              <p:nvPr/>
            </p:nvSpPr>
            <p:spPr>
              <a:xfrm>
                <a:off x="7621747" y="5080275"/>
                <a:ext cx="454660" cy="395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1360ns,1kHz</a:t>
                </a:r>
                <a:endParaRPr lang="zh-CN" altLang="en-US" sz="1200" dirty="0"/>
              </a:p>
            </p:txBody>
          </p:sp>
        </p:grpSp>
        <p:sp>
          <p:nvSpPr>
            <p:cNvPr id="185" name="椭圆 184"/>
            <p:cNvSpPr/>
            <p:nvPr/>
          </p:nvSpPr>
          <p:spPr>
            <a:xfrm>
              <a:off x="920548" y="2463760"/>
              <a:ext cx="45719" cy="725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6" name="椭圆 185"/>
            <p:cNvSpPr/>
            <p:nvPr/>
          </p:nvSpPr>
          <p:spPr>
            <a:xfrm>
              <a:off x="1159049" y="1922165"/>
              <a:ext cx="45719" cy="725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椭圆 187"/>
            <p:cNvSpPr/>
            <p:nvPr/>
          </p:nvSpPr>
          <p:spPr>
            <a:xfrm>
              <a:off x="1429937" y="2468513"/>
              <a:ext cx="45719" cy="725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1" name="椭圆 90"/>
          <p:cNvSpPr/>
          <p:nvPr/>
        </p:nvSpPr>
        <p:spPr>
          <a:xfrm>
            <a:off x="3139494" y="2557617"/>
            <a:ext cx="572602" cy="7102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" name="椭圆 204"/>
          <p:cNvSpPr/>
          <p:nvPr/>
        </p:nvSpPr>
        <p:spPr>
          <a:xfrm>
            <a:off x="910858" y="2574694"/>
            <a:ext cx="572602" cy="7102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文本框 92"/>
          <p:cNvSpPr txBox="1"/>
          <p:nvPr/>
        </p:nvSpPr>
        <p:spPr>
          <a:xfrm>
            <a:off x="4353075" y="2088622"/>
            <a:ext cx="48578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altLang="zh-CN" sz="1400" b="1" u="sng" dirty="0"/>
              <a:t>E</a:t>
            </a:r>
            <a:r>
              <a:rPr lang="en-US" altLang="zh-CN" sz="1400" b="1" u="sng" dirty="0" smtClean="0"/>
              <a:t>xt. dipole kicker: </a:t>
            </a:r>
            <a:r>
              <a:rPr lang="en-US" altLang="zh-CN" sz="1400" dirty="0" smtClean="0"/>
              <a:t>horizontal ferrite core vacuum out </a:t>
            </a:r>
            <a:r>
              <a:rPr lang="en-US" altLang="zh-CN" sz="1400" dirty="0" err="1" smtClean="0"/>
              <a:t>kicker+coating</a:t>
            </a:r>
            <a:r>
              <a:rPr lang="en-US" altLang="zh-CN" sz="1400" dirty="0" smtClean="0"/>
              <a:t> </a:t>
            </a:r>
            <a:r>
              <a:rPr lang="en-US" altLang="zh-CN" sz="1400" dirty="0"/>
              <a:t>ceramic </a:t>
            </a:r>
            <a:r>
              <a:rPr lang="en-US" altLang="zh-CN" sz="1400" dirty="0" err="1" smtClean="0"/>
              <a:t>chamber+LC</a:t>
            </a:r>
            <a:r>
              <a:rPr lang="en-US" altLang="zh-CN" sz="1400" dirty="0" smtClean="0"/>
              <a:t> </a:t>
            </a:r>
            <a:r>
              <a:rPr lang="en-US" altLang="zh-CN" sz="1400" dirty="0"/>
              <a:t>resonance </a:t>
            </a:r>
            <a:r>
              <a:rPr lang="en-US" altLang="zh-CN" sz="1400" dirty="0" err="1" smtClean="0"/>
              <a:t>pulser</a:t>
            </a:r>
            <a:endParaRPr lang="en-US" altLang="zh-CN" sz="1400" dirty="0" smtClean="0"/>
          </a:p>
          <a:p>
            <a:pPr marL="228600" indent="-228600">
              <a:buFontTx/>
              <a:buAutoNum type="arabicPeriod"/>
            </a:pPr>
            <a:r>
              <a:rPr lang="en-US" altLang="zh-CN" sz="1400" b="1" u="sng" dirty="0" smtClean="0"/>
              <a:t>Inj. NLK: </a:t>
            </a:r>
            <a:r>
              <a:rPr lang="en-US" altLang="zh-CN" sz="1400" dirty="0" smtClean="0"/>
              <a:t>horizontal NLK or Pulsed </a:t>
            </a:r>
            <a:r>
              <a:rPr lang="en-US" altLang="zh-CN" sz="1400" dirty="0" err="1" smtClean="0"/>
              <a:t>sextupole+coating</a:t>
            </a:r>
            <a:r>
              <a:rPr lang="en-US" altLang="zh-CN" sz="1400" dirty="0" smtClean="0"/>
              <a:t> </a:t>
            </a:r>
            <a:r>
              <a:rPr lang="en-US" altLang="zh-CN" sz="1400" dirty="0"/>
              <a:t>ceramic </a:t>
            </a:r>
            <a:r>
              <a:rPr lang="en-US" altLang="zh-CN" sz="1400" dirty="0" err="1" smtClean="0"/>
              <a:t>chamber+LC</a:t>
            </a:r>
            <a:r>
              <a:rPr lang="en-US" altLang="zh-CN" sz="1400" dirty="0" smtClean="0"/>
              <a:t> </a:t>
            </a:r>
            <a:r>
              <a:rPr lang="en-US" altLang="zh-CN" sz="1400" dirty="0"/>
              <a:t>resonance </a:t>
            </a:r>
            <a:r>
              <a:rPr lang="en-US" altLang="zh-CN" sz="1400" dirty="0" err="1" smtClean="0"/>
              <a:t>pulser</a:t>
            </a:r>
            <a:endParaRPr lang="en-US" altLang="zh-CN" sz="1400" dirty="0"/>
          </a:p>
          <a:p>
            <a:pPr marL="228600" indent="-228600">
              <a:buAutoNum type="arabicPeriod"/>
            </a:pPr>
            <a:r>
              <a:rPr lang="en-US" altLang="zh-CN" sz="1400" b="1" u="sng" dirty="0" smtClean="0"/>
              <a:t>Septum: </a:t>
            </a:r>
            <a:r>
              <a:rPr lang="en-US" altLang="zh-CN" sz="1400" dirty="0" smtClean="0"/>
              <a:t>Vertical </a:t>
            </a:r>
            <a:r>
              <a:rPr lang="en-US" altLang="zh-CN" sz="1400" dirty="0" err="1" smtClean="0"/>
              <a:t>Lambertson</a:t>
            </a:r>
            <a:r>
              <a:rPr lang="en-US" altLang="zh-CN" sz="1400" dirty="0" smtClean="0"/>
              <a:t> magnet </a:t>
            </a:r>
            <a:endParaRPr lang="zh-CN" altLang="en-US" sz="1400" dirty="0"/>
          </a:p>
        </p:txBody>
      </p:sp>
      <p:sp>
        <p:nvSpPr>
          <p:cNvPr id="110" name="文本框 109"/>
          <p:cNvSpPr txBox="1"/>
          <p:nvPr/>
        </p:nvSpPr>
        <p:spPr>
          <a:xfrm>
            <a:off x="2142013" y="3463649"/>
            <a:ext cx="2644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NLK or Pulsed </a:t>
            </a:r>
            <a:r>
              <a:rPr lang="en-US" altLang="zh-CN" sz="1400" dirty="0" err="1" smtClean="0"/>
              <a:t>sextupole</a:t>
            </a:r>
            <a:r>
              <a:rPr lang="en-US" altLang="zh-CN" sz="1400" dirty="0" smtClean="0"/>
              <a:t> magnet+ ceramic vacuum chamber</a:t>
            </a:r>
            <a:endParaRPr lang="zh-CN" altLang="en-US" sz="1400" dirty="0"/>
          </a:p>
        </p:txBody>
      </p:sp>
      <p:cxnSp>
        <p:nvCxnSpPr>
          <p:cNvPr id="5" name="直接连接符 4"/>
          <p:cNvCxnSpPr>
            <a:stCxn id="119" idx="0"/>
          </p:cNvCxnSpPr>
          <p:nvPr/>
        </p:nvCxnSpPr>
        <p:spPr>
          <a:xfrm flipH="1">
            <a:off x="1596382" y="3822183"/>
            <a:ext cx="599354" cy="317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文本框 112"/>
          <p:cNvSpPr txBox="1"/>
          <p:nvPr/>
        </p:nvSpPr>
        <p:spPr>
          <a:xfrm>
            <a:off x="6944690" y="3405283"/>
            <a:ext cx="1888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Dipole kicker+ ceramic vacuum chamber</a:t>
            </a:r>
            <a:endParaRPr lang="zh-CN" altLang="en-US" sz="1400" dirty="0"/>
          </a:p>
        </p:txBody>
      </p:sp>
      <p:cxnSp>
        <p:nvCxnSpPr>
          <p:cNvPr id="114" name="直接连接符 113"/>
          <p:cNvCxnSpPr/>
          <p:nvPr/>
        </p:nvCxnSpPr>
        <p:spPr>
          <a:xfrm flipH="1">
            <a:off x="6706370" y="3911307"/>
            <a:ext cx="444914" cy="2531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组合 174"/>
          <p:cNvGrpSpPr/>
          <p:nvPr/>
        </p:nvGrpSpPr>
        <p:grpSpPr>
          <a:xfrm>
            <a:off x="899592" y="3270414"/>
            <a:ext cx="1189123" cy="778995"/>
            <a:chOff x="450752" y="1922165"/>
            <a:chExt cx="1695948" cy="1111016"/>
          </a:xfrm>
        </p:grpSpPr>
        <p:grpSp>
          <p:nvGrpSpPr>
            <p:cNvPr id="177" name="组合 176"/>
            <p:cNvGrpSpPr/>
            <p:nvPr/>
          </p:nvGrpSpPr>
          <p:grpSpPr>
            <a:xfrm>
              <a:off x="450752" y="1943321"/>
              <a:ext cx="1695948" cy="1089860"/>
              <a:chOff x="7576278" y="4385476"/>
              <a:chExt cx="454660" cy="1089860"/>
            </a:xfrm>
          </p:grpSpPr>
          <p:grpSp>
            <p:nvGrpSpPr>
              <p:cNvPr id="181" name="组合 180"/>
              <p:cNvGrpSpPr/>
              <p:nvPr/>
            </p:nvGrpSpPr>
            <p:grpSpPr>
              <a:xfrm>
                <a:off x="7658439" y="4385476"/>
                <a:ext cx="236214" cy="561981"/>
                <a:chOff x="7611301" y="4514844"/>
                <a:chExt cx="257878" cy="561981"/>
              </a:xfrm>
            </p:grpSpPr>
            <p:sp>
              <p:nvSpPr>
                <p:cNvPr id="210" name="任意多边形 209"/>
                <p:cNvSpPr/>
                <p:nvPr/>
              </p:nvSpPr>
              <p:spPr>
                <a:xfrm>
                  <a:off x="7686675" y="4514844"/>
                  <a:ext cx="114300" cy="561981"/>
                </a:xfrm>
                <a:custGeom>
                  <a:avLst/>
                  <a:gdLst>
                    <a:gd name="connsiteX0" fmla="*/ 0 w 114300"/>
                    <a:gd name="connsiteY0" fmla="*/ 552456 h 561981"/>
                    <a:gd name="connsiteX1" fmla="*/ 47625 w 114300"/>
                    <a:gd name="connsiteY1" fmla="*/ 6 h 561981"/>
                    <a:gd name="connsiteX2" fmla="*/ 114300 w 114300"/>
                    <a:gd name="connsiteY2" fmla="*/ 561981 h 561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4300" h="561981">
                      <a:moveTo>
                        <a:pt x="0" y="552456"/>
                      </a:moveTo>
                      <a:cubicBezTo>
                        <a:pt x="14287" y="275437"/>
                        <a:pt x="28575" y="-1581"/>
                        <a:pt x="47625" y="6"/>
                      </a:cubicBezTo>
                      <a:cubicBezTo>
                        <a:pt x="66675" y="1593"/>
                        <a:pt x="90487" y="281787"/>
                        <a:pt x="114300" y="5619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211" name="直接连接符 210"/>
                <p:cNvCxnSpPr/>
                <p:nvPr/>
              </p:nvCxnSpPr>
              <p:spPr>
                <a:xfrm flipV="1">
                  <a:off x="7800975" y="5075758"/>
                  <a:ext cx="68204" cy="106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直接连接符 211"/>
                <p:cNvCxnSpPr/>
                <p:nvPr/>
              </p:nvCxnSpPr>
              <p:spPr>
                <a:xfrm>
                  <a:off x="7611301" y="5064980"/>
                  <a:ext cx="75374" cy="232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3" name="直接连接符 182"/>
              <p:cNvCxnSpPr/>
              <p:nvPr/>
            </p:nvCxnSpPr>
            <p:spPr>
              <a:xfrm>
                <a:off x="7727480" y="5013176"/>
                <a:ext cx="0" cy="1843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接连接符 186"/>
              <p:cNvCxnSpPr/>
              <p:nvPr/>
            </p:nvCxnSpPr>
            <p:spPr>
              <a:xfrm>
                <a:off x="7830335" y="5013176"/>
                <a:ext cx="0" cy="1843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直接箭头连接符 197"/>
              <p:cNvCxnSpPr/>
              <p:nvPr/>
            </p:nvCxnSpPr>
            <p:spPr>
              <a:xfrm flipV="1">
                <a:off x="7644408" y="5089077"/>
                <a:ext cx="83075" cy="200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直接箭头连接符 206"/>
              <p:cNvCxnSpPr/>
              <p:nvPr/>
            </p:nvCxnSpPr>
            <p:spPr>
              <a:xfrm flipH="1">
                <a:off x="7832179" y="5100483"/>
                <a:ext cx="8870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9" name="文本框 208"/>
              <p:cNvSpPr txBox="1"/>
              <p:nvPr/>
            </p:nvSpPr>
            <p:spPr>
              <a:xfrm>
                <a:off x="7576278" y="5080275"/>
                <a:ext cx="454660" cy="395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0.333ms,1kHz</a:t>
                </a:r>
                <a:endParaRPr lang="zh-CN" altLang="en-US" sz="1200" dirty="0"/>
              </a:p>
            </p:txBody>
          </p:sp>
        </p:grpSp>
        <p:sp>
          <p:nvSpPr>
            <p:cNvPr id="178" name="椭圆 177"/>
            <p:cNvSpPr/>
            <p:nvPr/>
          </p:nvSpPr>
          <p:spPr>
            <a:xfrm>
              <a:off x="920548" y="2463760"/>
              <a:ext cx="45719" cy="725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9" name="椭圆 178"/>
            <p:cNvSpPr/>
            <p:nvPr/>
          </p:nvSpPr>
          <p:spPr>
            <a:xfrm>
              <a:off x="1159049" y="1922165"/>
              <a:ext cx="45719" cy="725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0" name="椭圆 179"/>
            <p:cNvSpPr/>
            <p:nvPr/>
          </p:nvSpPr>
          <p:spPr>
            <a:xfrm>
              <a:off x="1429937" y="2468513"/>
              <a:ext cx="45719" cy="725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3759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Booster HE </a:t>
            </a:r>
            <a:r>
              <a:rPr lang="en-US" altLang="zh-CN" sz="2800" dirty="0" smtClean="0"/>
              <a:t>extraction For SR swap-out injection </a:t>
            </a:r>
            <a:endParaRPr lang="zh-CN" altLang="en-US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221560" y="4715073"/>
            <a:ext cx="53838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altLang="zh-CN" sz="2000" b="1" u="sng" dirty="0"/>
              <a:t>E</a:t>
            </a:r>
            <a:r>
              <a:rPr lang="en-US" altLang="zh-CN" sz="2000" b="1" u="sng" dirty="0" smtClean="0"/>
              <a:t>xt. dipole kicker: </a:t>
            </a:r>
            <a:r>
              <a:rPr lang="en-US" altLang="zh-CN" sz="2000" dirty="0" smtClean="0"/>
              <a:t>horizontal ferrite core vacuum out </a:t>
            </a:r>
            <a:r>
              <a:rPr lang="en-US" altLang="zh-CN" sz="2000" dirty="0" err="1" smtClean="0"/>
              <a:t>kicker</a:t>
            </a:r>
            <a:r>
              <a:rPr lang="en-US" altLang="zh-CN" sz="2000" b="1" dirty="0" err="1" smtClean="0">
                <a:solidFill>
                  <a:srgbClr val="0000FF"/>
                </a:solidFill>
              </a:rPr>
              <a:t>+</a:t>
            </a:r>
            <a:r>
              <a:rPr lang="en-US" altLang="zh-CN" sz="2000" dirty="0" err="1" smtClean="0"/>
              <a:t>coating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ceramic </a:t>
            </a:r>
            <a:r>
              <a:rPr lang="en-US" altLang="zh-CN" sz="2000" dirty="0" err="1"/>
              <a:t>chamber</a:t>
            </a:r>
            <a:r>
              <a:rPr lang="en-US" altLang="zh-CN" sz="2000" b="1" dirty="0" err="1">
                <a:solidFill>
                  <a:srgbClr val="0000FF"/>
                </a:solidFill>
              </a:rPr>
              <a:t>+</a:t>
            </a:r>
            <a:r>
              <a:rPr lang="en-US" altLang="zh-CN" sz="2000" dirty="0" err="1"/>
              <a:t>LC</a:t>
            </a:r>
            <a:r>
              <a:rPr lang="en-US" altLang="zh-CN" sz="2000" dirty="0"/>
              <a:t> resonance </a:t>
            </a:r>
            <a:r>
              <a:rPr lang="en-US" altLang="zh-CN" sz="2000" dirty="0" err="1" smtClean="0"/>
              <a:t>pulser</a:t>
            </a:r>
            <a:endParaRPr lang="en-US" altLang="zh-CN" sz="2000" dirty="0"/>
          </a:p>
          <a:p>
            <a:pPr marL="228600" indent="-228600">
              <a:buAutoNum type="arabicPeriod"/>
            </a:pPr>
            <a:r>
              <a:rPr lang="en-US" altLang="zh-CN" sz="2000" b="1" u="sng" dirty="0" smtClean="0"/>
              <a:t>Septa: </a:t>
            </a:r>
            <a:r>
              <a:rPr lang="en-US" altLang="zh-CN" sz="2000" dirty="0" smtClean="0"/>
              <a:t>Vertical </a:t>
            </a:r>
            <a:r>
              <a:rPr lang="en-US" altLang="zh-CN" sz="2000" dirty="0" err="1" smtClean="0"/>
              <a:t>Lambertson</a:t>
            </a:r>
            <a:r>
              <a:rPr lang="en-US" altLang="zh-CN" sz="2000" dirty="0" smtClean="0"/>
              <a:t> magnet </a:t>
            </a:r>
            <a:endParaRPr lang="zh-CN" altLang="en-US" sz="2000" dirty="0"/>
          </a:p>
        </p:txBody>
      </p:sp>
      <p:grpSp>
        <p:nvGrpSpPr>
          <p:cNvPr id="6" name="组合 5"/>
          <p:cNvGrpSpPr/>
          <p:nvPr/>
        </p:nvGrpSpPr>
        <p:grpSpPr>
          <a:xfrm>
            <a:off x="199228" y="1196752"/>
            <a:ext cx="6058956" cy="3097287"/>
            <a:chOff x="899592" y="3284984"/>
            <a:chExt cx="7344816" cy="3754607"/>
          </a:xfrm>
        </p:grpSpPr>
        <p:grpSp>
          <p:nvGrpSpPr>
            <p:cNvPr id="7" name="组合 6"/>
            <p:cNvGrpSpPr/>
            <p:nvPr/>
          </p:nvGrpSpPr>
          <p:grpSpPr>
            <a:xfrm>
              <a:off x="899592" y="3284984"/>
              <a:ext cx="7344816" cy="3754607"/>
              <a:chOff x="1132265" y="981000"/>
              <a:chExt cx="9793088" cy="5006143"/>
            </a:xfrm>
          </p:grpSpPr>
          <p:cxnSp>
            <p:nvCxnSpPr>
              <p:cNvPr id="10" name="直接连接符 9"/>
              <p:cNvCxnSpPr/>
              <p:nvPr/>
            </p:nvCxnSpPr>
            <p:spPr>
              <a:xfrm flipV="1">
                <a:off x="1132265" y="3930862"/>
                <a:ext cx="9793088" cy="9885"/>
              </a:xfrm>
              <a:prstGeom prst="line">
                <a:avLst/>
              </a:prstGeom>
              <a:ln w="190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flipV="1">
                <a:off x="1140737" y="1575397"/>
                <a:ext cx="9784616" cy="3132"/>
              </a:xfrm>
              <a:prstGeom prst="line">
                <a:avLst/>
              </a:prstGeom>
              <a:ln w="190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矩形 11"/>
              <p:cNvSpPr/>
              <p:nvPr/>
            </p:nvSpPr>
            <p:spPr>
              <a:xfrm>
                <a:off x="1267486" y="1080589"/>
                <a:ext cx="298764" cy="986827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3" name="TextBox 15"/>
              <p:cNvSpPr txBox="1"/>
              <p:nvPr/>
            </p:nvSpPr>
            <p:spPr>
              <a:xfrm>
                <a:off x="1240322" y="2049309"/>
                <a:ext cx="389299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/>
                  <a:t>Q</a:t>
                </a:r>
                <a:endParaRPr lang="zh-CN" altLang="en-US" sz="1350" dirty="0"/>
              </a:p>
            </p:txBody>
          </p:sp>
          <p:sp>
            <p:nvSpPr>
              <p:cNvPr id="14" name="TextBox 16"/>
              <p:cNvSpPr txBox="1"/>
              <p:nvPr/>
            </p:nvSpPr>
            <p:spPr>
              <a:xfrm>
                <a:off x="10495301" y="1979477"/>
                <a:ext cx="389299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/>
                  <a:t>Q</a:t>
                </a:r>
                <a:endParaRPr lang="zh-CN" altLang="en-US" sz="1350" dirty="0"/>
              </a:p>
            </p:txBody>
          </p:sp>
          <p:sp>
            <p:nvSpPr>
              <p:cNvPr id="15" name="矩形 14"/>
              <p:cNvSpPr/>
              <p:nvPr/>
            </p:nvSpPr>
            <p:spPr>
              <a:xfrm flipV="1">
                <a:off x="4988460" y="1678117"/>
                <a:ext cx="787652" cy="11138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970351" y="1315978"/>
                <a:ext cx="814813" cy="1050202"/>
              </a:xfrm>
              <a:prstGeom prst="rect">
                <a:avLst/>
              </a:prstGeom>
              <a:noFill/>
              <a:ln w="19050">
                <a:solidFill>
                  <a:srgbClr val="D707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0530578" y="1079081"/>
                <a:ext cx="298764" cy="986827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8" name="直接连接符 17"/>
              <p:cNvCxnSpPr>
                <a:stCxn id="13" idx="2"/>
              </p:cNvCxnSpPr>
              <p:nvPr/>
            </p:nvCxnSpPr>
            <p:spPr>
              <a:xfrm flipV="1">
                <a:off x="1434972" y="1615440"/>
                <a:ext cx="7129908" cy="833979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H="1">
                <a:off x="1577429" y="2663203"/>
                <a:ext cx="1" cy="5613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/>
              <p:cNvCxnSpPr/>
              <p:nvPr/>
            </p:nvCxnSpPr>
            <p:spPr>
              <a:xfrm>
                <a:off x="1565564" y="2835521"/>
                <a:ext cx="340129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50"/>
              <p:cNvSpPr txBox="1"/>
              <p:nvPr/>
            </p:nvSpPr>
            <p:spPr>
              <a:xfrm>
                <a:off x="2994447" y="2502996"/>
                <a:ext cx="1106703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24m?</a:t>
                </a:r>
                <a:endParaRPr lang="zh-CN" altLang="en-US" sz="12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2" name="直接箭头连接符 21"/>
              <p:cNvCxnSpPr/>
              <p:nvPr/>
            </p:nvCxnSpPr>
            <p:spPr>
              <a:xfrm>
                <a:off x="1621150" y="3068365"/>
                <a:ext cx="8824149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flipH="1">
                <a:off x="10445298" y="2579153"/>
                <a:ext cx="1" cy="5613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59"/>
              <p:cNvSpPr txBox="1"/>
              <p:nvPr/>
            </p:nvSpPr>
            <p:spPr>
              <a:xfrm>
                <a:off x="5479046" y="3068365"/>
                <a:ext cx="1265692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225.7m</a:t>
                </a:r>
                <a:endParaRPr lang="zh-CN" altLang="en-US" sz="1200" dirty="0"/>
              </a:p>
            </p:txBody>
          </p:sp>
          <p:sp>
            <p:nvSpPr>
              <p:cNvPr id="25" name="TextBox 63"/>
              <p:cNvSpPr txBox="1"/>
              <p:nvPr/>
            </p:nvSpPr>
            <p:spPr>
              <a:xfrm>
                <a:off x="4973018" y="2502996"/>
                <a:ext cx="834428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35m</a:t>
                </a:r>
                <a:endParaRPr lang="zh-CN" altLang="en-US" sz="1200" dirty="0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8474046" y="981000"/>
                <a:ext cx="832916" cy="1167897"/>
              </a:xfrm>
              <a:prstGeom prst="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7" name="矩形 26"/>
              <p:cNvSpPr/>
              <p:nvPr/>
            </p:nvSpPr>
            <p:spPr>
              <a:xfrm flipV="1">
                <a:off x="8499699" y="1044373"/>
                <a:ext cx="771050" cy="9053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8" name="矩形 27"/>
              <p:cNvSpPr/>
              <p:nvPr/>
            </p:nvSpPr>
            <p:spPr>
              <a:xfrm flipV="1">
                <a:off x="8498189" y="2031202"/>
                <a:ext cx="772559" cy="60354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29" name="直接连接符 28"/>
              <p:cNvCxnSpPr>
                <a:endCxn id="17" idx="1"/>
              </p:cNvCxnSpPr>
              <p:nvPr/>
            </p:nvCxnSpPr>
            <p:spPr>
              <a:xfrm flipV="1">
                <a:off x="8549640" y="1572495"/>
                <a:ext cx="1980939" cy="42947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75"/>
              <p:cNvSpPr txBox="1"/>
              <p:nvPr/>
            </p:nvSpPr>
            <p:spPr>
              <a:xfrm>
                <a:off x="8464613" y="2502996"/>
                <a:ext cx="953541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0.7m</a:t>
                </a:r>
                <a:endParaRPr lang="zh-CN" altLang="en-US" sz="1200" dirty="0"/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4845944" y="2009900"/>
                <a:ext cx="126749" cy="724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32" name="直接连接符 31"/>
              <p:cNvCxnSpPr/>
              <p:nvPr/>
            </p:nvCxnSpPr>
            <p:spPr>
              <a:xfrm>
                <a:off x="7411921" y="1607576"/>
                <a:ext cx="18107" cy="1176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83"/>
              <p:cNvSpPr txBox="1"/>
              <p:nvPr/>
            </p:nvSpPr>
            <p:spPr>
              <a:xfrm>
                <a:off x="6832095" y="1183886"/>
                <a:ext cx="1971989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altLang="zh-CN" sz="1200" dirty="0" smtClean="0"/>
                  <a:t>ϴ</a:t>
                </a:r>
                <a:r>
                  <a:rPr lang="en-US" altLang="zh-CN" sz="1200" baseline="-25000" dirty="0" smtClean="0"/>
                  <a:t>H</a:t>
                </a:r>
                <a:r>
                  <a:rPr lang="en-US" altLang="zh-CN" sz="1200" dirty="0" smtClean="0"/>
                  <a:t>=0.1mrad</a:t>
                </a:r>
                <a:endParaRPr lang="zh-CN" altLang="en-US" sz="1200" dirty="0"/>
              </a:p>
            </p:txBody>
          </p:sp>
          <p:cxnSp>
            <p:nvCxnSpPr>
              <p:cNvPr id="34" name="直接箭头连接符 33"/>
              <p:cNvCxnSpPr/>
              <p:nvPr/>
            </p:nvCxnSpPr>
            <p:spPr>
              <a:xfrm flipV="1">
                <a:off x="5821995" y="2828593"/>
                <a:ext cx="2670841" cy="541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90"/>
              <p:cNvSpPr txBox="1"/>
              <p:nvPr/>
            </p:nvSpPr>
            <p:spPr>
              <a:xfrm>
                <a:off x="6835202" y="2502996"/>
                <a:ext cx="905029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123m</a:t>
                </a:r>
                <a:endParaRPr lang="zh-CN" altLang="en-US" sz="1200" dirty="0"/>
              </a:p>
            </p:txBody>
          </p:sp>
          <p:cxnSp>
            <p:nvCxnSpPr>
              <p:cNvPr id="36" name="直接箭头连接符 35"/>
              <p:cNvCxnSpPr/>
              <p:nvPr/>
            </p:nvCxnSpPr>
            <p:spPr>
              <a:xfrm>
                <a:off x="8485910" y="2828593"/>
                <a:ext cx="82434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5818361" y="2674865"/>
                <a:ext cx="2" cy="3078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98"/>
              <p:cNvSpPr txBox="1"/>
              <p:nvPr/>
            </p:nvSpPr>
            <p:spPr>
              <a:xfrm>
                <a:off x="9614209" y="2502996"/>
                <a:ext cx="1061747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43m</a:t>
                </a:r>
                <a:endParaRPr lang="zh-CN" altLang="en-US" sz="1200" dirty="0"/>
              </a:p>
            </p:txBody>
          </p:sp>
          <p:cxnSp>
            <p:nvCxnSpPr>
              <p:cNvPr id="39" name="直接箭头连接符 38"/>
              <p:cNvCxnSpPr/>
              <p:nvPr/>
            </p:nvCxnSpPr>
            <p:spPr>
              <a:xfrm flipH="1" flipV="1">
                <a:off x="5867400" y="1553975"/>
                <a:ext cx="1" cy="3255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114"/>
              <p:cNvSpPr txBox="1"/>
              <p:nvPr/>
            </p:nvSpPr>
            <p:spPr>
              <a:xfrm>
                <a:off x="5809652" y="1530244"/>
                <a:ext cx="1287672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20mm</a:t>
                </a:r>
                <a:endParaRPr lang="zh-CN" altLang="en-US" sz="1200" dirty="0"/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8485360" y="2674864"/>
                <a:ext cx="2" cy="3078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4966305" y="2667939"/>
                <a:ext cx="2" cy="3078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/>
              <p:cNvCxnSpPr/>
              <p:nvPr/>
            </p:nvCxnSpPr>
            <p:spPr>
              <a:xfrm>
                <a:off x="4946073" y="2835521"/>
                <a:ext cx="86590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9302778" y="2695646"/>
                <a:ext cx="2" cy="3078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箭头连接符 44"/>
              <p:cNvCxnSpPr/>
              <p:nvPr/>
            </p:nvCxnSpPr>
            <p:spPr>
              <a:xfrm>
                <a:off x="9303328" y="2828593"/>
                <a:ext cx="114197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142"/>
              <p:cNvSpPr txBox="1"/>
              <p:nvPr/>
            </p:nvSpPr>
            <p:spPr>
              <a:xfrm>
                <a:off x="1582354" y="3383583"/>
                <a:ext cx="1524505" cy="485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u="sng" dirty="0" smtClean="0">
                    <a:solidFill>
                      <a:srgbClr val="FF0000"/>
                    </a:solidFill>
                  </a:rPr>
                  <a:t>Side view</a:t>
                </a:r>
                <a:endParaRPr lang="zh-CN" altLang="en-US" sz="1350" u="sng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1259014" y="3442806"/>
                <a:ext cx="298764" cy="986827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8" name="TextBox 149"/>
              <p:cNvSpPr txBox="1"/>
              <p:nvPr/>
            </p:nvSpPr>
            <p:spPr>
              <a:xfrm>
                <a:off x="1231850" y="4411527"/>
                <a:ext cx="389299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/>
                  <a:t>Q</a:t>
                </a:r>
                <a:endParaRPr lang="zh-CN" altLang="en-US" sz="1350" dirty="0"/>
              </a:p>
            </p:txBody>
          </p:sp>
          <p:sp>
            <p:nvSpPr>
              <p:cNvPr id="49" name="TextBox 150"/>
              <p:cNvSpPr txBox="1"/>
              <p:nvPr/>
            </p:nvSpPr>
            <p:spPr>
              <a:xfrm>
                <a:off x="10485310" y="4341103"/>
                <a:ext cx="389299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/>
                  <a:t>Q</a:t>
                </a:r>
                <a:endParaRPr lang="zh-CN" altLang="en-US" sz="1350" dirty="0"/>
              </a:p>
            </p:txBody>
          </p:sp>
          <p:sp>
            <p:nvSpPr>
              <p:cNvPr id="50" name="矩形 49"/>
              <p:cNvSpPr/>
              <p:nvPr/>
            </p:nvSpPr>
            <p:spPr>
              <a:xfrm flipV="1">
                <a:off x="4979988" y="3581400"/>
                <a:ext cx="787652" cy="827314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4961879" y="3462867"/>
                <a:ext cx="814813" cy="1066800"/>
              </a:xfrm>
              <a:prstGeom prst="rect">
                <a:avLst/>
              </a:prstGeom>
              <a:noFill/>
              <a:ln w="19050">
                <a:solidFill>
                  <a:srgbClr val="D707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0541310" y="3441297"/>
                <a:ext cx="298764" cy="986827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53" name="直接连接符 52"/>
              <p:cNvCxnSpPr/>
              <p:nvPr/>
            </p:nvCxnSpPr>
            <p:spPr>
              <a:xfrm flipV="1">
                <a:off x="1589314" y="3913911"/>
                <a:ext cx="4194959" cy="2073232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矩形 53"/>
              <p:cNvSpPr/>
              <p:nvPr/>
            </p:nvSpPr>
            <p:spPr>
              <a:xfrm>
                <a:off x="8465574" y="3343217"/>
                <a:ext cx="832916" cy="1167897"/>
              </a:xfrm>
              <a:prstGeom prst="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5" name="矩形 54"/>
              <p:cNvSpPr/>
              <p:nvPr/>
            </p:nvSpPr>
            <p:spPr>
              <a:xfrm flipV="1">
                <a:off x="8491227" y="3691617"/>
                <a:ext cx="771050" cy="48985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56" name="直接连接符 55"/>
              <p:cNvCxnSpPr/>
              <p:nvPr/>
            </p:nvCxnSpPr>
            <p:spPr>
              <a:xfrm>
                <a:off x="5784273" y="3927764"/>
                <a:ext cx="4102694" cy="3929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椭圆 56"/>
              <p:cNvSpPr/>
              <p:nvPr/>
            </p:nvSpPr>
            <p:spPr>
              <a:xfrm>
                <a:off x="4823471" y="4324348"/>
                <a:ext cx="126749" cy="724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8" name="TextBox 169"/>
              <p:cNvSpPr txBox="1"/>
              <p:nvPr/>
            </p:nvSpPr>
            <p:spPr>
              <a:xfrm>
                <a:off x="2772710" y="4166813"/>
                <a:ext cx="1846871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altLang="zh-CN" sz="1200" dirty="0" smtClean="0"/>
                  <a:t>ϴ</a:t>
                </a:r>
                <a:r>
                  <a:rPr lang="en-US" altLang="zh-CN" sz="1200" baseline="-25000" dirty="0" smtClean="0"/>
                  <a:t>V</a:t>
                </a:r>
                <a:r>
                  <a:rPr lang="en-US" altLang="zh-CN" sz="1200" dirty="0" smtClean="0"/>
                  <a:t>=26mrad</a:t>
                </a:r>
                <a:endParaRPr lang="zh-CN" altLang="en-US" sz="1200" dirty="0"/>
              </a:p>
            </p:txBody>
          </p:sp>
          <p:cxnSp>
            <p:nvCxnSpPr>
              <p:cNvPr id="59" name="直接箭头连接符 58"/>
              <p:cNvCxnSpPr/>
              <p:nvPr/>
            </p:nvCxnSpPr>
            <p:spPr>
              <a:xfrm flipV="1">
                <a:off x="4889111" y="3927764"/>
                <a:ext cx="1544" cy="4317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176"/>
              <p:cNvSpPr txBox="1"/>
              <p:nvPr/>
            </p:nvSpPr>
            <p:spPr>
              <a:xfrm>
                <a:off x="4108597" y="3954808"/>
                <a:ext cx="1419812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?mm</a:t>
                </a:r>
                <a:endParaRPr lang="zh-CN" altLang="en-US" sz="12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1" name="直接箭头连接符 60"/>
              <p:cNvCxnSpPr/>
              <p:nvPr/>
            </p:nvCxnSpPr>
            <p:spPr>
              <a:xfrm flipH="1" flipV="1">
                <a:off x="1584803" y="3957757"/>
                <a:ext cx="1542" cy="192349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183"/>
              <p:cNvSpPr txBox="1"/>
              <p:nvPr/>
            </p:nvSpPr>
            <p:spPr>
              <a:xfrm>
                <a:off x="1575542" y="4765298"/>
                <a:ext cx="1173041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450mm</a:t>
                </a:r>
                <a:endParaRPr lang="zh-CN" altLang="en-US" sz="1200" dirty="0"/>
              </a:p>
            </p:txBody>
          </p:sp>
          <p:sp>
            <p:nvSpPr>
              <p:cNvPr id="63" name="TextBox 146"/>
              <p:cNvSpPr txBox="1"/>
              <p:nvPr/>
            </p:nvSpPr>
            <p:spPr>
              <a:xfrm>
                <a:off x="1557777" y="1029244"/>
                <a:ext cx="1554287" cy="485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u="sng" dirty="0" smtClean="0">
                    <a:solidFill>
                      <a:srgbClr val="FF0000"/>
                    </a:solidFill>
                  </a:rPr>
                  <a:t>Top view</a:t>
                </a:r>
                <a:endParaRPr lang="zh-CN" altLang="en-US" sz="1350" u="sng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4" name="弧形 63"/>
              <p:cNvSpPr/>
              <p:nvPr/>
            </p:nvSpPr>
            <p:spPr>
              <a:xfrm>
                <a:off x="4128656" y="3442854"/>
                <a:ext cx="394854" cy="1205346"/>
              </a:xfrm>
              <a:prstGeom prst="arc">
                <a:avLst>
                  <a:gd name="adj1" fmla="val 5687337"/>
                  <a:gd name="adj2" fmla="val 120080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5" name="TextBox 217"/>
              <p:cNvSpPr txBox="1"/>
              <p:nvPr/>
            </p:nvSpPr>
            <p:spPr>
              <a:xfrm>
                <a:off x="4623858" y="4706892"/>
                <a:ext cx="1845374" cy="485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 err="1"/>
                  <a:t>Lambertson</a:t>
                </a:r>
                <a:endParaRPr lang="zh-CN" altLang="en-US" sz="1350" dirty="0"/>
              </a:p>
            </p:txBody>
          </p:sp>
          <p:sp>
            <p:nvSpPr>
              <p:cNvPr id="66" name="TextBox 218"/>
              <p:cNvSpPr txBox="1"/>
              <p:nvPr/>
            </p:nvSpPr>
            <p:spPr>
              <a:xfrm>
                <a:off x="7998873" y="4695906"/>
                <a:ext cx="1910893" cy="485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 smtClean="0"/>
                  <a:t>Dipole kicker</a:t>
                </a:r>
                <a:endParaRPr lang="zh-CN" altLang="en-US" sz="1350" dirty="0"/>
              </a:p>
            </p:txBody>
          </p:sp>
          <p:sp>
            <p:nvSpPr>
              <p:cNvPr id="67" name="TextBox 225"/>
              <p:cNvSpPr txBox="1"/>
              <p:nvPr/>
            </p:nvSpPr>
            <p:spPr>
              <a:xfrm>
                <a:off x="7632286" y="1706636"/>
                <a:ext cx="1272883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7.7mm</a:t>
                </a:r>
                <a:endParaRPr lang="zh-CN" altLang="en-US" sz="1200" dirty="0"/>
              </a:p>
            </p:txBody>
          </p:sp>
          <p:cxnSp>
            <p:nvCxnSpPr>
              <p:cNvPr id="68" name="直接箭头连接符 67"/>
              <p:cNvCxnSpPr/>
              <p:nvPr/>
            </p:nvCxnSpPr>
            <p:spPr>
              <a:xfrm flipV="1">
                <a:off x="8404860" y="1648880"/>
                <a:ext cx="695" cy="210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直接箭头连接符 7"/>
            <p:cNvCxnSpPr/>
            <p:nvPr/>
          </p:nvCxnSpPr>
          <p:spPr>
            <a:xfrm flipV="1">
              <a:off x="3715528" y="3743521"/>
              <a:ext cx="0" cy="35174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114"/>
            <p:cNvSpPr txBox="1"/>
            <p:nvPr/>
          </p:nvSpPr>
          <p:spPr>
            <a:xfrm>
              <a:off x="2819968" y="3797392"/>
              <a:ext cx="1117171" cy="335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23.5mm</a:t>
              </a:r>
              <a:endParaRPr lang="zh-CN" altLang="en-US" sz="1200" dirty="0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525647" y="1513879"/>
            <a:ext cx="2567850" cy="1815599"/>
            <a:chOff x="6444207" y="1902547"/>
            <a:chExt cx="2567850" cy="1815599"/>
          </a:xfrm>
        </p:grpSpPr>
        <p:pic>
          <p:nvPicPr>
            <p:cNvPr id="70" name="Picture 2" descr="1534211394(1)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7" y="1902547"/>
              <a:ext cx="2486574" cy="1815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椭圆 70"/>
            <p:cNvSpPr/>
            <p:nvPr/>
          </p:nvSpPr>
          <p:spPr>
            <a:xfrm>
              <a:off x="6961072" y="1985102"/>
              <a:ext cx="1081913" cy="5083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/>
                <a:t>Storage Beam</a:t>
              </a:r>
            </a:p>
          </p:txBody>
        </p:sp>
        <p:sp>
          <p:nvSpPr>
            <p:cNvPr id="72" name="椭圆 71"/>
            <p:cNvSpPr/>
            <p:nvPr/>
          </p:nvSpPr>
          <p:spPr>
            <a:xfrm>
              <a:off x="6961072" y="3138564"/>
              <a:ext cx="1081913" cy="50836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/>
                <a:t>Injection </a:t>
              </a:r>
              <a:r>
                <a:rPr lang="zh-CN" altLang="en-US" sz="1050" dirty="0" smtClean="0"/>
                <a:t>Beam</a:t>
              </a:r>
              <a:r>
                <a:rPr lang="en-US" altLang="zh-CN" sz="1050" dirty="0" smtClean="0"/>
                <a:t> </a:t>
              </a:r>
              <a:endParaRPr lang="zh-CN" altLang="en-US" sz="1050" dirty="0"/>
            </a:p>
          </p:txBody>
        </p:sp>
        <p:sp>
          <p:nvSpPr>
            <p:cNvPr id="73" name="矩形 72"/>
            <p:cNvSpPr/>
            <p:nvPr/>
          </p:nvSpPr>
          <p:spPr>
            <a:xfrm>
              <a:off x="7048735" y="2821586"/>
              <a:ext cx="1317990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zh-CN" sz="1050" b="1" dirty="0"/>
                <a:t>Septum</a:t>
              </a:r>
              <a:r>
                <a:rPr lang="zh-CN" altLang="en-US" sz="1050" b="1" dirty="0"/>
                <a:t> </a:t>
              </a:r>
              <a:r>
                <a:rPr lang="zh-CN" altLang="en-US" sz="1050" b="1" dirty="0" smtClean="0"/>
                <a:t>Plate </a:t>
              </a:r>
              <a:r>
                <a:rPr lang="en-US" altLang="zh-CN" sz="1050" b="1" dirty="0" smtClean="0"/>
                <a:t>10mm</a:t>
              </a:r>
              <a:endParaRPr lang="zh-CN" altLang="en-US" sz="1050" b="1" dirty="0"/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8498623" y="2402712"/>
              <a:ext cx="51343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5mm</a:t>
              </a:r>
              <a:endParaRPr lang="zh-CN" altLang="en-US" sz="1000" dirty="0"/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8508605" y="3089354"/>
              <a:ext cx="45605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5mm</a:t>
              </a:r>
              <a:endParaRPr lang="zh-CN" altLang="en-US" sz="1000" dirty="0"/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4584509" y="3883950"/>
            <a:ext cx="1189123" cy="778995"/>
            <a:chOff x="620358" y="1922165"/>
            <a:chExt cx="1695948" cy="1111016"/>
          </a:xfrm>
        </p:grpSpPr>
        <p:grpSp>
          <p:nvGrpSpPr>
            <p:cNvPr id="141" name="组合 140"/>
            <p:cNvGrpSpPr/>
            <p:nvPr/>
          </p:nvGrpSpPr>
          <p:grpSpPr>
            <a:xfrm>
              <a:off x="620358" y="1943321"/>
              <a:ext cx="1695948" cy="1089860"/>
              <a:chOff x="7621747" y="4385476"/>
              <a:chExt cx="454660" cy="1089860"/>
            </a:xfrm>
          </p:grpSpPr>
          <p:grpSp>
            <p:nvGrpSpPr>
              <p:cNvPr id="145" name="组合 144"/>
              <p:cNvGrpSpPr/>
              <p:nvPr/>
            </p:nvGrpSpPr>
            <p:grpSpPr>
              <a:xfrm>
                <a:off x="7658439" y="4385476"/>
                <a:ext cx="236214" cy="561981"/>
                <a:chOff x="7611301" y="4514844"/>
                <a:chExt cx="257878" cy="561981"/>
              </a:xfrm>
            </p:grpSpPr>
            <p:sp>
              <p:nvSpPr>
                <p:cNvPr id="151" name="任意多边形 150"/>
                <p:cNvSpPr/>
                <p:nvPr/>
              </p:nvSpPr>
              <p:spPr>
                <a:xfrm>
                  <a:off x="7686675" y="4514844"/>
                  <a:ext cx="114300" cy="561981"/>
                </a:xfrm>
                <a:custGeom>
                  <a:avLst/>
                  <a:gdLst>
                    <a:gd name="connsiteX0" fmla="*/ 0 w 114300"/>
                    <a:gd name="connsiteY0" fmla="*/ 552456 h 561981"/>
                    <a:gd name="connsiteX1" fmla="*/ 47625 w 114300"/>
                    <a:gd name="connsiteY1" fmla="*/ 6 h 561981"/>
                    <a:gd name="connsiteX2" fmla="*/ 114300 w 114300"/>
                    <a:gd name="connsiteY2" fmla="*/ 561981 h 561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4300" h="561981">
                      <a:moveTo>
                        <a:pt x="0" y="552456"/>
                      </a:moveTo>
                      <a:cubicBezTo>
                        <a:pt x="14287" y="275437"/>
                        <a:pt x="28575" y="-1581"/>
                        <a:pt x="47625" y="6"/>
                      </a:cubicBezTo>
                      <a:cubicBezTo>
                        <a:pt x="66675" y="1593"/>
                        <a:pt x="90487" y="281787"/>
                        <a:pt x="114300" y="5619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52" name="直接连接符 151"/>
                <p:cNvCxnSpPr/>
                <p:nvPr/>
              </p:nvCxnSpPr>
              <p:spPr>
                <a:xfrm flipV="1">
                  <a:off x="7800975" y="5075758"/>
                  <a:ext cx="68204" cy="106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611301" y="5064980"/>
                  <a:ext cx="75374" cy="232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6" name="直接连接符 145"/>
              <p:cNvCxnSpPr/>
              <p:nvPr/>
            </p:nvCxnSpPr>
            <p:spPr>
              <a:xfrm>
                <a:off x="7727480" y="5013176"/>
                <a:ext cx="0" cy="1843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>
                <a:off x="7830335" y="5013176"/>
                <a:ext cx="0" cy="1843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箭头连接符 147"/>
              <p:cNvCxnSpPr/>
              <p:nvPr/>
            </p:nvCxnSpPr>
            <p:spPr>
              <a:xfrm flipV="1">
                <a:off x="7644408" y="5089077"/>
                <a:ext cx="83075" cy="200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箭头连接符 148"/>
              <p:cNvCxnSpPr/>
              <p:nvPr/>
            </p:nvCxnSpPr>
            <p:spPr>
              <a:xfrm flipH="1">
                <a:off x="7832179" y="5100483"/>
                <a:ext cx="8870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文本框 149"/>
              <p:cNvSpPr txBox="1"/>
              <p:nvPr/>
            </p:nvSpPr>
            <p:spPr>
              <a:xfrm>
                <a:off x="7621747" y="5080275"/>
                <a:ext cx="454660" cy="395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1360ns,1kHz</a:t>
                </a:r>
                <a:endParaRPr lang="zh-CN" altLang="en-US" sz="1200" dirty="0"/>
              </a:p>
            </p:txBody>
          </p:sp>
        </p:grpSp>
        <p:sp>
          <p:nvSpPr>
            <p:cNvPr id="142" name="椭圆 141"/>
            <p:cNvSpPr/>
            <p:nvPr/>
          </p:nvSpPr>
          <p:spPr>
            <a:xfrm>
              <a:off x="920548" y="2463760"/>
              <a:ext cx="45719" cy="725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椭圆 142"/>
            <p:cNvSpPr/>
            <p:nvPr/>
          </p:nvSpPr>
          <p:spPr>
            <a:xfrm>
              <a:off x="1159049" y="1922165"/>
              <a:ext cx="45719" cy="725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椭圆 143"/>
            <p:cNvSpPr/>
            <p:nvPr/>
          </p:nvSpPr>
          <p:spPr>
            <a:xfrm>
              <a:off x="1429937" y="2468513"/>
              <a:ext cx="45719" cy="725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68885" y="3770828"/>
            <a:ext cx="1921160" cy="1368152"/>
            <a:chOff x="6112541" y="4498759"/>
            <a:chExt cx="2103174" cy="1497773"/>
          </a:xfrm>
        </p:grpSpPr>
        <p:pic>
          <p:nvPicPr>
            <p:cNvPr id="88" name="图片 8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12541" y="4498759"/>
              <a:ext cx="2103174" cy="1497773"/>
            </a:xfrm>
            <a:prstGeom prst="rect">
              <a:avLst/>
            </a:prstGeom>
          </p:spPr>
        </p:pic>
        <p:sp>
          <p:nvSpPr>
            <p:cNvPr id="2" name="圆角矩形 1"/>
            <p:cNvSpPr/>
            <p:nvPr/>
          </p:nvSpPr>
          <p:spPr>
            <a:xfrm>
              <a:off x="6679106" y="4884400"/>
              <a:ext cx="966377" cy="74999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1" name="Picture 1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9569" y="5160447"/>
            <a:ext cx="1676761" cy="124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0535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Booster HE </a:t>
            </a:r>
            <a:r>
              <a:rPr lang="en-US" altLang="zh-CN" sz="2800" dirty="0" smtClean="0"/>
              <a:t>re-injection For SR swap-out injection </a:t>
            </a:r>
            <a:endParaRPr lang="zh-CN" altLang="en-US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205630" y="4567650"/>
            <a:ext cx="48663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altLang="zh-CN" sz="2000" b="1" u="sng" dirty="0" smtClean="0"/>
              <a:t>Inj. NLK: </a:t>
            </a:r>
            <a:r>
              <a:rPr lang="en-US" altLang="zh-CN" sz="2000" dirty="0" smtClean="0"/>
              <a:t>horizontal NLK or Pulsed </a:t>
            </a:r>
            <a:r>
              <a:rPr lang="en-US" altLang="zh-CN" sz="2000" dirty="0" err="1" smtClean="0"/>
              <a:t>sextupole</a:t>
            </a:r>
            <a:r>
              <a:rPr lang="en-US" altLang="zh-CN" sz="2000" b="1" dirty="0" err="1" smtClean="0">
                <a:solidFill>
                  <a:srgbClr val="0000FF"/>
                </a:solidFill>
              </a:rPr>
              <a:t>+</a:t>
            </a:r>
            <a:r>
              <a:rPr lang="en-US" altLang="zh-CN" sz="2000" dirty="0" err="1" smtClean="0"/>
              <a:t>coating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ceramic </a:t>
            </a:r>
            <a:r>
              <a:rPr lang="en-US" altLang="zh-CN" sz="2000" dirty="0" err="1"/>
              <a:t>chamber</a:t>
            </a:r>
            <a:r>
              <a:rPr lang="en-US" altLang="zh-CN" sz="2000" b="1" dirty="0" err="1">
                <a:solidFill>
                  <a:srgbClr val="0000FF"/>
                </a:solidFill>
              </a:rPr>
              <a:t>+</a:t>
            </a:r>
            <a:r>
              <a:rPr lang="en-US" altLang="zh-CN" sz="2000" dirty="0" err="1"/>
              <a:t>LC</a:t>
            </a:r>
            <a:r>
              <a:rPr lang="en-US" altLang="zh-CN" sz="2000" dirty="0"/>
              <a:t> resonance </a:t>
            </a:r>
            <a:r>
              <a:rPr lang="en-US" altLang="zh-CN" sz="2000" dirty="0" err="1" smtClean="0"/>
              <a:t>pulser</a:t>
            </a:r>
            <a:endParaRPr lang="en-US" altLang="zh-CN" sz="2000" dirty="0"/>
          </a:p>
          <a:p>
            <a:pPr marL="228600" indent="-228600">
              <a:buAutoNum type="arabicPeriod"/>
            </a:pPr>
            <a:r>
              <a:rPr lang="en-US" altLang="zh-CN" sz="2000" b="1" u="sng" dirty="0" smtClean="0"/>
              <a:t>Septa: </a:t>
            </a:r>
            <a:r>
              <a:rPr lang="en-US" altLang="zh-CN" sz="2000" dirty="0" smtClean="0"/>
              <a:t>Vertical </a:t>
            </a:r>
            <a:r>
              <a:rPr lang="en-US" altLang="zh-CN" sz="2000" dirty="0" err="1" smtClean="0"/>
              <a:t>Lambertson</a:t>
            </a:r>
            <a:r>
              <a:rPr lang="en-US" altLang="zh-CN" sz="2000" dirty="0" smtClean="0"/>
              <a:t> magnet </a:t>
            </a:r>
            <a:endParaRPr lang="zh-CN" altLang="en-US" sz="2000" dirty="0"/>
          </a:p>
        </p:txBody>
      </p:sp>
      <p:grpSp>
        <p:nvGrpSpPr>
          <p:cNvPr id="69" name="组合 68"/>
          <p:cNvGrpSpPr/>
          <p:nvPr/>
        </p:nvGrpSpPr>
        <p:grpSpPr>
          <a:xfrm>
            <a:off x="6545313" y="1214299"/>
            <a:ext cx="2567850" cy="1815599"/>
            <a:chOff x="6444207" y="1902547"/>
            <a:chExt cx="2567850" cy="1815599"/>
          </a:xfrm>
        </p:grpSpPr>
        <p:pic>
          <p:nvPicPr>
            <p:cNvPr id="70" name="Picture 2" descr="1534211394(1)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7" y="1902547"/>
              <a:ext cx="2486574" cy="1815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椭圆 70"/>
            <p:cNvSpPr/>
            <p:nvPr/>
          </p:nvSpPr>
          <p:spPr>
            <a:xfrm>
              <a:off x="6961072" y="1985102"/>
              <a:ext cx="1081913" cy="5083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/>
                <a:t>Storage Beam</a:t>
              </a:r>
            </a:p>
          </p:txBody>
        </p:sp>
        <p:sp>
          <p:nvSpPr>
            <p:cNvPr id="72" name="椭圆 71"/>
            <p:cNvSpPr/>
            <p:nvPr/>
          </p:nvSpPr>
          <p:spPr>
            <a:xfrm>
              <a:off x="6961072" y="3138564"/>
              <a:ext cx="1081913" cy="50836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/>
                <a:t>Injection </a:t>
              </a:r>
              <a:r>
                <a:rPr lang="zh-CN" altLang="en-US" sz="1050" dirty="0" smtClean="0"/>
                <a:t>Beam</a:t>
              </a:r>
              <a:r>
                <a:rPr lang="en-US" altLang="zh-CN" sz="1050" dirty="0" smtClean="0"/>
                <a:t> </a:t>
              </a:r>
              <a:endParaRPr lang="zh-CN" altLang="en-US" sz="1050" dirty="0"/>
            </a:p>
          </p:txBody>
        </p:sp>
        <p:sp>
          <p:nvSpPr>
            <p:cNvPr id="73" name="矩形 72"/>
            <p:cNvSpPr/>
            <p:nvPr/>
          </p:nvSpPr>
          <p:spPr>
            <a:xfrm>
              <a:off x="7048735" y="2821586"/>
              <a:ext cx="1317990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zh-CN" sz="1050" b="1" dirty="0"/>
                <a:t>Septum</a:t>
              </a:r>
              <a:r>
                <a:rPr lang="zh-CN" altLang="en-US" sz="1050" b="1" dirty="0"/>
                <a:t> </a:t>
              </a:r>
              <a:r>
                <a:rPr lang="zh-CN" altLang="en-US" sz="1050" b="1" dirty="0" smtClean="0"/>
                <a:t>Plate </a:t>
              </a:r>
              <a:r>
                <a:rPr lang="en-US" altLang="zh-CN" sz="1050" b="1" dirty="0" smtClean="0"/>
                <a:t>10mm</a:t>
              </a:r>
              <a:endParaRPr lang="zh-CN" altLang="en-US" sz="1050" b="1" dirty="0"/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8498623" y="2402712"/>
              <a:ext cx="51343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000" dirty="0"/>
                <a:t>5</a:t>
              </a:r>
              <a:r>
                <a:rPr lang="en-US" altLang="zh-CN" sz="1000" dirty="0" smtClean="0"/>
                <a:t>mm</a:t>
              </a:r>
              <a:endParaRPr lang="zh-CN" altLang="en-US" sz="1000" dirty="0"/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8508605" y="3089354"/>
              <a:ext cx="45605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000" dirty="0"/>
                <a:t>5</a:t>
              </a:r>
              <a:r>
                <a:rPr lang="en-US" altLang="zh-CN" sz="1000" dirty="0" smtClean="0"/>
                <a:t>mm</a:t>
              </a:r>
              <a:endParaRPr lang="zh-CN" altLang="en-US" sz="1000" dirty="0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372155" y="1155852"/>
            <a:ext cx="6058956" cy="3097287"/>
            <a:chOff x="899592" y="3284985"/>
            <a:chExt cx="7344819" cy="3754607"/>
          </a:xfrm>
        </p:grpSpPr>
        <p:grpSp>
          <p:nvGrpSpPr>
            <p:cNvPr id="78" name="组合 77"/>
            <p:cNvGrpSpPr/>
            <p:nvPr/>
          </p:nvGrpSpPr>
          <p:grpSpPr>
            <a:xfrm>
              <a:off x="899592" y="3284985"/>
              <a:ext cx="7344819" cy="3754607"/>
              <a:chOff x="1132265" y="981000"/>
              <a:chExt cx="9793088" cy="5006143"/>
            </a:xfrm>
          </p:grpSpPr>
          <p:cxnSp>
            <p:nvCxnSpPr>
              <p:cNvPr id="81" name="直接连接符 80"/>
              <p:cNvCxnSpPr/>
              <p:nvPr/>
            </p:nvCxnSpPr>
            <p:spPr>
              <a:xfrm flipV="1">
                <a:off x="1140737" y="1575397"/>
                <a:ext cx="9784616" cy="3132"/>
              </a:xfrm>
              <a:prstGeom prst="line">
                <a:avLst/>
              </a:prstGeom>
              <a:ln w="190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矩形 81"/>
              <p:cNvSpPr/>
              <p:nvPr/>
            </p:nvSpPr>
            <p:spPr>
              <a:xfrm>
                <a:off x="1267486" y="1080589"/>
                <a:ext cx="298764" cy="986827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3" name="TextBox 15"/>
              <p:cNvSpPr txBox="1"/>
              <p:nvPr/>
            </p:nvSpPr>
            <p:spPr>
              <a:xfrm>
                <a:off x="1240322" y="2049309"/>
                <a:ext cx="389299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/>
                  <a:t>Q</a:t>
                </a:r>
                <a:endParaRPr lang="zh-CN" altLang="en-US" sz="1350" dirty="0"/>
              </a:p>
            </p:txBody>
          </p:sp>
          <p:sp>
            <p:nvSpPr>
              <p:cNvPr id="84" name="TextBox 16"/>
              <p:cNvSpPr txBox="1"/>
              <p:nvPr/>
            </p:nvSpPr>
            <p:spPr>
              <a:xfrm>
                <a:off x="10495301" y="1979477"/>
                <a:ext cx="389299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/>
                  <a:t>Q</a:t>
                </a:r>
                <a:endParaRPr lang="zh-CN" altLang="en-US" sz="1350" dirty="0"/>
              </a:p>
            </p:txBody>
          </p:sp>
          <p:sp>
            <p:nvSpPr>
              <p:cNvPr id="85" name="矩形 84"/>
              <p:cNvSpPr/>
              <p:nvPr/>
            </p:nvSpPr>
            <p:spPr>
              <a:xfrm flipV="1">
                <a:off x="4988460" y="1804248"/>
                <a:ext cx="787652" cy="111386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4970351" y="1315978"/>
                <a:ext cx="814813" cy="1050202"/>
              </a:xfrm>
              <a:prstGeom prst="rect">
                <a:avLst/>
              </a:prstGeom>
              <a:noFill/>
              <a:ln w="19050">
                <a:solidFill>
                  <a:srgbClr val="D707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10530578" y="1079081"/>
                <a:ext cx="298764" cy="986827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88" name="直接连接符 87"/>
              <p:cNvCxnSpPr>
                <a:stCxn id="83" idx="2"/>
              </p:cNvCxnSpPr>
              <p:nvPr/>
            </p:nvCxnSpPr>
            <p:spPr>
              <a:xfrm flipV="1">
                <a:off x="1434972" y="1664210"/>
                <a:ext cx="6796869" cy="78520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 flipH="1">
                <a:off x="1577429" y="2663203"/>
                <a:ext cx="1" cy="5613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箭头连接符 89"/>
              <p:cNvCxnSpPr/>
              <p:nvPr/>
            </p:nvCxnSpPr>
            <p:spPr>
              <a:xfrm>
                <a:off x="1565564" y="2835521"/>
                <a:ext cx="340129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50"/>
              <p:cNvSpPr txBox="1"/>
              <p:nvPr/>
            </p:nvSpPr>
            <p:spPr>
              <a:xfrm>
                <a:off x="2994447" y="2502996"/>
                <a:ext cx="1106703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/>
                  <a:t>?</a:t>
                </a:r>
                <a:r>
                  <a:rPr lang="en-US" altLang="zh-CN" sz="1200" dirty="0" smtClean="0"/>
                  <a:t>m</a:t>
                </a:r>
                <a:endParaRPr lang="zh-CN" altLang="en-US" sz="1200" dirty="0"/>
              </a:p>
            </p:txBody>
          </p:sp>
          <p:cxnSp>
            <p:nvCxnSpPr>
              <p:cNvPr id="92" name="直接箭头连接符 91"/>
              <p:cNvCxnSpPr/>
              <p:nvPr/>
            </p:nvCxnSpPr>
            <p:spPr>
              <a:xfrm>
                <a:off x="1621150" y="3068365"/>
                <a:ext cx="8824149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 flipH="1">
                <a:off x="10445298" y="2579153"/>
                <a:ext cx="1" cy="5613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TextBox 59"/>
              <p:cNvSpPr txBox="1"/>
              <p:nvPr/>
            </p:nvSpPr>
            <p:spPr>
              <a:xfrm>
                <a:off x="5479046" y="3068365"/>
                <a:ext cx="942936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/>
                  <a:t>?</a:t>
                </a:r>
                <a:r>
                  <a:rPr lang="en-US" altLang="zh-CN" sz="1200" dirty="0" smtClean="0"/>
                  <a:t>m</a:t>
                </a:r>
                <a:endParaRPr lang="zh-CN" altLang="en-US" sz="1200" dirty="0"/>
              </a:p>
            </p:txBody>
          </p:sp>
          <p:sp>
            <p:nvSpPr>
              <p:cNvPr id="95" name="TextBox 63"/>
              <p:cNvSpPr txBox="1"/>
              <p:nvPr/>
            </p:nvSpPr>
            <p:spPr>
              <a:xfrm>
                <a:off x="4973018" y="2502996"/>
                <a:ext cx="834428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35m</a:t>
                </a:r>
                <a:endParaRPr lang="zh-CN" altLang="en-US" sz="1200" dirty="0"/>
              </a:p>
            </p:txBody>
          </p:sp>
          <p:sp>
            <p:nvSpPr>
              <p:cNvPr id="96" name="矩形 95"/>
              <p:cNvSpPr/>
              <p:nvPr/>
            </p:nvSpPr>
            <p:spPr>
              <a:xfrm>
                <a:off x="8474046" y="981000"/>
                <a:ext cx="832916" cy="1167897"/>
              </a:xfrm>
              <a:prstGeom prst="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7" name="矩形 96"/>
              <p:cNvSpPr/>
              <p:nvPr/>
            </p:nvSpPr>
            <p:spPr>
              <a:xfrm flipV="1">
                <a:off x="8499699" y="1044373"/>
                <a:ext cx="771050" cy="9053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98" name="矩形 97"/>
              <p:cNvSpPr/>
              <p:nvPr/>
            </p:nvSpPr>
            <p:spPr>
              <a:xfrm flipV="1">
                <a:off x="8498189" y="2031202"/>
                <a:ext cx="772559" cy="60354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99" name="直接连接符 98"/>
              <p:cNvCxnSpPr/>
              <p:nvPr/>
            </p:nvCxnSpPr>
            <p:spPr>
              <a:xfrm>
                <a:off x="8184547" y="1664210"/>
                <a:ext cx="214225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75"/>
              <p:cNvSpPr txBox="1"/>
              <p:nvPr/>
            </p:nvSpPr>
            <p:spPr>
              <a:xfrm>
                <a:off x="8464613" y="2502996"/>
                <a:ext cx="953541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/>
                  <a:t>？</a:t>
                </a:r>
                <a:r>
                  <a:rPr lang="en-US" altLang="zh-CN" sz="1200" dirty="0" smtClean="0"/>
                  <a:t>m</a:t>
                </a:r>
                <a:endParaRPr lang="zh-CN" altLang="en-US" sz="1200" dirty="0"/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4845944" y="2009900"/>
                <a:ext cx="126749" cy="724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02" name="直接连接符 101"/>
              <p:cNvCxnSpPr/>
              <p:nvPr/>
            </p:nvCxnSpPr>
            <p:spPr>
              <a:xfrm>
                <a:off x="7411921" y="1607576"/>
                <a:ext cx="18107" cy="1176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83"/>
              <p:cNvSpPr txBox="1"/>
              <p:nvPr/>
            </p:nvSpPr>
            <p:spPr>
              <a:xfrm>
                <a:off x="6832095" y="1183886"/>
                <a:ext cx="1971989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altLang="zh-CN" sz="1200" dirty="0" smtClean="0"/>
                  <a:t>ϴ</a:t>
                </a:r>
                <a:r>
                  <a:rPr lang="en-US" altLang="zh-CN" sz="1200" baseline="-25000" dirty="0" smtClean="0"/>
                  <a:t>H</a:t>
                </a:r>
                <a:r>
                  <a:rPr lang="en-US" altLang="zh-CN" sz="1200" dirty="0" smtClean="0"/>
                  <a:t>=0.1mrad</a:t>
                </a:r>
                <a:endParaRPr lang="zh-CN" altLang="en-US" sz="1200" dirty="0"/>
              </a:p>
            </p:txBody>
          </p:sp>
          <p:cxnSp>
            <p:nvCxnSpPr>
              <p:cNvPr id="104" name="直接箭头连接符 103"/>
              <p:cNvCxnSpPr/>
              <p:nvPr/>
            </p:nvCxnSpPr>
            <p:spPr>
              <a:xfrm flipV="1">
                <a:off x="5821995" y="2828593"/>
                <a:ext cx="2670841" cy="541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90"/>
              <p:cNvSpPr txBox="1"/>
              <p:nvPr/>
            </p:nvSpPr>
            <p:spPr>
              <a:xfrm>
                <a:off x="6835202" y="2502996"/>
                <a:ext cx="905029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123m</a:t>
                </a:r>
                <a:endParaRPr lang="zh-CN" altLang="en-US" sz="1200" dirty="0"/>
              </a:p>
            </p:txBody>
          </p:sp>
          <p:cxnSp>
            <p:nvCxnSpPr>
              <p:cNvPr id="106" name="直接箭头连接符 105"/>
              <p:cNvCxnSpPr/>
              <p:nvPr/>
            </p:nvCxnSpPr>
            <p:spPr>
              <a:xfrm>
                <a:off x="8485910" y="2828593"/>
                <a:ext cx="82434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/>
              <p:nvPr/>
            </p:nvCxnSpPr>
            <p:spPr>
              <a:xfrm>
                <a:off x="5818361" y="2674865"/>
                <a:ext cx="2" cy="3078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98"/>
              <p:cNvSpPr txBox="1"/>
              <p:nvPr/>
            </p:nvSpPr>
            <p:spPr>
              <a:xfrm>
                <a:off x="9614209" y="2502996"/>
                <a:ext cx="1061747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/>
                  <a:t>?</a:t>
                </a:r>
                <a:r>
                  <a:rPr lang="en-US" altLang="zh-CN" sz="1200" dirty="0" smtClean="0"/>
                  <a:t>m</a:t>
                </a:r>
                <a:endParaRPr lang="zh-CN" altLang="en-US" sz="1200" dirty="0"/>
              </a:p>
            </p:txBody>
          </p:sp>
          <p:cxnSp>
            <p:nvCxnSpPr>
              <p:cNvPr id="109" name="直接箭头连接符 108"/>
              <p:cNvCxnSpPr/>
              <p:nvPr/>
            </p:nvCxnSpPr>
            <p:spPr>
              <a:xfrm flipH="1" flipV="1">
                <a:off x="5867400" y="1553975"/>
                <a:ext cx="1" cy="3255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14"/>
              <p:cNvSpPr txBox="1"/>
              <p:nvPr/>
            </p:nvSpPr>
            <p:spPr>
              <a:xfrm>
                <a:off x="5809652" y="1530244"/>
                <a:ext cx="1287672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/>
                  <a:t>?</a:t>
                </a:r>
                <a:r>
                  <a:rPr lang="en-US" altLang="zh-CN" sz="1200" dirty="0" smtClean="0"/>
                  <a:t>mm</a:t>
                </a:r>
                <a:endParaRPr lang="zh-CN" altLang="en-US" sz="1200" dirty="0"/>
              </a:p>
            </p:txBody>
          </p:sp>
          <p:cxnSp>
            <p:nvCxnSpPr>
              <p:cNvPr id="111" name="直接连接符 110"/>
              <p:cNvCxnSpPr/>
              <p:nvPr/>
            </p:nvCxnSpPr>
            <p:spPr>
              <a:xfrm>
                <a:off x="8485360" y="2674864"/>
                <a:ext cx="2" cy="3078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/>
              <p:cNvCxnSpPr/>
              <p:nvPr/>
            </p:nvCxnSpPr>
            <p:spPr>
              <a:xfrm>
                <a:off x="4966305" y="2667939"/>
                <a:ext cx="2" cy="3078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箭头连接符 112"/>
              <p:cNvCxnSpPr/>
              <p:nvPr/>
            </p:nvCxnSpPr>
            <p:spPr>
              <a:xfrm>
                <a:off x="4946073" y="2835521"/>
                <a:ext cx="86590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连接符 113"/>
              <p:cNvCxnSpPr/>
              <p:nvPr/>
            </p:nvCxnSpPr>
            <p:spPr>
              <a:xfrm>
                <a:off x="9302778" y="2695646"/>
                <a:ext cx="2" cy="3078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接箭头连接符 114"/>
              <p:cNvCxnSpPr/>
              <p:nvPr/>
            </p:nvCxnSpPr>
            <p:spPr>
              <a:xfrm>
                <a:off x="9303328" y="2828593"/>
                <a:ext cx="114197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TextBox 142"/>
              <p:cNvSpPr txBox="1"/>
              <p:nvPr/>
            </p:nvSpPr>
            <p:spPr>
              <a:xfrm>
                <a:off x="1851804" y="3421767"/>
                <a:ext cx="1524505" cy="485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u="sng" dirty="0" smtClean="0">
                    <a:solidFill>
                      <a:srgbClr val="FF0000"/>
                    </a:solidFill>
                  </a:rPr>
                  <a:t>Side view</a:t>
                </a:r>
                <a:endParaRPr lang="zh-CN" altLang="en-US" sz="1350" u="sng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7" name="矩形 116"/>
              <p:cNvSpPr/>
              <p:nvPr/>
            </p:nvSpPr>
            <p:spPr>
              <a:xfrm>
                <a:off x="1259014" y="3442806"/>
                <a:ext cx="298764" cy="986827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18" name="TextBox 149"/>
              <p:cNvSpPr txBox="1"/>
              <p:nvPr/>
            </p:nvSpPr>
            <p:spPr>
              <a:xfrm>
                <a:off x="1231850" y="4411527"/>
                <a:ext cx="389299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/>
                  <a:t>Q</a:t>
                </a:r>
                <a:endParaRPr lang="zh-CN" altLang="en-US" sz="1350" dirty="0"/>
              </a:p>
            </p:txBody>
          </p:sp>
          <p:sp>
            <p:nvSpPr>
              <p:cNvPr id="119" name="TextBox 150"/>
              <p:cNvSpPr txBox="1"/>
              <p:nvPr/>
            </p:nvSpPr>
            <p:spPr>
              <a:xfrm>
                <a:off x="10485310" y="4341103"/>
                <a:ext cx="389299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/>
                  <a:t>Q</a:t>
                </a:r>
                <a:endParaRPr lang="zh-CN" altLang="en-US" sz="1350" dirty="0"/>
              </a:p>
            </p:txBody>
          </p:sp>
          <p:sp>
            <p:nvSpPr>
              <p:cNvPr id="120" name="矩形 119"/>
              <p:cNvSpPr/>
              <p:nvPr/>
            </p:nvSpPr>
            <p:spPr>
              <a:xfrm flipV="1">
                <a:off x="4979988" y="3581400"/>
                <a:ext cx="787652" cy="827314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4961879" y="3462867"/>
                <a:ext cx="814813" cy="1066800"/>
              </a:xfrm>
              <a:prstGeom prst="rect">
                <a:avLst/>
              </a:prstGeom>
              <a:noFill/>
              <a:ln w="19050">
                <a:solidFill>
                  <a:srgbClr val="D707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22" name="矩形 121"/>
              <p:cNvSpPr/>
              <p:nvPr/>
            </p:nvSpPr>
            <p:spPr>
              <a:xfrm>
                <a:off x="10541310" y="3441297"/>
                <a:ext cx="298764" cy="986827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23" name="直接连接符 122"/>
              <p:cNvCxnSpPr/>
              <p:nvPr/>
            </p:nvCxnSpPr>
            <p:spPr>
              <a:xfrm flipV="1">
                <a:off x="1589314" y="3913911"/>
                <a:ext cx="4194959" cy="207323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矩形 123"/>
              <p:cNvSpPr/>
              <p:nvPr/>
            </p:nvSpPr>
            <p:spPr>
              <a:xfrm>
                <a:off x="8465574" y="3343217"/>
                <a:ext cx="832916" cy="1167897"/>
              </a:xfrm>
              <a:prstGeom prst="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25" name="矩形 124"/>
              <p:cNvSpPr/>
              <p:nvPr/>
            </p:nvSpPr>
            <p:spPr>
              <a:xfrm flipV="1">
                <a:off x="8491227" y="3691617"/>
                <a:ext cx="771050" cy="48985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26" name="直接连接符 125"/>
              <p:cNvCxnSpPr/>
              <p:nvPr/>
            </p:nvCxnSpPr>
            <p:spPr>
              <a:xfrm>
                <a:off x="5784273" y="3927764"/>
                <a:ext cx="4102694" cy="3929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椭圆 126"/>
              <p:cNvSpPr/>
              <p:nvPr/>
            </p:nvSpPr>
            <p:spPr>
              <a:xfrm>
                <a:off x="4823471" y="4324348"/>
                <a:ext cx="126749" cy="724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28" name="TextBox 169"/>
              <p:cNvSpPr txBox="1"/>
              <p:nvPr/>
            </p:nvSpPr>
            <p:spPr>
              <a:xfrm>
                <a:off x="2772710" y="4166813"/>
                <a:ext cx="1846871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altLang="zh-CN" sz="1200" dirty="0" smtClean="0"/>
                  <a:t>ϴ</a:t>
                </a:r>
                <a:r>
                  <a:rPr lang="en-US" altLang="zh-CN" sz="1200" baseline="-25000" dirty="0" smtClean="0"/>
                  <a:t>V</a:t>
                </a:r>
                <a:r>
                  <a:rPr lang="en-US" altLang="zh-CN" sz="1200" dirty="0" smtClean="0"/>
                  <a:t>=26mrad</a:t>
                </a:r>
                <a:endParaRPr lang="zh-CN" altLang="en-US" sz="1200" dirty="0"/>
              </a:p>
            </p:txBody>
          </p:sp>
          <p:cxnSp>
            <p:nvCxnSpPr>
              <p:cNvPr id="129" name="直接箭头连接符 128"/>
              <p:cNvCxnSpPr/>
              <p:nvPr/>
            </p:nvCxnSpPr>
            <p:spPr>
              <a:xfrm flipV="1">
                <a:off x="4889111" y="3927764"/>
                <a:ext cx="1544" cy="4317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76"/>
              <p:cNvSpPr txBox="1"/>
              <p:nvPr/>
            </p:nvSpPr>
            <p:spPr>
              <a:xfrm>
                <a:off x="4108597" y="3954808"/>
                <a:ext cx="1419812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?mm</a:t>
                </a:r>
                <a:endParaRPr lang="zh-CN" altLang="en-US" sz="1200" dirty="0"/>
              </a:p>
            </p:txBody>
          </p:sp>
          <p:cxnSp>
            <p:nvCxnSpPr>
              <p:cNvPr id="131" name="直接箭头连接符 130"/>
              <p:cNvCxnSpPr/>
              <p:nvPr/>
            </p:nvCxnSpPr>
            <p:spPr>
              <a:xfrm flipH="1" flipV="1">
                <a:off x="1584803" y="3957757"/>
                <a:ext cx="1542" cy="192349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TextBox 183"/>
              <p:cNvSpPr txBox="1"/>
              <p:nvPr/>
            </p:nvSpPr>
            <p:spPr>
              <a:xfrm>
                <a:off x="1575542" y="4765298"/>
                <a:ext cx="1173041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450mm</a:t>
                </a:r>
                <a:endParaRPr lang="zh-CN" altLang="en-US" sz="1200" dirty="0"/>
              </a:p>
            </p:txBody>
          </p:sp>
          <p:sp>
            <p:nvSpPr>
              <p:cNvPr id="133" name="TextBox 146"/>
              <p:cNvSpPr txBox="1"/>
              <p:nvPr/>
            </p:nvSpPr>
            <p:spPr>
              <a:xfrm>
                <a:off x="1779218" y="1084113"/>
                <a:ext cx="1554287" cy="485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u="sng" dirty="0" smtClean="0">
                    <a:solidFill>
                      <a:srgbClr val="FF0000"/>
                    </a:solidFill>
                  </a:rPr>
                  <a:t>Top view</a:t>
                </a:r>
                <a:endParaRPr lang="zh-CN" altLang="en-US" sz="1350" u="sng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34" name="直接连接符 133"/>
              <p:cNvCxnSpPr/>
              <p:nvPr/>
            </p:nvCxnSpPr>
            <p:spPr>
              <a:xfrm flipV="1">
                <a:off x="1132265" y="3930862"/>
                <a:ext cx="9793088" cy="9885"/>
              </a:xfrm>
              <a:prstGeom prst="line">
                <a:avLst/>
              </a:prstGeom>
              <a:ln w="190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弧形 134"/>
              <p:cNvSpPr/>
              <p:nvPr/>
            </p:nvSpPr>
            <p:spPr>
              <a:xfrm>
                <a:off x="4128656" y="3442854"/>
                <a:ext cx="394854" cy="1205346"/>
              </a:xfrm>
              <a:prstGeom prst="arc">
                <a:avLst>
                  <a:gd name="adj1" fmla="val 5687337"/>
                  <a:gd name="adj2" fmla="val 120080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36" name="TextBox 217"/>
              <p:cNvSpPr txBox="1"/>
              <p:nvPr/>
            </p:nvSpPr>
            <p:spPr>
              <a:xfrm>
                <a:off x="4623858" y="4706892"/>
                <a:ext cx="1845374" cy="485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 err="1"/>
                  <a:t>Lambertson</a:t>
                </a:r>
                <a:endParaRPr lang="zh-CN" altLang="en-US" sz="1350" dirty="0"/>
              </a:p>
            </p:txBody>
          </p:sp>
          <p:sp>
            <p:nvSpPr>
              <p:cNvPr id="137" name="TextBox 218"/>
              <p:cNvSpPr txBox="1"/>
              <p:nvPr/>
            </p:nvSpPr>
            <p:spPr>
              <a:xfrm>
                <a:off x="8534403" y="4767941"/>
                <a:ext cx="2006906" cy="485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 smtClean="0"/>
                  <a:t>NLK </a:t>
                </a:r>
                <a:endParaRPr lang="zh-CN" altLang="en-US" sz="1350" dirty="0"/>
              </a:p>
            </p:txBody>
          </p:sp>
          <p:sp>
            <p:nvSpPr>
              <p:cNvPr id="138" name="TextBox 225"/>
              <p:cNvSpPr txBox="1"/>
              <p:nvPr/>
            </p:nvSpPr>
            <p:spPr>
              <a:xfrm>
                <a:off x="7853012" y="1735865"/>
                <a:ext cx="1272883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?mm</a:t>
                </a:r>
                <a:endParaRPr lang="zh-CN" altLang="en-US" sz="1200" dirty="0"/>
              </a:p>
            </p:txBody>
          </p:sp>
          <p:cxnSp>
            <p:nvCxnSpPr>
              <p:cNvPr id="139" name="直接箭头连接符 138"/>
              <p:cNvCxnSpPr/>
              <p:nvPr/>
            </p:nvCxnSpPr>
            <p:spPr>
              <a:xfrm flipV="1">
                <a:off x="8404860" y="1648880"/>
                <a:ext cx="695" cy="210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直接箭头连接符 78"/>
            <p:cNvCxnSpPr/>
            <p:nvPr/>
          </p:nvCxnSpPr>
          <p:spPr>
            <a:xfrm flipV="1">
              <a:off x="3715530" y="3743522"/>
              <a:ext cx="0" cy="35174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114"/>
            <p:cNvSpPr txBox="1"/>
            <p:nvPr/>
          </p:nvSpPr>
          <p:spPr>
            <a:xfrm>
              <a:off x="2819968" y="3797392"/>
              <a:ext cx="1117171" cy="335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?mm</a:t>
              </a:r>
              <a:endParaRPr lang="zh-CN" altLang="en-US" sz="1200" dirty="0"/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4591713" y="3849285"/>
            <a:ext cx="1189123" cy="778995"/>
            <a:chOff x="450752" y="1922165"/>
            <a:chExt cx="1695948" cy="1111016"/>
          </a:xfrm>
        </p:grpSpPr>
        <p:grpSp>
          <p:nvGrpSpPr>
            <p:cNvPr id="141" name="组合 140"/>
            <p:cNvGrpSpPr/>
            <p:nvPr/>
          </p:nvGrpSpPr>
          <p:grpSpPr>
            <a:xfrm>
              <a:off x="450752" y="1943321"/>
              <a:ext cx="1695948" cy="1089860"/>
              <a:chOff x="7576278" y="4385476"/>
              <a:chExt cx="454660" cy="1089860"/>
            </a:xfrm>
          </p:grpSpPr>
          <p:grpSp>
            <p:nvGrpSpPr>
              <p:cNvPr id="145" name="组合 144"/>
              <p:cNvGrpSpPr/>
              <p:nvPr/>
            </p:nvGrpSpPr>
            <p:grpSpPr>
              <a:xfrm>
                <a:off x="7658439" y="4385476"/>
                <a:ext cx="236214" cy="561981"/>
                <a:chOff x="7611301" y="4514844"/>
                <a:chExt cx="257878" cy="561981"/>
              </a:xfrm>
            </p:grpSpPr>
            <p:sp>
              <p:nvSpPr>
                <p:cNvPr id="151" name="任意多边形 150"/>
                <p:cNvSpPr/>
                <p:nvPr/>
              </p:nvSpPr>
              <p:spPr>
                <a:xfrm>
                  <a:off x="7686675" y="4514844"/>
                  <a:ext cx="114300" cy="561981"/>
                </a:xfrm>
                <a:custGeom>
                  <a:avLst/>
                  <a:gdLst>
                    <a:gd name="connsiteX0" fmla="*/ 0 w 114300"/>
                    <a:gd name="connsiteY0" fmla="*/ 552456 h 561981"/>
                    <a:gd name="connsiteX1" fmla="*/ 47625 w 114300"/>
                    <a:gd name="connsiteY1" fmla="*/ 6 h 561981"/>
                    <a:gd name="connsiteX2" fmla="*/ 114300 w 114300"/>
                    <a:gd name="connsiteY2" fmla="*/ 561981 h 561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4300" h="561981">
                      <a:moveTo>
                        <a:pt x="0" y="552456"/>
                      </a:moveTo>
                      <a:cubicBezTo>
                        <a:pt x="14287" y="275437"/>
                        <a:pt x="28575" y="-1581"/>
                        <a:pt x="47625" y="6"/>
                      </a:cubicBezTo>
                      <a:cubicBezTo>
                        <a:pt x="66675" y="1593"/>
                        <a:pt x="90487" y="281787"/>
                        <a:pt x="114300" y="5619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52" name="直接连接符 151"/>
                <p:cNvCxnSpPr/>
                <p:nvPr/>
              </p:nvCxnSpPr>
              <p:spPr>
                <a:xfrm flipV="1">
                  <a:off x="7800975" y="5075758"/>
                  <a:ext cx="68204" cy="106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611301" y="5064980"/>
                  <a:ext cx="75374" cy="232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6" name="直接连接符 145"/>
              <p:cNvCxnSpPr/>
              <p:nvPr/>
            </p:nvCxnSpPr>
            <p:spPr>
              <a:xfrm>
                <a:off x="7727480" y="5013176"/>
                <a:ext cx="0" cy="1843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>
                <a:off x="7830335" y="5013176"/>
                <a:ext cx="0" cy="1843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箭头连接符 147"/>
              <p:cNvCxnSpPr/>
              <p:nvPr/>
            </p:nvCxnSpPr>
            <p:spPr>
              <a:xfrm flipV="1">
                <a:off x="7644408" y="5089077"/>
                <a:ext cx="83075" cy="200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箭头连接符 148"/>
              <p:cNvCxnSpPr/>
              <p:nvPr/>
            </p:nvCxnSpPr>
            <p:spPr>
              <a:xfrm flipH="1">
                <a:off x="7832179" y="5100483"/>
                <a:ext cx="8870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文本框 149"/>
              <p:cNvSpPr txBox="1"/>
              <p:nvPr/>
            </p:nvSpPr>
            <p:spPr>
              <a:xfrm>
                <a:off x="7576278" y="5080275"/>
                <a:ext cx="454660" cy="395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0.333ms,1kHz</a:t>
                </a:r>
                <a:endParaRPr lang="zh-CN" altLang="en-US" sz="1200" dirty="0"/>
              </a:p>
            </p:txBody>
          </p:sp>
        </p:grpSp>
        <p:sp>
          <p:nvSpPr>
            <p:cNvPr id="142" name="椭圆 141"/>
            <p:cNvSpPr/>
            <p:nvPr/>
          </p:nvSpPr>
          <p:spPr>
            <a:xfrm>
              <a:off x="920548" y="2463760"/>
              <a:ext cx="45719" cy="725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椭圆 142"/>
            <p:cNvSpPr/>
            <p:nvPr/>
          </p:nvSpPr>
          <p:spPr>
            <a:xfrm>
              <a:off x="1159049" y="1922165"/>
              <a:ext cx="45719" cy="725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椭圆 143"/>
            <p:cNvSpPr/>
            <p:nvPr/>
          </p:nvSpPr>
          <p:spPr>
            <a:xfrm>
              <a:off x="1429937" y="2468513"/>
              <a:ext cx="45719" cy="725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0630" y="3635686"/>
            <a:ext cx="3413370" cy="128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2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13683" y="5059084"/>
            <a:ext cx="2083973" cy="134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3" name="图片 172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2761" y="5037425"/>
            <a:ext cx="2290922" cy="1375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713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>
          <a:xfrm>
            <a:off x="0" y="1329892"/>
            <a:ext cx="7452320" cy="1912071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Overview of the CEPC injection and extraction systems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873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 smtClean="0"/>
              <a:t>Collider ring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581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Collider ring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259098"/>
              </p:ext>
            </p:extLst>
          </p:nvPr>
        </p:nvGraphicFramePr>
        <p:xfrm>
          <a:off x="388229" y="1003863"/>
          <a:ext cx="8272215" cy="2890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255"/>
                <a:gridCol w="720080"/>
                <a:gridCol w="792088"/>
                <a:gridCol w="864096"/>
                <a:gridCol w="792088"/>
                <a:gridCol w="785502"/>
                <a:gridCol w="1086706"/>
                <a:gridCol w="927400"/>
              </a:tblGrid>
              <a:tr h="160595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Booster</a:t>
                      </a:r>
                      <a:r>
                        <a:rPr lang="en-US" altLang="zh-CN" sz="1000" kern="100" baseline="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operating mode</a:t>
                      </a:r>
                      <a:endParaRPr lang="zh-CN" altLang="zh-CN" sz="1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Higgs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energy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2119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Function</a:t>
                      </a:r>
                      <a:endParaRPr lang="zh-CN" altLang="zh-CN" sz="1000" b="1" kern="100" dirty="0" smtClean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off-axis</a:t>
                      </a:r>
                      <a:r>
                        <a:rPr lang="zh-CN" altLang="en-US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on-axis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dump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off-axis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kern="1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dump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kern="1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off-axis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dump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kern="1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number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242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 half ring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- 7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1524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uniform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12000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Min.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bunch spacing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680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220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25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number per train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× train number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80×150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Train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spacing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245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mode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by bunch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by bunch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Train by</a:t>
                      </a:r>
                      <a:r>
                        <a:rPr lang="en-US" altLang="zh-CN" sz="1050" kern="1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train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repetition rate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(Hz)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sz="1050" kern="1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sz="105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pulse width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(ns)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1360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440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&lt;2460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zh-CN" altLang="en-US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flat top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&gt;1980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rise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fall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time (ns)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680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&lt;220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&lt;245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Timing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delay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(ns)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680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&lt;23800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&lt;680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&lt;220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&lt;4400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period (s)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0.242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0.007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0.242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1.5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0.15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 angle (</a:t>
                      </a:r>
                      <a:r>
                        <a:rPr lang="en-US" altLang="zh-CN" sz="1000" b="1" kern="100" dirty="0" err="1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altLang="en-US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altLang="en-US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 </a:t>
                      </a:r>
                      <a:r>
                        <a:rPr lang="en-US" altLang="zh-CN" sz="1000" kern="100" dirty="0" smtClean="0">
                          <a:effectLst/>
                        </a:rPr>
                        <a:t>Integral field strength 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(Tm)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0.04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0.08</a:t>
                      </a:r>
                      <a:endParaRPr lang="zh-CN" altLang="en-US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0.08</a:t>
                      </a:r>
                      <a:endParaRPr lang="zh-CN" altLang="en-US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0.027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0.05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0.015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0.03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pipe aperture </a:t>
                      </a:r>
                      <a:r>
                        <a:rPr lang="en-US" altLang="zh-CN" sz="1000" b="1" kern="100" baseline="0" dirty="0" err="1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HxV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75×56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6332162"/>
              </p:ext>
            </p:extLst>
          </p:nvPr>
        </p:nvGraphicFramePr>
        <p:xfrm>
          <a:off x="388229" y="4146163"/>
          <a:ext cx="8216219" cy="16111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4436"/>
                <a:gridCol w="1969981"/>
                <a:gridCol w="1884542"/>
                <a:gridCol w="1927260"/>
              </a:tblGrid>
              <a:tr h="29871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Function</a:t>
                      </a:r>
                      <a:endParaRPr lang="zh-CN" altLang="zh-CN" sz="1000" b="1" kern="100" dirty="0" smtClean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Injection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on-axis</a:t>
                      </a:r>
                      <a:r>
                        <a:rPr lang="zh-CN" altLang="en-US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off-axis</a:t>
                      </a:r>
                      <a:r>
                        <a:rPr lang="zh-CN" alt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dump</a:t>
                      </a:r>
                      <a:r>
                        <a:rPr lang="zh-CN" alt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935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repetition rate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Hz)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092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pulse width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(ns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1360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440~2420(Adjustable)</a:t>
                      </a:r>
                      <a:endParaRPr lang="zh-CN" altLang="zh-CN" sz="105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440~2420(Adjustable)</a:t>
                      </a:r>
                      <a:endParaRPr lang="zh-CN" altLang="zh-CN" sz="105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935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zh-CN" altLang="en-US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flat top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0~1980(Adjustable)</a:t>
                      </a:r>
                      <a:endParaRPr lang="zh-CN" altLang="zh-CN" sz="105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0~1980(Adjustable)</a:t>
                      </a:r>
                      <a:endParaRPr lang="zh-CN" altLang="zh-CN" sz="105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935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rise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fall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time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(ns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&lt;680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&lt;220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&lt;220</a:t>
                      </a:r>
                      <a:endParaRPr lang="zh-CN" alt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935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period 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0.007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935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 angle 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1" kern="1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935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 </a:t>
                      </a:r>
                      <a:r>
                        <a:rPr lang="en-US" altLang="zh-CN" sz="1000" kern="100" dirty="0" smtClean="0">
                          <a:effectLst/>
                        </a:rPr>
                        <a:t>Integral field strength 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(Tm)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0.08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0.04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0.08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935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pipe aperture  </a:t>
                      </a:r>
                      <a:r>
                        <a:rPr lang="en-US" altLang="zh-CN" sz="1000" b="1" kern="100" baseline="0" dirty="0" err="1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HxV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75×56</a:t>
                      </a:r>
                      <a:endParaRPr lang="zh-CN" alt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75×56</a:t>
                      </a:r>
                      <a:endParaRPr lang="zh-CN" alt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75×56</a:t>
                      </a:r>
                      <a:endParaRPr lang="zh-CN" alt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pSp>
        <p:nvGrpSpPr>
          <p:cNvPr id="16" name="组合 15"/>
          <p:cNvGrpSpPr/>
          <p:nvPr/>
        </p:nvGrpSpPr>
        <p:grpSpPr>
          <a:xfrm>
            <a:off x="6853938" y="5828746"/>
            <a:ext cx="1716190" cy="665198"/>
            <a:chOff x="6988165" y="5614471"/>
            <a:chExt cx="2109717" cy="817730"/>
          </a:xfrm>
        </p:grpSpPr>
        <p:grpSp>
          <p:nvGrpSpPr>
            <p:cNvPr id="17" name="组合 16"/>
            <p:cNvGrpSpPr/>
            <p:nvPr/>
          </p:nvGrpSpPr>
          <p:grpSpPr>
            <a:xfrm>
              <a:off x="7156472" y="5614471"/>
              <a:ext cx="1368152" cy="327547"/>
              <a:chOff x="6948264" y="5259984"/>
              <a:chExt cx="1810543" cy="728811"/>
            </a:xfrm>
          </p:grpSpPr>
          <p:cxnSp>
            <p:nvCxnSpPr>
              <p:cNvPr id="29" name="直接连接符 28"/>
              <p:cNvCxnSpPr/>
              <p:nvPr/>
            </p:nvCxnSpPr>
            <p:spPr>
              <a:xfrm flipV="1">
                <a:off x="7164288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7236296" y="5259984"/>
                <a:ext cx="12241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H="1" flipV="1">
                <a:off x="8460432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6948264" y="5980064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8542783" y="5988795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7"/>
            <p:cNvCxnSpPr/>
            <p:nvPr/>
          </p:nvCxnSpPr>
          <p:spPr>
            <a:xfrm>
              <a:off x="7328387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7403355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>
              <a:off x="6988165" y="6010937"/>
              <a:ext cx="3402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flipH="1">
              <a:off x="7413484" y="6005613"/>
              <a:ext cx="875892" cy="143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7012498" y="6091685"/>
              <a:ext cx="813172" cy="340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200n</a:t>
              </a:r>
              <a:r>
                <a:rPr lang="en-US" altLang="zh-CN" sz="1200" dirty="0" smtClean="0"/>
                <a:t>s</a:t>
              </a:r>
              <a:endParaRPr lang="zh-CN" altLang="en-US" sz="1200" dirty="0"/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8282508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8354516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 flipH="1" flipV="1">
              <a:off x="8361384" y="6006492"/>
              <a:ext cx="470884" cy="1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7380913" y="5718485"/>
              <a:ext cx="1152129" cy="302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40~2000ns</a:t>
              </a:r>
              <a:endParaRPr lang="zh-CN" altLang="en-US" sz="1000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155509" y="6108873"/>
              <a:ext cx="762846" cy="302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200ns</a:t>
              </a:r>
              <a:endParaRPr lang="zh-CN" altLang="en-US" sz="1000" dirty="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477732" y="5753745"/>
              <a:ext cx="620150" cy="302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1kHz</a:t>
              </a:r>
              <a:endParaRPr lang="zh-CN" altLang="en-US" sz="1000" dirty="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330073" y="5794121"/>
            <a:ext cx="953899" cy="699823"/>
            <a:chOff x="7589703" y="4385476"/>
            <a:chExt cx="403099" cy="1103123"/>
          </a:xfrm>
        </p:grpSpPr>
        <p:grpSp>
          <p:nvGrpSpPr>
            <p:cNvPr id="35" name="组合 34"/>
            <p:cNvGrpSpPr/>
            <p:nvPr/>
          </p:nvGrpSpPr>
          <p:grpSpPr>
            <a:xfrm>
              <a:off x="7658439" y="4385476"/>
              <a:ext cx="236214" cy="561981"/>
              <a:chOff x="7611301" y="4514844"/>
              <a:chExt cx="257878" cy="561981"/>
            </a:xfrm>
          </p:grpSpPr>
          <p:sp>
            <p:nvSpPr>
              <p:cNvPr id="41" name="任意多边形 40"/>
              <p:cNvSpPr/>
              <p:nvPr/>
            </p:nvSpPr>
            <p:spPr>
              <a:xfrm>
                <a:off x="7686675" y="4514844"/>
                <a:ext cx="114300" cy="561981"/>
              </a:xfrm>
              <a:custGeom>
                <a:avLst/>
                <a:gdLst>
                  <a:gd name="connsiteX0" fmla="*/ 0 w 114300"/>
                  <a:gd name="connsiteY0" fmla="*/ 552456 h 561981"/>
                  <a:gd name="connsiteX1" fmla="*/ 47625 w 114300"/>
                  <a:gd name="connsiteY1" fmla="*/ 6 h 561981"/>
                  <a:gd name="connsiteX2" fmla="*/ 114300 w 114300"/>
                  <a:gd name="connsiteY2" fmla="*/ 561981 h 56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300" h="561981">
                    <a:moveTo>
                      <a:pt x="0" y="552456"/>
                    </a:moveTo>
                    <a:cubicBezTo>
                      <a:pt x="14287" y="275437"/>
                      <a:pt x="28575" y="-1581"/>
                      <a:pt x="47625" y="6"/>
                    </a:cubicBezTo>
                    <a:cubicBezTo>
                      <a:pt x="66675" y="1593"/>
                      <a:pt x="90487" y="281787"/>
                      <a:pt x="114300" y="56198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2" name="直接连接符 41"/>
              <p:cNvCxnSpPr/>
              <p:nvPr/>
            </p:nvCxnSpPr>
            <p:spPr>
              <a:xfrm flipV="1">
                <a:off x="7800975" y="5075758"/>
                <a:ext cx="68204" cy="10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7611301" y="5064980"/>
                <a:ext cx="75374" cy="23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直接连接符 35"/>
            <p:cNvCxnSpPr/>
            <p:nvPr/>
          </p:nvCxnSpPr>
          <p:spPr>
            <a:xfrm>
              <a:off x="7727480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830335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/>
            <p:cNvCxnSpPr/>
            <p:nvPr/>
          </p:nvCxnSpPr>
          <p:spPr>
            <a:xfrm flipV="1">
              <a:off x="7644408" y="5089077"/>
              <a:ext cx="83075" cy="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箭头连接符 38"/>
            <p:cNvCxnSpPr/>
            <p:nvPr/>
          </p:nvCxnSpPr>
          <p:spPr>
            <a:xfrm flipH="1">
              <a:off x="7832179" y="5100483"/>
              <a:ext cx="8870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7589703" y="5100484"/>
              <a:ext cx="403099" cy="388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1360ns,1kHz</a:t>
              </a:r>
              <a:endParaRPr lang="zh-CN" altLang="en-US" sz="1000" dirty="0"/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1067595" y="3834482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Considering the compatibility of three </a:t>
            </a:r>
            <a:r>
              <a:rPr lang="en-US" altLang="zh-CN" dirty="0" smtClean="0"/>
              <a:t>operating modes: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5020642" y="5826980"/>
            <a:ext cx="1716190" cy="665198"/>
            <a:chOff x="6988165" y="5614471"/>
            <a:chExt cx="2109717" cy="817730"/>
          </a:xfrm>
        </p:grpSpPr>
        <p:grpSp>
          <p:nvGrpSpPr>
            <p:cNvPr id="48" name="组合 47"/>
            <p:cNvGrpSpPr/>
            <p:nvPr/>
          </p:nvGrpSpPr>
          <p:grpSpPr>
            <a:xfrm>
              <a:off x="7156472" y="5614471"/>
              <a:ext cx="1368152" cy="327547"/>
              <a:chOff x="6948264" y="5259984"/>
              <a:chExt cx="1810543" cy="728811"/>
            </a:xfrm>
          </p:grpSpPr>
          <p:cxnSp>
            <p:nvCxnSpPr>
              <p:cNvPr id="60" name="直接连接符 59"/>
              <p:cNvCxnSpPr/>
              <p:nvPr/>
            </p:nvCxnSpPr>
            <p:spPr>
              <a:xfrm flipV="1">
                <a:off x="7164288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7236296" y="5259984"/>
                <a:ext cx="12241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H="1" flipV="1">
                <a:off x="8460432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6948264" y="5980064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>
                <a:off x="8542783" y="5988795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直接连接符 48"/>
            <p:cNvCxnSpPr/>
            <p:nvPr/>
          </p:nvCxnSpPr>
          <p:spPr>
            <a:xfrm>
              <a:off x="7328387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7403355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/>
            <p:cNvCxnSpPr/>
            <p:nvPr/>
          </p:nvCxnSpPr>
          <p:spPr>
            <a:xfrm>
              <a:off x="6988165" y="6010937"/>
              <a:ext cx="3402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/>
            <p:cNvCxnSpPr/>
            <p:nvPr/>
          </p:nvCxnSpPr>
          <p:spPr>
            <a:xfrm flipH="1">
              <a:off x="7413484" y="6005613"/>
              <a:ext cx="875892" cy="143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文本框 52"/>
            <p:cNvSpPr txBox="1"/>
            <p:nvPr/>
          </p:nvSpPr>
          <p:spPr>
            <a:xfrm>
              <a:off x="7012498" y="6091685"/>
              <a:ext cx="813172" cy="340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200n</a:t>
              </a:r>
              <a:r>
                <a:rPr lang="en-US" altLang="zh-CN" sz="1200" dirty="0" smtClean="0"/>
                <a:t>s</a:t>
              </a:r>
              <a:endParaRPr lang="zh-CN" altLang="en-US" sz="1200" dirty="0"/>
            </a:p>
          </p:txBody>
        </p:sp>
        <p:cxnSp>
          <p:nvCxnSpPr>
            <p:cNvPr id="54" name="直接连接符 53"/>
            <p:cNvCxnSpPr/>
            <p:nvPr/>
          </p:nvCxnSpPr>
          <p:spPr>
            <a:xfrm>
              <a:off x="8282508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8354516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箭头连接符 55"/>
            <p:cNvCxnSpPr/>
            <p:nvPr/>
          </p:nvCxnSpPr>
          <p:spPr>
            <a:xfrm flipH="1" flipV="1">
              <a:off x="8361384" y="6006492"/>
              <a:ext cx="470884" cy="1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文本框 56"/>
            <p:cNvSpPr txBox="1"/>
            <p:nvPr/>
          </p:nvSpPr>
          <p:spPr>
            <a:xfrm>
              <a:off x="7380913" y="5718485"/>
              <a:ext cx="1152129" cy="302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40~2000ns</a:t>
              </a:r>
              <a:endParaRPr lang="zh-CN" altLang="en-US" sz="1000" dirty="0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8155509" y="6108873"/>
              <a:ext cx="762846" cy="302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200ns</a:t>
              </a:r>
              <a:endParaRPr lang="zh-CN" altLang="en-US" sz="1000" dirty="0"/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8477732" y="5753745"/>
              <a:ext cx="620150" cy="302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1kHz</a:t>
              </a:r>
              <a:endParaRPr lang="zh-CN" alt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39377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SR On-axis swap-out injection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980728"/>
            <a:ext cx="3960440" cy="2265891"/>
          </a:xfrm>
          <a:prstGeom prst="rect">
            <a:avLst/>
          </a:prstGeom>
        </p:spPr>
      </p:pic>
      <p:grpSp>
        <p:nvGrpSpPr>
          <p:cNvPr id="90" name="组合 89"/>
          <p:cNvGrpSpPr/>
          <p:nvPr/>
        </p:nvGrpSpPr>
        <p:grpSpPr>
          <a:xfrm>
            <a:off x="827584" y="3789040"/>
            <a:ext cx="7526586" cy="2703161"/>
            <a:chOff x="827584" y="3789040"/>
            <a:chExt cx="7526586" cy="2703161"/>
          </a:xfrm>
        </p:grpSpPr>
        <p:cxnSp>
          <p:nvCxnSpPr>
            <p:cNvPr id="16" name="直接连接符 15"/>
            <p:cNvCxnSpPr>
              <a:stCxn id="102" idx="1"/>
              <a:endCxn id="101" idx="3"/>
            </p:cNvCxnSpPr>
            <p:nvPr/>
          </p:nvCxnSpPr>
          <p:spPr>
            <a:xfrm flipV="1">
              <a:off x="1715769" y="4171822"/>
              <a:ext cx="5356823" cy="94"/>
            </a:xfrm>
            <a:prstGeom prst="line">
              <a:avLst/>
            </a:prstGeom>
            <a:ln w="6350">
              <a:solidFill>
                <a:srgbClr val="0FC80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1763688" y="4759967"/>
              <a:ext cx="5256584" cy="2329"/>
            </a:xfrm>
            <a:prstGeom prst="line">
              <a:avLst/>
            </a:prstGeom>
            <a:ln w="63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827584" y="396870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0FC80A"/>
                  </a:solidFill>
                </a:rPr>
                <a:t>Booster</a:t>
              </a:r>
              <a:endParaRPr lang="zh-CN" altLang="en-US" dirty="0">
                <a:solidFill>
                  <a:srgbClr val="0FC80A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27584" y="4568085"/>
              <a:ext cx="7052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0000FF"/>
                  </a:solidFill>
                </a:rPr>
                <a:t>E- SR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987824" y="4621398"/>
              <a:ext cx="432048" cy="27206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3995936" y="4693152"/>
              <a:ext cx="288032" cy="14411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5004048" y="4628900"/>
              <a:ext cx="432048" cy="27206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138418" y="4243877"/>
              <a:ext cx="121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Side view</a:t>
              </a:r>
              <a:endParaRPr lang="zh-CN" altLang="en-US" dirty="0"/>
            </a:p>
          </p:txBody>
        </p:sp>
        <p:sp>
          <p:nvSpPr>
            <p:cNvPr id="52" name="矩形 51"/>
            <p:cNvSpPr/>
            <p:nvPr/>
          </p:nvSpPr>
          <p:spPr>
            <a:xfrm>
              <a:off x="5940152" y="4036868"/>
              <a:ext cx="432048" cy="27206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2339752" y="4028917"/>
              <a:ext cx="432048" cy="27206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>
              <a:off x="6381767" y="4155252"/>
              <a:ext cx="98560" cy="50180"/>
            </a:xfrm>
            <a:prstGeom prst="ellipse">
              <a:avLst/>
            </a:prstGeom>
            <a:solidFill>
              <a:srgbClr val="0FC80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4" name="直接箭头连接符 73"/>
            <p:cNvCxnSpPr/>
            <p:nvPr/>
          </p:nvCxnSpPr>
          <p:spPr>
            <a:xfrm flipH="1" flipV="1">
              <a:off x="2020566" y="4172119"/>
              <a:ext cx="422441" cy="4796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1691680" y="5411621"/>
              <a:ext cx="5415708" cy="14168"/>
            </a:xfrm>
            <a:prstGeom prst="line">
              <a:avLst/>
            </a:prstGeom>
            <a:ln w="6350">
              <a:solidFill>
                <a:srgbClr val="0FC80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V="1">
              <a:off x="1835696" y="6018487"/>
              <a:ext cx="5213592" cy="5349"/>
            </a:xfrm>
            <a:prstGeom prst="line">
              <a:avLst/>
            </a:prstGeom>
            <a:ln w="63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文本框 78"/>
            <p:cNvSpPr txBox="1"/>
            <p:nvPr/>
          </p:nvSpPr>
          <p:spPr>
            <a:xfrm>
              <a:off x="840698" y="5227227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0FC80A"/>
                  </a:solidFill>
                </a:rPr>
                <a:t>Booster</a:t>
              </a:r>
              <a:endParaRPr lang="zh-CN" altLang="en-US" dirty="0">
                <a:solidFill>
                  <a:srgbClr val="0FC80A"/>
                </a:solidFill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856599" y="5826604"/>
              <a:ext cx="677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0000FF"/>
                  </a:solidFill>
                </a:rPr>
                <a:t>E- SR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85" name="直接连接符 84"/>
            <p:cNvCxnSpPr/>
            <p:nvPr/>
          </p:nvCxnSpPr>
          <p:spPr>
            <a:xfrm flipH="1" flipV="1">
              <a:off x="4560134" y="6024342"/>
              <a:ext cx="2393450" cy="1295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箭头连接符 85"/>
            <p:cNvCxnSpPr/>
            <p:nvPr/>
          </p:nvCxnSpPr>
          <p:spPr>
            <a:xfrm flipH="1" flipV="1">
              <a:off x="6953583" y="6023866"/>
              <a:ext cx="266267" cy="2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文本框 88"/>
            <p:cNvSpPr txBox="1"/>
            <p:nvPr/>
          </p:nvSpPr>
          <p:spPr>
            <a:xfrm>
              <a:off x="7138418" y="5524984"/>
              <a:ext cx="121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Top view</a:t>
              </a:r>
              <a:endParaRPr lang="zh-CN" altLang="en-US" dirty="0"/>
            </a:p>
          </p:txBody>
        </p:sp>
        <p:sp>
          <p:nvSpPr>
            <p:cNvPr id="92" name="矩形 91"/>
            <p:cNvSpPr/>
            <p:nvPr/>
          </p:nvSpPr>
          <p:spPr>
            <a:xfrm flipV="1">
              <a:off x="5969168" y="5487415"/>
              <a:ext cx="432048" cy="4571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矩形 100"/>
            <p:cNvSpPr/>
            <p:nvPr/>
          </p:nvSpPr>
          <p:spPr>
            <a:xfrm>
              <a:off x="6784560" y="4099767"/>
              <a:ext cx="288032" cy="14411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矩形 101"/>
            <p:cNvSpPr/>
            <p:nvPr/>
          </p:nvSpPr>
          <p:spPr>
            <a:xfrm>
              <a:off x="1715769" y="4099861"/>
              <a:ext cx="288032" cy="14411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2947628" y="4816344"/>
              <a:ext cx="639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LMS</a:t>
              </a:r>
              <a:endParaRPr lang="zh-CN" altLang="en-US" sz="1400" dirty="0"/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4987916" y="4814917"/>
              <a:ext cx="639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LMS</a:t>
              </a:r>
              <a:endParaRPr lang="zh-CN" altLang="en-US" sz="1400" dirty="0"/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2550319" y="5805264"/>
              <a:ext cx="639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LMS</a:t>
              </a:r>
              <a:endParaRPr lang="zh-CN" altLang="en-US" sz="1400" dirty="0"/>
            </a:p>
          </p:txBody>
        </p:sp>
        <p:sp>
          <p:nvSpPr>
            <p:cNvPr id="118" name="文本框 117"/>
            <p:cNvSpPr txBox="1"/>
            <p:nvPr/>
          </p:nvSpPr>
          <p:spPr>
            <a:xfrm>
              <a:off x="5498658" y="5371495"/>
              <a:ext cx="639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LMS</a:t>
              </a:r>
              <a:endParaRPr lang="zh-CN" altLang="en-US" sz="1400" dirty="0"/>
            </a:p>
          </p:txBody>
        </p:sp>
        <p:sp>
          <p:nvSpPr>
            <p:cNvPr id="119" name="文本框 118"/>
            <p:cNvSpPr txBox="1"/>
            <p:nvPr/>
          </p:nvSpPr>
          <p:spPr>
            <a:xfrm>
              <a:off x="2307940" y="3789040"/>
              <a:ext cx="639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LMS</a:t>
              </a:r>
              <a:endParaRPr lang="zh-CN" altLang="en-US" sz="1400" dirty="0"/>
            </a:p>
          </p:txBody>
        </p:sp>
        <p:sp>
          <p:nvSpPr>
            <p:cNvPr id="120" name="文本框 119"/>
            <p:cNvSpPr txBox="1"/>
            <p:nvPr/>
          </p:nvSpPr>
          <p:spPr>
            <a:xfrm>
              <a:off x="5911136" y="3789040"/>
              <a:ext cx="639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LMS</a:t>
              </a:r>
              <a:endParaRPr lang="zh-CN" altLang="en-US" sz="1400" dirty="0"/>
            </a:p>
          </p:txBody>
        </p:sp>
        <p:sp>
          <p:nvSpPr>
            <p:cNvPr id="121" name="文本框 120"/>
            <p:cNvSpPr txBox="1"/>
            <p:nvPr/>
          </p:nvSpPr>
          <p:spPr>
            <a:xfrm>
              <a:off x="2738837" y="5363343"/>
              <a:ext cx="5749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LMS</a:t>
              </a:r>
              <a:endParaRPr lang="zh-CN" altLang="en-US" sz="1400" dirty="0"/>
            </a:p>
          </p:txBody>
        </p:sp>
        <p:sp>
          <p:nvSpPr>
            <p:cNvPr id="122" name="文本框 121"/>
            <p:cNvSpPr txBox="1"/>
            <p:nvPr/>
          </p:nvSpPr>
          <p:spPr>
            <a:xfrm>
              <a:off x="5370633" y="5783092"/>
              <a:ext cx="639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LMS</a:t>
              </a:r>
              <a:endParaRPr lang="zh-CN" altLang="en-US" sz="1400" dirty="0"/>
            </a:p>
          </p:txBody>
        </p:sp>
        <p:sp>
          <p:nvSpPr>
            <p:cNvPr id="123" name="文本框 122"/>
            <p:cNvSpPr txBox="1"/>
            <p:nvPr/>
          </p:nvSpPr>
          <p:spPr>
            <a:xfrm>
              <a:off x="4007932" y="4417514"/>
              <a:ext cx="816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Kicker</a:t>
              </a:r>
              <a:endParaRPr lang="zh-CN" altLang="en-US" sz="1400" dirty="0"/>
            </a:p>
          </p:txBody>
        </p:sp>
        <p:sp>
          <p:nvSpPr>
            <p:cNvPr id="124" name="文本框 123"/>
            <p:cNvSpPr txBox="1"/>
            <p:nvPr/>
          </p:nvSpPr>
          <p:spPr>
            <a:xfrm>
              <a:off x="4034444" y="6184424"/>
              <a:ext cx="816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Kicker</a:t>
              </a:r>
              <a:endParaRPr lang="zh-CN" altLang="en-US" sz="1400" dirty="0"/>
            </a:p>
          </p:txBody>
        </p:sp>
        <p:sp>
          <p:nvSpPr>
            <p:cNvPr id="125" name="文本框 124"/>
            <p:cNvSpPr txBox="1"/>
            <p:nvPr/>
          </p:nvSpPr>
          <p:spPr>
            <a:xfrm>
              <a:off x="6636224" y="3789040"/>
              <a:ext cx="816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Kicker</a:t>
              </a:r>
              <a:endParaRPr lang="zh-CN" altLang="en-US" sz="1400" dirty="0"/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1607590" y="4987354"/>
              <a:ext cx="816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NLK</a:t>
              </a:r>
              <a:endParaRPr lang="zh-CN" altLang="en-US" sz="1400" dirty="0"/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1618910" y="3863356"/>
              <a:ext cx="816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NLK</a:t>
              </a:r>
              <a:endParaRPr lang="zh-CN" altLang="en-US" sz="1400" dirty="0"/>
            </a:p>
          </p:txBody>
        </p:sp>
        <p:sp>
          <p:nvSpPr>
            <p:cNvPr id="128" name="矩形 127"/>
            <p:cNvSpPr/>
            <p:nvPr/>
          </p:nvSpPr>
          <p:spPr>
            <a:xfrm flipV="1">
              <a:off x="6813120" y="5543521"/>
              <a:ext cx="288032" cy="4571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文本框 128"/>
            <p:cNvSpPr txBox="1"/>
            <p:nvPr/>
          </p:nvSpPr>
          <p:spPr>
            <a:xfrm>
              <a:off x="6699340" y="4978903"/>
              <a:ext cx="816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Kicker</a:t>
              </a:r>
              <a:endParaRPr lang="zh-CN" altLang="en-US" sz="1400" dirty="0"/>
            </a:p>
          </p:txBody>
        </p:sp>
        <p:cxnSp>
          <p:nvCxnSpPr>
            <p:cNvPr id="131" name="直接箭头连接符 130"/>
            <p:cNvCxnSpPr/>
            <p:nvPr/>
          </p:nvCxnSpPr>
          <p:spPr>
            <a:xfrm flipH="1">
              <a:off x="2536466" y="4299629"/>
              <a:ext cx="361" cy="2326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/>
            <p:cNvCxnSpPr/>
            <p:nvPr/>
          </p:nvCxnSpPr>
          <p:spPr>
            <a:xfrm>
              <a:off x="6145520" y="4311267"/>
              <a:ext cx="616" cy="2896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箭头连接符 132"/>
            <p:cNvCxnSpPr/>
            <p:nvPr/>
          </p:nvCxnSpPr>
          <p:spPr>
            <a:xfrm flipH="1" flipV="1">
              <a:off x="3207310" y="4396604"/>
              <a:ext cx="1" cy="2140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箭头连接符 137"/>
            <p:cNvCxnSpPr/>
            <p:nvPr/>
          </p:nvCxnSpPr>
          <p:spPr>
            <a:xfrm flipH="1" flipV="1">
              <a:off x="5223534" y="4424036"/>
              <a:ext cx="1" cy="2140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文本框 138"/>
            <p:cNvSpPr txBox="1"/>
            <p:nvPr/>
          </p:nvSpPr>
          <p:spPr>
            <a:xfrm>
              <a:off x="2110530" y="4291358"/>
              <a:ext cx="4794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down</a:t>
              </a:r>
              <a:endParaRPr lang="zh-CN" altLang="en-US" sz="1000" dirty="0"/>
            </a:p>
          </p:txBody>
        </p:sp>
        <p:sp>
          <p:nvSpPr>
            <p:cNvPr id="140" name="文本框 139"/>
            <p:cNvSpPr txBox="1"/>
            <p:nvPr/>
          </p:nvSpPr>
          <p:spPr>
            <a:xfrm>
              <a:off x="3172994" y="4353442"/>
              <a:ext cx="4794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up</a:t>
              </a:r>
              <a:endParaRPr lang="zh-CN" altLang="en-US" sz="1000" dirty="0"/>
            </a:p>
          </p:txBody>
        </p:sp>
        <p:sp>
          <p:nvSpPr>
            <p:cNvPr id="141" name="文本框 140"/>
            <p:cNvSpPr txBox="1"/>
            <p:nvPr/>
          </p:nvSpPr>
          <p:spPr>
            <a:xfrm>
              <a:off x="6086704" y="4313691"/>
              <a:ext cx="5100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down</a:t>
              </a:r>
              <a:endParaRPr lang="zh-CN" altLang="en-US" sz="1000" dirty="0"/>
            </a:p>
          </p:txBody>
        </p:sp>
        <p:sp>
          <p:nvSpPr>
            <p:cNvPr id="142" name="文本框 141"/>
            <p:cNvSpPr txBox="1"/>
            <p:nvPr/>
          </p:nvSpPr>
          <p:spPr>
            <a:xfrm>
              <a:off x="5178763" y="4384806"/>
              <a:ext cx="3837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up</a:t>
              </a:r>
              <a:endParaRPr lang="zh-CN" altLang="en-US" sz="1000" dirty="0"/>
            </a:p>
          </p:txBody>
        </p:sp>
        <p:sp>
          <p:nvSpPr>
            <p:cNvPr id="143" name="矩形 142"/>
            <p:cNvSpPr/>
            <p:nvPr/>
          </p:nvSpPr>
          <p:spPr>
            <a:xfrm flipV="1">
              <a:off x="6819356" y="5229200"/>
              <a:ext cx="288032" cy="4571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椭圆 143"/>
            <p:cNvSpPr/>
            <p:nvPr/>
          </p:nvSpPr>
          <p:spPr>
            <a:xfrm>
              <a:off x="6388148" y="4731880"/>
              <a:ext cx="98560" cy="5018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椭圆 144"/>
            <p:cNvSpPr/>
            <p:nvPr/>
          </p:nvSpPr>
          <p:spPr>
            <a:xfrm>
              <a:off x="2233218" y="4738123"/>
              <a:ext cx="98560" cy="50180"/>
            </a:xfrm>
            <a:prstGeom prst="ellipse">
              <a:avLst/>
            </a:prstGeom>
            <a:solidFill>
              <a:srgbClr val="0FC80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8" name="直接箭头连接符 147"/>
            <p:cNvCxnSpPr>
              <a:stCxn id="128" idx="0"/>
            </p:cNvCxnSpPr>
            <p:nvPr/>
          </p:nvCxnSpPr>
          <p:spPr>
            <a:xfrm>
              <a:off x="6957136" y="5589240"/>
              <a:ext cx="0" cy="1938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箭头连接符 148"/>
            <p:cNvCxnSpPr/>
            <p:nvPr/>
          </p:nvCxnSpPr>
          <p:spPr>
            <a:xfrm flipH="1" flipV="1">
              <a:off x="4513505" y="5642176"/>
              <a:ext cx="1" cy="2140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矩形 149"/>
            <p:cNvSpPr/>
            <p:nvPr/>
          </p:nvSpPr>
          <p:spPr>
            <a:xfrm flipV="1">
              <a:off x="1691680" y="5543521"/>
              <a:ext cx="288032" cy="4571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矩形 150"/>
            <p:cNvSpPr/>
            <p:nvPr/>
          </p:nvSpPr>
          <p:spPr>
            <a:xfrm flipV="1">
              <a:off x="1691680" y="5229200"/>
              <a:ext cx="288032" cy="4571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矩形 151"/>
            <p:cNvSpPr/>
            <p:nvPr/>
          </p:nvSpPr>
          <p:spPr>
            <a:xfrm flipV="1">
              <a:off x="2337510" y="5471513"/>
              <a:ext cx="432048" cy="4571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矩形 152"/>
            <p:cNvSpPr/>
            <p:nvPr/>
          </p:nvSpPr>
          <p:spPr>
            <a:xfrm flipV="1">
              <a:off x="5004048" y="5922477"/>
              <a:ext cx="432048" cy="4571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4" name="矩形 153"/>
            <p:cNvSpPr/>
            <p:nvPr/>
          </p:nvSpPr>
          <p:spPr>
            <a:xfrm flipV="1">
              <a:off x="2987824" y="5922477"/>
              <a:ext cx="432048" cy="4571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矩形 162"/>
            <p:cNvSpPr/>
            <p:nvPr/>
          </p:nvSpPr>
          <p:spPr>
            <a:xfrm flipV="1">
              <a:off x="3995936" y="6175698"/>
              <a:ext cx="288032" cy="4571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4" name="矩形 163"/>
            <p:cNvSpPr/>
            <p:nvPr/>
          </p:nvSpPr>
          <p:spPr>
            <a:xfrm flipV="1">
              <a:off x="4002172" y="5861377"/>
              <a:ext cx="288032" cy="4571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6" name="矩形 165"/>
            <p:cNvSpPr/>
            <p:nvPr/>
          </p:nvSpPr>
          <p:spPr>
            <a:xfrm flipV="1">
              <a:off x="4349740" y="6175698"/>
              <a:ext cx="288032" cy="4571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矩形 166"/>
            <p:cNvSpPr/>
            <p:nvPr/>
          </p:nvSpPr>
          <p:spPr>
            <a:xfrm flipV="1">
              <a:off x="4355976" y="5861377"/>
              <a:ext cx="288032" cy="4571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矩形 167"/>
            <p:cNvSpPr/>
            <p:nvPr/>
          </p:nvSpPr>
          <p:spPr>
            <a:xfrm>
              <a:off x="4355976" y="4693246"/>
              <a:ext cx="288032" cy="14411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椭圆 168"/>
            <p:cNvSpPr/>
            <p:nvPr/>
          </p:nvSpPr>
          <p:spPr>
            <a:xfrm>
              <a:off x="6401708" y="5994961"/>
              <a:ext cx="98560" cy="5018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1" name="直接连接符 170"/>
            <p:cNvCxnSpPr/>
            <p:nvPr/>
          </p:nvCxnSpPr>
          <p:spPr>
            <a:xfrm flipH="1">
              <a:off x="1663092" y="5459428"/>
              <a:ext cx="167121" cy="743"/>
            </a:xfrm>
            <a:prstGeom prst="line">
              <a:avLst/>
            </a:prstGeom>
            <a:ln w="127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/>
            <p:nvPr/>
          </p:nvCxnSpPr>
          <p:spPr>
            <a:xfrm flipH="1" flipV="1">
              <a:off x="3959933" y="5992779"/>
              <a:ext cx="648070" cy="44467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箭头连接符 189"/>
            <p:cNvCxnSpPr/>
            <p:nvPr/>
          </p:nvCxnSpPr>
          <p:spPr>
            <a:xfrm flipH="1">
              <a:off x="1825581" y="5609698"/>
              <a:ext cx="1" cy="2169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文本框 190"/>
            <p:cNvSpPr txBox="1"/>
            <p:nvPr/>
          </p:nvSpPr>
          <p:spPr>
            <a:xfrm>
              <a:off x="1835028" y="5628217"/>
              <a:ext cx="3837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/>
                <a:t>out</a:t>
              </a:r>
              <a:endParaRPr lang="zh-CN" altLang="en-US" sz="1000" dirty="0"/>
            </a:p>
          </p:txBody>
        </p:sp>
        <p:sp>
          <p:nvSpPr>
            <p:cNvPr id="192" name="文本框 191"/>
            <p:cNvSpPr txBox="1"/>
            <p:nvPr/>
          </p:nvSpPr>
          <p:spPr>
            <a:xfrm>
              <a:off x="6639984" y="5584381"/>
              <a:ext cx="3837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out</a:t>
              </a:r>
              <a:endParaRPr lang="zh-CN" altLang="en-US" sz="1000" dirty="0"/>
            </a:p>
          </p:txBody>
        </p:sp>
        <p:cxnSp>
          <p:nvCxnSpPr>
            <p:cNvPr id="193" name="直接连接符 192"/>
            <p:cNvCxnSpPr/>
            <p:nvPr/>
          </p:nvCxnSpPr>
          <p:spPr>
            <a:xfrm flipH="1" flipV="1">
              <a:off x="1859785" y="6028293"/>
              <a:ext cx="2100720" cy="1576"/>
            </a:xfrm>
            <a:prstGeom prst="line">
              <a:avLst/>
            </a:prstGeom>
            <a:ln w="12700">
              <a:solidFill>
                <a:srgbClr val="0FC8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/>
            <p:nvPr/>
          </p:nvCxnSpPr>
          <p:spPr>
            <a:xfrm flipH="1" flipV="1">
              <a:off x="1740387" y="6030391"/>
              <a:ext cx="145393" cy="364"/>
            </a:xfrm>
            <a:prstGeom prst="line">
              <a:avLst/>
            </a:prstGeom>
            <a:ln w="12700">
              <a:solidFill>
                <a:srgbClr val="0FC80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椭圆 202"/>
            <p:cNvSpPr/>
            <p:nvPr/>
          </p:nvSpPr>
          <p:spPr>
            <a:xfrm>
              <a:off x="6388394" y="5531109"/>
              <a:ext cx="98560" cy="50180"/>
            </a:xfrm>
            <a:prstGeom prst="ellipse">
              <a:avLst/>
            </a:prstGeom>
            <a:solidFill>
              <a:srgbClr val="0FC80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6" name="直接连接符 205"/>
            <p:cNvCxnSpPr/>
            <p:nvPr/>
          </p:nvCxnSpPr>
          <p:spPr>
            <a:xfrm flipH="1">
              <a:off x="4644008" y="5450120"/>
              <a:ext cx="2205189" cy="549934"/>
            </a:xfrm>
            <a:prstGeom prst="line">
              <a:avLst/>
            </a:prstGeom>
            <a:ln w="12700">
              <a:solidFill>
                <a:srgbClr val="0FC8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/>
            <p:nvPr/>
          </p:nvCxnSpPr>
          <p:spPr>
            <a:xfrm flipH="1">
              <a:off x="3960505" y="5992779"/>
              <a:ext cx="714738" cy="44792"/>
            </a:xfrm>
            <a:prstGeom prst="line">
              <a:avLst/>
            </a:prstGeom>
            <a:ln w="12700">
              <a:solidFill>
                <a:srgbClr val="0FC8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椭圆 218"/>
            <p:cNvSpPr/>
            <p:nvPr/>
          </p:nvSpPr>
          <p:spPr>
            <a:xfrm>
              <a:off x="2241192" y="5531980"/>
              <a:ext cx="98560" cy="5018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0" name="椭圆 219"/>
            <p:cNvSpPr/>
            <p:nvPr/>
          </p:nvSpPr>
          <p:spPr>
            <a:xfrm>
              <a:off x="2251824" y="6002912"/>
              <a:ext cx="98560" cy="50180"/>
            </a:xfrm>
            <a:prstGeom prst="ellipse">
              <a:avLst/>
            </a:prstGeom>
            <a:solidFill>
              <a:srgbClr val="0FC80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1" name="直接连接符 220"/>
            <p:cNvCxnSpPr>
              <a:stCxn id="52" idx="3"/>
              <a:endCxn id="25" idx="3"/>
            </p:cNvCxnSpPr>
            <p:nvPr/>
          </p:nvCxnSpPr>
          <p:spPr>
            <a:xfrm flipH="1">
              <a:off x="5436096" y="4172900"/>
              <a:ext cx="936104" cy="592032"/>
            </a:xfrm>
            <a:prstGeom prst="line">
              <a:avLst/>
            </a:prstGeom>
            <a:ln w="12700">
              <a:solidFill>
                <a:srgbClr val="0FC8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接箭头连接符 221"/>
            <p:cNvCxnSpPr/>
            <p:nvPr/>
          </p:nvCxnSpPr>
          <p:spPr>
            <a:xfrm flipH="1" flipV="1">
              <a:off x="6830238" y="4762635"/>
              <a:ext cx="266267" cy="2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接连接符 222"/>
            <p:cNvCxnSpPr>
              <a:endCxn id="20" idx="1"/>
            </p:cNvCxnSpPr>
            <p:nvPr/>
          </p:nvCxnSpPr>
          <p:spPr>
            <a:xfrm flipH="1" flipV="1">
              <a:off x="2987824" y="4757430"/>
              <a:ext cx="3865942" cy="5637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接连接符 227"/>
            <p:cNvCxnSpPr>
              <a:stCxn id="20" idx="1"/>
            </p:cNvCxnSpPr>
            <p:nvPr/>
          </p:nvCxnSpPr>
          <p:spPr>
            <a:xfrm flipH="1" flipV="1">
              <a:off x="2411760" y="4169682"/>
              <a:ext cx="576064" cy="587748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直接连接符 243"/>
            <p:cNvCxnSpPr>
              <a:stCxn id="25" idx="3"/>
              <a:endCxn id="145" idx="6"/>
            </p:cNvCxnSpPr>
            <p:nvPr/>
          </p:nvCxnSpPr>
          <p:spPr>
            <a:xfrm flipH="1" flipV="1">
              <a:off x="2331778" y="4763213"/>
              <a:ext cx="3104318" cy="1719"/>
            </a:xfrm>
            <a:prstGeom prst="line">
              <a:avLst/>
            </a:prstGeom>
            <a:ln w="12700">
              <a:solidFill>
                <a:srgbClr val="0FC8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直接连接符 250"/>
            <p:cNvCxnSpPr/>
            <p:nvPr/>
          </p:nvCxnSpPr>
          <p:spPr>
            <a:xfrm flipH="1" flipV="1">
              <a:off x="1787906" y="4763443"/>
              <a:ext cx="423778" cy="2716"/>
            </a:xfrm>
            <a:prstGeom prst="line">
              <a:avLst/>
            </a:prstGeom>
            <a:ln w="12700">
              <a:solidFill>
                <a:srgbClr val="0FC80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8" name="椭圆 257"/>
            <p:cNvSpPr/>
            <p:nvPr/>
          </p:nvSpPr>
          <p:spPr>
            <a:xfrm>
              <a:off x="2267744" y="4144620"/>
              <a:ext cx="98560" cy="5018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6" name="直接连接符 95"/>
            <p:cNvCxnSpPr>
              <a:stCxn id="101" idx="3"/>
            </p:cNvCxnSpPr>
            <p:nvPr/>
          </p:nvCxnSpPr>
          <p:spPr>
            <a:xfrm flipH="1">
              <a:off x="6372200" y="4171822"/>
              <a:ext cx="700392" cy="9029"/>
            </a:xfrm>
            <a:prstGeom prst="line">
              <a:avLst/>
            </a:prstGeom>
            <a:ln w="12700">
              <a:solidFill>
                <a:srgbClr val="0FC8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flipH="1">
              <a:off x="6792866" y="5438975"/>
              <a:ext cx="349434" cy="12522"/>
            </a:xfrm>
            <a:prstGeom prst="line">
              <a:avLst/>
            </a:prstGeom>
            <a:ln w="12700">
              <a:solidFill>
                <a:srgbClr val="0FC8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箭头连接符 133"/>
            <p:cNvCxnSpPr/>
            <p:nvPr/>
          </p:nvCxnSpPr>
          <p:spPr>
            <a:xfrm flipH="1" flipV="1">
              <a:off x="4139600" y="5642183"/>
              <a:ext cx="1" cy="2140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文本框 134"/>
            <p:cNvSpPr txBox="1"/>
            <p:nvPr/>
          </p:nvSpPr>
          <p:spPr>
            <a:xfrm>
              <a:off x="3898896" y="5622038"/>
              <a:ext cx="3837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in</a:t>
              </a:r>
              <a:endParaRPr lang="zh-CN" altLang="en-US" sz="1000" dirty="0"/>
            </a:p>
          </p:txBody>
        </p:sp>
        <p:cxnSp>
          <p:nvCxnSpPr>
            <p:cNvPr id="146" name="直接连接符 145"/>
            <p:cNvCxnSpPr/>
            <p:nvPr/>
          </p:nvCxnSpPr>
          <p:spPr>
            <a:xfrm flipH="1" flipV="1">
              <a:off x="2038449" y="5487415"/>
              <a:ext cx="1928966" cy="515468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 154"/>
            <p:cNvCxnSpPr/>
            <p:nvPr/>
          </p:nvCxnSpPr>
          <p:spPr>
            <a:xfrm flipH="1" flipV="1">
              <a:off x="1835697" y="5457921"/>
              <a:ext cx="202752" cy="29494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椭圆 164"/>
            <p:cNvSpPr/>
            <p:nvPr/>
          </p:nvSpPr>
          <p:spPr>
            <a:xfrm>
              <a:off x="2232606" y="5387964"/>
              <a:ext cx="98560" cy="501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FC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2994898" y="2591771"/>
            <a:ext cx="572602" cy="7102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3" name="椭圆 232"/>
          <p:cNvSpPr/>
          <p:nvPr/>
        </p:nvSpPr>
        <p:spPr>
          <a:xfrm>
            <a:off x="5169439" y="2525540"/>
            <a:ext cx="572602" cy="7102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27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SR on-axis swap out injection</a:t>
            </a:r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241236" y="3581844"/>
            <a:ext cx="8579236" cy="5035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246478" y="1549177"/>
            <a:ext cx="8646002" cy="1083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202523" y="1259315"/>
            <a:ext cx="184844" cy="61054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TextBox 15"/>
          <p:cNvSpPr txBox="1"/>
          <p:nvPr/>
        </p:nvSpPr>
        <p:spPr>
          <a:xfrm>
            <a:off x="1115616" y="1808739"/>
            <a:ext cx="240858" cy="247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Q</a:t>
            </a:r>
            <a:endParaRPr lang="zh-CN" altLang="en-US" sz="1350" dirty="0"/>
          </a:p>
        </p:txBody>
      </p:sp>
      <p:sp>
        <p:nvSpPr>
          <p:cNvPr id="12" name="TextBox 16"/>
          <p:cNvSpPr txBox="1"/>
          <p:nvPr/>
        </p:nvSpPr>
        <p:spPr>
          <a:xfrm>
            <a:off x="8301923" y="1859616"/>
            <a:ext cx="240858" cy="247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Q</a:t>
            </a:r>
            <a:endParaRPr lang="zh-CN" altLang="en-US" sz="1350" dirty="0"/>
          </a:p>
        </p:txBody>
      </p:sp>
      <p:sp>
        <p:nvSpPr>
          <p:cNvPr id="13" name="矩形 12"/>
          <p:cNvSpPr/>
          <p:nvPr/>
        </p:nvSpPr>
        <p:spPr>
          <a:xfrm flipV="1">
            <a:off x="2627053" y="1611874"/>
            <a:ext cx="487318" cy="68914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矩形 13"/>
          <p:cNvSpPr/>
          <p:nvPr/>
        </p:nvSpPr>
        <p:spPr>
          <a:xfrm>
            <a:off x="2615849" y="1387820"/>
            <a:ext cx="504123" cy="649757"/>
          </a:xfrm>
          <a:prstGeom prst="rect">
            <a:avLst/>
          </a:prstGeom>
          <a:noFill/>
          <a:ln w="19050">
            <a:solidFill>
              <a:srgbClr val="D707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矩形 14"/>
          <p:cNvSpPr/>
          <p:nvPr/>
        </p:nvSpPr>
        <p:spPr>
          <a:xfrm>
            <a:off x="8323749" y="1302543"/>
            <a:ext cx="184844" cy="61054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85027" y="1540610"/>
            <a:ext cx="4121404" cy="568961"/>
          </a:xfrm>
          <a:prstGeom prst="line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1447080" y="2221344"/>
            <a:ext cx="1" cy="3472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1445786" y="2312276"/>
            <a:ext cx="1167900" cy="933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50"/>
          <p:cNvSpPr txBox="1"/>
          <p:nvPr/>
        </p:nvSpPr>
        <p:spPr>
          <a:xfrm>
            <a:off x="1859804" y="2103231"/>
            <a:ext cx="684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?</a:t>
            </a:r>
            <a:r>
              <a:rPr lang="en-US" altLang="zh-CN" sz="1200" dirty="0" smtClean="0"/>
              <a:t>m</a:t>
            </a:r>
            <a:endParaRPr lang="zh-CN" altLang="en-US" sz="1200" dirty="0"/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1445786" y="2454806"/>
            <a:ext cx="6845796" cy="1125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8316415" y="2169343"/>
            <a:ext cx="1" cy="3472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59"/>
          <p:cNvSpPr txBox="1"/>
          <p:nvPr/>
        </p:nvSpPr>
        <p:spPr>
          <a:xfrm>
            <a:off x="4462533" y="2428090"/>
            <a:ext cx="583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?</a:t>
            </a:r>
            <a:r>
              <a:rPr lang="en-US" altLang="zh-CN" sz="1200" dirty="0" smtClean="0"/>
              <a:t>m</a:t>
            </a:r>
            <a:endParaRPr lang="zh-CN" altLang="en-US" sz="1200" dirty="0"/>
          </a:p>
        </p:txBody>
      </p:sp>
      <p:sp>
        <p:nvSpPr>
          <p:cNvPr id="23" name="TextBox 63"/>
          <p:cNvSpPr txBox="1"/>
          <p:nvPr/>
        </p:nvSpPr>
        <p:spPr>
          <a:xfrm>
            <a:off x="2618864" y="2110819"/>
            <a:ext cx="516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35m</a:t>
            </a:r>
            <a:endParaRPr lang="zh-CN" altLang="en-US" sz="1200" dirty="0"/>
          </a:p>
        </p:txBody>
      </p:sp>
      <p:sp>
        <p:nvSpPr>
          <p:cNvPr id="24" name="矩形 23"/>
          <p:cNvSpPr/>
          <p:nvPr/>
        </p:nvSpPr>
        <p:spPr>
          <a:xfrm>
            <a:off x="4560733" y="1180570"/>
            <a:ext cx="515323" cy="72257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5" name="矩形 24"/>
          <p:cNvSpPr/>
          <p:nvPr/>
        </p:nvSpPr>
        <p:spPr>
          <a:xfrm flipV="1">
            <a:off x="4576605" y="1219779"/>
            <a:ext cx="477046" cy="56014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25"/>
          <p:cNvSpPr/>
          <p:nvPr/>
        </p:nvSpPr>
        <p:spPr>
          <a:xfrm flipV="1">
            <a:off x="4575670" y="1830327"/>
            <a:ext cx="477980" cy="37341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8" name="TextBox 75"/>
          <p:cNvSpPr txBox="1"/>
          <p:nvPr/>
        </p:nvSpPr>
        <p:spPr>
          <a:xfrm>
            <a:off x="4578878" y="2085682"/>
            <a:ext cx="589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？</a:t>
            </a:r>
            <a:r>
              <a:rPr lang="en-US" altLang="zh-CN" sz="1200" dirty="0" smtClean="0"/>
              <a:t>m</a:t>
            </a:r>
            <a:endParaRPr lang="zh-CN" altLang="en-US" sz="1200" dirty="0"/>
          </a:p>
        </p:txBody>
      </p:sp>
      <p:sp>
        <p:nvSpPr>
          <p:cNvPr id="29" name="椭圆 28"/>
          <p:cNvSpPr/>
          <p:nvPr/>
        </p:nvSpPr>
        <p:spPr>
          <a:xfrm>
            <a:off x="2538879" y="1817148"/>
            <a:ext cx="78419" cy="448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30" name="直接连接符 29"/>
          <p:cNvCxnSpPr/>
          <p:nvPr/>
        </p:nvCxnSpPr>
        <p:spPr>
          <a:xfrm>
            <a:off x="3926582" y="1561552"/>
            <a:ext cx="10437" cy="1433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83"/>
          <p:cNvSpPr txBox="1"/>
          <p:nvPr/>
        </p:nvSpPr>
        <p:spPr>
          <a:xfrm>
            <a:off x="3358948" y="1131118"/>
            <a:ext cx="1220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1200" dirty="0" smtClean="0"/>
              <a:t>ϴ</a:t>
            </a:r>
            <a:r>
              <a:rPr lang="en-US" altLang="zh-CN" sz="1200" baseline="-25000" dirty="0" smtClean="0"/>
              <a:t>H</a:t>
            </a:r>
            <a:r>
              <a:rPr lang="en-US" altLang="zh-CN" sz="1200" dirty="0" smtClean="0"/>
              <a:t>=0.1mrad</a:t>
            </a:r>
            <a:endParaRPr lang="zh-CN" altLang="en-US" sz="1200" dirty="0"/>
          </a:p>
        </p:txBody>
      </p:sp>
      <p:cxnSp>
        <p:nvCxnSpPr>
          <p:cNvPr id="32" name="直接箭头连接符 31"/>
          <p:cNvCxnSpPr/>
          <p:nvPr/>
        </p:nvCxnSpPr>
        <p:spPr>
          <a:xfrm>
            <a:off x="3142759" y="2312276"/>
            <a:ext cx="1405747" cy="190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90"/>
          <p:cNvSpPr txBox="1"/>
          <p:nvPr/>
        </p:nvSpPr>
        <p:spPr>
          <a:xfrm>
            <a:off x="3769627" y="2122225"/>
            <a:ext cx="559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?</a:t>
            </a:r>
            <a:r>
              <a:rPr lang="en-US" altLang="zh-CN" sz="1200" dirty="0" smtClean="0"/>
              <a:t>m</a:t>
            </a:r>
            <a:endParaRPr lang="zh-CN" altLang="en-US" sz="1200" dirty="0"/>
          </a:p>
        </p:txBody>
      </p:sp>
      <p:cxnSp>
        <p:nvCxnSpPr>
          <p:cNvPr id="34" name="直接箭头连接符 33"/>
          <p:cNvCxnSpPr/>
          <p:nvPr/>
        </p:nvCxnSpPr>
        <p:spPr>
          <a:xfrm>
            <a:off x="4554897" y="2310576"/>
            <a:ext cx="510020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3140510" y="2228560"/>
            <a:ext cx="1" cy="1904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98"/>
          <p:cNvSpPr txBox="1"/>
          <p:nvPr/>
        </p:nvSpPr>
        <p:spPr>
          <a:xfrm>
            <a:off x="7430282" y="2091736"/>
            <a:ext cx="65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?</a:t>
            </a:r>
            <a:r>
              <a:rPr lang="en-US" altLang="zh-CN" sz="1200" dirty="0" smtClean="0"/>
              <a:t>m</a:t>
            </a:r>
            <a:endParaRPr lang="zh-CN" altLang="en-US" sz="1200" dirty="0"/>
          </a:p>
        </p:txBody>
      </p:sp>
      <p:cxnSp>
        <p:nvCxnSpPr>
          <p:cNvPr id="37" name="直接箭头连接符 36"/>
          <p:cNvCxnSpPr/>
          <p:nvPr/>
        </p:nvCxnSpPr>
        <p:spPr>
          <a:xfrm flipH="1" flipV="1">
            <a:off x="3170851" y="1535068"/>
            <a:ext cx="1" cy="201435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114"/>
          <p:cNvSpPr txBox="1"/>
          <p:nvPr/>
        </p:nvSpPr>
        <p:spPr>
          <a:xfrm>
            <a:off x="3135122" y="1520386"/>
            <a:ext cx="796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?</a:t>
            </a:r>
            <a:r>
              <a:rPr lang="en-US" altLang="zh-CN" sz="1200" dirty="0" smtClean="0"/>
              <a:t>mm</a:t>
            </a:r>
            <a:endParaRPr lang="zh-CN" altLang="en-US" sz="1200" dirty="0"/>
          </a:p>
        </p:txBody>
      </p:sp>
      <p:cxnSp>
        <p:nvCxnSpPr>
          <p:cNvPr id="39" name="直接连接符 38"/>
          <p:cNvCxnSpPr/>
          <p:nvPr/>
        </p:nvCxnSpPr>
        <p:spPr>
          <a:xfrm>
            <a:off x="4571999" y="2228559"/>
            <a:ext cx="1" cy="1904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2613346" y="2224275"/>
            <a:ext cx="1" cy="1904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>
            <a:off x="2600828" y="2313209"/>
            <a:ext cx="535735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7011456" y="2272912"/>
            <a:ext cx="1" cy="1904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 flipV="1">
            <a:off x="7012528" y="2326629"/>
            <a:ext cx="1279054" cy="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142"/>
          <p:cNvSpPr txBox="1"/>
          <p:nvPr/>
        </p:nvSpPr>
        <p:spPr>
          <a:xfrm>
            <a:off x="274696" y="2986086"/>
            <a:ext cx="9432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u="sng" dirty="0" smtClean="0">
                <a:solidFill>
                  <a:srgbClr val="FF0000"/>
                </a:solidFill>
              </a:rPr>
              <a:t>Side view</a:t>
            </a:r>
            <a:endParaRPr lang="zh-CN" altLang="en-US" sz="1350" u="sng" dirty="0">
              <a:solidFill>
                <a:srgbClr val="FF0000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179596" y="3278804"/>
            <a:ext cx="184844" cy="61054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6" name="TextBox 149"/>
          <p:cNvSpPr txBox="1"/>
          <p:nvPr/>
        </p:nvSpPr>
        <p:spPr>
          <a:xfrm>
            <a:off x="1162790" y="3878149"/>
            <a:ext cx="240858" cy="247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Q</a:t>
            </a:r>
            <a:endParaRPr lang="zh-CN" altLang="en-US" sz="1350" dirty="0"/>
          </a:p>
        </p:txBody>
      </p:sp>
      <p:sp>
        <p:nvSpPr>
          <p:cNvPr id="47" name="TextBox 150"/>
          <p:cNvSpPr txBox="1"/>
          <p:nvPr/>
        </p:nvSpPr>
        <p:spPr>
          <a:xfrm>
            <a:off x="8291582" y="3834578"/>
            <a:ext cx="240858" cy="247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Q</a:t>
            </a:r>
            <a:endParaRPr lang="zh-CN" altLang="en-US" sz="1350" dirty="0"/>
          </a:p>
        </p:txBody>
      </p:sp>
      <p:sp>
        <p:nvSpPr>
          <p:cNvPr id="48" name="矩形 47"/>
          <p:cNvSpPr/>
          <p:nvPr/>
        </p:nvSpPr>
        <p:spPr>
          <a:xfrm flipV="1">
            <a:off x="2621811" y="3364551"/>
            <a:ext cx="487318" cy="511857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9" name="矩形 48"/>
          <p:cNvSpPr/>
          <p:nvPr/>
        </p:nvSpPr>
        <p:spPr>
          <a:xfrm>
            <a:off x="2610607" y="3291215"/>
            <a:ext cx="504123" cy="660026"/>
          </a:xfrm>
          <a:prstGeom prst="rect">
            <a:avLst/>
          </a:prstGeom>
          <a:noFill/>
          <a:ln w="19050">
            <a:solidFill>
              <a:srgbClr val="D707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0" name="矩形 49"/>
          <p:cNvSpPr/>
          <p:nvPr/>
        </p:nvSpPr>
        <p:spPr>
          <a:xfrm>
            <a:off x="8326229" y="3277870"/>
            <a:ext cx="184844" cy="61054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51" name="直接连接符 50"/>
          <p:cNvCxnSpPr/>
          <p:nvPr/>
        </p:nvCxnSpPr>
        <p:spPr>
          <a:xfrm>
            <a:off x="792465" y="2840661"/>
            <a:ext cx="2326955" cy="729615"/>
          </a:xfrm>
          <a:prstGeom prst="line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4572000" y="3217188"/>
            <a:ext cx="515323" cy="72257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3" name="矩形 52"/>
          <p:cNvSpPr/>
          <p:nvPr/>
        </p:nvSpPr>
        <p:spPr>
          <a:xfrm flipV="1">
            <a:off x="4587871" y="3432742"/>
            <a:ext cx="477046" cy="303072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5" name="椭圆 54"/>
          <p:cNvSpPr/>
          <p:nvPr/>
        </p:nvSpPr>
        <p:spPr>
          <a:xfrm>
            <a:off x="2470311" y="3340810"/>
            <a:ext cx="78419" cy="448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6" name="TextBox 169"/>
          <p:cNvSpPr txBox="1"/>
          <p:nvPr/>
        </p:nvSpPr>
        <p:spPr>
          <a:xfrm>
            <a:off x="1421531" y="3277821"/>
            <a:ext cx="1142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1200" dirty="0" smtClean="0"/>
              <a:t>ϴ</a:t>
            </a:r>
            <a:r>
              <a:rPr lang="en-US" altLang="zh-CN" sz="1200" baseline="-25000" dirty="0" smtClean="0"/>
              <a:t>V</a:t>
            </a:r>
            <a:r>
              <a:rPr lang="en-US" altLang="zh-CN" sz="1200" dirty="0" smtClean="0"/>
              <a:t>=26mrad</a:t>
            </a:r>
            <a:endParaRPr lang="zh-CN" altLang="en-US" sz="1200" dirty="0"/>
          </a:p>
        </p:txBody>
      </p:sp>
      <p:cxnSp>
        <p:nvCxnSpPr>
          <p:cNvPr id="57" name="直接箭头连接符 56"/>
          <p:cNvCxnSpPr/>
          <p:nvPr/>
        </p:nvCxnSpPr>
        <p:spPr>
          <a:xfrm flipV="1">
            <a:off x="2507965" y="3361971"/>
            <a:ext cx="955" cy="232867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176"/>
          <p:cNvSpPr txBox="1"/>
          <p:nvPr/>
        </p:nvSpPr>
        <p:spPr>
          <a:xfrm>
            <a:off x="2197178" y="3541425"/>
            <a:ext cx="878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?mm</a:t>
            </a:r>
            <a:endParaRPr lang="zh-CN" altLang="en-US" sz="1200" dirty="0"/>
          </a:p>
        </p:txBody>
      </p:sp>
      <p:cxnSp>
        <p:nvCxnSpPr>
          <p:cNvPr id="59" name="直接箭头连接符 58"/>
          <p:cNvCxnSpPr/>
          <p:nvPr/>
        </p:nvCxnSpPr>
        <p:spPr>
          <a:xfrm flipH="1" flipV="1">
            <a:off x="1399087" y="3077116"/>
            <a:ext cx="4562" cy="524927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183"/>
          <p:cNvSpPr txBox="1"/>
          <p:nvPr/>
        </p:nvSpPr>
        <p:spPr>
          <a:xfrm>
            <a:off x="985757" y="3231582"/>
            <a:ext cx="725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?</a:t>
            </a:r>
            <a:r>
              <a:rPr lang="en-US" altLang="zh-CN" sz="1200" dirty="0" smtClean="0"/>
              <a:t>mm</a:t>
            </a:r>
            <a:endParaRPr lang="zh-CN" altLang="en-US" sz="1200" dirty="0"/>
          </a:p>
        </p:txBody>
      </p:sp>
      <p:sp>
        <p:nvSpPr>
          <p:cNvPr id="61" name="TextBox 146"/>
          <p:cNvSpPr txBox="1"/>
          <p:nvPr/>
        </p:nvSpPr>
        <p:spPr>
          <a:xfrm>
            <a:off x="311649" y="1264248"/>
            <a:ext cx="9616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u="sng" dirty="0" smtClean="0">
                <a:solidFill>
                  <a:srgbClr val="FF0000"/>
                </a:solidFill>
              </a:rPr>
              <a:t>Top view</a:t>
            </a:r>
            <a:endParaRPr lang="zh-CN" altLang="en-US" sz="1350" u="sng" dirty="0">
              <a:solidFill>
                <a:srgbClr val="FF0000"/>
              </a:solidFill>
            </a:endParaRPr>
          </a:p>
        </p:txBody>
      </p:sp>
      <p:sp>
        <p:nvSpPr>
          <p:cNvPr id="62" name="弧形 61"/>
          <p:cNvSpPr/>
          <p:nvPr/>
        </p:nvSpPr>
        <p:spPr>
          <a:xfrm flipV="1">
            <a:off x="2311481" y="3291215"/>
            <a:ext cx="244295" cy="316477"/>
          </a:xfrm>
          <a:prstGeom prst="arc">
            <a:avLst>
              <a:gd name="adj1" fmla="val 7445585"/>
              <a:gd name="adj2" fmla="val 1351574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3" name="TextBox 217"/>
          <p:cNvSpPr txBox="1"/>
          <p:nvPr/>
        </p:nvSpPr>
        <p:spPr>
          <a:xfrm>
            <a:off x="2401475" y="4060890"/>
            <a:ext cx="11417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 err="1"/>
              <a:t>Lambertson</a:t>
            </a:r>
            <a:endParaRPr lang="zh-CN" altLang="en-US" sz="1350" dirty="0"/>
          </a:p>
        </p:txBody>
      </p:sp>
      <p:sp>
        <p:nvSpPr>
          <p:cNvPr id="64" name="TextBox 218"/>
          <p:cNvSpPr txBox="1"/>
          <p:nvPr/>
        </p:nvSpPr>
        <p:spPr>
          <a:xfrm>
            <a:off x="4211960" y="4054093"/>
            <a:ext cx="11822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 smtClean="0"/>
              <a:t>Dipole kicker</a:t>
            </a:r>
            <a:endParaRPr lang="zh-CN" altLang="en-US" sz="1350" dirty="0"/>
          </a:p>
        </p:txBody>
      </p:sp>
      <p:sp>
        <p:nvSpPr>
          <p:cNvPr id="65" name="TextBox 225"/>
          <p:cNvSpPr txBox="1"/>
          <p:nvPr/>
        </p:nvSpPr>
        <p:spPr>
          <a:xfrm>
            <a:off x="4139949" y="1655352"/>
            <a:ext cx="787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?mm</a:t>
            </a:r>
            <a:endParaRPr lang="zh-CN" altLang="en-US" sz="1200" dirty="0"/>
          </a:p>
        </p:txBody>
      </p:sp>
      <p:cxnSp>
        <p:nvCxnSpPr>
          <p:cNvPr id="66" name="直接箭头连接符 65"/>
          <p:cNvCxnSpPr/>
          <p:nvPr/>
        </p:nvCxnSpPr>
        <p:spPr>
          <a:xfrm flipV="1">
            <a:off x="4517928" y="1593786"/>
            <a:ext cx="430" cy="13017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2564185" y="1558831"/>
            <a:ext cx="0" cy="29016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14"/>
          <p:cNvSpPr txBox="1"/>
          <p:nvPr/>
        </p:nvSpPr>
        <p:spPr>
          <a:xfrm>
            <a:off x="1825411" y="1603271"/>
            <a:ext cx="921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?mm</a:t>
            </a:r>
            <a:endParaRPr lang="zh-CN" altLang="en-US" sz="1200" dirty="0"/>
          </a:p>
        </p:txBody>
      </p:sp>
      <p:sp>
        <p:nvSpPr>
          <p:cNvPr id="86" name="矩形 85"/>
          <p:cNvSpPr/>
          <p:nvPr/>
        </p:nvSpPr>
        <p:spPr>
          <a:xfrm flipV="1">
            <a:off x="6468292" y="3368683"/>
            <a:ext cx="487318" cy="511857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7" name="矩形 86"/>
          <p:cNvSpPr/>
          <p:nvPr/>
        </p:nvSpPr>
        <p:spPr>
          <a:xfrm>
            <a:off x="6465797" y="3295347"/>
            <a:ext cx="504123" cy="660026"/>
          </a:xfrm>
          <a:prstGeom prst="rect">
            <a:avLst/>
          </a:prstGeom>
          <a:noFill/>
          <a:ln w="19050">
            <a:solidFill>
              <a:srgbClr val="D707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0" name="TextBox 217"/>
          <p:cNvSpPr txBox="1"/>
          <p:nvPr/>
        </p:nvSpPr>
        <p:spPr>
          <a:xfrm>
            <a:off x="6256665" y="4065022"/>
            <a:ext cx="11417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 err="1"/>
              <a:t>Lambertson</a:t>
            </a:r>
            <a:endParaRPr lang="zh-CN" altLang="en-US" sz="1350" dirty="0"/>
          </a:p>
        </p:txBody>
      </p:sp>
      <p:cxnSp>
        <p:nvCxnSpPr>
          <p:cNvPr id="94" name="直接连接符 93"/>
          <p:cNvCxnSpPr/>
          <p:nvPr/>
        </p:nvCxnSpPr>
        <p:spPr>
          <a:xfrm flipV="1">
            <a:off x="6465270" y="3015980"/>
            <a:ext cx="1858479" cy="575749"/>
          </a:xfrm>
          <a:prstGeom prst="line">
            <a:avLst/>
          </a:prstGeom>
          <a:ln w="19050">
            <a:solidFill>
              <a:srgbClr val="0FC80A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3170019" y="3574373"/>
            <a:ext cx="4642341" cy="705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/>
        </p:nvCxnSpPr>
        <p:spPr>
          <a:xfrm flipV="1">
            <a:off x="7444456" y="3123339"/>
            <a:ext cx="511920" cy="163068"/>
          </a:xfrm>
          <a:prstGeom prst="line">
            <a:avLst/>
          </a:prstGeom>
          <a:ln w="19050">
            <a:solidFill>
              <a:srgbClr val="0FC80A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矩形 119"/>
          <p:cNvSpPr/>
          <p:nvPr/>
        </p:nvSpPr>
        <p:spPr>
          <a:xfrm flipV="1">
            <a:off x="6437219" y="1611874"/>
            <a:ext cx="487318" cy="68914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1" name="矩形 120"/>
          <p:cNvSpPr/>
          <p:nvPr/>
        </p:nvSpPr>
        <p:spPr>
          <a:xfrm>
            <a:off x="6426015" y="1387820"/>
            <a:ext cx="504123" cy="649757"/>
          </a:xfrm>
          <a:prstGeom prst="rect">
            <a:avLst/>
          </a:prstGeom>
          <a:noFill/>
          <a:ln w="19050">
            <a:solidFill>
              <a:srgbClr val="D707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122" name="直接连接符 121"/>
          <p:cNvCxnSpPr/>
          <p:nvPr/>
        </p:nvCxnSpPr>
        <p:spPr>
          <a:xfrm>
            <a:off x="539552" y="3583280"/>
            <a:ext cx="2488751" cy="19435"/>
          </a:xfrm>
          <a:prstGeom prst="line">
            <a:avLst/>
          </a:prstGeom>
          <a:ln w="19050">
            <a:solidFill>
              <a:srgbClr val="0FC80A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>
            <a:stCxn id="24" idx="3"/>
          </p:cNvCxnSpPr>
          <p:nvPr/>
        </p:nvCxnSpPr>
        <p:spPr>
          <a:xfrm>
            <a:off x="5076056" y="1541858"/>
            <a:ext cx="3528392" cy="505745"/>
          </a:xfrm>
          <a:prstGeom prst="line">
            <a:avLst/>
          </a:prstGeom>
          <a:ln w="19050">
            <a:solidFill>
              <a:srgbClr val="0FC80A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>
            <a:endCxn id="24" idx="3"/>
          </p:cNvCxnSpPr>
          <p:nvPr/>
        </p:nvCxnSpPr>
        <p:spPr>
          <a:xfrm flipV="1">
            <a:off x="1656979" y="1541858"/>
            <a:ext cx="3419077" cy="8672"/>
          </a:xfrm>
          <a:prstGeom prst="line">
            <a:avLst/>
          </a:prstGeom>
          <a:ln w="19050">
            <a:solidFill>
              <a:srgbClr val="0FC80A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/>
        </p:nvCxnSpPr>
        <p:spPr>
          <a:xfrm>
            <a:off x="4788024" y="1547728"/>
            <a:ext cx="3965002" cy="2953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椭圆 138"/>
          <p:cNvSpPr/>
          <p:nvPr/>
        </p:nvSpPr>
        <p:spPr>
          <a:xfrm>
            <a:off x="7229885" y="3321056"/>
            <a:ext cx="78419" cy="448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0" name="椭圆 139"/>
          <p:cNvSpPr/>
          <p:nvPr/>
        </p:nvSpPr>
        <p:spPr>
          <a:xfrm>
            <a:off x="7164288" y="1828642"/>
            <a:ext cx="78419" cy="448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157" name="直接箭头连接符 156"/>
          <p:cNvCxnSpPr/>
          <p:nvPr/>
        </p:nvCxnSpPr>
        <p:spPr>
          <a:xfrm>
            <a:off x="6478163" y="2319712"/>
            <a:ext cx="510020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/>
          <p:cNvCxnSpPr/>
          <p:nvPr/>
        </p:nvCxnSpPr>
        <p:spPr>
          <a:xfrm>
            <a:off x="6443450" y="2263492"/>
            <a:ext cx="1" cy="1904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/>
          <p:cNvCxnSpPr/>
          <p:nvPr/>
        </p:nvCxnSpPr>
        <p:spPr>
          <a:xfrm>
            <a:off x="5079270" y="2238630"/>
            <a:ext cx="1" cy="1904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箭头连接符 161"/>
          <p:cNvCxnSpPr/>
          <p:nvPr/>
        </p:nvCxnSpPr>
        <p:spPr>
          <a:xfrm flipV="1">
            <a:off x="5087323" y="2315290"/>
            <a:ext cx="1332854" cy="32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75"/>
          <p:cNvSpPr txBox="1"/>
          <p:nvPr/>
        </p:nvSpPr>
        <p:spPr>
          <a:xfrm>
            <a:off x="5485127" y="2100130"/>
            <a:ext cx="589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？</a:t>
            </a:r>
            <a:r>
              <a:rPr lang="en-US" altLang="zh-CN" sz="1200" dirty="0" smtClean="0"/>
              <a:t>m</a:t>
            </a:r>
            <a:endParaRPr lang="zh-CN" altLang="en-US" sz="1200" dirty="0"/>
          </a:p>
        </p:txBody>
      </p:sp>
      <p:sp>
        <p:nvSpPr>
          <p:cNvPr id="168" name="TextBox 75"/>
          <p:cNvSpPr txBox="1"/>
          <p:nvPr/>
        </p:nvSpPr>
        <p:spPr>
          <a:xfrm>
            <a:off x="6491017" y="2090059"/>
            <a:ext cx="589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35m</a:t>
            </a:r>
            <a:endParaRPr lang="zh-CN" altLang="en-US" sz="1200" dirty="0"/>
          </a:p>
        </p:txBody>
      </p:sp>
      <p:sp>
        <p:nvSpPr>
          <p:cNvPr id="169" name="文本框 168"/>
          <p:cNvSpPr txBox="1"/>
          <p:nvPr/>
        </p:nvSpPr>
        <p:spPr>
          <a:xfrm>
            <a:off x="7059723" y="1510666"/>
            <a:ext cx="1505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injection</a:t>
            </a:r>
            <a:endParaRPr lang="zh-CN" altLang="en-US" dirty="0"/>
          </a:p>
        </p:txBody>
      </p:sp>
      <p:sp>
        <p:nvSpPr>
          <p:cNvPr id="170" name="文本框 169"/>
          <p:cNvSpPr txBox="1"/>
          <p:nvPr/>
        </p:nvSpPr>
        <p:spPr>
          <a:xfrm>
            <a:off x="7130465" y="3254301"/>
            <a:ext cx="1505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injection</a:t>
            </a:r>
            <a:endParaRPr lang="zh-CN" altLang="en-US" dirty="0"/>
          </a:p>
        </p:txBody>
      </p:sp>
      <p:sp>
        <p:nvSpPr>
          <p:cNvPr id="171" name="文本框 170"/>
          <p:cNvSpPr txBox="1"/>
          <p:nvPr/>
        </p:nvSpPr>
        <p:spPr>
          <a:xfrm>
            <a:off x="1452081" y="1788836"/>
            <a:ext cx="1505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extraction</a:t>
            </a:r>
            <a:endParaRPr lang="zh-CN" altLang="en-US" dirty="0"/>
          </a:p>
        </p:txBody>
      </p:sp>
      <p:sp>
        <p:nvSpPr>
          <p:cNvPr id="172" name="文本框 171"/>
          <p:cNvSpPr txBox="1"/>
          <p:nvPr/>
        </p:nvSpPr>
        <p:spPr>
          <a:xfrm>
            <a:off x="1410543" y="2827462"/>
            <a:ext cx="1505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extraction</a:t>
            </a:r>
            <a:endParaRPr lang="zh-CN" altLang="en-US" dirty="0"/>
          </a:p>
        </p:txBody>
      </p:sp>
      <p:sp>
        <p:nvSpPr>
          <p:cNvPr id="173" name="文本框 172"/>
          <p:cNvSpPr txBox="1"/>
          <p:nvPr/>
        </p:nvSpPr>
        <p:spPr>
          <a:xfrm>
            <a:off x="301479" y="4535726"/>
            <a:ext cx="8432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zh-CN" sz="2000" b="1" u="sng" dirty="0" smtClean="0"/>
              <a:t>Dipole kicker: </a:t>
            </a:r>
            <a:r>
              <a:rPr lang="en-US" altLang="zh-CN" sz="2000" dirty="0" smtClean="0"/>
              <a:t>horizontal ferrite core vacuum out </a:t>
            </a:r>
            <a:r>
              <a:rPr lang="en-US" altLang="zh-CN" sz="2000" dirty="0" err="1" smtClean="0"/>
              <a:t>kicker</a:t>
            </a:r>
            <a:r>
              <a:rPr lang="en-US" altLang="zh-CN" sz="2000" b="1" dirty="0" err="1" smtClean="0">
                <a:solidFill>
                  <a:srgbClr val="0000FF"/>
                </a:solidFill>
              </a:rPr>
              <a:t>+</a:t>
            </a:r>
            <a:r>
              <a:rPr lang="en-US" altLang="zh-CN" sz="2000" dirty="0" err="1" smtClean="0"/>
              <a:t>coating</a:t>
            </a:r>
            <a:r>
              <a:rPr lang="en-US" altLang="zh-CN" sz="2000" dirty="0" smtClean="0"/>
              <a:t> ceramic </a:t>
            </a:r>
            <a:r>
              <a:rPr lang="en-US" altLang="zh-CN" sz="2000" dirty="0" err="1" smtClean="0"/>
              <a:t>chamber</a:t>
            </a:r>
            <a:r>
              <a:rPr lang="en-US" altLang="zh-CN" sz="2000" b="1" dirty="0" err="1" smtClean="0">
                <a:solidFill>
                  <a:srgbClr val="0000FF"/>
                </a:solidFill>
              </a:rPr>
              <a:t>+</a:t>
            </a:r>
            <a:r>
              <a:rPr lang="en-US" altLang="zh-CN" sz="2000" dirty="0" err="1" smtClean="0"/>
              <a:t>LC</a:t>
            </a:r>
            <a:r>
              <a:rPr lang="en-US" altLang="zh-CN" sz="2000" dirty="0" smtClean="0"/>
              <a:t> resonance </a:t>
            </a:r>
            <a:r>
              <a:rPr lang="en-US" altLang="zh-CN" sz="2000" dirty="0" err="1" smtClean="0"/>
              <a:t>pulser</a:t>
            </a:r>
            <a:endParaRPr lang="en-US" altLang="zh-CN" sz="2000" dirty="0"/>
          </a:p>
          <a:p>
            <a:pPr marL="228600" indent="-228600">
              <a:buAutoNum type="arabicPeriod"/>
            </a:pPr>
            <a:r>
              <a:rPr lang="en-US" altLang="zh-CN" sz="2000" b="1" u="sng" dirty="0" smtClean="0"/>
              <a:t>Septa: </a:t>
            </a:r>
            <a:r>
              <a:rPr lang="en-US" altLang="zh-CN" sz="2000" dirty="0" smtClean="0"/>
              <a:t>Vertical </a:t>
            </a:r>
            <a:r>
              <a:rPr lang="en-US" altLang="zh-CN" sz="2000" dirty="0" err="1" smtClean="0"/>
              <a:t>Lambertson</a:t>
            </a:r>
            <a:r>
              <a:rPr lang="en-US" altLang="zh-CN" sz="2000" dirty="0" smtClean="0"/>
              <a:t> magnet </a:t>
            </a:r>
            <a:endParaRPr lang="zh-CN" altLang="en-US" sz="2000" dirty="0"/>
          </a:p>
        </p:txBody>
      </p:sp>
      <p:grpSp>
        <p:nvGrpSpPr>
          <p:cNvPr id="174" name="组合 173"/>
          <p:cNvGrpSpPr/>
          <p:nvPr/>
        </p:nvGrpSpPr>
        <p:grpSpPr>
          <a:xfrm>
            <a:off x="8190101" y="4415450"/>
            <a:ext cx="953899" cy="699823"/>
            <a:chOff x="7589703" y="4385476"/>
            <a:chExt cx="403099" cy="1103123"/>
          </a:xfrm>
        </p:grpSpPr>
        <p:grpSp>
          <p:nvGrpSpPr>
            <p:cNvPr id="175" name="组合 174"/>
            <p:cNvGrpSpPr/>
            <p:nvPr/>
          </p:nvGrpSpPr>
          <p:grpSpPr>
            <a:xfrm>
              <a:off x="7658439" y="4385476"/>
              <a:ext cx="236214" cy="561981"/>
              <a:chOff x="7611301" y="4514844"/>
              <a:chExt cx="257878" cy="561981"/>
            </a:xfrm>
          </p:grpSpPr>
          <p:sp>
            <p:nvSpPr>
              <p:cNvPr id="181" name="任意多边形 180"/>
              <p:cNvSpPr/>
              <p:nvPr/>
            </p:nvSpPr>
            <p:spPr>
              <a:xfrm>
                <a:off x="7686675" y="4514844"/>
                <a:ext cx="114300" cy="561981"/>
              </a:xfrm>
              <a:custGeom>
                <a:avLst/>
                <a:gdLst>
                  <a:gd name="connsiteX0" fmla="*/ 0 w 114300"/>
                  <a:gd name="connsiteY0" fmla="*/ 552456 h 561981"/>
                  <a:gd name="connsiteX1" fmla="*/ 47625 w 114300"/>
                  <a:gd name="connsiteY1" fmla="*/ 6 h 561981"/>
                  <a:gd name="connsiteX2" fmla="*/ 114300 w 114300"/>
                  <a:gd name="connsiteY2" fmla="*/ 561981 h 56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300" h="561981">
                    <a:moveTo>
                      <a:pt x="0" y="552456"/>
                    </a:moveTo>
                    <a:cubicBezTo>
                      <a:pt x="14287" y="275437"/>
                      <a:pt x="28575" y="-1581"/>
                      <a:pt x="47625" y="6"/>
                    </a:cubicBezTo>
                    <a:cubicBezTo>
                      <a:pt x="66675" y="1593"/>
                      <a:pt x="90487" y="281787"/>
                      <a:pt x="114300" y="56198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82" name="直接连接符 181"/>
              <p:cNvCxnSpPr/>
              <p:nvPr/>
            </p:nvCxnSpPr>
            <p:spPr>
              <a:xfrm flipV="1">
                <a:off x="7800975" y="5075758"/>
                <a:ext cx="68204" cy="10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直接连接符 182"/>
              <p:cNvCxnSpPr/>
              <p:nvPr/>
            </p:nvCxnSpPr>
            <p:spPr>
              <a:xfrm>
                <a:off x="7611301" y="5064980"/>
                <a:ext cx="75374" cy="23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6" name="直接连接符 175"/>
            <p:cNvCxnSpPr/>
            <p:nvPr/>
          </p:nvCxnSpPr>
          <p:spPr>
            <a:xfrm>
              <a:off x="7727480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连接符 176"/>
            <p:cNvCxnSpPr/>
            <p:nvPr/>
          </p:nvCxnSpPr>
          <p:spPr>
            <a:xfrm>
              <a:off x="7830335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箭头连接符 177"/>
            <p:cNvCxnSpPr/>
            <p:nvPr/>
          </p:nvCxnSpPr>
          <p:spPr>
            <a:xfrm flipV="1">
              <a:off x="7644408" y="5089077"/>
              <a:ext cx="83075" cy="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箭头连接符 178"/>
            <p:cNvCxnSpPr/>
            <p:nvPr/>
          </p:nvCxnSpPr>
          <p:spPr>
            <a:xfrm flipH="1">
              <a:off x="7832179" y="5100483"/>
              <a:ext cx="8870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文本框 179"/>
            <p:cNvSpPr txBox="1"/>
            <p:nvPr/>
          </p:nvSpPr>
          <p:spPr>
            <a:xfrm>
              <a:off x="7589703" y="5100484"/>
              <a:ext cx="403099" cy="388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1360ns,1kHz</a:t>
              </a:r>
              <a:endParaRPr lang="zh-CN" altLang="en-US" sz="1000" dirty="0"/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4915548" y="4869052"/>
            <a:ext cx="2608779" cy="1539145"/>
            <a:chOff x="6444207" y="1902547"/>
            <a:chExt cx="2677110" cy="1815599"/>
          </a:xfrm>
        </p:grpSpPr>
        <p:pic>
          <p:nvPicPr>
            <p:cNvPr id="98" name="Picture 2" descr="1534211394(1)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7" y="1902547"/>
              <a:ext cx="2486574" cy="1815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椭圆 98"/>
            <p:cNvSpPr/>
            <p:nvPr/>
          </p:nvSpPr>
          <p:spPr>
            <a:xfrm>
              <a:off x="6961072" y="1985102"/>
              <a:ext cx="1081913" cy="5083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/>
                <a:t>Storage Beam</a:t>
              </a:r>
            </a:p>
          </p:txBody>
        </p:sp>
        <p:sp>
          <p:nvSpPr>
            <p:cNvPr id="100" name="椭圆 99"/>
            <p:cNvSpPr/>
            <p:nvPr/>
          </p:nvSpPr>
          <p:spPr>
            <a:xfrm>
              <a:off x="6961072" y="3138564"/>
              <a:ext cx="1081913" cy="50836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/>
                <a:t>Injection </a:t>
              </a:r>
              <a:r>
                <a:rPr lang="zh-CN" altLang="en-US" sz="1050" dirty="0" smtClean="0"/>
                <a:t>Beam</a:t>
              </a:r>
              <a:r>
                <a:rPr lang="en-US" altLang="zh-CN" sz="1050" dirty="0" smtClean="0"/>
                <a:t> </a:t>
              </a:r>
              <a:endParaRPr lang="zh-CN" altLang="en-US" sz="1050" dirty="0"/>
            </a:p>
          </p:txBody>
        </p:sp>
        <p:sp>
          <p:nvSpPr>
            <p:cNvPr id="101" name="矩形 100"/>
            <p:cNvSpPr/>
            <p:nvPr/>
          </p:nvSpPr>
          <p:spPr>
            <a:xfrm>
              <a:off x="7028705" y="2822071"/>
              <a:ext cx="1115937" cy="2637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800" b="1" dirty="0"/>
                <a:t>Septum</a:t>
              </a:r>
              <a:r>
                <a:rPr lang="zh-CN" altLang="en-US" sz="800" b="1" dirty="0"/>
                <a:t> </a:t>
              </a:r>
              <a:r>
                <a:rPr lang="zh-CN" altLang="en-US" sz="800" b="1" dirty="0" smtClean="0"/>
                <a:t>Plate </a:t>
              </a:r>
              <a:r>
                <a:rPr lang="en-US" altLang="zh-CN" sz="800" b="1" dirty="0"/>
                <a:t>?</a:t>
              </a:r>
              <a:r>
                <a:rPr lang="en-US" altLang="zh-CN" sz="800" b="1" dirty="0" smtClean="0"/>
                <a:t>mm</a:t>
              </a:r>
              <a:endParaRPr lang="zh-CN" altLang="en-US" sz="800" b="1" dirty="0"/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8498623" y="2402712"/>
              <a:ext cx="622694" cy="2904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?mm</a:t>
              </a:r>
              <a:endParaRPr lang="zh-CN" altLang="en-US" sz="1000" dirty="0"/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8508605" y="3089354"/>
              <a:ext cx="612712" cy="2904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?mm</a:t>
              </a:r>
              <a:endParaRPr lang="zh-CN" alt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4515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SR Off-axis injection-pulsed local bump scheme</a:t>
            </a:r>
            <a:endParaRPr lang="zh-CN" altLang="en-US" sz="2800" dirty="0"/>
          </a:p>
        </p:txBody>
      </p:sp>
      <p:grpSp>
        <p:nvGrpSpPr>
          <p:cNvPr id="4" name="组合 3"/>
          <p:cNvGrpSpPr/>
          <p:nvPr/>
        </p:nvGrpSpPr>
        <p:grpSpPr>
          <a:xfrm>
            <a:off x="6277062" y="5271157"/>
            <a:ext cx="1930190" cy="809405"/>
            <a:chOff x="6988165" y="5576467"/>
            <a:chExt cx="1930190" cy="809405"/>
          </a:xfrm>
        </p:grpSpPr>
        <p:grpSp>
          <p:nvGrpSpPr>
            <p:cNvPr id="5" name="组合 4"/>
            <p:cNvGrpSpPr/>
            <p:nvPr/>
          </p:nvGrpSpPr>
          <p:grpSpPr>
            <a:xfrm>
              <a:off x="7156472" y="5614471"/>
              <a:ext cx="1368152" cy="327547"/>
              <a:chOff x="6948264" y="5259984"/>
              <a:chExt cx="1810543" cy="728811"/>
            </a:xfrm>
          </p:grpSpPr>
          <p:cxnSp>
            <p:nvCxnSpPr>
              <p:cNvPr id="17" name="直接连接符 16"/>
              <p:cNvCxnSpPr/>
              <p:nvPr/>
            </p:nvCxnSpPr>
            <p:spPr>
              <a:xfrm flipV="1">
                <a:off x="7164288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7236296" y="5259984"/>
                <a:ext cx="12241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H="1" flipV="1">
                <a:off x="8460432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6948264" y="5980064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8542783" y="5988795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直接连接符 5"/>
            <p:cNvCxnSpPr/>
            <p:nvPr/>
          </p:nvCxnSpPr>
          <p:spPr>
            <a:xfrm>
              <a:off x="7328387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7403355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/>
            <p:cNvCxnSpPr/>
            <p:nvPr/>
          </p:nvCxnSpPr>
          <p:spPr>
            <a:xfrm>
              <a:off x="6988165" y="6010937"/>
              <a:ext cx="3402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 flipH="1">
              <a:off x="7413484" y="6005613"/>
              <a:ext cx="875892" cy="143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7048194" y="6101257"/>
              <a:ext cx="620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200ns</a:t>
              </a:r>
              <a:endParaRPr lang="zh-CN" altLang="en-US" sz="1200" dirty="0"/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8282508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8354516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flipH="1" flipV="1">
              <a:off x="8361384" y="6006492"/>
              <a:ext cx="470884" cy="1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7410223" y="5806204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40~2000ns</a:t>
              </a:r>
              <a:endParaRPr lang="zh-CN" altLang="en-US" sz="1200" dirty="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155509" y="6108873"/>
              <a:ext cx="620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200ns</a:t>
              </a:r>
              <a:endParaRPr lang="zh-CN" altLang="en-US" sz="1200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298205" y="5576467"/>
              <a:ext cx="620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1kHz</a:t>
              </a:r>
              <a:endParaRPr lang="zh-CN" altLang="en-US" sz="1200" dirty="0"/>
            </a:p>
          </p:txBody>
        </p:sp>
      </p:grpSp>
      <p:grpSp>
        <p:nvGrpSpPr>
          <p:cNvPr id="307" name="组合 306"/>
          <p:cNvGrpSpPr/>
          <p:nvPr/>
        </p:nvGrpSpPr>
        <p:grpSpPr>
          <a:xfrm>
            <a:off x="6536275" y="2006973"/>
            <a:ext cx="2567850" cy="1815599"/>
            <a:chOff x="6444207" y="1902547"/>
            <a:chExt cx="2567850" cy="1815599"/>
          </a:xfrm>
        </p:grpSpPr>
        <p:pic>
          <p:nvPicPr>
            <p:cNvPr id="308" name="Picture 2" descr="1534211394(1)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7" y="1902547"/>
              <a:ext cx="2486574" cy="1815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" name="椭圆 308"/>
            <p:cNvSpPr/>
            <p:nvPr/>
          </p:nvSpPr>
          <p:spPr>
            <a:xfrm>
              <a:off x="6961072" y="1985102"/>
              <a:ext cx="1081913" cy="5083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/>
                <a:t>Storage Beam</a:t>
              </a:r>
            </a:p>
          </p:txBody>
        </p:sp>
        <p:sp>
          <p:nvSpPr>
            <p:cNvPr id="310" name="椭圆 309"/>
            <p:cNvSpPr/>
            <p:nvPr/>
          </p:nvSpPr>
          <p:spPr>
            <a:xfrm>
              <a:off x="6961072" y="3138564"/>
              <a:ext cx="1081913" cy="50836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/>
                <a:t>Injection </a:t>
              </a:r>
              <a:r>
                <a:rPr lang="zh-CN" altLang="en-US" sz="1050" dirty="0" smtClean="0"/>
                <a:t>Beam</a:t>
              </a:r>
              <a:r>
                <a:rPr lang="en-US" altLang="zh-CN" sz="1050" dirty="0" smtClean="0"/>
                <a:t> </a:t>
              </a:r>
              <a:endParaRPr lang="zh-CN" altLang="en-US" sz="1050" dirty="0"/>
            </a:p>
          </p:txBody>
        </p:sp>
        <p:sp>
          <p:nvSpPr>
            <p:cNvPr id="311" name="矩形 310"/>
            <p:cNvSpPr/>
            <p:nvPr/>
          </p:nvSpPr>
          <p:spPr>
            <a:xfrm>
              <a:off x="7101396" y="2825281"/>
              <a:ext cx="1249060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zh-CN" sz="1050" b="1" dirty="0"/>
                <a:t>Septum</a:t>
              </a:r>
              <a:r>
                <a:rPr lang="zh-CN" altLang="en-US" sz="1050" b="1" dirty="0"/>
                <a:t> </a:t>
              </a:r>
              <a:r>
                <a:rPr lang="zh-CN" altLang="en-US" sz="1050" b="1" dirty="0" smtClean="0"/>
                <a:t>Plate </a:t>
              </a:r>
              <a:r>
                <a:rPr lang="en-US" altLang="zh-CN" sz="1050" b="1" dirty="0"/>
                <a:t>2</a:t>
              </a:r>
              <a:r>
                <a:rPr lang="en-US" altLang="zh-CN" sz="1050" b="1" dirty="0" smtClean="0"/>
                <a:t>mm</a:t>
              </a:r>
              <a:endParaRPr lang="zh-CN" altLang="en-US" sz="1050" b="1" dirty="0"/>
            </a:p>
          </p:txBody>
        </p:sp>
        <p:sp>
          <p:nvSpPr>
            <p:cNvPr id="312" name="文本框 311"/>
            <p:cNvSpPr txBox="1"/>
            <p:nvPr/>
          </p:nvSpPr>
          <p:spPr>
            <a:xfrm>
              <a:off x="8498623" y="2402712"/>
              <a:ext cx="51343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000" dirty="0"/>
                <a:t>5</a:t>
              </a:r>
              <a:r>
                <a:rPr lang="en-US" altLang="zh-CN" sz="1000" dirty="0" smtClean="0"/>
                <a:t>mm</a:t>
              </a:r>
              <a:endParaRPr lang="zh-CN" altLang="en-US" sz="1000" dirty="0"/>
            </a:p>
          </p:txBody>
        </p:sp>
        <p:sp>
          <p:nvSpPr>
            <p:cNvPr id="313" name="文本框 312"/>
            <p:cNvSpPr txBox="1"/>
            <p:nvPr/>
          </p:nvSpPr>
          <p:spPr>
            <a:xfrm>
              <a:off x="8508605" y="3089354"/>
              <a:ext cx="45605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3mm</a:t>
              </a:r>
              <a:endParaRPr lang="zh-CN" altLang="en-US" sz="1000" dirty="0"/>
            </a:p>
          </p:txBody>
        </p:sp>
      </p:grpSp>
      <p:cxnSp>
        <p:nvCxnSpPr>
          <p:cNvPr id="247" name="直接连接符 246"/>
          <p:cNvCxnSpPr/>
          <p:nvPr/>
        </p:nvCxnSpPr>
        <p:spPr>
          <a:xfrm flipV="1">
            <a:off x="361262" y="1770970"/>
            <a:ext cx="6053714" cy="1938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矩形 247"/>
          <p:cNvSpPr/>
          <p:nvPr/>
        </p:nvSpPr>
        <p:spPr>
          <a:xfrm>
            <a:off x="439681" y="1464833"/>
            <a:ext cx="184844" cy="61054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49" name="TextBox 15"/>
          <p:cNvSpPr txBox="1"/>
          <p:nvPr/>
        </p:nvSpPr>
        <p:spPr>
          <a:xfrm>
            <a:off x="422875" y="2064178"/>
            <a:ext cx="240858" cy="247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Q</a:t>
            </a:r>
            <a:endParaRPr lang="zh-CN" altLang="en-US" sz="1350" dirty="0"/>
          </a:p>
        </p:txBody>
      </p:sp>
      <p:sp>
        <p:nvSpPr>
          <p:cNvPr id="250" name="TextBox 16"/>
          <p:cNvSpPr txBox="1"/>
          <p:nvPr/>
        </p:nvSpPr>
        <p:spPr>
          <a:xfrm>
            <a:off x="6148904" y="2020973"/>
            <a:ext cx="240858" cy="247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Q</a:t>
            </a:r>
            <a:endParaRPr lang="zh-CN" altLang="en-US" sz="1350" dirty="0"/>
          </a:p>
        </p:txBody>
      </p:sp>
      <p:sp>
        <p:nvSpPr>
          <p:cNvPr id="251" name="矩形 250"/>
          <p:cNvSpPr/>
          <p:nvPr/>
        </p:nvSpPr>
        <p:spPr>
          <a:xfrm flipV="1">
            <a:off x="2954634" y="1963186"/>
            <a:ext cx="487318" cy="68914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52" name="矩形 251"/>
          <p:cNvSpPr/>
          <p:nvPr/>
        </p:nvSpPr>
        <p:spPr>
          <a:xfrm>
            <a:off x="2943430" y="1364472"/>
            <a:ext cx="504123" cy="895753"/>
          </a:xfrm>
          <a:prstGeom prst="rect">
            <a:avLst/>
          </a:prstGeom>
          <a:noFill/>
          <a:ln w="19050">
            <a:solidFill>
              <a:srgbClr val="D707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53" name="矩形 252"/>
          <p:cNvSpPr/>
          <p:nvPr/>
        </p:nvSpPr>
        <p:spPr>
          <a:xfrm>
            <a:off x="6170730" y="1463900"/>
            <a:ext cx="184844" cy="61054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254" name="直接连接符 253"/>
          <p:cNvCxnSpPr/>
          <p:nvPr/>
        </p:nvCxnSpPr>
        <p:spPr>
          <a:xfrm flipV="1">
            <a:off x="834137" y="2125793"/>
            <a:ext cx="2625538" cy="266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接连接符 254"/>
          <p:cNvCxnSpPr/>
          <p:nvPr/>
        </p:nvCxnSpPr>
        <p:spPr>
          <a:xfrm flipH="1">
            <a:off x="631442" y="2443992"/>
            <a:ext cx="1" cy="3472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直接箭头连接符 255"/>
          <p:cNvCxnSpPr/>
          <p:nvPr/>
        </p:nvCxnSpPr>
        <p:spPr>
          <a:xfrm>
            <a:off x="670661" y="2531821"/>
            <a:ext cx="2231319" cy="157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TextBox 50"/>
          <p:cNvSpPr txBox="1"/>
          <p:nvPr/>
        </p:nvSpPr>
        <p:spPr>
          <a:xfrm>
            <a:off x="1508147" y="2344873"/>
            <a:ext cx="684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?</a:t>
            </a:r>
            <a:r>
              <a:rPr lang="en-US" altLang="zh-CN" sz="1200" dirty="0" smtClean="0"/>
              <a:t>m</a:t>
            </a:r>
            <a:endParaRPr lang="zh-CN" altLang="en-US" sz="1200" dirty="0"/>
          </a:p>
        </p:txBody>
      </p:sp>
      <p:cxnSp>
        <p:nvCxnSpPr>
          <p:cNvPr id="258" name="直接箭头连接符 257"/>
          <p:cNvCxnSpPr/>
          <p:nvPr/>
        </p:nvCxnSpPr>
        <p:spPr>
          <a:xfrm>
            <a:off x="658492" y="2708920"/>
            <a:ext cx="5459476" cy="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直接连接符 258"/>
          <p:cNvCxnSpPr/>
          <p:nvPr/>
        </p:nvCxnSpPr>
        <p:spPr>
          <a:xfrm flipH="1">
            <a:off x="6117967" y="2391991"/>
            <a:ext cx="1" cy="3472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TextBox 59"/>
          <p:cNvSpPr txBox="1"/>
          <p:nvPr/>
        </p:nvSpPr>
        <p:spPr>
          <a:xfrm>
            <a:off x="3045361" y="2647945"/>
            <a:ext cx="583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?</a:t>
            </a:r>
            <a:r>
              <a:rPr lang="en-US" altLang="zh-CN" sz="1200" dirty="0" smtClean="0"/>
              <a:t>m</a:t>
            </a:r>
            <a:endParaRPr lang="zh-CN" altLang="en-US" sz="1200" dirty="0"/>
          </a:p>
        </p:txBody>
      </p:sp>
      <p:sp>
        <p:nvSpPr>
          <p:cNvPr id="261" name="TextBox 63"/>
          <p:cNvSpPr txBox="1"/>
          <p:nvPr/>
        </p:nvSpPr>
        <p:spPr>
          <a:xfrm>
            <a:off x="2943430" y="2287432"/>
            <a:ext cx="516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35m</a:t>
            </a:r>
            <a:endParaRPr lang="zh-CN" altLang="en-US" sz="1200" dirty="0"/>
          </a:p>
        </p:txBody>
      </p:sp>
      <p:cxnSp>
        <p:nvCxnSpPr>
          <p:cNvPr id="265" name="直接连接符 264"/>
          <p:cNvCxnSpPr>
            <a:endCxn id="253" idx="1"/>
          </p:cNvCxnSpPr>
          <p:nvPr/>
        </p:nvCxnSpPr>
        <p:spPr>
          <a:xfrm flipV="1">
            <a:off x="4935705" y="1769174"/>
            <a:ext cx="1235025" cy="1796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TextBox 75"/>
          <p:cNvSpPr txBox="1"/>
          <p:nvPr/>
        </p:nvSpPr>
        <p:spPr>
          <a:xfrm>
            <a:off x="4892523" y="2344873"/>
            <a:ext cx="589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0.7m</a:t>
            </a:r>
            <a:endParaRPr lang="zh-CN" altLang="en-US" sz="1200" dirty="0"/>
          </a:p>
        </p:txBody>
      </p:sp>
      <p:cxnSp>
        <p:nvCxnSpPr>
          <p:cNvPr id="268" name="直接连接符 267"/>
          <p:cNvCxnSpPr/>
          <p:nvPr/>
        </p:nvCxnSpPr>
        <p:spPr>
          <a:xfrm>
            <a:off x="4241226" y="1790879"/>
            <a:ext cx="11203" cy="728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TextBox 83"/>
          <p:cNvSpPr txBox="1"/>
          <p:nvPr/>
        </p:nvSpPr>
        <p:spPr>
          <a:xfrm>
            <a:off x="3882489" y="1528743"/>
            <a:ext cx="1220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1200" dirty="0" smtClean="0"/>
              <a:t>ϴ</a:t>
            </a:r>
            <a:r>
              <a:rPr lang="en-US" altLang="zh-CN" sz="1200" baseline="-25000" dirty="0" smtClean="0"/>
              <a:t>H</a:t>
            </a:r>
            <a:r>
              <a:rPr lang="en-US" altLang="zh-CN" sz="1200" dirty="0" smtClean="0"/>
              <a:t>=0.1mrad</a:t>
            </a:r>
            <a:endParaRPr lang="zh-CN" altLang="en-US" sz="1200" dirty="0"/>
          </a:p>
        </p:txBody>
      </p:sp>
      <p:cxnSp>
        <p:nvCxnSpPr>
          <p:cNvPr id="270" name="直接箭头连接符 269"/>
          <p:cNvCxnSpPr/>
          <p:nvPr/>
        </p:nvCxnSpPr>
        <p:spPr>
          <a:xfrm>
            <a:off x="3498432" y="2546319"/>
            <a:ext cx="1411553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TextBox 90"/>
          <p:cNvSpPr txBox="1"/>
          <p:nvPr/>
        </p:nvSpPr>
        <p:spPr>
          <a:xfrm>
            <a:off x="3884411" y="2344873"/>
            <a:ext cx="559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125m</a:t>
            </a:r>
            <a:endParaRPr lang="zh-CN" altLang="en-US" sz="1200" dirty="0"/>
          </a:p>
        </p:txBody>
      </p:sp>
      <p:cxnSp>
        <p:nvCxnSpPr>
          <p:cNvPr id="272" name="直接箭头连接符 271"/>
          <p:cNvCxnSpPr/>
          <p:nvPr/>
        </p:nvCxnSpPr>
        <p:spPr>
          <a:xfrm>
            <a:off x="4905699" y="2546319"/>
            <a:ext cx="510020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直接连接符 272"/>
          <p:cNvCxnSpPr/>
          <p:nvPr/>
        </p:nvCxnSpPr>
        <p:spPr>
          <a:xfrm>
            <a:off x="3491879" y="2451208"/>
            <a:ext cx="1" cy="1904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TextBox 98"/>
          <p:cNvSpPr txBox="1"/>
          <p:nvPr/>
        </p:nvSpPr>
        <p:spPr>
          <a:xfrm>
            <a:off x="5603775" y="2344873"/>
            <a:ext cx="65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25m</a:t>
            </a:r>
            <a:endParaRPr lang="zh-CN" altLang="en-US" sz="1200" dirty="0"/>
          </a:p>
        </p:txBody>
      </p:sp>
      <p:cxnSp>
        <p:nvCxnSpPr>
          <p:cNvPr id="275" name="直接箭头连接符 274"/>
          <p:cNvCxnSpPr/>
          <p:nvPr/>
        </p:nvCxnSpPr>
        <p:spPr>
          <a:xfrm flipH="1" flipV="1">
            <a:off x="3498432" y="1870774"/>
            <a:ext cx="1" cy="201435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TextBox 114"/>
          <p:cNvSpPr txBox="1"/>
          <p:nvPr/>
        </p:nvSpPr>
        <p:spPr>
          <a:xfrm>
            <a:off x="3485873" y="1867218"/>
            <a:ext cx="796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10mm</a:t>
            </a:r>
            <a:endParaRPr lang="zh-CN" altLang="en-US" sz="1200" dirty="0"/>
          </a:p>
        </p:txBody>
      </p:sp>
      <p:cxnSp>
        <p:nvCxnSpPr>
          <p:cNvPr id="277" name="直接连接符 276"/>
          <p:cNvCxnSpPr/>
          <p:nvPr/>
        </p:nvCxnSpPr>
        <p:spPr>
          <a:xfrm>
            <a:off x="4905359" y="2451207"/>
            <a:ext cx="1" cy="1904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直接连接符 277"/>
          <p:cNvCxnSpPr/>
          <p:nvPr/>
        </p:nvCxnSpPr>
        <p:spPr>
          <a:xfrm>
            <a:off x="2915815" y="2446923"/>
            <a:ext cx="1" cy="1904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直接箭头连接符 278"/>
          <p:cNvCxnSpPr/>
          <p:nvPr/>
        </p:nvCxnSpPr>
        <p:spPr>
          <a:xfrm>
            <a:off x="2923940" y="2546983"/>
            <a:ext cx="535735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直接连接符 279"/>
          <p:cNvCxnSpPr/>
          <p:nvPr/>
        </p:nvCxnSpPr>
        <p:spPr>
          <a:xfrm>
            <a:off x="5411093" y="2464065"/>
            <a:ext cx="1" cy="1904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直接箭头连接符 280"/>
          <p:cNvCxnSpPr/>
          <p:nvPr/>
        </p:nvCxnSpPr>
        <p:spPr>
          <a:xfrm>
            <a:off x="5411434" y="2546319"/>
            <a:ext cx="706534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TextBox 142"/>
          <p:cNvSpPr txBox="1"/>
          <p:nvPr/>
        </p:nvSpPr>
        <p:spPr>
          <a:xfrm>
            <a:off x="263103" y="4314330"/>
            <a:ext cx="9432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u="sng" dirty="0" smtClean="0">
                <a:solidFill>
                  <a:srgbClr val="FF0000"/>
                </a:solidFill>
              </a:rPr>
              <a:t>Side view</a:t>
            </a:r>
            <a:endParaRPr lang="zh-CN" altLang="en-US" sz="1350" u="sng" dirty="0">
              <a:solidFill>
                <a:srgbClr val="FF0000"/>
              </a:solidFill>
            </a:endParaRPr>
          </a:p>
        </p:txBody>
      </p:sp>
      <p:sp>
        <p:nvSpPr>
          <p:cNvPr id="283" name="矩形 282"/>
          <p:cNvSpPr/>
          <p:nvPr/>
        </p:nvSpPr>
        <p:spPr>
          <a:xfrm>
            <a:off x="434439" y="3511010"/>
            <a:ext cx="184844" cy="61054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84" name="TextBox 149"/>
          <p:cNvSpPr txBox="1"/>
          <p:nvPr/>
        </p:nvSpPr>
        <p:spPr>
          <a:xfrm>
            <a:off x="417633" y="4110355"/>
            <a:ext cx="240858" cy="247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Q</a:t>
            </a:r>
            <a:endParaRPr lang="zh-CN" altLang="en-US" sz="1350" dirty="0"/>
          </a:p>
        </p:txBody>
      </p:sp>
      <p:sp>
        <p:nvSpPr>
          <p:cNvPr id="285" name="TextBox 150"/>
          <p:cNvSpPr txBox="1"/>
          <p:nvPr/>
        </p:nvSpPr>
        <p:spPr>
          <a:xfrm>
            <a:off x="6142723" y="4066784"/>
            <a:ext cx="240858" cy="247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Q</a:t>
            </a:r>
            <a:endParaRPr lang="zh-CN" altLang="en-US" sz="1350" dirty="0"/>
          </a:p>
        </p:txBody>
      </p:sp>
      <p:sp>
        <p:nvSpPr>
          <p:cNvPr id="286" name="矩形 285"/>
          <p:cNvSpPr/>
          <p:nvPr/>
        </p:nvSpPr>
        <p:spPr>
          <a:xfrm flipV="1">
            <a:off x="2937080" y="3596757"/>
            <a:ext cx="487318" cy="511857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87" name="矩形 286"/>
          <p:cNvSpPr/>
          <p:nvPr/>
        </p:nvSpPr>
        <p:spPr>
          <a:xfrm>
            <a:off x="2925876" y="3523421"/>
            <a:ext cx="504123" cy="660026"/>
          </a:xfrm>
          <a:prstGeom prst="rect">
            <a:avLst/>
          </a:prstGeom>
          <a:noFill/>
          <a:ln w="19050">
            <a:solidFill>
              <a:srgbClr val="D707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88" name="矩形 287"/>
          <p:cNvSpPr/>
          <p:nvPr/>
        </p:nvSpPr>
        <p:spPr>
          <a:xfrm>
            <a:off x="6177370" y="3510076"/>
            <a:ext cx="184844" cy="61054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289" name="直接连接符 288"/>
          <p:cNvCxnSpPr/>
          <p:nvPr/>
        </p:nvCxnSpPr>
        <p:spPr>
          <a:xfrm>
            <a:off x="594089" y="2904216"/>
            <a:ext cx="2640115" cy="89826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矩形 289"/>
          <p:cNvSpPr/>
          <p:nvPr/>
        </p:nvSpPr>
        <p:spPr>
          <a:xfrm>
            <a:off x="4893118" y="3449394"/>
            <a:ext cx="515323" cy="72257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91" name="矩形 290"/>
          <p:cNvSpPr/>
          <p:nvPr/>
        </p:nvSpPr>
        <p:spPr>
          <a:xfrm flipV="1">
            <a:off x="4908989" y="3664948"/>
            <a:ext cx="477046" cy="303072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292" name="直接连接符 291"/>
          <p:cNvCxnSpPr/>
          <p:nvPr/>
        </p:nvCxnSpPr>
        <p:spPr>
          <a:xfrm>
            <a:off x="3234204" y="3811052"/>
            <a:ext cx="2538325" cy="2431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椭圆 292"/>
          <p:cNvSpPr/>
          <p:nvPr/>
        </p:nvSpPr>
        <p:spPr>
          <a:xfrm>
            <a:off x="2774218" y="3609318"/>
            <a:ext cx="78419" cy="448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94" name="TextBox 169"/>
          <p:cNvSpPr txBox="1"/>
          <p:nvPr/>
        </p:nvSpPr>
        <p:spPr>
          <a:xfrm>
            <a:off x="1804924" y="3534879"/>
            <a:ext cx="1142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1200" dirty="0" smtClean="0"/>
              <a:t>ϴ</a:t>
            </a:r>
            <a:r>
              <a:rPr lang="en-US" altLang="zh-CN" sz="1200" baseline="-25000" dirty="0" smtClean="0"/>
              <a:t>V</a:t>
            </a:r>
            <a:r>
              <a:rPr lang="en-US" altLang="zh-CN" sz="1200" dirty="0" smtClean="0"/>
              <a:t>=26mrad</a:t>
            </a:r>
            <a:endParaRPr lang="zh-CN" altLang="en-US" sz="1200" dirty="0"/>
          </a:p>
        </p:txBody>
      </p:sp>
      <p:cxnSp>
        <p:nvCxnSpPr>
          <p:cNvPr id="295" name="直接箭头连接符 294"/>
          <p:cNvCxnSpPr/>
          <p:nvPr/>
        </p:nvCxnSpPr>
        <p:spPr>
          <a:xfrm flipH="1" flipV="1">
            <a:off x="2813427" y="3654129"/>
            <a:ext cx="609" cy="17383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TextBox 176"/>
          <p:cNvSpPr txBox="1"/>
          <p:nvPr/>
        </p:nvSpPr>
        <p:spPr>
          <a:xfrm>
            <a:off x="2545964" y="3285819"/>
            <a:ext cx="878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?mm</a:t>
            </a:r>
            <a:endParaRPr lang="zh-CN" altLang="en-US" sz="1200" dirty="0"/>
          </a:p>
        </p:txBody>
      </p:sp>
      <p:cxnSp>
        <p:nvCxnSpPr>
          <p:cNvPr id="297" name="直接箭头连接符 296"/>
          <p:cNvCxnSpPr/>
          <p:nvPr/>
        </p:nvCxnSpPr>
        <p:spPr>
          <a:xfrm flipV="1">
            <a:off x="670661" y="2944263"/>
            <a:ext cx="2569" cy="874823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TextBox 183"/>
          <p:cNvSpPr txBox="1"/>
          <p:nvPr/>
        </p:nvSpPr>
        <p:spPr>
          <a:xfrm>
            <a:off x="603799" y="3259599"/>
            <a:ext cx="725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450mm</a:t>
            </a:r>
            <a:endParaRPr lang="zh-CN" altLang="en-US" sz="1200" dirty="0"/>
          </a:p>
        </p:txBody>
      </p:sp>
      <p:sp>
        <p:nvSpPr>
          <p:cNvPr id="299" name="TextBox 146"/>
          <p:cNvSpPr txBox="1"/>
          <p:nvPr/>
        </p:nvSpPr>
        <p:spPr>
          <a:xfrm>
            <a:off x="179629" y="1116101"/>
            <a:ext cx="9616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u="sng" dirty="0" smtClean="0">
                <a:solidFill>
                  <a:srgbClr val="FF0000"/>
                </a:solidFill>
              </a:rPr>
              <a:t>Top view</a:t>
            </a:r>
            <a:endParaRPr lang="zh-CN" altLang="en-US" sz="1350" u="sng" dirty="0">
              <a:solidFill>
                <a:srgbClr val="FF0000"/>
              </a:solidFill>
            </a:endParaRPr>
          </a:p>
        </p:txBody>
      </p:sp>
      <p:cxnSp>
        <p:nvCxnSpPr>
          <p:cNvPr id="300" name="直接连接符 299"/>
          <p:cNvCxnSpPr/>
          <p:nvPr/>
        </p:nvCxnSpPr>
        <p:spPr>
          <a:xfrm flipV="1">
            <a:off x="356020" y="3812969"/>
            <a:ext cx="6058956" cy="6116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弧形 300"/>
          <p:cNvSpPr/>
          <p:nvPr/>
        </p:nvSpPr>
        <p:spPr>
          <a:xfrm flipV="1">
            <a:off x="2209768" y="3391107"/>
            <a:ext cx="261303" cy="710119"/>
          </a:xfrm>
          <a:prstGeom prst="arc">
            <a:avLst>
              <a:gd name="adj1" fmla="val 6419982"/>
              <a:gd name="adj2" fmla="val 1192162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02" name="TextBox 217"/>
          <p:cNvSpPr txBox="1"/>
          <p:nvPr/>
        </p:nvSpPr>
        <p:spPr>
          <a:xfrm>
            <a:off x="2716745" y="4293095"/>
            <a:ext cx="11417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 err="1"/>
              <a:t>Lambertson</a:t>
            </a:r>
            <a:endParaRPr lang="zh-CN" altLang="en-US" sz="1350" dirty="0"/>
          </a:p>
        </p:txBody>
      </p:sp>
      <p:sp>
        <p:nvSpPr>
          <p:cNvPr id="303" name="TextBox 218"/>
          <p:cNvSpPr txBox="1"/>
          <p:nvPr/>
        </p:nvSpPr>
        <p:spPr>
          <a:xfrm>
            <a:off x="4935705" y="4330867"/>
            <a:ext cx="7645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kicker</a:t>
            </a:r>
            <a:endParaRPr lang="zh-CN" altLang="en-US" sz="1350" dirty="0"/>
          </a:p>
        </p:txBody>
      </p:sp>
      <p:sp>
        <p:nvSpPr>
          <p:cNvPr id="304" name="TextBox 225"/>
          <p:cNvSpPr txBox="1"/>
          <p:nvPr/>
        </p:nvSpPr>
        <p:spPr>
          <a:xfrm>
            <a:off x="4514128" y="1870250"/>
            <a:ext cx="787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?mm</a:t>
            </a:r>
            <a:endParaRPr lang="zh-CN" altLang="en-US" sz="1200" dirty="0"/>
          </a:p>
        </p:txBody>
      </p:sp>
      <p:grpSp>
        <p:nvGrpSpPr>
          <p:cNvPr id="319" name="组合 318"/>
          <p:cNvGrpSpPr/>
          <p:nvPr/>
        </p:nvGrpSpPr>
        <p:grpSpPr>
          <a:xfrm>
            <a:off x="4855621" y="1403218"/>
            <a:ext cx="558061" cy="722575"/>
            <a:chOff x="5785172" y="2615993"/>
            <a:chExt cx="558061" cy="722575"/>
          </a:xfrm>
        </p:grpSpPr>
        <p:sp>
          <p:nvSpPr>
            <p:cNvPr id="262" name="矩形 261"/>
            <p:cNvSpPr/>
            <p:nvPr/>
          </p:nvSpPr>
          <p:spPr>
            <a:xfrm>
              <a:off x="5827910" y="2615993"/>
              <a:ext cx="515323" cy="722575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63" name="矩形 262"/>
            <p:cNvSpPr/>
            <p:nvPr/>
          </p:nvSpPr>
          <p:spPr>
            <a:xfrm flipV="1">
              <a:off x="5843782" y="2655202"/>
              <a:ext cx="477046" cy="56014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64" name="矩形 263"/>
            <p:cNvSpPr/>
            <p:nvPr/>
          </p:nvSpPr>
          <p:spPr>
            <a:xfrm flipV="1">
              <a:off x="5842847" y="3265750"/>
              <a:ext cx="477980" cy="37341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cxnSp>
          <p:nvCxnSpPr>
            <p:cNvPr id="305" name="直接箭头连接符 304"/>
            <p:cNvCxnSpPr/>
            <p:nvPr/>
          </p:nvCxnSpPr>
          <p:spPr>
            <a:xfrm flipV="1">
              <a:off x="5785172" y="3029209"/>
              <a:ext cx="430" cy="13017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5" name="直接箭头连接符 244"/>
          <p:cNvCxnSpPr/>
          <p:nvPr/>
        </p:nvCxnSpPr>
        <p:spPr>
          <a:xfrm flipV="1">
            <a:off x="2870689" y="1862099"/>
            <a:ext cx="0" cy="29016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Box 114"/>
          <p:cNvSpPr txBox="1"/>
          <p:nvPr/>
        </p:nvSpPr>
        <p:spPr>
          <a:xfrm>
            <a:off x="2353243" y="1814751"/>
            <a:ext cx="921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10mm</a:t>
            </a:r>
            <a:endParaRPr lang="zh-CN" altLang="en-US" sz="1200" dirty="0"/>
          </a:p>
        </p:txBody>
      </p:sp>
      <p:grpSp>
        <p:nvGrpSpPr>
          <p:cNvPr id="320" name="组合 319"/>
          <p:cNvGrpSpPr/>
          <p:nvPr/>
        </p:nvGrpSpPr>
        <p:grpSpPr>
          <a:xfrm>
            <a:off x="1277714" y="1405809"/>
            <a:ext cx="558061" cy="722575"/>
            <a:chOff x="5785172" y="2615993"/>
            <a:chExt cx="558061" cy="722575"/>
          </a:xfrm>
        </p:grpSpPr>
        <p:sp>
          <p:nvSpPr>
            <p:cNvPr id="321" name="矩形 320"/>
            <p:cNvSpPr/>
            <p:nvPr/>
          </p:nvSpPr>
          <p:spPr>
            <a:xfrm>
              <a:off x="5827910" y="2615993"/>
              <a:ext cx="515323" cy="722575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22" name="矩形 321"/>
            <p:cNvSpPr/>
            <p:nvPr/>
          </p:nvSpPr>
          <p:spPr>
            <a:xfrm flipV="1">
              <a:off x="5843782" y="2655202"/>
              <a:ext cx="477046" cy="56014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23" name="矩形 322"/>
            <p:cNvSpPr/>
            <p:nvPr/>
          </p:nvSpPr>
          <p:spPr>
            <a:xfrm flipV="1">
              <a:off x="5842847" y="3265750"/>
              <a:ext cx="477980" cy="37341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cxnSp>
          <p:nvCxnSpPr>
            <p:cNvPr id="324" name="直接箭头连接符 323"/>
            <p:cNvCxnSpPr/>
            <p:nvPr/>
          </p:nvCxnSpPr>
          <p:spPr>
            <a:xfrm flipV="1">
              <a:off x="5785172" y="3029209"/>
              <a:ext cx="430" cy="13017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5" name="矩形 324"/>
          <p:cNvSpPr/>
          <p:nvPr/>
        </p:nvSpPr>
        <p:spPr>
          <a:xfrm>
            <a:off x="1282388" y="3460872"/>
            <a:ext cx="515323" cy="72257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26" name="矩形 325"/>
          <p:cNvSpPr/>
          <p:nvPr/>
        </p:nvSpPr>
        <p:spPr>
          <a:xfrm flipV="1">
            <a:off x="1298259" y="3676426"/>
            <a:ext cx="477046" cy="303072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331" name="直接连接符 330"/>
          <p:cNvCxnSpPr/>
          <p:nvPr/>
        </p:nvCxnSpPr>
        <p:spPr>
          <a:xfrm flipV="1">
            <a:off x="658491" y="1774416"/>
            <a:ext cx="1241740" cy="3685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直接连接符 337"/>
          <p:cNvCxnSpPr>
            <a:stCxn id="321" idx="3"/>
          </p:cNvCxnSpPr>
          <p:nvPr/>
        </p:nvCxnSpPr>
        <p:spPr>
          <a:xfrm>
            <a:off x="1835775" y="1767097"/>
            <a:ext cx="1416231" cy="92461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直接连接符 342"/>
          <p:cNvCxnSpPr/>
          <p:nvPr/>
        </p:nvCxnSpPr>
        <p:spPr>
          <a:xfrm flipV="1">
            <a:off x="3245174" y="1778102"/>
            <a:ext cx="1638183" cy="81456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直接连接符 346"/>
          <p:cNvCxnSpPr>
            <a:endCxn id="304" idx="0"/>
          </p:cNvCxnSpPr>
          <p:nvPr/>
        </p:nvCxnSpPr>
        <p:spPr>
          <a:xfrm flipV="1">
            <a:off x="3426200" y="1870250"/>
            <a:ext cx="1481693" cy="2475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直接连接符 352"/>
          <p:cNvCxnSpPr/>
          <p:nvPr/>
        </p:nvCxnSpPr>
        <p:spPr>
          <a:xfrm flipV="1">
            <a:off x="4928382" y="1871179"/>
            <a:ext cx="1235025" cy="1796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椭圆 353"/>
          <p:cNvSpPr/>
          <p:nvPr/>
        </p:nvSpPr>
        <p:spPr>
          <a:xfrm>
            <a:off x="1903218" y="1707882"/>
            <a:ext cx="210407" cy="1347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5" name="椭圆 354"/>
          <p:cNvSpPr/>
          <p:nvPr/>
        </p:nvSpPr>
        <p:spPr>
          <a:xfrm>
            <a:off x="1903522" y="2200447"/>
            <a:ext cx="210407" cy="1347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TextBox 218"/>
          <p:cNvSpPr txBox="1"/>
          <p:nvPr/>
        </p:nvSpPr>
        <p:spPr>
          <a:xfrm>
            <a:off x="1217405" y="4327219"/>
            <a:ext cx="7645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kicker</a:t>
            </a:r>
            <a:endParaRPr lang="zh-CN" altLang="en-US" sz="1350" dirty="0"/>
          </a:p>
        </p:txBody>
      </p:sp>
      <p:sp>
        <p:nvSpPr>
          <p:cNvPr id="124" name="文本框 123"/>
          <p:cNvSpPr txBox="1"/>
          <p:nvPr/>
        </p:nvSpPr>
        <p:spPr>
          <a:xfrm>
            <a:off x="511621" y="4801115"/>
            <a:ext cx="8432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zh-CN" sz="2000" b="1" u="sng" dirty="0" smtClean="0"/>
              <a:t>Dipole kicker: </a:t>
            </a:r>
            <a:r>
              <a:rPr lang="en-US" altLang="zh-CN" sz="2000" dirty="0" smtClean="0"/>
              <a:t>horizontal vacuum out delay-line </a:t>
            </a:r>
            <a:r>
              <a:rPr lang="en-US" altLang="zh-CN" sz="2000" dirty="0" err="1" smtClean="0"/>
              <a:t>kicker</a:t>
            </a:r>
            <a:r>
              <a:rPr lang="en-US" altLang="zh-CN" sz="2000" b="1" dirty="0" err="1" smtClean="0">
                <a:solidFill>
                  <a:srgbClr val="0000FF"/>
                </a:solidFill>
              </a:rPr>
              <a:t>+</a:t>
            </a:r>
            <a:r>
              <a:rPr lang="en-US" altLang="zh-CN" sz="2000" dirty="0" err="1" smtClean="0"/>
              <a:t>coating</a:t>
            </a:r>
            <a:r>
              <a:rPr lang="en-US" altLang="zh-CN" sz="2000" dirty="0" smtClean="0"/>
              <a:t> ceramic </a:t>
            </a:r>
            <a:r>
              <a:rPr lang="en-US" altLang="zh-CN" sz="2000" dirty="0" err="1" smtClean="0"/>
              <a:t>chamber</a:t>
            </a:r>
            <a:r>
              <a:rPr lang="en-US" altLang="zh-CN" sz="2000" b="1" dirty="0" err="1" smtClean="0">
                <a:solidFill>
                  <a:srgbClr val="0000FF"/>
                </a:solidFill>
              </a:rPr>
              <a:t>+</a:t>
            </a:r>
            <a:r>
              <a:rPr lang="en-US" altLang="zh-CN" sz="2000" dirty="0" err="1" smtClean="0"/>
              <a:t>PFN-based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solid-state </a:t>
            </a:r>
            <a:r>
              <a:rPr lang="en-US" altLang="zh-CN" sz="2000" dirty="0" err="1" smtClean="0"/>
              <a:t>pulser</a:t>
            </a:r>
            <a:endParaRPr lang="en-US" altLang="zh-CN" sz="2000" dirty="0" smtClean="0"/>
          </a:p>
          <a:p>
            <a:pPr marL="228600" indent="-228600">
              <a:buAutoNum type="arabicPeriod"/>
            </a:pPr>
            <a:r>
              <a:rPr lang="en-US" altLang="zh-CN" sz="2000" dirty="0" smtClean="0"/>
              <a:t> </a:t>
            </a:r>
            <a:r>
              <a:rPr lang="en-US" altLang="zh-CN" sz="2000" b="1" u="sng" dirty="0" smtClean="0"/>
              <a:t>Septa: </a:t>
            </a:r>
            <a:r>
              <a:rPr lang="en-US" altLang="zh-CN" sz="2000" dirty="0" smtClean="0"/>
              <a:t>Vertical </a:t>
            </a:r>
            <a:r>
              <a:rPr lang="en-US" altLang="zh-CN" sz="2000" dirty="0" err="1" smtClean="0"/>
              <a:t>Lambertson</a:t>
            </a:r>
            <a:r>
              <a:rPr lang="en-US" altLang="zh-CN" sz="2000" dirty="0" smtClean="0"/>
              <a:t> magnet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308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/>
              <a:t>SR Off-axis injection-pulsed </a:t>
            </a:r>
            <a:r>
              <a:rPr lang="en-US" altLang="zh-CN" sz="2400" dirty="0" smtClean="0"/>
              <a:t>multipole injection scheme</a:t>
            </a:r>
            <a:endParaRPr lang="zh-CN" altLang="en-US" sz="2400" dirty="0"/>
          </a:p>
        </p:txBody>
      </p:sp>
      <p:grpSp>
        <p:nvGrpSpPr>
          <p:cNvPr id="4" name="组合 3"/>
          <p:cNvGrpSpPr/>
          <p:nvPr/>
        </p:nvGrpSpPr>
        <p:grpSpPr>
          <a:xfrm>
            <a:off x="6825409" y="5266991"/>
            <a:ext cx="1930190" cy="809405"/>
            <a:chOff x="6988165" y="5576467"/>
            <a:chExt cx="1930190" cy="809405"/>
          </a:xfrm>
        </p:grpSpPr>
        <p:grpSp>
          <p:nvGrpSpPr>
            <p:cNvPr id="5" name="组合 4"/>
            <p:cNvGrpSpPr/>
            <p:nvPr/>
          </p:nvGrpSpPr>
          <p:grpSpPr>
            <a:xfrm>
              <a:off x="7156472" y="5614471"/>
              <a:ext cx="1368152" cy="327547"/>
              <a:chOff x="6948264" y="5259984"/>
              <a:chExt cx="1810543" cy="728811"/>
            </a:xfrm>
          </p:grpSpPr>
          <p:cxnSp>
            <p:nvCxnSpPr>
              <p:cNvPr id="17" name="直接连接符 16"/>
              <p:cNvCxnSpPr/>
              <p:nvPr/>
            </p:nvCxnSpPr>
            <p:spPr>
              <a:xfrm flipV="1">
                <a:off x="7164288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7236296" y="5259984"/>
                <a:ext cx="12241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H="1" flipV="1">
                <a:off x="8460432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6948264" y="5980064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8542783" y="5988795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直接连接符 5"/>
            <p:cNvCxnSpPr/>
            <p:nvPr/>
          </p:nvCxnSpPr>
          <p:spPr>
            <a:xfrm>
              <a:off x="7328387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7403355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/>
            <p:cNvCxnSpPr/>
            <p:nvPr/>
          </p:nvCxnSpPr>
          <p:spPr>
            <a:xfrm>
              <a:off x="6988165" y="6010937"/>
              <a:ext cx="3402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 flipH="1">
              <a:off x="7413484" y="6005613"/>
              <a:ext cx="875892" cy="143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7048194" y="6101257"/>
              <a:ext cx="620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200ns</a:t>
              </a:r>
              <a:endParaRPr lang="zh-CN" altLang="en-US" sz="1200" dirty="0"/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8282508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8354516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flipH="1" flipV="1">
              <a:off x="8361384" y="6006492"/>
              <a:ext cx="470884" cy="1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7410223" y="5806204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40~2000ns</a:t>
              </a:r>
              <a:endParaRPr lang="zh-CN" altLang="en-US" sz="1200" dirty="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155509" y="6108873"/>
              <a:ext cx="620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200ns</a:t>
              </a:r>
              <a:endParaRPr lang="zh-CN" altLang="en-US" sz="1200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298205" y="5576467"/>
              <a:ext cx="620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1kHz</a:t>
              </a:r>
              <a:endParaRPr lang="zh-CN" altLang="en-US" sz="1200" dirty="0"/>
            </a:p>
          </p:txBody>
        </p:sp>
      </p:grpSp>
      <p:cxnSp>
        <p:nvCxnSpPr>
          <p:cNvPr id="109" name="直接连接符 108"/>
          <p:cNvCxnSpPr/>
          <p:nvPr/>
        </p:nvCxnSpPr>
        <p:spPr>
          <a:xfrm flipV="1">
            <a:off x="157683" y="1585559"/>
            <a:ext cx="6053714" cy="1938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矩形 109"/>
          <p:cNvSpPr/>
          <p:nvPr/>
        </p:nvSpPr>
        <p:spPr>
          <a:xfrm>
            <a:off x="236102" y="1279422"/>
            <a:ext cx="184844" cy="61054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1" name="TextBox 15"/>
          <p:cNvSpPr txBox="1"/>
          <p:nvPr/>
        </p:nvSpPr>
        <p:spPr>
          <a:xfrm>
            <a:off x="219296" y="1878767"/>
            <a:ext cx="240858" cy="247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Q</a:t>
            </a:r>
            <a:endParaRPr lang="zh-CN" altLang="en-US" sz="1350" dirty="0"/>
          </a:p>
        </p:txBody>
      </p:sp>
      <p:sp>
        <p:nvSpPr>
          <p:cNvPr id="112" name="TextBox 16"/>
          <p:cNvSpPr txBox="1"/>
          <p:nvPr/>
        </p:nvSpPr>
        <p:spPr>
          <a:xfrm>
            <a:off x="5945325" y="1835562"/>
            <a:ext cx="240858" cy="247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Q</a:t>
            </a:r>
            <a:endParaRPr lang="zh-CN" altLang="en-US" sz="1350" dirty="0"/>
          </a:p>
        </p:txBody>
      </p:sp>
      <p:sp>
        <p:nvSpPr>
          <p:cNvPr id="113" name="矩形 112"/>
          <p:cNvSpPr/>
          <p:nvPr/>
        </p:nvSpPr>
        <p:spPr>
          <a:xfrm flipV="1">
            <a:off x="2538258" y="1727148"/>
            <a:ext cx="487318" cy="68914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4" name="矩形 113"/>
          <p:cNvSpPr/>
          <p:nvPr/>
        </p:nvSpPr>
        <p:spPr>
          <a:xfrm>
            <a:off x="2527054" y="1425057"/>
            <a:ext cx="504123" cy="649757"/>
          </a:xfrm>
          <a:prstGeom prst="rect">
            <a:avLst/>
          </a:prstGeom>
          <a:noFill/>
          <a:ln w="19050">
            <a:solidFill>
              <a:srgbClr val="D707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5" name="矩形 114"/>
          <p:cNvSpPr/>
          <p:nvPr/>
        </p:nvSpPr>
        <p:spPr>
          <a:xfrm>
            <a:off x="5967151" y="1278489"/>
            <a:ext cx="184844" cy="61054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116" name="直接连接符 115"/>
          <p:cNvCxnSpPr>
            <a:stCxn id="111" idx="2"/>
          </p:cNvCxnSpPr>
          <p:nvPr/>
        </p:nvCxnSpPr>
        <p:spPr>
          <a:xfrm flipV="1">
            <a:off x="339725" y="1640507"/>
            <a:ext cx="4205204" cy="48580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 flipH="1">
            <a:off x="427863" y="2258581"/>
            <a:ext cx="1" cy="3472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箭头连接符 117"/>
          <p:cNvCxnSpPr/>
          <p:nvPr/>
        </p:nvCxnSpPr>
        <p:spPr>
          <a:xfrm>
            <a:off x="420522" y="2365194"/>
            <a:ext cx="2104369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50"/>
          <p:cNvSpPr txBox="1"/>
          <p:nvPr/>
        </p:nvSpPr>
        <p:spPr>
          <a:xfrm>
            <a:off x="1304568" y="2159462"/>
            <a:ext cx="684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?</a:t>
            </a:r>
            <a:r>
              <a:rPr lang="en-US" altLang="zh-CN" sz="1200" dirty="0" smtClean="0"/>
              <a:t>m</a:t>
            </a:r>
            <a:endParaRPr lang="zh-CN" altLang="en-US" sz="1200" dirty="0"/>
          </a:p>
        </p:txBody>
      </p:sp>
      <p:cxnSp>
        <p:nvCxnSpPr>
          <p:cNvPr id="120" name="直接箭头连接符 119"/>
          <p:cNvCxnSpPr/>
          <p:nvPr/>
        </p:nvCxnSpPr>
        <p:spPr>
          <a:xfrm>
            <a:off x="454913" y="2509254"/>
            <a:ext cx="5459476" cy="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/>
          <p:nvPr/>
        </p:nvCxnSpPr>
        <p:spPr>
          <a:xfrm flipH="1">
            <a:off x="5914388" y="2206580"/>
            <a:ext cx="1" cy="3472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59"/>
          <p:cNvSpPr txBox="1"/>
          <p:nvPr/>
        </p:nvSpPr>
        <p:spPr>
          <a:xfrm>
            <a:off x="2841782" y="2509254"/>
            <a:ext cx="583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?</a:t>
            </a:r>
            <a:r>
              <a:rPr lang="en-US" altLang="zh-CN" sz="1200" dirty="0" smtClean="0"/>
              <a:t>m</a:t>
            </a:r>
            <a:endParaRPr lang="zh-CN" altLang="en-US" sz="1200" dirty="0"/>
          </a:p>
        </p:txBody>
      </p:sp>
      <p:sp>
        <p:nvSpPr>
          <p:cNvPr id="123" name="TextBox 63"/>
          <p:cNvSpPr txBox="1"/>
          <p:nvPr/>
        </p:nvSpPr>
        <p:spPr>
          <a:xfrm>
            <a:off x="2528704" y="2159462"/>
            <a:ext cx="516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35m</a:t>
            </a:r>
            <a:endParaRPr lang="zh-CN" altLang="en-US" sz="1200" dirty="0"/>
          </a:p>
        </p:txBody>
      </p:sp>
      <p:sp>
        <p:nvSpPr>
          <p:cNvPr id="124" name="矩形 123"/>
          <p:cNvSpPr/>
          <p:nvPr/>
        </p:nvSpPr>
        <p:spPr>
          <a:xfrm>
            <a:off x="4694780" y="1217807"/>
            <a:ext cx="515323" cy="72257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5" name="矩形 124"/>
          <p:cNvSpPr/>
          <p:nvPr/>
        </p:nvSpPr>
        <p:spPr>
          <a:xfrm flipV="1">
            <a:off x="4710652" y="1257016"/>
            <a:ext cx="477046" cy="56014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6" name="矩形 125"/>
          <p:cNvSpPr/>
          <p:nvPr/>
        </p:nvSpPr>
        <p:spPr>
          <a:xfrm flipV="1">
            <a:off x="4709717" y="1867564"/>
            <a:ext cx="477980" cy="37341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127" name="直接连接符 126"/>
          <p:cNvCxnSpPr/>
          <p:nvPr/>
        </p:nvCxnSpPr>
        <p:spPr>
          <a:xfrm>
            <a:off x="4515668" y="1640507"/>
            <a:ext cx="1325405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75"/>
          <p:cNvSpPr txBox="1"/>
          <p:nvPr/>
        </p:nvSpPr>
        <p:spPr>
          <a:xfrm>
            <a:off x="4688944" y="2159462"/>
            <a:ext cx="589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0.7m</a:t>
            </a:r>
            <a:endParaRPr lang="zh-CN" altLang="en-US" sz="1200" dirty="0"/>
          </a:p>
        </p:txBody>
      </p:sp>
      <p:sp>
        <p:nvSpPr>
          <p:cNvPr id="129" name="椭圆 128"/>
          <p:cNvSpPr/>
          <p:nvPr/>
        </p:nvSpPr>
        <p:spPr>
          <a:xfrm>
            <a:off x="2450084" y="1854385"/>
            <a:ext cx="78419" cy="448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130" name="直接连接符 129"/>
          <p:cNvCxnSpPr/>
          <p:nvPr/>
        </p:nvCxnSpPr>
        <p:spPr>
          <a:xfrm>
            <a:off x="4037647" y="1605468"/>
            <a:ext cx="11203" cy="728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83"/>
          <p:cNvSpPr txBox="1"/>
          <p:nvPr/>
        </p:nvSpPr>
        <p:spPr>
          <a:xfrm>
            <a:off x="3678910" y="1343332"/>
            <a:ext cx="1220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1200" dirty="0" smtClean="0"/>
              <a:t>ϴ</a:t>
            </a:r>
            <a:r>
              <a:rPr lang="en-US" altLang="zh-CN" sz="1200" baseline="-25000" dirty="0" smtClean="0"/>
              <a:t>H</a:t>
            </a:r>
            <a:r>
              <a:rPr lang="en-US" altLang="zh-CN" sz="1200" dirty="0" smtClean="0"/>
              <a:t>=0.1mrad</a:t>
            </a:r>
            <a:endParaRPr lang="zh-CN" altLang="en-US" sz="1200" dirty="0"/>
          </a:p>
        </p:txBody>
      </p:sp>
      <p:cxnSp>
        <p:nvCxnSpPr>
          <p:cNvPr id="132" name="直接箭头连接符 131"/>
          <p:cNvCxnSpPr/>
          <p:nvPr/>
        </p:nvCxnSpPr>
        <p:spPr>
          <a:xfrm flipV="1">
            <a:off x="3053964" y="2360908"/>
            <a:ext cx="1652442" cy="335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90"/>
          <p:cNvSpPr txBox="1"/>
          <p:nvPr/>
        </p:nvSpPr>
        <p:spPr>
          <a:xfrm>
            <a:off x="3680832" y="2159462"/>
            <a:ext cx="559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125m</a:t>
            </a:r>
            <a:endParaRPr lang="zh-CN" altLang="en-US" sz="1200" dirty="0"/>
          </a:p>
        </p:txBody>
      </p:sp>
      <p:cxnSp>
        <p:nvCxnSpPr>
          <p:cNvPr id="134" name="直接箭头连接符 133"/>
          <p:cNvCxnSpPr/>
          <p:nvPr/>
        </p:nvCxnSpPr>
        <p:spPr>
          <a:xfrm>
            <a:off x="4702120" y="2360908"/>
            <a:ext cx="510020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/>
        </p:nvCxnSpPr>
        <p:spPr>
          <a:xfrm>
            <a:off x="3051715" y="2265797"/>
            <a:ext cx="1" cy="1904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98"/>
          <p:cNvSpPr txBox="1"/>
          <p:nvPr/>
        </p:nvSpPr>
        <p:spPr>
          <a:xfrm>
            <a:off x="5400196" y="2159462"/>
            <a:ext cx="65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25m</a:t>
            </a:r>
            <a:endParaRPr lang="zh-CN" altLang="en-US" sz="1200" dirty="0"/>
          </a:p>
        </p:txBody>
      </p:sp>
      <p:cxnSp>
        <p:nvCxnSpPr>
          <p:cNvPr id="137" name="直接箭头连接符 136"/>
          <p:cNvCxnSpPr/>
          <p:nvPr/>
        </p:nvCxnSpPr>
        <p:spPr>
          <a:xfrm flipH="1" flipV="1">
            <a:off x="3082056" y="1572305"/>
            <a:ext cx="1" cy="201435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14"/>
          <p:cNvSpPr txBox="1"/>
          <p:nvPr/>
        </p:nvSpPr>
        <p:spPr>
          <a:xfrm>
            <a:off x="3046327" y="1557623"/>
            <a:ext cx="796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10mm</a:t>
            </a:r>
            <a:endParaRPr lang="zh-CN" altLang="en-US" sz="1200" dirty="0"/>
          </a:p>
        </p:txBody>
      </p:sp>
      <p:cxnSp>
        <p:nvCxnSpPr>
          <p:cNvPr id="139" name="直接连接符 138"/>
          <p:cNvCxnSpPr/>
          <p:nvPr/>
        </p:nvCxnSpPr>
        <p:spPr>
          <a:xfrm>
            <a:off x="4701780" y="2265796"/>
            <a:ext cx="1" cy="1904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/>
          <p:nvPr/>
        </p:nvCxnSpPr>
        <p:spPr>
          <a:xfrm>
            <a:off x="2524551" y="2261512"/>
            <a:ext cx="1" cy="1904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箭头连接符 140"/>
          <p:cNvCxnSpPr/>
          <p:nvPr/>
        </p:nvCxnSpPr>
        <p:spPr>
          <a:xfrm>
            <a:off x="2512033" y="2365194"/>
            <a:ext cx="535735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141"/>
          <p:cNvCxnSpPr/>
          <p:nvPr/>
        </p:nvCxnSpPr>
        <p:spPr>
          <a:xfrm>
            <a:off x="5207514" y="2278654"/>
            <a:ext cx="1" cy="1904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箭头连接符 142"/>
          <p:cNvCxnSpPr/>
          <p:nvPr/>
        </p:nvCxnSpPr>
        <p:spPr>
          <a:xfrm>
            <a:off x="5207855" y="2360908"/>
            <a:ext cx="706534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2"/>
          <p:cNvSpPr txBox="1"/>
          <p:nvPr/>
        </p:nvSpPr>
        <p:spPr>
          <a:xfrm>
            <a:off x="449584" y="4406339"/>
            <a:ext cx="9432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u="sng" dirty="0" smtClean="0">
                <a:solidFill>
                  <a:srgbClr val="FF0000"/>
                </a:solidFill>
              </a:rPr>
              <a:t>Side view</a:t>
            </a:r>
            <a:endParaRPr lang="zh-CN" altLang="en-US" sz="1350" u="sng" dirty="0">
              <a:solidFill>
                <a:srgbClr val="FF0000"/>
              </a:solidFill>
            </a:endParaRPr>
          </a:p>
        </p:txBody>
      </p:sp>
      <p:sp>
        <p:nvSpPr>
          <p:cNvPr id="145" name="矩形 144"/>
          <p:cNvSpPr/>
          <p:nvPr/>
        </p:nvSpPr>
        <p:spPr>
          <a:xfrm>
            <a:off x="230860" y="3511010"/>
            <a:ext cx="184844" cy="61054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6" name="TextBox 149"/>
          <p:cNvSpPr txBox="1"/>
          <p:nvPr/>
        </p:nvSpPr>
        <p:spPr>
          <a:xfrm>
            <a:off x="214054" y="4110355"/>
            <a:ext cx="240858" cy="247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Q</a:t>
            </a:r>
            <a:endParaRPr lang="zh-CN" altLang="en-US" sz="1350" dirty="0"/>
          </a:p>
        </p:txBody>
      </p:sp>
      <p:sp>
        <p:nvSpPr>
          <p:cNvPr id="147" name="TextBox 150"/>
          <p:cNvSpPr txBox="1"/>
          <p:nvPr/>
        </p:nvSpPr>
        <p:spPr>
          <a:xfrm>
            <a:off x="5939144" y="4066784"/>
            <a:ext cx="240858" cy="247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Q</a:t>
            </a:r>
            <a:endParaRPr lang="zh-CN" altLang="en-US" sz="1350" dirty="0"/>
          </a:p>
        </p:txBody>
      </p:sp>
      <p:sp>
        <p:nvSpPr>
          <p:cNvPr id="148" name="矩形 147"/>
          <p:cNvSpPr/>
          <p:nvPr/>
        </p:nvSpPr>
        <p:spPr>
          <a:xfrm flipV="1">
            <a:off x="2533016" y="3596757"/>
            <a:ext cx="487318" cy="511857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9" name="矩形 148"/>
          <p:cNvSpPr/>
          <p:nvPr/>
        </p:nvSpPr>
        <p:spPr>
          <a:xfrm>
            <a:off x="2521812" y="3523421"/>
            <a:ext cx="504123" cy="660026"/>
          </a:xfrm>
          <a:prstGeom prst="rect">
            <a:avLst/>
          </a:prstGeom>
          <a:noFill/>
          <a:ln w="19050">
            <a:solidFill>
              <a:srgbClr val="D707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0" name="矩形 149"/>
          <p:cNvSpPr/>
          <p:nvPr/>
        </p:nvSpPr>
        <p:spPr>
          <a:xfrm>
            <a:off x="5973791" y="3510076"/>
            <a:ext cx="184844" cy="61054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151" name="直接连接符 150"/>
          <p:cNvCxnSpPr/>
          <p:nvPr/>
        </p:nvCxnSpPr>
        <p:spPr>
          <a:xfrm>
            <a:off x="434862" y="2870791"/>
            <a:ext cx="2595763" cy="93169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矩形 151"/>
          <p:cNvSpPr/>
          <p:nvPr/>
        </p:nvSpPr>
        <p:spPr>
          <a:xfrm>
            <a:off x="4689539" y="3449394"/>
            <a:ext cx="515323" cy="72257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3" name="矩形 152"/>
          <p:cNvSpPr/>
          <p:nvPr/>
        </p:nvSpPr>
        <p:spPr>
          <a:xfrm flipV="1">
            <a:off x="4705410" y="3664948"/>
            <a:ext cx="477046" cy="303072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154" name="直接连接符 153"/>
          <p:cNvCxnSpPr/>
          <p:nvPr/>
        </p:nvCxnSpPr>
        <p:spPr>
          <a:xfrm>
            <a:off x="3030625" y="3811052"/>
            <a:ext cx="2538325" cy="2431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椭圆 154"/>
          <p:cNvSpPr/>
          <p:nvPr/>
        </p:nvSpPr>
        <p:spPr>
          <a:xfrm>
            <a:off x="2418592" y="3563446"/>
            <a:ext cx="78419" cy="448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6" name="TextBox 169"/>
          <p:cNvSpPr txBox="1"/>
          <p:nvPr/>
        </p:nvSpPr>
        <p:spPr>
          <a:xfrm>
            <a:off x="943060" y="3462188"/>
            <a:ext cx="1142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1200" dirty="0" smtClean="0"/>
              <a:t>ϴ</a:t>
            </a:r>
            <a:r>
              <a:rPr lang="en-US" altLang="zh-CN" sz="1200" baseline="-25000" dirty="0" smtClean="0"/>
              <a:t>V</a:t>
            </a:r>
            <a:r>
              <a:rPr lang="en-US" altLang="zh-CN" sz="1200" dirty="0" smtClean="0"/>
              <a:t>=26mrad</a:t>
            </a:r>
            <a:endParaRPr lang="zh-CN" altLang="en-US" sz="1200" dirty="0"/>
          </a:p>
        </p:txBody>
      </p:sp>
      <p:cxnSp>
        <p:nvCxnSpPr>
          <p:cNvPr id="157" name="直接箭头连接符 156"/>
          <p:cNvCxnSpPr/>
          <p:nvPr/>
        </p:nvCxnSpPr>
        <p:spPr>
          <a:xfrm flipV="1">
            <a:off x="2469050" y="3588546"/>
            <a:ext cx="0" cy="23808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76"/>
          <p:cNvSpPr txBox="1"/>
          <p:nvPr/>
        </p:nvSpPr>
        <p:spPr>
          <a:xfrm>
            <a:off x="2010867" y="3542086"/>
            <a:ext cx="878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?mm</a:t>
            </a:r>
            <a:endParaRPr lang="zh-CN" altLang="en-US" sz="1200" dirty="0"/>
          </a:p>
        </p:txBody>
      </p:sp>
      <p:cxnSp>
        <p:nvCxnSpPr>
          <p:cNvPr id="159" name="直接箭头连接符 158"/>
          <p:cNvCxnSpPr/>
          <p:nvPr/>
        </p:nvCxnSpPr>
        <p:spPr>
          <a:xfrm flipV="1">
            <a:off x="489291" y="2892196"/>
            <a:ext cx="22" cy="92689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83"/>
          <p:cNvSpPr txBox="1"/>
          <p:nvPr/>
        </p:nvSpPr>
        <p:spPr>
          <a:xfrm>
            <a:off x="415704" y="3176490"/>
            <a:ext cx="725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450mm</a:t>
            </a:r>
            <a:endParaRPr lang="zh-CN" altLang="en-US" sz="1200" dirty="0"/>
          </a:p>
        </p:txBody>
      </p:sp>
      <p:sp>
        <p:nvSpPr>
          <p:cNvPr id="161" name="TextBox 146"/>
          <p:cNvSpPr txBox="1"/>
          <p:nvPr/>
        </p:nvSpPr>
        <p:spPr>
          <a:xfrm>
            <a:off x="552709" y="1281603"/>
            <a:ext cx="9616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u="sng" dirty="0" smtClean="0">
                <a:solidFill>
                  <a:srgbClr val="FF0000"/>
                </a:solidFill>
              </a:rPr>
              <a:t>Top view</a:t>
            </a:r>
            <a:endParaRPr lang="zh-CN" altLang="en-US" sz="1350" u="sng" dirty="0">
              <a:solidFill>
                <a:srgbClr val="FF0000"/>
              </a:solidFill>
            </a:endParaRPr>
          </a:p>
        </p:txBody>
      </p:sp>
      <p:cxnSp>
        <p:nvCxnSpPr>
          <p:cNvPr id="162" name="直接连接符 161"/>
          <p:cNvCxnSpPr/>
          <p:nvPr/>
        </p:nvCxnSpPr>
        <p:spPr>
          <a:xfrm flipV="1">
            <a:off x="152441" y="3812969"/>
            <a:ext cx="6058956" cy="6116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弧形 162"/>
          <p:cNvSpPr/>
          <p:nvPr/>
        </p:nvSpPr>
        <p:spPr>
          <a:xfrm>
            <a:off x="1823770" y="3377368"/>
            <a:ext cx="244295" cy="689416"/>
          </a:xfrm>
          <a:prstGeom prst="arc">
            <a:avLst>
              <a:gd name="adj1" fmla="val 8794875"/>
              <a:gd name="adj2" fmla="val 1565960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4" name="TextBox 217"/>
          <p:cNvSpPr txBox="1"/>
          <p:nvPr/>
        </p:nvSpPr>
        <p:spPr>
          <a:xfrm>
            <a:off x="2312680" y="4293096"/>
            <a:ext cx="11417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 err="1"/>
              <a:t>Lambertson</a:t>
            </a:r>
            <a:endParaRPr lang="zh-CN" altLang="en-US" sz="1350" dirty="0"/>
          </a:p>
        </p:txBody>
      </p:sp>
      <p:sp>
        <p:nvSpPr>
          <p:cNvPr id="165" name="TextBox 218"/>
          <p:cNvSpPr txBox="1"/>
          <p:nvPr/>
        </p:nvSpPr>
        <p:spPr>
          <a:xfrm>
            <a:off x="4732123" y="4330867"/>
            <a:ext cx="12416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 smtClean="0"/>
              <a:t>NLK </a:t>
            </a:r>
            <a:endParaRPr lang="zh-CN" altLang="en-US" sz="1350" dirty="0"/>
          </a:p>
        </p:txBody>
      </p:sp>
      <p:sp>
        <p:nvSpPr>
          <p:cNvPr id="166" name="TextBox 225"/>
          <p:cNvSpPr txBox="1"/>
          <p:nvPr/>
        </p:nvSpPr>
        <p:spPr>
          <a:xfrm>
            <a:off x="4310548" y="1684840"/>
            <a:ext cx="787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?mm</a:t>
            </a:r>
            <a:endParaRPr lang="zh-CN" altLang="en-US" sz="1200" dirty="0"/>
          </a:p>
        </p:txBody>
      </p:sp>
      <p:cxnSp>
        <p:nvCxnSpPr>
          <p:cNvPr id="167" name="直接箭头连接符 166"/>
          <p:cNvCxnSpPr/>
          <p:nvPr/>
        </p:nvCxnSpPr>
        <p:spPr>
          <a:xfrm flipV="1">
            <a:off x="4651975" y="1631023"/>
            <a:ext cx="430" cy="13017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箭头连接符 106"/>
          <p:cNvCxnSpPr/>
          <p:nvPr/>
        </p:nvCxnSpPr>
        <p:spPr>
          <a:xfrm flipV="1">
            <a:off x="2475391" y="1596068"/>
            <a:ext cx="0" cy="29016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14"/>
          <p:cNvSpPr txBox="1"/>
          <p:nvPr/>
        </p:nvSpPr>
        <p:spPr>
          <a:xfrm>
            <a:off x="1736615" y="1640507"/>
            <a:ext cx="921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13.5mm</a:t>
            </a:r>
            <a:endParaRPr lang="zh-CN" altLang="en-US" sz="1200" dirty="0"/>
          </a:p>
        </p:txBody>
      </p:sp>
      <p:grpSp>
        <p:nvGrpSpPr>
          <p:cNvPr id="168" name="组合 167"/>
          <p:cNvGrpSpPr/>
          <p:nvPr/>
        </p:nvGrpSpPr>
        <p:grpSpPr>
          <a:xfrm>
            <a:off x="6586386" y="1380594"/>
            <a:ext cx="2531496" cy="1815599"/>
            <a:chOff x="6444207" y="1902547"/>
            <a:chExt cx="2531496" cy="1815599"/>
          </a:xfrm>
        </p:grpSpPr>
        <p:pic>
          <p:nvPicPr>
            <p:cNvPr id="169" name="Picture 2" descr="1534211394(1)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7" y="1902547"/>
              <a:ext cx="2486574" cy="1815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0" name="椭圆 169"/>
            <p:cNvSpPr/>
            <p:nvPr/>
          </p:nvSpPr>
          <p:spPr>
            <a:xfrm>
              <a:off x="6961072" y="1985102"/>
              <a:ext cx="1081913" cy="5083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/>
                <a:t>Storage Beam</a:t>
              </a:r>
            </a:p>
          </p:txBody>
        </p:sp>
        <p:sp>
          <p:nvSpPr>
            <p:cNvPr id="171" name="椭圆 170"/>
            <p:cNvSpPr/>
            <p:nvPr/>
          </p:nvSpPr>
          <p:spPr>
            <a:xfrm>
              <a:off x="6961072" y="3138564"/>
              <a:ext cx="1081913" cy="50836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/>
                <a:t>Injection </a:t>
              </a:r>
              <a:r>
                <a:rPr lang="zh-CN" altLang="en-US" sz="1050" dirty="0" smtClean="0"/>
                <a:t>Beam</a:t>
              </a:r>
              <a:r>
                <a:rPr lang="en-US" altLang="zh-CN" sz="1050" dirty="0" smtClean="0"/>
                <a:t> </a:t>
              </a:r>
              <a:endParaRPr lang="zh-CN" altLang="en-US" sz="1050" dirty="0"/>
            </a:p>
          </p:txBody>
        </p:sp>
        <p:sp>
          <p:nvSpPr>
            <p:cNvPr id="172" name="矩形 171"/>
            <p:cNvSpPr/>
            <p:nvPr/>
          </p:nvSpPr>
          <p:spPr>
            <a:xfrm>
              <a:off x="7101396" y="2825281"/>
              <a:ext cx="1249060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zh-CN" sz="1050" b="1" dirty="0"/>
                <a:t>Septum</a:t>
              </a:r>
              <a:r>
                <a:rPr lang="zh-CN" altLang="en-US" sz="1050" b="1" dirty="0"/>
                <a:t> </a:t>
              </a:r>
              <a:r>
                <a:rPr lang="zh-CN" altLang="en-US" sz="1050" b="1" dirty="0" smtClean="0"/>
                <a:t>Plate </a:t>
              </a:r>
              <a:r>
                <a:rPr lang="en-US" altLang="zh-CN" sz="1050" b="1" dirty="0"/>
                <a:t>2</a:t>
              </a:r>
              <a:r>
                <a:rPr lang="en-US" altLang="zh-CN" sz="1050" b="1" dirty="0" smtClean="0"/>
                <a:t>mm</a:t>
              </a:r>
              <a:endParaRPr lang="zh-CN" altLang="en-US" sz="1050" b="1" dirty="0"/>
            </a:p>
          </p:txBody>
        </p:sp>
        <p:sp>
          <p:nvSpPr>
            <p:cNvPr id="173" name="文本框 172"/>
            <p:cNvSpPr txBox="1"/>
            <p:nvPr/>
          </p:nvSpPr>
          <p:spPr>
            <a:xfrm>
              <a:off x="8508605" y="2402712"/>
              <a:ext cx="46709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000" dirty="0"/>
                <a:t>5</a:t>
              </a:r>
              <a:r>
                <a:rPr lang="en-US" altLang="zh-CN" sz="1000" dirty="0" smtClean="0"/>
                <a:t>mm</a:t>
              </a:r>
              <a:endParaRPr lang="zh-CN" altLang="en-US" sz="1000" dirty="0"/>
            </a:p>
          </p:txBody>
        </p:sp>
        <p:sp>
          <p:nvSpPr>
            <p:cNvPr id="174" name="文本框 173"/>
            <p:cNvSpPr txBox="1"/>
            <p:nvPr/>
          </p:nvSpPr>
          <p:spPr>
            <a:xfrm>
              <a:off x="8508605" y="3089354"/>
              <a:ext cx="45605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000" dirty="0"/>
                <a:t>3</a:t>
              </a:r>
              <a:r>
                <a:rPr lang="en-US" altLang="zh-CN" sz="1000" dirty="0" smtClean="0"/>
                <a:t>mm</a:t>
              </a:r>
              <a:endParaRPr lang="zh-CN" altLang="en-US" sz="1000" dirty="0"/>
            </a:p>
          </p:txBody>
        </p:sp>
      </p:grpSp>
      <p:cxnSp>
        <p:nvCxnSpPr>
          <p:cNvPr id="179" name="直接连接符 178"/>
          <p:cNvCxnSpPr>
            <a:stCxn id="110" idx="1"/>
          </p:cNvCxnSpPr>
          <p:nvPr/>
        </p:nvCxnSpPr>
        <p:spPr>
          <a:xfrm flipV="1">
            <a:off x="236102" y="1581685"/>
            <a:ext cx="5604971" cy="3011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椭圆 174"/>
          <p:cNvSpPr/>
          <p:nvPr/>
        </p:nvSpPr>
        <p:spPr>
          <a:xfrm>
            <a:off x="2438260" y="1556792"/>
            <a:ext cx="78419" cy="448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6" name="椭圆 175"/>
          <p:cNvSpPr/>
          <p:nvPr/>
        </p:nvSpPr>
        <p:spPr>
          <a:xfrm>
            <a:off x="2438260" y="3789586"/>
            <a:ext cx="78419" cy="448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7" name="文本框 176"/>
          <p:cNvSpPr txBox="1"/>
          <p:nvPr/>
        </p:nvSpPr>
        <p:spPr>
          <a:xfrm>
            <a:off x="334483" y="4851433"/>
            <a:ext cx="8432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zh-CN" sz="2000" b="1" u="sng" dirty="0" smtClean="0"/>
              <a:t>NLK kicker: </a:t>
            </a:r>
            <a:r>
              <a:rPr lang="en-US" altLang="zh-CN" sz="2000" dirty="0" smtClean="0"/>
              <a:t>horizontal vacuum out delay-line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NLK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kicker</a:t>
            </a:r>
            <a:r>
              <a:rPr lang="en-US" altLang="zh-CN" sz="2000" b="1" dirty="0" err="1" smtClean="0">
                <a:solidFill>
                  <a:srgbClr val="0000FF"/>
                </a:solidFill>
              </a:rPr>
              <a:t>+</a:t>
            </a:r>
            <a:r>
              <a:rPr lang="en-US" altLang="zh-CN" sz="2000" dirty="0" err="1" smtClean="0"/>
              <a:t>coating</a:t>
            </a:r>
            <a:r>
              <a:rPr lang="en-US" altLang="zh-CN" sz="2000" dirty="0" smtClean="0"/>
              <a:t> ceramic </a:t>
            </a:r>
            <a:r>
              <a:rPr lang="en-US" altLang="zh-CN" sz="2000" dirty="0" err="1" smtClean="0"/>
              <a:t>chamber</a:t>
            </a:r>
            <a:r>
              <a:rPr lang="en-US" altLang="zh-CN" sz="2000" b="1" dirty="0" err="1" smtClean="0">
                <a:solidFill>
                  <a:srgbClr val="0000FF"/>
                </a:solidFill>
              </a:rPr>
              <a:t>+</a:t>
            </a:r>
            <a:r>
              <a:rPr lang="en-US" altLang="zh-CN" sz="2000" dirty="0" err="1" smtClean="0"/>
              <a:t>PFN-based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solid-state </a:t>
            </a:r>
            <a:r>
              <a:rPr lang="en-US" altLang="zh-CN" sz="2000" dirty="0" err="1" smtClean="0"/>
              <a:t>pulser</a:t>
            </a:r>
            <a:endParaRPr lang="en-US" altLang="zh-CN" sz="2000" dirty="0" smtClean="0"/>
          </a:p>
          <a:p>
            <a:pPr marL="228600" indent="-228600">
              <a:buAutoNum type="arabicPeriod"/>
            </a:pPr>
            <a:r>
              <a:rPr lang="en-US" altLang="zh-CN" sz="2000" dirty="0" smtClean="0"/>
              <a:t> </a:t>
            </a:r>
            <a:r>
              <a:rPr lang="en-US" altLang="zh-CN" sz="2000" b="1" u="sng" dirty="0" smtClean="0"/>
              <a:t>Septa: </a:t>
            </a:r>
            <a:r>
              <a:rPr lang="en-US" altLang="zh-CN" sz="2000" dirty="0" smtClean="0"/>
              <a:t>Vertical </a:t>
            </a:r>
            <a:r>
              <a:rPr lang="en-US" altLang="zh-CN" sz="2000" dirty="0" err="1" smtClean="0"/>
              <a:t>Lambertson</a:t>
            </a:r>
            <a:r>
              <a:rPr lang="en-US" altLang="zh-CN" sz="2000" dirty="0" smtClean="0"/>
              <a:t> magnet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0907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Dump extraction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107504" y="1628800"/>
            <a:ext cx="6058956" cy="3097287"/>
            <a:chOff x="899592" y="3284984"/>
            <a:chExt cx="7344816" cy="3754607"/>
          </a:xfrm>
        </p:grpSpPr>
        <p:grpSp>
          <p:nvGrpSpPr>
            <p:cNvPr id="5" name="组合 4"/>
            <p:cNvGrpSpPr/>
            <p:nvPr/>
          </p:nvGrpSpPr>
          <p:grpSpPr>
            <a:xfrm>
              <a:off x="899592" y="3284984"/>
              <a:ext cx="7344816" cy="3754607"/>
              <a:chOff x="1132265" y="981000"/>
              <a:chExt cx="9793088" cy="5006143"/>
            </a:xfrm>
          </p:grpSpPr>
          <p:cxnSp>
            <p:nvCxnSpPr>
              <p:cNvPr id="8" name="直接连接符 7"/>
              <p:cNvCxnSpPr/>
              <p:nvPr/>
            </p:nvCxnSpPr>
            <p:spPr>
              <a:xfrm flipV="1">
                <a:off x="1132265" y="3930862"/>
                <a:ext cx="9793088" cy="9885"/>
              </a:xfrm>
              <a:prstGeom prst="line">
                <a:avLst/>
              </a:prstGeom>
              <a:ln w="190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V="1">
                <a:off x="1140737" y="1575397"/>
                <a:ext cx="9784616" cy="3132"/>
              </a:xfrm>
              <a:prstGeom prst="line">
                <a:avLst/>
              </a:prstGeom>
              <a:ln w="190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矩形 9"/>
              <p:cNvSpPr/>
              <p:nvPr/>
            </p:nvSpPr>
            <p:spPr>
              <a:xfrm>
                <a:off x="1267486" y="1080589"/>
                <a:ext cx="298764" cy="986827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1" name="TextBox 15"/>
              <p:cNvSpPr txBox="1"/>
              <p:nvPr/>
            </p:nvSpPr>
            <p:spPr>
              <a:xfrm>
                <a:off x="1240322" y="2049309"/>
                <a:ext cx="389299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/>
                  <a:t>Q</a:t>
                </a:r>
                <a:endParaRPr lang="zh-CN" altLang="en-US" sz="1350" dirty="0"/>
              </a:p>
            </p:txBody>
          </p:sp>
          <p:sp>
            <p:nvSpPr>
              <p:cNvPr id="12" name="TextBox 16"/>
              <p:cNvSpPr txBox="1"/>
              <p:nvPr/>
            </p:nvSpPr>
            <p:spPr>
              <a:xfrm>
                <a:off x="10495301" y="1979477"/>
                <a:ext cx="389299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/>
                  <a:t>Q</a:t>
                </a:r>
                <a:endParaRPr lang="zh-CN" altLang="en-US" sz="1350" dirty="0"/>
              </a:p>
            </p:txBody>
          </p:sp>
          <p:sp>
            <p:nvSpPr>
              <p:cNvPr id="13" name="矩形 12"/>
              <p:cNvSpPr/>
              <p:nvPr/>
            </p:nvSpPr>
            <p:spPr>
              <a:xfrm flipV="1">
                <a:off x="4988460" y="1678117"/>
                <a:ext cx="787652" cy="11138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4970351" y="1315978"/>
                <a:ext cx="814813" cy="1050202"/>
              </a:xfrm>
              <a:prstGeom prst="rect">
                <a:avLst/>
              </a:prstGeom>
              <a:noFill/>
              <a:ln w="19050">
                <a:solidFill>
                  <a:srgbClr val="D707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0530578" y="1079081"/>
                <a:ext cx="298764" cy="986827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6" name="直接连接符 15"/>
              <p:cNvCxnSpPr>
                <a:stCxn id="11" idx="2"/>
              </p:cNvCxnSpPr>
              <p:nvPr/>
            </p:nvCxnSpPr>
            <p:spPr>
              <a:xfrm flipV="1">
                <a:off x="1434972" y="1615440"/>
                <a:ext cx="7129908" cy="833979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1577429" y="2663203"/>
                <a:ext cx="1" cy="5613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箭头连接符 17"/>
              <p:cNvCxnSpPr/>
              <p:nvPr/>
            </p:nvCxnSpPr>
            <p:spPr>
              <a:xfrm>
                <a:off x="1565564" y="2835521"/>
                <a:ext cx="340129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50"/>
              <p:cNvSpPr txBox="1"/>
              <p:nvPr/>
            </p:nvSpPr>
            <p:spPr>
              <a:xfrm>
                <a:off x="2994447" y="2502996"/>
                <a:ext cx="1106703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?m</a:t>
                </a:r>
                <a:endParaRPr lang="zh-CN" altLang="en-US" sz="1200" dirty="0"/>
              </a:p>
            </p:txBody>
          </p:sp>
          <p:cxnSp>
            <p:nvCxnSpPr>
              <p:cNvPr id="20" name="直接箭头连接符 19"/>
              <p:cNvCxnSpPr/>
              <p:nvPr/>
            </p:nvCxnSpPr>
            <p:spPr>
              <a:xfrm>
                <a:off x="1621150" y="3068365"/>
                <a:ext cx="8824149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flipH="1">
                <a:off x="10445298" y="2579153"/>
                <a:ext cx="1" cy="5613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59"/>
              <p:cNvSpPr txBox="1"/>
              <p:nvPr/>
            </p:nvSpPr>
            <p:spPr>
              <a:xfrm>
                <a:off x="5479046" y="3068365"/>
                <a:ext cx="942936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/>
                  <a:t>?</a:t>
                </a:r>
                <a:r>
                  <a:rPr lang="en-US" altLang="zh-CN" sz="1200" dirty="0" smtClean="0"/>
                  <a:t>m</a:t>
                </a:r>
                <a:endParaRPr lang="zh-CN" altLang="en-US" sz="1200" dirty="0"/>
              </a:p>
            </p:txBody>
          </p:sp>
          <p:sp>
            <p:nvSpPr>
              <p:cNvPr id="23" name="TextBox 63"/>
              <p:cNvSpPr txBox="1"/>
              <p:nvPr/>
            </p:nvSpPr>
            <p:spPr>
              <a:xfrm>
                <a:off x="4973018" y="2502996"/>
                <a:ext cx="834428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35m</a:t>
                </a:r>
                <a:endParaRPr lang="zh-CN" altLang="en-US" sz="1200" dirty="0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8474046" y="981000"/>
                <a:ext cx="832916" cy="1167897"/>
              </a:xfrm>
              <a:prstGeom prst="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5" name="矩形 24"/>
              <p:cNvSpPr/>
              <p:nvPr/>
            </p:nvSpPr>
            <p:spPr>
              <a:xfrm flipV="1">
                <a:off x="8499699" y="1044373"/>
                <a:ext cx="771050" cy="9053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6" name="矩形 25"/>
              <p:cNvSpPr/>
              <p:nvPr/>
            </p:nvSpPr>
            <p:spPr>
              <a:xfrm flipV="1">
                <a:off x="8498189" y="2031202"/>
                <a:ext cx="772559" cy="60354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27" name="直接连接符 26"/>
              <p:cNvCxnSpPr>
                <a:endCxn id="15" idx="1"/>
              </p:cNvCxnSpPr>
              <p:nvPr/>
            </p:nvCxnSpPr>
            <p:spPr>
              <a:xfrm flipV="1">
                <a:off x="8549640" y="1572495"/>
                <a:ext cx="1980939" cy="42947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75"/>
              <p:cNvSpPr txBox="1"/>
              <p:nvPr/>
            </p:nvSpPr>
            <p:spPr>
              <a:xfrm>
                <a:off x="8464613" y="2502996"/>
                <a:ext cx="953541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0.7m</a:t>
                </a:r>
                <a:endParaRPr lang="zh-CN" altLang="en-US" sz="1200" dirty="0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4845944" y="2009900"/>
                <a:ext cx="126749" cy="724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>
                <a:off x="7411921" y="1607576"/>
                <a:ext cx="18107" cy="1176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83"/>
              <p:cNvSpPr txBox="1"/>
              <p:nvPr/>
            </p:nvSpPr>
            <p:spPr>
              <a:xfrm>
                <a:off x="6832095" y="1183886"/>
                <a:ext cx="1971989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altLang="zh-CN" sz="1200" dirty="0" smtClean="0"/>
                  <a:t>ϴ</a:t>
                </a:r>
                <a:r>
                  <a:rPr lang="en-US" altLang="zh-CN" sz="1200" baseline="-25000" dirty="0"/>
                  <a:t>H</a:t>
                </a:r>
                <a:r>
                  <a:rPr lang="en-US" altLang="zh-CN" sz="1200" dirty="0" smtClean="0"/>
                  <a:t>=0.11mrad</a:t>
                </a:r>
                <a:endParaRPr lang="zh-CN" altLang="en-US" sz="1200" dirty="0"/>
              </a:p>
            </p:txBody>
          </p:sp>
          <p:cxnSp>
            <p:nvCxnSpPr>
              <p:cNvPr id="32" name="直接箭头连接符 31"/>
              <p:cNvCxnSpPr/>
              <p:nvPr/>
            </p:nvCxnSpPr>
            <p:spPr>
              <a:xfrm flipV="1">
                <a:off x="5821995" y="2828593"/>
                <a:ext cx="2670841" cy="541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90"/>
              <p:cNvSpPr txBox="1"/>
              <p:nvPr/>
            </p:nvSpPr>
            <p:spPr>
              <a:xfrm>
                <a:off x="6835202" y="2502996"/>
                <a:ext cx="905029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125m</a:t>
                </a:r>
                <a:endParaRPr lang="zh-CN" altLang="en-US" sz="1200" dirty="0"/>
              </a:p>
            </p:txBody>
          </p:sp>
          <p:cxnSp>
            <p:nvCxnSpPr>
              <p:cNvPr id="34" name="直接箭头连接符 33"/>
              <p:cNvCxnSpPr/>
              <p:nvPr/>
            </p:nvCxnSpPr>
            <p:spPr>
              <a:xfrm>
                <a:off x="8485910" y="2828593"/>
                <a:ext cx="82434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5818361" y="2674865"/>
                <a:ext cx="2" cy="3078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98"/>
              <p:cNvSpPr txBox="1"/>
              <p:nvPr/>
            </p:nvSpPr>
            <p:spPr>
              <a:xfrm>
                <a:off x="9614209" y="2502996"/>
                <a:ext cx="1061747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25m</a:t>
                </a:r>
                <a:endParaRPr lang="zh-CN" altLang="en-US" sz="1200" dirty="0"/>
              </a:p>
            </p:txBody>
          </p:sp>
          <p:cxnSp>
            <p:nvCxnSpPr>
              <p:cNvPr id="37" name="直接箭头连接符 36"/>
              <p:cNvCxnSpPr/>
              <p:nvPr/>
            </p:nvCxnSpPr>
            <p:spPr>
              <a:xfrm flipH="1" flipV="1">
                <a:off x="5867400" y="1553975"/>
                <a:ext cx="1" cy="3255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114"/>
              <p:cNvSpPr txBox="1"/>
              <p:nvPr/>
            </p:nvSpPr>
            <p:spPr>
              <a:xfrm>
                <a:off x="5809652" y="1530244"/>
                <a:ext cx="1287672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20mm</a:t>
                </a:r>
                <a:endParaRPr lang="zh-CN" altLang="en-US" sz="1200" dirty="0"/>
              </a:p>
            </p:txBody>
          </p:sp>
          <p:cxnSp>
            <p:nvCxnSpPr>
              <p:cNvPr id="39" name="直接连接符 38"/>
              <p:cNvCxnSpPr/>
              <p:nvPr/>
            </p:nvCxnSpPr>
            <p:spPr>
              <a:xfrm>
                <a:off x="8485360" y="2674864"/>
                <a:ext cx="2" cy="3078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4966305" y="2667939"/>
                <a:ext cx="2" cy="3078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箭头连接符 40"/>
              <p:cNvCxnSpPr/>
              <p:nvPr/>
            </p:nvCxnSpPr>
            <p:spPr>
              <a:xfrm>
                <a:off x="4946073" y="2835521"/>
                <a:ext cx="86590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9302778" y="2695646"/>
                <a:ext cx="2" cy="3078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/>
              <p:cNvCxnSpPr/>
              <p:nvPr/>
            </p:nvCxnSpPr>
            <p:spPr>
              <a:xfrm>
                <a:off x="9303328" y="2828593"/>
                <a:ext cx="114197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142"/>
              <p:cNvSpPr txBox="1"/>
              <p:nvPr/>
            </p:nvSpPr>
            <p:spPr>
              <a:xfrm>
                <a:off x="1751059" y="3510033"/>
                <a:ext cx="1524505" cy="485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u="sng" dirty="0" smtClean="0">
                    <a:solidFill>
                      <a:srgbClr val="FF0000"/>
                    </a:solidFill>
                  </a:rPr>
                  <a:t>Side view</a:t>
                </a:r>
                <a:endParaRPr lang="zh-CN" altLang="en-US" sz="1350" u="sng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1259014" y="3442806"/>
                <a:ext cx="298764" cy="986827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6" name="TextBox 149"/>
              <p:cNvSpPr txBox="1"/>
              <p:nvPr/>
            </p:nvSpPr>
            <p:spPr>
              <a:xfrm>
                <a:off x="1231850" y="4411527"/>
                <a:ext cx="389299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/>
                  <a:t>Q</a:t>
                </a:r>
                <a:endParaRPr lang="zh-CN" altLang="en-US" sz="1350" dirty="0"/>
              </a:p>
            </p:txBody>
          </p:sp>
          <p:sp>
            <p:nvSpPr>
              <p:cNvPr id="47" name="TextBox 150"/>
              <p:cNvSpPr txBox="1"/>
              <p:nvPr/>
            </p:nvSpPr>
            <p:spPr>
              <a:xfrm>
                <a:off x="10485310" y="4341103"/>
                <a:ext cx="389299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/>
                  <a:t>Q</a:t>
                </a:r>
                <a:endParaRPr lang="zh-CN" altLang="en-US" sz="1350" dirty="0"/>
              </a:p>
            </p:txBody>
          </p:sp>
          <p:sp>
            <p:nvSpPr>
              <p:cNvPr id="48" name="矩形 47"/>
              <p:cNvSpPr/>
              <p:nvPr/>
            </p:nvSpPr>
            <p:spPr>
              <a:xfrm flipV="1">
                <a:off x="4979988" y="3581400"/>
                <a:ext cx="787652" cy="827314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4961879" y="3462867"/>
                <a:ext cx="814813" cy="1066800"/>
              </a:xfrm>
              <a:prstGeom prst="rect">
                <a:avLst/>
              </a:prstGeom>
              <a:noFill/>
              <a:ln w="19050">
                <a:solidFill>
                  <a:srgbClr val="D707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10541310" y="3441297"/>
                <a:ext cx="298764" cy="986827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 flipV="1">
                <a:off x="1589314" y="3913911"/>
                <a:ext cx="4194959" cy="2073232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矩形 51"/>
              <p:cNvSpPr/>
              <p:nvPr/>
            </p:nvSpPr>
            <p:spPr>
              <a:xfrm>
                <a:off x="8465574" y="3343217"/>
                <a:ext cx="832916" cy="1167897"/>
              </a:xfrm>
              <a:prstGeom prst="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3" name="矩形 52"/>
              <p:cNvSpPr/>
              <p:nvPr/>
            </p:nvSpPr>
            <p:spPr>
              <a:xfrm flipV="1">
                <a:off x="8491227" y="3691617"/>
                <a:ext cx="771050" cy="48985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54" name="直接连接符 53"/>
              <p:cNvCxnSpPr/>
              <p:nvPr/>
            </p:nvCxnSpPr>
            <p:spPr>
              <a:xfrm>
                <a:off x="5784273" y="3927764"/>
                <a:ext cx="4102694" cy="3929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椭圆 54"/>
              <p:cNvSpPr/>
              <p:nvPr/>
            </p:nvSpPr>
            <p:spPr>
              <a:xfrm>
                <a:off x="4823471" y="4324348"/>
                <a:ext cx="126749" cy="724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6" name="TextBox 169"/>
              <p:cNvSpPr txBox="1"/>
              <p:nvPr/>
            </p:nvSpPr>
            <p:spPr>
              <a:xfrm>
                <a:off x="2772710" y="4166813"/>
                <a:ext cx="1846871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altLang="zh-CN" sz="1200" dirty="0" smtClean="0"/>
                  <a:t>ϴ</a:t>
                </a:r>
                <a:r>
                  <a:rPr lang="en-US" altLang="zh-CN" sz="1200" baseline="-25000" dirty="0" smtClean="0"/>
                  <a:t>V</a:t>
                </a:r>
                <a:r>
                  <a:rPr lang="en-US" altLang="zh-CN" sz="1200" dirty="0" smtClean="0"/>
                  <a:t>=26mrad</a:t>
                </a:r>
                <a:endParaRPr lang="zh-CN" altLang="en-US" sz="1200" dirty="0"/>
              </a:p>
            </p:txBody>
          </p:sp>
          <p:cxnSp>
            <p:nvCxnSpPr>
              <p:cNvPr id="57" name="直接箭头连接符 56"/>
              <p:cNvCxnSpPr/>
              <p:nvPr/>
            </p:nvCxnSpPr>
            <p:spPr>
              <a:xfrm flipV="1">
                <a:off x="4889111" y="3927764"/>
                <a:ext cx="1544" cy="4317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176"/>
              <p:cNvSpPr txBox="1"/>
              <p:nvPr/>
            </p:nvSpPr>
            <p:spPr>
              <a:xfrm>
                <a:off x="4108597" y="3954808"/>
                <a:ext cx="1419812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?mm</a:t>
                </a:r>
                <a:endParaRPr lang="zh-CN" altLang="en-US" sz="1200" dirty="0"/>
              </a:p>
            </p:txBody>
          </p:sp>
          <p:cxnSp>
            <p:nvCxnSpPr>
              <p:cNvPr id="59" name="直接箭头连接符 58"/>
              <p:cNvCxnSpPr/>
              <p:nvPr/>
            </p:nvCxnSpPr>
            <p:spPr>
              <a:xfrm flipH="1" flipV="1">
                <a:off x="1584803" y="3957757"/>
                <a:ext cx="1542" cy="192349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183"/>
              <p:cNvSpPr txBox="1"/>
              <p:nvPr/>
            </p:nvSpPr>
            <p:spPr>
              <a:xfrm>
                <a:off x="1575542" y="4765298"/>
                <a:ext cx="1173041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450mm</a:t>
                </a:r>
                <a:endParaRPr lang="zh-CN" altLang="en-US" sz="1200" dirty="0"/>
              </a:p>
            </p:txBody>
          </p:sp>
          <p:sp>
            <p:nvSpPr>
              <p:cNvPr id="61" name="TextBox 146"/>
              <p:cNvSpPr txBox="1"/>
              <p:nvPr/>
            </p:nvSpPr>
            <p:spPr>
              <a:xfrm>
                <a:off x="1717062" y="1172430"/>
                <a:ext cx="1554287" cy="485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u="sng" dirty="0" smtClean="0">
                    <a:solidFill>
                      <a:srgbClr val="FF0000"/>
                    </a:solidFill>
                  </a:rPr>
                  <a:t>Top view</a:t>
                </a:r>
                <a:endParaRPr lang="zh-CN" altLang="en-US" sz="1350" u="sng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弧形 61"/>
              <p:cNvSpPr/>
              <p:nvPr/>
            </p:nvSpPr>
            <p:spPr>
              <a:xfrm>
                <a:off x="4128656" y="3442854"/>
                <a:ext cx="394854" cy="1205346"/>
              </a:xfrm>
              <a:prstGeom prst="arc">
                <a:avLst>
                  <a:gd name="adj1" fmla="val 5687337"/>
                  <a:gd name="adj2" fmla="val 120080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3" name="TextBox 217"/>
              <p:cNvSpPr txBox="1"/>
              <p:nvPr/>
            </p:nvSpPr>
            <p:spPr>
              <a:xfrm>
                <a:off x="4623858" y="4706892"/>
                <a:ext cx="1845374" cy="485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 err="1"/>
                  <a:t>Lambertson</a:t>
                </a:r>
                <a:endParaRPr lang="zh-CN" altLang="en-US" sz="1350" dirty="0"/>
              </a:p>
            </p:txBody>
          </p:sp>
          <p:sp>
            <p:nvSpPr>
              <p:cNvPr id="64" name="TextBox 218"/>
              <p:cNvSpPr txBox="1"/>
              <p:nvPr/>
            </p:nvSpPr>
            <p:spPr>
              <a:xfrm>
                <a:off x="8534405" y="4767941"/>
                <a:ext cx="1235764" cy="485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/>
                  <a:t>kicker</a:t>
                </a:r>
                <a:endParaRPr lang="zh-CN" altLang="en-US" sz="1350" dirty="0"/>
              </a:p>
            </p:txBody>
          </p:sp>
          <p:sp>
            <p:nvSpPr>
              <p:cNvPr id="65" name="TextBox 225"/>
              <p:cNvSpPr txBox="1"/>
              <p:nvPr/>
            </p:nvSpPr>
            <p:spPr>
              <a:xfrm>
                <a:off x="7853012" y="1735865"/>
                <a:ext cx="1272883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?mm</a:t>
                </a:r>
                <a:endParaRPr lang="zh-CN" altLang="en-US" sz="1200" dirty="0"/>
              </a:p>
            </p:txBody>
          </p:sp>
          <p:cxnSp>
            <p:nvCxnSpPr>
              <p:cNvPr id="66" name="直接箭头连接符 65"/>
              <p:cNvCxnSpPr/>
              <p:nvPr/>
            </p:nvCxnSpPr>
            <p:spPr>
              <a:xfrm flipV="1">
                <a:off x="8404860" y="1648880"/>
                <a:ext cx="695" cy="210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直接箭头连接符 5"/>
            <p:cNvCxnSpPr/>
            <p:nvPr/>
          </p:nvCxnSpPr>
          <p:spPr>
            <a:xfrm flipV="1">
              <a:off x="3715528" y="3743521"/>
              <a:ext cx="0" cy="35174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114"/>
            <p:cNvSpPr txBox="1"/>
            <p:nvPr/>
          </p:nvSpPr>
          <p:spPr>
            <a:xfrm>
              <a:off x="2819968" y="3797392"/>
              <a:ext cx="1117171" cy="335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23.85mm</a:t>
              </a:r>
              <a:endParaRPr lang="zh-CN" altLang="en-US" sz="1200" dirty="0"/>
            </a:p>
          </p:txBody>
        </p:sp>
      </p:grpSp>
      <p:sp>
        <p:nvSpPr>
          <p:cNvPr id="67" name="内容占位符 1"/>
          <p:cNvSpPr>
            <a:spLocks noGrp="1"/>
          </p:cNvSpPr>
          <p:nvPr>
            <p:ph idx="1"/>
          </p:nvPr>
        </p:nvSpPr>
        <p:spPr>
          <a:xfrm>
            <a:off x="176214" y="1005290"/>
            <a:ext cx="8039240" cy="52065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Train by </a:t>
            </a:r>
            <a:r>
              <a:rPr lang="en-US" altLang="zh-CN" dirty="0" err="1" smtClean="0"/>
              <a:t>train,bunch</a:t>
            </a:r>
            <a:r>
              <a:rPr lang="en-US" altLang="zh-CN" dirty="0" smtClean="0"/>
              <a:t>-by-bunch extraction</a:t>
            </a:r>
            <a:endParaRPr lang="zh-CN" altLang="en-US" dirty="0"/>
          </a:p>
        </p:txBody>
      </p:sp>
      <p:grpSp>
        <p:nvGrpSpPr>
          <p:cNvPr id="68" name="组合 67"/>
          <p:cNvGrpSpPr/>
          <p:nvPr/>
        </p:nvGrpSpPr>
        <p:grpSpPr>
          <a:xfrm>
            <a:off x="6444207" y="1903490"/>
            <a:ext cx="2567850" cy="1815599"/>
            <a:chOff x="6444207" y="1902547"/>
            <a:chExt cx="2567850" cy="1815599"/>
          </a:xfrm>
        </p:grpSpPr>
        <p:pic>
          <p:nvPicPr>
            <p:cNvPr id="69" name="Picture 2" descr="1534211394(1)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7" y="1902547"/>
              <a:ext cx="2486574" cy="1815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椭圆 69"/>
            <p:cNvSpPr/>
            <p:nvPr/>
          </p:nvSpPr>
          <p:spPr>
            <a:xfrm>
              <a:off x="6961072" y="1985102"/>
              <a:ext cx="1081913" cy="5083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/>
                <a:t>Storage Beam</a:t>
              </a:r>
            </a:p>
          </p:txBody>
        </p:sp>
        <p:sp>
          <p:nvSpPr>
            <p:cNvPr id="71" name="椭圆 70"/>
            <p:cNvSpPr/>
            <p:nvPr/>
          </p:nvSpPr>
          <p:spPr>
            <a:xfrm>
              <a:off x="6961072" y="3138564"/>
              <a:ext cx="1081913" cy="50836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/>
                <a:t>Injection </a:t>
              </a:r>
              <a:r>
                <a:rPr lang="zh-CN" altLang="en-US" sz="1050" dirty="0" smtClean="0"/>
                <a:t>Beam</a:t>
              </a:r>
              <a:r>
                <a:rPr lang="en-US" altLang="zh-CN" sz="1050" dirty="0" smtClean="0"/>
                <a:t> </a:t>
              </a:r>
              <a:endParaRPr lang="zh-CN" altLang="en-US" sz="1050" dirty="0"/>
            </a:p>
          </p:txBody>
        </p:sp>
        <p:sp>
          <p:nvSpPr>
            <p:cNvPr id="72" name="矩形 71"/>
            <p:cNvSpPr/>
            <p:nvPr/>
          </p:nvSpPr>
          <p:spPr>
            <a:xfrm>
              <a:off x="7101396" y="2825281"/>
              <a:ext cx="1317990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zh-CN" sz="1050" b="1" dirty="0"/>
                <a:t>Septum</a:t>
              </a:r>
              <a:r>
                <a:rPr lang="zh-CN" altLang="en-US" sz="1050" b="1" dirty="0"/>
                <a:t> </a:t>
              </a:r>
              <a:r>
                <a:rPr lang="zh-CN" altLang="en-US" sz="1050" b="1" dirty="0" smtClean="0"/>
                <a:t>Plate </a:t>
              </a:r>
              <a:r>
                <a:rPr lang="en-US" altLang="zh-CN" sz="1050" b="1" dirty="0" smtClean="0"/>
                <a:t>10mm</a:t>
              </a:r>
              <a:endParaRPr lang="zh-CN" altLang="en-US" sz="1050" b="1" dirty="0"/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8498623" y="2402712"/>
              <a:ext cx="51343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000" dirty="0"/>
                <a:t>5</a:t>
              </a:r>
              <a:r>
                <a:rPr lang="en-US" altLang="zh-CN" sz="1000" dirty="0" smtClean="0"/>
                <a:t>mm</a:t>
              </a:r>
              <a:endParaRPr lang="zh-CN" altLang="en-US" sz="1000" dirty="0"/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8508605" y="3089354"/>
              <a:ext cx="45605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000" dirty="0"/>
                <a:t>5</a:t>
              </a:r>
              <a:r>
                <a:rPr lang="en-US" altLang="zh-CN" sz="1000" dirty="0" smtClean="0"/>
                <a:t>mm</a:t>
              </a:r>
              <a:endParaRPr lang="zh-CN" altLang="en-US" sz="1000" dirty="0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5309413" y="5203420"/>
            <a:ext cx="1930190" cy="809405"/>
            <a:chOff x="6988165" y="5576467"/>
            <a:chExt cx="1930190" cy="809405"/>
          </a:xfrm>
        </p:grpSpPr>
        <p:grpSp>
          <p:nvGrpSpPr>
            <p:cNvPr id="76" name="组合 75"/>
            <p:cNvGrpSpPr/>
            <p:nvPr/>
          </p:nvGrpSpPr>
          <p:grpSpPr>
            <a:xfrm>
              <a:off x="7156472" y="5614471"/>
              <a:ext cx="1368152" cy="327547"/>
              <a:chOff x="6948264" y="5259984"/>
              <a:chExt cx="1810543" cy="728811"/>
            </a:xfrm>
          </p:grpSpPr>
          <p:cxnSp>
            <p:nvCxnSpPr>
              <p:cNvPr id="88" name="直接连接符 87"/>
              <p:cNvCxnSpPr/>
              <p:nvPr/>
            </p:nvCxnSpPr>
            <p:spPr>
              <a:xfrm flipV="1">
                <a:off x="7164288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>
                <a:off x="7236296" y="5259984"/>
                <a:ext cx="12241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 flipH="1" flipV="1">
                <a:off x="8460432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>
                <a:off x="6948264" y="5980064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/>
              <p:nvPr/>
            </p:nvCxnSpPr>
            <p:spPr>
              <a:xfrm>
                <a:off x="8542783" y="5988795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直接连接符 76"/>
            <p:cNvCxnSpPr/>
            <p:nvPr/>
          </p:nvCxnSpPr>
          <p:spPr>
            <a:xfrm>
              <a:off x="7328387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>
              <a:off x="7403355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箭头连接符 78"/>
            <p:cNvCxnSpPr/>
            <p:nvPr/>
          </p:nvCxnSpPr>
          <p:spPr>
            <a:xfrm>
              <a:off x="6988165" y="6010937"/>
              <a:ext cx="3402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箭头连接符 79"/>
            <p:cNvCxnSpPr/>
            <p:nvPr/>
          </p:nvCxnSpPr>
          <p:spPr>
            <a:xfrm flipH="1">
              <a:off x="7413484" y="6005613"/>
              <a:ext cx="875892" cy="143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文本框 80"/>
            <p:cNvSpPr txBox="1"/>
            <p:nvPr/>
          </p:nvSpPr>
          <p:spPr>
            <a:xfrm>
              <a:off x="7048194" y="6101257"/>
              <a:ext cx="620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200ns</a:t>
              </a:r>
              <a:endParaRPr lang="zh-CN" altLang="en-US" sz="1200" dirty="0"/>
            </a:p>
          </p:txBody>
        </p:sp>
        <p:cxnSp>
          <p:nvCxnSpPr>
            <p:cNvPr id="82" name="直接连接符 81"/>
            <p:cNvCxnSpPr/>
            <p:nvPr/>
          </p:nvCxnSpPr>
          <p:spPr>
            <a:xfrm>
              <a:off x="8282508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8354516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箭头连接符 83"/>
            <p:cNvCxnSpPr/>
            <p:nvPr/>
          </p:nvCxnSpPr>
          <p:spPr>
            <a:xfrm flipH="1" flipV="1">
              <a:off x="8361384" y="6006492"/>
              <a:ext cx="470884" cy="1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文本框 84"/>
            <p:cNvSpPr txBox="1"/>
            <p:nvPr/>
          </p:nvSpPr>
          <p:spPr>
            <a:xfrm>
              <a:off x="7410223" y="5806204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40~2000ns</a:t>
              </a:r>
              <a:endParaRPr lang="zh-CN" altLang="en-US" sz="1200" dirty="0"/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8155509" y="6108873"/>
              <a:ext cx="620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200ns</a:t>
              </a:r>
              <a:endParaRPr lang="zh-CN" altLang="en-US" sz="1200" dirty="0"/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8298205" y="5576467"/>
              <a:ext cx="620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1kHz</a:t>
              </a:r>
              <a:endParaRPr lang="zh-CN" altLang="en-US" sz="1200" dirty="0"/>
            </a:p>
          </p:txBody>
        </p:sp>
      </p:grpSp>
      <p:sp>
        <p:nvSpPr>
          <p:cNvPr id="94" name="文本框 93"/>
          <p:cNvSpPr txBox="1"/>
          <p:nvPr/>
        </p:nvSpPr>
        <p:spPr>
          <a:xfrm>
            <a:off x="511621" y="4801115"/>
            <a:ext cx="8432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zh-CN" sz="2000" b="1" u="sng" dirty="0" smtClean="0"/>
              <a:t>Dipole kicker: </a:t>
            </a:r>
            <a:r>
              <a:rPr lang="en-US" altLang="zh-CN" sz="2000" dirty="0" smtClean="0"/>
              <a:t>horizontal vacuum out delay-line </a:t>
            </a:r>
            <a:r>
              <a:rPr lang="en-US" altLang="zh-CN" sz="2000" dirty="0" err="1" smtClean="0"/>
              <a:t>kicker+coating</a:t>
            </a:r>
            <a:r>
              <a:rPr lang="en-US" altLang="zh-CN" sz="2000" dirty="0" smtClean="0"/>
              <a:t> ceramic </a:t>
            </a:r>
            <a:r>
              <a:rPr lang="en-US" altLang="zh-CN" sz="2000" dirty="0" err="1" smtClean="0"/>
              <a:t>chamber+PFN-based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solid-state </a:t>
            </a:r>
            <a:r>
              <a:rPr lang="en-US" altLang="zh-CN" sz="2000" dirty="0" err="1" smtClean="0"/>
              <a:t>pulser</a:t>
            </a:r>
            <a:endParaRPr lang="en-US" altLang="zh-CN" sz="2000" dirty="0" smtClean="0"/>
          </a:p>
          <a:p>
            <a:pPr marL="228600" indent="-228600">
              <a:buAutoNum type="arabicPeriod"/>
            </a:pPr>
            <a:r>
              <a:rPr lang="en-US" altLang="zh-CN" sz="2000" dirty="0" smtClean="0"/>
              <a:t> </a:t>
            </a:r>
            <a:r>
              <a:rPr lang="en-US" altLang="zh-CN" sz="2000" b="1" u="sng" dirty="0" smtClean="0"/>
              <a:t>Septa: </a:t>
            </a:r>
            <a:r>
              <a:rPr lang="en-US" altLang="zh-CN" sz="2000" dirty="0" smtClean="0"/>
              <a:t>Vertical </a:t>
            </a:r>
            <a:r>
              <a:rPr lang="en-US" altLang="zh-CN" sz="2000" dirty="0" err="1" smtClean="0"/>
              <a:t>Lambertson</a:t>
            </a:r>
            <a:r>
              <a:rPr lang="en-US" altLang="zh-CN" sz="2000" dirty="0" smtClean="0"/>
              <a:t> magnet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6809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RF region beam separating system</a:t>
            </a:r>
            <a:endParaRPr lang="zh-CN" altLang="en-US" dirty="0"/>
          </a:p>
        </p:txBody>
      </p:sp>
      <p:grpSp>
        <p:nvGrpSpPr>
          <p:cNvPr id="279" name="组合 278"/>
          <p:cNvGrpSpPr/>
          <p:nvPr/>
        </p:nvGrpSpPr>
        <p:grpSpPr>
          <a:xfrm>
            <a:off x="1460487" y="1844824"/>
            <a:ext cx="6423881" cy="4486267"/>
            <a:chOff x="854898" y="1127525"/>
            <a:chExt cx="7306715" cy="510281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1680" y="1127525"/>
              <a:ext cx="5544616" cy="5102814"/>
            </a:xfrm>
            <a:prstGeom prst="rect">
              <a:avLst/>
            </a:prstGeom>
          </p:spPr>
        </p:pic>
        <p:sp>
          <p:nvSpPr>
            <p:cNvPr id="5" name="椭圆 4"/>
            <p:cNvSpPr/>
            <p:nvPr/>
          </p:nvSpPr>
          <p:spPr>
            <a:xfrm>
              <a:off x="2358802" y="2276872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2267744" y="2429272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2176686" y="2574429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2104678" y="2742828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2032670" y="2943994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989237" y="3112393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960662" y="3284984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907704" y="3606924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1898179" y="3961631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941612" y="4158605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2008287" y="4365104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104678" y="4581128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2214786" y="4797152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2373660" y="501317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2520727" y="5219675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2699792" y="537321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2872383" y="5517232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3112790" y="5680298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3347864" y="5795739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3573413" y="5886797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3789437" y="5939755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3554363" y="139372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3300239" y="1512218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3059832" y="1638325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2858666" y="177281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2646834" y="1954932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2483768" y="213285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3861445" y="1297335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 flipH="1" flipV="1">
              <a:off x="6554316" y="4979268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 flipH="1" flipV="1">
              <a:off x="6654899" y="4836393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 flipH="1" flipV="1">
              <a:off x="6745957" y="4681711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 flipH="1" flipV="1">
              <a:off x="6817965" y="4513312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flipH="1" flipV="1">
              <a:off x="6899498" y="4321671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flipH="1" flipV="1">
              <a:off x="6948264" y="4153272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 flipH="1" flipV="1">
              <a:off x="6976839" y="3980681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 flipH="1" flipV="1">
              <a:off x="6957789" y="3649216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 flipH="1" flipV="1">
              <a:off x="6938739" y="3294509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 flipH="1" flipV="1">
              <a:off x="6895306" y="3097535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 flipH="1" flipV="1">
              <a:off x="6838156" y="2891036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 flipH="1" flipV="1">
              <a:off x="6751290" y="2675012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 flipH="1" flipV="1">
              <a:off x="6641182" y="2458988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 flipH="1" flipV="1">
              <a:off x="6482308" y="2242964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 flipH="1" flipV="1">
              <a:off x="6335241" y="2036465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 flipH="1" flipV="1">
              <a:off x="6156176" y="1882924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 flipH="1" flipV="1">
              <a:off x="5983585" y="1738908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 flipH="1" flipV="1">
              <a:off x="5743178" y="1575842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 flipH="1" flipV="1">
              <a:off x="5508104" y="1460401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 flipH="1" flipV="1">
              <a:off x="5282555" y="1369343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 flipH="1" flipV="1">
              <a:off x="5066531" y="1316385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 flipH="1" flipV="1">
              <a:off x="5301605" y="5862414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 flipH="1" flipV="1">
              <a:off x="5584304" y="5743922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 flipH="1" flipV="1">
              <a:off x="5834236" y="5617815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 flipH="1" flipV="1">
              <a:off x="6025877" y="5483324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 flipH="1" flipV="1">
              <a:off x="6228184" y="5310733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 flipH="1" flipV="1">
              <a:off x="6429350" y="5132809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 flipH="1" flipV="1">
              <a:off x="4994523" y="5958805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1835696" y="3248326"/>
              <a:ext cx="268982" cy="61041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1835696" y="3955644"/>
              <a:ext cx="268982" cy="61041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/>
            <p:cNvSpPr/>
            <p:nvPr/>
          </p:nvSpPr>
          <p:spPr>
            <a:xfrm>
              <a:off x="6860168" y="3292358"/>
              <a:ext cx="268982" cy="61041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/>
            <p:cNvSpPr/>
            <p:nvPr/>
          </p:nvSpPr>
          <p:spPr>
            <a:xfrm>
              <a:off x="6868882" y="4005064"/>
              <a:ext cx="268982" cy="61041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1502135" y="3016002"/>
              <a:ext cx="216024" cy="494531"/>
              <a:chOff x="1475656" y="2814836"/>
              <a:chExt cx="216024" cy="639146"/>
            </a:xfrm>
          </p:grpSpPr>
          <p:cxnSp>
            <p:nvCxnSpPr>
              <p:cNvPr id="72" name="直接连接符 71"/>
              <p:cNvCxnSpPr/>
              <p:nvPr/>
            </p:nvCxnSpPr>
            <p:spPr>
              <a:xfrm>
                <a:off x="1475656" y="2814836"/>
                <a:ext cx="0" cy="20116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>
                <a:off x="1475656" y="3016002"/>
                <a:ext cx="216024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>
                <a:off x="1691680" y="3016002"/>
                <a:ext cx="0" cy="23232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>
              <a:xfrm>
                <a:off x="1475656" y="3248326"/>
                <a:ext cx="216024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>
                <a:off x="1475656" y="3252816"/>
                <a:ext cx="0" cy="20116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4" name="Picture 14" descr="片段_6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626906" y="2831100"/>
              <a:ext cx="1109103" cy="637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14" descr="片段_6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618989" y="4046461"/>
              <a:ext cx="1109103" cy="637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6" name="组合 85"/>
            <p:cNvGrpSpPr/>
            <p:nvPr/>
          </p:nvGrpSpPr>
          <p:grpSpPr>
            <a:xfrm>
              <a:off x="1486492" y="3733415"/>
              <a:ext cx="216024" cy="494531"/>
              <a:chOff x="1475656" y="2814836"/>
              <a:chExt cx="216024" cy="639146"/>
            </a:xfrm>
          </p:grpSpPr>
          <p:cxnSp>
            <p:nvCxnSpPr>
              <p:cNvPr id="87" name="直接连接符 86"/>
              <p:cNvCxnSpPr/>
              <p:nvPr/>
            </p:nvCxnSpPr>
            <p:spPr>
              <a:xfrm>
                <a:off x="1475656" y="2814836"/>
                <a:ext cx="0" cy="201166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>
                <a:off x="1475656" y="3016002"/>
                <a:ext cx="216024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>
                <a:off x="1691680" y="3016002"/>
                <a:ext cx="0" cy="232324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>
                <a:off x="1475656" y="3248326"/>
                <a:ext cx="216024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>
                <a:off x="1475656" y="3252816"/>
                <a:ext cx="0" cy="201166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组合 91"/>
            <p:cNvGrpSpPr/>
            <p:nvPr/>
          </p:nvGrpSpPr>
          <p:grpSpPr>
            <a:xfrm flipH="1">
              <a:off x="7261463" y="3805423"/>
              <a:ext cx="216024" cy="494531"/>
              <a:chOff x="1475656" y="2814836"/>
              <a:chExt cx="216024" cy="639146"/>
            </a:xfrm>
          </p:grpSpPr>
          <p:cxnSp>
            <p:nvCxnSpPr>
              <p:cNvPr id="93" name="直接连接符 92"/>
              <p:cNvCxnSpPr/>
              <p:nvPr/>
            </p:nvCxnSpPr>
            <p:spPr>
              <a:xfrm>
                <a:off x="1475656" y="2814836"/>
                <a:ext cx="0" cy="20116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>
                <a:off x="1475656" y="3016002"/>
                <a:ext cx="216024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>
              <a:xfrm>
                <a:off x="1691680" y="3016002"/>
                <a:ext cx="0" cy="23232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/>
              <p:nvPr/>
            </p:nvCxnSpPr>
            <p:spPr>
              <a:xfrm>
                <a:off x="1475656" y="3248326"/>
                <a:ext cx="216024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>
                <a:off x="1475656" y="3252816"/>
                <a:ext cx="0" cy="20116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组合 97"/>
            <p:cNvGrpSpPr/>
            <p:nvPr/>
          </p:nvGrpSpPr>
          <p:grpSpPr>
            <a:xfrm flipH="1">
              <a:off x="7236296" y="3062101"/>
              <a:ext cx="216024" cy="494531"/>
              <a:chOff x="1475656" y="2814836"/>
              <a:chExt cx="216024" cy="639146"/>
            </a:xfrm>
          </p:grpSpPr>
          <p:cxnSp>
            <p:nvCxnSpPr>
              <p:cNvPr id="99" name="直接连接符 98"/>
              <p:cNvCxnSpPr/>
              <p:nvPr/>
            </p:nvCxnSpPr>
            <p:spPr>
              <a:xfrm>
                <a:off x="1475656" y="2814836"/>
                <a:ext cx="0" cy="201166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>
                <a:off x="1475656" y="3016002"/>
                <a:ext cx="216024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/>
              <p:nvPr/>
            </p:nvCxnSpPr>
            <p:spPr>
              <a:xfrm>
                <a:off x="1691680" y="3016002"/>
                <a:ext cx="0" cy="232324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>
                <a:off x="1475656" y="3248326"/>
                <a:ext cx="216024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>
              <a:xfrm>
                <a:off x="1475656" y="3252816"/>
                <a:ext cx="0" cy="201166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4" name="Picture 14" descr="片段_6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7288419" y="2831100"/>
              <a:ext cx="1109103" cy="637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14" descr="片段_6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7288419" y="4046461"/>
              <a:ext cx="1109103" cy="637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" name="文本框 131"/>
            <p:cNvSpPr txBox="1"/>
            <p:nvPr/>
          </p:nvSpPr>
          <p:spPr>
            <a:xfrm>
              <a:off x="2032670" y="3100318"/>
              <a:ext cx="792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k1</a:t>
              </a:r>
              <a:endParaRPr lang="zh-CN" altLang="en-US" dirty="0"/>
            </a:p>
          </p:txBody>
        </p:sp>
        <p:sp>
          <p:nvSpPr>
            <p:cNvPr id="133" name="文本框 132"/>
            <p:cNvSpPr txBox="1"/>
            <p:nvPr/>
          </p:nvSpPr>
          <p:spPr>
            <a:xfrm>
              <a:off x="2017898" y="3812969"/>
              <a:ext cx="792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k2</a:t>
              </a:r>
              <a:endParaRPr lang="zh-CN" altLang="en-US" dirty="0"/>
            </a:p>
          </p:txBody>
        </p:sp>
        <p:sp>
          <p:nvSpPr>
            <p:cNvPr id="134" name="文本框 133"/>
            <p:cNvSpPr txBox="1"/>
            <p:nvPr/>
          </p:nvSpPr>
          <p:spPr>
            <a:xfrm>
              <a:off x="6461465" y="3855227"/>
              <a:ext cx="865891" cy="42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k4</a:t>
              </a:r>
              <a:endParaRPr lang="zh-CN" altLang="en-US" dirty="0"/>
            </a:p>
          </p:txBody>
        </p:sp>
        <p:sp>
          <p:nvSpPr>
            <p:cNvPr id="135" name="文本框 134"/>
            <p:cNvSpPr txBox="1"/>
            <p:nvPr/>
          </p:nvSpPr>
          <p:spPr>
            <a:xfrm>
              <a:off x="6429350" y="3156853"/>
              <a:ext cx="489599" cy="42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k3</a:t>
              </a:r>
              <a:endParaRPr lang="zh-CN" altLang="en-US" dirty="0"/>
            </a:p>
          </p:txBody>
        </p:sp>
        <p:sp>
          <p:nvSpPr>
            <p:cNvPr id="136" name="矩形 135"/>
            <p:cNvSpPr/>
            <p:nvPr/>
          </p:nvSpPr>
          <p:spPr>
            <a:xfrm>
              <a:off x="2521974" y="3463160"/>
              <a:ext cx="3892649" cy="16475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2" name="直接连接符 151"/>
            <p:cNvCxnSpPr/>
            <p:nvPr/>
          </p:nvCxnSpPr>
          <p:spPr>
            <a:xfrm>
              <a:off x="3642619" y="4321164"/>
              <a:ext cx="0" cy="18795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 flipV="1">
              <a:off x="3638809" y="4319676"/>
              <a:ext cx="501143" cy="14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/>
            <p:cNvCxnSpPr/>
            <p:nvPr/>
          </p:nvCxnSpPr>
          <p:spPr>
            <a:xfrm>
              <a:off x="4139952" y="4321164"/>
              <a:ext cx="0" cy="18795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文本框 159"/>
            <p:cNvSpPr txBox="1"/>
            <p:nvPr/>
          </p:nvSpPr>
          <p:spPr>
            <a:xfrm>
              <a:off x="3140000" y="3877361"/>
              <a:ext cx="56492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165us</a:t>
              </a:r>
              <a:endParaRPr lang="zh-CN" altLang="en-US" sz="1000" dirty="0"/>
            </a:p>
          </p:txBody>
        </p:sp>
        <p:sp>
          <p:nvSpPr>
            <p:cNvPr id="161" name="文本框 160"/>
            <p:cNvSpPr txBox="1"/>
            <p:nvPr/>
          </p:nvSpPr>
          <p:spPr>
            <a:xfrm>
              <a:off x="4150699" y="3866634"/>
              <a:ext cx="56492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165us</a:t>
              </a:r>
              <a:endParaRPr lang="zh-CN" altLang="en-US" sz="1000" dirty="0"/>
            </a:p>
          </p:txBody>
        </p:sp>
        <p:cxnSp>
          <p:nvCxnSpPr>
            <p:cNvPr id="174" name="直接连接符 173"/>
            <p:cNvCxnSpPr/>
            <p:nvPr/>
          </p:nvCxnSpPr>
          <p:spPr>
            <a:xfrm>
              <a:off x="3111468" y="4508027"/>
              <a:ext cx="529722" cy="79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/>
          </p:nvCxnSpPr>
          <p:spPr>
            <a:xfrm>
              <a:off x="4141050" y="4504057"/>
              <a:ext cx="529722" cy="79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/>
            <p:nvPr/>
          </p:nvCxnSpPr>
          <p:spPr>
            <a:xfrm>
              <a:off x="4667819" y="4313902"/>
              <a:ext cx="0" cy="18795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/>
            <p:nvPr/>
          </p:nvCxnSpPr>
          <p:spPr>
            <a:xfrm flipV="1">
              <a:off x="4667819" y="4312414"/>
              <a:ext cx="501143" cy="14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/>
            <p:nvPr/>
          </p:nvCxnSpPr>
          <p:spPr>
            <a:xfrm>
              <a:off x="5168962" y="4313902"/>
              <a:ext cx="0" cy="18795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/>
          </p:nvCxnSpPr>
          <p:spPr>
            <a:xfrm>
              <a:off x="5169493" y="4496912"/>
              <a:ext cx="529722" cy="79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8" name="组合 217"/>
            <p:cNvGrpSpPr/>
            <p:nvPr/>
          </p:nvGrpSpPr>
          <p:grpSpPr>
            <a:xfrm>
              <a:off x="3080000" y="4062482"/>
              <a:ext cx="2647621" cy="202546"/>
              <a:chOff x="3080000" y="4062482"/>
              <a:chExt cx="2647621" cy="202546"/>
            </a:xfrm>
          </p:grpSpPr>
          <p:cxnSp>
            <p:nvCxnSpPr>
              <p:cNvPr id="184" name="直接连接符 183"/>
              <p:cNvCxnSpPr/>
              <p:nvPr/>
            </p:nvCxnSpPr>
            <p:spPr>
              <a:xfrm>
                <a:off x="4156348" y="4071232"/>
                <a:ext cx="0" cy="18795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直接连接符 184"/>
              <p:cNvCxnSpPr/>
              <p:nvPr/>
            </p:nvCxnSpPr>
            <p:spPr>
              <a:xfrm flipV="1">
                <a:off x="4156348" y="4069744"/>
                <a:ext cx="501143" cy="14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直接连接符 185"/>
              <p:cNvCxnSpPr/>
              <p:nvPr/>
            </p:nvCxnSpPr>
            <p:spPr>
              <a:xfrm>
                <a:off x="4657491" y="4071232"/>
                <a:ext cx="0" cy="18795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接连接符 186"/>
              <p:cNvCxnSpPr/>
              <p:nvPr/>
            </p:nvCxnSpPr>
            <p:spPr>
              <a:xfrm>
                <a:off x="3629007" y="4258095"/>
                <a:ext cx="529722" cy="79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接连接符 187"/>
              <p:cNvCxnSpPr/>
              <p:nvPr/>
            </p:nvCxnSpPr>
            <p:spPr>
              <a:xfrm>
                <a:off x="4658589" y="4254125"/>
                <a:ext cx="529722" cy="79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接连接符 188"/>
              <p:cNvCxnSpPr/>
              <p:nvPr/>
            </p:nvCxnSpPr>
            <p:spPr>
              <a:xfrm>
                <a:off x="5185358" y="4063970"/>
                <a:ext cx="0" cy="18795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接连接符 189"/>
              <p:cNvCxnSpPr/>
              <p:nvPr/>
            </p:nvCxnSpPr>
            <p:spPr>
              <a:xfrm flipV="1">
                <a:off x="5185358" y="4062482"/>
                <a:ext cx="501143" cy="14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直接连接符 190"/>
              <p:cNvCxnSpPr/>
              <p:nvPr/>
            </p:nvCxnSpPr>
            <p:spPr>
              <a:xfrm>
                <a:off x="5686501" y="4063970"/>
                <a:ext cx="0" cy="18795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直接连接符 191"/>
              <p:cNvCxnSpPr/>
              <p:nvPr/>
            </p:nvCxnSpPr>
            <p:spPr>
              <a:xfrm flipV="1">
                <a:off x="5689435" y="4251469"/>
                <a:ext cx="38186" cy="3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直接连接符 192"/>
              <p:cNvCxnSpPr/>
              <p:nvPr/>
            </p:nvCxnSpPr>
            <p:spPr>
              <a:xfrm>
                <a:off x="3632086" y="4074660"/>
                <a:ext cx="0" cy="18795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直接连接符 193"/>
              <p:cNvCxnSpPr/>
              <p:nvPr/>
            </p:nvCxnSpPr>
            <p:spPr>
              <a:xfrm flipV="1">
                <a:off x="3134753" y="4077072"/>
                <a:ext cx="501143" cy="14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直接连接符 194"/>
              <p:cNvCxnSpPr/>
              <p:nvPr/>
            </p:nvCxnSpPr>
            <p:spPr>
              <a:xfrm>
                <a:off x="3135650" y="4077072"/>
                <a:ext cx="0" cy="18795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直接连接符 195"/>
              <p:cNvCxnSpPr/>
              <p:nvPr/>
            </p:nvCxnSpPr>
            <p:spPr>
              <a:xfrm>
                <a:off x="3080000" y="4262575"/>
                <a:ext cx="63307" cy="4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5" name="直接连接符 204"/>
            <p:cNvCxnSpPr/>
            <p:nvPr/>
          </p:nvCxnSpPr>
          <p:spPr>
            <a:xfrm>
              <a:off x="4150699" y="4565256"/>
              <a:ext cx="0" cy="18795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/>
            <p:nvPr/>
          </p:nvCxnSpPr>
          <p:spPr>
            <a:xfrm flipV="1">
              <a:off x="4149019" y="4559700"/>
              <a:ext cx="508248" cy="269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/>
            <p:nvPr/>
          </p:nvCxnSpPr>
          <p:spPr>
            <a:xfrm>
              <a:off x="4651842" y="4565256"/>
              <a:ext cx="0" cy="18795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/>
            <p:nvPr/>
          </p:nvCxnSpPr>
          <p:spPr>
            <a:xfrm>
              <a:off x="3624079" y="4752119"/>
              <a:ext cx="529722" cy="79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/>
            <p:nvPr/>
          </p:nvCxnSpPr>
          <p:spPr>
            <a:xfrm flipV="1">
              <a:off x="4643073" y="4744585"/>
              <a:ext cx="533346" cy="3565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/>
            <p:cNvCxnSpPr/>
            <p:nvPr/>
          </p:nvCxnSpPr>
          <p:spPr>
            <a:xfrm>
              <a:off x="5181572" y="4557994"/>
              <a:ext cx="0" cy="18795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连接符 210"/>
            <p:cNvCxnSpPr/>
            <p:nvPr/>
          </p:nvCxnSpPr>
          <p:spPr>
            <a:xfrm flipV="1">
              <a:off x="5176419" y="4552438"/>
              <a:ext cx="494566" cy="726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/>
            <p:nvPr/>
          </p:nvCxnSpPr>
          <p:spPr>
            <a:xfrm>
              <a:off x="5670985" y="4557994"/>
              <a:ext cx="0" cy="18795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/>
            <p:nvPr/>
          </p:nvCxnSpPr>
          <p:spPr>
            <a:xfrm flipV="1">
              <a:off x="5673919" y="4745493"/>
              <a:ext cx="38186" cy="3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/>
          </p:nvCxnSpPr>
          <p:spPr>
            <a:xfrm>
              <a:off x="3627158" y="4568684"/>
              <a:ext cx="0" cy="18795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/>
            <p:nvPr/>
          </p:nvCxnSpPr>
          <p:spPr>
            <a:xfrm flipV="1">
              <a:off x="3129825" y="4571096"/>
              <a:ext cx="501143" cy="14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接连接符 215"/>
            <p:cNvCxnSpPr/>
            <p:nvPr/>
          </p:nvCxnSpPr>
          <p:spPr>
            <a:xfrm>
              <a:off x="3130722" y="4571096"/>
              <a:ext cx="0" cy="18795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连接符 216"/>
            <p:cNvCxnSpPr/>
            <p:nvPr/>
          </p:nvCxnSpPr>
          <p:spPr>
            <a:xfrm>
              <a:off x="3075072" y="4756599"/>
              <a:ext cx="63307" cy="4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连接符 220"/>
            <p:cNvCxnSpPr/>
            <p:nvPr/>
          </p:nvCxnSpPr>
          <p:spPr>
            <a:xfrm flipH="1">
              <a:off x="3624079" y="4251469"/>
              <a:ext cx="5735" cy="859219"/>
            </a:xfrm>
            <a:prstGeom prst="line">
              <a:avLst/>
            </a:prstGeom>
            <a:ln w="63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接连接符 221"/>
            <p:cNvCxnSpPr/>
            <p:nvPr/>
          </p:nvCxnSpPr>
          <p:spPr>
            <a:xfrm flipH="1">
              <a:off x="4151033" y="4253565"/>
              <a:ext cx="4650" cy="891502"/>
            </a:xfrm>
            <a:prstGeom prst="line">
              <a:avLst/>
            </a:prstGeom>
            <a:ln w="63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文本框 218"/>
            <p:cNvSpPr txBox="1"/>
            <p:nvPr/>
          </p:nvSpPr>
          <p:spPr>
            <a:xfrm>
              <a:off x="2725778" y="3985253"/>
              <a:ext cx="600342" cy="42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k1</a:t>
              </a:r>
              <a:endParaRPr lang="zh-CN" altLang="en-US" dirty="0"/>
            </a:p>
          </p:txBody>
        </p:sp>
        <p:sp>
          <p:nvSpPr>
            <p:cNvPr id="223" name="文本框 222"/>
            <p:cNvSpPr txBox="1"/>
            <p:nvPr/>
          </p:nvSpPr>
          <p:spPr>
            <a:xfrm>
              <a:off x="2726540" y="4250609"/>
              <a:ext cx="470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k2</a:t>
              </a:r>
              <a:endParaRPr lang="zh-CN" altLang="en-US" dirty="0"/>
            </a:p>
          </p:txBody>
        </p:sp>
        <p:sp>
          <p:nvSpPr>
            <p:cNvPr id="224" name="文本框 223"/>
            <p:cNvSpPr txBox="1"/>
            <p:nvPr/>
          </p:nvSpPr>
          <p:spPr>
            <a:xfrm>
              <a:off x="2729157" y="4499828"/>
              <a:ext cx="653730" cy="42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k3</a:t>
              </a:r>
              <a:endParaRPr lang="zh-CN" altLang="en-US" dirty="0"/>
            </a:p>
          </p:txBody>
        </p:sp>
        <p:sp>
          <p:nvSpPr>
            <p:cNvPr id="225" name="文本框 224"/>
            <p:cNvSpPr txBox="1"/>
            <p:nvPr/>
          </p:nvSpPr>
          <p:spPr>
            <a:xfrm>
              <a:off x="2730543" y="4765035"/>
              <a:ext cx="533042" cy="42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k4</a:t>
              </a:r>
              <a:endParaRPr lang="zh-CN" altLang="en-US" dirty="0"/>
            </a:p>
          </p:txBody>
        </p:sp>
        <p:cxnSp>
          <p:nvCxnSpPr>
            <p:cNvPr id="226" name="直接连接符 225"/>
            <p:cNvCxnSpPr/>
            <p:nvPr/>
          </p:nvCxnSpPr>
          <p:spPr>
            <a:xfrm>
              <a:off x="3641528" y="4819850"/>
              <a:ext cx="497961" cy="4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接连接符 226"/>
            <p:cNvCxnSpPr/>
            <p:nvPr/>
          </p:nvCxnSpPr>
          <p:spPr>
            <a:xfrm flipV="1">
              <a:off x="3086710" y="4998503"/>
              <a:ext cx="556842" cy="13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接连接符 227"/>
            <p:cNvCxnSpPr/>
            <p:nvPr/>
          </p:nvCxnSpPr>
          <p:spPr>
            <a:xfrm>
              <a:off x="4130942" y="4996523"/>
              <a:ext cx="529722" cy="7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接连接符 228"/>
            <p:cNvCxnSpPr/>
            <p:nvPr/>
          </p:nvCxnSpPr>
          <p:spPr>
            <a:xfrm>
              <a:off x="4662863" y="4803792"/>
              <a:ext cx="0" cy="18795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接连接符 229"/>
            <p:cNvCxnSpPr/>
            <p:nvPr/>
          </p:nvCxnSpPr>
          <p:spPr>
            <a:xfrm flipV="1">
              <a:off x="4657711" y="4805702"/>
              <a:ext cx="509092" cy="32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接连接符 230"/>
            <p:cNvCxnSpPr/>
            <p:nvPr/>
          </p:nvCxnSpPr>
          <p:spPr>
            <a:xfrm>
              <a:off x="5166804" y="4808944"/>
              <a:ext cx="0" cy="18795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接连接符 234"/>
            <p:cNvCxnSpPr/>
            <p:nvPr/>
          </p:nvCxnSpPr>
          <p:spPr>
            <a:xfrm flipH="1">
              <a:off x="4650201" y="4246848"/>
              <a:ext cx="5735" cy="859219"/>
            </a:xfrm>
            <a:prstGeom prst="line">
              <a:avLst/>
            </a:prstGeom>
            <a:ln w="63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接连接符 235"/>
            <p:cNvCxnSpPr/>
            <p:nvPr/>
          </p:nvCxnSpPr>
          <p:spPr>
            <a:xfrm flipH="1">
              <a:off x="5178999" y="4233783"/>
              <a:ext cx="5735" cy="859219"/>
            </a:xfrm>
            <a:prstGeom prst="line">
              <a:avLst/>
            </a:prstGeom>
            <a:ln w="63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接连接符 231"/>
            <p:cNvCxnSpPr/>
            <p:nvPr/>
          </p:nvCxnSpPr>
          <p:spPr>
            <a:xfrm>
              <a:off x="5163361" y="4991954"/>
              <a:ext cx="529722" cy="7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直接连接符 253"/>
            <p:cNvCxnSpPr/>
            <p:nvPr/>
          </p:nvCxnSpPr>
          <p:spPr>
            <a:xfrm flipV="1">
              <a:off x="3641506" y="4822743"/>
              <a:ext cx="496" cy="17960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接连接符 263"/>
            <p:cNvCxnSpPr/>
            <p:nvPr/>
          </p:nvCxnSpPr>
          <p:spPr>
            <a:xfrm flipV="1">
              <a:off x="4139127" y="4818812"/>
              <a:ext cx="825" cy="1731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文本框 273"/>
            <p:cNvSpPr txBox="1"/>
            <p:nvPr/>
          </p:nvSpPr>
          <p:spPr>
            <a:xfrm>
              <a:off x="3653455" y="4056332"/>
              <a:ext cx="56492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165us</a:t>
              </a:r>
              <a:endParaRPr lang="zh-CN" altLang="en-US" sz="1000" dirty="0"/>
            </a:p>
          </p:txBody>
        </p:sp>
        <p:sp>
          <p:nvSpPr>
            <p:cNvPr id="278" name="文本框 277"/>
            <p:cNvSpPr txBox="1"/>
            <p:nvPr/>
          </p:nvSpPr>
          <p:spPr>
            <a:xfrm>
              <a:off x="3322334" y="5189195"/>
              <a:ext cx="2681042" cy="42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CW=6.06kHz, 50%</a:t>
              </a:r>
              <a:endParaRPr lang="zh-CN" altLang="en-US" dirty="0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3898" y="944552"/>
            <a:ext cx="9145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In Higgs mode</a:t>
            </a:r>
            <a:r>
              <a:rPr lang="zh-CN" altLang="en-US" sz="1400" dirty="0" smtClean="0"/>
              <a:t>，</a:t>
            </a:r>
            <a:r>
              <a:rPr lang="en-US" altLang="zh-CN" sz="1400" dirty="0" smtClean="0"/>
              <a:t>E- E+ beams only fill half </a:t>
            </a:r>
            <a:r>
              <a:rPr lang="en-US" altLang="zh-CN" sz="1400" dirty="0"/>
              <a:t>ring </a:t>
            </a:r>
            <a:r>
              <a:rPr lang="en-US" altLang="zh-CN" sz="1400" dirty="0" smtClean="0"/>
              <a:t>respectively. So, it is possible to separate e- /e+ beams by kickers.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4 sets of Kicker locate at both sides of RF region, K1</a:t>
            </a:r>
            <a:r>
              <a:rPr lang="zh-CN" altLang="en-US" sz="1400" dirty="0"/>
              <a:t> </a:t>
            </a:r>
            <a:r>
              <a:rPr lang="en-US" altLang="zh-CN" sz="1400" dirty="0" smtClean="0"/>
              <a:t>and k4 applied for E+ beam,K2 and K3 applied for E- beam;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altLang="zh-CN" sz="1400" dirty="0"/>
              <a:t>The </a:t>
            </a:r>
            <a:r>
              <a:rPr lang="en-US" altLang="zh-CN" sz="1400" dirty="0" smtClean="0"/>
              <a:t>waveform of kicker </a:t>
            </a:r>
            <a:r>
              <a:rPr lang="en-US" altLang="zh-CN" sz="1400" dirty="0" err="1" smtClean="0"/>
              <a:t>pulsers</a:t>
            </a:r>
            <a:r>
              <a:rPr lang="en-US" altLang="zh-CN" sz="1400" dirty="0" smtClean="0"/>
              <a:t> is square </a:t>
            </a:r>
            <a:r>
              <a:rPr lang="en-US" altLang="zh-CN" sz="1400" dirty="0"/>
              <a:t>wave with a duty cycle of 50%, </a:t>
            </a:r>
            <a:r>
              <a:rPr lang="en-US" altLang="zh-CN" sz="1400" dirty="0" smtClean="0"/>
              <a:t>pulse </a:t>
            </a:r>
            <a:r>
              <a:rPr lang="en-US" altLang="zh-CN" sz="1400" dirty="0"/>
              <a:t>width of 165 us and a frequency of 6.06 </a:t>
            </a:r>
            <a:r>
              <a:rPr lang="en-US" altLang="zh-CN" sz="1400" dirty="0" smtClean="0"/>
              <a:t>kHz;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The phase difference of K1 (K3) and K2(K4) is </a:t>
            </a:r>
            <a:r>
              <a:rPr lang="el-GR" altLang="zh-CN" sz="1400" dirty="0" smtClean="0"/>
              <a:t>π</a:t>
            </a:r>
            <a:r>
              <a:rPr lang="en-US" altLang="zh-CN" sz="1400" dirty="0" smtClean="0"/>
              <a:t>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5077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294242" y="1079435"/>
            <a:ext cx="4592705" cy="1326272"/>
          </a:xfrm>
        </p:spPr>
        <p:txBody>
          <a:bodyPr>
            <a:normAutofit fontScale="47500" lnSpcReduction="20000"/>
          </a:bodyPr>
          <a:lstStyle/>
          <a:p>
            <a:r>
              <a:rPr lang="en-US" altLang="zh-CN" dirty="0" smtClean="0"/>
              <a:t>kick</a:t>
            </a:r>
            <a:r>
              <a:rPr lang="en-US" altLang="zh-CN" kern="100" dirty="0" smtClean="0"/>
              <a:t> </a:t>
            </a:r>
            <a:r>
              <a:rPr lang="en-US" altLang="zh-CN" kern="100" dirty="0"/>
              <a:t>strength </a:t>
            </a:r>
            <a:r>
              <a:rPr lang="zh-CN" altLang="en-US" dirty="0" smtClean="0"/>
              <a:t>：</a:t>
            </a:r>
            <a:r>
              <a:rPr lang="en-US" altLang="zh-CN" dirty="0"/>
              <a:t>203 Gauss</a:t>
            </a:r>
          </a:p>
          <a:p>
            <a:r>
              <a:rPr lang="en-US" altLang="zh-CN" dirty="0" smtClean="0"/>
              <a:t>Total efficient length</a:t>
            </a:r>
            <a:r>
              <a:rPr lang="zh-CN" altLang="en-US" dirty="0" smtClean="0"/>
              <a:t>：</a:t>
            </a:r>
            <a:r>
              <a:rPr lang="en-US" altLang="zh-CN" dirty="0"/>
              <a:t>40 </a:t>
            </a:r>
            <a:r>
              <a:rPr lang="en-US" altLang="zh-CN" dirty="0" smtClean="0"/>
              <a:t>m</a:t>
            </a:r>
          </a:p>
          <a:p>
            <a:r>
              <a:rPr lang="en-US" altLang="zh-CN" dirty="0" smtClean="0"/>
              <a:t>Max. separating distance</a:t>
            </a:r>
            <a:r>
              <a:rPr lang="zh-CN" altLang="en-US" dirty="0" smtClean="0"/>
              <a:t>：</a:t>
            </a:r>
            <a:r>
              <a:rPr lang="en-US" altLang="zh-CN" dirty="0"/>
              <a:t>0.0265m</a:t>
            </a:r>
          </a:p>
          <a:p>
            <a:r>
              <a:rPr lang="en-US" altLang="zh-CN" dirty="0" smtClean="0"/>
              <a:t>Beam clearance</a:t>
            </a:r>
            <a:r>
              <a:rPr lang="zh-CN" altLang="en-US" dirty="0" smtClean="0"/>
              <a:t>（</a:t>
            </a:r>
            <a:r>
              <a:rPr lang="en-US" altLang="zh-CN" dirty="0" smtClean="0"/>
              <a:t>H/</a:t>
            </a:r>
            <a:r>
              <a:rPr lang="en-US" altLang="zh-CN" dirty="0"/>
              <a:t>V</a:t>
            </a:r>
            <a:r>
              <a:rPr lang="zh-CN" altLang="en-US" dirty="0" smtClean="0"/>
              <a:t>）</a:t>
            </a:r>
            <a:r>
              <a:rPr lang="zh-CN" altLang="en-US" dirty="0"/>
              <a:t>：</a:t>
            </a:r>
            <a:r>
              <a:rPr lang="en-US" altLang="zh-CN" dirty="0"/>
              <a:t>31.146 mm/5.339 </a:t>
            </a:r>
            <a:r>
              <a:rPr lang="en-US" altLang="zh-CN" dirty="0" smtClean="0"/>
              <a:t>mm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Beam separating system layout</a:t>
            </a:r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855642" y="2532606"/>
            <a:ext cx="6857291" cy="1396194"/>
            <a:chOff x="1027077" y="3101331"/>
            <a:chExt cx="6857291" cy="1396194"/>
          </a:xfrm>
        </p:grpSpPr>
        <p:grpSp>
          <p:nvGrpSpPr>
            <p:cNvPr id="11" name="组合 10"/>
            <p:cNvGrpSpPr/>
            <p:nvPr/>
          </p:nvGrpSpPr>
          <p:grpSpPr>
            <a:xfrm>
              <a:off x="1027077" y="3101331"/>
              <a:ext cx="6857291" cy="1315483"/>
              <a:chOff x="1027077" y="3101331"/>
              <a:chExt cx="6857291" cy="1315483"/>
            </a:xfrm>
          </p:grpSpPr>
          <p:cxnSp>
            <p:nvCxnSpPr>
              <p:cNvPr id="5" name="直接连接符 4"/>
              <p:cNvCxnSpPr/>
              <p:nvPr/>
            </p:nvCxnSpPr>
            <p:spPr>
              <a:xfrm>
                <a:off x="1403648" y="3645024"/>
                <a:ext cx="648072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矩形 5"/>
              <p:cNvSpPr/>
              <p:nvPr/>
            </p:nvSpPr>
            <p:spPr>
              <a:xfrm>
                <a:off x="2411760" y="3284984"/>
                <a:ext cx="864096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2411760" y="3861048"/>
                <a:ext cx="864096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" name="直接连接符 8"/>
              <p:cNvCxnSpPr>
                <a:endCxn id="8" idx="3"/>
              </p:cNvCxnSpPr>
              <p:nvPr/>
            </p:nvCxnSpPr>
            <p:spPr>
              <a:xfrm>
                <a:off x="2433753" y="3648435"/>
                <a:ext cx="2786319" cy="32680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矩形 13"/>
              <p:cNvSpPr/>
              <p:nvPr/>
            </p:nvSpPr>
            <p:spPr>
              <a:xfrm>
                <a:off x="4355976" y="3767278"/>
                <a:ext cx="813406" cy="45719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5220072" y="3977168"/>
                <a:ext cx="1574078" cy="43964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文本框 22"/>
              <p:cNvSpPr txBox="1"/>
              <p:nvPr/>
            </p:nvSpPr>
            <p:spPr>
              <a:xfrm>
                <a:off x="2351745" y="3900240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/>
                  <a:t>kickers</a:t>
                </a:r>
                <a:endParaRPr lang="zh-CN" altLang="en-US" dirty="0"/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4307418" y="3101331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err="1"/>
                  <a:t>septum</a:t>
                </a:r>
                <a:r>
                  <a:rPr lang="en-US" altLang="zh-CN" dirty="0" err="1" smtClean="0"/>
                  <a:t>s</a:t>
                </a:r>
                <a:endParaRPr lang="zh-CN" altLang="en-US" dirty="0"/>
              </a:p>
            </p:txBody>
          </p:sp>
          <p:cxnSp>
            <p:nvCxnSpPr>
              <p:cNvPr id="26" name="直接箭头连接符 25"/>
              <p:cNvCxnSpPr/>
              <p:nvPr/>
            </p:nvCxnSpPr>
            <p:spPr>
              <a:xfrm>
                <a:off x="6394431" y="4302388"/>
                <a:ext cx="246841" cy="7193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椭圆 29"/>
              <p:cNvSpPr/>
              <p:nvPr/>
            </p:nvSpPr>
            <p:spPr>
              <a:xfrm flipV="1">
                <a:off x="1438484" y="3608302"/>
                <a:ext cx="197378" cy="8893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椭圆 30"/>
              <p:cNvSpPr/>
              <p:nvPr/>
            </p:nvSpPr>
            <p:spPr>
              <a:xfrm flipV="1">
                <a:off x="4555814" y="3861379"/>
                <a:ext cx="197378" cy="8893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椭圆 31"/>
              <p:cNvSpPr/>
              <p:nvPr/>
            </p:nvSpPr>
            <p:spPr>
              <a:xfrm flipV="1">
                <a:off x="6002837" y="3603966"/>
                <a:ext cx="197378" cy="88938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6" name="直接箭头连接符 35"/>
              <p:cNvCxnSpPr/>
              <p:nvPr/>
            </p:nvCxnSpPr>
            <p:spPr>
              <a:xfrm>
                <a:off x="1635862" y="3645024"/>
                <a:ext cx="288032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箭头连接符 37"/>
              <p:cNvCxnSpPr/>
              <p:nvPr/>
            </p:nvCxnSpPr>
            <p:spPr>
              <a:xfrm flipH="1">
                <a:off x="5786813" y="3645024"/>
                <a:ext cx="197377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文本框 3"/>
              <p:cNvSpPr txBox="1"/>
              <p:nvPr/>
            </p:nvSpPr>
            <p:spPr>
              <a:xfrm>
                <a:off x="1027077" y="3344700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>
                    <a:solidFill>
                      <a:srgbClr val="FF0000"/>
                    </a:solidFill>
                  </a:rPr>
                  <a:t>Last e+ Bunch</a:t>
                </a:r>
                <a:endParaRPr lang="zh-CN" alt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5548769" y="3362234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rgbClr val="0000FF"/>
                    </a:solidFill>
                  </a:rPr>
                  <a:t>First</a:t>
                </a:r>
                <a:r>
                  <a:rPr lang="en-US" altLang="zh-CN" sz="1400" dirty="0" smtClean="0">
                    <a:solidFill>
                      <a:srgbClr val="0000FF"/>
                    </a:solidFill>
                  </a:rPr>
                  <a:t> e- Bunch</a:t>
                </a:r>
                <a:endParaRPr lang="zh-CN" altLang="en-US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 flipV="1">
                <a:off x="7389635" y="3600555"/>
                <a:ext cx="197378" cy="88938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 flipV="1">
                <a:off x="2891699" y="3666411"/>
                <a:ext cx="197378" cy="8893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/>
              <p:cNvSpPr/>
              <p:nvPr/>
            </p:nvSpPr>
            <p:spPr>
              <a:xfrm flipV="1">
                <a:off x="6012160" y="4183403"/>
                <a:ext cx="197378" cy="8893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4283968" y="3452957"/>
              <a:ext cx="936104" cy="104456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474049" y="4074567"/>
            <a:ext cx="8432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zh-CN" sz="2000" b="1" u="sng" dirty="0" smtClean="0"/>
              <a:t>Dipole kicker: </a:t>
            </a:r>
            <a:r>
              <a:rPr lang="en-US" altLang="zh-CN" sz="2000" dirty="0" smtClean="0"/>
              <a:t>horizontal vacuum out delay-line </a:t>
            </a:r>
            <a:r>
              <a:rPr lang="en-US" altLang="zh-CN" sz="2000" dirty="0" err="1" smtClean="0"/>
              <a:t>kicker</a:t>
            </a:r>
            <a:r>
              <a:rPr lang="en-US" altLang="zh-CN" sz="2000" b="1" dirty="0" err="1" smtClean="0">
                <a:solidFill>
                  <a:srgbClr val="0000FF"/>
                </a:solidFill>
              </a:rPr>
              <a:t>+</a:t>
            </a:r>
            <a:r>
              <a:rPr lang="en-US" altLang="zh-CN" sz="2000" dirty="0" err="1" smtClean="0"/>
              <a:t>coating</a:t>
            </a:r>
            <a:r>
              <a:rPr lang="en-US" altLang="zh-CN" sz="2000" dirty="0" smtClean="0"/>
              <a:t> ceramic </a:t>
            </a:r>
            <a:r>
              <a:rPr lang="en-US" altLang="zh-CN" sz="2000" dirty="0" err="1" smtClean="0"/>
              <a:t>chamber</a:t>
            </a:r>
            <a:r>
              <a:rPr lang="en-US" altLang="zh-CN" sz="2000" b="1" dirty="0" err="1" smtClean="0">
                <a:solidFill>
                  <a:srgbClr val="0000FF"/>
                </a:solidFill>
              </a:rPr>
              <a:t>+</a:t>
            </a:r>
            <a:r>
              <a:rPr lang="en-US" altLang="zh-CN" sz="2000" dirty="0" err="1" smtClean="0"/>
              <a:t>PFN-based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solid-state </a:t>
            </a:r>
            <a:r>
              <a:rPr lang="en-US" altLang="zh-CN" sz="2000" dirty="0" err="1" smtClean="0"/>
              <a:t>pulser</a:t>
            </a:r>
            <a:endParaRPr lang="en-US" altLang="zh-CN" sz="2000" dirty="0" smtClean="0"/>
          </a:p>
          <a:p>
            <a:pPr marL="228600" indent="-228600">
              <a:buAutoNum type="arabicPeriod"/>
            </a:pPr>
            <a:r>
              <a:rPr lang="en-US" altLang="zh-CN" sz="2000" dirty="0" smtClean="0"/>
              <a:t> </a:t>
            </a:r>
            <a:r>
              <a:rPr lang="en-US" altLang="zh-CN" sz="2000" b="1" u="sng" dirty="0" smtClean="0"/>
              <a:t>Septa: </a:t>
            </a:r>
            <a:r>
              <a:rPr lang="en-US" altLang="zh-CN" sz="2000" dirty="0" smtClean="0"/>
              <a:t>horizontal </a:t>
            </a:r>
            <a:r>
              <a:rPr lang="en-US" altLang="zh-CN" sz="2000" dirty="0"/>
              <a:t>v</a:t>
            </a:r>
            <a:r>
              <a:rPr lang="en-US" altLang="zh-CN" sz="2000" dirty="0" smtClean="0"/>
              <a:t>acuum out DC septum magnet </a:t>
            </a:r>
            <a:endParaRPr lang="zh-CN" altLang="en-US" sz="2000" dirty="0"/>
          </a:p>
        </p:txBody>
      </p:sp>
      <p:pic>
        <p:nvPicPr>
          <p:cNvPr id="101" name="图片 100" descr="报告插图1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63" t="4055" r="8294" b="3806"/>
          <a:stretch/>
        </p:blipFill>
        <p:spPr bwMode="auto">
          <a:xfrm>
            <a:off x="7164288" y="5142922"/>
            <a:ext cx="1433970" cy="117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图片 101" descr="报告插图2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3325" y="5121347"/>
            <a:ext cx="1491578" cy="119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框 14"/>
          <p:cNvSpPr txBox="1"/>
          <p:nvPr/>
        </p:nvSpPr>
        <p:spPr>
          <a:xfrm>
            <a:off x="6629590" y="5028055"/>
            <a:ext cx="1141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septa</a:t>
            </a:r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955" y="5099942"/>
            <a:ext cx="1105705" cy="126112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3423" y="5079821"/>
            <a:ext cx="1549679" cy="1258406"/>
          </a:xfrm>
          <a:prstGeom prst="rect">
            <a:avLst/>
          </a:prstGeom>
        </p:spPr>
      </p:pic>
      <p:cxnSp>
        <p:nvCxnSpPr>
          <p:cNvPr id="78" name="直接连接符 77"/>
          <p:cNvCxnSpPr/>
          <p:nvPr/>
        </p:nvCxnSpPr>
        <p:spPr>
          <a:xfrm>
            <a:off x="1752459" y="3074372"/>
            <a:ext cx="529355" cy="19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文本框 254"/>
          <p:cNvSpPr txBox="1"/>
          <p:nvPr/>
        </p:nvSpPr>
        <p:spPr>
          <a:xfrm>
            <a:off x="2477521" y="2436121"/>
            <a:ext cx="42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k1</a:t>
            </a:r>
            <a:endParaRPr lang="zh-CN" altLang="en-US" dirty="0"/>
          </a:p>
        </p:txBody>
      </p:sp>
      <p:grpSp>
        <p:nvGrpSpPr>
          <p:cNvPr id="265" name="组合 264"/>
          <p:cNvGrpSpPr/>
          <p:nvPr/>
        </p:nvGrpSpPr>
        <p:grpSpPr>
          <a:xfrm>
            <a:off x="569572" y="1204013"/>
            <a:ext cx="3424483" cy="838046"/>
            <a:chOff x="569572" y="1204013"/>
            <a:chExt cx="3424483" cy="838046"/>
          </a:xfrm>
        </p:grpSpPr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5277" y="1596452"/>
              <a:ext cx="2192738" cy="445607"/>
            </a:xfrm>
            <a:prstGeom prst="rect">
              <a:avLst/>
            </a:prstGeom>
          </p:spPr>
        </p:pic>
        <p:grpSp>
          <p:nvGrpSpPr>
            <p:cNvPr id="264" name="组合 263"/>
            <p:cNvGrpSpPr/>
            <p:nvPr/>
          </p:nvGrpSpPr>
          <p:grpSpPr>
            <a:xfrm>
              <a:off x="569572" y="1204013"/>
              <a:ext cx="3424483" cy="435186"/>
              <a:chOff x="569572" y="1204013"/>
              <a:chExt cx="3424483" cy="435186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566090" y="1204014"/>
                <a:ext cx="291598" cy="24275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2460207" y="1204013"/>
                <a:ext cx="291598" cy="2427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 flipH="1">
                <a:off x="2751805" y="1347222"/>
                <a:ext cx="1242250" cy="0"/>
              </a:xfrm>
              <a:prstGeom prst="line">
                <a:avLst/>
              </a:prstGeom>
              <a:ln w="19050">
                <a:solidFill>
                  <a:srgbClr val="0000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H="1">
                <a:off x="1857688" y="1347222"/>
                <a:ext cx="602519" cy="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H="1">
                <a:off x="1209616" y="1347222"/>
                <a:ext cx="354473" cy="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flipH="1">
                <a:off x="1040283" y="1347222"/>
                <a:ext cx="178592" cy="226862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H="1">
                <a:off x="685810" y="1574084"/>
                <a:ext cx="354473" cy="0"/>
              </a:xfrm>
              <a:prstGeom prst="line">
                <a:avLst/>
              </a:prstGeom>
              <a:ln w="19050">
                <a:solidFill>
                  <a:srgbClr val="0000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H="1">
                <a:off x="569572" y="1347222"/>
                <a:ext cx="64004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>
                <a:stCxn id="90" idx="3"/>
              </p:cNvCxnSpPr>
              <p:nvPr/>
            </p:nvCxnSpPr>
            <p:spPr>
              <a:xfrm flipH="1" flipV="1">
                <a:off x="2865801" y="1347222"/>
                <a:ext cx="268289" cy="7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3145570" y="1336831"/>
                <a:ext cx="208754" cy="21793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3354324" y="1554762"/>
                <a:ext cx="340299" cy="1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>
                <a:off x="2119908" y="1344772"/>
                <a:ext cx="340299" cy="1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flipH="1">
                <a:off x="1857688" y="1341080"/>
                <a:ext cx="354473" cy="0"/>
              </a:xfrm>
              <a:prstGeom prst="line">
                <a:avLst/>
              </a:prstGeom>
              <a:ln w="19050">
                <a:solidFill>
                  <a:srgbClr val="0000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>
                <a:off x="644440" y="1342746"/>
                <a:ext cx="340299" cy="1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 flipH="1">
                <a:off x="3510777" y="1341080"/>
                <a:ext cx="354473" cy="0"/>
              </a:xfrm>
              <a:prstGeom prst="line">
                <a:avLst/>
              </a:prstGeom>
              <a:ln w="19050">
                <a:solidFill>
                  <a:srgbClr val="0000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文本框 88"/>
              <p:cNvSpPr txBox="1"/>
              <p:nvPr/>
            </p:nvSpPr>
            <p:spPr>
              <a:xfrm>
                <a:off x="1531587" y="1213721"/>
                <a:ext cx="41504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/>
                  <a:t>RFC</a:t>
                </a:r>
                <a:endParaRPr lang="zh-CN" altLang="en-US" sz="1000" dirty="0"/>
              </a:p>
            </p:txBody>
          </p:sp>
          <p:sp>
            <p:nvSpPr>
              <p:cNvPr id="93" name="文本框 92"/>
              <p:cNvSpPr txBox="1"/>
              <p:nvPr/>
            </p:nvSpPr>
            <p:spPr>
              <a:xfrm>
                <a:off x="2413911" y="1213721"/>
                <a:ext cx="41504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/>
                  <a:t>RFC</a:t>
                </a:r>
                <a:endParaRPr lang="zh-CN" altLang="en-US" sz="1000" dirty="0"/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2865800" y="1263187"/>
                <a:ext cx="268290" cy="168219"/>
              </a:xfrm>
              <a:prstGeom prst="rect">
                <a:avLst/>
              </a:prstGeom>
              <a:no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1215529" y="1269279"/>
                <a:ext cx="268290" cy="168219"/>
              </a:xfrm>
              <a:prstGeom prst="rect">
                <a:avLst/>
              </a:prstGeom>
              <a:no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文本框 96"/>
              <p:cNvSpPr txBox="1"/>
              <p:nvPr/>
            </p:nvSpPr>
            <p:spPr>
              <a:xfrm>
                <a:off x="1196679" y="1392978"/>
                <a:ext cx="41504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/>
                  <a:t>K2</a:t>
                </a:r>
                <a:endParaRPr lang="zh-CN" altLang="en-US" sz="1000" dirty="0"/>
              </a:p>
            </p:txBody>
          </p:sp>
          <p:sp>
            <p:nvSpPr>
              <p:cNvPr id="98" name="文本框 97"/>
              <p:cNvSpPr txBox="1"/>
              <p:nvPr/>
            </p:nvSpPr>
            <p:spPr>
              <a:xfrm>
                <a:off x="2845383" y="1377252"/>
                <a:ext cx="41504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/>
                  <a:t>K1</a:t>
                </a:r>
                <a:endParaRPr lang="zh-CN" altLang="en-US" sz="1000" dirty="0"/>
              </a:p>
            </p:txBody>
          </p:sp>
          <p:cxnSp>
            <p:nvCxnSpPr>
              <p:cNvPr id="256" name="直接连接符 255"/>
              <p:cNvCxnSpPr/>
              <p:nvPr/>
            </p:nvCxnSpPr>
            <p:spPr>
              <a:xfrm>
                <a:off x="1431606" y="1345936"/>
                <a:ext cx="127385" cy="1906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9228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40625" y="1249898"/>
            <a:ext cx="8039240" cy="189107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Kicker </a:t>
            </a:r>
            <a:r>
              <a:rPr lang="en-US" altLang="zh-CN" dirty="0" err="1" smtClean="0"/>
              <a:t>pulser</a:t>
            </a:r>
            <a:r>
              <a:rPr lang="en-US" altLang="zh-CN" dirty="0" smtClean="0"/>
              <a:t> requirements are special:</a:t>
            </a:r>
          </a:p>
          <a:p>
            <a:pPr lvl="1"/>
            <a:r>
              <a:rPr lang="en-US" altLang="zh-CN" dirty="0" smtClean="0"/>
              <a:t>Flat-top dropping</a:t>
            </a:r>
          </a:p>
          <a:p>
            <a:pPr lvl="1"/>
            <a:r>
              <a:rPr lang="en-US" altLang="zh-CN" dirty="0" smtClean="0"/>
              <a:t>Amplitude long term stability  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Challenge </a:t>
            </a:r>
            <a:r>
              <a:rPr lang="en-US" altLang="zh-CN" sz="3200" dirty="0" smtClean="0"/>
              <a:t>of new beam separating system</a:t>
            </a:r>
            <a:endParaRPr lang="zh-CN" altLang="en-US" sz="32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755576" y="2924944"/>
            <a:ext cx="6518132" cy="2003892"/>
            <a:chOff x="586047" y="4383654"/>
            <a:chExt cx="6518132" cy="2003892"/>
          </a:xfrm>
        </p:grpSpPr>
        <p:grpSp>
          <p:nvGrpSpPr>
            <p:cNvPr id="29" name="组合 28"/>
            <p:cNvGrpSpPr/>
            <p:nvPr/>
          </p:nvGrpSpPr>
          <p:grpSpPr>
            <a:xfrm>
              <a:off x="1768865" y="5229200"/>
              <a:ext cx="5335314" cy="1158346"/>
              <a:chOff x="1160267" y="1484784"/>
              <a:chExt cx="5335314" cy="1158346"/>
            </a:xfrm>
          </p:grpSpPr>
          <p:grpSp>
            <p:nvGrpSpPr>
              <p:cNvPr id="59" name="组合 58"/>
              <p:cNvGrpSpPr/>
              <p:nvPr/>
            </p:nvGrpSpPr>
            <p:grpSpPr>
              <a:xfrm>
                <a:off x="1780683" y="1685723"/>
                <a:ext cx="4285171" cy="725845"/>
                <a:chOff x="1780683" y="1685723"/>
                <a:chExt cx="4285171" cy="725845"/>
              </a:xfrm>
            </p:grpSpPr>
            <p:grpSp>
              <p:nvGrpSpPr>
                <p:cNvPr id="73" name="组合 72"/>
                <p:cNvGrpSpPr/>
                <p:nvPr/>
              </p:nvGrpSpPr>
              <p:grpSpPr>
                <a:xfrm>
                  <a:off x="1780683" y="1685723"/>
                  <a:ext cx="879847" cy="725845"/>
                  <a:chOff x="6554804" y="3477824"/>
                  <a:chExt cx="1842759" cy="1181077"/>
                </a:xfrm>
              </p:grpSpPr>
              <p:sp>
                <p:nvSpPr>
                  <p:cNvPr id="95" name="任意多边形 94"/>
                  <p:cNvSpPr/>
                  <p:nvPr/>
                </p:nvSpPr>
                <p:spPr>
                  <a:xfrm>
                    <a:off x="6810915" y="3477824"/>
                    <a:ext cx="256321" cy="1034381"/>
                  </a:xfrm>
                  <a:custGeom>
                    <a:avLst/>
                    <a:gdLst>
                      <a:gd name="connsiteX0" fmla="*/ 0 w 82550"/>
                      <a:gd name="connsiteY0" fmla="*/ 1224852 h 1224852"/>
                      <a:gd name="connsiteX1" fmla="*/ 25400 w 82550"/>
                      <a:gd name="connsiteY1" fmla="*/ 56452 h 1224852"/>
                      <a:gd name="connsiteX2" fmla="*/ 82550 w 82550"/>
                      <a:gd name="connsiteY2" fmla="*/ 196152 h 1224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550" h="1224852">
                        <a:moveTo>
                          <a:pt x="0" y="1224852"/>
                        </a:moveTo>
                        <a:cubicBezTo>
                          <a:pt x="5821" y="726377"/>
                          <a:pt x="11642" y="227902"/>
                          <a:pt x="25400" y="56452"/>
                        </a:cubicBezTo>
                        <a:cubicBezTo>
                          <a:pt x="39158" y="-114998"/>
                          <a:pt x="47625" y="154877"/>
                          <a:pt x="82550" y="196152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96" name="直接连接符 95"/>
                  <p:cNvCxnSpPr/>
                  <p:nvPr/>
                </p:nvCxnSpPr>
                <p:spPr>
                  <a:xfrm flipH="1">
                    <a:off x="6554804" y="4512205"/>
                    <a:ext cx="256111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直接连接符 96"/>
                  <p:cNvCxnSpPr/>
                  <p:nvPr/>
                </p:nvCxnSpPr>
                <p:spPr>
                  <a:xfrm>
                    <a:off x="7062403" y="3644975"/>
                    <a:ext cx="938259" cy="102019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8" name="任意多边形 97"/>
                  <p:cNvSpPr/>
                  <p:nvPr/>
                </p:nvSpPr>
                <p:spPr>
                  <a:xfrm>
                    <a:off x="8000038" y="3750107"/>
                    <a:ext cx="147010" cy="908794"/>
                  </a:xfrm>
                  <a:custGeom>
                    <a:avLst/>
                    <a:gdLst>
                      <a:gd name="connsiteX0" fmla="*/ 0 w 139700"/>
                      <a:gd name="connsiteY0" fmla="*/ 0 h 951442"/>
                      <a:gd name="connsiteX1" fmla="*/ 88900 w 139700"/>
                      <a:gd name="connsiteY1" fmla="*/ 889000 h 951442"/>
                      <a:gd name="connsiteX2" fmla="*/ 139700 w 139700"/>
                      <a:gd name="connsiteY2" fmla="*/ 806450 h 951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9700" h="951442">
                        <a:moveTo>
                          <a:pt x="0" y="0"/>
                        </a:moveTo>
                        <a:cubicBezTo>
                          <a:pt x="32808" y="377296"/>
                          <a:pt x="65617" y="754592"/>
                          <a:pt x="88900" y="889000"/>
                        </a:cubicBezTo>
                        <a:cubicBezTo>
                          <a:pt x="112183" y="1023408"/>
                          <a:pt x="125941" y="914929"/>
                          <a:pt x="139700" y="80645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99" name="直接连接符 98"/>
                  <p:cNvCxnSpPr/>
                  <p:nvPr/>
                </p:nvCxnSpPr>
                <p:spPr>
                  <a:xfrm flipH="1">
                    <a:off x="8141452" y="4512205"/>
                    <a:ext cx="256111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4" name="直接连接符 73"/>
                <p:cNvCxnSpPr/>
                <p:nvPr/>
              </p:nvCxnSpPr>
              <p:spPr>
                <a:xfrm flipV="1">
                  <a:off x="2660530" y="2321414"/>
                  <a:ext cx="261349" cy="2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5" name="组合 74"/>
                <p:cNvGrpSpPr/>
                <p:nvPr/>
              </p:nvGrpSpPr>
              <p:grpSpPr>
                <a:xfrm>
                  <a:off x="2915816" y="1772816"/>
                  <a:ext cx="879847" cy="626052"/>
                  <a:chOff x="6554804" y="3477824"/>
                  <a:chExt cx="1842759" cy="1181077"/>
                </a:xfrm>
              </p:grpSpPr>
              <p:sp>
                <p:nvSpPr>
                  <p:cNvPr id="90" name="任意多边形 89"/>
                  <p:cNvSpPr/>
                  <p:nvPr/>
                </p:nvSpPr>
                <p:spPr>
                  <a:xfrm>
                    <a:off x="6810915" y="3477824"/>
                    <a:ext cx="256321" cy="1034381"/>
                  </a:xfrm>
                  <a:custGeom>
                    <a:avLst/>
                    <a:gdLst>
                      <a:gd name="connsiteX0" fmla="*/ 0 w 82550"/>
                      <a:gd name="connsiteY0" fmla="*/ 1224852 h 1224852"/>
                      <a:gd name="connsiteX1" fmla="*/ 25400 w 82550"/>
                      <a:gd name="connsiteY1" fmla="*/ 56452 h 1224852"/>
                      <a:gd name="connsiteX2" fmla="*/ 82550 w 82550"/>
                      <a:gd name="connsiteY2" fmla="*/ 196152 h 1224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550" h="1224852">
                        <a:moveTo>
                          <a:pt x="0" y="1224852"/>
                        </a:moveTo>
                        <a:cubicBezTo>
                          <a:pt x="5821" y="726377"/>
                          <a:pt x="11642" y="227902"/>
                          <a:pt x="25400" y="56452"/>
                        </a:cubicBezTo>
                        <a:cubicBezTo>
                          <a:pt x="39158" y="-114998"/>
                          <a:pt x="47625" y="154877"/>
                          <a:pt x="82550" y="196152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91" name="直接连接符 90"/>
                  <p:cNvCxnSpPr/>
                  <p:nvPr/>
                </p:nvCxnSpPr>
                <p:spPr>
                  <a:xfrm flipH="1">
                    <a:off x="6554804" y="4512205"/>
                    <a:ext cx="256111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直接连接符 91"/>
                  <p:cNvCxnSpPr/>
                  <p:nvPr/>
                </p:nvCxnSpPr>
                <p:spPr>
                  <a:xfrm>
                    <a:off x="7062403" y="3644975"/>
                    <a:ext cx="938259" cy="102019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3" name="任意多边形 92"/>
                  <p:cNvSpPr/>
                  <p:nvPr/>
                </p:nvSpPr>
                <p:spPr>
                  <a:xfrm>
                    <a:off x="8000038" y="3750107"/>
                    <a:ext cx="147010" cy="908794"/>
                  </a:xfrm>
                  <a:custGeom>
                    <a:avLst/>
                    <a:gdLst>
                      <a:gd name="connsiteX0" fmla="*/ 0 w 139700"/>
                      <a:gd name="connsiteY0" fmla="*/ 0 h 951442"/>
                      <a:gd name="connsiteX1" fmla="*/ 88900 w 139700"/>
                      <a:gd name="connsiteY1" fmla="*/ 889000 h 951442"/>
                      <a:gd name="connsiteX2" fmla="*/ 139700 w 139700"/>
                      <a:gd name="connsiteY2" fmla="*/ 806450 h 951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9700" h="951442">
                        <a:moveTo>
                          <a:pt x="0" y="0"/>
                        </a:moveTo>
                        <a:cubicBezTo>
                          <a:pt x="32808" y="377296"/>
                          <a:pt x="65617" y="754592"/>
                          <a:pt x="88900" y="889000"/>
                        </a:cubicBezTo>
                        <a:cubicBezTo>
                          <a:pt x="112183" y="1023408"/>
                          <a:pt x="125941" y="914929"/>
                          <a:pt x="139700" y="80645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94" name="直接连接符 93"/>
                  <p:cNvCxnSpPr/>
                  <p:nvPr/>
                </p:nvCxnSpPr>
                <p:spPr>
                  <a:xfrm flipH="1">
                    <a:off x="8141452" y="4512205"/>
                    <a:ext cx="256111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6" name="组合 75"/>
                <p:cNvGrpSpPr/>
                <p:nvPr/>
              </p:nvGrpSpPr>
              <p:grpSpPr>
                <a:xfrm>
                  <a:off x="4047750" y="1855068"/>
                  <a:ext cx="879847" cy="537450"/>
                  <a:chOff x="6554804" y="3477824"/>
                  <a:chExt cx="1842759" cy="1181077"/>
                </a:xfrm>
              </p:grpSpPr>
              <p:sp>
                <p:nvSpPr>
                  <p:cNvPr id="85" name="任意多边形 84"/>
                  <p:cNvSpPr/>
                  <p:nvPr/>
                </p:nvSpPr>
                <p:spPr>
                  <a:xfrm>
                    <a:off x="6810915" y="3477824"/>
                    <a:ext cx="256321" cy="1034381"/>
                  </a:xfrm>
                  <a:custGeom>
                    <a:avLst/>
                    <a:gdLst>
                      <a:gd name="connsiteX0" fmla="*/ 0 w 82550"/>
                      <a:gd name="connsiteY0" fmla="*/ 1224852 h 1224852"/>
                      <a:gd name="connsiteX1" fmla="*/ 25400 w 82550"/>
                      <a:gd name="connsiteY1" fmla="*/ 56452 h 1224852"/>
                      <a:gd name="connsiteX2" fmla="*/ 82550 w 82550"/>
                      <a:gd name="connsiteY2" fmla="*/ 196152 h 1224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550" h="1224852">
                        <a:moveTo>
                          <a:pt x="0" y="1224852"/>
                        </a:moveTo>
                        <a:cubicBezTo>
                          <a:pt x="5821" y="726377"/>
                          <a:pt x="11642" y="227902"/>
                          <a:pt x="25400" y="56452"/>
                        </a:cubicBezTo>
                        <a:cubicBezTo>
                          <a:pt x="39158" y="-114998"/>
                          <a:pt x="47625" y="154877"/>
                          <a:pt x="82550" y="196152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86" name="直接连接符 85"/>
                  <p:cNvCxnSpPr/>
                  <p:nvPr/>
                </p:nvCxnSpPr>
                <p:spPr>
                  <a:xfrm flipH="1">
                    <a:off x="6554804" y="4512205"/>
                    <a:ext cx="256111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直接连接符 86"/>
                  <p:cNvCxnSpPr/>
                  <p:nvPr/>
                </p:nvCxnSpPr>
                <p:spPr>
                  <a:xfrm>
                    <a:off x="7062403" y="3644975"/>
                    <a:ext cx="938259" cy="102019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8" name="任意多边形 87"/>
                  <p:cNvSpPr/>
                  <p:nvPr/>
                </p:nvSpPr>
                <p:spPr>
                  <a:xfrm>
                    <a:off x="8000038" y="3750107"/>
                    <a:ext cx="147010" cy="908794"/>
                  </a:xfrm>
                  <a:custGeom>
                    <a:avLst/>
                    <a:gdLst>
                      <a:gd name="connsiteX0" fmla="*/ 0 w 139700"/>
                      <a:gd name="connsiteY0" fmla="*/ 0 h 951442"/>
                      <a:gd name="connsiteX1" fmla="*/ 88900 w 139700"/>
                      <a:gd name="connsiteY1" fmla="*/ 889000 h 951442"/>
                      <a:gd name="connsiteX2" fmla="*/ 139700 w 139700"/>
                      <a:gd name="connsiteY2" fmla="*/ 806450 h 951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9700" h="951442">
                        <a:moveTo>
                          <a:pt x="0" y="0"/>
                        </a:moveTo>
                        <a:cubicBezTo>
                          <a:pt x="32808" y="377296"/>
                          <a:pt x="65617" y="754592"/>
                          <a:pt x="88900" y="889000"/>
                        </a:cubicBezTo>
                        <a:cubicBezTo>
                          <a:pt x="112183" y="1023408"/>
                          <a:pt x="125941" y="914929"/>
                          <a:pt x="139700" y="80645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89" name="直接连接符 88"/>
                  <p:cNvCxnSpPr/>
                  <p:nvPr/>
                </p:nvCxnSpPr>
                <p:spPr>
                  <a:xfrm flipH="1">
                    <a:off x="8141452" y="4512205"/>
                    <a:ext cx="256111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7" name="直接连接符 76"/>
                <p:cNvCxnSpPr/>
                <p:nvPr/>
              </p:nvCxnSpPr>
              <p:spPr>
                <a:xfrm flipV="1">
                  <a:off x="3786401" y="2321109"/>
                  <a:ext cx="261349" cy="2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8" name="组合 77"/>
                <p:cNvGrpSpPr/>
                <p:nvPr/>
              </p:nvGrpSpPr>
              <p:grpSpPr>
                <a:xfrm>
                  <a:off x="5186007" y="1766466"/>
                  <a:ext cx="879847" cy="638752"/>
                  <a:chOff x="6554804" y="3477824"/>
                  <a:chExt cx="1842759" cy="1181077"/>
                </a:xfrm>
              </p:grpSpPr>
              <p:sp>
                <p:nvSpPr>
                  <p:cNvPr id="80" name="任意多边形 79"/>
                  <p:cNvSpPr/>
                  <p:nvPr/>
                </p:nvSpPr>
                <p:spPr>
                  <a:xfrm>
                    <a:off x="6810915" y="3477824"/>
                    <a:ext cx="256321" cy="1034381"/>
                  </a:xfrm>
                  <a:custGeom>
                    <a:avLst/>
                    <a:gdLst>
                      <a:gd name="connsiteX0" fmla="*/ 0 w 82550"/>
                      <a:gd name="connsiteY0" fmla="*/ 1224852 h 1224852"/>
                      <a:gd name="connsiteX1" fmla="*/ 25400 w 82550"/>
                      <a:gd name="connsiteY1" fmla="*/ 56452 h 1224852"/>
                      <a:gd name="connsiteX2" fmla="*/ 82550 w 82550"/>
                      <a:gd name="connsiteY2" fmla="*/ 196152 h 1224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550" h="1224852">
                        <a:moveTo>
                          <a:pt x="0" y="1224852"/>
                        </a:moveTo>
                        <a:cubicBezTo>
                          <a:pt x="5821" y="726377"/>
                          <a:pt x="11642" y="227902"/>
                          <a:pt x="25400" y="56452"/>
                        </a:cubicBezTo>
                        <a:cubicBezTo>
                          <a:pt x="39158" y="-114998"/>
                          <a:pt x="47625" y="154877"/>
                          <a:pt x="82550" y="196152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81" name="直接连接符 80"/>
                  <p:cNvCxnSpPr/>
                  <p:nvPr/>
                </p:nvCxnSpPr>
                <p:spPr>
                  <a:xfrm flipH="1">
                    <a:off x="6554804" y="4512205"/>
                    <a:ext cx="256111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直接连接符 81"/>
                  <p:cNvCxnSpPr/>
                  <p:nvPr/>
                </p:nvCxnSpPr>
                <p:spPr>
                  <a:xfrm>
                    <a:off x="7062403" y="3644975"/>
                    <a:ext cx="938259" cy="102019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3" name="任意多边形 82"/>
                  <p:cNvSpPr/>
                  <p:nvPr/>
                </p:nvSpPr>
                <p:spPr>
                  <a:xfrm>
                    <a:off x="8000038" y="3750107"/>
                    <a:ext cx="147010" cy="908794"/>
                  </a:xfrm>
                  <a:custGeom>
                    <a:avLst/>
                    <a:gdLst>
                      <a:gd name="connsiteX0" fmla="*/ 0 w 139700"/>
                      <a:gd name="connsiteY0" fmla="*/ 0 h 951442"/>
                      <a:gd name="connsiteX1" fmla="*/ 88900 w 139700"/>
                      <a:gd name="connsiteY1" fmla="*/ 889000 h 951442"/>
                      <a:gd name="connsiteX2" fmla="*/ 139700 w 139700"/>
                      <a:gd name="connsiteY2" fmla="*/ 806450 h 951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9700" h="951442">
                        <a:moveTo>
                          <a:pt x="0" y="0"/>
                        </a:moveTo>
                        <a:cubicBezTo>
                          <a:pt x="32808" y="377296"/>
                          <a:pt x="65617" y="754592"/>
                          <a:pt x="88900" y="889000"/>
                        </a:cubicBezTo>
                        <a:cubicBezTo>
                          <a:pt x="112183" y="1023408"/>
                          <a:pt x="125941" y="914929"/>
                          <a:pt x="139700" y="80645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84" name="直接连接符 83"/>
                  <p:cNvCxnSpPr/>
                  <p:nvPr/>
                </p:nvCxnSpPr>
                <p:spPr>
                  <a:xfrm flipH="1">
                    <a:off x="8141452" y="4512205"/>
                    <a:ext cx="256111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9" name="直接连接符 78"/>
                <p:cNvCxnSpPr/>
                <p:nvPr/>
              </p:nvCxnSpPr>
              <p:spPr>
                <a:xfrm flipV="1">
                  <a:off x="4930665" y="2321109"/>
                  <a:ext cx="261349" cy="2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0" name="直接连接符 59"/>
              <p:cNvCxnSpPr/>
              <p:nvPr/>
            </p:nvCxnSpPr>
            <p:spPr>
              <a:xfrm>
                <a:off x="1779498" y="1788448"/>
                <a:ext cx="920294" cy="0"/>
              </a:xfrm>
              <a:prstGeom prst="line">
                <a:avLst/>
              </a:prstGeom>
              <a:ln w="6350">
                <a:solidFill>
                  <a:srgbClr val="0FC80A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2177080" y="1861418"/>
                <a:ext cx="508850" cy="0"/>
              </a:xfrm>
              <a:prstGeom prst="line">
                <a:avLst/>
              </a:prstGeom>
              <a:ln w="6350">
                <a:solidFill>
                  <a:srgbClr val="0FC80A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782738" y="1685723"/>
                <a:ext cx="444190" cy="0"/>
              </a:xfrm>
              <a:prstGeom prst="line">
                <a:avLst/>
              </a:prstGeom>
              <a:ln w="6350">
                <a:solidFill>
                  <a:srgbClr val="0FC80A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2195736" y="2321109"/>
                <a:ext cx="508850" cy="0"/>
              </a:xfrm>
              <a:prstGeom prst="line">
                <a:avLst/>
              </a:prstGeom>
              <a:ln w="6350">
                <a:solidFill>
                  <a:srgbClr val="0FC80A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>
                <a:off x="2195736" y="2420888"/>
                <a:ext cx="508850" cy="0"/>
              </a:xfrm>
              <a:prstGeom prst="line">
                <a:avLst/>
              </a:prstGeom>
              <a:ln w="6350">
                <a:solidFill>
                  <a:srgbClr val="0FC80A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箭头连接符 64"/>
              <p:cNvCxnSpPr/>
              <p:nvPr/>
            </p:nvCxnSpPr>
            <p:spPr>
              <a:xfrm>
                <a:off x="1902966" y="1484784"/>
                <a:ext cx="0" cy="200939"/>
              </a:xfrm>
              <a:prstGeom prst="straightConnector1">
                <a:avLst/>
              </a:prstGeom>
              <a:ln>
                <a:solidFill>
                  <a:srgbClr val="0FC80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文本框 65"/>
              <p:cNvSpPr txBox="1"/>
              <p:nvPr/>
            </p:nvSpPr>
            <p:spPr>
              <a:xfrm>
                <a:off x="1160267" y="1624843"/>
                <a:ext cx="71621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dirty="0" smtClean="0">
                    <a:solidFill>
                      <a:srgbClr val="0FC80A"/>
                    </a:solidFill>
                  </a:rPr>
                  <a:t>overshoot</a:t>
                </a:r>
                <a:endParaRPr lang="zh-CN" altLang="en-US" sz="900" dirty="0">
                  <a:solidFill>
                    <a:srgbClr val="0FC80A"/>
                  </a:solidFill>
                </a:endParaRPr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2524744" y="1561312"/>
                <a:ext cx="71805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dirty="0" smtClean="0">
                    <a:solidFill>
                      <a:srgbClr val="0FC80A"/>
                    </a:solidFill>
                  </a:rPr>
                  <a:t>Top-drop</a:t>
                </a:r>
                <a:endParaRPr lang="zh-CN" altLang="en-US" sz="900" dirty="0">
                  <a:solidFill>
                    <a:srgbClr val="0FC80A"/>
                  </a:solidFill>
                </a:endParaRPr>
              </a:p>
            </p:txBody>
          </p:sp>
          <p:cxnSp>
            <p:nvCxnSpPr>
              <p:cNvPr id="68" name="直接箭头连接符 67"/>
              <p:cNvCxnSpPr/>
              <p:nvPr/>
            </p:nvCxnSpPr>
            <p:spPr>
              <a:xfrm>
                <a:off x="2556494" y="1588542"/>
                <a:ext cx="0" cy="200939"/>
              </a:xfrm>
              <a:prstGeom prst="straightConnector1">
                <a:avLst/>
              </a:prstGeom>
              <a:ln>
                <a:solidFill>
                  <a:srgbClr val="0FC80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箭头连接符 68"/>
              <p:cNvCxnSpPr/>
              <p:nvPr/>
            </p:nvCxnSpPr>
            <p:spPr>
              <a:xfrm flipV="1">
                <a:off x="2524743" y="2420721"/>
                <a:ext cx="1" cy="184577"/>
              </a:xfrm>
              <a:prstGeom prst="straightConnector1">
                <a:avLst/>
              </a:prstGeom>
              <a:ln>
                <a:solidFill>
                  <a:srgbClr val="0FC80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文本框 69"/>
              <p:cNvSpPr txBox="1"/>
              <p:nvPr/>
            </p:nvSpPr>
            <p:spPr>
              <a:xfrm>
                <a:off x="2483767" y="2412298"/>
                <a:ext cx="43204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dirty="0" smtClean="0">
                    <a:solidFill>
                      <a:srgbClr val="0FC80A"/>
                    </a:solidFill>
                  </a:rPr>
                  <a:t>Tail </a:t>
                </a:r>
                <a:endParaRPr lang="zh-CN" altLang="en-US" sz="900" dirty="0">
                  <a:solidFill>
                    <a:srgbClr val="0FC80A"/>
                  </a:solidFill>
                </a:endParaRPr>
              </a:p>
            </p:txBody>
          </p:sp>
          <p:cxnSp>
            <p:nvCxnSpPr>
              <p:cNvPr id="71" name="直接连接符 70"/>
              <p:cNvCxnSpPr/>
              <p:nvPr/>
            </p:nvCxnSpPr>
            <p:spPr>
              <a:xfrm flipV="1">
                <a:off x="2483767" y="1852378"/>
                <a:ext cx="3662110" cy="7390"/>
              </a:xfrm>
              <a:prstGeom prst="line">
                <a:avLst/>
              </a:prstGeom>
              <a:ln w="6350">
                <a:solidFill>
                  <a:srgbClr val="0FC80A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文本框 71"/>
              <p:cNvSpPr txBox="1"/>
              <p:nvPr/>
            </p:nvSpPr>
            <p:spPr>
              <a:xfrm>
                <a:off x="5596961" y="1658983"/>
                <a:ext cx="898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dirty="0">
                    <a:solidFill>
                      <a:srgbClr val="0FC80A"/>
                    </a:solidFill>
                  </a:rPr>
                  <a:t>Amplitude drift</a:t>
                </a:r>
                <a:endParaRPr lang="zh-CN" altLang="en-US" sz="900" dirty="0">
                  <a:solidFill>
                    <a:srgbClr val="0FC80A"/>
                  </a:solidFill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053029" y="4383654"/>
              <a:ext cx="4930171" cy="885443"/>
              <a:chOff x="1403648" y="2019004"/>
              <a:chExt cx="4930171" cy="885443"/>
            </a:xfrm>
          </p:grpSpPr>
          <p:cxnSp>
            <p:nvCxnSpPr>
              <p:cNvPr id="37" name="直接连接符 36"/>
              <p:cNvCxnSpPr/>
              <p:nvPr/>
            </p:nvCxnSpPr>
            <p:spPr>
              <a:xfrm>
                <a:off x="1403648" y="2831610"/>
                <a:ext cx="50530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1908957" y="2514125"/>
                <a:ext cx="0" cy="3174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1908957" y="2514125"/>
                <a:ext cx="5735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2489592" y="2514125"/>
                <a:ext cx="0" cy="3174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2489592" y="2831610"/>
                <a:ext cx="53233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3021929" y="2514125"/>
                <a:ext cx="0" cy="3174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3021929" y="2514125"/>
                <a:ext cx="5735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3602564" y="2514125"/>
                <a:ext cx="0" cy="3174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3602564" y="2831610"/>
                <a:ext cx="50530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文本框 46"/>
              <p:cNvSpPr txBox="1"/>
              <p:nvPr/>
            </p:nvSpPr>
            <p:spPr>
              <a:xfrm>
                <a:off x="1908499" y="2316549"/>
                <a:ext cx="59569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165us</a:t>
                </a:r>
                <a:endParaRPr lang="zh-CN" altLang="en-US" sz="1200" dirty="0"/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2489591" y="2627448"/>
                <a:ext cx="59569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165us</a:t>
                </a:r>
                <a:endParaRPr lang="zh-CN" altLang="en-US" sz="1200" dirty="0"/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2996797" y="2316246"/>
                <a:ext cx="59569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165us</a:t>
                </a:r>
                <a:endParaRPr lang="zh-CN" altLang="en-US" sz="1200" dirty="0"/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3298337" y="2019004"/>
                <a:ext cx="13816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CW=6.06kHz,50%</a:t>
                </a:r>
                <a:endParaRPr lang="zh-CN" altLang="en-US" sz="1200" dirty="0"/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>
                <a:off x="4107873" y="2514125"/>
                <a:ext cx="0" cy="3174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107873" y="2514125"/>
                <a:ext cx="5735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4688508" y="2514125"/>
                <a:ext cx="0" cy="3174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4688508" y="2831610"/>
                <a:ext cx="53233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5220846" y="2514125"/>
                <a:ext cx="0" cy="3174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5220846" y="2514125"/>
                <a:ext cx="5735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5801481" y="2514125"/>
                <a:ext cx="0" cy="3174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5801481" y="2831610"/>
                <a:ext cx="53233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文本框 33"/>
            <p:cNvSpPr txBox="1"/>
            <p:nvPr/>
          </p:nvSpPr>
          <p:spPr>
            <a:xfrm>
              <a:off x="586047" y="4852851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Ideal waveform </a:t>
              </a:r>
              <a:r>
                <a:rPr lang="zh-CN" altLang="en-US" sz="1400" dirty="0" smtClean="0"/>
                <a:t>：</a:t>
              </a:r>
              <a:endParaRPr lang="zh-CN" altLang="en-US" sz="1400" dirty="0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04222" y="5642561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Practical waveform</a:t>
              </a:r>
              <a:r>
                <a:rPr lang="zh-CN" altLang="en-US" sz="1400" dirty="0" smtClean="0"/>
                <a:t>：</a:t>
              </a:r>
              <a:endParaRPr lang="zh-CN" altLang="en-US" sz="1400" dirty="0"/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2214603" y="5085184"/>
            <a:ext cx="4781745" cy="1049197"/>
            <a:chOff x="2214603" y="5085184"/>
            <a:chExt cx="4781745" cy="1049197"/>
          </a:xfrm>
        </p:grpSpPr>
        <p:sp>
          <p:nvSpPr>
            <p:cNvPr id="21" name="圆柱形 20"/>
            <p:cNvSpPr/>
            <p:nvPr/>
          </p:nvSpPr>
          <p:spPr>
            <a:xfrm rot="16200000">
              <a:off x="2923639" y="4943181"/>
              <a:ext cx="178952" cy="60651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2214603" y="5404371"/>
              <a:ext cx="197157" cy="197157"/>
              <a:chOff x="1835696" y="5301208"/>
              <a:chExt cx="576064" cy="576064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1835696" y="5301208"/>
                <a:ext cx="576064" cy="57606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1934527" y="5419012"/>
                <a:ext cx="405225" cy="357838"/>
                <a:chOff x="1934527" y="5419012"/>
                <a:chExt cx="405225" cy="357838"/>
              </a:xfrm>
            </p:grpSpPr>
            <p:cxnSp>
              <p:nvCxnSpPr>
                <p:cNvPr id="6" name="直接连接符 5"/>
                <p:cNvCxnSpPr/>
                <p:nvPr/>
              </p:nvCxnSpPr>
              <p:spPr>
                <a:xfrm>
                  <a:off x="1934527" y="5769260"/>
                  <a:ext cx="117193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接连接符 99"/>
                <p:cNvCxnSpPr/>
                <p:nvPr/>
              </p:nvCxnSpPr>
              <p:spPr>
                <a:xfrm flipV="1">
                  <a:off x="2051720" y="5419013"/>
                  <a:ext cx="0" cy="35024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直接连接符 100"/>
                <p:cNvCxnSpPr/>
                <p:nvPr/>
              </p:nvCxnSpPr>
              <p:spPr>
                <a:xfrm flipV="1">
                  <a:off x="2222558" y="5426603"/>
                  <a:ext cx="0" cy="35024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直接连接符 101"/>
                <p:cNvCxnSpPr/>
                <p:nvPr/>
              </p:nvCxnSpPr>
              <p:spPr>
                <a:xfrm flipV="1">
                  <a:off x="2051720" y="5419012"/>
                  <a:ext cx="170838" cy="1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接连接符 102"/>
                <p:cNvCxnSpPr/>
                <p:nvPr/>
              </p:nvCxnSpPr>
              <p:spPr>
                <a:xfrm>
                  <a:off x="2222558" y="5776850"/>
                  <a:ext cx="11719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8" name="直接连接符 17"/>
            <p:cNvCxnSpPr>
              <a:endCxn id="4" idx="0"/>
            </p:cNvCxnSpPr>
            <p:nvPr/>
          </p:nvCxnSpPr>
          <p:spPr>
            <a:xfrm flipH="1">
              <a:off x="2313182" y="5235131"/>
              <a:ext cx="2" cy="169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>
              <a:off x="2311651" y="5234408"/>
              <a:ext cx="413412" cy="56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3936302" y="5164883"/>
              <a:ext cx="428532" cy="184481"/>
              <a:chOff x="4117247" y="5335916"/>
              <a:chExt cx="790802" cy="340437"/>
            </a:xfrm>
          </p:grpSpPr>
          <p:sp>
            <p:nvSpPr>
              <p:cNvPr id="26" name="空心弧 25"/>
              <p:cNvSpPr/>
              <p:nvPr/>
            </p:nvSpPr>
            <p:spPr>
              <a:xfrm>
                <a:off x="4117247" y="5335916"/>
                <a:ext cx="266740" cy="340437"/>
              </a:xfrm>
              <a:prstGeom prst="blockArc">
                <a:avLst>
                  <a:gd name="adj1" fmla="val 10800000"/>
                  <a:gd name="adj2" fmla="val 17689"/>
                  <a:gd name="adj3" fmla="val 56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空心弧 104"/>
              <p:cNvSpPr/>
              <p:nvPr/>
            </p:nvSpPr>
            <p:spPr>
              <a:xfrm>
                <a:off x="4379278" y="5335916"/>
                <a:ext cx="266740" cy="340437"/>
              </a:xfrm>
              <a:prstGeom prst="blockArc">
                <a:avLst>
                  <a:gd name="adj1" fmla="val 10800000"/>
                  <a:gd name="adj2" fmla="val 17689"/>
                  <a:gd name="adj3" fmla="val 56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空心弧 105"/>
              <p:cNvSpPr/>
              <p:nvPr/>
            </p:nvSpPr>
            <p:spPr>
              <a:xfrm>
                <a:off x="4641309" y="5335916"/>
                <a:ext cx="266740" cy="340437"/>
              </a:xfrm>
              <a:prstGeom prst="blockArc">
                <a:avLst>
                  <a:gd name="adj1" fmla="val 10800000"/>
                  <a:gd name="adj2" fmla="val 17689"/>
                  <a:gd name="adj3" fmla="val 56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 flipV="1">
              <a:off x="4510433" y="5534515"/>
              <a:ext cx="126714" cy="78167"/>
              <a:chOff x="4569158" y="5235131"/>
              <a:chExt cx="357625" cy="220611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4573790" y="5235131"/>
                <a:ext cx="352993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矩形 106"/>
              <p:cNvSpPr/>
              <p:nvPr/>
            </p:nvSpPr>
            <p:spPr>
              <a:xfrm>
                <a:off x="4569158" y="5410023"/>
                <a:ext cx="357625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08" name="直接连接符 107"/>
            <p:cNvCxnSpPr/>
            <p:nvPr/>
          </p:nvCxnSpPr>
          <p:spPr>
            <a:xfrm>
              <a:off x="3228288" y="5248410"/>
              <a:ext cx="72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>
              <a:off x="4364834" y="5257123"/>
              <a:ext cx="4432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>
              <a:off x="4581860" y="5257123"/>
              <a:ext cx="680" cy="2707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组合 112"/>
            <p:cNvGrpSpPr/>
            <p:nvPr/>
          </p:nvGrpSpPr>
          <p:grpSpPr>
            <a:xfrm>
              <a:off x="4811112" y="5166322"/>
              <a:ext cx="428532" cy="184481"/>
              <a:chOff x="4117247" y="5335916"/>
              <a:chExt cx="790802" cy="340437"/>
            </a:xfrm>
          </p:grpSpPr>
          <p:sp>
            <p:nvSpPr>
              <p:cNvPr id="114" name="空心弧 113"/>
              <p:cNvSpPr/>
              <p:nvPr/>
            </p:nvSpPr>
            <p:spPr>
              <a:xfrm>
                <a:off x="4117247" y="5335916"/>
                <a:ext cx="266740" cy="340437"/>
              </a:xfrm>
              <a:prstGeom prst="blockArc">
                <a:avLst>
                  <a:gd name="adj1" fmla="val 10800000"/>
                  <a:gd name="adj2" fmla="val 17689"/>
                  <a:gd name="adj3" fmla="val 56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空心弧 114"/>
              <p:cNvSpPr/>
              <p:nvPr/>
            </p:nvSpPr>
            <p:spPr>
              <a:xfrm>
                <a:off x="4379278" y="5335916"/>
                <a:ext cx="266740" cy="340437"/>
              </a:xfrm>
              <a:prstGeom prst="blockArc">
                <a:avLst>
                  <a:gd name="adj1" fmla="val 10800000"/>
                  <a:gd name="adj2" fmla="val 17689"/>
                  <a:gd name="adj3" fmla="val 56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空心弧 115"/>
              <p:cNvSpPr/>
              <p:nvPr/>
            </p:nvSpPr>
            <p:spPr>
              <a:xfrm>
                <a:off x="4641309" y="5335916"/>
                <a:ext cx="266740" cy="340437"/>
              </a:xfrm>
              <a:prstGeom prst="blockArc">
                <a:avLst>
                  <a:gd name="adj1" fmla="val 10800000"/>
                  <a:gd name="adj2" fmla="val 17689"/>
                  <a:gd name="adj3" fmla="val 56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21" name="直接连接符 120"/>
            <p:cNvCxnSpPr/>
            <p:nvPr/>
          </p:nvCxnSpPr>
          <p:spPr>
            <a:xfrm>
              <a:off x="5237092" y="5258758"/>
              <a:ext cx="4432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2" name="组合 121"/>
            <p:cNvGrpSpPr/>
            <p:nvPr/>
          </p:nvGrpSpPr>
          <p:grpSpPr>
            <a:xfrm>
              <a:off x="5683370" y="5167957"/>
              <a:ext cx="428532" cy="184481"/>
              <a:chOff x="4117247" y="5335916"/>
              <a:chExt cx="790802" cy="340437"/>
            </a:xfrm>
          </p:grpSpPr>
          <p:sp>
            <p:nvSpPr>
              <p:cNvPr id="123" name="空心弧 122"/>
              <p:cNvSpPr/>
              <p:nvPr/>
            </p:nvSpPr>
            <p:spPr>
              <a:xfrm>
                <a:off x="4117247" y="5335916"/>
                <a:ext cx="266740" cy="340437"/>
              </a:xfrm>
              <a:prstGeom prst="blockArc">
                <a:avLst>
                  <a:gd name="adj1" fmla="val 10800000"/>
                  <a:gd name="adj2" fmla="val 17689"/>
                  <a:gd name="adj3" fmla="val 56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空心弧 123"/>
              <p:cNvSpPr/>
              <p:nvPr/>
            </p:nvSpPr>
            <p:spPr>
              <a:xfrm>
                <a:off x="4379278" y="5335916"/>
                <a:ext cx="266740" cy="340437"/>
              </a:xfrm>
              <a:prstGeom prst="blockArc">
                <a:avLst>
                  <a:gd name="adj1" fmla="val 10800000"/>
                  <a:gd name="adj2" fmla="val 17689"/>
                  <a:gd name="adj3" fmla="val 56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空心弧 124"/>
              <p:cNvSpPr/>
              <p:nvPr/>
            </p:nvSpPr>
            <p:spPr>
              <a:xfrm>
                <a:off x="4641309" y="5335916"/>
                <a:ext cx="266740" cy="340437"/>
              </a:xfrm>
              <a:prstGeom prst="blockArc">
                <a:avLst>
                  <a:gd name="adj1" fmla="val 10800000"/>
                  <a:gd name="adj2" fmla="val 17689"/>
                  <a:gd name="adj3" fmla="val 56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26" name="直接连接符 125"/>
            <p:cNvCxnSpPr/>
            <p:nvPr/>
          </p:nvCxnSpPr>
          <p:spPr>
            <a:xfrm>
              <a:off x="4581180" y="5626175"/>
              <a:ext cx="680" cy="2707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>
              <a:off x="2311651" y="5889643"/>
              <a:ext cx="46366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组合 127"/>
            <p:cNvGrpSpPr/>
            <p:nvPr/>
          </p:nvGrpSpPr>
          <p:grpSpPr>
            <a:xfrm flipV="1">
              <a:off x="5392610" y="5527915"/>
              <a:ext cx="126714" cy="78167"/>
              <a:chOff x="4569158" y="5235131"/>
              <a:chExt cx="357625" cy="220611"/>
            </a:xfrm>
          </p:grpSpPr>
          <p:sp>
            <p:nvSpPr>
              <p:cNvPr id="129" name="矩形 128"/>
              <p:cNvSpPr/>
              <p:nvPr/>
            </p:nvSpPr>
            <p:spPr>
              <a:xfrm>
                <a:off x="4573790" y="5235131"/>
                <a:ext cx="352993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矩形 129"/>
              <p:cNvSpPr/>
              <p:nvPr/>
            </p:nvSpPr>
            <p:spPr>
              <a:xfrm>
                <a:off x="4569158" y="5410023"/>
                <a:ext cx="357625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31" name="直接连接符 130"/>
            <p:cNvCxnSpPr/>
            <p:nvPr/>
          </p:nvCxnSpPr>
          <p:spPr>
            <a:xfrm>
              <a:off x="5464037" y="5250523"/>
              <a:ext cx="680" cy="2707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>
              <a:off x="5463357" y="5619575"/>
              <a:ext cx="680" cy="2707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组合 132"/>
            <p:cNvGrpSpPr/>
            <p:nvPr/>
          </p:nvGrpSpPr>
          <p:grpSpPr>
            <a:xfrm flipV="1">
              <a:off x="3649849" y="5527191"/>
              <a:ext cx="126714" cy="78167"/>
              <a:chOff x="4569158" y="5235131"/>
              <a:chExt cx="357625" cy="220611"/>
            </a:xfrm>
          </p:grpSpPr>
          <p:sp>
            <p:nvSpPr>
              <p:cNvPr id="134" name="矩形 133"/>
              <p:cNvSpPr/>
              <p:nvPr/>
            </p:nvSpPr>
            <p:spPr>
              <a:xfrm>
                <a:off x="4573790" y="5235131"/>
                <a:ext cx="352993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5" name="矩形 134"/>
              <p:cNvSpPr/>
              <p:nvPr/>
            </p:nvSpPr>
            <p:spPr>
              <a:xfrm>
                <a:off x="4569158" y="5410023"/>
                <a:ext cx="357625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36" name="直接连接符 135"/>
            <p:cNvCxnSpPr/>
            <p:nvPr/>
          </p:nvCxnSpPr>
          <p:spPr>
            <a:xfrm>
              <a:off x="3721276" y="5249799"/>
              <a:ext cx="680" cy="2707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/>
            <p:cNvCxnSpPr/>
            <p:nvPr/>
          </p:nvCxnSpPr>
          <p:spPr>
            <a:xfrm>
              <a:off x="3720596" y="5618851"/>
              <a:ext cx="680" cy="2707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/>
            <p:nvPr/>
          </p:nvCxnSpPr>
          <p:spPr>
            <a:xfrm>
              <a:off x="2311651" y="5601506"/>
              <a:ext cx="1530" cy="2954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8" name="组合 147"/>
            <p:cNvGrpSpPr/>
            <p:nvPr/>
          </p:nvGrpSpPr>
          <p:grpSpPr>
            <a:xfrm flipV="1">
              <a:off x="6262343" y="5528714"/>
              <a:ext cx="126714" cy="78167"/>
              <a:chOff x="4569158" y="5235131"/>
              <a:chExt cx="357625" cy="220611"/>
            </a:xfrm>
          </p:grpSpPr>
          <p:sp>
            <p:nvSpPr>
              <p:cNvPr id="149" name="矩形 148"/>
              <p:cNvSpPr/>
              <p:nvPr/>
            </p:nvSpPr>
            <p:spPr>
              <a:xfrm>
                <a:off x="4573790" y="5235131"/>
                <a:ext cx="352993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矩形 149"/>
              <p:cNvSpPr/>
              <p:nvPr/>
            </p:nvSpPr>
            <p:spPr>
              <a:xfrm>
                <a:off x="4569158" y="5410023"/>
                <a:ext cx="357625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51" name="直接连接符 150"/>
            <p:cNvCxnSpPr/>
            <p:nvPr/>
          </p:nvCxnSpPr>
          <p:spPr>
            <a:xfrm>
              <a:off x="6333770" y="5251322"/>
              <a:ext cx="680" cy="2707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/>
            <p:cNvCxnSpPr/>
            <p:nvPr/>
          </p:nvCxnSpPr>
          <p:spPr>
            <a:xfrm>
              <a:off x="6333090" y="5620374"/>
              <a:ext cx="680" cy="2707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>
            <a:xfrm flipV="1">
              <a:off x="6109350" y="5258562"/>
              <a:ext cx="838914" cy="19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矩形 174"/>
            <p:cNvSpPr/>
            <p:nvPr/>
          </p:nvSpPr>
          <p:spPr>
            <a:xfrm>
              <a:off x="3569331" y="5085184"/>
              <a:ext cx="2959476" cy="1008112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文本框 175"/>
            <p:cNvSpPr txBox="1"/>
            <p:nvPr/>
          </p:nvSpPr>
          <p:spPr>
            <a:xfrm>
              <a:off x="4231919" y="5857382"/>
              <a:ext cx="16429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Delay-line kicker model</a:t>
              </a:r>
              <a:endParaRPr lang="zh-CN" altLang="en-US" sz="1200" dirty="0"/>
            </a:p>
          </p:txBody>
        </p:sp>
        <p:cxnSp>
          <p:nvCxnSpPr>
            <p:cNvPr id="182" name="直接连接符 181"/>
            <p:cNvCxnSpPr/>
            <p:nvPr/>
          </p:nvCxnSpPr>
          <p:spPr>
            <a:xfrm>
              <a:off x="6948264" y="5257123"/>
              <a:ext cx="0" cy="6398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矩形 176"/>
            <p:cNvSpPr/>
            <p:nvPr/>
          </p:nvSpPr>
          <p:spPr>
            <a:xfrm>
              <a:off x="6900080" y="5433924"/>
              <a:ext cx="96268" cy="2409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5" name="直接连接符 184"/>
            <p:cNvCxnSpPr/>
            <p:nvPr/>
          </p:nvCxnSpPr>
          <p:spPr>
            <a:xfrm flipH="1">
              <a:off x="2725063" y="5333273"/>
              <a:ext cx="6715" cy="556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连接符 187"/>
            <p:cNvCxnSpPr/>
            <p:nvPr/>
          </p:nvCxnSpPr>
          <p:spPr>
            <a:xfrm flipH="1">
              <a:off x="3288436" y="5324436"/>
              <a:ext cx="6715" cy="556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718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103823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altLang="zh-CN" dirty="0" smtClean="0"/>
              <a:t>   The CEPC accelerator complex consists of a </a:t>
            </a:r>
            <a:r>
              <a:rPr lang="en-US" altLang="zh-CN" b="1" u="sng" dirty="0" err="1" smtClean="0">
                <a:solidFill>
                  <a:srgbClr val="FF0000"/>
                </a:solidFill>
              </a:rPr>
              <a:t>Linac</a:t>
            </a:r>
            <a:r>
              <a:rPr lang="en-US" altLang="zh-CN" dirty="0" smtClean="0"/>
              <a:t>, which including a small </a:t>
            </a:r>
            <a:r>
              <a:rPr lang="en-US" altLang="zh-CN" b="1" u="sng" dirty="0">
                <a:solidFill>
                  <a:srgbClr val="FF0000"/>
                </a:solidFill>
              </a:rPr>
              <a:t>d</a:t>
            </a:r>
            <a:r>
              <a:rPr lang="en-US" altLang="zh-CN" b="1" u="sng" dirty="0" smtClean="0">
                <a:solidFill>
                  <a:srgbClr val="FF0000"/>
                </a:solidFill>
              </a:rPr>
              <a:t>amping ring </a:t>
            </a:r>
            <a:r>
              <a:rPr lang="en-US" altLang="zh-CN" dirty="0" smtClean="0"/>
              <a:t>for positron beams, several </a:t>
            </a:r>
            <a:r>
              <a:rPr lang="en-US" altLang="zh-CN" b="1" u="sng" dirty="0" smtClean="0">
                <a:solidFill>
                  <a:srgbClr val="FF0000"/>
                </a:solidFill>
              </a:rPr>
              <a:t>transport lines</a:t>
            </a:r>
            <a:r>
              <a:rPr lang="en-US" altLang="zh-CN" dirty="0" smtClean="0"/>
              <a:t>, a </a:t>
            </a:r>
            <a:r>
              <a:rPr lang="en-US" altLang="zh-CN" b="1" u="sng" dirty="0" smtClean="0">
                <a:solidFill>
                  <a:srgbClr val="FF0000"/>
                </a:solidFill>
              </a:rPr>
              <a:t>booster ring </a:t>
            </a:r>
            <a:r>
              <a:rPr lang="en-US" altLang="zh-CN" dirty="0" smtClean="0"/>
              <a:t>and 2 </a:t>
            </a:r>
            <a:r>
              <a:rPr lang="en-US" altLang="zh-CN" b="1" u="sng" dirty="0" smtClean="0">
                <a:solidFill>
                  <a:srgbClr val="FF0000"/>
                </a:solidFill>
              </a:rPr>
              <a:t>storage rings</a:t>
            </a:r>
            <a:r>
              <a:rPr lang="en-US" altLang="zh-CN" dirty="0" smtClean="0"/>
              <a:t>, all 3 of which are in a single tunnel. 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Layout of the </a:t>
            </a:r>
            <a:r>
              <a:rPr lang="en-US" altLang="zh-CN" dirty="0" smtClean="0"/>
              <a:t>accelerator </a:t>
            </a:r>
            <a:r>
              <a:rPr lang="en-US" altLang="zh-CN" dirty="0"/>
              <a:t>complex 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1403648" y="1988840"/>
            <a:ext cx="6120680" cy="1255704"/>
            <a:chOff x="1403648" y="1297322"/>
            <a:chExt cx="6120680" cy="125570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3648" y="1297322"/>
              <a:ext cx="6120680" cy="1255704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5994757" y="1540104"/>
              <a:ext cx="1116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1.2km</a:t>
              </a:r>
              <a:endParaRPr lang="zh-CN" altLang="en-US" dirty="0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592" y="3429000"/>
            <a:ext cx="3663659" cy="302262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77547" y="3130768"/>
            <a:ext cx="5809853" cy="3327625"/>
            <a:chOff x="-59219" y="2916459"/>
            <a:chExt cx="5809853" cy="332762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9219" y="2916459"/>
              <a:ext cx="5809853" cy="3327625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 bwMode="auto">
            <a:xfrm>
              <a:off x="3265797" y="5389504"/>
              <a:ext cx="79208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000" b="0" dirty="0" smtClean="0">
                  <a:solidFill>
                    <a:srgbClr val="FF0000"/>
                  </a:solidFill>
                </a:rPr>
                <a:t>10-120GeV</a:t>
              </a:r>
              <a:endParaRPr lang="zh-CN" altLang="en-US" sz="1000" b="0" dirty="0">
                <a:solidFill>
                  <a:srgbClr val="FF0000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 bwMode="auto">
            <a:xfrm>
              <a:off x="3405104" y="3827318"/>
              <a:ext cx="79208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000" b="0" dirty="0" smtClean="0">
                  <a:solidFill>
                    <a:srgbClr val="FF0000"/>
                  </a:solidFill>
                </a:rPr>
                <a:t>120GeV</a:t>
              </a:r>
              <a:endParaRPr lang="zh-CN" altLang="en-US" sz="1000" b="0" dirty="0">
                <a:solidFill>
                  <a:srgbClr val="FF0000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 bwMode="auto">
            <a:xfrm>
              <a:off x="1629126" y="3851012"/>
              <a:ext cx="79208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000" b="0" dirty="0" smtClean="0">
                  <a:solidFill>
                    <a:srgbClr val="FF0000"/>
                  </a:solidFill>
                </a:rPr>
                <a:t>120GeV</a:t>
              </a:r>
              <a:endParaRPr lang="zh-CN" altLang="en-US" sz="1000" b="0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直接箭头连接符 12"/>
            <p:cNvCxnSpPr/>
            <p:nvPr/>
          </p:nvCxnSpPr>
          <p:spPr>
            <a:xfrm>
              <a:off x="1892936" y="5779741"/>
              <a:ext cx="288032" cy="1138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 flipH="1" flipV="1">
              <a:off x="983513" y="5173480"/>
              <a:ext cx="197378" cy="2160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1082202" y="5096826"/>
              <a:ext cx="528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e+</a:t>
              </a:r>
              <a:endParaRPr lang="zh-CN" altLang="en-US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872738" y="5524228"/>
              <a:ext cx="528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e-</a:t>
              </a:r>
              <a:endParaRPr lang="zh-CN" altLang="en-US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461423" y="4410945"/>
              <a:ext cx="1116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100km</a:t>
              </a:r>
              <a:endParaRPr lang="zh-CN" altLang="en-US" dirty="0"/>
            </a:p>
          </p:txBody>
        </p:sp>
        <p:sp>
          <p:nvSpPr>
            <p:cNvPr id="18" name="椭圆 17"/>
            <p:cNvSpPr/>
            <p:nvPr/>
          </p:nvSpPr>
          <p:spPr>
            <a:xfrm rot="-1800000" flipH="1">
              <a:off x="1852862" y="5086981"/>
              <a:ext cx="45719" cy="93122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" name="直接箭头连接符 18"/>
            <p:cNvCxnSpPr/>
            <p:nvPr/>
          </p:nvCxnSpPr>
          <p:spPr>
            <a:xfrm flipH="1">
              <a:off x="1872738" y="4938108"/>
              <a:ext cx="152432" cy="143681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 flipH="1">
              <a:off x="2036952" y="4938108"/>
              <a:ext cx="648072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1979869" y="4714777"/>
              <a:ext cx="1079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>
                  <a:solidFill>
                    <a:srgbClr val="FFC000"/>
                  </a:solidFill>
                </a:rPr>
                <a:t>Damping ring</a:t>
              </a:r>
              <a:endParaRPr lang="zh-CN" altLang="en-US" sz="1200" b="1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022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Hardware designs for CEPC injection and extraction systems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575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39552" y="980728"/>
            <a:ext cx="8039240" cy="540060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altLang="zh-CN" sz="1400" b="1" u="sng" dirty="0" smtClean="0">
                <a:solidFill>
                  <a:schemeClr val="tx1"/>
                </a:solidFill>
              </a:rPr>
              <a:t>Strip-line kicker </a:t>
            </a:r>
            <a:r>
              <a:rPr lang="en-US" altLang="zh-CN" sz="1400" dirty="0" smtClean="0"/>
              <a:t>and DSRD based short pulsed PS</a:t>
            </a:r>
          </a:p>
          <a:p>
            <a:pPr lvl="1">
              <a:spcBef>
                <a:spcPts val="300"/>
              </a:spcBef>
            </a:pPr>
            <a:r>
              <a:rPr lang="en-US" altLang="zh-CN" sz="1400" dirty="0" smtClean="0"/>
              <a:t>The similar hardware was developed in HEPS-TF progress. </a:t>
            </a:r>
          </a:p>
          <a:p>
            <a:pPr>
              <a:spcBef>
                <a:spcPts val="300"/>
              </a:spcBef>
            </a:pPr>
            <a:r>
              <a:rPr lang="en-US" altLang="zh-CN" sz="1400" dirty="0"/>
              <a:t>Vacuum out distributed parameter (delay-line</a:t>
            </a:r>
            <a:r>
              <a:rPr lang="en-US" altLang="zh-CN" sz="1400" dirty="0" smtClean="0"/>
              <a:t>) </a:t>
            </a:r>
            <a:r>
              <a:rPr lang="en-US" altLang="zh-CN" sz="1400" b="1" u="sng" dirty="0" smtClean="0">
                <a:solidFill>
                  <a:schemeClr val="tx1"/>
                </a:solidFill>
              </a:rPr>
              <a:t>dipole </a:t>
            </a:r>
            <a:r>
              <a:rPr lang="en-US" altLang="zh-CN" sz="1400" b="1" u="sng" dirty="0">
                <a:solidFill>
                  <a:schemeClr val="tx1"/>
                </a:solidFill>
              </a:rPr>
              <a:t>kicker magnet </a:t>
            </a:r>
            <a:r>
              <a:rPr lang="en-US" altLang="zh-CN" sz="1400" dirty="0"/>
              <a:t>with metallic coating ceramic vacuum chamber and Solid-state adjustable pulse width PFN based </a:t>
            </a:r>
            <a:r>
              <a:rPr lang="en-US" altLang="zh-CN" sz="1400" dirty="0" err="1"/>
              <a:t>Pulser</a:t>
            </a:r>
            <a:endParaRPr lang="en-US" altLang="zh-CN" sz="1400" dirty="0"/>
          </a:p>
          <a:p>
            <a:pPr lvl="1">
              <a:spcBef>
                <a:spcPts val="300"/>
              </a:spcBef>
            </a:pPr>
            <a:r>
              <a:rPr lang="en-US" altLang="zh-CN" sz="1400" dirty="0"/>
              <a:t>The structure </a:t>
            </a:r>
            <a:r>
              <a:rPr lang="en-US" altLang="zh-CN" sz="1400" dirty="0" smtClean="0"/>
              <a:t>of </a:t>
            </a:r>
            <a:r>
              <a:rPr lang="en-US" altLang="zh-CN" sz="1400" dirty="0"/>
              <a:t>delay-line kicker is complicated; the kind of kicker helps to achieve ideal trapezoid waveform.</a:t>
            </a:r>
          </a:p>
          <a:p>
            <a:pPr lvl="1">
              <a:spcBef>
                <a:spcPts val="300"/>
              </a:spcBef>
            </a:pPr>
            <a:r>
              <a:rPr lang="en-US" altLang="zh-CN" sz="1400" dirty="0">
                <a:solidFill>
                  <a:srgbClr val="FF0000"/>
                </a:solidFill>
              </a:rPr>
              <a:t>This kind of kicker and </a:t>
            </a:r>
            <a:r>
              <a:rPr lang="en-US" altLang="zh-CN" sz="1400" dirty="0" err="1">
                <a:solidFill>
                  <a:srgbClr val="FF0000"/>
                </a:solidFill>
              </a:rPr>
              <a:t>pulser</a:t>
            </a:r>
            <a:r>
              <a:rPr lang="en-US" altLang="zh-CN" sz="1400" dirty="0">
                <a:solidFill>
                  <a:srgbClr val="FF0000"/>
                </a:solidFill>
              </a:rPr>
              <a:t> need </a:t>
            </a:r>
            <a:r>
              <a:rPr lang="en-US" altLang="zh-CN" sz="1400" dirty="0" smtClean="0">
                <a:solidFill>
                  <a:srgbClr val="FF0000"/>
                </a:solidFill>
              </a:rPr>
              <a:t>a </a:t>
            </a:r>
            <a:r>
              <a:rPr lang="en-US" altLang="zh-CN" sz="1400" dirty="0">
                <a:solidFill>
                  <a:srgbClr val="FF0000"/>
                </a:solidFill>
              </a:rPr>
              <a:t>R&amp;D progress for us</a:t>
            </a:r>
          </a:p>
          <a:p>
            <a:pPr>
              <a:spcBef>
                <a:spcPts val="300"/>
              </a:spcBef>
            </a:pPr>
            <a:r>
              <a:rPr lang="en-US" altLang="zh-CN" sz="1400" dirty="0"/>
              <a:t>Vacuum out lumped parameter </a:t>
            </a:r>
            <a:r>
              <a:rPr lang="en-US" altLang="zh-CN" sz="1400" b="1" u="sng" dirty="0" smtClean="0">
                <a:solidFill>
                  <a:schemeClr val="tx1"/>
                </a:solidFill>
              </a:rPr>
              <a:t>dipole kicker magnet </a:t>
            </a:r>
            <a:r>
              <a:rPr lang="en-US" altLang="zh-CN" sz="1400" dirty="0"/>
              <a:t>with metallic coating ceramic vacuum chamber and Solid-state </a:t>
            </a:r>
            <a:r>
              <a:rPr lang="en-US" altLang="zh-CN" sz="1400" dirty="0" smtClean="0"/>
              <a:t>LC discharge half-sine </a:t>
            </a:r>
            <a:r>
              <a:rPr lang="en-US" altLang="zh-CN" sz="1400" dirty="0" err="1" smtClean="0"/>
              <a:t>Pulser</a:t>
            </a:r>
            <a:endParaRPr lang="en-US" altLang="zh-CN" sz="1400" dirty="0" smtClean="0"/>
          </a:p>
          <a:p>
            <a:pPr lvl="1">
              <a:spcBef>
                <a:spcPts val="300"/>
              </a:spcBef>
            </a:pPr>
            <a:r>
              <a:rPr lang="en-US" altLang="zh-CN" sz="1400" dirty="0" smtClean="0"/>
              <a:t>It is easy than last type one.</a:t>
            </a:r>
            <a:endParaRPr lang="en-US" altLang="zh-CN" sz="1400" dirty="0"/>
          </a:p>
          <a:p>
            <a:pPr>
              <a:spcBef>
                <a:spcPts val="300"/>
              </a:spcBef>
            </a:pPr>
            <a:r>
              <a:rPr lang="en-US" altLang="zh-CN" sz="1400" b="1" u="sng" dirty="0" smtClean="0">
                <a:solidFill>
                  <a:schemeClr val="tx1"/>
                </a:solidFill>
              </a:rPr>
              <a:t>Pulsed </a:t>
            </a:r>
            <a:r>
              <a:rPr lang="en-US" altLang="zh-CN" sz="1400" b="1" u="sng" dirty="0" err="1" smtClean="0">
                <a:solidFill>
                  <a:schemeClr val="tx1"/>
                </a:solidFill>
              </a:rPr>
              <a:t>sextupole</a:t>
            </a:r>
            <a:r>
              <a:rPr lang="en-US" altLang="zh-CN" sz="1400" b="1" u="sng" dirty="0" smtClean="0">
                <a:solidFill>
                  <a:schemeClr val="tx1"/>
                </a:solidFill>
              </a:rPr>
              <a:t> magnet </a:t>
            </a:r>
            <a:r>
              <a:rPr lang="en-US" altLang="zh-CN" sz="1400" dirty="0" smtClean="0"/>
              <a:t>with metallic </a:t>
            </a:r>
            <a:r>
              <a:rPr lang="en-US" altLang="zh-CN" sz="1400" dirty="0"/>
              <a:t>coating ceramic vacuum </a:t>
            </a:r>
            <a:r>
              <a:rPr lang="en-US" altLang="zh-CN" sz="1400" dirty="0" smtClean="0"/>
              <a:t>chamber and </a:t>
            </a:r>
            <a:r>
              <a:rPr lang="en-US" altLang="zh-CN" sz="1400" dirty="0"/>
              <a:t>Solid-state LC discharge half-sine </a:t>
            </a:r>
            <a:r>
              <a:rPr lang="en-US" altLang="zh-CN" sz="1400" dirty="0" err="1"/>
              <a:t>Pulser</a:t>
            </a:r>
            <a:r>
              <a:rPr lang="en-US" altLang="zh-CN" sz="1400" dirty="0"/>
              <a:t> </a:t>
            </a:r>
            <a:endParaRPr lang="en-US" altLang="zh-CN" sz="1400" dirty="0" smtClean="0"/>
          </a:p>
          <a:p>
            <a:pPr lvl="1">
              <a:spcBef>
                <a:spcPts val="300"/>
              </a:spcBef>
            </a:pPr>
            <a:r>
              <a:rPr lang="en-US" altLang="zh-CN" sz="1400" dirty="0"/>
              <a:t>It  need to R&amp;D for us (tentative)  </a:t>
            </a:r>
          </a:p>
          <a:p>
            <a:pPr>
              <a:spcBef>
                <a:spcPts val="300"/>
              </a:spcBef>
            </a:pPr>
            <a:r>
              <a:rPr lang="en-US" altLang="zh-CN" sz="1400" dirty="0"/>
              <a:t>Vacuum out </a:t>
            </a:r>
            <a:r>
              <a:rPr lang="en-US" altLang="zh-CN" sz="1400" dirty="0" smtClean="0"/>
              <a:t>distributed parameter </a:t>
            </a:r>
            <a:r>
              <a:rPr lang="en-US" altLang="zh-CN" sz="1400" b="1" u="sng" dirty="0" smtClean="0">
                <a:solidFill>
                  <a:schemeClr val="tx1"/>
                </a:solidFill>
              </a:rPr>
              <a:t>nonlinear kicker(NLK) </a:t>
            </a:r>
            <a:r>
              <a:rPr lang="en-US" altLang="zh-CN" sz="1400" dirty="0" smtClean="0"/>
              <a:t>with </a:t>
            </a:r>
            <a:r>
              <a:rPr lang="en-US" altLang="zh-CN" sz="1400" dirty="0"/>
              <a:t>metallic coating ceramic vacuum </a:t>
            </a:r>
            <a:r>
              <a:rPr lang="en-US" altLang="zh-CN" sz="1400" dirty="0" smtClean="0"/>
              <a:t>chamber </a:t>
            </a:r>
            <a:r>
              <a:rPr lang="en-US" altLang="zh-CN" sz="1400" dirty="0"/>
              <a:t>and Solid-state adjustable pulse width PFN based </a:t>
            </a:r>
            <a:r>
              <a:rPr lang="en-US" altLang="zh-CN" sz="1400" dirty="0" err="1" smtClean="0"/>
              <a:t>Pulser</a:t>
            </a:r>
            <a:endParaRPr lang="en-US" altLang="zh-CN" sz="1400" dirty="0" smtClean="0"/>
          </a:p>
          <a:p>
            <a:pPr lvl="1">
              <a:spcBef>
                <a:spcPts val="300"/>
              </a:spcBef>
            </a:pPr>
            <a:r>
              <a:rPr lang="en-US" altLang="zh-CN" sz="1400" dirty="0">
                <a:solidFill>
                  <a:srgbClr val="FF0000"/>
                </a:solidFill>
              </a:rPr>
              <a:t>New proposed </a:t>
            </a:r>
          </a:p>
          <a:p>
            <a:pPr>
              <a:spcBef>
                <a:spcPts val="300"/>
              </a:spcBef>
            </a:pPr>
            <a:r>
              <a:rPr lang="en-US" altLang="zh-CN" sz="1400" dirty="0"/>
              <a:t>C</a:t>
            </a:r>
            <a:r>
              <a:rPr lang="en-US" altLang="zh-CN" sz="1400" dirty="0" smtClean="0"/>
              <a:t>onstant amplitude </a:t>
            </a:r>
            <a:r>
              <a:rPr lang="en-US" altLang="zh-CN" sz="1400" b="1" u="sng" dirty="0" smtClean="0">
                <a:solidFill>
                  <a:schemeClr val="tx1"/>
                </a:solidFill>
              </a:rPr>
              <a:t>continuous square wave </a:t>
            </a:r>
            <a:r>
              <a:rPr lang="en-US" altLang="zh-CN" sz="1400" b="1" u="sng" dirty="0" err="1" smtClean="0">
                <a:solidFill>
                  <a:schemeClr val="tx1"/>
                </a:solidFill>
              </a:rPr>
              <a:t>pulser</a:t>
            </a:r>
            <a:r>
              <a:rPr lang="en-US" altLang="zh-CN" sz="1400" b="1" u="sng" dirty="0" smtClean="0">
                <a:solidFill>
                  <a:schemeClr val="tx1"/>
                </a:solidFill>
              </a:rPr>
              <a:t> </a:t>
            </a:r>
            <a:r>
              <a:rPr lang="en-US" altLang="zh-CN" sz="1400" dirty="0" smtClean="0"/>
              <a:t>for RF region  beam separating kicker </a:t>
            </a:r>
          </a:p>
          <a:p>
            <a:pPr lvl="1">
              <a:spcBef>
                <a:spcPts val="300"/>
              </a:spcBef>
            </a:pPr>
            <a:r>
              <a:rPr lang="en-US" altLang="zh-CN" sz="1400" dirty="0">
                <a:solidFill>
                  <a:srgbClr val="FF0000"/>
                </a:solidFill>
              </a:rPr>
              <a:t>New proposed</a:t>
            </a:r>
          </a:p>
          <a:p>
            <a:pPr lvl="1">
              <a:spcBef>
                <a:spcPts val="300"/>
              </a:spcBef>
            </a:pPr>
            <a:r>
              <a:rPr lang="en-US" altLang="zh-CN" sz="1400" dirty="0" smtClean="0"/>
              <a:t>R&amp;D effort: flat </a:t>
            </a:r>
            <a:r>
              <a:rPr lang="en-US" altLang="zh-CN" sz="1400" dirty="0"/>
              <a:t>top dropping compensate topology and amplitude long term stability controlling technique </a:t>
            </a:r>
          </a:p>
          <a:p>
            <a:pPr>
              <a:spcBef>
                <a:spcPts val="300"/>
              </a:spcBef>
            </a:pPr>
            <a:r>
              <a:rPr lang="en-US" altLang="zh-CN" sz="1400" dirty="0" err="1" smtClean="0"/>
              <a:t>Lambertson</a:t>
            </a:r>
            <a:r>
              <a:rPr lang="en-US" altLang="zh-CN" sz="1400" dirty="0" smtClean="0"/>
              <a:t> septa</a:t>
            </a:r>
          </a:p>
          <a:p>
            <a:pPr lvl="1">
              <a:spcBef>
                <a:spcPts val="300"/>
              </a:spcBef>
            </a:pPr>
            <a:r>
              <a:rPr lang="en-US" altLang="zh-CN" sz="1400" dirty="0"/>
              <a:t>The similar hardware was developed in </a:t>
            </a:r>
            <a:r>
              <a:rPr lang="en-US" altLang="zh-CN" sz="1400" dirty="0" smtClean="0"/>
              <a:t>HEPS, CSNS, BEPC </a:t>
            </a:r>
            <a:endParaRPr lang="en-US" altLang="zh-CN" sz="14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Main types of hardware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8704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630091"/>
              </p:ext>
            </p:extLst>
          </p:nvPr>
        </p:nvGraphicFramePr>
        <p:xfrm>
          <a:off x="341280" y="1551374"/>
          <a:ext cx="8568953" cy="164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416"/>
                <a:gridCol w="4045960"/>
                <a:gridCol w="1099186"/>
                <a:gridCol w="1055404"/>
                <a:gridCol w="873987"/>
              </a:tblGrid>
              <a:tr h="2474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/>
                        <a:t>Component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/>
                        <a:t>description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/>
                        <a:t>Number(set)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Budget(RMB)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/>
                        <a:t>schedule</a:t>
                      </a:r>
                      <a:endParaRPr lang="zh-CN" altLang="en-US" sz="1200" b="1" dirty="0"/>
                    </a:p>
                  </a:txBody>
                  <a:tcPr/>
                </a:tc>
              </a:tr>
              <a:tr h="274907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Vacuum</a:t>
                      </a:r>
                      <a:r>
                        <a:rPr lang="en-US" altLang="zh-CN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chamber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Coated</a:t>
                      </a:r>
                      <a:r>
                        <a:rPr lang="en-US" altLang="zh-CN" sz="1200" baseline="0" dirty="0" smtClean="0">
                          <a:solidFill>
                            <a:schemeClr val="tx1"/>
                          </a:solidFill>
                        </a:rPr>
                        <a:t> ceramic vacuum chamber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100k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r>
                        <a:rPr lang="en-US" altLang="zh-CN" sz="1200" baseline="0" dirty="0" smtClean="0">
                          <a:solidFill>
                            <a:schemeClr val="tx1"/>
                          </a:solidFill>
                        </a:rPr>
                        <a:t> M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907">
                <a:tc>
                  <a:txBody>
                    <a:bodyPr/>
                    <a:lstStyle/>
                    <a:p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Dipole</a:t>
                      </a:r>
                      <a:r>
                        <a:rPr lang="en-US" altLang="zh-CN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kicker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Vacuum out distributed parameter dipole kicker magnet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200k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24 M</a:t>
                      </a:r>
                      <a:endParaRPr lang="zh-CN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9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NLK</a:t>
                      </a:r>
                      <a:endParaRPr lang="zh-CN" alt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Vacuum out distributed parameter NLK magnet</a:t>
                      </a:r>
                      <a:endParaRPr lang="zh-CN" alt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300k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12</a:t>
                      </a:r>
                      <a:r>
                        <a:rPr lang="en-US" altLang="zh-CN" sz="1200" baseline="0" dirty="0" smtClean="0"/>
                        <a:t> M</a:t>
                      </a:r>
                      <a:endParaRPr lang="zh-CN" altLang="en-US" sz="1200" dirty="0"/>
                    </a:p>
                  </a:txBody>
                  <a:tcPr/>
                </a:tc>
              </a:tr>
              <a:tr h="2749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Trapezoid </a:t>
                      </a:r>
                      <a:r>
                        <a:rPr lang="en-US" altLang="zh-CN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pluser</a:t>
                      </a:r>
                      <a:endParaRPr lang="zh-CN" alt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Solid-state pulse width adjustable trapezoid </a:t>
                      </a:r>
                      <a:r>
                        <a:rPr lang="en-US" altLang="zh-CN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pulser</a:t>
                      </a:r>
                      <a:endParaRPr lang="zh-CN" alt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300k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36 M</a:t>
                      </a:r>
                      <a:endParaRPr lang="zh-CN" altLang="en-US" sz="1200" dirty="0"/>
                    </a:p>
                  </a:txBody>
                  <a:tcPr/>
                </a:tc>
              </a:tr>
              <a:tr h="2749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CW</a:t>
                      </a:r>
                      <a:r>
                        <a:rPr lang="en-US" altLang="zh-CN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2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pulser</a:t>
                      </a:r>
                      <a:endParaRPr lang="zh-CN" alt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continuous square wave </a:t>
                      </a:r>
                      <a:r>
                        <a:rPr lang="en-US" altLang="zh-CN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pulser</a:t>
                      </a: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CN" alt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300k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36 M</a:t>
                      </a:r>
                      <a:endParaRPr lang="zh-CN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Hardware R&amp;D Plan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90914" y="966599"/>
            <a:ext cx="8455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333333"/>
                </a:solidFill>
                <a:latin typeface="arial" panose="020B0604020202020204" pitchFamily="34" charset="0"/>
              </a:rPr>
              <a:t>Based on the mastered technology, </a:t>
            </a:r>
            <a:r>
              <a:rPr lang="en-US" altLang="zh-CN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the key </a:t>
            </a:r>
            <a:r>
              <a:rPr lang="en-US" altLang="zh-CN" sz="1400" dirty="0">
                <a:solidFill>
                  <a:srgbClr val="333333"/>
                </a:solidFill>
                <a:latin typeface="arial" panose="020B0604020202020204" pitchFamily="34" charset="0"/>
              </a:rPr>
              <a:t>technical problems to be solved and </a:t>
            </a:r>
            <a:r>
              <a:rPr lang="en-US" altLang="zh-CN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the </a:t>
            </a:r>
            <a:r>
              <a:rPr lang="en-US" altLang="zh-CN" sz="1400" dirty="0">
                <a:solidFill>
                  <a:srgbClr val="333333"/>
                </a:solidFill>
                <a:latin typeface="arial" panose="020B0604020202020204" pitchFamily="34" charset="0"/>
              </a:rPr>
              <a:t>key components to be developed for CEPC injection and extraction system are </a:t>
            </a:r>
            <a:r>
              <a:rPr lang="en-US" altLang="zh-CN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proposed:</a:t>
            </a:r>
            <a:endParaRPr lang="zh-CN" altLang="en-US" sz="1400" dirty="0"/>
          </a:p>
        </p:txBody>
      </p:sp>
      <p:graphicFrame>
        <p:nvGraphicFramePr>
          <p:cNvPr id="9" name="内容占位符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578877"/>
              </p:ext>
            </p:extLst>
          </p:nvPr>
        </p:nvGraphicFramePr>
        <p:xfrm>
          <a:off x="341280" y="3265976"/>
          <a:ext cx="8568951" cy="2484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375"/>
                <a:gridCol w="437328"/>
                <a:gridCol w="437328"/>
                <a:gridCol w="437328"/>
                <a:gridCol w="437328"/>
                <a:gridCol w="437328"/>
                <a:gridCol w="437328"/>
                <a:gridCol w="437328"/>
                <a:gridCol w="437328"/>
                <a:gridCol w="437328"/>
                <a:gridCol w="437328"/>
                <a:gridCol w="437328"/>
                <a:gridCol w="437328"/>
                <a:gridCol w="437328"/>
                <a:gridCol w="437328"/>
                <a:gridCol w="437328"/>
                <a:gridCol w="437328"/>
                <a:gridCol w="437328"/>
              </a:tblGrid>
              <a:tr h="1916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/>
                        <a:t>Year</a:t>
                      </a:r>
                      <a:endParaRPr lang="zh-CN" alt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/>
                        <a:t>2019</a:t>
                      </a:r>
                      <a:endParaRPr lang="zh-CN" altLang="en-US" sz="900" b="1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/>
                        <a:t>2020</a:t>
                      </a:r>
                      <a:endParaRPr lang="zh-CN" altLang="en-US" sz="9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/>
                        <a:t>2021</a:t>
                      </a:r>
                      <a:endParaRPr lang="zh-CN" altLang="en-US" sz="9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/>
                        <a:t>2022</a:t>
                      </a:r>
                      <a:endParaRPr lang="zh-CN" altLang="en-US" sz="9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/>
                        <a:t>2023</a:t>
                      </a:r>
                      <a:endParaRPr lang="zh-CN" altLang="en-US" sz="9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510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Quarter</a:t>
                      </a:r>
                      <a:endParaRPr lang="zh-CN" alt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4</a:t>
                      </a:r>
                      <a:r>
                        <a:rPr lang="en-US" altLang="zh-CN" sz="1100" baseline="30000" dirty="0" smtClean="0"/>
                        <a:t>th</a:t>
                      </a:r>
                      <a:endParaRPr lang="en-US" altLang="zh-CN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1</a:t>
                      </a:r>
                      <a:r>
                        <a:rPr lang="en-US" altLang="zh-CN" sz="1100" baseline="30000" dirty="0" smtClean="0"/>
                        <a:t>st</a:t>
                      </a:r>
                      <a:r>
                        <a:rPr lang="en-US" altLang="zh-CN" sz="1100" baseline="0" dirty="0" smtClean="0"/>
                        <a:t> </a:t>
                      </a:r>
                      <a:endParaRPr lang="zh-CN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2</a:t>
                      </a:r>
                      <a:r>
                        <a:rPr lang="en-US" altLang="zh-CN" sz="1100" baseline="30000" dirty="0" smtClean="0"/>
                        <a:t>nd</a:t>
                      </a:r>
                      <a:r>
                        <a:rPr lang="en-US" altLang="zh-CN" sz="1100" dirty="0" smtClean="0"/>
                        <a:t> </a:t>
                      </a:r>
                      <a:endParaRPr lang="zh-CN" altLang="en-US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3</a:t>
                      </a:r>
                      <a:r>
                        <a:rPr lang="en-US" altLang="zh-CN" sz="1100" baseline="30000" dirty="0" smtClean="0"/>
                        <a:t>rd</a:t>
                      </a:r>
                      <a:r>
                        <a:rPr lang="en-US" altLang="zh-CN" sz="1100" baseline="0" dirty="0" smtClean="0"/>
                        <a:t> </a:t>
                      </a:r>
                      <a:endParaRPr lang="zh-CN" altLang="en-US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4</a:t>
                      </a:r>
                      <a:r>
                        <a:rPr lang="en-US" altLang="zh-CN" sz="1100" baseline="30000" dirty="0" smtClean="0"/>
                        <a:t>th</a:t>
                      </a:r>
                      <a:r>
                        <a:rPr lang="en-US" altLang="zh-CN" sz="1100" baseline="0" dirty="0" smtClean="0"/>
                        <a:t> </a:t>
                      </a:r>
                      <a:endParaRPr lang="zh-CN" altLang="en-US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1</a:t>
                      </a:r>
                      <a:r>
                        <a:rPr lang="en-US" altLang="zh-CN" sz="1100" baseline="30000" dirty="0" smtClean="0"/>
                        <a:t>st</a:t>
                      </a:r>
                      <a:r>
                        <a:rPr lang="en-US" altLang="zh-CN" sz="1100" baseline="0" dirty="0" smtClean="0"/>
                        <a:t> </a:t>
                      </a:r>
                      <a:endParaRPr lang="zh-CN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2</a:t>
                      </a:r>
                      <a:r>
                        <a:rPr lang="en-US" altLang="zh-CN" sz="1100" baseline="30000" dirty="0" smtClean="0"/>
                        <a:t>nd</a:t>
                      </a:r>
                      <a:r>
                        <a:rPr lang="en-US" altLang="zh-CN" sz="1100" dirty="0" smtClean="0"/>
                        <a:t> </a:t>
                      </a:r>
                      <a:endParaRPr lang="zh-CN" altLang="en-US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3</a:t>
                      </a:r>
                      <a:r>
                        <a:rPr lang="en-US" altLang="zh-CN" sz="1100" baseline="30000" dirty="0" smtClean="0"/>
                        <a:t>rd</a:t>
                      </a:r>
                      <a:r>
                        <a:rPr lang="en-US" altLang="zh-CN" sz="1100" baseline="0" dirty="0" smtClean="0"/>
                        <a:t> </a:t>
                      </a:r>
                      <a:endParaRPr lang="zh-CN" altLang="en-US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4</a:t>
                      </a:r>
                      <a:r>
                        <a:rPr lang="en-US" altLang="zh-CN" sz="1100" baseline="30000" dirty="0" smtClean="0"/>
                        <a:t>th</a:t>
                      </a:r>
                      <a:r>
                        <a:rPr lang="en-US" altLang="zh-CN" sz="1100" baseline="0" dirty="0" smtClean="0"/>
                        <a:t> </a:t>
                      </a:r>
                      <a:endParaRPr lang="zh-CN" altLang="en-US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1</a:t>
                      </a:r>
                      <a:r>
                        <a:rPr lang="en-US" altLang="zh-CN" sz="1100" baseline="30000" dirty="0" smtClean="0"/>
                        <a:t>st</a:t>
                      </a:r>
                      <a:r>
                        <a:rPr lang="en-US" altLang="zh-CN" sz="1100" baseline="0" dirty="0" smtClean="0"/>
                        <a:t> </a:t>
                      </a:r>
                      <a:endParaRPr lang="zh-CN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2</a:t>
                      </a:r>
                      <a:r>
                        <a:rPr lang="en-US" altLang="zh-CN" sz="1100" baseline="30000" dirty="0" smtClean="0"/>
                        <a:t>nd</a:t>
                      </a:r>
                      <a:r>
                        <a:rPr lang="en-US" altLang="zh-CN" sz="1100" dirty="0" smtClean="0"/>
                        <a:t> </a:t>
                      </a:r>
                      <a:endParaRPr lang="zh-CN" altLang="en-US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3</a:t>
                      </a:r>
                      <a:r>
                        <a:rPr lang="en-US" altLang="zh-CN" sz="1100" baseline="30000" dirty="0" smtClean="0"/>
                        <a:t>rd</a:t>
                      </a:r>
                      <a:r>
                        <a:rPr lang="en-US" altLang="zh-CN" sz="1100" baseline="0" dirty="0" smtClean="0"/>
                        <a:t> </a:t>
                      </a:r>
                      <a:endParaRPr lang="zh-CN" altLang="en-US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4</a:t>
                      </a:r>
                      <a:r>
                        <a:rPr lang="en-US" altLang="zh-CN" sz="1100" baseline="30000" dirty="0" smtClean="0"/>
                        <a:t>th</a:t>
                      </a:r>
                      <a:r>
                        <a:rPr lang="en-US" altLang="zh-CN" sz="1100" baseline="0" dirty="0" smtClean="0"/>
                        <a:t> </a:t>
                      </a:r>
                      <a:endParaRPr lang="zh-CN" altLang="en-US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1</a:t>
                      </a:r>
                      <a:r>
                        <a:rPr lang="en-US" altLang="zh-CN" sz="1100" baseline="30000" dirty="0" smtClean="0"/>
                        <a:t>st</a:t>
                      </a:r>
                      <a:r>
                        <a:rPr lang="en-US" altLang="zh-CN" sz="1100" baseline="0" dirty="0" smtClean="0"/>
                        <a:t> </a:t>
                      </a:r>
                      <a:endParaRPr lang="zh-CN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2</a:t>
                      </a:r>
                      <a:r>
                        <a:rPr lang="en-US" altLang="zh-CN" sz="1100" baseline="30000" dirty="0" smtClean="0"/>
                        <a:t>nd</a:t>
                      </a:r>
                      <a:r>
                        <a:rPr lang="en-US" altLang="zh-CN" sz="1100" dirty="0" smtClean="0"/>
                        <a:t> </a:t>
                      </a:r>
                      <a:endParaRPr lang="zh-CN" altLang="en-US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3</a:t>
                      </a:r>
                      <a:r>
                        <a:rPr lang="en-US" altLang="zh-CN" sz="1100" baseline="30000" dirty="0" smtClean="0"/>
                        <a:t>rd</a:t>
                      </a:r>
                      <a:r>
                        <a:rPr lang="en-US" altLang="zh-CN" sz="1100" baseline="0" dirty="0" smtClean="0"/>
                        <a:t> </a:t>
                      </a:r>
                      <a:endParaRPr lang="zh-CN" altLang="en-US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4</a:t>
                      </a:r>
                      <a:r>
                        <a:rPr lang="en-US" altLang="zh-CN" sz="1100" baseline="30000" dirty="0" smtClean="0"/>
                        <a:t>th</a:t>
                      </a:r>
                      <a:r>
                        <a:rPr lang="en-US" altLang="zh-CN" sz="1100" baseline="0" dirty="0" smtClean="0"/>
                        <a:t> </a:t>
                      </a:r>
                      <a:endParaRPr lang="zh-CN" altLang="en-US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2454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solidFill>
                            <a:schemeClr val="tx1"/>
                          </a:solidFill>
                        </a:rPr>
                        <a:t>Vacuum</a:t>
                      </a:r>
                      <a:r>
                        <a:rPr lang="en-US" altLang="zh-CN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000" dirty="0" smtClean="0">
                          <a:solidFill>
                            <a:schemeClr val="tx1"/>
                          </a:solidFill>
                        </a:rPr>
                        <a:t>chamber</a:t>
                      </a:r>
                      <a:endParaRPr lang="zh-CN" alt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</a:tr>
              <a:tr h="254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Dipole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kicker</a:t>
                      </a:r>
                      <a:endParaRPr lang="zh-CN" altLang="en-US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</a:tr>
              <a:tr h="2403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NLK</a:t>
                      </a:r>
                      <a:endParaRPr lang="zh-CN" altLang="en-US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</a:tr>
              <a:tr h="2608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Trapezoid </a:t>
                      </a:r>
                      <a:r>
                        <a:rPr lang="en-US" altLang="zh-CN" sz="1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pluser</a:t>
                      </a:r>
                      <a:endParaRPr lang="zh-CN" altLang="en-US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</a:tr>
              <a:tr h="2397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CW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0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pulser</a:t>
                      </a:r>
                      <a:endParaRPr lang="zh-CN" altLang="en-US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139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</a:tr>
              <a:tr h="184080">
                <a:tc>
                  <a:txBody>
                    <a:bodyPr/>
                    <a:lstStyle/>
                    <a:p>
                      <a:pPr algn="l"/>
                      <a:endParaRPr lang="zh-CN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</a:tr>
              <a:tr h="245433">
                <a:tc>
                  <a:txBody>
                    <a:bodyPr/>
                    <a:lstStyle/>
                    <a:p>
                      <a:pPr algn="l"/>
                      <a:endParaRPr lang="zh-CN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5750417"/>
            <a:ext cx="418357" cy="41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5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7200" dirty="0" smtClean="0"/>
              <a:t>END</a:t>
            </a:r>
            <a:endParaRPr lang="zh-CN" altLang="en-US" sz="72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6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7200" dirty="0"/>
              <a:t>Back up slides</a:t>
            </a:r>
            <a:endParaRPr lang="zh-CN" altLang="en-US" sz="72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16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Prototype kicker passed acceptance test of HEPS-TF</a:t>
            </a:r>
            <a:endParaRPr lang="zh-CN" altLang="en-US" sz="2800" dirty="0"/>
          </a:p>
        </p:txBody>
      </p:sp>
      <p:grpSp>
        <p:nvGrpSpPr>
          <p:cNvPr id="4" name="组合 20"/>
          <p:cNvGrpSpPr/>
          <p:nvPr/>
        </p:nvGrpSpPr>
        <p:grpSpPr>
          <a:xfrm>
            <a:off x="116966" y="4159592"/>
            <a:ext cx="3786214" cy="2140295"/>
            <a:chOff x="4071934" y="3643312"/>
            <a:chExt cx="4771062" cy="2649698"/>
          </a:xfrm>
        </p:grpSpPr>
        <p:grpSp>
          <p:nvGrpSpPr>
            <p:cNvPr id="5" name="组合 46"/>
            <p:cNvGrpSpPr/>
            <p:nvPr/>
          </p:nvGrpSpPr>
          <p:grpSpPr>
            <a:xfrm>
              <a:off x="4071934" y="3643312"/>
              <a:ext cx="4771062" cy="2598726"/>
              <a:chOff x="71406" y="4269704"/>
              <a:chExt cx="3833874" cy="2088254"/>
            </a:xfrm>
          </p:grpSpPr>
          <p:pic>
            <p:nvPicPr>
              <p:cNvPr id="8" name="Picture 5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406" y="4286256"/>
                <a:ext cx="3714744" cy="20717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" name="TextBox 9"/>
              <p:cNvSpPr txBox="1"/>
              <p:nvPr/>
            </p:nvSpPr>
            <p:spPr>
              <a:xfrm>
                <a:off x="2263159" y="4269704"/>
                <a:ext cx="1642121" cy="551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err="1" smtClean="0">
                    <a:solidFill>
                      <a:srgbClr val="FF0000"/>
                    </a:solidFill>
                  </a:rPr>
                  <a:t>Pusle</a:t>
                </a:r>
                <a:r>
                  <a:rPr lang="en-US" altLang="zh-CN" sz="1000" dirty="0" smtClean="0">
                    <a:solidFill>
                      <a:srgbClr val="FF0000"/>
                    </a:solidFill>
                  </a:rPr>
                  <a:t> voltage=18kV</a:t>
                </a:r>
              </a:p>
              <a:p>
                <a:r>
                  <a:rPr lang="en-US" altLang="zh-CN" sz="1000" dirty="0" smtClean="0">
                    <a:solidFill>
                      <a:srgbClr val="FF0000"/>
                    </a:solidFill>
                  </a:rPr>
                  <a:t>FWHM=1.92ns</a:t>
                </a:r>
              </a:p>
              <a:p>
                <a:r>
                  <a:rPr lang="en-US" altLang="zh-CN" sz="1000" dirty="0" smtClean="0">
                    <a:solidFill>
                      <a:srgbClr val="FF0000"/>
                    </a:solidFill>
                  </a:rPr>
                  <a:t>Vacuum =2E-9~2E-8Torr</a:t>
                </a:r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5717230" y="5977189"/>
              <a:ext cx="2214578" cy="304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accent1"/>
                  </a:solidFill>
                </a:rPr>
                <a:t>Kicker HV test bench</a:t>
              </a:r>
              <a:endParaRPr lang="zh-CN" altLang="en-US" sz="1000" dirty="0">
                <a:solidFill>
                  <a:schemeClr val="accent1"/>
                </a:solidFill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98238" y="5988187"/>
              <a:ext cx="995010" cy="304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accent1"/>
                  </a:solidFill>
                </a:rPr>
                <a:t>HV </a:t>
              </a:r>
              <a:r>
                <a:rPr lang="en-US" altLang="zh-CN" sz="1000" dirty="0" err="1" smtClean="0">
                  <a:solidFill>
                    <a:schemeClr val="accent1"/>
                  </a:solidFill>
                </a:rPr>
                <a:t>pulser</a:t>
              </a:r>
              <a:endParaRPr lang="zh-CN" altLang="en-US" sz="10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0" name="图片 9"/>
          <p:cNvPicPr/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636" y="4120234"/>
            <a:ext cx="2928958" cy="231615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857619" y="4121115"/>
            <a:ext cx="25250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725">
              <a:lnSpc>
                <a:spcPct val="150000"/>
              </a:lnSpc>
            </a:pPr>
            <a:r>
              <a:rPr lang="en-US" altLang="zh-CN" sz="1200" dirty="0" smtClean="0"/>
              <a:t>Kicker HV test </a:t>
            </a:r>
            <a:r>
              <a:rPr lang="en-US" altLang="zh-CN" sz="1200" dirty="0" err="1" smtClean="0"/>
              <a:t>reult</a:t>
            </a:r>
            <a:r>
              <a:rPr lang="zh-CN" altLang="en-US" sz="1200" dirty="0" smtClean="0"/>
              <a:t>：</a:t>
            </a:r>
            <a:endParaRPr lang="en-US" altLang="zh-CN" sz="1200" dirty="0" smtClean="0"/>
          </a:p>
          <a:p>
            <a:pPr indent="8572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 smtClean="0"/>
              <a:t>Kicker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electrical pulse</a:t>
            </a:r>
            <a:r>
              <a:rPr lang="zh-CN" altLang="en-US" sz="1200" dirty="0" smtClean="0"/>
              <a:t>：</a:t>
            </a:r>
            <a:endParaRPr lang="en-US" altLang="zh-CN" sz="1200" dirty="0" smtClean="0"/>
          </a:p>
          <a:p>
            <a:pPr>
              <a:lnSpc>
                <a:spcPct val="150000"/>
              </a:lnSpc>
            </a:pPr>
            <a:r>
              <a:rPr lang="en-US" altLang="zh-CN" sz="1200" dirty="0" smtClean="0"/>
              <a:t>Rise time</a:t>
            </a:r>
            <a:r>
              <a:rPr lang="zh-CN" altLang="en-US" sz="1200" dirty="0" smtClean="0"/>
              <a:t>（</a:t>
            </a:r>
            <a:r>
              <a:rPr lang="en-US" sz="1200" dirty="0" smtClean="0"/>
              <a:t>10%-90%</a:t>
            </a:r>
            <a:r>
              <a:rPr lang="zh-CN" altLang="en-US" sz="1200" dirty="0" smtClean="0"/>
              <a:t>）</a:t>
            </a:r>
            <a:r>
              <a:rPr lang="en-US" sz="1200" dirty="0" smtClean="0"/>
              <a:t>&lt;641ps</a:t>
            </a:r>
            <a:r>
              <a:rPr lang="zh-CN" altLang="en-US" sz="1200" dirty="0" smtClean="0"/>
              <a:t>，</a:t>
            </a:r>
            <a:endParaRPr lang="en-US" altLang="zh-CN" sz="1200" dirty="0" smtClean="0"/>
          </a:p>
          <a:p>
            <a:pPr>
              <a:lnSpc>
                <a:spcPct val="150000"/>
              </a:lnSpc>
            </a:pPr>
            <a:r>
              <a:rPr lang="en-US" altLang="zh-CN" sz="1200" dirty="0" smtClean="0"/>
              <a:t>Fall time</a:t>
            </a:r>
            <a:r>
              <a:rPr lang="zh-CN" altLang="en-US" sz="1200" dirty="0" smtClean="0"/>
              <a:t>（</a:t>
            </a:r>
            <a:r>
              <a:rPr lang="en-US" sz="1200" dirty="0" smtClean="0"/>
              <a:t>90%-10%</a:t>
            </a:r>
            <a:r>
              <a:rPr lang="zh-CN" altLang="en-US" sz="1200" dirty="0" smtClean="0"/>
              <a:t>）</a:t>
            </a:r>
            <a:r>
              <a:rPr lang="en-US" sz="1200" dirty="0" smtClean="0"/>
              <a:t>&lt;1.5ns</a:t>
            </a:r>
            <a:r>
              <a:rPr lang="zh-CN" altLang="en-US" sz="1200" dirty="0" smtClean="0"/>
              <a:t>。</a:t>
            </a:r>
            <a:endParaRPr lang="en-US" altLang="zh-CN" sz="1200" dirty="0" smtClean="0"/>
          </a:p>
          <a:p>
            <a:pPr indent="85725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200" dirty="0" err="1" smtClean="0"/>
              <a:t>pluse</a:t>
            </a:r>
            <a:r>
              <a:rPr lang="en-US" altLang="zh-CN" sz="1200" dirty="0" smtClean="0"/>
              <a:t> edge slowing down due to kicker insertion</a:t>
            </a:r>
            <a:r>
              <a:rPr lang="zh-CN" altLang="en-US" sz="1200" dirty="0" smtClean="0"/>
              <a:t>：</a:t>
            </a:r>
            <a:endParaRPr lang="en-US" altLang="zh-CN" sz="1200" dirty="0" smtClean="0"/>
          </a:p>
          <a:p>
            <a:pPr>
              <a:lnSpc>
                <a:spcPct val="150000"/>
              </a:lnSpc>
            </a:pPr>
            <a:r>
              <a:rPr lang="en-US" altLang="zh-CN" sz="1200" dirty="0" smtClean="0"/>
              <a:t>rise time (</a:t>
            </a:r>
            <a:r>
              <a:rPr lang="en-US" sz="1200" dirty="0" smtClean="0"/>
              <a:t>10%-90%</a:t>
            </a:r>
            <a:r>
              <a:rPr lang="en-US" sz="1200" dirty="0"/>
              <a:t>)</a:t>
            </a:r>
            <a:r>
              <a:rPr lang="en-US" altLang="zh-CN" sz="1200" dirty="0" smtClean="0"/>
              <a:t>≈</a:t>
            </a:r>
            <a:r>
              <a:rPr lang="en-US" sz="1200" dirty="0" smtClean="0"/>
              <a:t>86.6ps,</a:t>
            </a:r>
            <a:endParaRPr lang="en-US" altLang="zh-CN" sz="1200" dirty="0" smtClean="0"/>
          </a:p>
          <a:p>
            <a:pPr>
              <a:lnSpc>
                <a:spcPct val="150000"/>
              </a:lnSpc>
            </a:pPr>
            <a:r>
              <a:rPr lang="en-US" altLang="zh-CN" sz="1200" dirty="0" smtClean="0"/>
              <a:t>Fall time (90%-10%</a:t>
            </a:r>
            <a:r>
              <a:rPr lang="en-US" altLang="zh-CN" sz="1200" dirty="0"/>
              <a:t>)</a:t>
            </a:r>
            <a:r>
              <a:rPr lang="en-US" altLang="zh-CN" sz="1200" dirty="0" smtClean="0"/>
              <a:t> </a:t>
            </a:r>
            <a:r>
              <a:rPr lang="en-US" altLang="zh-CN" sz="1200" dirty="0"/>
              <a:t>≈ 35ps</a:t>
            </a:r>
            <a:r>
              <a:rPr lang="zh-CN" altLang="en-US" sz="1200" dirty="0" smtClean="0"/>
              <a:t>。</a:t>
            </a:r>
            <a:endParaRPr lang="zh-CN" altLang="en-US" sz="12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3849627" y="2382441"/>
            <a:ext cx="5223123" cy="1828270"/>
            <a:chOff x="3849627" y="2334149"/>
            <a:chExt cx="5223123" cy="1828270"/>
          </a:xfrm>
        </p:grpSpPr>
        <p:graphicFrame>
          <p:nvGraphicFramePr>
            <p:cNvPr id="13" name="Object 1"/>
            <p:cNvGraphicFramePr>
              <a:graphicFrameLocks noChangeAspect="1"/>
            </p:cNvGraphicFramePr>
            <p:nvPr/>
          </p:nvGraphicFramePr>
          <p:xfrm>
            <a:off x="6596250" y="2488243"/>
            <a:ext cx="2476500" cy="161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6" r:id="rId5" imgW="2306125" imgH="1501470" progId="">
                    <p:embed/>
                  </p:oleObj>
                </mc:Choice>
                <mc:Fallback>
                  <p:oleObj r:id="rId5" imgW="2306125" imgH="150147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96250" y="2488243"/>
                          <a:ext cx="2476500" cy="1619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3"/>
            <p:cNvGraphicFramePr>
              <a:graphicFrameLocks noChangeAspect="1"/>
            </p:cNvGraphicFramePr>
            <p:nvPr/>
          </p:nvGraphicFramePr>
          <p:xfrm>
            <a:off x="3849627" y="2500306"/>
            <a:ext cx="2776823" cy="166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7" r:id="rId7" imgW="2603271" imgH="1548990" progId="">
                    <p:embed/>
                  </p:oleObj>
                </mc:Choice>
                <mc:Fallback>
                  <p:oleObj r:id="rId7" imgW="2603271" imgH="154899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9627" y="2500306"/>
                          <a:ext cx="2776823" cy="1662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15"/>
            <p:cNvSpPr txBox="1"/>
            <p:nvPr/>
          </p:nvSpPr>
          <p:spPr>
            <a:xfrm>
              <a:off x="5508104" y="2334149"/>
              <a:ext cx="28174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accent1"/>
                  </a:solidFill>
                </a:rPr>
                <a:t>Kicker transmission characteristics test result</a:t>
              </a:r>
              <a:endParaRPr lang="zh-CN" altLang="en-US" sz="10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16966" y="1157530"/>
            <a:ext cx="3830345" cy="2766624"/>
            <a:chOff x="142844" y="1109238"/>
            <a:chExt cx="3830345" cy="2766624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2844" y="1109238"/>
              <a:ext cx="3714776" cy="2766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8" name="直接连接符 17"/>
            <p:cNvCxnSpPr/>
            <p:nvPr/>
          </p:nvCxnSpPr>
          <p:spPr>
            <a:xfrm flipV="1">
              <a:off x="2071670" y="2071678"/>
              <a:ext cx="714380" cy="3571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2000232" y="1285860"/>
              <a:ext cx="785818" cy="3571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2786050" y="1643050"/>
              <a:ext cx="57150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2786050" y="2071678"/>
              <a:ext cx="57150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2071670" y="2071678"/>
              <a:ext cx="714380" cy="5715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3"/>
            <p:cNvSpPr txBox="1"/>
            <p:nvPr/>
          </p:nvSpPr>
          <p:spPr>
            <a:xfrm>
              <a:off x="2786050" y="1428736"/>
              <a:ext cx="10060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accent1"/>
                  </a:solidFill>
                </a:rPr>
                <a:t>Feed through</a:t>
              </a:r>
              <a:endParaRPr lang="zh-CN" altLang="en-US" sz="1000" dirty="0">
                <a:solidFill>
                  <a:schemeClr val="accent1"/>
                </a:solidFill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2786049" y="1857364"/>
              <a:ext cx="10784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accent1"/>
                  </a:solidFill>
                </a:rPr>
                <a:t>D</a:t>
              </a:r>
              <a:r>
                <a:rPr lang="zh-CN" altLang="en-US" sz="1000" dirty="0" smtClean="0">
                  <a:solidFill>
                    <a:schemeClr val="accent1"/>
                  </a:solidFill>
                </a:rPr>
                <a:t> </a:t>
              </a:r>
              <a:r>
                <a:rPr lang="en-US" altLang="zh-CN" sz="1000" dirty="0" smtClean="0">
                  <a:solidFill>
                    <a:schemeClr val="accent1"/>
                  </a:solidFill>
                </a:rPr>
                <a:t>shape blades</a:t>
              </a:r>
              <a:endParaRPr lang="zh-CN" altLang="en-US" sz="1000" dirty="0">
                <a:solidFill>
                  <a:schemeClr val="accent1"/>
                </a:solidFill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 rot="16200000" flipH="1">
              <a:off x="2178827" y="3036091"/>
              <a:ext cx="928694" cy="5715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2928926" y="3784602"/>
              <a:ext cx="57150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7"/>
            <p:cNvSpPr txBox="1"/>
            <p:nvPr/>
          </p:nvSpPr>
          <p:spPr>
            <a:xfrm>
              <a:off x="2866113" y="3591725"/>
              <a:ext cx="9622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accent1"/>
                  </a:solidFill>
                </a:rPr>
                <a:t>Outer body</a:t>
              </a:r>
              <a:endParaRPr lang="zh-CN" altLang="en-US" sz="1000" dirty="0">
                <a:solidFill>
                  <a:schemeClr val="accent1"/>
                </a:solidFill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2857488" y="2571744"/>
              <a:ext cx="57150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9"/>
            <p:cNvSpPr txBox="1"/>
            <p:nvPr/>
          </p:nvSpPr>
          <p:spPr>
            <a:xfrm>
              <a:off x="2703719" y="2366056"/>
              <a:ext cx="12694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accent1"/>
                  </a:solidFill>
                </a:rPr>
                <a:t>Cooling water tube</a:t>
              </a:r>
              <a:endParaRPr lang="zh-CN" altLang="en-US" sz="1000" dirty="0">
                <a:solidFill>
                  <a:schemeClr val="accent1"/>
                </a:solidFill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 rot="16200000" flipH="1">
              <a:off x="750067" y="1821645"/>
              <a:ext cx="357190" cy="2857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214282" y="1785926"/>
              <a:ext cx="57150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2"/>
            <p:cNvSpPr txBox="1"/>
            <p:nvPr/>
          </p:nvSpPr>
          <p:spPr>
            <a:xfrm>
              <a:off x="214281" y="1571612"/>
              <a:ext cx="87085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accent1"/>
                  </a:solidFill>
                </a:rPr>
                <a:t>End cover</a:t>
              </a:r>
              <a:endParaRPr lang="zh-CN" altLang="en-US" sz="10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286248" y="980728"/>
            <a:ext cx="4429156" cy="1415221"/>
            <a:chOff x="4286248" y="932436"/>
            <a:chExt cx="4429156" cy="1415221"/>
          </a:xfrm>
        </p:grpSpPr>
        <p:sp>
          <p:nvSpPr>
            <p:cNvPr id="34" name="矩形 13"/>
            <p:cNvSpPr/>
            <p:nvPr/>
          </p:nvSpPr>
          <p:spPr>
            <a:xfrm>
              <a:off x="5623792" y="1246404"/>
              <a:ext cx="151930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b="1" dirty="0" smtClean="0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rPr>
                <a:t>Vacuum leak test</a:t>
              </a:r>
            </a:p>
            <a:p>
              <a:r>
                <a:rPr lang="en-US" altLang="zh-CN" sz="1600" b="1" dirty="0" smtClean="0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rPr>
                <a:t>after brazing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1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48" y="1000108"/>
              <a:ext cx="4429156" cy="1347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6" name="直接连接符 35"/>
            <p:cNvCxnSpPr/>
            <p:nvPr/>
          </p:nvCxnSpPr>
          <p:spPr>
            <a:xfrm>
              <a:off x="6500826" y="1142984"/>
              <a:ext cx="1928826" cy="1588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rot="5400000">
              <a:off x="6358744" y="1142190"/>
              <a:ext cx="28575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rot="5400000">
              <a:off x="8287570" y="1142190"/>
              <a:ext cx="28575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9"/>
            <p:cNvSpPr txBox="1"/>
            <p:nvPr/>
          </p:nvSpPr>
          <p:spPr>
            <a:xfrm>
              <a:off x="6929454" y="932436"/>
              <a:ext cx="10715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 smtClean="0">
                  <a:solidFill>
                    <a:schemeClr val="accent1"/>
                  </a:solidFill>
                </a:rPr>
                <a:t>750mm</a:t>
              </a:r>
              <a:endParaRPr lang="zh-CN" altLang="en-US" sz="1200" b="1" dirty="0">
                <a:solidFill>
                  <a:schemeClr val="accent1"/>
                </a:solidFill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4571999" y="2000240"/>
              <a:ext cx="8600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Ion pump</a:t>
              </a:r>
              <a:endParaRPr lang="zh-CN" altLang="en-US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7072330" y="2000240"/>
              <a:ext cx="642942" cy="281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kicker</a:t>
              </a:r>
              <a:endParaRPr lang="zh-CN" altLang="en-US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983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+mj-lt"/>
                <a:cs typeface="+mj-cs"/>
              </a:rPr>
              <a:t>Prototype </a:t>
            </a:r>
            <a:r>
              <a:rPr lang="en-US" altLang="zh-CN" sz="2800" dirty="0" err="1" smtClean="0">
                <a:solidFill>
                  <a:srgbClr val="C00000"/>
                </a:solidFill>
                <a:latin typeface="+mj-lt"/>
                <a:cs typeface="+mj-cs"/>
              </a:rPr>
              <a:t>pulser</a:t>
            </a:r>
            <a:r>
              <a:rPr lang="en-US" altLang="zh-CN" sz="2800" dirty="0" smtClean="0">
                <a:solidFill>
                  <a:srgbClr val="C00000"/>
                </a:solidFill>
                <a:latin typeface="+mj-lt"/>
                <a:cs typeface="+mj-cs"/>
              </a:rPr>
              <a:t> passed acceptance test of HEPS-TF</a:t>
            </a:r>
            <a:endParaRPr lang="zh-CN" altLang="en-US" sz="2800" dirty="0">
              <a:solidFill>
                <a:srgbClr val="C00000"/>
              </a:solidFill>
              <a:latin typeface="+mj-lt"/>
              <a:cs typeface="+mj-cs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73597" y="908720"/>
            <a:ext cx="3643338" cy="2022286"/>
            <a:chOff x="285719" y="928656"/>
            <a:chExt cx="3643338" cy="2022286"/>
          </a:xfrm>
        </p:grpSpPr>
        <p:grpSp>
          <p:nvGrpSpPr>
            <p:cNvPr id="19" name="组合 14"/>
            <p:cNvGrpSpPr/>
            <p:nvPr/>
          </p:nvGrpSpPr>
          <p:grpSpPr>
            <a:xfrm>
              <a:off x="285719" y="928656"/>
              <a:ext cx="3643338" cy="2022286"/>
              <a:chOff x="1200044" y="35247363"/>
              <a:chExt cx="9825764" cy="5453932"/>
            </a:xfrm>
          </p:grpSpPr>
          <p:grpSp>
            <p:nvGrpSpPr>
              <p:cNvPr id="21" name="组合 301"/>
              <p:cNvGrpSpPr/>
              <p:nvPr/>
            </p:nvGrpSpPr>
            <p:grpSpPr>
              <a:xfrm>
                <a:off x="7314910" y="37515535"/>
                <a:ext cx="3710898" cy="3126352"/>
                <a:chOff x="7017865" y="36911441"/>
                <a:chExt cx="3603779" cy="3036108"/>
              </a:xfrm>
            </p:grpSpPr>
            <p:pic>
              <p:nvPicPr>
                <p:cNvPr id="26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7412503" y="36911441"/>
                  <a:ext cx="3171502" cy="2100604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27" name="矩形 26"/>
                <p:cNvSpPr/>
                <p:nvPr/>
              </p:nvSpPr>
              <p:spPr>
                <a:xfrm>
                  <a:off x="7017865" y="39141461"/>
                  <a:ext cx="3603779" cy="8060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1400" dirty="0" smtClean="0">
                      <a:solidFill>
                        <a:schemeClr val="accent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DSRD housing</a:t>
                  </a:r>
                  <a:endParaRPr lang="zh-CN" altLang="en-US" sz="14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2" name="组合 304"/>
              <p:cNvGrpSpPr/>
              <p:nvPr/>
            </p:nvGrpSpPr>
            <p:grpSpPr>
              <a:xfrm>
                <a:off x="1200044" y="35247363"/>
                <a:ext cx="5742223" cy="5453932"/>
                <a:chOff x="1872434" y="34060084"/>
                <a:chExt cx="5044304" cy="4791053"/>
              </a:xfrm>
            </p:grpSpPr>
            <p:pic>
              <p:nvPicPr>
                <p:cNvPr id="24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lum bright="30000" contrast="40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2434" y="34060084"/>
                  <a:ext cx="4951318" cy="4293015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25" name="矩形 24"/>
                <p:cNvSpPr/>
                <p:nvPr/>
              </p:nvSpPr>
              <p:spPr>
                <a:xfrm>
                  <a:off x="2096679" y="38121974"/>
                  <a:ext cx="4820059" cy="7291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400" dirty="0" smtClean="0">
                      <a:solidFill>
                        <a:schemeClr val="accent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6 stage inductive adder</a:t>
                  </a:r>
                  <a:endParaRPr lang="zh-CN" altLang="en-US" sz="14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3" name="加号 17"/>
              <p:cNvSpPr/>
              <p:nvPr/>
            </p:nvSpPr>
            <p:spPr>
              <a:xfrm>
                <a:off x="6772209" y="37819126"/>
                <a:ext cx="785818" cy="857256"/>
              </a:xfrm>
              <a:prstGeom prst="mathPlus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Picture 1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049" y="1240744"/>
              <a:ext cx="1000133" cy="568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组合 2"/>
          <p:cNvGrpSpPr/>
          <p:nvPr/>
        </p:nvGrpSpPr>
        <p:grpSpPr>
          <a:xfrm>
            <a:off x="5429256" y="980728"/>
            <a:ext cx="3122798" cy="2786082"/>
            <a:chOff x="5429256" y="980728"/>
            <a:chExt cx="3122798" cy="2786082"/>
          </a:xfrm>
        </p:grpSpPr>
        <p:grpSp>
          <p:nvGrpSpPr>
            <p:cNvPr id="28" name="组合 27"/>
            <p:cNvGrpSpPr/>
            <p:nvPr/>
          </p:nvGrpSpPr>
          <p:grpSpPr>
            <a:xfrm>
              <a:off x="5429256" y="980728"/>
              <a:ext cx="3122798" cy="2786082"/>
              <a:chOff x="5429256" y="3643314"/>
              <a:chExt cx="3122798" cy="2786082"/>
            </a:xfrm>
          </p:grpSpPr>
          <p:grpSp>
            <p:nvGrpSpPr>
              <p:cNvPr id="29" name="组合 43"/>
              <p:cNvGrpSpPr/>
              <p:nvPr/>
            </p:nvGrpSpPr>
            <p:grpSpPr>
              <a:xfrm>
                <a:off x="5429256" y="3643314"/>
                <a:ext cx="3122798" cy="2786082"/>
                <a:chOff x="5143504" y="3286124"/>
                <a:chExt cx="3286148" cy="3122372"/>
              </a:xfrm>
            </p:grpSpPr>
            <p:pic>
              <p:nvPicPr>
                <p:cNvPr id="36" name="图片 35" descr="I:\BAPS\fastpulser\DSRD\第二版电路实验\180628_084410_1.png"/>
                <p:cNvPicPr/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43504" y="3286124"/>
                  <a:ext cx="3286148" cy="31223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2"/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00958" y="4857760"/>
                  <a:ext cx="714380" cy="6435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cxnSp>
            <p:nvCxnSpPr>
              <p:cNvPr id="30" name="直接连接符 29"/>
              <p:cNvCxnSpPr/>
              <p:nvPr/>
            </p:nvCxnSpPr>
            <p:spPr>
              <a:xfrm rot="5400000">
                <a:off x="5684227" y="4942167"/>
                <a:ext cx="157793" cy="127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rot="5400000">
                <a:off x="5984041" y="4945674"/>
                <a:ext cx="157793" cy="127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矩形 31"/>
              <p:cNvSpPr/>
              <p:nvPr/>
            </p:nvSpPr>
            <p:spPr>
              <a:xfrm>
                <a:off x="5723634" y="4694472"/>
                <a:ext cx="38985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4ns</a:t>
                </a:r>
                <a:endParaRPr lang="zh-CN" altLang="en-US" sz="1000" dirty="0"/>
              </a:p>
            </p:txBody>
          </p:sp>
          <p:cxnSp>
            <p:nvCxnSpPr>
              <p:cNvPr id="33" name="直接箭头连接符 32"/>
              <p:cNvCxnSpPr/>
              <p:nvPr/>
            </p:nvCxnSpPr>
            <p:spPr>
              <a:xfrm>
                <a:off x="5532546" y="4955076"/>
                <a:ext cx="228672" cy="116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箭头连接符 33"/>
              <p:cNvCxnSpPr/>
              <p:nvPr/>
            </p:nvCxnSpPr>
            <p:spPr>
              <a:xfrm rot="10800000">
                <a:off x="6063572" y="4955076"/>
                <a:ext cx="228672" cy="116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矩形 34"/>
              <p:cNvSpPr/>
              <p:nvPr/>
            </p:nvSpPr>
            <p:spPr>
              <a:xfrm>
                <a:off x="5443627" y="5008816"/>
                <a:ext cx="1776876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V=17kV, </a:t>
                </a:r>
              </a:p>
              <a:p>
                <a:r>
                  <a:rPr lang="en-US" altLang="zh-CN" sz="1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FWHM=5ns,</a:t>
                </a:r>
              </a:p>
              <a:p>
                <a:r>
                  <a:rPr lang="en-US" altLang="zh-CN" sz="1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altLang="zh-CN" sz="1000" baseline="-25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zh-CN" sz="1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(10-90%)&lt;2.6ns,</a:t>
                </a:r>
              </a:p>
              <a:p>
                <a:r>
                  <a:rPr lang="en-US" altLang="zh-CN" sz="1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altLang="zh-CN" sz="1000" baseline="-25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zh-CN" sz="1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(90-10%)&lt;3.2ns,</a:t>
                </a:r>
              </a:p>
              <a:p>
                <a:r>
                  <a:rPr lang="en-US" altLang="zh-CN" sz="1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Bottom width</a:t>
                </a:r>
                <a:r>
                  <a:rPr lang="en-US" altLang="zh-CN" sz="1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zh-CN" sz="1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3%-3%)&lt;10ns</a:t>
                </a:r>
                <a:endParaRPr lang="zh-CN" altLang="en-US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5429256" y="1052166"/>
              <a:ext cx="92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FF0000"/>
                  </a:solidFill>
                </a:rPr>
                <a:t>PFL=0.3m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7" cstate="screen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150" y="2866610"/>
            <a:ext cx="4670270" cy="342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矩形 40"/>
          <p:cNvSpPr/>
          <p:nvPr/>
        </p:nvSpPr>
        <p:spPr>
          <a:xfrm>
            <a:off x="457689" y="6195422"/>
            <a:ext cx="3724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chemeClr val="accent1"/>
                </a:solidFill>
              </a:rPr>
              <a:t>±18kV </a:t>
            </a:r>
            <a:r>
              <a:rPr lang="en-US" altLang="zh-CN" sz="1600" dirty="0" err="1" smtClean="0">
                <a:solidFill>
                  <a:schemeClr val="accent1"/>
                </a:solidFill>
              </a:rPr>
              <a:t>pulsers</a:t>
            </a:r>
            <a:r>
              <a:rPr lang="en-US" altLang="zh-CN" sz="1600" dirty="0" smtClean="0">
                <a:solidFill>
                  <a:schemeClr val="accent1"/>
                </a:solidFill>
              </a:rPr>
              <a:t> installed in 19 inch cabinet 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93055" y="3838248"/>
            <a:ext cx="3190553" cy="259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5005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071175" y="760352"/>
            <a:ext cx="1827970" cy="5179247"/>
          </a:xfr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D</a:t>
            </a:r>
            <a:r>
              <a:rPr lang="en-US" altLang="zh-CN" sz="2800" dirty="0" smtClean="0"/>
              <a:t>istributed </a:t>
            </a:r>
            <a:r>
              <a:rPr lang="en-US" altLang="zh-CN" sz="2800" dirty="0"/>
              <a:t>parameter (delay-line) dipole kicker</a:t>
            </a:r>
            <a:endParaRPr lang="zh-CN" altLang="en-US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/>
          <a:stretch/>
        </p:blipFill>
        <p:spPr>
          <a:xfrm>
            <a:off x="6217269" y="3695260"/>
            <a:ext cx="2408951" cy="2664296"/>
          </a:xfrm>
          <a:prstGeom prst="rect">
            <a:avLst/>
          </a:prstGeom>
        </p:spPr>
      </p:pic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3287" y="1060050"/>
            <a:ext cx="5179247" cy="131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4208" y="980728"/>
            <a:ext cx="2448272" cy="247438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1880" y="4365104"/>
            <a:ext cx="1800200" cy="205323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551" y="4365104"/>
            <a:ext cx="2482903" cy="2016224"/>
          </a:xfrm>
          <a:prstGeom prst="rect">
            <a:avLst/>
          </a:prstGeom>
        </p:spPr>
      </p:pic>
      <p:sp>
        <p:nvSpPr>
          <p:cNvPr id="30" name="圆角矩形 29"/>
          <p:cNvSpPr/>
          <p:nvPr/>
        </p:nvSpPr>
        <p:spPr>
          <a:xfrm>
            <a:off x="4644008" y="2419222"/>
            <a:ext cx="991869" cy="1945882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箭头连接符 31"/>
          <p:cNvCxnSpPr/>
          <p:nvPr/>
        </p:nvCxnSpPr>
        <p:spPr>
          <a:xfrm>
            <a:off x="5635877" y="3789040"/>
            <a:ext cx="520299" cy="28803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圆角矩形 32"/>
          <p:cNvSpPr/>
          <p:nvPr/>
        </p:nvSpPr>
        <p:spPr>
          <a:xfrm>
            <a:off x="6156176" y="3626476"/>
            <a:ext cx="2520280" cy="2791866"/>
          </a:xfrm>
          <a:prstGeom prst="roundRect">
            <a:avLst>
              <a:gd name="adj" fmla="val 7177"/>
            </a:avLst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2935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79512" y="1556758"/>
            <a:ext cx="4502406" cy="31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57175" indent="-257175" algn="just">
              <a:spcBef>
                <a:spcPts val="9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zh-CN" sz="1650" b="1" dirty="0">
                <a:ea typeface="华文楷体"/>
                <a:cs typeface="Times New Roman" pitchFamily="18" charset="0"/>
              </a:rPr>
              <a:t>To get an high excitation efficiency, all the kicker magnets will have a window type cores made by two C-type ferrite blocks.</a:t>
            </a:r>
          </a:p>
          <a:p>
            <a:pPr marL="257175" indent="-257175" algn="just">
              <a:spcBef>
                <a:spcPts val="9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zh-CN" sz="1650" b="1" dirty="0">
                <a:ea typeface="华文楷体"/>
                <a:cs typeface="Times New Roman" pitchFamily="18" charset="0"/>
              </a:rPr>
              <a:t>All the kicker magnets will be put inside the vacuum tanks so that the fast pulsed field can directly kick the beam without time delay and amplitude attenuation.</a:t>
            </a:r>
          </a:p>
          <a:p>
            <a:pPr marL="257175" indent="-257175" algn="just">
              <a:spcBef>
                <a:spcPts val="9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zh-CN" sz="1650" b="1" dirty="0">
                <a:ea typeface="华文楷体"/>
                <a:cs typeface="Times New Roman" pitchFamily="18" charset="0"/>
              </a:rPr>
              <a:t>To avoid the coupling between particle beam and the ferrite blocks, two thin copper plates will be inserted between the touched surfaces of two C-type blocks.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772816"/>
            <a:ext cx="3645709" cy="2853490"/>
          </a:xfrm>
          <a:prstGeom prst="rect">
            <a:avLst/>
          </a:prstGeom>
        </p:spPr>
      </p:pic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1369550" y="188640"/>
            <a:ext cx="6624736" cy="52329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Tx/>
              <a:buNone/>
            </a:pPr>
            <a:r>
              <a:rPr lang="en-US" altLang="zh-CN" sz="2800" b="1" spc="-6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L</a:t>
            </a:r>
            <a:r>
              <a:rPr lang="en-US" altLang="zh-CN" sz="2800" b="1" spc="-6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umped </a:t>
            </a:r>
            <a:r>
              <a:rPr lang="en-US" altLang="zh-CN" sz="2800" b="1" spc="-6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parameter dipole kicker magnet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79508" y="527267"/>
            <a:ext cx="125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Wen </a:t>
            </a:r>
            <a:r>
              <a:rPr lang="en-US" altLang="zh-CN" dirty="0">
                <a:solidFill>
                  <a:srgbClr val="FF0000"/>
                </a:solidFill>
              </a:rPr>
              <a:t>Kang 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1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Lambertson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124744"/>
            <a:ext cx="3840427" cy="21602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9" y="1124744"/>
            <a:ext cx="3840426" cy="2160240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3501008"/>
            <a:ext cx="4344888" cy="2797394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3429000"/>
            <a:ext cx="3456384" cy="2168094"/>
          </a:xfrm>
          <a:prstGeom prst="rect">
            <a:avLst/>
          </a:prstGeom>
        </p:spPr>
      </p:pic>
      <p:pic>
        <p:nvPicPr>
          <p:cNvPr id="88" name="Picture 2" descr="C:\Users\Owen Wu\AppData\Roaming\Foxmail7\Temp-3040-20190805084055\Attach\fox(08-20-09-19-01)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139554"/>
            <a:ext cx="2376264" cy="116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339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CEPC injection and extraction systems</a:t>
            </a:r>
            <a:endParaRPr lang="zh-CN" altLang="en-US" sz="3600" dirty="0"/>
          </a:p>
        </p:txBody>
      </p:sp>
      <p:sp>
        <p:nvSpPr>
          <p:cNvPr id="4" name="文本框 3"/>
          <p:cNvSpPr txBox="1"/>
          <p:nvPr/>
        </p:nvSpPr>
        <p:spPr>
          <a:xfrm>
            <a:off x="1043608" y="1790814"/>
            <a:ext cx="62643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DR injection and Extraction system(e+)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Booster LE injection system (</a:t>
            </a:r>
            <a:r>
              <a:rPr lang="en-US" altLang="zh-CN" sz="2000" dirty="0" err="1" smtClean="0">
                <a:solidFill>
                  <a:schemeClr val="accent3">
                    <a:lumMod val="75000"/>
                  </a:schemeClr>
                </a:solidFill>
              </a:rPr>
              <a:t>e+,e</a:t>
            </a: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-)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Booster Extraction system1 (</a:t>
            </a:r>
            <a:r>
              <a:rPr lang="en-US" altLang="zh-CN" sz="2000" dirty="0" err="1" smtClean="0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en-US" altLang="zh-CN" sz="2000" dirty="0" err="1">
                <a:solidFill>
                  <a:schemeClr val="accent3">
                    <a:lumMod val="75000"/>
                  </a:schemeClr>
                </a:solidFill>
              </a:rPr>
              <a:t>+,e</a:t>
            </a:r>
            <a:r>
              <a:rPr lang="en-US" altLang="zh-CN" sz="2000" dirty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2000" dirty="0">
                <a:solidFill>
                  <a:schemeClr val="accent3">
                    <a:lumMod val="75000"/>
                  </a:schemeClr>
                </a:solidFill>
              </a:rPr>
              <a:t>Collider off-axis injection system (</a:t>
            </a:r>
            <a:r>
              <a:rPr lang="en-US" altLang="zh-CN" sz="2000" dirty="0" err="1">
                <a:solidFill>
                  <a:schemeClr val="accent3">
                    <a:lumMod val="75000"/>
                  </a:schemeClr>
                </a:solidFill>
              </a:rPr>
              <a:t>e+,e</a:t>
            </a:r>
            <a:r>
              <a:rPr lang="en-US" altLang="zh-CN" sz="2000" dirty="0">
                <a:solidFill>
                  <a:schemeClr val="accent3">
                    <a:lumMod val="75000"/>
                  </a:schemeClr>
                </a:solidFill>
              </a:rPr>
              <a:t>-)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2000" dirty="0">
                <a:solidFill>
                  <a:schemeClr val="accent3">
                    <a:lumMod val="75000"/>
                  </a:schemeClr>
                </a:solidFill>
              </a:rPr>
              <a:t>Booster </a:t>
            </a: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Extraction system2 </a:t>
            </a:r>
            <a:r>
              <a:rPr lang="en-US" altLang="zh-CN" sz="2000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US" altLang="zh-CN" sz="2000" dirty="0" err="1">
                <a:solidFill>
                  <a:schemeClr val="accent3">
                    <a:lumMod val="75000"/>
                  </a:schemeClr>
                </a:solidFill>
              </a:rPr>
              <a:t>e+,e</a:t>
            </a:r>
            <a:r>
              <a:rPr lang="en-US" altLang="zh-CN" sz="2000" dirty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Booster HE injection system (</a:t>
            </a:r>
            <a:r>
              <a:rPr lang="en-US" altLang="zh-CN" sz="2000" dirty="0" err="1">
                <a:solidFill>
                  <a:schemeClr val="accent3">
                    <a:lumMod val="75000"/>
                  </a:schemeClr>
                </a:solidFill>
              </a:rPr>
              <a:t>e+,e</a:t>
            </a:r>
            <a:r>
              <a:rPr lang="en-US" altLang="zh-CN" sz="2000" dirty="0">
                <a:solidFill>
                  <a:schemeClr val="accent3">
                    <a:lumMod val="75000"/>
                  </a:schemeClr>
                </a:solidFill>
              </a:rPr>
              <a:t>-)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Collider swap out injection system (</a:t>
            </a:r>
            <a:r>
              <a:rPr lang="en-US" altLang="zh-CN" sz="2000" dirty="0" err="1">
                <a:solidFill>
                  <a:schemeClr val="accent3">
                    <a:lumMod val="75000"/>
                  </a:schemeClr>
                </a:solidFill>
              </a:rPr>
              <a:t>e+,e</a:t>
            </a:r>
            <a:r>
              <a:rPr lang="en-US" altLang="zh-CN" sz="2000" dirty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Collider swap out extraction system (</a:t>
            </a:r>
            <a:r>
              <a:rPr lang="en-US" altLang="zh-CN" sz="2000" dirty="0" err="1">
                <a:solidFill>
                  <a:schemeClr val="accent3">
                    <a:lumMod val="75000"/>
                  </a:schemeClr>
                </a:solidFill>
              </a:rPr>
              <a:t>e+,e</a:t>
            </a:r>
            <a:r>
              <a:rPr lang="en-US" altLang="zh-CN" sz="2000" dirty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Collider beam dump </a:t>
            </a:r>
            <a:r>
              <a:rPr lang="en-US" altLang="zh-CN" sz="2000" dirty="0">
                <a:solidFill>
                  <a:schemeClr val="accent3">
                    <a:lumMod val="75000"/>
                  </a:schemeClr>
                </a:solidFill>
              </a:rPr>
              <a:t>system(</a:t>
            </a:r>
            <a:r>
              <a:rPr lang="en-US" altLang="zh-CN" sz="2000" dirty="0" err="1">
                <a:solidFill>
                  <a:schemeClr val="accent3">
                    <a:lumMod val="75000"/>
                  </a:schemeClr>
                </a:solidFill>
              </a:rPr>
              <a:t>e+,e</a:t>
            </a:r>
            <a:r>
              <a:rPr lang="en-US" altLang="zh-CN" sz="2000" dirty="0">
                <a:solidFill>
                  <a:schemeClr val="accent3">
                    <a:lumMod val="75000"/>
                  </a:schemeClr>
                </a:solidFill>
              </a:rPr>
              <a:t>-)</a:t>
            </a:r>
            <a:endParaRPr lang="zh-CN" alt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7" name="内容占位符 1"/>
          <p:cNvSpPr>
            <a:spLocks noGrp="1"/>
          </p:cNvSpPr>
          <p:nvPr>
            <p:ph idx="1"/>
          </p:nvPr>
        </p:nvSpPr>
        <p:spPr>
          <a:xfrm>
            <a:off x="611560" y="1052737"/>
            <a:ext cx="7992888" cy="74216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altLang="zh-CN" dirty="0" smtClean="0"/>
              <a:t>    There are 9 injection and extraction sub-systems in CEPC accelerator complex, including: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1043608" y="2492896"/>
            <a:ext cx="4896544" cy="576064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1050149" y="3117873"/>
            <a:ext cx="4890003" cy="1144457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5940152" y="3789040"/>
            <a:ext cx="40274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5940152" y="2780928"/>
            <a:ext cx="40274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269428" y="2580717"/>
            <a:ext cx="2726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Off-axis injection</a:t>
            </a:r>
          </a:p>
          <a:p>
            <a:r>
              <a:rPr lang="en-US" altLang="zh-CN" dirty="0" smtClean="0"/>
              <a:t>(in W and </a:t>
            </a:r>
            <a:r>
              <a:rPr lang="en-US" altLang="zh-CN" dirty="0"/>
              <a:t>Z</a:t>
            </a:r>
            <a:r>
              <a:rPr lang="en-US" altLang="zh-CN" dirty="0" smtClean="0"/>
              <a:t> </a:t>
            </a:r>
            <a:r>
              <a:rPr lang="en-US" altLang="zh-CN" dirty="0"/>
              <a:t>mode)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6" name="文本框 45"/>
          <p:cNvSpPr txBox="1"/>
          <p:nvPr/>
        </p:nvSpPr>
        <p:spPr>
          <a:xfrm>
            <a:off x="6259852" y="3610454"/>
            <a:ext cx="2416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On-axis injection </a:t>
            </a:r>
          </a:p>
          <a:p>
            <a:r>
              <a:rPr lang="en-US" altLang="zh-CN" dirty="0" smtClean="0"/>
              <a:t>(only in Higgs mode)</a:t>
            </a:r>
            <a:endParaRPr lang="zh-CN" altLang="en-US" dirty="0"/>
          </a:p>
        </p:txBody>
      </p:sp>
      <p:grpSp>
        <p:nvGrpSpPr>
          <p:cNvPr id="76" name="组合 75"/>
          <p:cNvGrpSpPr/>
          <p:nvPr/>
        </p:nvGrpSpPr>
        <p:grpSpPr>
          <a:xfrm>
            <a:off x="932288" y="4605937"/>
            <a:ext cx="7170214" cy="1655567"/>
            <a:chOff x="932288" y="4605937"/>
            <a:chExt cx="7170214" cy="1655567"/>
          </a:xfrm>
        </p:grpSpPr>
        <p:cxnSp>
          <p:nvCxnSpPr>
            <p:cNvPr id="12" name="直接箭头连接符 11"/>
            <p:cNvCxnSpPr/>
            <p:nvPr/>
          </p:nvCxnSpPr>
          <p:spPr>
            <a:xfrm>
              <a:off x="932288" y="5587607"/>
              <a:ext cx="391103" cy="1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1457010" y="5333893"/>
              <a:ext cx="148356" cy="30066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585070" y="4900066"/>
              <a:ext cx="1410866" cy="1347787"/>
            </a:xfrm>
            <a:prstGeom prst="ellipse">
              <a:avLst/>
            </a:prstGeom>
            <a:noFill/>
            <a:ln w="28575">
              <a:solidFill>
                <a:srgbClr val="0FC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箭头连接符 16"/>
            <p:cNvCxnSpPr/>
            <p:nvPr/>
          </p:nvCxnSpPr>
          <p:spPr>
            <a:xfrm>
              <a:off x="1737238" y="5587607"/>
              <a:ext cx="535048" cy="1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4788024" y="4860705"/>
              <a:ext cx="1410866" cy="1347787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4788024" y="4913717"/>
              <a:ext cx="1410866" cy="134778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箭头连接符 19"/>
            <p:cNvCxnSpPr>
              <a:stCxn id="16" idx="0"/>
              <a:endCxn id="18" idx="0"/>
            </p:cNvCxnSpPr>
            <p:nvPr/>
          </p:nvCxnSpPr>
          <p:spPr>
            <a:xfrm flipV="1">
              <a:off x="3290503" y="4860705"/>
              <a:ext cx="2202954" cy="39361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1688918" y="5174740"/>
              <a:ext cx="6770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err="1" smtClean="0"/>
                <a:t>Linac</a:t>
              </a:r>
              <a:endParaRPr lang="zh-CN" altLang="en-US" sz="1600" dirty="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100363" y="5638959"/>
              <a:ext cx="6770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DR</a:t>
              </a:r>
              <a:endParaRPr lang="zh-CN" altLang="en-US" sz="1600" dirty="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893057" y="5299577"/>
              <a:ext cx="9226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B</a:t>
              </a:r>
              <a:r>
                <a:rPr lang="en-US" altLang="zh-CN" sz="1600" dirty="0" smtClean="0"/>
                <a:t>ooster</a:t>
              </a:r>
              <a:endParaRPr lang="zh-CN" altLang="en-US" sz="1600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118770" y="5299577"/>
              <a:ext cx="9226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C</a:t>
              </a:r>
              <a:r>
                <a:rPr lang="en-US" altLang="zh-CN" sz="1600" dirty="0" smtClean="0"/>
                <a:t>ollider</a:t>
              </a:r>
              <a:endParaRPr lang="zh-CN" altLang="en-US" sz="1600" dirty="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118770" y="5515601"/>
              <a:ext cx="8584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120GeV</a:t>
              </a:r>
              <a:endParaRPr lang="zh-CN" altLang="en-US" sz="1600" dirty="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363677" y="5630523"/>
              <a:ext cx="8584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1.1GeV</a:t>
              </a:r>
              <a:endParaRPr lang="zh-CN" altLang="en-US" sz="1600" dirty="0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2769224" y="5515601"/>
              <a:ext cx="13784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10~120GeV</a:t>
              </a:r>
              <a:endParaRPr lang="zh-CN" altLang="en-US" sz="1600" dirty="0"/>
            </a:p>
          </p:txBody>
        </p:sp>
        <p:cxnSp>
          <p:nvCxnSpPr>
            <p:cNvPr id="47" name="直接箭头连接符 46"/>
            <p:cNvCxnSpPr>
              <a:stCxn id="16" idx="4"/>
              <a:endCxn id="19" idx="4"/>
            </p:cNvCxnSpPr>
            <p:nvPr/>
          </p:nvCxnSpPr>
          <p:spPr>
            <a:xfrm>
              <a:off x="3290503" y="6247853"/>
              <a:ext cx="2202954" cy="1365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/>
            <p:cNvCxnSpPr/>
            <p:nvPr/>
          </p:nvCxnSpPr>
          <p:spPr>
            <a:xfrm>
              <a:off x="6198890" y="5492127"/>
              <a:ext cx="1021168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/>
            <p:cNvCxnSpPr/>
            <p:nvPr/>
          </p:nvCxnSpPr>
          <p:spPr>
            <a:xfrm>
              <a:off x="6221353" y="5587608"/>
              <a:ext cx="998705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圆角矩形 56"/>
            <p:cNvSpPr/>
            <p:nvPr/>
          </p:nvSpPr>
          <p:spPr>
            <a:xfrm>
              <a:off x="7242521" y="5313541"/>
              <a:ext cx="542386" cy="478795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7186912" y="5363015"/>
              <a:ext cx="9155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dump</a:t>
              </a:r>
              <a:endParaRPr lang="zh-CN" altLang="en-US" sz="1600" dirty="0"/>
            </a:p>
          </p:txBody>
        </p:sp>
        <p:cxnSp>
          <p:nvCxnSpPr>
            <p:cNvPr id="71" name="直接箭头连接符 70"/>
            <p:cNvCxnSpPr/>
            <p:nvPr/>
          </p:nvCxnSpPr>
          <p:spPr>
            <a:xfrm flipH="1">
              <a:off x="3913756" y="5932384"/>
              <a:ext cx="955422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箭头连接符 73"/>
            <p:cNvCxnSpPr/>
            <p:nvPr/>
          </p:nvCxnSpPr>
          <p:spPr>
            <a:xfrm>
              <a:off x="3800384" y="6063852"/>
              <a:ext cx="1162555" cy="27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箭头连接符 87"/>
            <p:cNvCxnSpPr/>
            <p:nvPr/>
          </p:nvCxnSpPr>
          <p:spPr>
            <a:xfrm flipV="1">
              <a:off x="2278285" y="5313541"/>
              <a:ext cx="359067" cy="274067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箭头连接符 89"/>
            <p:cNvCxnSpPr/>
            <p:nvPr/>
          </p:nvCxnSpPr>
          <p:spPr>
            <a:xfrm>
              <a:off x="2289263" y="5600472"/>
              <a:ext cx="345627" cy="24798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文本框 98"/>
            <p:cNvSpPr txBox="1"/>
            <p:nvPr/>
          </p:nvSpPr>
          <p:spPr>
            <a:xfrm>
              <a:off x="1359992" y="5038126"/>
              <a:ext cx="3510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/>
                <a:t>①</a:t>
              </a:r>
              <a:endParaRPr lang="zh-CN" altLang="en-US" sz="1400" dirty="0"/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6228652" y="5224061"/>
              <a:ext cx="390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/>
                <a:t>⑨</a:t>
              </a:r>
              <a:endParaRPr lang="zh-CN" altLang="en-US" sz="1400" dirty="0"/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4963480" y="4605937"/>
              <a:ext cx="4520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/>
                <a:t>④</a:t>
              </a:r>
              <a:endParaRPr lang="zh-CN" altLang="en-US" sz="1400" dirty="0"/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2340968" y="5031266"/>
              <a:ext cx="4202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/>
                <a:t>②</a:t>
              </a:r>
              <a:endParaRPr lang="zh-CN" altLang="en-US" sz="1400" dirty="0"/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3936341" y="5169076"/>
              <a:ext cx="2881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/>
                <a:t>⑥</a:t>
              </a:r>
              <a:endParaRPr lang="zh-CN" altLang="en-US" sz="1400" dirty="0"/>
            </a:p>
          </p:txBody>
        </p:sp>
        <p:cxnSp>
          <p:nvCxnSpPr>
            <p:cNvPr id="35" name="直接箭头连接符 34"/>
            <p:cNvCxnSpPr>
              <a:endCxn id="15" idx="2"/>
            </p:cNvCxnSpPr>
            <p:nvPr/>
          </p:nvCxnSpPr>
          <p:spPr>
            <a:xfrm flipV="1">
              <a:off x="1301241" y="5484226"/>
              <a:ext cx="155769" cy="10338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箭头连接符 43"/>
            <p:cNvCxnSpPr>
              <a:stCxn id="15" idx="6"/>
            </p:cNvCxnSpPr>
            <p:nvPr/>
          </p:nvCxnSpPr>
          <p:spPr>
            <a:xfrm>
              <a:off x="1605366" y="5484226"/>
              <a:ext cx="142690" cy="11624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矩形 4"/>
            <p:cNvSpPr/>
            <p:nvPr/>
          </p:nvSpPr>
          <p:spPr>
            <a:xfrm>
              <a:off x="3327799" y="4631392"/>
              <a:ext cx="3642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/>
                <a:t>③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4495170" y="5175472"/>
              <a:ext cx="3642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 smtClean="0"/>
                <a:t>⑧</a:t>
              </a:r>
              <a:endParaRPr lang="zh-CN" altLang="en-US" sz="1400" dirty="0"/>
            </a:p>
          </p:txBody>
        </p:sp>
        <p:cxnSp>
          <p:nvCxnSpPr>
            <p:cNvPr id="81" name="直接箭头连接符 80"/>
            <p:cNvCxnSpPr/>
            <p:nvPr/>
          </p:nvCxnSpPr>
          <p:spPr>
            <a:xfrm flipH="1">
              <a:off x="3903950" y="5229200"/>
              <a:ext cx="955422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箭头连接符 81"/>
            <p:cNvCxnSpPr/>
            <p:nvPr/>
          </p:nvCxnSpPr>
          <p:spPr>
            <a:xfrm>
              <a:off x="3777632" y="5084911"/>
              <a:ext cx="1162555" cy="273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矩形 72"/>
            <p:cNvSpPr/>
            <p:nvPr/>
          </p:nvSpPr>
          <p:spPr>
            <a:xfrm>
              <a:off x="4485126" y="4836864"/>
              <a:ext cx="3642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/>
                <a:t>⑦</a:t>
              </a:r>
              <a:endParaRPr lang="en-US" altLang="zh-CN" sz="1400" dirty="0"/>
            </a:p>
          </p:txBody>
        </p:sp>
        <p:sp>
          <p:nvSpPr>
            <p:cNvPr id="75" name="矩形 74"/>
            <p:cNvSpPr/>
            <p:nvPr/>
          </p:nvSpPr>
          <p:spPr>
            <a:xfrm>
              <a:off x="3862167" y="4831036"/>
              <a:ext cx="3027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 smtClean="0"/>
                <a:t>⑤</a:t>
              </a:r>
              <a:endParaRPr lang="en-US" altLang="zh-CN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4810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07504" y="994563"/>
            <a:ext cx="8856984" cy="122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57175" indent="-257175" algn="just">
              <a:spcBef>
                <a:spcPts val="9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zh-CN" sz="1650" b="1" dirty="0">
                <a:ea typeface="华文楷体"/>
                <a:cs typeface="Times New Roman" pitchFamily="18" charset="0"/>
              </a:rPr>
              <a:t>There are two types of septum magnets often used for beam injection and extraction of accelerators. One is C-type septum magnet, another is </a:t>
            </a:r>
            <a:r>
              <a:rPr lang="en-US" altLang="zh-CN" sz="1650" b="1" dirty="0" err="1">
                <a:ea typeface="华文楷体"/>
                <a:cs typeface="Times New Roman" pitchFamily="18" charset="0"/>
              </a:rPr>
              <a:t>Lambertson</a:t>
            </a:r>
            <a:r>
              <a:rPr lang="en-US" altLang="zh-CN" sz="1650" b="1" dirty="0">
                <a:ea typeface="华文楷体"/>
                <a:cs typeface="Times New Roman" pitchFamily="18" charset="0"/>
              </a:rPr>
              <a:t> type septum magnet.</a:t>
            </a:r>
          </a:p>
          <a:p>
            <a:pPr marL="257175" indent="-257175" algn="just">
              <a:spcBef>
                <a:spcPts val="9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zh-CN" sz="1650" b="1" dirty="0">
                <a:ea typeface="华文楷体"/>
                <a:cs typeface="Times New Roman" pitchFamily="18" charset="0"/>
              </a:rPr>
              <a:t>Due to high reliability and stability, </a:t>
            </a:r>
            <a:r>
              <a:rPr lang="en-US" altLang="zh-CN" sz="1650" b="1" dirty="0" err="1">
                <a:ea typeface="华文楷体"/>
                <a:cs typeface="Times New Roman" pitchFamily="18" charset="0"/>
              </a:rPr>
              <a:t>Lambertson</a:t>
            </a:r>
            <a:r>
              <a:rPr lang="en-US" altLang="zh-CN" sz="1650" b="1" dirty="0">
                <a:ea typeface="华文楷体"/>
                <a:cs typeface="Times New Roman" pitchFamily="18" charset="0"/>
              </a:rPr>
              <a:t> magnets are selected as the septum magnet for the beam injection and extraction of all the CEPC accelerators.</a:t>
            </a:r>
          </a:p>
        </p:txBody>
      </p:sp>
      <p:pic>
        <p:nvPicPr>
          <p:cNvPr id="7" name="图片 6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7939" y="2217976"/>
            <a:ext cx="2646294" cy="16368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217975"/>
            <a:ext cx="27146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1619672" y="260648"/>
            <a:ext cx="5346594" cy="32504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Preliminary design of septum magnets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6643" y="3946763"/>
            <a:ext cx="896448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57175" indent="-257175" algn="just">
              <a:spcBef>
                <a:spcPts val="9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zh-CN" sz="1650" b="1" dirty="0">
                <a:ea typeface="华文楷体"/>
                <a:cs typeface="Times New Roman" pitchFamily="18" charset="0"/>
              </a:rPr>
              <a:t>By using several shielding measures, the leakage field along the orbit of the circulating beam can be reduced down to 5E-4 of the main field in the magnet gap.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4546927"/>
            <a:ext cx="5491479" cy="188279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713653" y="569665"/>
            <a:ext cx="125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Wen </a:t>
            </a:r>
            <a:r>
              <a:rPr lang="en-US" altLang="zh-CN" dirty="0">
                <a:solidFill>
                  <a:srgbClr val="FF0000"/>
                </a:solidFill>
              </a:rPr>
              <a:t>Kang 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03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608" y="-2367"/>
            <a:ext cx="8686800" cy="1143000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Comparison Between on-axis and off-axis injection</a:t>
            </a:r>
            <a:endParaRPr lang="zh-CN" altLang="en-US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610" y="1500174"/>
            <a:ext cx="2785918" cy="245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4000504"/>
            <a:ext cx="2759626" cy="2387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500174"/>
            <a:ext cx="474345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942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Comparison Between 2 off-axis Schemes </a:t>
            </a:r>
            <a:endParaRPr lang="zh-CN" alt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052736"/>
            <a:ext cx="821537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757873"/>
            <a:ext cx="81724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469639" y="1624240"/>
            <a:ext cx="2816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Pulsed Local Bump Injection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00034" y="4053132"/>
            <a:ext cx="2907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Pulsed septum field Injection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360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113" y="1124744"/>
            <a:ext cx="4389117" cy="516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9940" y="1124744"/>
            <a:ext cx="3754752" cy="514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5786446" y="5982528"/>
            <a:ext cx="2907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Pulsed septum field Injection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285852" y="5982528"/>
            <a:ext cx="2816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Pulsed Local Bump Injection</a:t>
            </a:r>
            <a:endParaRPr lang="zh-CN" altLang="en-US" dirty="0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Comparison Between 2 off-axis Schemes </a:t>
            </a:r>
            <a:endParaRPr lang="zh-CN" altLang="en-US" sz="3200" dirty="0"/>
          </a:p>
        </p:txBody>
      </p:sp>
      <p:grpSp>
        <p:nvGrpSpPr>
          <p:cNvPr id="36" name="组合 35"/>
          <p:cNvGrpSpPr/>
          <p:nvPr/>
        </p:nvGrpSpPr>
        <p:grpSpPr>
          <a:xfrm>
            <a:off x="3865392" y="3839388"/>
            <a:ext cx="2135368" cy="1616162"/>
            <a:chOff x="3865392" y="4143380"/>
            <a:chExt cx="2135368" cy="1616162"/>
          </a:xfrm>
        </p:grpSpPr>
        <p:grpSp>
          <p:nvGrpSpPr>
            <p:cNvPr id="10" name="Groupe 14"/>
            <p:cNvGrpSpPr/>
            <p:nvPr/>
          </p:nvGrpSpPr>
          <p:grpSpPr>
            <a:xfrm>
              <a:off x="3865392" y="4143380"/>
              <a:ext cx="2135368" cy="1616162"/>
              <a:chOff x="1308212" y="1268760"/>
              <a:chExt cx="3154489" cy="2387488"/>
            </a:xfrm>
          </p:grpSpPr>
          <p:cxnSp>
            <p:nvCxnSpPr>
              <p:cNvPr id="11" name="Connecteur droit avec flèche 5"/>
              <p:cNvCxnSpPr/>
              <p:nvPr/>
            </p:nvCxnSpPr>
            <p:spPr>
              <a:xfrm flipV="1">
                <a:off x="2339752" y="1268760"/>
                <a:ext cx="0" cy="21602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avec flèche 6"/>
              <p:cNvCxnSpPr/>
              <p:nvPr/>
            </p:nvCxnSpPr>
            <p:spPr>
              <a:xfrm>
                <a:off x="1308212" y="3140968"/>
                <a:ext cx="311977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ZoneTexte 9"/>
              <p:cNvSpPr txBox="1"/>
              <p:nvPr/>
            </p:nvSpPr>
            <p:spPr>
              <a:xfrm>
                <a:off x="1718860" y="1268760"/>
                <a:ext cx="738726" cy="545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By</a:t>
                </a:r>
                <a:endParaRPr lang="en-US" dirty="0"/>
              </a:p>
            </p:txBody>
          </p:sp>
          <p:sp>
            <p:nvSpPr>
              <p:cNvPr id="14" name="ZoneTexte 11"/>
              <p:cNvSpPr txBox="1"/>
              <p:nvPr/>
            </p:nvSpPr>
            <p:spPr>
              <a:xfrm>
                <a:off x="3923927" y="3110649"/>
                <a:ext cx="538774" cy="545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</p:grpSp>
        <p:sp>
          <p:nvSpPr>
            <p:cNvPr id="16" name="Ellipse 13"/>
            <p:cNvSpPr/>
            <p:nvPr/>
          </p:nvSpPr>
          <p:spPr>
            <a:xfrm>
              <a:off x="4991484" y="5330394"/>
              <a:ext cx="428628" cy="142876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</a:t>
              </a:r>
              <a:endParaRPr lang="en-US" dirty="0"/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4017070" y="5420120"/>
              <a:ext cx="857256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lipse 12"/>
            <p:cNvSpPr/>
            <p:nvPr/>
          </p:nvSpPr>
          <p:spPr>
            <a:xfrm>
              <a:off x="4443157" y="5330394"/>
              <a:ext cx="225999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</a:t>
              </a:r>
              <a:endParaRPr lang="en-US" dirty="0"/>
            </a:p>
          </p:txBody>
        </p:sp>
        <p:cxnSp>
          <p:nvCxnSpPr>
            <p:cNvPr id="24" name="直接连接符 23"/>
            <p:cNvCxnSpPr/>
            <p:nvPr/>
          </p:nvCxnSpPr>
          <p:spPr>
            <a:xfrm rot="5400000">
              <a:off x="4465637" y="5035561"/>
              <a:ext cx="785818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rot="5400000">
              <a:off x="5178429" y="5035561"/>
              <a:ext cx="785818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4857752" y="4670878"/>
              <a:ext cx="714380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5553844" y="5420120"/>
              <a:ext cx="142876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986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DA Requirement for OFF-axis injection </a:t>
            </a:r>
            <a:endParaRPr lang="zh-CN" alt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6" y="942920"/>
            <a:ext cx="550072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8" y="5217643"/>
            <a:ext cx="4233860" cy="57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5289081"/>
            <a:ext cx="3715607" cy="51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5793586"/>
            <a:ext cx="1371598" cy="63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0" y="5217643"/>
            <a:ext cx="40005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990575"/>
            <a:ext cx="32956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37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dirty="0" smtClean="0"/>
              <a:t>From dipole to multi-pole to NLK  </a:t>
            </a:r>
            <a:endParaRPr lang="zh-CN" altLang="en-US" dirty="0"/>
          </a:p>
        </p:txBody>
      </p:sp>
      <p:sp>
        <p:nvSpPr>
          <p:cNvPr id="14" name="右箭头 13"/>
          <p:cNvSpPr/>
          <p:nvPr/>
        </p:nvSpPr>
        <p:spPr>
          <a:xfrm rot="5400000">
            <a:off x="-1928858" y="3551926"/>
            <a:ext cx="500066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714347" y="1337348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1600" dirty="0" smtClean="0"/>
              <a:t>1999,  University of Maryland, College Park,</a:t>
            </a:r>
          </a:p>
          <a:p>
            <a:r>
              <a:rPr lang="en-US" altLang="zh-CN" sz="1600" dirty="0" smtClean="0"/>
              <a:t> Pulsed Panofsky </a:t>
            </a:r>
            <a:r>
              <a:rPr lang="en-US" altLang="zh-CN" sz="1600" dirty="0" err="1" smtClean="0"/>
              <a:t>quadrupole</a:t>
            </a:r>
            <a:r>
              <a:rPr lang="en-US" altLang="zh-CN" sz="1600" dirty="0" smtClean="0"/>
              <a:t> for UMER injection</a:t>
            </a:r>
          </a:p>
          <a:p>
            <a:r>
              <a:rPr lang="en-US" altLang="zh-CN" sz="1600" dirty="0" smtClean="0"/>
              <a:t>  </a:t>
            </a:r>
            <a:endParaRPr lang="zh-CN" alt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714347" y="1837414"/>
            <a:ext cx="471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1600" dirty="0" smtClean="0"/>
              <a:t>2004,  KEK-PF</a:t>
            </a:r>
          </a:p>
          <a:p>
            <a:r>
              <a:rPr lang="en-US" altLang="zh-CN" sz="1600" dirty="0" smtClean="0"/>
              <a:t>Proposal of pulsed </a:t>
            </a:r>
            <a:r>
              <a:rPr lang="en-US" altLang="zh-CN" sz="1600" dirty="0" err="1" smtClean="0"/>
              <a:t>quadrupole</a:t>
            </a:r>
            <a:r>
              <a:rPr lang="en-US" altLang="zh-CN" sz="1600" dirty="0" smtClean="0"/>
              <a:t> for KEK-PF-AR injection</a:t>
            </a:r>
          </a:p>
          <a:p>
            <a:r>
              <a:rPr lang="en-US" altLang="zh-CN" sz="1600" dirty="0" smtClean="0"/>
              <a:t>  </a:t>
            </a:r>
            <a:endParaRPr lang="zh-CN" alt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714347" y="2266042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1600" dirty="0" smtClean="0"/>
              <a:t>2005,  KEK-PF</a:t>
            </a:r>
          </a:p>
          <a:p>
            <a:r>
              <a:rPr lang="en-US" altLang="zh-CN" sz="1600" dirty="0" smtClean="0"/>
              <a:t>Pulsed </a:t>
            </a:r>
            <a:r>
              <a:rPr lang="en-US" altLang="zh-CN" sz="1600" dirty="0" err="1" smtClean="0"/>
              <a:t>quadrupole</a:t>
            </a:r>
            <a:r>
              <a:rPr lang="en-US" altLang="zh-CN" sz="1600" dirty="0" smtClean="0"/>
              <a:t> test at KEK-PF-AR injection</a:t>
            </a:r>
          </a:p>
          <a:p>
            <a:r>
              <a:rPr lang="en-US" altLang="zh-CN" sz="1600" dirty="0" smtClean="0"/>
              <a:t>  </a:t>
            </a:r>
            <a:endParaRPr lang="zh-CN" alt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714347" y="2739849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1600" dirty="0" smtClean="0"/>
              <a:t>2006,  KEK-PF</a:t>
            </a:r>
          </a:p>
          <a:p>
            <a:r>
              <a:rPr lang="en-US" altLang="zh-CN" sz="1600" dirty="0" smtClean="0"/>
              <a:t>Proposal of pulsed </a:t>
            </a:r>
            <a:r>
              <a:rPr lang="en-US" altLang="zh-CN" sz="1600" dirty="0" err="1" smtClean="0"/>
              <a:t>sextupole</a:t>
            </a:r>
            <a:r>
              <a:rPr lang="en-US" altLang="zh-CN" sz="1600" dirty="0" smtClean="0"/>
              <a:t> for KEK-PF-AR injection  </a:t>
            </a:r>
            <a:endParaRPr lang="zh-CN" alt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714347" y="3226644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1600" dirty="0" smtClean="0"/>
              <a:t>2008-2011,  KEK-PF</a:t>
            </a:r>
          </a:p>
          <a:p>
            <a:r>
              <a:rPr lang="en-US" altLang="zh-CN" sz="1600" dirty="0" smtClean="0"/>
              <a:t>pulsed </a:t>
            </a:r>
            <a:r>
              <a:rPr lang="en-US" altLang="zh-CN" sz="1600" dirty="0" err="1" smtClean="0"/>
              <a:t>sextupole</a:t>
            </a:r>
            <a:r>
              <a:rPr lang="en-US" altLang="zh-CN" sz="1600" dirty="0" smtClean="0"/>
              <a:t> test at KEK-PF-AR injection  </a:t>
            </a:r>
            <a:endParaRPr lang="zh-CN" alt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714347" y="3726710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1600" dirty="0" smtClean="0"/>
              <a:t>2009,  NSLSII</a:t>
            </a:r>
          </a:p>
          <a:p>
            <a:r>
              <a:rPr lang="en-US" altLang="zh-CN" sz="1600" dirty="0" smtClean="0"/>
              <a:t>Design consideration on pulsed </a:t>
            </a:r>
            <a:r>
              <a:rPr lang="en-US" altLang="zh-CN" sz="1600" dirty="0" err="1" smtClean="0"/>
              <a:t>sextupole</a:t>
            </a:r>
            <a:r>
              <a:rPr lang="en-US" altLang="zh-CN" sz="1600" dirty="0" smtClean="0"/>
              <a:t> </a:t>
            </a:r>
            <a:endParaRPr lang="zh-CN" alt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14282" y="90872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Pulsed Multi-pole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4347" y="4226776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1600" dirty="0" smtClean="0"/>
              <a:t>2010-2011,  MAXIV</a:t>
            </a:r>
          </a:p>
          <a:p>
            <a:r>
              <a:rPr lang="en-US" altLang="zh-CN" sz="1600" dirty="0" smtClean="0"/>
              <a:t>Proposal of pulsed </a:t>
            </a:r>
            <a:r>
              <a:rPr lang="en-US" altLang="zh-CN" sz="1600" dirty="0" err="1" smtClean="0"/>
              <a:t>sextupole</a:t>
            </a:r>
            <a:r>
              <a:rPr lang="en-US" altLang="zh-CN" sz="1600" dirty="0" smtClean="0"/>
              <a:t> in MAXIV injection  </a:t>
            </a:r>
            <a:endParaRPr lang="zh-CN" alt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714347" y="4713571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1600" dirty="0" smtClean="0"/>
              <a:t>2012,  SSRF</a:t>
            </a:r>
          </a:p>
          <a:p>
            <a:r>
              <a:rPr lang="en-US" altLang="zh-CN" sz="1600" dirty="0" smtClean="0"/>
              <a:t>Study on pulsed </a:t>
            </a:r>
            <a:r>
              <a:rPr lang="en-US" altLang="zh-CN" sz="1600" dirty="0" err="1" smtClean="0"/>
              <a:t>sextupole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injeciton</a:t>
            </a:r>
            <a:r>
              <a:rPr lang="en-US" altLang="zh-CN" sz="1600" dirty="0" smtClean="0"/>
              <a:t>  </a:t>
            </a:r>
            <a:endParaRPr lang="zh-CN" alt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714347" y="5226908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1600" dirty="0" smtClean="0"/>
              <a:t>2012,  HEPS</a:t>
            </a:r>
          </a:p>
          <a:p>
            <a:r>
              <a:rPr lang="en-US" altLang="zh-CN" sz="1600" dirty="0" smtClean="0"/>
              <a:t>Study on pulsed </a:t>
            </a:r>
            <a:r>
              <a:rPr lang="en-US" altLang="zh-CN" sz="1600" dirty="0" err="1" smtClean="0"/>
              <a:t>sextupole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injection by </a:t>
            </a:r>
            <a:r>
              <a:rPr lang="en-US" altLang="zh-CN" sz="1600" dirty="0" err="1" smtClean="0"/>
              <a:t>Wenkang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/>
              <a:t>Yijiao</a:t>
            </a:r>
            <a:r>
              <a:rPr lang="en-US" altLang="zh-CN" sz="1600" dirty="0" smtClean="0"/>
              <a:t>  </a:t>
            </a:r>
            <a:endParaRPr lang="zh-CN" altLang="en-US" sz="1600" dirty="0"/>
          </a:p>
        </p:txBody>
      </p:sp>
      <p:sp>
        <p:nvSpPr>
          <p:cNvPr id="36" name="右箭头 35"/>
          <p:cNvSpPr/>
          <p:nvPr/>
        </p:nvSpPr>
        <p:spPr>
          <a:xfrm rot="5400000">
            <a:off x="3000363" y="3551926"/>
            <a:ext cx="500066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5643570" y="1265910"/>
            <a:ext cx="3286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1600" dirty="0" smtClean="0"/>
              <a:t>2008-2011,  BESSY</a:t>
            </a:r>
          </a:p>
          <a:p>
            <a:r>
              <a:rPr lang="en-US" altLang="zh-CN" sz="1600" dirty="0" smtClean="0"/>
              <a:t> Proposal 4-wire NLK for BESSYII</a:t>
            </a:r>
          </a:p>
          <a:p>
            <a:r>
              <a:rPr lang="en-US" altLang="zh-CN" sz="1600" dirty="0" smtClean="0"/>
              <a:t> Test first prototype on BESSY, be not successful for beam impedance</a:t>
            </a:r>
            <a:endParaRPr lang="zh-CN" alt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5643570" y="2850817"/>
            <a:ext cx="3500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1600" dirty="0" smtClean="0"/>
              <a:t>2011-2016,  BESSY</a:t>
            </a:r>
          </a:p>
          <a:p>
            <a:r>
              <a:rPr lang="en-US" altLang="zh-CN" sz="1600" dirty="0" smtClean="0"/>
              <a:t>Proposal a new NLK design, and test on</a:t>
            </a:r>
          </a:p>
          <a:p>
            <a:r>
              <a:rPr lang="en-US" altLang="zh-CN" sz="1600" dirty="0" smtClean="0"/>
              <a:t>BESSY successfully(in vacuum)   </a:t>
            </a:r>
            <a:endParaRPr lang="zh-CN" alt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5286380" y="90872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NLK(MIK)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43570" y="3636635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1600" dirty="0" smtClean="0"/>
              <a:t>2011-2017,  MAXIV-SOLEIL</a:t>
            </a:r>
          </a:p>
          <a:p>
            <a:r>
              <a:rPr lang="en-US" altLang="zh-CN" sz="1600" dirty="0" smtClean="0"/>
              <a:t>R&amp;D NLK for MAXIV in association with BESSY (out of vacuum)  </a:t>
            </a:r>
            <a:endParaRPr lang="zh-CN" alt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5643570" y="4422453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1600" dirty="0" smtClean="0"/>
              <a:t>2010-2017,  ALS</a:t>
            </a:r>
          </a:p>
          <a:p>
            <a:r>
              <a:rPr lang="en-US" altLang="zh-CN" sz="1600" dirty="0" smtClean="0"/>
              <a:t>R&amp;D NLK for ALS-U accumulating ring </a:t>
            </a:r>
          </a:p>
          <a:p>
            <a:r>
              <a:rPr lang="en-US" altLang="zh-CN" sz="1600" dirty="0" smtClean="0"/>
              <a:t>Base on BESSY design(out of vacuum)  </a:t>
            </a:r>
            <a:endParaRPr lang="zh-CN" alt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5643570" y="5279709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1600" dirty="0" smtClean="0"/>
              <a:t>2014-2017,  </a:t>
            </a:r>
          </a:p>
          <a:p>
            <a:r>
              <a:rPr lang="en-US" altLang="zh-CN" sz="1600" dirty="0" smtClean="0"/>
              <a:t>Study on NLK by IHEP, NSRL, ESRF, DIAMOND </a:t>
            </a:r>
            <a:endParaRPr lang="zh-CN" alt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5643570" y="2266042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1600" dirty="0" smtClean="0"/>
              <a:t>2011,  SPRING-8</a:t>
            </a:r>
          </a:p>
          <a:p>
            <a:r>
              <a:rPr lang="en-US" altLang="zh-CN" sz="1600" dirty="0" smtClean="0"/>
              <a:t> Proposal 4 Strip-line NLK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677496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28794" y="142852"/>
            <a:ext cx="4872004" cy="1307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1428736"/>
            <a:ext cx="33008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3929066"/>
            <a:ext cx="2438397" cy="46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4429132"/>
            <a:ext cx="4786346" cy="180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6189289"/>
            <a:ext cx="2795587" cy="66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571612"/>
            <a:ext cx="2375155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3929066"/>
            <a:ext cx="3130550" cy="41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054590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Nonlinear Kicker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755576" y="1268760"/>
            <a:ext cx="3048003" cy="2264232"/>
            <a:chOff x="3979813" y="1280157"/>
            <a:chExt cx="3048003" cy="2264232"/>
          </a:xfrm>
        </p:grpSpPr>
        <p:grpSp>
          <p:nvGrpSpPr>
            <p:cNvPr id="5" name="组合 4"/>
            <p:cNvGrpSpPr/>
            <p:nvPr/>
          </p:nvGrpSpPr>
          <p:grpSpPr>
            <a:xfrm>
              <a:off x="3979813" y="1349829"/>
              <a:ext cx="2969623" cy="2194560"/>
              <a:chOff x="3979813" y="1349829"/>
              <a:chExt cx="2969623" cy="2194560"/>
            </a:xfrm>
          </p:grpSpPr>
          <p:cxnSp>
            <p:nvCxnSpPr>
              <p:cNvPr id="12" name="直接箭头连接符 11"/>
              <p:cNvCxnSpPr/>
              <p:nvPr/>
            </p:nvCxnSpPr>
            <p:spPr>
              <a:xfrm>
                <a:off x="3979813" y="2682240"/>
                <a:ext cx="296962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箭头连接符 12"/>
              <p:cNvCxnSpPr/>
              <p:nvPr/>
            </p:nvCxnSpPr>
            <p:spPr>
              <a:xfrm flipV="1">
                <a:off x="5416730" y="1349829"/>
                <a:ext cx="1" cy="219456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5094514" y="2682240"/>
                <a:ext cx="644434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4894217" y="1889760"/>
                <a:ext cx="200297" cy="79248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5747655" y="2682240"/>
                <a:ext cx="200297" cy="79248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4249783" y="1894114"/>
                <a:ext cx="644434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5947952" y="3474720"/>
                <a:ext cx="644434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H="1">
                <a:off x="4058194" y="1889760"/>
                <a:ext cx="191590" cy="79248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>
                <a:off x="6583678" y="2682240"/>
                <a:ext cx="191590" cy="79248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椭圆 5"/>
            <p:cNvSpPr/>
            <p:nvPr/>
          </p:nvSpPr>
          <p:spPr>
            <a:xfrm>
              <a:off x="5277392" y="2623478"/>
              <a:ext cx="278677" cy="119722"/>
            </a:xfrm>
            <a:prstGeom prst="ellipse">
              <a:avLst/>
            </a:prstGeom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accent5">
                      <a:lumMod val="75000"/>
                    </a:schemeClr>
                  </a:solidFill>
                </a:ln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373186" y="1280157"/>
              <a:ext cx="844729" cy="374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B</a:t>
              </a:r>
              <a:r>
                <a:rPr lang="en-US" altLang="zh-CN" baseline="-25000" dirty="0" smtClean="0"/>
                <a:t>y</a:t>
              </a:r>
              <a:endParaRPr lang="zh-CN" altLang="en-US" baseline="-25000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323115" y="2253322"/>
              <a:ext cx="883917" cy="489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altLang="zh-CN" dirty="0" smtClean="0">
                  <a:solidFill>
                    <a:srgbClr val="FF0000"/>
                  </a:solidFill>
                </a:rPr>
                <a:t>Stored</a:t>
              </a:r>
            </a:p>
            <a:p>
              <a:pPr algn="ctr">
                <a:lnSpc>
                  <a:spcPts val="1500"/>
                </a:lnSpc>
              </a:pPr>
              <a:r>
                <a:rPr lang="en-US" altLang="zh-CN" dirty="0" smtClean="0">
                  <a:solidFill>
                    <a:srgbClr val="FF0000"/>
                  </a:solidFill>
                </a:rPr>
                <a:t> beam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310197" y="1846219"/>
              <a:ext cx="523058" cy="104461"/>
            </a:xfrm>
            <a:prstGeom prst="ellipse">
              <a:avLst/>
            </a:prstGeom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accent5">
                      <a:lumMod val="75000"/>
                    </a:schemeClr>
                  </a:solidFill>
                </a:ln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029899" y="1431465"/>
              <a:ext cx="1055907" cy="489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altLang="zh-CN" dirty="0" smtClean="0">
                  <a:solidFill>
                    <a:srgbClr val="FF0000"/>
                  </a:solidFill>
                </a:rPr>
                <a:t>Injected</a:t>
              </a:r>
            </a:p>
            <a:p>
              <a:pPr algn="ctr">
                <a:lnSpc>
                  <a:spcPts val="1500"/>
                </a:lnSpc>
              </a:pPr>
              <a:r>
                <a:rPr lang="en-US" altLang="zh-CN" dirty="0" smtClean="0">
                  <a:solidFill>
                    <a:srgbClr val="FF0000"/>
                  </a:solidFill>
                </a:rPr>
                <a:t> beam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631569" y="2377440"/>
              <a:ext cx="396247" cy="374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x</a:t>
              </a:r>
              <a:endParaRPr lang="zh-CN" altLang="en-US" dirty="0"/>
            </a:p>
          </p:txBody>
        </p:sp>
      </p:grpSp>
      <p:pic>
        <p:nvPicPr>
          <p:cNvPr id="21" name="图片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6783" y="1455994"/>
            <a:ext cx="3531665" cy="2120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18086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87"/>
          <a:stretch>
            <a:fillRect/>
          </a:stretch>
        </p:blipFill>
        <p:spPr bwMode="auto">
          <a:xfrm>
            <a:off x="0" y="125277"/>
            <a:ext cx="8929718" cy="673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358509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3380"/>
            <a:ext cx="8793035" cy="675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72069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 smtClean="0"/>
              <a:t>Damping ring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40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17634" y="1013875"/>
            <a:ext cx="6033442" cy="79602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altLang="zh-CN" sz="2000" dirty="0" smtClean="0"/>
              <a:t>On-axis bunch-by-bunch injection</a:t>
            </a:r>
          </a:p>
          <a:p>
            <a:pPr>
              <a:spcBef>
                <a:spcPts val="0"/>
              </a:spcBef>
            </a:pPr>
            <a:r>
              <a:rPr lang="en-US" altLang="zh-CN" sz="2000" dirty="0" smtClean="0"/>
              <a:t>Injection and extraction systems are totally occupied 2 long straight sections. 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DR injection and extraction system</a:t>
            </a:r>
            <a:endParaRPr lang="zh-CN" altLang="en-US" dirty="0"/>
          </a:p>
        </p:txBody>
      </p:sp>
      <p:grpSp>
        <p:nvGrpSpPr>
          <p:cNvPr id="120" name="组合 119"/>
          <p:cNvGrpSpPr/>
          <p:nvPr/>
        </p:nvGrpSpPr>
        <p:grpSpPr>
          <a:xfrm>
            <a:off x="6444208" y="3342707"/>
            <a:ext cx="2486574" cy="1815599"/>
            <a:chOff x="565208" y="2483048"/>
            <a:chExt cx="2647950" cy="1800225"/>
          </a:xfrm>
        </p:grpSpPr>
        <p:pic>
          <p:nvPicPr>
            <p:cNvPr id="121" name="Picture 2" descr="1534211394(1)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08" y="2483048"/>
              <a:ext cx="2647950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" name="椭圆 121"/>
            <p:cNvSpPr/>
            <p:nvPr/>
          </p:nvSpPr>
          <p:spPr>
            <a:xfrm>
              <a:off x="1115617" y="2564904"/>
              <a:ext cx="1152128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/>
                <a:t>Storage Beam</a:t>
              </a:r>
            </a:p>
          </p:txBody>
        </p:sp>
        <p:sp>
          <p:nvSpPr>
            <p:cNvPr id="123" name="椭圆 122"/>
            <p:cNvSpPr/>
            <p:nvPr/>
          </p:nvSpPr>
          <p:spPr>
            <a:xfrm>
              <a:off x="1115617" y="3708599"/>
              <a:ext cx="1152128" cy="50405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/>
                <a:t>Injection </a:t>
              </a:r>
              <a:r>
                <a:rPr lang="zh-CN" altLang="en-US" sz="1050" dirty="0" smtClean="0"/>
                <a:t>Beam</a:t>
              </a:r>
              <a:r>
                <a:rPr lang="en-US" altLang="zh-CN" sz="1050" dirty="0" smtClean="0"/>
                <a:t> </a:t>
              </a:r>
              <a:endParaRPr lang="zh-CN" altLang="en-US" sz="1050" dirty="0"/>
            </a:p>
          </p:txBody>
        </p:sp>
        <p:sp>
          <p:nvSpPr>
            <p:cNvPr id="124" name="矩形 123"/>
            <p:cNvSpPr/>
            <p:nvPr/>
          </p:nvSpPr>
          <p:spPr>
            <a:xfrm>
              <a:off x="1265048" y="3397969"/>
              <a:ext cx="1330123" cy="2517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zh-CN" sz="1050" b="1" dirty="0"/>
                <a:t>Septum</a:t>
              </a:r>
              <a:r>
                <a:rPr lang="zh-CN" altLang="en-US" sz="1050" b="1" dirty="0"/>
                <a:t> </a:t>
              </a:r>
              <a:r>
                <a:rPr lang="zh-CN" altLang="en-US" sz="1050" b="1" dirty="0" smtClean="0"/>
                <a:t>Plate </a:t>
              </a:r>
              <a:r>
                <a:rPr lang="en-US" altLang="zh-CN" sz="1050" b="1" dirty="0"/>
                <a:t>6</a:t>
              </a:r>
              <a:r>
                <a:rPr lang="en-US" altLang="zh-CN" sz="1050" b="1" dirty="0" smtClean="0"/>
                <a:t>mm</a:t>
              </a:r>
              <a:endParaRPr lang="zh-CN" altLang="en-US" sz="1050" b="1" dirty="0"/>
            </a:p>
          </p:txBody>
        </p:sp>
      </p:grpSp>
      <p:sp>
        <p:nvSpPr>
          <p:cNvPr id="126" name="矩形 125"/>
          <p:cNvSpPr/>
          <p:nvPr/>
        </p:nvSpPr>
        <p:spPr>
          <a:xfrm>
            <a:off x="3220125" y="5677499"/>
            <a:ext cx="58633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buFont typeface="Arial" panose="020B0604020202020204" pitchFamily="34" charset="0"/>
              <a:buChar char="•"/>
              <a:tabLst>
                <a:tab pos="87313" algn="l"/>
              </a:tabLst>
            </a:pPr>
            <a:r>
              <a:rPr lang="en-US" altLang="zh-CN" sz="1100" b="1" u="sng" dirty="0" err="1">
                <a:solidFill>
                  <a:srgbClr val="FF0000"/>
                </a:solidFill>
              </a:rPr>
              <a:t>Lambertson</a:t>
            </a:r>
            <a:r>
              <a:rPr lang="en-US" altLang="zh-CN" sz="1100" b="1" u="sng" dirty="0">
                <a:solidFill>
                  <a:srgbClr val="FF0000"/>
                </a:solidFill>
              </a:rPr>
              <a:t>:</a:t>
            </a:r>
            <a:r>
              <a:rPr lang="en-US" altLang="zh-CN" sz="1100" dirty="0"/>
              <a:t> length=0.5m, deflection angle=100mrad, B=0.72T</a:t>
            </a:r>
          </a:p>
          <a:p>
            <a:pPr algn="just">
              <a:tabLst>
                <a:tab pos="87313" algn="l"/>
              </a:tabLst>
            </a:pPr>
            <a:r>
              <a:rPr lang="en-US" altLang="zh-CN" sz="1100" dirty="0"/>
              <a:t>      thickness of septum </a:t>
            </a:r>
            <a:r>
              <a:rPr lang="en-US" altLang="zh-CN" sz="1100" dirty="0" smtClean="0"/>
              <a:t>sheet=6mm </a:t>
            </a:r>
            <a:r>
              <a:rPr lang="en-US" altLang="zh-CN" sz="1100" dirty="0"/>
              <a:t>Leakage field</a:t>
            </a:r>
            <a:r>
              <a:rPr lang="en-US" altLang="zh-CN" sz="1100" dirty="0" smtClean="0"/>
              <a:t>=</a:t>
            </a:r>
            <a:r>
              <a:rPr lang="en-US" altLang="zh-CN" sz="1100" dirty="0">
                <a:solidFill>
                  <a:srgbClr val="7030A0"/>
                </a:solidFill>
              </a:rPr>
              <a:t>&lt;5E-4(0.8mm)</a:t>
            </a:r>
            <a:r>
              <a:rPr lang="en-US" altLang="zh-CN" sz="1100" kern="100" dirty="0">
                <a:solidFill>
                  <a:srgbClr val="7030A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1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Beam-Stay-clear(</a:t>
            </a:r>
            <a:r>
              <a:rPr lang="en-US" altLang="zh-CN" sz="1100" kern="100" dirty="0" err="1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HxV</a:t>
            </a:r>
            <a:r>
              <a:rPr lang="en-US" altLang="zh-CN" sz="11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)=25x15mm</a:t>
            </a:r>
            <a:endParaRPr lang="en-US" altLang="zh-CN" sz="1100" dirty="0"/>
          </a:p>
          <a:p>
            <a:pPr marL="182563" indent="-182563" algn="just">
              <a:buFont typeface="Arial" panose="020B0604020202020204" pitchFamily="34" charset="0"/>
              <a:buChar char="•"/>
              <a:tabLst>
                <a:tab pos="87313" algn="l"/>
              </a:tabLst>
            </a:pPr>
            <a:r>
              <a:rPr lang="en-US" altLang="zh-CN" sz="1100" b="1" u="sng" dirty="0">
                <a:solidFill>
                  <a:srgbClr val="FF0000"/>
                </a:solidFill>
              </a:rPr>
              <a:t>Fast </a:t>
            </a:r>
            <a:r>
              <a:rPr lang="en-US" altLang="zh-CN" sz="1100" b="1" u="sng" dirty="0" smtClean="0">
                <a:solidFill>
                  <a:srgbClr val="FF0000"/>
                </a:solidFill>
              </a:rPr>
              <a:t>kicker: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1100" dirty="0" smtClean="0"/>
              <a:t>pulse </a:t>
            </a:r>
            <a:r>
              <a:rPr lang="en-US" altLang="zh-CN" sz="1100" dirty="0"/>
              <a:t>width&lt;250ns, repetition rate=100Hz, length=0.25m, deflection angle=1.5mrad, </a:t>
            </a:r>
            <a:r>
              <a:rPr lang="en-US" altLang="zh-CN" sz="1100" dirty="0" smtClean="0"/>
              <a:t>B=0.02T,</a:t>
            </a:r>
            <a:r>
              <a:rPr lang="en-US" altLang="zh-CN" sz="11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Beam-Stay-clear(</a:t>
            </a:r>
            <a:r>
              <a:rPr lang="en-US" altLang="zh-CN" sz="1100" kern="100" dirty="0" err="1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HxV</a:t>
            </a:r>
            <a:r>
              <a:rPr lang="en-US" altLang="zh-CN" sz="11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)=</a:t>
            </a:r>
            <a:r>
              <a:rPr lang="en-US" altLang="zh-CN" sz="1100" kern="1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16x9.4mm??</a:t>
            </a:r>
            <a:endParaRPr lang="en-US" altLang="zh-CN" sz="1100" dirty="0">
              <a:solidFill>
                <a:srgbClr val="FF0000"/>
              </a:solidFill>
            </a:endParaRPr>
          </a:p>
        </p:txBody>
      </p:sp>
      <p:sp>
        <p:nvSpPr>
          <p:cNvPr id="127" name="文本框 126"/>
          <p:cNvSpPr txBox="1"/>
          <p:nvPr/>
        </p:nvSpPr>
        <p:spPr>
          <a:xfrm>
            <a:off x="8489977" y="3882826"/>
            <a:ext cx="57379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7.6mm</a:t>
            </a:r>
            <a:endParaRPr lang="zh-CN" altLang="en-US" sz="1000" dirty="0"/>
          </a:p>
        </p:txBody>
      </p:sp>
      <p:sp>
        <p:nvSpPr>
          <p:cNvPr id="128" name="文本框 127"/>
          <p:cNvSpPr txBox="1"/>
          <p:nvPr/>
        </p:nvSpPr>
        <p:spPr>
          <a:xfrm>
            <a:off x="8507387" y="4529514"/>
            <a:ext cx="56502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7.6mm</a:t>
            </a:r>
            <a:endParaRPr lang="zh-CN" altLang="en-US" sz="1000" dirty="0"/>
          </a:p>
        </p:txBody>
      </p:sp>
      <p:grpSp>
        <p:nvGrpSpPr>
          <p:cNvPr id="10" name="组合 9"/>
          <p:cNvGrpSpPr/>
          <p:nvPr/>
        </p:nvGrpSpPr>
        <p:grpSpPr>
          <a:xfrm>
            <a:off x="532459" y="1539611"/>
            <a:ext cx="5429540" cy="1205330"/>
            <a:chOff x="532459" y="1539611"/>
            <a:chExt cx="5429540" cy="1205330"/>
          </a:xfrm>
        </p:grpSpPr>
        <p:grpSp>
          <p:nvGrpSpPr>
            <p:cNvPr id="49" name="组合 48"/>
            <p:cNvGrpSpPr/>
            <p:nvPr/>
          </p:nvGrpSpPr>
          <p:grpSpPr>
            <a:xfrm>
              <a:off x="532459" y="1539611"/>
              <a:ext cx="4361268" cy="1127561"/>
              <a:chOff x="714788" y="1758113"/>
              <a:chExt cx="4361268" cy="112756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1979712" y="281366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762923" y="2811372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" name="直接箭头连接符 13"/>
              <p:cNvCxnSpPr/>
              <p:nvPr/>
            </p:nvCxnSpPr>
            <p:spPr>
              <a:xfrm>
                <a:off x="798927" y="2686444"/>
                <a:ext cx="1252793" cy="469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矩形 14"/>
              <p:cNvSpPr/>
              <p:nvPr/>
            </p:nvSpPr>
            <p:spPr>
              <a:xfrm>
                <a:off x="1121184" y="2467881"/>
                <a:ext cx="5261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10ms</a:t>
                </a:r>
                <a:endParaRPr lang="zh-CN" altLang="en-US" sz="1200" dirty="0"/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3059832" y="1886855"/>
                <a:ext cx="972376" cy="822631"/>
                <a:chOff x="7740352" y="5440923"/>
                <a:chExt cx="972376" cy="822631"/>
              </a:xfrm>
            </p:grpSpPr>
            <p:sp>
              <p:nvSpPr>
                <p:cNvPr id="20" name="椭圆 19"/>
                <p:cNvSpPr/>
                <p:nvPr/>
              </p:nvSpPr>
              <p:spPr>
                <a:xfrm>
                  <a:off x="8055679" y="6191546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椭圆 20"/>
                <p:cNvSpPr/>
                <p:nvPr/>
              </p:nvSpPr>
              <p:spPr>
                <a:xfrm>
                  <a:off x="8046970" y="5440923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22" name="直接箭头连接符 21"/>
                <p:cNvCxnSpPr/>
                <p:nvPr/>
              </p:nvCxnSpPr>
              <p:spPr>
                <a:xfrm flipH="1">
                  <a:off x="8082974" y="5512931"/>
                  <a:ext cx="1" cy="67861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文本框 22"/>
                <p:cNvSpPr txBox="1"/>
                <p:nvPr/>
              </p:nvSpPr>
              <p:spPr>
                <a:xfrm>
                  <a:off x="8064388" y="5762984"/>
                  <a:ext cx="6483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rgbClr val="FF0000"/>
                      </a:solidFill>
                    </a:rPr>
                    <a:t>125ns</a:t>
                  </a:r>
                  <a:endParaRPr lang="zh-CN" altLang="en-US" sz="12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" name="椭圆 23"/>
                <p:cNvSpPr/>
                <p:nvPr/>
              </p:nvSpPr>
              <p:spPr>
                <a:xfrm>
                  <a:off x="7740352" y="5467050"/>
                  <a:ext cx="648072" cy="747083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/>
              <p:cNvCxnSpPr>
                <a:endCxn id="39" idx="2"/>
              </p:cNvCxnSpPr>
              <p:nvPr/>
            </p:nvCxnSpPr>
            <p:spPr>
              <a:xfrm>
                <a:off x="714788" y="2843043"/>
                <a:ext cx="2430708" cy="4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弧形 38"/>
              <p:cNvSpPr/>
              <p:nvPr/>
            </p:nvSpPr>
            <p:spPr>
              <a:xfrm>
                <a:off x="2514454" y="1758113"/>
                <a:ext cx="1193450" cy="1086298"/>
              </a:xfrm>
              <a:prstGeom prst="arc">
                <a:avLst>
                  <a:gd name="adj1" fmla="val 594094"/>
                  <a:gd name="adj2" fmla="val 518272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弧形 44"/>
              <p:cNvSpPr/>
              <p:nvPr/>
            </p:nvSpPr>
            <p:spPr>
              <a:xfrm flipH="1">
                <a:off x="3059832" y="1758113"/>
                <a:ext cx="1193450" cy="1086298"/>
              </a:xfrm>
              <a:prstGeom prst="arc">
                <a:avLst>
                  <a:gd name="adj1" fmla="val 594094"/>
                  <a:gd name="adj2" fmla="val 518272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6" name="直接连接符 45"/>
              <p:cNvCxnSpPr>
                <a:stCxn id="45" idx="2"/>
              </p:cNvCxnSpPr>
              <p:nvPr/>
            </p:nvCxnSpPr>
            <p:spPr>
              <a:xfrm flipV="1">
                <a:off x="3622240" y="2843044"/>
                <a:ext cx="1453816" cy="4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5" name="矩形 124"/>
            <p:cNvSpPr/>
            <p:nvPr/>
          </p:nvSpPr>
          <p:spPr>
            <a:xfrm>
              <a:off x="1369507" y="1881343"/>
              <a:ext cx="15263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tabLst>
                  <a:tab pos="87313" algn="l"/>
                </a:tabLst>
              </a:pPr>
              <a:r>
                <a:rPr lang="en-US" altLang="zh-CN" sz="1600" dirty="0" smtClean="0"/>
                <a:t>1.1GeV</a:t>
              </a:r>
              <a:r>
                <a:rPr lang="zh-CN" altLang="en-US" sz="1600" dirty="0" smtClean="0"/>
                <a:t>，</a:t>
              </a:r>
              <a:r>
                <a:rPr lang="en-US" altLang="zh-CN" sz="1600" dirty="0" smtClean="0"/>
                <a:t>75.4m</a:t>
              </a:r>
              <a:endParaRPr lang="en-US" altLang="zh-CN" sz="1600" dirty="0"/>
            </a:p>
          </p:txBody>
        </p:sp>
        <p:grpSp>
          <p:nvGrpSpPr>
            <p:cNvPr id="136" name="组合 135"/>
            <p:cNvGrpSpPr/>
            <p:nvPr/>
          </p:nvGrpSpPr>
          <p:grpSpPr>
            <a:xfrm>
              <a:off x="5012743" y="1782456"/>
              <a:ext cx="949256" cy="847729"/>
              <a:chOff x="4998054" y="1762005"/>
              <a:chExt cx="949256" cy="847729"/>
            </a:xfrm>
          </p:grpSpPr>
          <p:sp>
            <p:nvSpPr>
              <p:cNvPr id="131" name="任意多边形 130"/>
              <p:cNvSpPr/>
              <p:nvPr/>
            </p:nvSpPr>
            <p:spPr>
              <a:xfrm>
                <a:off x="5237222" y="1762005"/>
                <a:ext cx="466725" cy="847729"/>
              </a:xfrm>
              <a:custGeom>
                <a:avLst/>
                <a:gdLst>
                  <a:gd name="connsiteX0" fmla="*/ 0 w 466725"/>
                  <a:gd name="connsiteY0" fmla="*/ 838204 h 847729"/>
                  <a:gd name="connsiteX1" fmla="*/ 219075 w 466725"/>
                  <a:gd name="connsiteY1" fmla="*/ 4 h 847729"/>
                  <a:gd name="connsiteX2" fmla="*/ 466725 w 466725"/>
                  <a:gd name="connsiteY2" fmla="*/ 847729 h 84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725" h="847729">
                    <a:moveTo>
                      <a:pt x="0" y="838204"/>
                    </a:moveTo>
                    <a:cubicBezTo>
                      <a:pt x="70644" y="418310"/>
                      <a:pt x="141288" y="-1583"/>
                      <a:pt x="219075" y="4"/>
                    </a:cubicBezTo>
                    <a:cubicBezTo>
                      <a:pt x="296862" y="1591"/>
                      <a:pt x="381793" y="424660"/>
                      <a:pt x="466725" y="84772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3" name="直接连接符 132"/>
              <p:cNvCxnSpPr>
                <a:stCxn id="131" idx="0"/>
              </p:cNvCxnSpPr>
              <p:nvPr/>
            </p:nvCxnSpPr>
            <p:spPr>
              <a:xfrm flipH="1">
                <a:off x="4998054" y="2600209"/>
                <a:ext cx="239168" cy="10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/>
              <p:cNvCxnSpPr/>
              <p:nvPr/>
            </p:nvCxnSpPr>
            <p:spPr>
              <a:xfrm flipH="1">
                <a:off x="5708142" y="2600209"/>
                <a:ext cx="239168" cy="10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7" name="直接箭头连接符 136"/>
            <p:cNvCxnSpPr/>
            <p:nvPr/>
          </p:nvCxnSpPr>
          <p:spPr>
            <a:xfrm>
              <a:off x="5251911" y="2705337"/>
              <a:ext cx="466725" cy="1202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文本框 139"/>
            <p:cNvSpPr txBox="1"/>
            <p:nvPr/>
          </p:nvSpPr>
          <p:spPr>
            <a:xfrm>
              <a:off x="5215813" y="2467942"/>
              <a:ext cx="6483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FF0000"/>
                  </a:solidFill>
                </a:rPr>
                <a:t>250ns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165293" y="1100745"/>
            <a:ext cx="2931314" cy="1998422"/>
            <a:chOff x="6165293" y="1100745"/>
            <a:chExt cx="2931314" cy="1998422"/>
          </a:xfrm>
        </p:grpSpPr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457"/>
            <a:stretch/>
          </p:blipFill>
          <p:spPr>
            <a:xfrm>
              <a:off x="6165293" y="1100745"/>
              <a:ext cx="2931314" cy="1998422"/>
            </a:xfrm>
            <a:prstGeom prst="rect">
              <a:avLst/>
            </a:prstGeom>
          </p:spPr>
        </p:pic>
        <p:sp>
          <p:nvSpPr>
            <p:cNvPr id="130" name="矩形 129"/>
            <p:cNvSpPr/>
            <p:nvPr/>
          </p:nvSpPr>
          <p:spPr>
            <a:xfrm>
              <a:off x="6757973" y="1824464"/>
              <a:ext cx="207954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tabLst>
                  <a:tab pos="87313" algn="l"/>
                </a:tabLst>
              </a:pPr>
              <a:r>
                <a:rPr lang="en-US" altLang="zh-CN" sz="1400" dirty="0" smtClean="0">
                  <a:solidFill>
                    <a:srgbClr val="FF0000"/>
                  </a:solidFill>
                </a:rPr>
                <a:t>Inj.&amp; ext. straight sections</a:t>
              </a:r>
              <a:endParaRPr lang="en-US" altLang="zh-CN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5" name="直接箭头连接符 4"/>
            <p:cNvCxnSpPr/>
            <p:nvPr/>
          </p:nvCxnSpPr>
          <p:spPr>
            <a:xfrm>
              <a:off x="7740352" y="2164651"/>
              <a:ext cx="0" cy="4282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/>
            <p:cNvCxnSpPr/>
            <p:nvPr/>
          </p:nvCxnSpPr>
          <p:spPr>
            <a:xfrm flipV="1">
              <a:off x="7740352" y="1414028"/>
              <a:ext cx="0" cy="4368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251521" y="3068017"/>
            <a:ext cx="6058956" cy="3097287"/>
            <a:chOff x="251521" y="3068017"/>
            <a:chExt cx="6058956" cy="3097287"/>
          </a:xfrm>
        </p:grpSpPr>
        <p:grpSp>
          <p:nvGrpSpPr>
            <p:cNvPr id="57" name="组合 56"/>
            <p:cNvGrpSpPr/>
            <p:nvPr/>
          </p:nvGrpSpPr>
          <p:grpSpPr>
            <a:xfrm>
              <a:off x="251521" y="3068017"/>
              <a:ext cx="6058956" cy="3097287"/>
              <a:chOff x="899592" y="3284984"/>
              <a:chExt cx="7344816" cy="3754607"/>
            </a:xfrm>
          </p:grpSpPr>
          <p:grpSp>
            <p:nvGrpSpPr>
              <p:cNvPr id="58" name="组合 57"/>
              <p:cNvGrpSpPr/>
              <p:nvPr/>
            </p:nvGrpSpPr>
            <p:grpSpPr>
              <a:xfrm>
                <a:off x="899592" y="3284984"/>
                <a:ext cx="7344816" cy="3754607"/>
                <a:chOff x="1132265" y="981000"/>
                <a:chExt cx="9793088" cy="5006143"/>
              </a:xfrm>
            </p:grpSpPr>
            <p:cxnSp>
              <p:nvCxnSpPr>
                <p:cNvPr id="61" name="直接连接符 60"/>
                <p:cNvCxnSpPr/>
                <p:nvPr/>
              </p:nvCxnSpPr>
              <p:spPr>
                <a:xfrm flipV="1">
                  <a:off x="1140737" y="1575397"/>
                  <a:ext cx="9784616" cy="3132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矩形 61"/>
                <p:cNvSpPr/>
                <p:nvPr/>
              </p:nvSpPr>
              <p:spPr>
                <a:xfrm>
                  <a:off x="1267486" y="1080589"/>
                  <a:ext cx="298764" cy="986827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63" name="TextBox 15"/>
                <p:cNvSpPr txBox="1"/>
                <p:nvPr/>
              </p:nvSpPr>
              <p:spPr>
                <a:xfrm>
                  <a:off x="1240322" y="2049309"/>
                  <a:ext cx="389299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350" dirty="0"/>
                    <a:t>Q</a:t>
                  </a:r>
                  <a:endParaRPr lang="zh-CN" altLang="en-US" sz="1350" dirty="0"/>
                </a:p>
              </p:txBody>
            </p:sp>
            <p:sp>
              <p:nvSpPr>
                <p:cNvPr id="64" name="TextBox 16"/>
                <p:cNvSpPr txBox="1"/>
                <p:nvPr/>
              </p:nvSpPr>
              <p:spPr>
                <a:xfrm>
                  <a:off x="10495301" y="1979477"/>
                  <a:ext cx="389299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350" dirty="0"/>
                    <a:t>Q</a:t>
                  </a:r>
                  <a:endParaRPr lang="zh-CN" altLang="en-US" sz="1350" dirty="0"/>
                </a:p>
              </p:txBody>
            </p:sp>
            <p:sp>
              <p:nvSpPr>
                <p:cNvPr id="65" name="矩形 64"/>
                <p:cNvSpPr/>
                <p:nvPr/>
              </p:nvSpPr>
              <p:spPr>
                <a:xfrm flipV="1">
                  <a:off x="4988460" y="1678117"/>
                  <a:ext cx="787652" cy="11138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66" name="矩形 65"/>
                <p:cNvSpPr/>
                <p:nvPr/>
              </p:nvSpPr>
              <p:spPr>
                <a:xfrm>
                  <a:off x="4970351" y="1315978"/>
                  <a:ext cx="814813" cy="1050202"/>
                </a:xfrm>
                <a:prstGeom prst="rect">
                  <a:avLst/>
                </a:prstGeom>
                <a:noFill/>
                <a:ln w="19050">
                  <a:solidFill>
                    <a:srgbClr val="D707A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67" name="矩形 66"/>
                <p:cNvSpPr/>
                <p:nvPr/>
              </p:nvSpPr>
              <p:spPr>
                <a:xfrm>
                  <a:off x="10530578" y="1079081"/>
                  <a:ext cx="298764" cy="986827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cxnSp>
              <p:nvCxnSpPr>
                <p:cNvPr id="68" name="直接连接符 67"/>
                <p:cNvCxnSpPr>
                  <a:stCxn id="63" idx="2"/>
                </p:cNvCxnSpPr>
                <p:nvPr/>
              </p:nvCxnSpPr>
              <p:spPr>
                <a:xfrm flipV="1">
                  <a:off x="1434972" y="1615440"/>
                  <a:ext cx="7129908" cy="833979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接连接符 68"/>
                <p:cNvCxnSpPr/>
                <p:nvPr/>
              </p:nvCxnSpPr>
              <p:spPr>
                <a:xfrm flipH="1">
                  <a:off x="1577429" y="2663203"/>
                  <a:ext cx="1" cy="5613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箭头连接符 69"/>
                <p:cNvCxnSpPr/>
                <p:nvPr/>
              </p:nvCxnSpPr>
              <p:spPr>
                <a:xfrm>
                  <a:off x="1565564" y="2835521"/>
                  <a:ext cx="3401291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TextBox 50"/>
                <p:cNvSpPr txBox="1"/>
                <p:nvPr/>
              </p:nvSpPr>
              <p:spPr>
                <a:xfrm>
                  <a:off x="2994447" y="2502996"/>
                  <a:ext cx="1106703" cy="4477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 smtClean="0"/>
                    <a:t>1.25m</a:t>
                  </a:r>
                  <a:endParaRPr lang="zh-CN" altLang="en-US" sz="1200" dirty="0"/>
                </a:p>
              </p:txBody>
            </p:sp>
            <p:cxnSp>
              <p:nvCxnSpPr>
                <p:cNvPr id="72" name="直接箭头连接符 71"/>
                <p:cNvCxnSpPr/>
                <p:nvPr/>
              </p:nvCxnSpPr>
              <p:spPr>
                <a:xfrm>
                  <a:off x="1621150" y="3068365"/>
                  <a:ext cx="8824149" cy="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/>
                <p:cNvCxnSpPr/>
                <p:nvPr/>
              </p:nvCxnSpPr>
              <p:spPr>
                <a:xfrm flipH="1">
                  <a:off x="10445298" y="2579153"/>
                  <a:ext cx="1" cy="5613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TextBox 59"/>
                <p:cNvSpPr txBox="1"/>
                <p:nvPr/>
              </p:nvSpPr>
              <p:spPr>
                <a:xfrm>
                  <a:off x="5960528" y="2956047"/>
                  <a:ext cx="942936" cy="4477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/>
                    <a:t>5</a:t>
                  </a:r>
                  <a:r>
                    <a:rPr lang="en-US" altLang="zh-CN" sz="1200" dirty="0" smtClean="0"/>
                    <a:t>m</a:t>
                  </a:r>
                  <a:endParaRPr lang="zh-CN" altLang="en-US" sz="1200" dirty="0"/>
                </a:p>
              </p:txBody>
            </p:sp>
            <p:sp>
              <p:nvSpPr>
                <p:cNvPr id="75" name="TextBox 63"/>
                <p:cNvSpPr txBox="1"/>
                <p:nvPr/>
              </p:nvSpPr>
              <p:spPr>
                <a:xfrm>
                  <a:off x="4973018" y="2502996"/>
                  <a:ext cx="8344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/>
                    <a:t>0.5m</a:t>
                  </a:r>
                  <a:endParaRPr lang="zh-CN" altLang="en-US" sz="1200" dirty="0"/>
                </a:p>
              </p:txBody>
            </p:sp>
            <p:sp>
              <p:nvSpPr>
                <p:cNvPr id="76" name="矩形 75"/>
                <p:cNvSpPr/>
                <p:nvPr/>
              </p:nvSpPr>
              <p:spPr>
                <a:xfrm>
                  <a:off x="8474046" y="981000"/>
                  <a:ext cx="832916" cy="1167897"/>
                </a:xfrm>
                <a:prstGeom prst="rect">
                  <a:avLst/>
                </a:prstGeom>
                <a:noFill/>
                <a:ln w="190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77" name="矩形 76"/>
                <p:cNvSpPr/>
                <p:nvPr/>
              </p:nvSpPr>
              <p:spPr>
                <a:xfrm flipV="1">
                  <a:off x="8499699" y="1044373"/>
                  <a:ext cx="771050" cy="9053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78" name="矩形 77"/>
                <p:cNvSpPr/>
                <p:nvPr/>
              </p:nvSpPr>
              <p:spPr>
                <a:xfrm flipV="1">
                  <a:off x="8498189" y="2031202"/>
                  <a:ext cx="772559" cy="60354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cxnSp>
              <p:nvCxnSpPr>
                <p:cNvPr id="79" name="直接连接符 78"/>
                <p:cNvCxnSpPr>
                  <a:endCxn id="67" idx="1"/>
                </p:cNvCxnSpPr>
                <p:nvPr/>
              </p:nvCxnSpPr>
              <p:spPr>
                <a:xfrm flipV="1">
                  <a:off x="8549640" y="1572495"/>
                  <a:ext cx="1980939" cy="4294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TextBox 75"/>
                <p:cNvSpPr txBox="1"/>
                <p:nvPr/>
              </p:nvSpPr>
              <p:spPr>
                <a:xfrm>
                  <a:off x="8464613" y="2502996"/>
                  <a:ext cx="953541" cy="4477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 smtClean="0"/>
                    <a:t>0.25m</a:t>
                  </a:r>
                  <a:endParaRPr lang="zh-CN" altLang="en-US" sz="1200" dirty="0"/>
                </a:p>
              </p:txBody>
            </p:sp>
            <p:sp>
              <p:nvSpPr>
                <p:cNvPr id="81" name="椭圆 80"/>
                <p:cNvSpPr/>
                <p:nvPr/>
              </p:nvSpPr>
              <p:spPr>
                <a:xfrm>
                  <a:off x="4845944" y="2009900"/>
                  <a:ext cx="126749" cy="7242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cxnSp>
              <p:nvCxnSpPr>
                <p:cNvPr id="82" name="直接连接符 81"/>
                <p:cNvCxnSpPr/>
                <p:nvPr/>
              </p:nvCxnSpPr>
              <p:spPr>
                <a:xfrm>
                  <a:off x="7411921" y="1607576"/>
                  <a:ext cx="18107" cy="11769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TextBox 83"/>
                <p:cNvSpPr txBox="1"/>
                <p:nvPr/>
              </p:nvSpPr>
              <p:spPr>
                <a:xfrm>
                  <a:off x="6832095" y="1183886"/>
                  <a:ext cx="1971989" cy="4477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altLang="zh-CN" sz="1200" dirty="0" smtClean="0"/>
                    <a:t>ϴ</a:t>
                  </a:r>
                  <a:r>
                    <a:rPr lang="en-US" altLang="zh-CN" sz="1200" baseline="-25000" dirty="0" smtClean="0"/>
                    <a:t>v</a:t>
                  </a:r>
                  <a:r>
                    <a:rPr lang="en-US" altLang="zh-CN" sz="1200" dirty="0" smtClean="0"/>
                    <a:t>=1.5mrad</a:t>
                  </a:r>
                  <a:endParaRPr lang="zh-CN" altLang="en-US" sz="1200" dirty="0"/>
                </a:p>
              </p:txBody>
            </p:sp>
            <p:cxnSp>
              <p:nvCxnSpPr>
                <p:cNvPr id="84" name="直接箭头连接符 83"/>
                <p:cNvCxnSpPr/>
                <p:nvPr/>
              </p:nvCxnSpPr>
              <p:spPr>
                <a:xfrm flipV="1">
                  <a:off x="5821995" y="2828593"/>
                  <a:ext cx="2670841" cy="541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TextBox 90"/>
                <p:cNvSpPr txBox="1"/>
                <p:nvPr/>
              </p:nvSpPr>
              <p:spPr>
                <a:xfrm>
                  <a:off x="6835202" y="2502996"/>
                  <a:ext cx="905029" cy="4477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 smtClean="0"/>
                    <a:t>2.7m</a:t>
                  </a:r>
                  <a:endParaRPr lang="zh-CN" altLang="en-US" sz="1200" dirty="0"/>
                </a:p>
              </p:txBody>
            </p:sp>
            <p:cxnSp>
              <p:nvCxnSpPr>
                <p:cNvPr id="86" name="直接箭头连接符 85"/>
                <p:cNvCxnSpPr/>
                <p:nvPr/>
              </p:nvCxnSpPr>
              <p:spPr>
                <a:xfrm>
                  <a:off x="8485910" y="2828593"/>
                  <a:ext cx="824345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连接符 86"/>
                <p:cNvCxnSpPr/>
                <p:nvPr/>
              </p:nvCxnSpPr>
              <p:spPr>
                <a:xfrm>
                  <a:off x="5818361" y="2674865"/>
                  <a:ext cx="2" cy="3078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TextBox 98"/>
                <p:cNvSpPr txBox="1"/>
                <p:nvPr/>
              </p:nvSpPr>
              <p:spPr>
                <a:xfrm>
                  <a:off x="9614209" y="2502996"/>
                  <a:ext cx="1061747" cy="4477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 smtClean="0"/>
                    <a:t>0.3m</a:t>
                  </a:r>
                  <a:endParaRPr lang="zh-CN" altLang="en-US" sz="1200" dirty="0"/>
                </a:p>
              </p:txBody>
            </p:sp>
            <p:cxnSp>
              <p:nvCxnSpPr>
                <p:cNvPr id="89" name="直接箭头连接符 88"/>
                <p:cNvCxnSpPr/>
                <p:nvPr/>
              </p:nvCxnSpPr>
              <p:spPr>
                <a:xfrm flipH="1" flipV="1">
                  <a:off x="5867400" y="1553975"/>
                  <a:ext cx="1" cy="32558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TextBox 114"/>
                <p:cNvSpPr txBox="1"/>
                <p:nvPr/>
              </p:nvSpPr>
              <p:spPr>
                <a:xfrm>
                  <a:off x="5809652" y="1530244"/>
                  <a:ext cx="1287672" cy="4477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rgbClr val="FF0000"/>
                      </a:solidFill>
                    </a:rPr>
                    <a:t>21.2mm</a:t>
                  </a:r>
                  <a:endParaRPr lang="zh-CN" altLang="en-US" sz="1200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91" name="直接连接符 90"/>
                <p:cNvCxnSpPr/>
                <p:nvPr/>
              </p:nvCxnSpPr>
              <p:spPr>
                <a:xfrm>
                  <a:off x="8485360" y="2674864"/>
                  <a:ext cx="2" cy="3078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/>
                <p:cNvCxnSpPr/>
                <p:nvPr/>
              </p:nvCxnSpPr>
              <p:spPr>
                <a:xfrm>
                  <a:off x="4966305" y="2667939"/>
                  <a:ext cx="2" cy="3078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接箭头连接符 92"/>
                <p:cNvCxnSpPr/>
                <p:nvPr/>
              </p:nvCxnSpPr>
              <p:spPr>
                <a:xfrm>
                  <a:off x="4946073" y="2835521"/>
                  <a:ext cx="865909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/>
                <p:cNvCxnSpPr/>
                <p:nvPr/>
              </p:nvCxnSpPr>
              <p:spPr>
                <a:xfrm>
                  <a:off x="9302778" y="2695646"/>
                  <a:ext cx="2" cy="3078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箭头连接符 94"/>
                <p:cNvCxnSpPr/>
                <p:nvPr/>
              </p:nvCxnSpPr>
              <p:spPr>
                <a:xfrm>
                  <a:off x="9303328" y="2828593"/>
                  <a:ext cx="1141971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TextBox 142"/>
                <p:cNvSpPr txBox="1"/>
                <p:nvPr/>
              </p:nvSpPr>
              <p:spPr>
                <a:xfrm>
                  <a:off x="1914892" y="1108826"/>
                  <a:ext cx="1524505" cy="485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350" u="sng" dirty="0" smtClean="0">
                      <a:solidFill>
                        <a:srgbClr val="FF0000"/>
                      </a:solidFill>
                    </a:rPr>
                    <a:t>Side view</a:t>
                  </a:r>
                  <a:endParaRPr lang="zh-CN" altLang="en-US" sz="1350" u="sng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7" name="矩形 96"/>
                <p:cNvSpPr/>
                <p:nvPr/>
              </p:nvSpPr>
              <p:spPr>
                <a:xfrm>
                  <a:off x="1259014" y="3442806"/>
                  <a:ext cx="298764" cy="986827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98" name="TextBox 149"/>
                <p:cNvSpPr txBox="1"/>
                <p:nvPr/>
              </p:nvSpPr>
              <p:spPr>
                <a:xfrm>
                  <a:off x="1231850" y="4411527"/>
                  <a:ext cx="389299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350" dirty="0"/>
                    <a:t>Q</a:t>
                  </a:r>
                  <a:endParaRPr lang="zh-CN" altLang="en-US" sz="1350" dirty="0"/>
                </a:p>
              </p:txBody>
            </p:sp>
            <p:sp>
              <p:nvSpPr>
                <p:cNvPr id="99" name="TextBox 150"/>
                <p:cNvSpPr txBox="1"/>
                <p:nvPr/>
              </p:nvSpPr>
              <p:spPr>
                <a:xfrm>
                  <a:off x="10485310" y="4341103"/>
                  <a:ext cx="389299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350" dirty="0"/>
                    <a:t>Q</a:t>
                  </a:r>
                  <a:endParaRPr lang="zh-CN" altLang="en-US" sz="1350" dirty="0"/>
                </a:p>
              </p:txBody>
            </p:sp>
            <p:sp>
              <p:nvSpPr>
                <p:cNvPr id="100" name="矩形 99"/>
                <p:cNvSpPr/>
                <p:nvPr/>
              </p:nvSpPr>
              <p:spPr>
                <a:xfrm flipV="1">
                  <a:off x="4979988" y="3581400"/>
                  <a:ext cx="787652" cy="827314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01" name="矩形 100"/>
                <p:cNvSpPr/>
                <p:nvPr/>
              </p:nvSpPr>
              <p:spPr>
                <a:xfrm>
                  <a:off x="4961879" y="3462867"/>
                  <a:ext cx="814813" cy="1066800"/>
                </a:xfrm>
                <a:prstGeom prst="rect">
                  <a:avLst/>
                </a:prstGeom>
                <a:noFill/>
                <a:ln w="19050">
                  <a:solidFill>
                    <a:srgbClr val="D707A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02" name="矩形 101"/>
                <p:cNvSpPr/>
                <p:nvPr/>
              </p:nvSpPr>
              <p:spPr>
                <a:xfrm>
                  <a:off x="10541310" y="3441297"/>
                  <a:ext cx="298764" cy="986827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cxnSp>
              <p:nvCxnSpPr>
                <p:cNvPr id="103" name="直接连接符 102"/>
                <p:cNvCxnSpPr/>
                <p:nvPr/>
              </p:nvCxnSpPr>
              <p:spPr>
                <a:xfrm flipV="1">
                  <a:off x="1589314" y="3913911"/>
                  <a:ext cx="4194959" cy="207323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矩形 103"/>
                <p:cNvSpPr/>
                <p:nvPr/>
              </p:nvSpPr>
              <p:spPr>
                <a:xfrm>
                  <a:off x="8465574" y="3343217"/>
                  <a:ext cx="832916" cy="1167897"/>
                </a:xfrm>
                <a:prstGeom prst="rect">
                  <a:avLst/>
                </a:prstGeom>
                <a:noFill/>
                <a:ln w="190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05" name="矩形 104"/>
                <p:cNvSpPr/>
                <p:nvPr/>
              </p:nvSpPr>
              <p:spPr>
                <a:xfrm flipV="1">
                  <a:off x="8491227" y="3691617"/>
                  <a:ext cx="771050" cy="48985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cxnSp>
              <p:nvCxnSpPr>
                <p:cNvPr id="106" name="直接连接符 105"/>
                <p:cNvCxnSpPr/>
                <p:nvPr/>
              </p:nvCxnSpPr>
              <p:spPr>
                <a:xfrm>
                  <a:off x="5784273" y="3927764"/>
                  <a:ext cx="4102694" cy="3929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7" name="椭圆 106"/>
                <p:cNvSpPr/>
                <p:nvPr/>
              </p:nvSpPr>
              <p:spPr>
                <a:xfrm>
                  <a:off x="4823471" y="4324348"/>
                  <a:ext cx="126749" cy="7242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08" name="TextBox 169"/>
                <p:cNvSpPr txBox="1"/>
                <p:nvPr/>
              </p:nvSpPr>
              <p:spPr>
                <a:xfrm>
                  <a:off x="2772710" y="4166813"/>
                  <a:ext cx="1846871" cy="4477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altLang="zh-CN" sz="1200" dirty="0" smtClean="0"/>
                    <a:t>ϴ</a:t>
                  </a:r>
                  <a:r>
                    <a:rPr lang="en-US" altLang="zh-CN" sz="1200" baseline="-25000" dirty="0" smtClean="0"/>
                    <a:t>H</a:t>
                  </a:r>
                  <a:r>
                    <a:rPr lang="en-US" altLang="zh-CN" sz="1200" dirty="0" smtClean="0"/>
                    <a:t>=100mrad</a:t>
                  </a:r>
                  <a:endParaRPr lang="zh-CN" altLang="en-US" sz="1200" dirty="0"/>
                </a:p>
              </p:txBody>
            </p:sp>
            <p:cxnSp>
              <p:nvCxnSpPr>
                <p:cNvPr id="109" name="直接箭头连接符 108"/>
                <p:cNvCxnSpPr/>
                <p:nvPr/>
              </p:nvCxnSpPr>
              <p:spPr>
                <a:xfrm flipV="1">
                  <a:off x="4889111" y="3927764"/>
                  <a:ext cx="1544" cy="43176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0" name="TextBox 176"/>
                <p:cNvSpPr txBox="1"/>
                <p:nvPr/>
              </p:nvSpPr>
              <p:spPr>
                <a:xfrm>
                  <a:off x="4108597" y="3954808"/>
                  <a:ext cx="1419812" cy="4477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 smtClean="0"/>
                    <a:t>25mm</a:t>
                  </a:r>
                  <a:endParaRPr lang="zh-CN" altLang="en-US" sz="1200" dirty="0"/>
                </a:p>
              </p:txBody>
            </p:sp>
            <p:cxnSp>
              <p:nvCxnSpPr>
                <p:cNvPr id="111" name="直接箭头连接符 110"/>
                <p:cNvCxnSpPr/>
                <p:nvPr/>
              </p:nvCxnSpPr>
              <p:spPr>
                <a:xfrm flipH="1" flipV="1">
                  <a:off x="1584803" y="3957757"/>
                  <a:ext cx="1542" cy="192349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" name="TextBox 183"/>
                <p:cNvSpPr txBox="1"/>
                <p:nvPr/>
              </p:nvSpPr>
              <p:spPr>
                <a:xfrm>
                  <a:off x="1575542" y="4765298"/>
                  <a:ext cx="1173041" cy="4477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 smtClean="0"/>
                    <a:t>150mm</a:t>
                  </a:r>
                  <a:endParaRPr lang="zh-CN" altLang="en-US" sz="1200" dirty="0"/>
                </a:p>
              </p:txBody>
            </p:sp>
            <p:sp>
              <p:nvSpPr>
                <p:cNvPr id="113" name="TextBox 146"/>
                <p:cNvSpPr txBox="1"/>
                <p:nvPr/>
              </p:nvSpPr>
              <p:spPr>
                <a:xfrm>
                  <a:off x="1887369" y="3460084"/>
                  <a:ext cx="1554287" cy="485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350" u="sng" dirty="0" smtClean="0">
                      <a:solidFill>
                        <a:srgbClr val="FF0000"/>
                      </a:solidFill>
                    </a:rPr>
                    <a:t>Top view</a:t>
                  </a:r>
                  <a:endParaRPr lang="zh-CN" altLang="en-US" sz="1350" u="sng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14" name="直接连接符 113"/>
                <p:cNvCxnSpPr/>
                <p:nvPr/>
              </p:nvCxnSpPr>
              <p:spPr>
                <a:xfrm flipV="1">
                  <a:off x="1132265" y="3930862"/>
                  <a:ext cx="9793088" cy="9885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弧形 114"/>
                <p:cNvSpPr/>
                <p:nvPr/>
              </p:nvSpPr>
              <p:spPr>
                <a:xfrm>
                  <a:off x="4128656" y="3442854"/>
                  <a:ext cx="394854" cy="1205346"/>
                </a:xfrm>
                <a:prstGeom prst="arc">
                  <a:avLst>
                    <a:gd name="adj1" fmla="val 5687337"/>
                    <a:gd name="adj2" fmla="val 12008017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16" name="TextBox 217"/>
                <p:cNvSpPr txBox="1"/>
                <p:nvPr/>
              </p:nvSpPr>
              <p:spPr>
                <a:xfrm>
                  <a:off x="4623858" y="4706892"/>
                  <a:ext cx="1845374" cy="485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350" dirty="0" err="1"/>
                    <a:t>Lambertson</a:t>
                  </a:r>
                  <a:endParaRPr lang="zh-CN" altLang="en-US" sz="1350" dirty="0"/>
                </a:p>
              </p:txBody>
            </p:sp>
            <p:sp>
              <p:nvSpPr>
                <p:cNvPr id="117" name="TextBox 218"/>
                <p:cNvSpPr txBox="1"/>
                <p:nvPr/>
              </p:nvSpPr>
              <p:spPr>
                <a:xfrm>
                  <a:off x="8534405" y="4767941"/>
                  <a:ext cx="1235764" cy="485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350" dirty="0"/>
                    <a:t>kicker</a:t>
                  </a:r>
                  <a:endParaRPr lang="zh-CN" altLang="en-US" sz="1350" dirty="0"/>
                </a:p>
              </p:txBody>
            </p:sp>
            <p:sp>
              <p:nvSpPr>
                <p:cNvPr id="118" name="TextBox 225"/>
                <p:cNvSpPr txBox="1"/>
                <p:nvPr/>
              </p:nvSpPr>
              <p:spPr>
                <a:xfrm>
                  <a:off x="7360488" y="1689833"/>
                  <a:ext cx="1272883" cy="4477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rgbClr val="FF0000"/>
                      </a:solidFill>
                    </a:rPr>
                    <a:t>17.15mm?</a:t>
                  </a:r>
                  <a:endParaRPr lang="zh-CN" altLang="en-US" sz="1200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19" name="直接箭头连接符 118"/>
                <p:cNvCxnSpPr/>
                <p:nvPr/>
              </p:nvCxnSpPr>
              <p:spPr>
                <a:xfrm flipV="1">
                  <a:off x="8404860" y="1648880"/>
                  <a:ext cx="695" cy="2104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直接箭头连接符 58"/>
              <p:cNvCxnSpPr/>
              <p:nvPr/>
            </p:nvCxnSpPr>
            <p:spPr>
              <a:xfrm flipV="1">
                <a:off x="3715528" y="3743521"/>
                <a:ext cx="0" cy="3517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114"/>
              <p:cNvSpPr txBox="1"/>
              <p:nvPr/>
            </p:nvSpPr>
            <p:spPr>
              <a:xfrm>
                <a:off x="2819968" y="3797392"/>
                <a:ext cx="1117171" cy="335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21.95mm</a:t>
                </a:r>
                <a:endParaRPr lang="zh-CN" altLang="en-US" sz="1200" dirty="0"/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3553488" y="3099167"/>
              <a:ext cx="202096" cy="759067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矩形 128"/>
            <p:cNvSpPr/>
            <p:nvPr/>
          </p:nvSpPr>
          <p:spPr>
            <a:xfrm>
              <a:off x="3563888" y="4505450"/>
              <a:ext cx="202096" cy="759067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TextBox 16"/>
            <p:cNvSpPr txBox="1"/>
            <p:nvPr/>
          </p:nvSpPr>
          <p:spPr>
            <a:xfrm>
              <a:off x="3513592" y="3808709"/>
              <a:ext cx="240858" cy="24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Q</a:t>
              </a:r>
              <a:endParaRPr lang="zh-CN" altLang="en-US" sz="1350" dirty="0"/>
            </a:p>
          </p:txBody>
        </p:sp>
        <p:sp>
          <p:nvSpPr>
            <p:cNvPr id="138" name="TextBox 16"/>
            <p:cNvSpPr txBox="1"/>
            <p:nvPr/>
          </p:nvSpPr>
          <p:spPr>
            <a:xfrm>
              <a:off x="3523772" y="5206359"/>
              <a:ext cx="240858" cy="24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Q</a:t>
              </a:r>
              <a:endParaRPr lang="zh-CN" alt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0458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Alternative </a:t>
            </a:r>
            <a:r>
              <a:rPr lang="en-US" altLang="zh-CN" dirty="0" err="1" smtClean="0"/>
              <a:t>inj</a:t>
            </a:r>
            <a:r>
              <a:rPr lang="en-US" altLang="zh-CN" dirty="0" smtClean="0"/>
              <a:t>.&amp;ext. </a:t>
            </a:r>
            <a:r>
              <a:rPr lang="en-US" altLang="zh-CN" dirty="0"/>
              <a:t>scheme of DR</a:t>
            </a:r>
            <a:endParaRPr lang="zh-CN" altLang="en-US" dirty="0"/>
          </a:p>
        </p:txBody>
      </p:sp>
      <p:grpSp>
        <p:nvGrpSpPr>
          <p:cNvPr id="52" name="组合 51"/>
          <p:cNvGrpSpPr/>
          <p:nvPr/>
        </p:nvGrpSpPr>
        <p:grpSpPr>
          <a:xfrm>
            <a:off x="736353" y="1052736"/>
            <a:ext cx="3209377" cy="2405961"/>
            <a:chOff x="736353" y="1187476"/>
            <a:chExt cx="3209377" cy="2405961"/>
          </a:xfrm>
        </p:grpSpPr>
        <p:grpSp>
          <p:nvGrpSpPr>
            <p:cNvPr id="44" name="组合 43"/>
            <p:cNvGrpSpPr/>
            <p:nvPr/>
          </p:nvGrpSpPr>
          <p:grpSpPr>
            <a:xfrm>
              <a:off x="736353" y="1187476"/>
              <a:ext cx="3209377" cy="2405961"/>
              <a:chOff x="736353" y="1187476"/>
              <a:chExt cx="3209377" cy="2405961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736353" y="1187476"/>
                <a:ext cx="3209377" cy="2376264"/>
                <a:chOff x="301459" y="1124744"/>
                <a:chExt cx="3989015" cy="2953518"/>
              </a:xfrm>
            </p:grpSpPr>
            <p:grpSp>
              <p:nvGrpSpPr>
                <p:cNvPr id="31" name="组合 30"/>
                <p:cNvGrpSpPr/>
                <p:nvPr/>
              </p:nvGrpSpPr>
              <p:grpSpPr>
                <a:xfrm>
                  <a:off x="301459" y="1124744"/>
                  <a:ext cx="3989015" cy="2949838"/>
                  <a:chOff x="656943" y="1210469"/>
                  <a:chExt cx="7161453" cy="5295825"/>
                </a:xfrm>
              </p:grpSpPr>
              <p:pic>
                <p:nvPicPr>
                  <p:cNvPr id="32" name="内容占位符 4"/>
                  <p:cNvPicPr>
                    <a:picLocks noChangeAspect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2074237" y="1927082"/>
                    <a:ext cx="4313545" cy="2880320"/>
                  </a:xfrm>
                  <a:prstGeom prst="rect">
                    <a:avLst/>
                  </a:prstGeom>
                </p:spPr>
              </p:pic>
              <p:cxnSp>
                <p:nvCxnSpPr>
                  <p:cNvPr id="33" name="直接连接符 32"/>
                  <p:cNvCxnSpPr/>
                  <p:nvPr/>
                </p:nvCxnSpPr>
                <p:spPr>
                  <a:xfrm>
                    <a:off x="5618212" y="3601591"/>
                    <a:ext cx="0" cy="100811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弧形 33"/>
                  <p:cNvSpPr/>
                  <p:nvPr/>
                </p:nvSpPr>
                <p:spPr>
                  <a:xfrm>
                    <a:off x="656943" y="2132857"/>
                    <a:ext cx="4978076" cy="4373437"/>
                  </a:xfrm>
                  <a:prstGeom prst="arc">
                    <a:avLst>
                      <a:gd name="adj1" fmla="val 370189"/>
                      <a:gd name="adj2" fmla="val 5275057"/>
                    </a:avLst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5" name="弧形 34"/>
                  <p:cNvSpPr/>
                  <p:nvPr/>
                </p:nvSpPr>
                <p:spPr>
                  <a:xfrm flipH="1">
                    <a:off x="2840320" y="2132857"/>
                    <a:ext cx="4978076" cy="4373437"/>
                  </a:xfrm>
                  <a:prstGeom prst="arc">
                    <a:avLst>
                      <a:gd name="adj1" fmla="val 370189"/>
                      <a:gd name="adj2" fmla="val 5275057"/>
                    </a:avLst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36" name="直接连接符 35"/>
                  <p:cNvCxnSpPr/>
                  <p:nvPr/>
                </p:nvCxnSpPr>
                <p:spPr>
                  <a:xfrm>
                    <a:off x="2842269" y="3573016"/>
                    <a:ext cx="0" cy="100811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7" name="直接连接符 36"/>
                <p:cNvCxnSpPr/>
                <p:nvPr/>
              </p:nvCxnSpPr>
              <p:spPr>
                <a:xfrm>
                  <a:off x="430052" y="4078262"/>
                  <a:ext cx="140165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2861267" y="4074582"/>
                  <a:ext cx="140165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椭圆 39"/>
              <p:cNvSpPr/>
              <p:nvPr/>
            </p:nvSpPr>
            <p:spPr>
              <a:xfrm>
                <a:off x="1369513" y="3523978"/>
                <a:ext cx="77858" cy="6945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1" name="直接箭头连接符 40"/>
              <p:cNvCxnSpPr>
                <a:stCxn id="40" idx="6"/>
              </p:cNvCxnSpPr>
              <p:nvPr/>
            </p:nvCxnSpPr>
            <p:spPr>
              <a:xfrm flipV="1">
                <a:off x="1447371" y="3558707"/>
                <a:ext cx="176795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椭圆 41"/>
              <p:cNvSpPr/>
              <p:nvPr/>
            </p:nvSpPr>
            <p:spPr>
              <a:xfrm>
                <a:off x="3274277" y="3523978"/>
                <a:ext cx="77858" cy="6945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3" name="直接箭头连接符 42"/>
              <p:cNvCxnSpPr>
                <a:stCxn id="42" idx="6"/>
              </p:cNvCxnSpPr>
              <p:nvPr/>
            </p:nvCxnSpPr>
            <p:spPr>
              <a:xfrm flipV="1">
                <a:off x="3352135" y="3558707"/>
                <a:ext cx="176795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矩形 44"/>
            <p:cNvSpPr/>
            <p:nvPr/>
          </p:nvSpPr>
          <p:spPr>
            <a:xfrm>
              <a:off x="2943695" y="2154024"/>
              <a:ext cx="4122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tabLst>
                  <a:tab pos="87313" algn="l"/>
                </a:tabLst>
              </a:pPr>
              <a:r>
                <a:rPr lang="en-US" altLang="zh-CN" sz="1400" dirty="0" smtClean="0">
                  <a:solidFill>
                    <a:srgbClr val="FF0000"/>
                  </a:solidFill>
                </a:rPr>
                <a:t>Inj</a:t>
              </a:r>
              <a:r>
                <a:rPr lang="en-US" altLang="zh-CN" sz="1400" dirty="0">
                  <a:solidFill>
                    <a:srgbClr val="FF0000"/>
                  </a:solidFill>
                </a:rPr>
                <a:t>.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1287431" y="2154023"/>
              <a:ext cx="49667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tabLst>
                  <a:tab pos="87313" algn="l"/>
                </a:tabLst>
              </a:pPr>
              <a:r>
                <a:rPr lang="en-US" altLang="zh-CN" sz="1400" dirty="0" smtClean="0">
                  <a:solidFill>
                    <a:srgbClr val="FF0000"/>
                  </a:solidFill>
                </a:rPr>
                <a:t>ext. </a:t>
              </a:r>
              <a:endParaRPr lang="en-US" altLang="zh-CN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7" name="右箭头 116"/>
          <p:cNvSpPr/>
          <p:nvPr/>
        </p:nvSpPr>
        <p:spPr>
          <a:xfrm>
            <a:off x="4067944" y="2327060"/>
            <a:ext cx="709053" cy="426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9" name="直接连接符 118"/>
          <p:cNvCxnSpPr/>
          <p:nvPr/>
        </p:nvCxnSpPr>
        <p:spPr>
          <a:xfrm>
            <a:off x="1901468" y="4163710"/>
            <a:ext cx="4954156" cy="17662"/>
          </a:xfrm>
          <a:prstGeom prst="line">
            <a:avLst/>
          </a:prstGeom>
          <a:ln w="6350">
            <a:solidFill>
              <a:srgbClr val="0FC80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 flipV="1">
            <a:off x="1763688" y="4759967"/>
            <a:ext cx="5256584" cy="2329"/>
          </a:xfrm>
          <a:prstGeom prst="line">
            <a:avLst/>
          </a:prstGeom>
          <a:ln w="63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文本框 120"/>
          <p:cNvSpPr txBox="1"/>
          <p:nvPr/>
        </p:nvSpPr>
        <p:spPr>
          <a:xfrm>
            <a:off x="899592" y="39687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FC80A"/>
                </a:solidFill>
              </a:rPr>
              <a:t>DR</a:t>
            </a:r>
            <a:endParaRPr lang="zh-CN" altLang="en-US" dirty="0">
              <a:solidFill>
                <a:srgbClr val="0FC80A"/>
              </a:solidFill>
            </a:endParaRPr>
          </a:p>
        </p:txBody>
      </p:sp>
      <p:sp>
        <p:nvSpPr>
          <p:cNvPr id="122" name="文本框 121"/>
          <p:cNvSpPr txBox="1"/>
          <p:nvPr/>
        </p:nvSpPr>
        <p:spPr>
          <a:xfrm>
            <a:off x="899592" y="456808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00FF"/>
                </a:solidFill>
              </a:rPr>
              <a:t>Linac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2987824" y="4039887"/>
            <a:ext cx="432048" cy="27206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矩形 123"/>
          <p:cNvSpPr/>
          <p:nvPr/>
        </p:nvSpPr>
        <p:spPr>
          <a:xfrm>
            <a:off x="4139952" y="4112630"/>
            <a:ext cx="288032" cy="14411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矩形 124"/>
          <p:cNvSpPr/>
          <p:nvPr/>
        </p:nvSpPr>
        <p:spPr>
          <a:xfrm>
            <a:off x="5004048" y="4039887"/>
            <a:ext cx="432048" cy="27206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文本框 125"/>
          <p:cNvSpPr txBox="1"/>
          <p:nvPr/>
        </p:nvSpPr>
        <p:spPr>
          <a:xfrm>
            <a:off x="7268649" y="5513743"/>
            <a:ext cx="121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Side view</a:t>
            </a:r>
            <a:endParaRPr lang="zh-CN" altLang="en-US" dirty="0"/>
          </a:p>
        </p:txBody>
      </p:sp>
      <p:sp>
        <p:nvSpPr>
          <p:cNvPr id="127" name="矩形 126"/>
          <p:cNvSpPr/>
          <p:nvPr/>
        </p:nvSpPr>
        <p:spPr>
          <a:xfrm>
            <a:off x="6209527" y="4616719"/>
            <a:ext cx="450705" cy="27206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矩形 127"/>
          <p:cNvSpPr/>
          <p:nvPr/>
        </p:nvSpPr>
        <p:spPr>
          <a:xfrm>
            <a:off x="2044557" y="4631928"/>
            <a:ext cx="432048" cy="27206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椭圆 128"/>
          <p:cNvSpPr/>
          <p:nvPr/>
        </p:nvSpPr>
        <p:spPr>
          <a:xfrm>
            <a:off x="6381767" y="4155252"/>
            <a:ext cx="98560" cy="50180"/>
          </a:xfrm>
          <a:prstGeom prst="ellipse">
            <a:avLst/>
          </a:prstGeom>
          <a:solidFill>
            <a:srgbClr val="0FC8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0" name="直接箭头连接符 129"/>
          <p:cNvCxnSpPr/>
          <p:nvPr/>
        </p:nvCxnSpPr>
        <p:spPr>
          <a:xfrm>
            <a:off x="1901468" y="4175064"/>
            <a:ext cx="833948" cy="0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/>
          <p:nvPr/>
        </p:nvCxnSpPr>
        <p:spPr>
          <a:xfrm>
            <a:off x="2029042" y="5434501"/>
            <a:ext cx="4855598" cy="5390"/>
          </a:xfrm>
          <a:prstGeom prst="line">
            <a:avLst/>
          </a:prstGeom>
          <a:ln w="6350">
            <a:solidFill>
              <a:srgbClr val="0FC80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/>
          <p:nvPr/>
        </p:nvCxnSpPr>
        <p:spPr>
          <a:xfrm flipV="1">
            <a:off x="1835696" y="6018487"/>
            <a:ext cx="5213592" cy="5349"/>
          </a:xfrm>
          <a:prstGeom prst="line">
            <a:avLst/>
          </a:prstGeom>
          <a:ln w="63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文本框 132"/>
          <p:cNvSpPr txBox="1"/>
          <p:nvPr/>
        </p:nvSpPr>
        <p:spPr>
          <a:xfrm>
            <a:off x="928608" y="5227227"/>
            <a:ext cx="49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FC80A"/>
                </a:solidFill>
              </a:rPr>
              <a:t>DR</a:t>
            </a:r>
            <a:endParaRPr lang="zh-CN" altLang="en-US" dirty="0">
              <a:solidFill>
                <a:srgbClr val="0FC80A"/>
              </a:solidFill>
            </a:endParaRPr>
          </a:p>
        </p:txBody>
      </p:sp>
      <p:sp>
        <p:nvSpPr>
          <p:cNvPr id="134" name="文本框 133"/>
          <p:cNvSpPr txBox="1"/>
          <p:nvPr/>
        </p:nvSpPr>
        <p:spPr>
          <a:xfrm>
            <a:off x="928607" y="5826604"/>
            <a:ext cx="67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0000FF"/>
                </a:solidFill>
              </a:rPr>
              <a:t>Linac</a:t>
            </a:r>
            <a:endParaRPr lang="zh-CN" altLang="en-US" dirty="0">
              <a:solidFill>
                <a:srgbClr val="0000FF"/>
              </a:solidFill>
            </a:endParaRPr>
          </a:p>
        </p:txBody>
      </p:sp>
      <p:cxnSp>
        <p:nvCxnSpPr>
          <p:cNvPr id="135" name="直接连接符 134"/>
          <p:cNvCxnSpPr/>
          <p:nvPr/>
        </p:nvCxnSpPr>
        <p:spPr>
          <a:xfrm flipH="1" flipV="1">
            <a:off x="4636870" y="5483321"/>
            <a:ext cx="2218754" cy="518176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箭头连接符 135"/>
          <p:cNvCxnSpPr/>
          <p:nvPr/>
        </p:nvCxnSpPr>
        <p:spPr>
          <a:xfrm>
            <a:off x="6709372" y="5961550"/>
            <a:ext cx="196400" cy="64696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文本框 136"/>
          <p:cNvSpPr txBox="1"/>
          <p:nvPr/>
        </p:nvSpPr>
        <p:spPr>
          <a:xfrm>
            <a:off x="7260308" y="4256740"/>
            <a:ext cx="121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Top view</a:t>
            </a:r>
            <a:endParaRPr lang="zh-CN" altLang="en-US" dirty="0"/>
          </a:p>
        </p:txBody>
      </p:sp>
      <p:sp>
        <p:nvSpPr>
          <p:cNvPr id="141" name="文本框 140"/>
          <p:cNvSpPr txBox="1"/>
          <p:nvPr/>
        </p:nvSpPr>
        <p:spPr>
          <a:xfrm>
            <a:off x="2951552" y="3796577"/>
            <a:ext cx="639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LMS</a:t>
            </a:r>
            <a:endParaRPr lang="zh-CN" altLang="en-US" sz="1400" dirty="0"/>
          </a:p>
        </p:txBody>
      </p:sp>
      <p:sp>
        <p:nvSpPr>
          <p:cNvPr id="142" name="文本框 141"/>
          <p:cNvSpPr txBox="1"/>
          <p:nvPr/>
        </p:nvSpPr>
        <p:spPr>
          <a:xfrm>
            <a:off x="4932040" y="3789040"/>
            <a:ext cx="639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LMS</a:t>
            </a:r>
            <a:endParaRPr lang="zh-CN" altLang="en-US" sz="1400" dirty="0"/>
          </a:p>
        </p:txBody>
      </p:sp>
      <p:sp>
        <p:nvSpPr>
          <p:cNvPr id="143" name="文本框 142"/>
          <p:cNvSpPr txBox="1"/>
          <p:nvPr/>
        </p:nvSpPr>
        <p:spPr>
          <a:xfrm>
            <a:off x="2550319" y="5358643"/>
            <a:ext cx="639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LMS</a:t>
            </a:r>
            <a:endParaRPr lang="zh-CN" altLang="en-US" sz="1400" dirty="0"/>
          </a:p>
        </p:txBody>
      </p:sp>
      <p:sp>
        <p:nvSpPr>
          <p:cNvPr id="144" name="文本框 143"/>
          <p:cNvSpPr txBox="1"/>
          <p:nvPr/>
        </p:nvSpPr>
        <p:spPr>
          <a:xfrm>
            <a:off x="5368289" y="5363685"/>
            <a:ext cx="639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LMS</a:t>
            </a:r>
            <a:endParaRPr lang="zh-CN" altLang="en-US" sz="1400" dirty="0"/>
          </a:p>
        </p:txBody>
      </p:sp>
      <p:sp>
        <p:nvSpPr>
          <p:cNvPr id="149" name="文本框 148"/>
          <p:cNvSpPr txBox="1"/>
          <p:nvPr/>
        </p:nvSpPr>
        <p:spPr>
          <a:xfrm>
            <a:off x="3976944" y="3795173"/>
            <a:ext cx="816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Kicker</a:t>
            </a:r>
            <a:endParaRPr lang="zh-CN" altLang="en-US" sz="1400" dirty="0"/>
          </a:p>
        </p:txBody>
      </p:sp>
      <p:sp>
        <p:nvSpPr>
          <p:cNvPr id="150" name="文本框 149"/>
          <p:cNvSpPr txBox="1"/>
          <p:nvPr/>
        </p:nvSpPr>
        <p:spPr>
          <a:xfrm>
            <a:off x="4021334" y="4998887"/>
            <a:ext cx="816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Kicker</a:t>
            </a:r>
            <a:endParaRPr lang="zh-CN" altLang="en-US" sz="1400" dirty="0"/>
          </a:p>
        </p:txBody>
      </p:sp>
      <p:cxnSp>
        <p:nvCxnSpPr>
          <p:cNvPr id="156" name="直接箭头连接符 155"/>
          <p:cNvCxnSpPr>
            <a:stCxn id="123" idx="2"/>
          </p:cNvCxnSpPr>
          <p:nvPr/>
        </p:nvCxnSpPr>
        <p:spPr>
          <a:xfrm>
            <a:off x="3203848" y="4311951"/>
            <a:ext cx="0" cy="240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箭头连接符 156"/>
          <p:cNvCxnSpPr/>
          <p:nvPr/>
        </p:nvCxnSpPr>
        <p:spPr>
          <a:xfrm flipH="1">
            <a:off x="5230220" y="4311950"/>
            <a:ext cx="1101" cy="240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箭头连接符 157"/>
          <p:cNvCxnSpPr/>
          <p:nvPr/>
        </p:nvCxnSpPr>
        <p:spPr>
          <a:xfrm flipH="1" flipV="1">
            <a:off x="2267744" y="4412372"/>
            <a:ext cx="1" cy="214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箭头连接符 158"/>
          <p:cNvCxnSpPr/>
          <p:nvPr/>
        </p:nvCxnSpPr>
        <p:spPr>
          <a:xfrm flipH="1" flipV="1">
            <a:off x="6444207" y="4399667"/>
            <a:ext cx="1" cy="214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椭圆 164"/>
          <p:cNvSpPr/>
          <p:nvPr/>
        </p:nvSpPr>
        <p:spPr>
          <a:xfrm>
            <a:off x="6388148" y="4731880"/>
            <a:ext cx="98560" cy="5018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椭圆 165"/>
          <p:cNvSpPr/>
          <p:nvPr/>
        </p:nvSpPr>
        <p:spPr>
          <a:xfrm>
            <a:off x="2233218" y="4738123"/>
            <a:ext cx="98560" cy="50180"/>
          </a:xfrm>
          <a:prstGeom prst="ellipse">
            <a:avLst/>
          </a:prstGeom>
          <a:solidFill>
            <a:srgbClr val="0FC8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矩形 171"/>
          <p:cNvSpPr/>
          <p:nvPr/>
        </p:nvSpPr>
        <p:spPr>
          <a:xfrm flipV="1">
            <a:off x="5004048" y="5475856"/>
            <a:ext cx="432048" cy="4571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矩形 172"/>
          <p:cNvSpPr/>
          <p:nvPr/>
        </p:nvSpPr>
        <p:spPr>
          <a:xfrm flipV="1">
            <a:off x="2987824" y="5475856"/>
            <a:ext cx="432048" cy="4571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矩形 174"/>
          <p:cNvSpPr/>
          <p:nvPr/>
        </p:nvSpPr>
        <p:spPr>
          <a:xfrm flipV="1">
            <a:off x="4133716" y="5574153"/>
            <a:ext cx="288032" cy="4571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矩形 175"/>
          <p:cNvSpPr/>
          <p:nvPr/>
        </p:nvSpPr>
        <p:spPr>
          <a:xfrm flipV="1">
            <a:off x="4139952" y="5259832"/>
            <a:ext cx="288032" cy="4571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0" name="椭圆 179"/>
          <p:cNvSpPr/>
          <p:nvPr/>
        </p:nvSpPr>
        <p:spPr>
          <a:xfrm>
            <a:off x="6401708" y="5876008"/>
            <a:ext cx="98560" cy="5018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1" name="直接连接符 180"/>
          <p:cNvCxnSpPr/>
          <p:nvPr/>
        </p:nvCxnSpPr>
        <p:spPr>
          <a:xfrm>
            <a:off x="1931404" y="5434501"/>
            <a:ext cx="2064534" cy="0"/>
          </a:xfrm>
          <a:prstGeom prst="line">
            <a:avLst/>
          </a:prstGeom>
          <a:ln w="127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81"/>
          <p:cNvCxnSpPr/>
          <p:nvPr/>
        </p:nvCxnSpPr>
        <p:spPr>
          <a:xfrm flipH="1" flipV="1">
            <a:off x="3995938" y="5439814"/>
            <a:ext cx="648070" cy="44467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连接符 182"/>
          <p:cNvCxnSpPr/>
          <p:nvPr/>
        </p:nvCxnSpPr>
        <p:spPr>
          <a:xfrm flipH="1" flipV="1">
            <a:off x="6855624" y="6008252"/>
            <a:ext cx="160368" cy="16939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接箭头连接符 184"/>
          <p:cNvCxnSpPr/>
          <p:nvPr/>
        </p:nvCxnSpPr>
        <p:spPr>
          <a:xfrm flipH="1">
            <a:off x="4265797" y="5626665"/>
            <a:ext cx="1" cy="216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连接符 187"/>
          <p:cNvCxnSpPr/>
          <p:nvPr/>
        </p:nvCxnSpPr>
        <p:spPr>
          <a:xfrm flipH="1">
            <a:off x="2181208" y="5483321"/>
            <a:ext cx="1763171" cy="468704"/>
          </a:xfrm>
          <a:prstGeom prst="line">
            <a:avLst/>
          </a:prstGeom>
          <a:ln w="12700">
            <a:solidFill>
              <a:srgbClr val="0FC8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接连接符 188"/>
          <p:cNvCxnSpPr/>
          <p:nvPr/>
        </p:nvCxnSpPr>
        <p:spPr>
          <a:xfrm flipH="1">
            <a:off x="1868832" y="5955308"/>
            <a:ext cx="320421" cy="68528"/>
          </a:xfrm>
          <a:prstGeom prst="line">
            <a:avLst/>
          </a:prstGeom>
          <a:ln w="12700">
            <a:solidFill>
              <a:srgbClr val="0FC8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接连接符 189"/>
          <p:cNvCxnSpPr/>
          <p:nvPr/>
        </p:nvCxnSpPr>
        <p:spPr>
          <a:xfrm flipV="1">
            <a:off x="2449814" y="5805778"/>
            <a:ext cx="322005" cy="84187"/>
          </a:xfrm>
          <a:prstGeom prst="line">
            <a:avLst/>
          </a:prstGeom>
          <a:ln w="12700">
            <a:solidFill>
              <a:srgbClr val="0FC80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椭圆 190"/>
          <p:cNvSpPr/>
          <p:nvPr/>
        </p:nvSpPr>
        <p:spPr>
          <a:xfrm>
            <a:off x="6380443" y="5415044"/>
            <a:ext cx="98560" cy="50180"/>
          </a:xfrm>
          <a:prstGeom prst="ellipse">
            <a:avLst/>
          </a:prstGeom>
          <a:solidFill>
            <a:srgbClr val="0FC8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2" name="直接连接符 191"/>
          <p:cNvCxnSpPr/>
          <p:nvPr/>
        </p:nvCxnSpPr>
        <p:spPr>
          <a:xfrm flipH="1">
            <a:off x="4659115" y="5436836"/>
            <a:ext cx="1936978" cy="1260"/>
          </a:xfrm>
          <a:prstGeom prst="line">
            <a:avLst/>
          </a:prstGeom>
          <a:ln w="12700">
            <a:solidFill>
              <a:srgbClr val="0FC8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接连接符 192"/>
          <p:cNvCxnSpPr/>
          <p:nvPr/>
        </p:nvCxnSpPr>
        <p:spPr>
          <a:xfrm flipH="1">
            <a:off x="3944379" y="5439489"/>
            <a:ext cx="714737" cy="43453"/>
          </a:xfrm>
          <a:prstGeom prst="line">
            <a:avLst/>
          </a:prstGeom>
          <a:ln w="12700">
            <a:solidFill>
              <a:srgbClr val="0FC8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椭圆 193"/>
          <p:cNvSpPr/>
          <p:nvPr/>
        </p:nvSpPr>
        <p:spPr>
          <a:xfrm>
            <a:off x="2241192" y="5403848"/>
            <a:ext cx="98560" cy="5018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椭圆 194"/>
          <p:cNvSpPr/>
          <p:nvPr/>
        </p:nvSpPr>
        <p:spPr>
          <a:xfrm>
            <a:off x="2251824" y="5881324"/>
            <a:ext cx="98560" cy="50180"/>
          </a:xfrm>
          <a:prstGeom prst="ellipse">
            <a:avLst/>
          </a:prstGeom>
          <a:solidFill>
            <a:srgbClr val="0FC8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6" name="直接连接符 195"/>
          <p:cNvCxnSpPr>
            <a:stCxn id="165" idx="5"/>
            <a:endCxn id="125" idx="3"/>
          </p:cNvCxnSpPr>
          <p:nvPr/>
        </p:nvCxnSpPr>
        <p:spPr>
          <a:xfrm flipH="1" flipV="1">
            <a:off x="5436096" y="4175919"/>
            <a:ext cx="1036178" cy="598792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接箭头连接符 196"/>
          <p:cNvCxnSpPr/>
          <p:nvPr/>
        </p:nvCxnSpPr>
        <p:spPr>
          <a:xfrm flipV="1">
            <a:off x="6764136" y="4760340"/>
            <a:ext cx="520247" cy="2670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连接符 197"/>
          <p:cNvCxnSpPr/>
          <p:nvPr/>
        </p:nvCxnSpPr>
        <p:spPr>
          <a:xfrm flipH="1">
            <a:off x="6388148" y="4763067"/>
            <a:ext cx="465617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接连接符 198"/>
          <p:cNvCxnSpPr>
            <a:stCxn id="125" idx="3"/>
          </p:cNvCxnSpPr>
          <p:nvPr/>
        </p:nvCxnSpPr>
        <p:spPr>
          <a:xfrm flipH="1" flipV="1">
            <a:off x="2411760" y="4169680"/>
            <a:ext cx="3024336" cy="6239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接连接符 199"/>
          <p:cNvCxnSpPr/>
          <p:nvPr/>
        </p:nvCxnSpPr>
        <p:spPr>
          <a:xfrm flipH="1" flipV="1">
            <a:off x="3196707" y="4168037"/>
            <a:ext cx="3354117" cy="7027"/>
          </a:xfrm>
          <a:prstGeom prst="line">
            <a:avLst/>
          </a:prstGeom>
          <a:ln w="12700">
            <a:solidFill>
              <a:srgbClr val="0FC8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接连接符 200"/>
          <p:cNvCxnSpPr>
            <a:endCxn id="166" idx="6"/>
          </p:cNvCxnSpPr>
          <p:nvPr/>
        </p:nvCxnSpPr>
        <p:spPr>
          <a:xfrm flipH="1">
            <a:off x="2331778" y="4166991"/>
            <a:ext cx="880083" cy="596222"/>
          </a:xfrm>
          <a:prstGeom prst="line">
            <a:avLst/>
          </a:prstGeom>
          <a:ln w="12700">
            <a:solidFill>
              <a:srgbClr val="0FC8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接连接符 201"/>
          <p:cNvCxnSpPr/>
          <p:nvPr/>
        </p:nvCxnSpPr>
        <p:spPr>
          <a:xfrm>
            <a:off x="1835696" y="4763010"/>
            <a:ext cx="345512" cy="0"/>
          </a:xfrm>
          <a:prstGeom prst="line">
            <a:avLst/>
          </a:prstGeom>
          <a:ln w="12700">
            <a:solidFill>
              <a:srgbClr val="0FC80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椭圆 202"/>
          <p:cNvSpPr/>
          <p:nvPr/>
        </p:nvSpPr>
        <p:spPr>
          <a:xfrm>
            <a:off x="2267744" y="4144620"/>
            <a:ext cx="98560" cy="5018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4950826" y="1805399"/>
            <a:ext cx="3284597" cy="1545972"/>
            <a:chOff x="4950826" y="1805399"/>
            <a:chExt cx="3284597" cy="1545972"/>
          </a:xfrm>
        </p:grpSpPr>
        <p:grpSp>
          <p:nvGrpSpPr>
            <p:cNvPr id="53" name="组合 52"/>
            <p:cNvGrpSpPr/>
            <p:nvPr/>
          </p:nvGrpSpPr>
          <p:grpSpPr>
            <a:xfrm>
              <a:off x="4950826" y="1805399"/>
              <a:ext cx="3284597" cy="1545972"/>
              <a:chOff x="4924202" y="1807824"/>
              <a:chExt cx="3284597" cy="1545972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4924202" y="1807824"/>
                <a:ext cx="3284597" cy="1545972"/>
                <a:chOff x="950126" y="1135585"/>
                <a:chExt cx="6862234" cy="3299415"/>
              </a:xfrm>
            </p:grpSpPr>
            <p:cxnSp>
              <p:nvCxnSpPr>
                <p:cNvPr id="7" name="直接连接符 6"/>
                <p:cNvCxnSpPr/>
                <p:nvPr/>
              </p:nvCxnSpPr>
              <p:spPr>
                <a:xfrm>
                  <a:off x="950126" y="4360881"/>
                  <a:ext cx="252028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接连接符 7"/>
                <p:cNvCxnSpPr/>
                <p:nvPr/>
              </p:nvCxnSpPr>
              <p:spPr>
                <a:xfrm flipV="1">
                  <a:off x="3470406" y="3933056"/>
                  <a:ext cx="525530" cy="42782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连接符 9"/>
                <p:cNvCxnSpPr/>
                <p:nvPr/>
              </p:nvCxnSpPr>
              <p:spPr>
                <a:xfrm>
                  <a:off x="4644008" y="3933056"/>
                  <a:ext cx="648072" cy="42782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/>
                <p:cNvCxnSpPr/>
                <p:nvPr/>
              </p:nvCxnSpPr>
              <p:spPr>
                <a:xfrm>
                  <a:off x="5292080" y="4360881"/>
                  <a:ext cx="252028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椭圆 14"/>
                <p:cNvSpPr/>
                <p:nvPr/>
              </p:nvSpPr>
              <p:spPr>
                <a:xfrm>
                  <a:off x="2671823" y="4286761"/>
                  <a:ext cx="162662" cy="148239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7" name="直接箭头连接符 16"/>
                <p:cNvCxnSpPr>
                  <a:stCxn id="15" idx="6"/>
                </p:cNvCxnSpPr>
                <p:nvPr/>
              </p:nvCxnSpPr>
              <p:spPr>
                <a:xfrm flipV="1">
                  <a:off x="2834485" y="4360880"/>
                  <a:ext cx="369363" cy="1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椭圆 17"/>
                <p:cNvSpPr/>
                <p:nvPr/>
              </p:nvSpPr>
              <p:spPr>
                <a:xfrm>
                  <a:off x="5592808" y="4286761"/>
                  <a:ext cx="162662" cy="148239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9" name="直接箭头连接符 18"/>
                <p:cNvCxnSpPr>
                  <a:stCxn id="18" idx="6"/>
                </p:cNvCxnSpPr>
                <p:nvPr/>
              </p:nvCxnSpPr>
              <p:spPr>
                <a:xfrm flipV="1">
                  <a:off x="5755470" y="4360880"/>
                  <a:ext cx="369363" cy="1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8" name="内容占位符 4"/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06280" y="1135585"/>
                  <a:ext cx="4313545" cy="2880320"/>
                </a:xfrm>
                <a:prstGeom prst="rect">
                  <a:avLst/>
                </a:prstGeom>
              </p:spPr>
            </p:pic>
          </p:grpSp>
          <p:sp>
            <p:nvSpPr>
              <p:cNvPr id="48" name="矩形 47"/>
              <p:cNvSpPr/>
              <p:nvPr/>
            </p:nvSpPr>
            <p:spPr>
              <a:xfrm>
                <a:off x="6128440" y="2580810"/>
                <a:ext cx="92627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tabLst>
                    <a:tab pos="87313" algn="l"/>
                  </a:tabLst>
                </a:pPr>
                <a:r>
                  <a:rPr lang="en-US" altLang="zh-CN" sz="1400" dirty="0" smtClean="0">
                    <a:solidFill>
                      <a:srgbClr val="FF0000"/>
                    </a:solidFill>
                  </a:rPr>
                  <a:t>Inj. &amp; ext. </a:t>
                </a:r>
                <a:endParaRPr lang="en-US" altLang="zh-CN" sz="1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9" name="直接箭头连接符 48"/>
              <p:cNvCxnSpPr/>
              <p:nvPr/>
            </p:nvCxnSpPr>
            <p:spPr>
              <a:xfrm>
                <a:off x="6571910" y="2825346"/>
                <a:ext cx="1" cy="23184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4" name="矩形 203"/>
            <p:cNvSpPr/>
            <p:nvPr/>
          </p:nvSpPr>
          <p:spPr>
            <a:xfrm>
              <a:off x="6416064" y="2035813"/>
              <a:ext cx="4042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tabLst>
                  <a:tab pos="87313" algn="l"/>
                </a:tabLst>
              </a:pPr>
              <a:r>
                <a:rPr lang="en-US" altLang="zh-CN" sz="1400" dirty="0" smtClean="0">
                  <a:solidFill>
                    <a:srgbClr val="FF0000"/>
                  </a:solidFill>
                </a:rPr>
                <a:t>RF </a:t>
              </a:r>
              <a:endParaRPr lang="en-US" altLang="zh-CN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205" name="直接箭头连接符 204"/>
            <p:cNvCxnSpPr/>
            <p:nvPr/>
          </p:nvCxnSpPr>
          <p:spPr>
            <a:xfrm flipH="1" flipV="1">
              <a:off x="6572742" y="1910823"/>
              <a:ext cx="11675" cy="1923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文本框 60"/>
          <p:cNvSpPr txBox="1"/>
          <p:nvPr/>
        </p:nvSpPr>
        <p:spPr>
          <a:xfrm>
            <a:off x="4973664" y="1339664"/>
            <a:ext cx="384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Sharing kicker and straight </a:t>
            </a:r>
            <a:r>
              <a:rPr lang="en-US" altLang="zh-CN" dirty="0"/>
              <a:t>section 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974025" y="1339664"/>
            <a:ext cx="76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CDR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317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058185"/>
              </p:ext>
            </p:extLst>
          </p:nvPr>
        </p:nvGraphicFramePr>
        <p:xfrm>
          <a:off x="1043608" y="1268760"/>
          <a:ext cx="6337442" cy="3611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4376"/>
                <a:gridCol w="1440160"/>
                <a:gridCol w="1512906"/>
              </a:tblGrid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Injection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extraction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</a:t>
                      </a:r>
                      <a:r>
                        <a:rPr 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05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zh-CN" sz="105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1.1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1.1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number</a:t>
                      </a:r>
                      <a:endParaRPr lang="zh-CN" sz="105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spacing</a:t>
                      </a:r>
                      <a:r>
                        <a:rPr 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05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zh-CN" sz="105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125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125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  <a:r>
                        <a:rPr 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  <a:r>
                        <a:rPr 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mode</a:t>
                      </a:r>
                      <a:endParaRPr lang="zh-CN" sz="105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Bunch by bunch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Bunch by bunch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 repetition rate </a:t>
                      </a:r>
                      <a:r>
                        <a:rPr lang="en-US" sz="105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(Hz)</a:t>
                      </a:r>
                      <a:endParaRPr lang="zh-CN" sz="105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 pulse width </a:t>
                      </a:r>
                      <a:r>
                        <a:rPr lang="en-US" sz="105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(ns)</a:t>
                      </a:r>
                      <a:endParaRPr lang="zh-CN" sz="105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&lt;250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&lt;250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 rise</a:t>
                      </a:r>
                      <a:r>
                        <a:rPr 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fall</a:t>
                      </a:r>
                      <a:r>
                        <a:rPr 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time</a:t>
                      </a:r>
                      <a:r>
                        <a:rPr 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(ns)</a:t>
                      </a:r>
                      <a:endParaRPr lang="zh-CN" sz="105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&lt;125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&lt;125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Timing delay(ns</a:t>
                      </a:r>
                      <a:r>
                        <a:rPr lang="en-US" sz="105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5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&lt;125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&lt;125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 angle </a:t>
                      </a:r>
                      <a:r>
                        <a:rPr lang="en-US" sz="105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50" b="1" kern="1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sz="105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5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1.5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1.5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 </a:t>
                      </a:r>
                      <a:r>
                        <a:rPr 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Integral magnetic field strength (Tm)</a:t>
                      </a:r>
                      <a:endParaRPr lang="zh-CN" sz="105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0.006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0.006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 Beam-Stay-clear(</a:t>
                      </a:r>
                      <a:r>
                        <a:rPr lang="en-US" altLang="zh-CN" sz="1050" b="1" kern="100" dirty="0" err="1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HxV</a:t>
                      </a: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CN" alt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zh-CN" alt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44x44?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2667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44x44?</a:t>
                      </a:r>
                      <a:endParaRPr lang="zh-CN" altLang="zh-CN" sz="1050" kern="1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 good field region</a:t>
                      </a:r>
                      <a:r>
                        <a:rPr lang="en-US" altLang="zh-CN" sz="1050" kern="100" dirty="0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altLang="zh-CN" sz="1050" kern="100" dirty="0" err="1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HxV</a:t>
                      </a:r>
                      <a:r>
                        <a:rPr lang="en-US" altLang="zh-CN" sz="1050" kern="100" dirty="0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CN" altLang="en-US" sz="1050" kern="100" dirty="0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zh-CN" altLang="en-US" sz="1050" kern="100" dirty="0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kern="100" dirty="0" smtClean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2667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050" kern="100" dirty="0" smtClean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 field uniformity</a:t>
                      </a:r>
                      <a:r>
                        <a:rPr lang="zh-CN" altLang="en-US" sz="1050" kern="100" dirty="0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zh-CN" altLang="en-US" sz="1050" kern="100" dirty="0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kern="100" dirty="0" smtClean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2667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050" kern="100" dirty="0" smtClean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Septum deflection angle</a:t>
                      </a:r>
                      <a:r>
                        <a:rPr lang="zh-CN" altLang="en-US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err="1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zh-CN" altLang="en-US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kern="100" dirty="0" smtClean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Septum </a:t>
                      </a:r>
                      <a:r>
                        <a:rPr lang="en-US" altLang="zh-CN" sz="1050" kern="100" dirty="0" smtClean="0">
                          <a:effectLst/>
                        </a:rPr>
                        <a:t>Integral magnetic field strength </a:t>
                      </a:r>
                      <a:r>
                        <a:rPr lang="zh-CN" altLang="en-US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Tm</a:t>
                      </a:r>
                      <a:r>
                        <a:rPr lang="zh-CN" altLang="en-US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0.36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0.36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Septum board thickness</a:t>
                      </a:r>
                      <a:r>
                        <a:rPr lang="zh-CN" altLang="en-US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zh-CN" altLang="en-US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kern="100" dirty="0" smtClean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Circulating</a:t>
                      </a:r>
                      <a:r>
                        <a:rPr lang="en-US" altLang="zh-CN" sz="1050" kern="100" baseline="0" dirty="0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050" kern="100" dirty="0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Beam-Stay-clear(</a:t>
                      </a:r>
                      <a:r>
                        <a:rPr lang="en-US" altLang="zh-CN" sz="1050" kern="100" dirty="0" err="1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HxV</a:t>
                      </a:r>
                      <a:r>
                        <a:rPr lang="en-US" altLang="zh-CN" sz="1050" kern="100" dirty="0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CN" altLang="en-US" sz="1050" kern="100" dirty="0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zh-CN" altLang="en-US" sz="1050" kern="100" dirty="0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kern="100" dirty="0" smtClean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Injected</a:t>
                      </a:r>
                      <a:r>
                        <a:rPr lang="en-US" altLang="zh-CN" sz="1050" kern="100" baseline="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beam-stay-clear</a:t>
                      </a:r>
                      <a:r>
                        <a:rPr lang="zh-CN" altLang="en-US" sz="1050" kern="100" baseline="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baseline="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HXV</a:t>
                      </a:r>
                      <a:r>
                        <a:rPr lang="zh-CN" altLang="en-US" sz="1050" kern="100" baseline="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）（</a:t>
                      </a:r>
                      <a:r>
                        <a:rPr lang="en-US" altLang="zh-CN" sz="1050" kern="100" baseline="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zh-CN" altLang="en-US" sz="1050" kern="100" baseline="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Septum good field region</a:t>
                      </a:r>
                      <a:r>
                        <a:rPr lang="en-US" altLang="zh-CN" sz="1050" kern="100" dirty="0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altLang="zh-CN" sz="1050" kern="100" dirty="0" err="1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HxV</a:t>
                      </a:r>
                      <a:r>
                        <a:rPr lang="en-US" altLang="zh-CN" sz="1050" kern="100" dirty="0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CN" altLang="en-US" sz="1050" kern="100" dirty="0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zh-CN" altLang="en-US" sz="1050" kern="100" dirty="0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kern="100" dirty="0" smtClean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septum field uniformity</a:t>
                      </a:r>
                      <a:r>
                        <a:rPr lang="zh-CN" altLang="en-US" sz="1050" kern="100" dirty="0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zh-CN" altLang="en-US" sz="1050" kern="100" dirty="0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kern="100" dirty="0" smtClean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Parameters of Hardware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827584" y="5085184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u="sng" dirty="0" smtClean="0"/>
              <a:t>Kicker: </a:t>
            </a:r>
            <a:r>
              <a:rPr lang="en-US" altLang="zh-CN" sz="1600" dirty="0" smtClean="0"/>
              <a:t>vertical strip-line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kicker or slotted pipe kicker</a:t>
            </a:r>
          </a:p>
          <a:p>
            <a:r>
              <a:rPr lang="en-US" altLang="zh-CN" sz="1600" b="1" u="sng" dirty="0" smtClean="0"/>
              <a:t>Septa: </a:t>
            </a:r>
            <a:r>
              <a:rPr lang="en-US" altLang="zh-CN" sz="1600" dirty="0" smtClean="0"/>
              <a:t>horizontal </a:t>
            </a:r>
            <a:r>
              <a:rPr lang="en-US" altLang="zh-CN" sz="1600" dirty="0" err="1" smtClean="0"/>
              <a:t>Lambertson</a:t>
            </a:r>
            <a:r>
              <a:rPr lang="en-US" altLang="zh-CN" sz="1600" dirty="0" smtClean="0"/>
              <a:t> magnet</a:t>
            </a:r>
          </a:p>
        </p:txBody>
      </p:sp>
    </p:spTree>
    <p:extLst>
      <p:ext uri="{BB962C8B-B14F-4D97-AF65-F5344CB8AC3E}">
        <p14:creationId xmlns:p14="http://schemas.microsoft.com/office/powerpoint/2010/main" val="266837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Strip-line kicker Design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9331" y="908720"/>
            <a:ext cx="8378431" cy="130142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Kick strength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Total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kick angle: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θ=1.5mrad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E=1.1GeV, </a:t>
            </a:r>
            <a:r>
              <a:rPr lang="en-US" altLang="zh-CN" sz="2000" u="sng" dirty="0" smtClean="0">
                <a:solidFill>
                  <a:srgbClr val="FF0000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d=44mm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,  g=1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=&gt;</a:t>
            </a:r>
            <a:r>
              <a:rPr lang="en-US" altLang="zh-CN" sz="2000" u="sng" dirty="0" smtClean="0">
                <a:solidFill>
                  <a:srgbClr val="FF0000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U*L&gt;36.3kV∙m</a:t>
            </a:r>
            <a:endParaRPr lang="en-US" altLang="zh-CN" sz="20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Total strip-line kicker electrode length </a:t>
            </a:r>
            <a:r>
              <a:rPr lang="en-US" altLang="zh-CN" sz="2000" u="sng" dirty="0" smtClean="0">
                <a:solidFill>
                  <a:srgbClr val="FF0000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L=1m =&gt;U&gt;36.3kV(or </a:t>
            </a:r>
            <a:r>
              <a:rPr lang="en-US" altLang="zh-CN" sz="2000" u="sng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±</a:t>
            </a:r>
            <a:r>
              <a:rPr lang="en-US" altLang="zh-CN" sz="2000" u="sng" dirty="0" smtClean="0">
                <a:solidFill>
                  <a:srgbClr val="FF0000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18kV)</a:t>
            </a:r>
          </a:p>
        </p:txBody>
      </p:sp>
      <p:graphicFrame>
        <p:nvGraphicFramePr>
          <p:cNvPr id="1822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228235"/>
              </p:ext>
            </p:extLst>
          </p:nvPr>
        </p:nvGraphicFramePr>
        <p:xfrm>
          <a:off x="3075099" y="2278139"/>
          <a:ext cx="920838" cy="417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Equation" r:id="rId3" imgW="774364" imgH="393529" progId="">
                  <p:embed/>
                </p:oleObj>
              </mc:Choice>
              <mc:Fallback>
                <p:oleObj name="Equation" r:id="rId3" imgW="774364" imgH="3935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5099" y="2278139"/>
                        <a:ext cx="920838" cy="4172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227861"/>
              </p:ext>
            </p:extLst>
          </p:nvPr>
        </p:nvGraphicFramePr>
        <p:xfrm>
          <a:off x="4457745" y="2312166"/>
          <a:ext cx="2058471" cy="445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Equation" r:id="rId5" imgW="1803400" imgH="393700" progId="">
                  <p:embed/>
                </p:oleObj>
              </mc:Choice>
              <mc:Fallback>
                <p:oleObj name="Equation" r:id="rId5" imgW="1803400" imgH="393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45" y="2312166"/>
                        <a:ext cx="2058471" cy="4457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502378"/>
              </p:ext>
            </p:extLst>
          </p:nvPr>
        </p:nvGraphicFramePr>
        <p:xfrm>
          <a:off x="2997988" y="2758062"/>
          <a:ext cx="997949" cy="439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" name="Equation" r:id="rId7" imgW="888614" imgH="393529" progId="">
                  <p:embed/>
                </p:oleObj>
              </mc:Choice>
              <mc:Fallback>
                <p:oleObj name="Equation" r:id="rId7" imgW="888614" imgH="3935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988" y="2758062"/>
                        <a:ext cx="997949" cy="4390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037241"/>
              </p:ext>
            </p:extLst>
          </p:nvPr>
        </p:nvGraphicFramePr>
        <p:xfrm>
          <a:off x="4457745" y="2750586"/>
          <a:ext cx="1124499" cy="454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Equation" r:id="rId9" imgW="1040948" imgH="418918" progId="">
                  <p:embed/>
                </p:oleObj>
              </mc:Choice>
              <mc:Fallback>
                <p:oleObj name="Equation" r:id="rId9" imgW="1040948" imgH="41891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45" y="2750586"/>
                        <a:ext cx="1124499" cy="4540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2278" name="Picture 6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052467"/>
            <a:ext cx="1872209" cy="106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414834" y="3128784"/>
            <a:ext cx="8352928" cy="575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Here, </a:t>
            </a:r>
            <a:r>
              <a:rPr lang="en-US" altLang="zh-CN" sz="12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θ 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 kick angle(rad)</a:t>
            </a:r>
            <a:r>
              <a:rPr lang="zh-CN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12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is beam energy(eV)</a:t>
            </a:r>
            <a:r>
              <a:rPr lang="zh-CN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12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 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 applied pulse voltage for both electrodes(V)</a:t>
            </a:r>
            <a:r>
              <a:rPr lang="zh-CN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12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 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 strip-line length</a:t>
            </a:r>
            <a:r>
              <a:rPr lang="zh-CN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12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 the distance between the electrodes</a:t>
            </a:r>
            <a:r>
              <a:rPr lang="zh-CN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12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 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 the geometry factor, determined by the shape of the electrode. </a:t>
            </a:r>
            <a:r>
              <a:rPr lang="en-US" altLang="zh-CN" sz="12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 the strip-line width.</a:t>
            </a:r>
            <a:endParaRPr lang="zh-CN" altLang="zh-CN" sz="1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425669"/>
              </p:ext>
            </p:extLst>
          </p:nvPr>
        </p:nvGraphicFramePr>
        <p:xfrm>
          <a:off x="6579070" y="5542250"/>
          <a:ext cx="1593329" cy="585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" name="Equation" r:id="rId12" imgW="1397000" imgH="482600" progId="">
                  <p:embed/>
                </p:oleObj>
              </mc:Choice>
              <mc:Fallback>
                <p:oleObj name="Equation" r:id="rId12" imgW="1397000" imgH="482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9070" y="5542250"/>
                        <a:ext cx="1593329" cy="5858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图片 33"/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001"/>
          <a:stretch>
            <a:fillRect/>
          </a:stretch>
        </p:blipFill>
        <p:spPr bwMode="auto">
          <a:xfrm>
            <a:off x="683568" y="5166012"/>
            <a:ext cx="2773037" cy="135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00900" y="4981268"/>
            <a:ext cx="1687049" cy="142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内容占位符 2"/>
          <p:cNvSpPr txBox="1">
            <a:spLocks/>
          </p:cNvSpPr>
          <p:nvPr/>
        </p:nvSpPr>
        <p:spPr>
          <a:xfrm>
            <a:off x="414834" y="3638060"/>
            <a:ext cx="8621662" cy="13432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lang="zh-CN" altLang="en-US" sz="3200" kern="1200" baseline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lang="zh-CN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Kick speed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Min bunch spacing - </a:t>
            </a:r>
            <a:r>
              <a:rPr lang="el-GR" altLang="zh-CN" sz="1600" i="1" dirty="0" smtClean="0">
                <a:latin typeface="Times New Roman" pitchFamily="18" charset="0"/>
                <a:cs typeface="Times New Roman" pitchFamily="18" charset="0"/>
              </a:rPr>
              <a:t>τ=</a:t>
            </a:r>
            <a:r>
              <a:rPr lang="en-US" altLang="zh-CN" sz="1600" i="1" dirty="0" smtClean="0">
                <a:latin typeface="Times New Roman" pitchFamily="18" charset="0"/>
                <a:cs typeface="Times New Roman" pitchFamily="18" charset="0"/>
              </a:rPr>
              <a:t>125ns</a:t>
            </a:r>
            <a:endParaRPr lang="en-US" altLang="zh-CN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Electrode length  </a:t>
            </a:r>
            <a:r>
              <a:rPr lang="en-US" altLang="zh-CN" sz="1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1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&lt;18.75m 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altLang="zh-CN" sz="1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1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1m</a:t>
            </a:r>
            <a:r>
              <a:rPr lang="en-US" altLang="zh-CN" sz="1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Electrical pulse Width  </a:t>
            </a:r>
            <a:r>
              <a:rPr lang="en-US" altLang="zh-CN" sz="1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6.7ns&lt; </a:t>
            </a:r>
            <a:r>
              <a:rPr lang="en-US" altLang="zh-CN" sz="1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1400" u="sng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1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&lt;243.3ns 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=&gt;Flat-top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1400" u="sng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</a:t>
            </a:r>
            <a:r>
              <a:rPr lang="en-US" altLang="zh-CN" sz="1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&gt;6.7ns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,  Rise/fall Time  </a:t>
            </a:r>
            <a:r>
              <a:rPr lang="en-US" altLang="zh-CN" sz="1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1400" u="sng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sz="1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1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1400" u="sng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1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&lt;118.3ns</a:t>
            </a:r>
          </a:p>
        </p:txBody>
      </p:sp>
    </p:spTree>
    <p:extLst>
      <p:ext uri="{BB962C8B-B14F-4D97-AF65-F5344CB8AC3E}">
        <p14:creationId xmlns:p14="http://schemas.microsoft.com/office/powerpoint/2010/main" val="2357546127"/>
      </p:ext>
    </p:extLst>
  </p:cSld>
  <p:clrMapOvr>
    <a:masterClrMapping/>
  </p:clrMapOvr>
  <p:transition advTm="6898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st HEPS-TF IAC Meeting-final">
  <a:themeElements>
    <a:clrScheme name="框架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HEPSTF">
      <a:majorFont>
        <a:latin typeface="Times New Roman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框架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st HEPS-TF IAC Meeting-final" id="{2BBD9EC8-0ADC-461D-96D6-0B51FC7B964C}" vid="{3E249EE4-7C67-44D0-9662-037B5FB9A45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1st HEPS-TF IAC Meeting-final</Template>
  <TotalTime>39086</TotalTime>
  <Words>3382</Words>
  <Application>Microsoft Office PowerPoint</Application>
  <PresentationFormat>全屏显示(4:3)</PresentationFormat>
  <Paragraphs>1119</Paragraphs>
  <Slides>49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64" baseType="lpstr">
      <vt:lpstr>仿宋_GB2312</vt:lpstr>
      <vt:lpstr>黑体</vt:lpstr>
      <vt:lpstr>华文楷体</vt:lpstr>
      <vt:lpstr>楷体</vt:lpstr>
      <vt:lpstr>宋体</vt:lpstr>
      <vt:lpstr>微软雅黑</vt:lpstr>
      <vt:lpstr>Arial</vt:lpstr>
      <vt:lpstr>Arial</vt:lpstr>
      <vt:lpstr>Calibri</vt:lpstr>
      <vt:lpstr>Rockwell Extra Bold</vt:lpstr>
      <vt:lpstr>Times New Roman</vt:lpstr>
      <vt:lpstr>Wingdings</vt:lpstr>
      <vt:lpstr>Wingdings 2</vt:lpstr>
      <vt:lpstr>1st HEPS-TF IAC Meeting-final</vt:lpstr>
      <vt:lpstr>Equation</vt:lpstr>
      <vt:lpstr>CEPC injection/extraction  physics and hardware design status</vt:lpstr>
      <vt:lpstr>PowerPoint 演示文稿</vt:lpstr>
      <vt:lpstr>Layout of the accelerator complex </vt:lpstr>
      <vt:lpstr>CEPC injection and extraction systems</vt:lpstr>
      <vt:lpstr>PowerPoint 演示文稿</vt:lpstr>
      <vt:lpstr>DR injection and extraction system</vt:lpstr>
      <vt:lpstr>Alternative inj.&amp;ext. scheme of DR</vt:lpstr>
      <vt:lpstr>Parameters of Hardware</vt:lpstr>
      <vt:lpstr>Strip-line kicker Design</vt:lpstr>
      <vt:lpstr>DR Injection&amp; Extraction Kicker System</vt:lpstr>
      <vt:lpstr>Lambertson design</vt:lpstr>
      <vt:lpstr>PowerPoint 演示文稿</vt:lpstr>
      <vt:lpstr>Booster injection and extraction</vt:lpstr>
      <vt:lpstr>Booster LE injection </vt:lpstr>
      <vt:lpstr>Booster HE extraction for off-axis inject into SR </vt:lpstr>
      <vt:lpstr>On-axis swap-out injection layout1</vt:lpstr>
      <vt:lpstr>On-axis swap-out injection layout2</vt:lpstr>
      <vt:lpstr>Booster HE extraction For SR swap-out injection </vt:lpstr>
      <vt:lpstr>Booster HE re-injection For SR swap-out injection </vt:lpstr>
      <vt:lpstr>PowerPoint 演示文稿</vt:lpstr>
      <vt:lpstr>Collider ring</vt:lpstr>
      <vt:lpstr>SR On-axis swap-out injection</vt:lpstr>
      <vt:lpstr>SR on-axis swap out injection</vt:lpstr>
      <vt:lpstr>SR Off-axis injection-pulsed local bump scheme</vt:lpstr>
      <vt:lpstr>SR Off-axis injection-pulsed multipole injection scheme</vt:lpstr>
      <vt:lpstr>Dump extraction</vt:lpstr>
      <vt:lpstr>RF region beam separating system</vt:lpstr>
      <vt:lpstr>Beam separating system layout</vt:lpstr>
      <vt:lpstr>Challenge of new beam separating system</vt:lpstr>
      <vt:lpstr>PowerPoint 演示文稿</vt:lpstr>
      <vt:lpstr>Main types of hardware</vt:lpstr>
      <vt:lpstr>Hardware R&amp;D Plan</vt:lpstr>
      <vt:lpstr>PowerPoint 演示文稿</vt:lpstr>
      <vt:lpstr>PowerPoint 演示文稿</vt:lpstr>
      <vt:lpstr>Prototype kicker passed acceptance test of HEPS-TF</vt:lpstr>
      <vt:lpstr>Prototype pulser passed acceptance test of HEPS-TF</vt:lpstr>
      <vt:lpstr>Distributed parameter (delay-line) dipole kicker</vt:lpstr>
      <vt:lpstr>PowerPoint 演示文稿</vt:lpstr>
      <vt:lpstr>Lambertson</vt:lpstr>
      <vt:lpstr>PowerPoint 演示文稿</vt:lpstr>
      <vt:lpstr>Comparison Between on-axis and off-axis injection</vt:lpstr>
      <vt:lpstr>Comparison Between 2 off-axis Schemes </vt:lpstr>
      <vt:lpstr>Comparison Between 2 off-axis Schemes </vt:lpstr>
      <vt:lpstr>DA Requirement for OFF-axis injection </vt:lpstr>
      <vt:lpstr>From dipole to multi-pole to NLK  </vt:lpstr>
      <vt:lpstr>PowerPoint 演示文稿</vt:lpstr>
      <vt:lpstr>Nonlinear Kicker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chenjh</dc:creator>
  <cp:lastModifiedBy>reviewer</cp:lastModifiedBy>
  <cp:revision>1419</cp:revision>
  <dcterms:created xsi:type="dcterms:W3CDTF">2016-11-24T01:01:14Z</dcterms:created>
  <dcterms:modified xsi:type="dcterms:W3CDTF">2019-11-01T05:02:29Z</dcterms:modified>
</cp:coreProperties>
</file>