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59" r:id="rId4"/>
    <p:sldId id="260" r:id="rId5"/>
    <p:sldId id="256" r:id="rId6"/>
    <p:sldId id="262" r:id="rId7"/>
    <p:sldId id="258" r:id="rId8"/>
    <p:sldId id="261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0EF37-0F2E-4092-BFF3-13C6D2E684CC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0F6A-0A06-48CD-8B8D-9E88C9DD64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parameters design for high luminosity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difference with FCC-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Yu, Yuan Zhang</a:t>
            </a:r>
          </a:p>
          <a:p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Wu, Na Wang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3813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day, A419, IHEP, 1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November, 2019.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4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960" y="76656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vs. bunch charge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843672"/>
            <a:ext cx="1047750" cy="3009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2" y="1458532"/>
            <a:ext cx="6984776" cy="4088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664" y="5547181"/>
            <a:ext cx="3816424" cy="113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Ne=10</a:t>
            </a:r>
            <a:r>
              <a:rPr lang="en-US" altLang="zh-CN" sz="2400" dirty="0">
                <a:sym typeface="Symbol"/>
              </a:rPr>
              <a:t> </a:t>
            </a:r>
            <a:r>
              <a:rPr lang="en-US" altLang="zh-CN" sz="2400" dirty="0" smtClean="0"/>
              <a:t>10</a:t>
            </a:r>
            <a:r>
              <a:rPr lang="en-US" altLang="zh-CN" sz="2400" baseline="30000" dirty="0" smtClean="0"/>
              <a:t>10</a:t>
            </a:r>
            <a:r>
              <a:rPr lang="en-US" altLang="zh-CN" sz="2400" dirty="0" smtClean="0"/>
              <a:t>,  L=2.9</a:t>
            </a:r>
            <a:r>
              <a:rPr lang="en-US" altLang="zh-CN" sz="2400" dirty="0">
                <a:sym typeface="Symbol"/>
              </a:rPr>
              <a:t> </a:t>
            </a:r>
            <a:r>
              <a:rPr lang="en-US" altLang="zh-CN" sz="2400" dirty="0" smtClean="0"/>
              <a:t>10</a:t>
            </a:r>
            <a:r>
              <a:rPr lang="en-US" altLang="zh-CN" sz="2400" baseline="30000" dirty="0" smtClean="0"/>
              <a:t>34</a:t>
            </a:r>
            <a:r>
              <a:rPr lang="en-US" altLang="zh-CN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Ne=12</a:t>
            </a:r>
            <a:r>
              <a:rPr lang="en-US" altLang="zh-CN" sz="2400" dirty="0" smtClean="0">
                <a:sym typeface="Symbol"/>
              </a:rPr>
              <a:t> </a:t>
            </a:r>
            <a:r>
              <a:rPr lang="en-US" altLang="zh-CN" sz="2400" dirty="0">
                <a:sym typeface="Symbol"/>
              </a:rPr>
              <a:t></a:t>
            </a:r>
            <a:r>
              <a:rPr lang="en-US" altLang="zh-CN" sz="2400" dirty="0"/>
              <a:t>10</a:t>
            </a:r>
            <a:r>
              <a:rPr lang="en-US" altLang="zh-CN" sz="2400" baseline="30000" dirty="0"/>
              <a:t>10</a:t>
            </a:r>
            <a:r>
              <a:rPr lang="en-US" altLang="zh-CN" sz="2400" dirty="0"/>
              <a:t> ,  </a:t>
            </a:r>
            <a:r>
              <a:rPr lang="en-US" altLang="zh-CN" sz="2400" dirty="0" smtClean="0"/>
              <a:t>L=3.5</a:t>
            </a:r>
            <a:r>
              <a:rPr lang="en-US" altLang="zh-CN" sz="2400" dirty="0" smtClean="0">
                <a:sym typeface="Symbol"/>
              </a:rPr>
              <a:t> </a:t>
            </a:r>
            <a:r>
              <a:rPr lang="en-US" altLang="zh-CN" sz="2400" dirty="0">
                <a:sym typeface="Symbol"/>
              </a:rPr>
              <a:t></a:t>
            </a:r>
            <a:r>
              <a:rPr lang="en-US" altLang="zh-CN" sz="2400" dirty="0"/>
              <a:t>10</a:t>
            </a:r>
            <a:r>
              <a:rPr lang="en-US" altLang="zh-CN" sz="2400" baseline="30000" dirty="0"/>
              <a:t>34</a:t>
            </a:r>
            <a:r>
              <a:rPr lang="en-US" altLang="zh-CN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4832" y="1196752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J. Wu &amp; Y. Zhang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8494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4421352" y="2209502"/>
            <a:ext cx="4506120" cy="26557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comparison with FCC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8" y="2218630"/>
            <a:ext cx="4412090" cy="309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7728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6784" y="17911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2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9774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0817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higher luminosity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proposed after CDR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1747664"/>
            <a:ext cx="795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Higgs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: 2.9 </a:t>
            </a:r>
            <a:r>
              <a:rPr lang="en-US" altLang="zh-CN" sz="2000" b="1" dirty="0" smtClean="0">
                <a:solidFill>
                  <a:srgbClr val="C00000"/>
                </a:solidFill>
                <a:sym typeface="Symbol"/>
              </a:rPr>
              <a:t>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000" b="1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lang="en-US" altLang="zh-CN" sz="2000" b="1" dirty="0">
                <a:solidFill>
                  <a:srgbClr val="C00000"/>
                </a:solidFill>
                <a:sym typeface="Symbol"/>
              </a:rPr>
              <a:t>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000" b="1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(same level as FCC)</a:t>
            </a:r>
            <a:r>
              <a:rPr lang="en-US" altLang="zh-CN" sz="20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197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upgrade to reach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higher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goal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9612" y="2752344"/>
            <a:ext cx="6750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algn="just">
              <a:spcBef>
                <a:spcPts val="600"/>
              </a:spcBef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Higher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charge </a:t>
            </a:r>
          </a:p>
          <a:p>
            <a:pPr marL="1588" algn="just">
              <a:spcBef>
                <a:spcPts val="600"/>
              </a:spcBef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New design for collider ring </a:t>
            </a: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bottleneck</a:t>
            </a:r>
            <a:endParaRPr lang="en-US" altLang="zh-CN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algn="just">
              <a:spcBef>
                <a:spcPts val="600"/>
              </a:spcBef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New design for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zh-CN" altLang="zh-CN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algn="just">
              <a:spcBef>
                <a:spcPts val="600"/>
              </a:spcBef>
              <a:spcAft>
                <a:spcPts val="0"/>
              </a:spcAft>
            </a:pPr>
            <a:r>
              <a:rPr lang="en-US" altLang="zh-CN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Faster 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ramping (</a:t>
            </a:r>
            <a:r>
              <a:rPr lang="en-US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588" algn="just">
              <a:spcBef>
                <a:spcPts val="600"/>
              </a:spcBef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Damping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smaller </a:t>
            </a:r>
            <a:r>
              <a:rPr lang="en-US" altLang="zh-CN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56488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Status :  slightly higher than CDR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10689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 to enlarge DA of collider ring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612" y="5568561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linear knobs in IR during DA optimization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IR design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9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CEPC-CDR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FCC-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Higgs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91761"/>
              </p:ext>
            </p:extLst>
          </p:nvPr>
        </p:nvGraphicFramePr>
        <p:xfrm>
          <a:off x="395536" y="836712"/>
          <a:ext cx="8496945" cy="5638165"/>
        </p:xfrm>
        <a:graphic>
          <a:graphicData uri="http://schemas.openxmlformats.org/drawingml/2006/table">
            <a:tbl>
              <a:tblPr firstRow="1" bandRow="1"/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0368283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/>
                <a:gridCol w="2088233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CEPC-CDR</a:t>
                      </a:r>
                      <a:endParaRPr lang="en-US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FCC-</a:t>
                      </a:r>
                      <a:r>
                        <a:rPr lang="en-US" altLang="zh-CN" sz="1600" b="1" i="1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ee</a:t>
                      </a:r>
                      <a:endParaRPr lang="zh-CN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contribution</a:t>
                      </a:r>
                      <a:endParaRPr lang="zh-CN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Limit for CEPC</a:t>
                      </a:r>
                      <a:endParaRPr lang="zh-CN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A: 1/1.67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</a:t>
                      </a:r>
                      <a:r>
                        <a:rPr lang="en-US" altLang="zh-CN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 by E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    B: 1.44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Beam-beam effect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    C: 1.35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 (30)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0.3/0.001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D: 1.34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DA,</a:t>
                      </a:r>
                      <a:r>
                        <a:rPr lang="en-US" altLang="zh-CN" sz="1200" b="0" kern="1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error </a:t>
                      </a:r>
                      <a:r>
                        <a:rPr lang="en-US" altLang="zh-CN" sz="1200" b="0" kern="1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tollerance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1.21/0.0024</a:t>
                      </a:r>
                      <a:endParaRPr lang="zh-CN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0.63/0.0013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E: 1.88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Cell length, magnet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number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13.7/0.036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0.018/0.109</a:t>
                      </a:r>
                      <a:endParaRPr lang="zh-CN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0.016/0.118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(DA)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lifetime /quantum  lifetime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80/80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(min)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Limited by injection system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8.5 (5.1)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 (1.74)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43608" y="6488668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increase Luminosity: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D, 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limit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611518"/>
              </p:ext>
            </p:extLst>
          </p:nvPr>
        </p:nvGraphicFramePr>
        <p:xfrm>
          <a:off x="1043608" y="1772816"/>
          <a:ext cx="686476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3213000" imgH="444240" progId="Equation.DSMT4">
                  <p:embed/>
                </p:oleObj>
              </mc:Choice>
              <mc:Fallback>
                <p:oleObj name="Equation" r:id="rId3" imgW="3213000" imgH="44424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772816"/>
                        <a:ext cx="686476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/>
          <p:cNvSpPr/>
          <p:nvPr/>
        </p:nvSpPr>
        <p:spPr>
          <a:xfrm>
            <a:off x="5004048" y="1836824"/>
            <a:ext cx="43204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528392" cy="107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4644008" y="2708920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275856" y="3645024"/>
            <a:ext cx="2304256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483768" y="5013176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5949280"/>
            <a:ext cx="20162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Head on collision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589240"/>
            <a:ext cx="24482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factor by crab waist (&gt;1)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03148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0.113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8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of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y* &amp;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emittance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52400"/>
              </p:ext>
            </p:extLst>
          </p:nvPr>
        </p:nvGraphicFramePr>
        <p:xfrm>
          <a:off x="1475656" y="3598160"/>
          <a:ext cx="3986462" cy="115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1993680" imgH="571320" progId="Equation.DSMT4">
                  <p:embed/>
                </p:oleObj>
              </mc:Choice>
              <mc:Fallback>
                <p:oleObj name="Equation" r:id="rId3" imgW="1993680" imgH="57132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98160"/>
                        <a:ext cx="3986462" cy="1152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68027"/>
              </p:ext>
            </p:extLst>
          </p:nvPr>
        </p:nvGraphicFramePr>
        <p:xfrm>
          <a:off x="6300192" y="3742175"/>
          <a:ext cx="1512168" cy="90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761760" imgH="457200" progId="Equation.DSMT4">
                  <p:embed/>
                </p:oleObj>
              </mc:Choice>
              <mc:Fallback>
                <p:oleObj name="Equation" r:id="rId5" imgW="761760" imgH="4572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742175"/>
                        <a:ext cx="1512168" cy="901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21328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y*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and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emittance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synchronously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1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766258"/>
              </p:ext>
            </p:extLst>
          </p:nvPr>
        </p:nvGraphicFramePr>
        <p:xfrm>
          <a:off x="323528" y="908720"/>
          <a:ext cx="8535035" cy="5446834"/>
        </p:xfrm>
        <a:graphic>
          <a:graphicData uri="http://schemas.openxmlformats.org/drawingml/2006/table">
            <a:tbl>
              <a:tblPr firstRow="1" bandRow="1"/>
              <a:tblGrid>
                <a:gridCol w="2885078"/>
                <a:gridCol w="1656184"/>
                <a:gridCol w="1584176"/>
                <a:gridCol w="1320572"/>
                <a:gridCol w="1089025"/>
              </a:tblGrid>
              <a:tr h="2912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3T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2T</a:t>
                      </a:r>
                      <a:r>
                        <a:rPr lang="zh-CN" altLang="en-US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3.78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27.7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218 (0.76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1568 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(0.20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</a:t>
                      </a:r>
                      <a:r>
                        <a:rPr lang="en-US" altLang="zh-CN" sz="1100" b="1" dirty="0" smtClean="0">
                          <a:solidFill>
                            <a:srgbClr val="2105ED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+10%gap)</a:t>
                      </a:r>
                      <a:endParaRPr lang="zh-CN" altLang="zh-CN" sz="11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17.8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90.4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1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1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1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1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100" b="1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1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1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0.89/0.0018</a:t>
                      </a:r>
                      <a:endParaRPr lang="zh-CN" altLang="zh-CN" sz="105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0.395/0.0012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0.13/0.003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0.13/0.00115</a:t>
                      </a: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1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1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17.1/0.042</a:t>
                      </a:r>
                      <a:endParaRPr lang="zh-CN" altLang="zh-CN" sz="105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11.4/0.035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5.1/0.054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5.1/0.034</a:t>
                      </a:r>
                      <a:endParaRPr lang="zh-CN" altLang="zh-CN" sz="105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1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1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0.024/0.113</a:t>
                      </a:r>
                      <a:endParaRPr lang="zh-CN" altLang="zh-CN" sz="105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0.012/0.1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</a:t>
                      </a: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0.004/0.085</a:t>
                      </a:r>
                      <a:endParaRPr lang="zh-CN" alt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1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1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1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1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1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3.93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1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0.58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0.77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0.19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1.7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05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05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/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1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zh-CN" altLang="en-US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0.104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866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 lifetime /quantum  lifetime* (min)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30/50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05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1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0.22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1.2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3.2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2.0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1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1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1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5.2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14.5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23.6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37.7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525344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100" dirty="0"/>
              <a:t>*include beam-beam simulation and real </a:t>
            </a:r>
            <a:r>
              <a:rPr lang="en-GB" altLang="zh-CN" sz="1100" dirty="0" smtClean="0"/>
              <a:t>lattice</a:t>
            </a:r>
            <a:endParaRPr lang="zh-CN" altLang="zh-CN" sz="1100" dirty="0"/>
          </a:p>
        </p:txBody>
      </p:sp>
    </p:spTree>
    <p:extLst>
      <p:ext uri="{BB962C8B-B14F-4D97-AF65-F5344CB8AC3E}">
        <p14:creationId xmlns:p14="http://schemas.microsoft.com/office/powerpoint/2010/main" val="34245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simulations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0" y="1556792"/>
            <a:ext cx="3914931" cy="2489864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84784"/>
            <a:ext cx="3789437" cy="246136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3984"/>
            <a:ext cx="3744415" cy="248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4212"/>
            <a:ext cx="3600400" cy="23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8344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Y. Zhang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16916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impedance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9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CEPC-high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FCC-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Higgs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71938"/>
              </p:ext>
            </p:extLst>
          </p:nvPr>
        </p:nvGraphicFramePr>
        <p:xfrm>
          <a:off x="1043608" y="980728"/>
          <a:ext cx="7776864" cy="5556139"/>
        </p:xfrm>
        <a:graphic>
          <a:graphicData uri="http://schemas.openxmlformats.org/drawingml/2006/table">
            <a:tbl>
              <a:tblPr firstRow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403682838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CEPC-high </a:t>
                      </a:r>
                      <a:r>
                        <a:rPr lang="en-US" altLang="zh-CN" sz="1600" b="1" i="1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</a:t>
                      </a: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FCC-</a:t>
                      </a:r>
                      <a:r>
                        <a:rPr lang="en-US" altLang="zh-CN" sz="1600" b="1" i="1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ee</a:t>
                      </a:r>
                      <a:endParaRPr lang="zh-CN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contribution</a:t>
                      </a:r>
                      <a:endParaRPr lang="zh-CN" altLang="zh-CN" sz="16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17.8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 (30)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0.33/0.001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0.3/0.001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endParaRPr lang="zh-CN" altLang="zh-CN" sz="1200" b="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0.89/0.0018</a:t>
                      </a:r>
                      <a:endParaRPr lang="zh-CN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0.63/0.0013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17.1/0.042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13.7/0.036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0.024/0.113</a:t>
                      </a:r>
                      <a:endParaRPr lang="zh-CN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0.016/0.118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 </a:t>
                      </a:r>
                      <a:r>
                        <a:rPr lang="en-US" altLang="zh-CN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(2cell)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requirement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lifetime /quantum  lifetime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30/50</a:t>
                      </a:r>
                      <a:endParaRPr lang="en-US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(min)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5.2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8.5 (5.1)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1.63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4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machine modification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1556792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5965" indent="-285750"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charge </a:t>
            </a:r>
            <a:endParaRPr lang="en-US" altLang="zh-CN" sz="24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altLang="zh-CN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y*, longer IR quads, maximize dipole filling 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DA? Lifetime?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booster</a:t>
            </a:r>
            <a:endParaRPr lang="zh-CN" altLang="zh-CN" sz="24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965" indent="-285750"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ramping (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35965" indent="-285750" algn="just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smaller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endParaRPr lang="zh-CN" altLang="zh-CN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9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and lifetime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1855"/>
            <a:ext cx="3127864" cy="2174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79271"/>
            <a:ext cx="3230885" cy="2270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17" y="2031856"/>
            <a:ext cx="2853283" cy="2005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9"/>
              <p:cNvSpPr txBox="1"/>
              <p:nvPr/>
            </p:nvSpPr>
            <p:spPr>
              <a:xfrm>
                <a:off x="3635896" y="1568248"/>
                <a:ext cx="2075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CN" b="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8</m:t>
                      </m:r>
                      <m:sSub>
                        <m:sSub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zh-CN" alt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×20</m:t>
                      </m:r>
                      <m:sSub>
                        <m:sSubPr>
                          <m:ctrlP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zh-CN" alt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altLang="zh-CN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en-US" altLang="zh-CN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1.5%</m:t>
                      </m:r>
                    </m:oMath>
                  </m:oMathPara>
                </a14:m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568248"/>
                <a:ext cx="2075633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2053" r="-2933" b="-13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24328" y="1196752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J. Wu &amp; Y. Zhang</a:t>
            </a:r>
            <a:endParaRPr lang="zh-CN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5" y="4797152"/>
            <a:ext cx="86507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43982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Reduce bunch charge to 12</a:t>
            </a:r>
            <a:r>
              <a:rPr lang="en-US" altLang="zh-CN" dirty="0" smtClean="0">
                <a:sym typeface="Symbol"/>
              </a:rPr>
              <a:t>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10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59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1050</Words>
  <Application>Microsoft Office PowerPoint</Application>
  <PresentationFormat>全屏显示(4:3)</PresentationFormat>
  <Paragraphs>355</Paragraphs>
  <Slides>12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Office 主题</vt:lpstr>
      <vt:lpstr>Equation</vt:lpstr>
      <vt:lpstr>CEPC parameters design for high luminosity Higgs  and difference with FCC-ee</vt:lpstr>
      <vt:lpstr>CEPC-CDR vs FCC-ee: Higgs</vt:lpstr>
      <vt:lpstr>Beam-beam limit</vt:lpstr>
      <vt:lpstr>Choice of y* &amp; emittance</vt:lpstr>
      <vt:lpstr>CEPC  New Parameters</vt:lpstr>
      <vt:lpstr>Beam-beam simulations</vt:lpstr>
      <vt:lpstr>CEPC-high lum. vs FCC-ee: Higgs</vt:lpstr>
      <vt:lpstr>Related machine modification</vt:lpstr>
      <vt:lpstr>DA and lifetime</vt:lpstr>
      <vt:lpstr>Lifetime vs. bunch charge</vt:lpstr>
      <vt:lpstr>DA comparison with FCC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CEPC-CDR vs FCC-ee: Higgs</dc:title>
  <dc:creator>Dou</dc:creator>
  <cp:lastModifiedBy>Dou</cp:lastModifiedBy>
  <cp:revision>27</cp:revision>
  <dcterms:created xsi:type="dcterms:W3CDTF">2019-10-31T02:42:09Z</dcterms:created>
  <dcterms:modified xsi:type="dcterms:W3CDTF">2019-11-01T00:25:24Z</dcterms:modified>
</cp:coreProperties>
</file>