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df" ContentType="application/pdf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image43.jpg" ContentType="image/jpg"/>
  <Override PartName="/ppt/media/image44.jpg" ContentType="image/jpg"/>
  <Override PartName="/ppt/media/image45.jpg" ContentType="image/jpg"/>
  <Override PartName="/ppt/media/image46.jpg" ContentType="image/jpg"/>
  <Override PartName="/ppt/media/image47.jpg" ContentType="image/jpg"/>
  <Override PartName="/ppt/media/image48.jpg" ContentType="image/jpg"/>
  <Override PartName="/ppt/media/image49.jpg" ContentType="image/jpg"/>
  <Override PartName="/ppt/media/image50.jpg" ContentType="image/jpg"/>
  <Override PartName="/ppt/media/image52.jpg" ContentType="image/jpg"/>
  <Override PartName="/ppt/media/image62.jpg" ContentType="image/jpg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9"/>
  </p:notesMasterIdLst>
  <p:sldIdLst>
    <p:sldId id="259" r:id="rId2"/>
    <p:sldId id="292" r:id="rId3"/>
    <p:sldId id="343" r:id="rId4"/>
    <p:sldId id="1043" r:id="rId5"/>
    <p:sldId id="344" r:id="rId6"/>
    <p:sldId id="1044" r:id="rId7"/>
    <p:sldId id="1016" r:id="rId8"/>
    <p:sldId id="1017" r:id="rId9"/>
    <p:sldId id="1046" r:id="rId10"/>
    <p:sldId id="1048" r:id="rId11"/>
    <p:sldId id="1047" r:id="rId12"/>
    <p:sldId id="1055" r:id="rId13"/>
    <p:sldId id="1073" r:id="rId14"/>
    <p:sldId id="1056" r:id="rId15"/>
    <p:sldId id="1074" r:id="rId16"/>
    <p:sldId id="1075" r:id="rId17"/>
    <p:sldId id="1068" r:id="rId18"/>
    <p:sldId id="1078" r:id="rId19"/>
    <p:sldId id="1070" r:id="rId20"/>
    <p:sldId id="1079" r:id="rId21"/>
    <p:sldId id="1050" r:id="rId22"/>
    <p:sldId id="1080" r:id="rId23"/>
    <p:sldId id="1081" r:id="rId24"/>
    <p:sldId id="1049" r:id="rId25"/>
    <p:sldId id="1093" r:id="rId26"/>
    <p:sldId id="1024" r:id="rId27"/>
    <p:sldId id="1025" r:id="rId28"/>
    <p:sldId id="1082" r:id="rId29"/>
    <p:sldId id="1084" r:id="rId30"/>
    <p:sldId id="1085" r:id="rId31"/>
    <p:sldId id="1083" r:id="rId32"/>
    <p:sldId id="1086" r:id="rId33"/>
    <p:sldId id="1087" r:id="rId34"/>
    <p:sldId id="1088" r:id="rId35"/>
    <p:sldId id="1059" r:id="rId36"/>
    <p:sldId id="1090" r:id="rId37"/>
    <p:sldId id="1053" r:id="rId38"/>
    <p:sldId id="1091" r:id="rId39"/>
    <p:sldId id="363" r:id="rId40"/>
    <p:sldId id="1027" r:id="rId41"/>
    <p:sldId id="1054" r:id="rId42"/>
    <p:sldId id="1062" r:id="rId43"/>
    <p:sldId id="1092" r:id="rId44"/>
    <p:sldId id="328" r:id="rId45"/>
    <p:sldId id="1094" r:id="rId46"/>
    <p:sldId id="364" r:id="rId47"/>
    <p:sldId id="1067" r:id="rId48"/>
    <p:sldId id="398" r:id="rId49"/>
    <p:sldId id="666" r:id="rId50"/>
    <p:sldId id="331" r:id="rId51"/>
    <p:sldId id="1045" r:id="rId52"/>
    <p:sldId id="372" r:id="rId53"/>
    <p:sldId id="1018" r:id="rId54"/>
    <p:sldId id="1019" r:id="rId55"/>
    <p:sldId id="1060" r:id="rId56"/>
    <p:sldId id="1028" r:id="rId57"/>
    <p:sldId id="1061" r:id="rId58"/>
    <p:sldId id="1051" r:id="rId59"/>
    <p:sldId id="1026" r:id="rId60"/>
    <p:sldId id="1034" r:id="rId61"/>
    <p:sldId id="1033" r:id="rId62"/>
    <p:sldId id="1035" r:id="rId63"/>
    <p:sldId id="1076" r:id="rId64"/>
    <p:sldId id="1022" r:id="rId65"/>
    <p:sldId id="1077" r:id="rId66"/>
    <p:sldId id="400" r:id="rId67"/>
    <p:sldId id="1066" r:id="rId68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33CC"/>
    <a:srgbClr val="0066FF"/>
    <a:srgbClr val="00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31" autoAdjust="0"/>
    <p:restoredTop sz="94364" autoAdjust="0"/>
  </p:normalViewPr>
  <p:slideViewPr>
    <p:cSldViewPr>
      <p:cViewPr varScale="1">
        <p:scale>
          <a:sx n="57" d="100"/>
          <a:sy n="57" d="100"/>
        </p:scale>
        <p:origin x="141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5954A4-1217-4F93-87D7-FF4C61CFB1EA}" type="datetimeFigureOut">
              <a:rPr lang="zh-CN" altLang="en-US" smtClean="0"/>
              <a:t>2019/10/31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1C401D-E9FD-4CBF-B80F-4E59FDB4438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793662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99B61ED-B7A9-4C21-8DC5-D98D38EDDCA2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14267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1F40190-1DBD-406D-8E95-0896F054A0D2}" type="slidenum">
              <a:rPr lang="en-US" altLang="zh-CN"/>
              <a:pPr/>
              <a:t>52</a:t>
            </a:fld>
            <a:endParaRPr lang="en-US" altLang="zh-CN"/>
          </a:p>
        </p:txBody>
      </p:sp>
      <p:sp>
        <p:nvSpPr>
          <p:cNvPr id="9218" name="Rectangle 19"/>
          <p:cNvSpPr txBox="1">
            <a:spLocks noGrp="1" noChangeArrowheads="1"/>
          </p:cNvSpPr>
          <p:nvPr/>
        </p:nvSpPr>
        <p:spPr bwMode="auto">
          <a:xfrm>
            <a:off x="3886200" y="8685213"/>
            <a:ext cx="2949575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387" tIns="45860" rIns="91387" bIns="45860" anchor="b"/>
          <a:lstStyle>
            <a:lvl1pPr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5015488" indent="-34593213"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47726600" indent="-46882050" defTabSz="422275"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668338" algn="l"/>
                <a:tab pos="1336675" algn="l"/>
                <a:tab pos="2005013" algn="l"/>
                <a:tab pos="267335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 algn="r">
              <a:buSzPct val="45000"/>
            </a:pPr>
            <a:fld id="{70210D4E-9ACA-44FA-A094-746F41C8D482}" type="slidenum">
              <a:rPr lang="en-US" sz="1200">
                <a:solidFill>
                  <a:srgbClr val="000000"/>
                </a:solidFill>
                <a:latin typeface="Times New Roman" pitchFamily="18" charset="0"/>
              </a:rPr>
              <a:pPr algn="r">
                <a:buSzPct val="45000"/>
              </a:pPr>
              <a:t>52</a:t>
            </a:fld>
            <a:endParaRPr lang="en-US" sz="12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9219" name="Text Box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3588" cy="3430588"/>
          </a:xfrm>
          <a:ln/>
        </p:spPr>
      </p:sp>
      <p:sp>
        <p:nvSpPr>
          <p:cNvPr id="9220" name="Text Box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4988"/>
            <a:ext cx="5468938" cy="4095750"/>
          </a:xfrm>
          <a:noFill/>
        </p:spPr>
        <p:txBody>
          <a:bodyPr wrap="none" lIns="0" tIns="0" rIns="0" bIns="0" anchor="ctr"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19165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内页-有页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sz="quarter" idx="10"/>
          </p:nvPr>
        </p:nvSpPr>
        <p:spPr>
          <a:xfrm>
            <a:off x="494025" y="1685678"/>
            <a:ext cx="8372163" cy="492149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000"/>
            </a:lvl1pPr>
            <a:lvl2pPr>
              <a:buClr>
                <a:schemeClr val="accent1"/>
              </a:buClr>
              <a:defRPr sz="1800"/>
            </a:lvl2pPr>
            <a:lvl3pPr>
              <a:buClr>
                <a:schemeClr val="accent1"/>
              </a:buClr>
              <a:defRPr sz="1600"/>
            </a:lvl3pPr>
            <a:lvl4pPr>
              <a:buClr>
                <a:schemeClr val="accent1"/>
              </a:buClr>
              <a:defRPr sz="1400"/>
            </a:lvl4pPr>
            <a:lvl5pPr>
              <a:buClr>
                <a:schemeClr val="accent1"/>
              </a:buClr>
              <a:defRPr sz="1400"/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5" name="标题 4"/>
          <p:cNvSpPr>
            <a:spLocks noGrp="1"/>
          </p:cNvSpPr>
          <p:nvPr>
            <p:ph type="title"/>
          </p:nvPr>
        </p:nvSpPr>
        <p:spPr>
          <a:xfrm>
            <a:off x="494025" y="975600"/>
            <a:ext cx="8372163" cy="576000"/>
          </a:xfrm>
          <a:prstGeom prst="rect">
            <a:avLst/>
          </a:prstGeom>
        </p:spPr>
        <p:txBody>
          <a:bodyPr/>
          <a:lstStyle>
            <a:lvl1pPr>
              <a:defRPr sz="3200" b="1">
                <a:solidFill>
                  <a:schemeClr val="accent1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0" name="灯片编号占位符 5"/>
          <p:cNvSpPr txBox="1">
            <a:spLocks/>
          </p:cNvSpPr>
          <p:nvPr/>
        </p:nvSpPr>
        <p:spPr>
          <a:xfrm>
            <a:off x="8663419" y="288219"/>
            <a:ext cx="4805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>
              <a:defRPr sz="1200" spc="-60" baseline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/>
            <a:fld id="{E1703B59-C883-4B8B-974E-AFB30A6C43A7}" type="slidenum">
              <a:rPr lang="zh-CN" altLang="en-US" b="1" smtClean="0">
                <a:latin typeface="Comic Sans MS" panose="030F0702030302020204" pitchFamily="66" charset="0"/>
              </a:rPr>
              <a:pPr lvl="0"/>
              <a:t>‹#›</a:t>
            </a:fld>
            <a:endParaRPr lang="zh-CN" altLang="en-US" b="1" dirty="0">
              <a:latin typeface="Comic Sans MS" panose="030F0702030302020204" pitchFamily="66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243916" y="272831"/>
            <a:ext cx="6158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400" b="1" spc="-60" baseline="0" dirty="0">
                <a:solidFill>
                  <a:schemeClr val="bg1"/>
                </a:solidFill>
                <a:latin typeface="Comic Sans MS" panose="030F0702030302020204" pitchFamily="66" charset="0"/>
                <a:ea typeface="微软雅黑" panose="020B0503020204020204" pitchFamily="34" charset="-122"/>
              </a:rPr>
              <a:t>Page </a:t>
            </a:r>
            <a:endParaRPr lang="zh-CN" altLang="en-US" sz="1400" b="1" spc="-60" baseline="0" dirty="0">
              <a:solidFill>
                <a:schemeClr val="bg1"/>
              </a:solidFill>
              <a:latin typeface="Comic Sans MS" panose="030F0702030302020204" pitchFamily="66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8451112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7" Type="http://schemas.openxmlformats.org/officeDocument/2006/relationships/image" Target="../media/image26.emf"/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emf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emf"/><Relationship Id="rId4" Type="http://schemas.openxmlformats.org/officeDocument/2006/relationships/image" Target="../media/image31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12" Type="http://schemas.openxmlformats.org/officeDocument/2006/relationships/image" Target="../media/image53.jpe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11" Type="http://schemas.openxmlformats.org/officeDocument/2006/relationships/image" Target="../media/image52.jpg"/><Relationship Id="rId5" Type="http://schemas.openxmlformats.org/officeDocument/2006/relationships/image" Target="../media/image46.jpg"/><Relationship Id="rId10" Type="http://schemas.openxmlformats.org/officeDocument/2006/relationships/image" Target="../media/image51.jpe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Relationship Id="rId9" Type="http://schemas.openxmlformats.org/officeDocument/2006/relationships/image" Target="../media/image6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5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png"/><Relationship Id="rId9" Type="http://schemas.openxmlformats.org/officeDocument/2006/relationships/image" Target="../media/image7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7" Type="http://schemas.openxmlformats.org/officeDocument/2006/relationships/image" Target="../media/image83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7" Type="http://schemas.openxmlformats.org/officeDocument/2006/relationships/image" Target="../media/image89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png"/><Relationship Id="rId5" Type="http://schemas.openxmlformats.org/officeDocument/2006/relationships/image" Target="../media/image100.JPG"/><Relationship Id="rId4" Type="http://schemas.openxmlformats.org/officeDocument/2006/relationships/image" Target="../media/image9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7" Type="http://schemas.openxmlformats.org/officeDocument/2006/relationships/image" Target="../media/image107.emf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7" Type="http://schemas.openxmlformats.org/officeDocument/2006/relationships/image" Target="../media/image133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2.jpeg"/><Relationship Id="rId5" Type="http://schemas.openxmlformats.org/officeDocument/2006/relationships/image" Target="../media/image131.png"/><Relationship Id="rId4" Type="http://schemas.openxmlformats.org/officeDocument/2006/relationships/image" Target="../media/image1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2.jpeg"/><Relationship Id="rId3" Type="http://schemas.openxmlformats.org/officeDocument/2006/relationships/image" Target="../media/image137.jpeg"/><Relationship Id="rId7" Type="http://schemas.openxmlformats.org/officeDocument/2006/relationships/image" Target="../media/image141.jpg"/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0.jpg"/><Relationship Id="rId5" Type="http://schemas.openxmlformats.org/officeDocument/2006/relationships/image" Target="../media/image139.jpg"/><Relationship Id="rId4" Type="http://schemas.openxmlformats.org/officeDocument/2006/relationships/image" Target="../media/image138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7.png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image" Target="../media/image1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6.emf"/><Relationship Id="rId5" Type="http://schemas.openxmlformats.org/officeDocument/2006/relationships/image" Target="../media/image14.png"/><Relationship Id="rId4" Type="http://schemas.openxmlformats.org/officeDocument/2006/relationships/image" Target="../media/image155.emf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3.jpeg"/><Relationship Id="rId3" Type="http://schemas.openxmlformats.org/officeDocument/2006/relationships/image" Target="../media/image158.png"/><Relationship Id="rId7" Type="http://schemas.openxmlformats.org/officeDocument/2006/relationships/image" Target="../media/image162.jpeg"/><Relationship Id="rId2" Type="http://schemas.openxmlformats.org/officeDocument/2006/relationships/image" Target="../media/image1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1.png"/><Relationship Id="rId5" Type="http://schemas.openxmlformats.org/officeDocument/2006/relationships/image" Target="../media/image160.png"/><Relationship Id="rId4" Type="http://schemas.openxmlformats.org/officeDocument/2006/relationships/image" Target="../media/image15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image" Target="../media/image1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6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67.emf"/><Relationship Id="rId4" Type="http://schemas.openxmlformats.org/officeDocument/2006/relationships/oleObject" Target="../embeddings/oleObject1.bin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2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7.png"/><Relationship Id="rId5" Type="http://schemas.openxmlformats.org/officeDocument/2006/relationships/image" Target="../media/image176.jpeg"/><Relationship Id="rId4" Type="http://schemas.openxmlformats.org/officeDocument/2006/relationships/image" Target="../media/image17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jpg"/><Relationship Id="rId2" Type="http://schemas.openxmlformats.org/officeDocument/2006/relationships/image" Target="../media/image178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0.emf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3.png"/></Relationships>
</file>

<file path=ppt/slides/_rels/slide5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4.png"/><Relationship Id="rId3" Type="http://schemas.openxmlformats.org/officeDocument/2006/relationships/image" Target="../media/image196.png"/><Relationship Id="rId7" Type="http://schemas.openxmlformats.org/officeDocument/2006/relationships/image" Target="../media/image185.png"/><Relationship Id="rId12" Type="http://schemas.openxmlformats.org/officeDocument/2006/relationships/image" Target="../media/image203.png"/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9.png"/><Relationship Id="rId11" Type="http://schemas.openxmlformats.org/officeDocument/2006/relationships/image" Target="../media/image187.png"/><Relationship Id="rId5" Type="http://schemas.openxmlformats.org/officeDocument/2006/relationships/image" Target="../media/image198.png"/><Relationship Id="rId15" Type="http://schemas.openxmlformats.org/officeDocument/2006/relationships/image" Target="../media/image189.png"/><Relationship Id="rId10" Type="http://schemas.openxmlformats.org/officeDocument/2006/relationships/image" Target="../media/image186.png"/><Relationship Id="rId4" Type="http://schemas.openxmlformats.org/officeDocument/2006/relationships/image" Target="../media/image197.png"/><Relationship Id="rId9" Type="http://schemas.openxmlformats.org/officeDocument/2006/relationships/image" Target="../media/image4300.png"/><Relationship Id="rId14" Type="http://schemas.openxmlformats.org/officeDocument/2006/relationships/image" Target="../media/image18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emf"/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png"/><Relationship Id="rId7" Type="http://schemas.openxmlformats.org/officeDocument/2006/relationships/image" Target="../media/image201.png"/><Relationship Id="rId2" Type="http://schemas.openxmlformats.org/officeDocument/2006/relationships/image" Target="../media/image1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png"/><Relationship Id="rId5" Type="http://schemas.openxmlformats.org/officeDocument/2006/relationships/image" Target="../media/image195.png"/><Relationship Id="rId4" Type="http://schemas.openxmlformats.org/officeDocument/2006/relationships/image" Target="../media/image194.png"/></Relationships>
</file>

<file path=ppt/slides/_rels/slide5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209.png"/><Relationship Id="rId3" Type="http://schemas.openxmlformats.org/officeDocument/2006/relationships/image" Target="../media/image205.png"/><Relationship Id="rId21" Type="http://schemas.openxmlformats.org/officeDocument/2006/relationships/image" Target="../media/image212.png"/><Relationship Id="rId17" Type="http://schemas.openxmlformats.org/officeDocument/2006/relationships/image" Target="../media/image208.png"/><Relationship Id="rId2" Type="http://schemas.openxmlformats.org/officeDocument/2006/relationships/image" Target="../media/image202.png"/><Relationship Id="rId16" Type="http://schemas.openxmlformats.org/officeDocument/2006/relationships/image" Target="../media/image207.png"/><Relationship Id="rId20" Type="http://schemas.openxmlformats.org/officeDocument/2006/relationships/image" Target="../media/image211.png"/><Relationship Id="rId1" Type="http://schemas.openxmlformats.org/officeDocument/2006/relationships/slideLayout" Target="../slideLayouts/slideLayout2.xml"/><Relationship Id="rId15" Type="http://schemas.openxmlformats.org/officeDocument/2006/relationships/image" Target="../media/image214.png"/><Relationship Id="rId19" Type="http://schemas.openxmlformats.org/officeDocument/2006/relationships/image" Target="../media/image210.png"/><Relationship Id="rId4" Type="http://schemas.openxmlformats.org/officeDocument/2006/relationships/image" Target="../media/image206.png"/><Relationship Id="rId22" Type="http://schemas.openxmlformats.org/officeDocument/2006/relationships/image" Target="../media/image213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jpg"/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8.jpeg"/><Relationship Id="rId4" Type="http://schemas.openxmlformats.org/officeDocument/2006/relationships/image" Target="../media/image217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2.png"/><Relationship Id="rId4" Type="http://schemas.openxmlformats.org/officeDocument/2006/relationships/image" Target="../media/image22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8.png"/><Relationship Id="rId4" Type="http://schemas.openxmlformats.org/officeDocument/2006/relationships/image" Target="../media/image227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1.png"/><Relationship Id="rId3" Type="http://schemas.openxmlformats.org/officeDocument/2006/relationships/image" Target="../media/image35.emf"/><Relationship Id="rId7" Type="http://schemas.openxmlformats.org/officeDocument/2006/relationships/image" Target="../media/image37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0.emf"/><Relationship Id="rId5" Type="http://schemas.openxmlformats.org/officeDocument/2006/relationships/image" Target="../media/image36.emf"/><Relationship Id="rId4" Type="http://schemas.openxmlformats.org/officeDocument/2006/relationships/image" Target="../media/image229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3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0.jpeg"/><Relationship Id="rId3" Type="http://schemas.openxmlformats.org/officeDocument/2006/relationships/image" Target="../media/image235.jpeg"/><Relationship Id="rId7" Type="http://schemas.openxmlformats.org/officeDocument/2006/relationships/image" Target="../media/image239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8.jpeg"/><Relationship Id="rId5" Type="http://schemas.openxmlformats.org/officeDocument/2006/relationships/image" Target="../media/image237.jpeg"/><Relationship Id="rId4" Type="http://schemas.openxmlformats.org/officeDocument/2006/relationships/image" Target="../media/image236.jpeg"/><Relationship Id="rId9" Type="http://schemas.openxmlformats.org/officeDocument/2006/relationships/image" Target="../media/image241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g"/><Relationship Id="rId2" Type="http://schemas.openxmlformats.org/officeDocument/2006/relationships/image" Target="../media/image2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df"/><Relationship Id="rId7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30.pdf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../media/image20.png"/><Relationship Id="rId7" Type="http://schemas.openxmlformats.org/officeDocument/2006/relationships/image" Target="../media/image115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10" Type="http://schemas.openxmlformats.org/officeDocument/2006/relationships/image" Target="../media/image119.png"/><Relationship Id="rId4" Type="http://schemas.openxmlformats.org/officeDocument/2006/relationships/image" Target="../media/image112.png"/><Relationship Id="rId9" Type="http://schemas.openxmlformats.org/officeDocument/2006/relationships/image" Target="../media/image1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1"/>
          <p:cNvSpPr txBox="1">
            <a:spLocks/>
          </p:cNvSpPr>
          <p:nvPr/>
        </p:nvSpPr>
        <p:spPr bwMode="auto">
          <a:xfrm>
            <a:off x="720080" y="620688"/>
            <a:ext cx="7668344" cy="991674"/>
          </a:xfrm>
          <a:prstGeom prst="rect">
            <a:avLst/>
          </a:prstGeom>
          <a:solidFill>
            <a:srgbClr val="00B0F0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ea typeface="+mj-ea"/>
                <a:cs typeface="Arial" pitchFamily="34" charset="0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宋体" charset="-122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宋体" charset="-122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宋体" charset="-122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宋体" charset="-122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宋体" charset="-12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宋体" charset="-12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宋体" charset="-12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 b="1" u="sng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Garamond" pitchFamily="18" charset="0"/>
                <a:ea typeface="宋体" charset="-122"/>
              </a:defRPr>
            </a:lvl9pPr>
          </a:lstStyle>
          <a:p>
            <a:r>
              <a:rPr lang="en-US" altLang="zh-CN" sz="4000" u="none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Arial Unicode MS" pitchFamily="34" charset="-122"/>
                <a:cs typeface="Times New Roman" panose="02020603050405020304" pitchFamily="18" charset="0"/>
              </a:rPr>
              <a:t>Status of CEPC HCAL</a:t>
            </a:r>
            <a:endParaRPr lang="zh-CN" altLang="en-US" sz="4000" u="none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Arial Unicode MS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051720" y="2460861"/>
            <a:ext cx="46043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33CC"/>
                </a:solidFill>
              </a:rPr>
              <a:t>Haijun Yang (SJTU)</a:t>
            </a:r>
          </a:p>
          <a:p>
            <a:pPr algn="ctr"/>
            <a:r>
              <a:rPr lang="en-US" altLang="zh-CN" sz="2800" b="1" dirty="0">
                <a:solidFill>
                  <a:srgbClr val="0033CC"/>
                </a:solidFill>
              </a:rPr>
              <a:t>for CEPC </a:t>
            </a:r>
            <a:r>
              <a:rPr lang="en-US" altLang="zh-CN" sz="2800" b="1" dirty="0" err="1">
                <a:solidFill>
                  <a:srgbClr val="0033CC"/>
                </a:solidFill>
              </a:rPr>
              <a:t>Calo</a:t>
            </a:r>
            <a:r>
              <a:rPr lang="en-US" altLang="zh-CN" sz="2800" b="1" dirty="0">
                <a:solidFill>
                  <a:srgbClr val="0033CC"/>
                </a:solidFill>
              </a:rPr>
              <a:t> Working Group </a:t>
            </a:r>
            <a:endParaRPr lang="zh-CN" altLang="en-US" sz="2800" b="1" dirty="0">
              <a:solidFill>
                <a:srgbClr val="0033CC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259632" y="5334307"/>
            <a:ext cx="64807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400" b="1" dirty="0"/>
              <a:t>CEPC Working Day</a:t>
            </a:r>
          </a:p>
          <a:p>
            <a:pPr algn="ctr"/>
            <a:r>
              <a:rPr lang="en-US" altLang="zh-CN" sz="2400" b="1" dirty="0"/>
              <a:t>November 1, 2019</a:t>
            </a:r>
            <a:endParaRPr lang="zh-CN" altLang="en-US" sz="2400" b="1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</a:t>
            </a:fld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B4F8DDF9-E575-429C-83B9-44DADDDC83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3688" y="3667570"/>
            <a:ext cx="5202324" cy="1016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768059"/>
      </p:ext>
    </p:extLst>
  </p:cSld>
  <p:clrMapOvr>
    <a:masterClrMapping/>
  </p:clrMapOvr>
  <p:transition spd="slow" advClick="0" advTm="4584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10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SHCAL: Energy Reconstruction (MVA)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23F0B8E-443D-4AE6-9053-F728304C84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158017"/>
            <a:ext cx="2880320" cy="1975682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D13E7E65-1C42-4417-B838-782DCE02B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992" y="3429000"/>
            <a:ext cx="3626451" cy="33206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B085A1BF-587B-4974-973D-15551F1B6A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4828" y="2276872"/>
            <a:ext cx="2572425" cy="19575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1062AE1-8972-4068-8F91-B3D537C042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89773" y="4439366"/>
            <a:ext cx="2624569" cy="1974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B0600A-DCBF-479F-ACF4-7895B9A097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6216" y="4439366"/>
            <a:ext cx="2589806" cy="194445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08CAD35-9D31-490F-8A19-F8EF869B5D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6216" y="2296331"/>
            <a:ext cx="2572425" cy="1940100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94046C98-4A5F-4686-9C0A-9F2DA45823CA}"/>
              </a:ext>
            </a:extLst>
          </p:cNvPr>
          <p:cNvSpPr txBox="1"/>
          <p:nvPr/>
        </p:nvSpPr>
        <p:spPr>
          <a:xfrm>
            <a:off x="3635896" y="1017096"/>
            <a:ext cx="5328592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30CBD"/>
                </a:solidFill>
              </a:rPr>
              <a:t>Besides 4 </a:t>
            </a:r>
            <a:r>
              <a:rPr lang="en-US" altLang="zh-CN" b="1" dirty="0" err="1">
                <a:solidFill>
                  <a:srgbClr val="030CBD"/>
                </a:solidFill>
              </a:rPr>
              <a:t>Nhits</a:t>
            </a:r>
            <a:r>
              <a:rPr lang="en-US" altLang="zh-CN" b="1" dirty="0">
                <a:solidFill>
                  <a:srgbClr val="030CBD"/>
                </a:solidFill>
              </a:rPr>
              <a:t> variables, </a:t>
            </a:r>
            <a:r>
              <a:rPr lang="en-US" b="1" dirty="0">
                <a:solidFill>
                  <a:srgbClr val="030CBD"/>
                </a:solidFill>
              </a:rPr>
              <a:t>8 new variables are built to </a:t>
            </a:r>
          </a:p>
          <a:p>
            <a:r>
              <a:rPr lang="en-US" b="1" dirty="0">
                <a:solidFill>
                  <a:srgbClr val="030CBD"/>
                </a:solidFill>
              </a:rPr>
              <a:t>describe hadronic showers, and to improve the energy</a:t>
            </a:r>
          </a:p>
          <a:p>
            <a:r>
              <a:rPr lang="en-US" b="1" dirty="0">
                <a:solidFill>
                  <a:srgbClr val="030CBD"/>
                </a:solidFill>
              </a:rPr>
              <a:t>reconstruction performance.</a:t>
            </a:r>
          </a:p>
        </p:txBody>
      </p:sp>
    </p:spTree>
    <p:extLst>
      <p:ext uri="{BB962C8B-B14F-4D97-AF65-F5344CB8AC3E}">
        <p14:creationId xmlns:p14="http://schemas.microsoft.com/office/powerpoint/2010/main" val="14966513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E9B6CA2B-E2EB-4CA8-83B0-934B8EBD3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2289" y="1010219"/>
            <a:ext cx="3866600" cy="569571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11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SDHCAL: Energy Reconstruction (MVA)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A0AC985-10BA-4364-9756-2786F92425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985220"/>
            <a:ext cx="3919817" cy="5732289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209FD9C8-B845-4448-8464-9B5FEB96FB51}"/>
              </a:ext>
            </a:extLst>
          </p:cNvPr>
          <p:cNvSpPr txBox="1"/>
          <p:nvPr/>
        </p:nvSpPr>
        <p:spPr>
          <a:xfrm>
            <a:off x="2062591" y="4514127"/>
            <a:ext cx="79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MLP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3E7FF87-51AE-47D2-A784-6336467B8EC9}"/>
              </a:ext>
            </a:extLst>
          </p:cNvPr>
          <p:cNvSpPr txBox="1"/>
          <p:nvPr/>
        </p:nvSpPr>
        <p:spPr>
          <a:xfrm>
            <a:off x="2062590" y="1208062"/>
            <a:ext cx="798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MLP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651C2CF-EC36-4C60-B9D7-126B9ED9E0C4}"/>
              </a:ext>
            </a:extLst>
          </p:cNvPr>
          <p:cNvSpPr txBox="1"/>
          <p:nvPr/>
        </p:nvSpPr>
        <p:spPr>
          <a:xfrm>
            <a:off x="5940152" y="4514127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BDTG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9599B583-1D14-436A-8769-ED7B932C53E8}"/>
              </a:ext>
            </a:extLst>
          </p:cNvPr>
          <p:cNvSpPr txBox="1"/>
          <p:nvPr/>
        </p:nvSpPr>
        <p:spPr>
          <a:xfrm>
            <a:off x="5940151" y="1208062"/>
            <a:ext cx="9765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highlight>
                  <a:srgbClr val="FFFF00"/>
                </a:highlight>
              </a:rPr>
              <a:t>BDTG</a:t>
            </a:r>
          </a:p>
        </p:txBody>
      </p:sp>
    </p:spTree>
    <p:extLst>
      <p:ext uri="{BB962C8B-B14F-4D97-AF65-F5344CB8AC3E}">
        <p14:creationId xmlns:p14="http://schemas.microsoft.com/office/powerpoint/2010/main" val="14261768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12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SHCAL: Energy Reconstruction (MVA) 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D1336BD-17B0-4C38-931D-C69712DB6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35" y="1927726"/>
            <a:ext cx="4153620" cy="45256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EAB2311-A292-469E-AC97-BB746429E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748" y="1876845"/>
            <a:ext cx="4091729" cy="45764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71B59D-8DFC-4041-9F87-AC82D76A6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5013176"/>
            <a:ext cx="1272858" cy="41104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FAF693C-252C-488F-8E53-BEA9F8490518}"/>
              </a:ext>
            </a:extLst>
          </p:cNvPr>
          <p:cNvSpPr txBox="1"/>
          <p:nvPr/>
        </p:nvSpPr>
        <p:spPr>
          <a:xfrm>
            <a:off x="899592" y="1137379"/>
            <a:ext cx="318234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30CBD"/>
                </a:solidFill>
              </a:rPr>
              <a:t>Energy linearity improves from </a:t>
            </a:r>
          </a:p>
          <a:p>
            <a:r>
              <a:rPr lang="en-US" b="1" dirty="0">
                <a:solidFill>
                  <a:srgbClr val="030CBD"/>
                </a:solidFill>
              </a:rPr>
              <a:t>3-4% to 1-2% level using MVA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D84B487-DE07-425C-A391-EBD9DC651EAB}"/>
              </a:ext>
            </a:extLst>
          </p:cNvPr>
          <p:cNvSpPr txBox="1"/>
          <p:nvPr/>
        </p:nvSpPr>
        <p:spPr>
          <a:xfrm>
            <a:off x="5724128" y="1137378"/>
            <a:ext cx="284597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30CBD"/>
                </a:solidFill>
              </a:rPr>
              <a:t>Energy resolution improves </a:t>
            </a:r>
          </a:p>
          <a:p>
            <a:r>
              <a:rPr lang="en-US" b="1" dirty="0">
                <a:solidFill>
                  <a:srgbClr val="030CBD"/>
                </a:solidFill>
              </a:rPr>
              <a:t>about  5-15% using MVA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F7A7800-B519-4AD5-8CBB-5ABD85664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206" y="4386376"/>
            <a:ext cx="2414894" cy="69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5541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13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SHCAL: Energy Reconstruction (MVA) 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D1336BD-17B0-4C38-931D-C69712DB6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435" y="1783710"/>
            <a:ext cx="4153620" cy="452561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EAB2311-A292-469E-AC97-BB746429EF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8748" y="1754664"/>
            <a:ext cx="4091729" cy="45764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B71B59D-8DFC-4041-9F87-AC82D76A66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6296" y="5013176"/>
            <a:ext cx="1272858" cy="411042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CFAF693C-252C-488F-8E53-BEA9F8490518}"/>
              </a:ext>
            </a:extLst>
          </p:cNvPr>
          <p:cNvSpPr txBox="1"/>
          <p:nvPr/>
        </p:nvSpPr>
        <p:spPr>
          <a:xfrm>
            <a:off x="899592" y="1137379"/>
            <a:ext cx="318234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30CBD"/>
                </a:solidFill>
              </a:rPr>
              <a:t>Energy linearity improves from </a:t>
            </a:r>
          </a:p>
          <a:p>
            <a:r>
              <a:rPr lang="en-US" b="1" dirty="0">
                <a:solidFill>
                  <a:srgbClr val="030CBD"/>
                </a:solidFill>
              </a:rPr>
              <a:t>3-4% to 1-2% level using MVA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D84B487-DE07-425C-A391-EBD9DC651EAB}"/>
              </a:ext>
            </a:extLst>
          </p:cNvPr>
          <p:cNvSpPr txBox="1"/>
          <p:nvPr/>
        </p:nvSpPr>
        <p:spPr>
          <a:xfrm>
            <a:off x="5724128" y="1137378"/>
            <a:ext cx="2845972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030CBD"/>
                </a:solidFill>
              </a:rPr>
              <a:t>Energy resolution improves </a:t>
            </a:r>
          </a:p>
          <a:p>
            <a:r>
              <a:rPr lang="en-US" b="1" dirty="0">
                <a:solidFill>
                  <a:srgbClr val="030CBD"/>
                </a:solidFill>
              </a:rPr>
              <a:t>about  5-15% using MVA</a:t>
            </a: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F7A7800-B519-4AD5-8CBB-5ABD856641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5206" y="4294017"/>
            <a:ext cx="2414894" cy="69880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7556BE42-C72E-4982-8FD1-58BEB2ECBD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019" y="2132856"/>
            <a:ext cx="8790477" cy="430751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F1EA9A7C-9A60-4644-98BA-F25892D62EE9}"/>
              </a:ext>
            </a:extLst>
          </p:cNvPr>
          <p:cNvSpPr txBox="1"/>
          <p:nvPr/>
        </p:nvSpPr>
        <p:spPr>
          <a:xfrm>
            <a:off x="6042039" y="2955687"/>
            <a:ext cx="246711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JINST 14, P10034 (2019)</a:t>
            </a:r>
          </a:p>
        </p:txBody>
      </p:sp>
    </p:spTree>
    <p:extLst>
      <p:ext uri="{BB962C8B-B14F-4D97-AF65-F5344CB8AC3E}">
        <p14:creationId xmlns:p14="http://schemas.microsoft.com/office/powerpoint/2010/main" val="2398067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14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SDHCAL: Particle Identification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Image 1" descr="Capture d’écran 2019-02-25 à 14.07.38.png">
            <a:extLst>
              <a:ext uri="{FF2B5EF4-FFF2-40B4-BE49-F238E27FC236}">
                <a16:creationId xmlns:a16="http://schemas.microsoft.com/office/drawing/2014/main" id="{86924814-D5AC-4550-B028-0F303BC053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567" y="1628800"/>
            <a:ext cx="6308941" cy="2687653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C310DF8-F393-45BF-B8DB-EC52F5630E7C}"/>
              </a:ext>
            </a:extLst>
          </p:cNvPr>
          <p:cNvSpPr/>
          <p:nvPr/>
        </p:nvSpPr>
        <p:spPr>
          <a:xfrm>
            <a:off x="6826952" y="215345"/>
            <a:ext cx="2318535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ea typeface="FangSong" panose="02010609060101010101" pitchFamily="49" charset="-122"/>
              </a:rPr>
              <a:t>CALICE-CAN-2019-001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E2D2EE-A663-471B-A82D-D4FB3EF5C419}"/>
              </a:ext>
            </a:extLst>
          </p:cNvPr>
          <p:cNvSpPr/>
          <p:nvPr/>
        </p:nvSpPr>
        <p:spPr>
          <a:xfrm>
            <a:off x="425900" y="992922"/>
            <a:ext cx="8322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cy-GB" sz="2000" b="1" dirty="0">
                <a:solidFill>
                  <a:srgbClr val="030CBD"/>
                </a:solidFill>
              </a:rPr>
              <a:t>BDT helps to improve the hadron/e/mu PID, purify TB samples.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cy-GB" sz="2000" b="1" dirty="0">
                <a:solidFill>
                  <a:srgbClr val="030CBD"/>
                </a:solidFill>
              </a:rPr>
              <a:t>Keep 99% of pion efficiency and to reject &gt;99% of e/mu.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EE8A8D0-0655-4D45-BBAF-EC94B7F96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2080" y="4158632"/>
            <a:ext cx="3501602" cy="251072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D3311-1B18-496E-82DE-5BD0C0DB3F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2461" y="1791690"/>
            <a:ext cx="2886043" cy="206935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1E74F5A-C8E4-4017-B6D3-CEABC31AE4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1" y="4005065"/>
            <a:ext cx="4069143" cy="285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1050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15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SDHCAL: Particle Identification (Low Energy)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E2D2EE-A663-471B-A82D-D4FB3EF5C419}"/>
              </a:ext>
            </a:extLst>
          </p:cNvPr>
          <p:cNvSpPr/>
          <p:nvPr/>
        </p:nvSpPr>
        <p:spPr>
          <a:xfrm>
            <a:off x="425900" y="992922"/>
            <a:ext cx="8322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cy-GB" sz="2000" b="1" dirty="0">
                <a:solidFill>
                  <a:srgbClr val="030CBD"/>
                </a:solidFill>
              </a:rPr>
              <a:t>SDHCAL TB at CERN using low energy (3-11 GeV) pion beam.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cy-GB" sz="2000" b="1" dirty="0">
                <a:solidFill>
                  <a:srgbClr val="030CBD"/>
                </a:solidFill>
              </a:rPr>
              <a:t>Data and MC simulation for pion samples agree well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B0171E0-E951-4591-ACC2-BB9D2CC8BB01}"/>
              </a:ext>
            </a:extLst>
          </p:cNvPr>
          <p:cNvPicPr/>
          <p:nvPr/>
        </p:nvPicPr>
        <p:blipFill>
          <a:blip r:embed="rId2"/>
          <a:srcRect l="3568" t="2623" r="1792" b="2711"/>
          <a:stretch/>
        </p:blipFill>
        <p:spPr>
          <a:xfrm>
            <a:off x="417678" y="1703481"/>
            <a:ext cx="3876282" cy="2301583"/>
          </a:xfrm>
          <a:prstGeom prst="rect">
            <a:avLst/>
          </a:prstGeom>
          <a:ln>
            <a:noFill/>
          </a:ln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EA4D83FE-37C0-4FD6-BF70-AF7081635F8A}"/>
              </a:ext>
            </a:extLst>
          </p:cNvPr>
          <p:cNvPicPr/>
          <p:nvPr/>
        </p:nvPicPr>
        <p:blipFill>
          <a:blip r:embed="rId3"/>
          <a:srcRect l="5220" t="2560" r="758" b="2568"/>
          <a:stretch/>
        </p:blipFill>
        <p:spPr>
          <a:xfrm>
            <a:off x="4850041" y="1740214"/>
            <a:ext cx="3682399" cy="2264850"/>
          </a:xfrm>
          <a:prstGeom prst="rect">
            <a:avLst/>
          </a:prstGeom>
          <a:ln>
            <a:noFill/>
          </a:ln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7F9EC20A-A832-4495-8F53-1E2C23AAF901}"/>
              </a:ext>
            </a:extLst>
          </p:cNvPr>
          <p:cNvPicPr/>
          <p:nvPr/>
        </p:nvPicPr>
        <p:blipFill>
          <a:blip r:embed="rId4"/>
          <a:srcRect l="1375" t="6076" r="7846"/>
          <a:stretch/>
        </p:blipFill>
        <p:spPr>
          <a:xfrm>
            <a:off x="509553" y="4005064"/>
            <a:ext cx="3846423" cy="2575173"/>
          </a:xfrm>
          <a:prstGeom prst="rect">
            <a:avLst/>
          </a:prstGeom>
          <a:ln>
            <a:noFill/>
          </a:ln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54FA8166-D269-4B44-8C58-41500B48D7FA}"/>
              </a:ext>
            </a:extLst>
          </p:cNvPr>
          <p:cNvPicPr/>
          <p:nvPr/>
        </p:nvPicPr>
        <p:blipFill>
          <a:blip r:embed="rId5"/>
          <a:srcRect l="406" t="7695" r="7440" b="1156"/>
          <a:stretch/>
        </p:blipFill>
        <p:spPr>
          <a:xfrm>
            <a:off x="4716016" y="4039294"/>
            <a:ext cx="3846423" cy="255805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84646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16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SDHCAL (RPC): Energy Resolution 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FBC8ED28-474D-44EC-8CCB-2137EE4EE7E7}"/>
              </a:ext>
            </a:extLst>
          </p:cNvPr>
          <p:cNvPicPr/>
          <p:nvPr/>
        </p:nvPicPr>
        <p:blipFill>
          <a:blip r:embed="rId2"/>
          <a:stretch/>
        </p:blipFill>
        <p:spPr>
          <a:xfrm>
            <a:off x="899592" y="1129968"/>
            <a:ext cx="6768752" cy="5497032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9130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17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7544" y="18864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Construction of GRPC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908720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object 3">
            <a:extLst>
              <a:ext uri="{FF2B5EF4-FFF2-40B4-BE49-F238E27FC236}">
                <a16:creationId xmlns:a16="http://schemas.microsoft.com/office/drawing/2014/main" id="{F4D46371-7992-4A2A-82C4-B7D3C5E9538E}"/>
              </a:ext>
            </a:extLst>
          </p:cNvPr>
          <p:cNvSpPr txBox="1">
            <a:spLocks/>
          </p:cNvSpPr>
          <p:nvPr/>
        </p:nvSpPr>
        <p:spPr>
          <a:xfrm>
            <a:off x="218447" y="1747098"/>
            <a:ext cx="3775991" cy="334226"/>
          </a:xfrm>
          <a:prstGeom prst="rect">
            <a:avLst/>
          </a:prstGeom>
          <a:solidFill>
            <a:srgbClr val="FFC000"/>
          </a:solidFill>
        </p:spPr>
        <p:txBody>
          <a:bodyPr vert="horz" wrap="square" lIns="0" tIns="10954" rIns="0" bIns="0" rtlCol="0" anchor="b">
            <a:sp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algn="l">
              <a:lnSpc>
                <a:spcPct val="100000"/>
              </a:lnSpc>
              <a:spcBef>
                <a:spcPts val="86"/>
              </a:spcBef>
            </a:pPr>
            <a:r>
              <a:rPr lang="en-US" sz="2100" b="1" spc="-4" dirty="0">
                <a:solidFill>
                  <a:srgbClr val="000000"/>
                </a:solidFill>
                <a:latin typeface="等线"/>
                <a:cs typeface="等线"/>
              </a:rPr>
              <a:t>GRPC Construction</a:t>
            </a:r>
            <a:r>
              <a:rPr lang="en-US" sz="2100" b="1" spc="-64" dirty="0">
                <a:solidFill>
                  <a:srgbClr val="000000"/>
                </a:solidFill>
                <a:latin typeface="等线"/>
                <a:cs typeface="等线"/>
              </a:rPr>
              <a:t> P</a:t>
            </a:r>
            <a:r>
              <a:rPr lang="en-US" sz="2100" b="1" dirty="0">
                <a:solidFill>
                  <a:srgbClr val="000000"/>
                </a:solidFill>
                <a:latin typeface="等线"/>
                <a:cs typeface="等线"/>
              </a:rPr>
              <a:t>rocedure</a:t>
            </a:r>
            <a:endParaRPr lang="en-US" sz="2100" b="1" dirty="0">
              <a:latin typeface="等线"/>
              <a:cs typeface="等线"/>
            </a:endParaRPr>
          </a:p>
        </p:txBody>
      </p:sp>
      <p:sp>
        <p:nvSpPr>
          <p:cNvPr id="8" name="object 5">
            <a:extLst>
              <a:ext uri="{FF2B5EF4-FFF2-40B4-BE49-F238E27FC236}">
                <a16:creationId xmlns:a16="http://schemas.microsoft.com/office/drawing/2014/main" id="{7A8670E2-ABE8-4F83-9725-8E0410104F51}"/>
              </a:ext>
            </a:extLst>
          </p:cNvPr>
          <p:cNvSpPr/>
          <p:nvPr/>
        </p:nvSpPr>
        <p:spPr>
          <a:xfrm>
            <a:off x="115043" y="2769490"/>
            <a:ext cx="1362456" cy="86182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9" name="object 6">
            <a:extLst>
              <a:ext uri="{FF2B5EF4-FFF2-40B4-BE49-F238E27FC236}">
                <a16:creationId xmlns:a16="http://schemas.microsoft.com/office/drawing/2014/main" id="{44E12452-6675-4736-8089-154A4996C7EF}"/>
              </a:ext>
            </a:extLst>
          </p:cNvPr>
          <p:cNvSpPr txBox="1"/>
          <p:nvPr/>
        </p:nvSpPr>
        <p:spPr>
          <a:xfrm>
            <a:off x="218447" y="2374583"/>
            <a:ext cx="1083945" cy="38183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 marR="3810" indent="61436">
              <a:spcBef>
                <a:spcPts val="98"/>
              </a:spcBef>
            </a:pPr>
            <a:r>
              <a:rPr sz="1200" spc="4" dirty="0">
                <a:latin typeface="Arial"/>
                <a:cs typeface="Arial"/>
              </a:rPr>
              <a:t>1.Position the  </a:t>
            </a:r>
            <a:r>
              <a:rPr sz="1200" dirty="0">
                <a:latin typeface="Arial"/>
                <a:cs typeface="Arial"/>
              </a:rPr>
              <a:t>walls </a:t>
            </a:r>
            <a:r>
              <a:rPr sz="1200" spc="8" dirty="0">
                <a:latin typeface="Arial"/>
                <a:cs typeface="Arial"/>
              </a:rPr>
              <a:t>and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8" dirty="0">
                <a:latin typeface="Arial"/>
                <a:cs typeface="Arial"/>
              </a:rPr>
              <a:t>pipes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0" name="object 7">
            <a:extLst>
              <a:ext uri="{FF2B5EF4-FFF2-40B4-BE49-F238E27FC236}">
                <a16:creationId xmlns:a16="http://schemas.microsoft.com/office/drawing/2014/main" id="{9BA7F16A-C6C5-44A5-8A53-75A8669A12B5}"/>
              </a:ext>
            </a:extLst>
          </p:cNvPr>
          <p:cNvSpPr/>
          <p:nvPr/>
        </p:nvSpPr>
        <p:spPr>
          <a:xfrm>
            <a:off x="1616818" y="2778510"/>
            <a:ext cx="1351881" cy="86182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1" name="object 8">
            <a:extLst>
              <a:ext uri="{FF2B5EF4-FFF2-40B4-BE49-F238E27FC236}">
                <a16:creationId xmlns:a16="http://schemas.microsoft.com/office/drawing/2014/main" id="{F47375D6-D203-4F70-9A99-1B17BEEA4759}"/>
              </a:ext>
            </a:extLst>
          </p:cNvPr>
          <p:cNvSpPr/>
          <p:nvPr/>
        </p:nvSpPr>
        <p:spPr>
          <a:xfrm>
            <a:off x="3082696" y="2788029"/>
            <a:ext cx="1396745" cy="8641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2" name="object 9">
            <a:extLst>
              <a:ext uri="{FF2B5EF4-FFF2-40B4-BE49-F238E27FC236}">
                <a16:creationId xmlns:a16="http://schemas.microsoft.com/office/drawing/2014/main" id="{C369B766-19ED-4175-B3DC-CD19D7C69DAC}"/>
              </a:ext>
            </a:extLst>
          </p:cNvPr>
          <p:cNvSpPr/>
          <p:nvPr/>
        </p:nvSpPr>
        <p:spPr>
          <a:xfrm>
            <a:off x="1616819" y="4427139"/>
            <a:ext cx="1351880" cy="1040225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3" name="object 10">
            <a:extLst>
              <a:ext uri="{FF2B5EF4-FFF2-40B4-BE49-F238E27FC236}">
                <a16:creationId xmlns:a16="http://schemas.microsoft.com/office/drawing/2014/main" id="{620716E6-2B43-449D-AF54-55F9AE5D2E0A}"/>
              </a:ext>
            </a:extLst>
          </p:cNvPr>
          <p:cNvSpPr/>
          <p:nvPr/>
        </p:nvSpPr>
        <p:spPr>
          <a:xfrm>
            <a:off x="115042" y="4455175"/>
            <a:ext cx="1362455" cy="101292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4" name="object 11">
            <a:extLst>
              <a:ext uri="{FF2B5EF4-FFF2-40B4-BE49-F238E27FC236}">
                <a16:creationId xmlns:a16="http://schemas.microsoft.com/office/drawing/2014/main" id="{0412AD96-4F8B-4466-94FB-58A6B15A25C4}"/>
              </a:ext>
            </a:extLst>
          </p:cNvPr>
          <p:cNvSpPr/>
          <p:nvPr/>
        </p:nvSpPr>
        <p:spPr>
          <a:xfrm>
            <a:off x="4657715" y="2778510"/>
            <a:ext cx="1360170" cy="8618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15" name="object 12">
            <a:extLst>
              <a:ext uri="{FF2B5EF4-FFF2-40B4-BE49-F238E27FC236}">
                <a16:creationId xmlns:a16="http://schemas.microsoft.com/office/drawing/2014/main" id="{43BB373B-E4C0-44D8-B3FC-39B384CEC0B9}"/>
              </a:ext>
            </a:extLst>
          </p:cNvPr>
          <p:cNvSpPr txBox="1"/>
          <p:nvPr/>
        </p:nvSpPr>
        <p:spPr>
          <a:xfrm>
            <a:off x="1673070" y="2379184"/>
            <a:ext cx="1170623" cy="395140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algn="ctr">
              <a:spcBef>
                <a:spcPts val="101"/>
              </a:spcBef>
            </a:pPr>
            <a:r>
              <a:rPr sz="1200" spc="8" dirty="0">
                <a:latin typeface="Arial"/>
                <a:cs typeface="Arial"/>
              </a:rPr>
              <a:t>2.Glue </a:t>
            </a:r>
            <a:r>
              <a:rPr sz="1200" dirty="0">
                <a:latin typeface="Arial"/>
                <a:cs typeface="Arial"/>
              </a:rPr>
              <a:t>walls</a:t>
            </a:r>
            <a:r>
              <a:rPr sz="1200" spc="-8" dirty="0">
                <a:latin typeface="Arial"/>
                <a:cs typeface="Arial"/>
              </a:rPr>
              <a:t> </a:t>
            </a:r>
            <a:endParaRPr lang="en-US" sz="1200" spc="-8" dirty="0">
              <a:latin typeface="Arial"/>
              <a:cs typeface="Arial"/>
            </a:endParaRPr>
          </a:p>
          <a:p>
            <a:pPr algn="ctr">
              <a:spcBef>
                <a:spcPts val="101"/>
              </a:spcBef>
            </a:pPr>
            <a:r>
              <a:rPr lang="en-US" sz="1200" spc="8" dirty="0">
                <a:latin typeface="Arial"/>
                <a:cs typeface="Arial"/>
              </a:rPr>
              <a:t>a</a:t>
            </a:r>
            <a:r>
              <a:rPr sz="1200" spc="8" dirty="0">
                <a:latin typeface="Arial"/>
                <a:cs typeface="Arial"/>
              </a:rPr>
              <a:t>nd</a:t>
            </a:r>
            <a:r>
              <a:rPr lang="en-US" sz="1200" spc="8" dirty="0">
                <a:latin typeface="Arial"/>
                <a:cs typeface="Arial"/>
              </a:rPr>
              <a:t> </a:t>
            </a:r>
            <a:r>
              <a:rPr sz="1200" spc="4" dirty="0">
                <a:latin typeface="Arial"/>
                <a:cs typeface="Arial"/>
              </a:rPr>
              <a:t>pipes.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6" name="object 13">
            <a:extLst>
              <a:ext uri="{FF2B5EF4-FFF2-40B4-BE49-F238E27FC236}">
                <a16:creationId xmlns:a16="http://schemas.microsoft.com/office/drawing/2014/main" id="{E09F1F7F-EA78-47B3-9BAA-3D51BD8EA76F}"/>
              </a:ext>
            </a:extLst>
          </p:cNvPr>
          <p:cNvSpPr txBox="1"/>
          <p:nvPr/>
        </p:nvSpPr>
        <p:spPr>
          <a:xfrm>
            <a:off x="3116413" y="2346641"/>
            <a:ext cx="1281113" cy="38183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algn="ctr">
              <a:spcBef>
                <a:spcPts val="98"/>
              </a:spcBef>
            </a:pPr>
            <a:r>
              <a:rPr sz="1200" spc="8" dirty="0">
                <a:latin typeface="Arial"/>
                <a:cs typeface="Arial"/>
              </a:rPr>
              <a:t>3.Draw </a:t>
            </a:r>
            <a:r>
              <a:rPr sz="1200" spc="4" dirty="0">
                <a:latin typeface="Arial"/>
                <a:cs typeface="Arial"/>
              </a:rPr>
              <a:t>the</a:t>
            </a:r>
            <a:r>
              <a:rPr sz="1200" spc="-60" dirty="0">
                <a:latin typeface="Arial"/>
                <a:cs typeface="Arial"/>
              </a:rPr>
              <a:t> </a:t>
            </a:r>
            <a:r>
              <a:rPr sz="1200" spc="8" dirty="0">
                <a:latin typeface="Arial"/>
                <a:cs typeface="Arial"/>
              </a:rPr>
              <a:t>spacer</a:t>
            </a:r>
            <a:endParaRPr sz="1200">
              <a:latin typeface="Arial"/>
              <a:cs typeface="Arial"/>
            </a:endParaRPr>
          </a:p>
          <a:p>
            <a:pPr marL="2858" algn="ctr">
              <a:spcBef>
                <a:spcPts val="38"/>
              </a:spcBef>
            </a:pPr>
            <a:r>
              <a:rPr sz="1200" spc="4" dirty="0">
                <a:latin typeface="Arial"/>
                <a:cs typeface="Arial"/>
              </a:rPr>
              <a:t>position</a:t>
            </a:r>
            <a:r>
              <a:rPr sz="1200" dirty="0">
                <a:latin typeface="Arial"/>
                <a:cs typeface="Arial"/>
              </a:rPr>
              <a:t> </a:t>
            </a:r>
            <a:r>
              <a:rPr sz="1200" spc="8" dirty="0">
                <a:latin typeface="Arial"/>
                <a:cs typeface="Arial"/>
              </a:rPr>
              <a:t>sketch</a:t>
            </a:r>
            <a:endParaRPr sz="1200">
              <a:latin typeface="Arial"/>
              <a:cs typeface="Arial"/>
            </a:endParaRPr>
          </a:p>
        </p:txBody>
      </p:sp>
      <p:sp>
        <p:nvSpPr>
          <p:cNvPr id="17" name="object 14">
            <a:extLst>
              <a:ext uri="{FF2B5EF4-FFF2-40B4-BE49-F238E27FC236}">
                <a16:creationId xmlns:a16="http://schemas.microsoft.com/office/drawing/2014/main" id="{5B6B553A-EA8B-4CEE-ADD4-2BF446158E2D}"/>
              </a:ext>
            </a:extLst>
          </p:cNvPr>
          <p:cNvSpPr txBox="1"/>
          <p:nvPr/>
        </p:nvSpPr>
        <p:spPr>
          <a:xfrm>
            <a:off x="4619625" y="2344426"/>
            <a:ext cx="1230154" cy="38183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algn="ctr">
              <a:spcBef>
                <a:spcPts val="98"/>
              </a:spcBef>
            </a:pPr>
            <a:r>
              <a:rPr sz="1200" spc="4" dirty="0">
                <a:latin typeface="Arial"/>
                <a:cs typeface="Arial"/>
              </a:rPr>
              <a:t>4.Put the</a:t>
            </a:r>
            <a:r>
              <a:rPr sz="1200" spc="-38" dirty="0">
                <a:latin typeface="Arial"/>
                <a:cs typeface="Arial"/>
              </a:rPr>
              <a:t> </a:t>
            </a:r>
            <a:r>
              <a:rPr sz="1200" spc="8" dirty="0">
                <a:latin typeface="Arial"/>
                <a:cs typeface="Arial"/>
              </a:rPr>
              <a:t>spacers</a:t>
            </a:r>
            <a:endParaRPr sz="1200" dirty="0">
              <a:latin typeface="Arial"/>
              <a:cs typeface="Arial"/>
            </a:endParaRPr>
          </a:p>
          <a:p>
            <a:pPr algn="ctr">
              <a:spcBef>
                <a:spcPts val="38"/>
              </a:spcBef>
            </a:pPr>
            <a:r>
              <a:rPr sz="1200" spc="8" dirty="0">
                <a:latin typeface="Arial"/>
                <a:cs typeface="Arial"/>
              </a:rPr>
              <a:t>on the</a:t>
            </a:r>
            <a:r>
              <a:rPr sz="1200" spc="-34" dirty="0">
                <a:latin typeface="Arial"/>
                <a:cs typeface="Arial"/>
              </a:rPr>
              <a:t> </a:t>
            </a:r>
            <a:r>
              <a:rPr sz="1200" spc="8" dirty="0">
                <a:latin typeface="Arial"/>
                <a:cs typeface="Arial"/>
              </a:rPr>
              <a:t>glass</a:t>
            </a:r>
            <a:endParaRPr sz="1200" dirty="0">
              <a:latin typeface="Arial"/>
              <a:cs typeface="Arial"/>
            </a:endParaRPr>
          </a:p>
        </p:txBody>
      </p:sp>
      <p:sp>
        <p:nvSpPr>
          <p:cNvPr id="18" name="object 15">
            <a:extLst>
              <a:ext uri="{FF2B5EF4-FFF2-40B4-BE49-F238E27FC236}">
                <a16:creationId xmlns:a16="http://schemas.microsoft.com/office/drawing/2014/main" id="{8A8783BD-222A-4931-BB7A-B0C93947B336}"/>
              </a:ext>
            </a:extLst>
          </p:cNvPr>
          <p:cNvSpPr txBox="1"/>
          <p:nvPr/>
        </p:nvSpPr>
        <p:spPr>
          <a:xfrm>
            <a:off x="32842" y="4156948"/>
            <a:ext cx="1326833" cy="197170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sz="1200" spc="8" dirty="0">
                <a:latin typeface="Arial"/>
                <a:cs typeface="Arial"/>
              </a:rPr>
              <a:t>5.Glue </a:t>
            </a:r>
            <a:r>
              <a:rPr sz="1200" spc="4" dirty="0">
                <a:latin typeface="Arial"/>
                <a:cs typeface="Arial"/>
              </a:rPr>
              <a:t>the</a:t>
            </a:r>
            <a:r>
              <a:rPr sz="1200" spc="-41" dirty="0">
                <a:latin typeface="Arial"/>
                <a:cs typeface="Arial"/>
              </a:rPr>
              <a:t> </a:t>
            </a:r>
            <a:r>
              <a:rPr sz="1200" spc="8" dirty="0">
                <a:latin typeface="Arial"/>
                <a:cs typeface="Arial"/>
              </a:rPr>
              <a:t>spacers</a:t>
            </a:r>
            <a:endParaRPr sz="1200">
              <a:latin typeface="Arial"/>
              <a:cs typeface="Arial"/>
            </a:endParaRPr>
          </a:p>
        </p:txBody>
      </p:sp>
      <p:sp>
        <p:nvSpPr>
          <p:cNvPr id="19" name="object 16">
            <a:extLst>
              <a:ext uri="{FF2B5EF4-FFF2-40B4-BE49-F238E27FC236}">
                <a16:creationId xmlns:a16="http://schemas.microsoft.com/office/drawing/2014/main" id="{0C90FA07-F5AD-443D-A544-016F1FEE2277}"/>
              </a:ext>
            </a:extLst>
          </p:cNvPr>
          <p:cNvSpPr txBox="1"/>
          <p:nvPr/>
        </p:nvSpPr>
        <p:spPr>
          <a:xfrm>
            <a:off x="1643295" y="4033756"/>
            <a:ext cx="1325404" cy="372955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73343" marR="3810" indent="-64294">
              <a:lnSpc>
                <a:spcPct val="102499"/>
              </a:lnSpc>
              <a:spcBef>
                <a:spcPts val="64"/>
              </a:spcBef>
            </a:pPr>
            <a:r>
              <a:rPr sz="1200" spc="4" dirty="0">
                <a:latin typeface="Arial"/>
                <a:cs typeface="Arial"/>
              </a:rPr>
              <a:t>6. </a:t>
            </a:r>
            <a:r>
              <a:rPr sz="1200" spc="8" dirty="0">
                <a:latin typeface="Arial"/>
                <a:cs typeface="Arial"/>
              </a:rPr>
              <a:t>Glue </a:t>
            </a:r>
            <a:r>
              <a:rPr sz="1200" spc="4" dirty="0">
                <a:latin typeface="Arial"/>
                <a:cs typeface="Arial"/>
              </a:rPr>
              <a:t>the</a:t>
            </a:r>
            <a:r>
              <a:rPr sz="1200" spc="-53" dirty="0">
                <a:latin typeface="Arial"/>
                <a:cs typeface="Arial"/>
              </a:rPr>
              <a:t> </a:t>
            </a:r>
            <a:r>
              <a:rPr sz="1200" spc="8" dirty="0">
                <a:latin typeface="Arial"/>
                <a:cs typeface="Arial"/>
              </a:rPr>
              <a:t>second  </a:t>
            </a:r>
            <a:r>
              <a:rPr sz="1200" spc="4" dirty="0">
                <a:latin typeface="Arial"/>
                <a:cs typeface="Arial"/>
              </a:rPr>
              <a:t>glass to the</a:t>
            </a:r>
            <a:r>
              <a:rPr sz="1200" spc="-30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walls</a:t>
            </a:r>
          </a:p>
        </p:txBody>
      </p:sp>
      <p:sp>
        <p:nvSpPr>
          <p:cNvPr id="20" name="object 17">
            <a:extLst>
              <a:ext uri="{FF2B5EF4-FFF2-40B4-BE49-F238E27FC236}">
                <a16:creationId xmlns:a16="http://schemas.microsoft.com/office/drawing/2014/main" id="{91F6B009-AC0E-450B-8411-DB36AE3408D3}"/>
              </a:ext>
            </a:extLst>
          </p:cNvPr>
          <p:cNvSpPr txBox="1"/>
          <p:nvPr/>
        </p:nvSpPr>
        <p:spPr>
          <a:xfrm>
            <a:off x="3017149" y="4016462"/>
            <a:ext cx="1527839" cy="395140"/>
          </a:xfrm>
          <a:prstGeom prst="rect">
            <a:avLst/>
          </a:prstGeom>
        </p:spPr>
        <p:txBody>
          <a:bodyPr vert="horz" wrap="square" lIns="0" tIns="12859" rIns="0" bIns="0" rtlCol="0">
            <a:spAutoFit/>
          </a:bodyPr>
          <a:lstStyle/>
          <a:p>
            <a:pPr algn="ctr">
              <a:spcBef>
                <a:spcPts val="101"/>
              </a:spcBef>
            </a:pPr>
            <a:r>
              <a:rPr sz="1200" spc="4" dirty="0">
                <a:latin typeface="Arial"/>
                <a:cs typeface="Arial"/>
              </a:rPr>
              <a:t>7. </a:t>
            </a:r>
            <a:r>
              <a:rPr sz="1200" spc="11" dirty="0">
                <a:latin typeface="Arial"/>
                <a:cs typeface="Arial"/>
              </a:rPr>
              <a:t>Gas </a:t>
            </a:r>
            <a:r>
              <a:rPr sz="1200" spc="4" dirty="0">
                <a:latin typeface="Arial"/>
                <a:cs typeface="Arial"/>
              </a:rPr>
              <a:t>tight </a:t>
            </a:r>
            <a:r>
              <a:rPr sz="1200" dirty="0">
                <a:latin typeface="Arial"/>
                <a:cs typeface="Arial"/>
              </a:rPr>
              <a:t>with</a:t>
            </a:r>
            <a:r>
              <a:rPr sz="1200" spc="-41" dirty="0">
                <a:latin typeface="Arial"/>
                <a:cs typeface="Arial"/>
              </a:rPr>
              <a:t> </a:t>
            </a:r>
            <a:endParaRPr lang="en-US" altLang="zh-CN" sz="1200" spc="-41" dirty="0">
              <a:latin typeface="Arial"/>
              <a:cs typeface="Arial"/>
            </a:endParaRPr>
          </a:p>
          <a:p>
            <a:pPr algn="ctr">
              <a:spcBef>
                <a:spcPts val="101"/>
              </a:spcBef>
            </a:pPr>
            <a:r>
              <a:rPr lang="en-US" sz="1200" spc="4" dirty="0">
                <a:latin typeface="Arial"/>
                <a:cs typeface="Arial"/>
              </a:rPr>
              <a:t>S</a:t>
            </a:r>
            <a:r>
              <a:rPr sz="1200" spc="4" dirty="0">
                <a:latin typeface="Arial"/>
                <a:cs typeface="Arial"/>
              </a:rPr>
              <a:t>ilico</a:t>
            </a:r>
            <a:r>
              <a:rPr lang="en-US" sz="1200" spc="4" dirty="0">
                <a:latin typeface="Arial"/>
                <a:cs typeface="Arial"/>
              </a:rPr>
              <a:t>n</a:t>
            </a:r>
            <a:r>
              <a:rPr lang="en-US" sz="1200" dirty="0">
                <a:latin typeface="Arial"/>
                <a:cs typeface="Arial"/>
              </a:rPr>
              <a:t> </a:t>
            </a:r>
            <a:r>
              <a:rPr lang="en-US" sz="1200" spc="8" dirty="0">
                <a:latin typeface="Arial"/>
                <a:cs typeface="Arial"/>
              </a:rPr>
              <a:t>and</a:t>
            </a:r>
            <a:r>
              <a:rPr lang="zh-CN" altLang="en-US" sz="1200" spc="8" dirty="0">
                <a:latin typeface="Arial"/>
                <a:cs typeface="Arial"/>
              </a:rPr>
              <a:t> </a:t>
            </a:r>
            <a:r>
              <a:rPr lang="en-US" sz="1200" spc="4" dirty="0">
                <a:latin typeface="Arial"/>
                <a:cs typeface="Arial"/>
              </a:rPr>
              <a:t>test</a:t>
            </a:r>
            <a:r>
              <a:rPr lang="en-US" sz="1200" spc="-26" dirty="0">
                <a:latin typeface="Arial"/>
                <a:cs typeface="Arial"/>
              </a:rPr>
              <a:t> </a:t>
            </a:r>
            <a:r>
              <a:rPr lang="en-US" sz="1200" spc="4" dirty="0">
                <a:latin typeface="Arial"/>
                <a:cs typeface="Arial"/>
              </a:rPr>
              <a:t>leaks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21" name="object 18">
            <a:extLst>
              <a:ext uri="{FF2B5EF4-FFF2-40B4-BE49-F238E27FC236}">
                <a16:creationId xmlns:a16="http://schemas.microsoft.com/office/drawing/2014/main" id="{78A89B3F-6413-456D-9203-7F668A5C286A}"/>
              </a:ext>
            </a:extLst>
          </p:cNvPr>
          <p:cNvSpPr/>
          <p:nvPr/>
        </p:nvSpPr>
        <p:spPr>
          <a:xfrm>
            <a:off x="3082696" y="4425323"/>
            <a:ext cx="1396745" cy="10538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2" name="object 19">
            <a:extLst>
              <a:ext uri="{FF2B5EF4-FFF2-40B4-BE49-F238E27FC236}">
                <a16:creationId xmlns:a16="http://schemas.microsoft.com/office/drawing/2014/main" id="{F60AFE25-58BA-40A7-B98C-DC9D49D1E175}"/>
              </a:ext>
            </a:extLst>
          </p:cNvPr>
          <p:cNvSpPr txBox="1"/>
          <p:nvPr/>
        </p:nvSpPr>
        <p:spPr>
          <a:xfrm>
            <a:off x="4572000" y="4020434"/>
            <a:ext cx="1325404" cy="372955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427673" marR="3810" indent="-418624">
              <a:lnSpc>
                <a:spcPct val="102499"/>
              </a:lnSpc>
              <a:spcBef>
                <a:spcPts val="64"/>
              </a:spcBef>
            </a:pPr>
            <a:r>
              <a:rPr lang="en-US" altLang="zh-CN" sz="1200" spc="4" dirty="0">
                <a:latin typeface="Arial"/>
                <a:cs typeface="Arial"/>
              </a:rPr>
              <a:t>     </a:t>
            </a:r>
            <a:r>
              <a:rPr sz="1200" spc="4" dirty="0">
                <a:latin typeface="Arial"/>
                <a:cs typeface="Arial"/>
              </a:rPr>
              <a:t>8. coating </a:t>
            </a:r>
            <a:r>
              <a:rPr sz="1200" spc="8" dirty="0">
                <a:latin typeface="Arial"/>
                <a:cs typeface="Arial"/>
              </a:rPr>
              <a:t>and  </a:t>
            </a:r>
            <a:r>
              <a:rPr sz="1200" spc="4" dirty="0">
                <a:latin typeface="Arial"/>
                <a:cs typeface="Arial"/>
              </a:rPr>
              <a:t>mylar</a:t>
            </a:r>
            <a:r>
              <a:rPr sz="1200" dirty="0">
                <a:latin typeface="Arial"/>
                <a:cs typeface="Arial"/>
              </a:rPr>
              <a:t> fixing</a:t>
            </a:r>
          </a:p>
        </p:txBody>
      </p:sp>
      <p:sp>
        <p:nvSpPr>
          <p:cNvPr id="23" name="object 20">
            <a:extLst>
              <a:ext uri="{FF2B5EF4-FFF2-40B4-BE49-F238E27FC236}">
                <a16:creationId xmlns:a16="http://schemas.microsoft.com/office/drawing/2014/main" id="{FBF45EF9-96C1-4DF9-9B3C-9EB298CF5A33}"/>
              </a:ext>
            </a:extLst>
          </p:cNvPr>
          <p:cNvSpPr/>
          <p:nvPr/>
        </p:nvSpPr>
        <p:spPr>
          <a:xfrm>
            <a:off x="4655186" y="4427139"/>
            <a:ext cx="1356255" cy="10402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pic>
        <p:nvPicPr>
          <p:cNvPr id="24" name="Picture 3" descr="C:\Users\Joesh\Desktop\RPC reports\Fran's RPC.jpg">
            <a:extLst>
              <a:ext uri="{FF2B5EF4-FFF2-40B4-BE49-F238E27FC236}">
                <a16:creationId xmlns:a16="http://schemas.microsoft.com/office/drawing/2014/main" id="{9BD8173F-E2A8-4185-882F-F912E1E30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/>
          <a:srcRect l="13146" r="17648"/>
          <a:stretch/>
        </p:blipFill>
        <p:spPr bwMode="auto">
          <a:xfrm rot="5400000">
            <a:off x="6419260" y="3491971"/>
            <a:ext cx="2015021" cy="2183733"/>
          </a:xfrm>
          <a:prstGeom prst="rect">
            <a:avLst/>
          </a:prstGeom>
          <a:noFill/>
        </p:spPr>
      </p:pic>
      <p:sp>
        <p:nvSpPr>
          <p:cNvPr id="25" name="object 4">
            <a:extLst>
              <a:ext uri="{FF2B5EF4-FFF2-40B4-BE49-F238E27FC236}">
                <a16:creationId xmlns:a16="http://schemas.microsoft.com/office/drawing/2014/main" id="{A4E580D0-6DAF-4D7B-9F08-45805A51C8A6}"/>
              </a:ext>
            </a:extLst>
          </p:cNvPr>
          <p:cNvSpPr/>
          <p:nvPr/>
        </p:nvSpPr>
        <p:spPr>
          <a:xfrm>
            <a:off x="7685550" y="1829842"/>
            <a:ext cx="1207985" cy="1678016"/>
          </a:xfrm>
          <a:prstGeom prst="rect">
            <a:avLst/>
          </a:prstGeom>
          <a:blipFill>
            <a:blip r:embed="rId11" cstate="print"/>
            <a:stretch>
              <a:fillRect l="-17314" r="-17008"/>
            </a:stretch>
          </a:blipFill>
        </p:spPr>
        <p:txBody>
          <a:bodyPr wrap="square" lIns="0" tIns="0" rIns="0" bIns="0" rtlCol="0"/>
          <a:lstStyle/>
          <a:p>
            <a:endParaRPr sz="1350"/>
          </a:p>
        </p:txBody>
      </p:sp>
      <p:sp>
        <p:nvSpPr>
          <p:cNvPr id="26" name="object 7">
            <a:extLst>
              <a:ext uri="{FF2B5EF4-FFF2-40B4-BE49-F238E27FC236}">
                <a16:creationId xmlns:a16="http://schemas.microsoft.com/office/drawing/2014/main" id="{0639E979-2BE6-472A-AC61-8D4E77D05BF8}"/>
              </a:ext>
            </a:extLst>
          </p:cNvPr>
          <p:cNvSpPr txBox="1"/>
          <p:nvPr/>
        </p:nvSpPr>
        <p:spPr>
          <a:xfrm>
            <a:off x="6246068" y="1609260"/>
            <a:ext cx="1281113" cy="217367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altLang="zh-CN" sz="1350" b="1" spc="-8" dirty="0">
                <a:solidFill>
                  <a:srgbClr val="FF0000"/>
                </a:solidFill>
                <a:latin typeface="等线 Light"/>
                <a:cs typeface="等线 Light"/>
              </a:rPr>
              <a:t>200*200*1.2mm</a:t>
            </a:r>
            <a:r>
              <a:rPr lang="en-US" altLang="zh-CN" sz="1350" b="1" spc="-8" baseline="30000" dirty="0">
                <a:solidFill>
                  <a:srgbClr val="FF0000"/>
                </a:solidFill>
                <a:latin typeface="等线 Light"/>
                <a:cs typeface="等线 Light"/>
              </a:rPr>
              <a:t>3</a:t>
            </a:r>
            <a:endParaRPr sz="1350" b="1" baseline="30000" dirty="0">
              <a:solidFill>
                <a:srgbClr val="FF0000"/>
              </a:solidFill>
              <a:latin typeface="等线 Light"/>
              <a:cs typeface="等线 Light"/>
            </a:endParaRPr>
          </a:p>
        </p:txBody>
      </p:sp>
      <p:sp>
        <p:nvSpPr>
          <p:cNvPr id="27" name="object 7">
            <a:extLst>
              <a:ext uri="{FF2B5EF4-FFF2-40B4-BE49-F238E27FC236}">
                <a16:creationId xmlns:a16="http://schemas.microsoft.com/office/drawing/2014/main" id="{16895EAD-D19B-43FD-9654-F8F0750BA1A2}"/>
              </a:ext>
            </a:extLst>
          </p:cNvPr>
          <p:cNvSpPr txBox="1"/>
          <p:nvPr/>
        </p:nvSpPr>
        <p:spPr>
          <a:xfrm>
            <a:off x="7560643" y="1589614"/>
            <a:ext cx="1281113" cy="217367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altLang="zh-CN" sz="1350" b="1" spc="-8" dirty="0">
                <a:solidFill>
                  <a:srgbClr val="FF0000"/>
                </a:solidFill>
                <a:latin typeface="等线 Light"/>
                <a:cs typeface="等线 Light"/>
              </a:rPr>
              <a:t>120*200*1mm</a:t>
            </a:r>
            <a:r>
              <a:rPr lang="en-US" altLang="zh-CN" sz="1350" b="1" spc="-8" baseline="30000" dirty="0">
                <a:solidFill>
                  <a:srgbClr val="FF0000"/>
                </a:solidFill>
                <a:latin typeface="等线 Light"/>
                <a:cs typeface="等线 Light"/>
              </a:rPr>
              <a:t>3</a:t>
            </a:r>
            <a:endParaRPr sz="1350" b="1" baseline="30000" dirty="0">
              <a:solidFill>
                <a:srgbClr val="FF0000"/>
              </a:solidFill>
              <a:latin typeface="等线 Light"/>
              <a:cs typeface="等线 Light"/>
            </a:endParaRPr>
          </a:p>
        </p:txBody>
      </p:sp>
      <p:sp>
        <p:nvSpPr>
          <p:cNvPr id="28" name="object 7">
            <a:extLst>
              <a:ext uri="{FF2B5EF4-FFF2-40B4-BE49-F238E27FC236}">
                <a16:creationId xmlns:a16="http://schemas.microsoft.com/office/drawing/2014/main" id="{70E09D39-7390-4E06-A24E-241A7C900AA9}"/>
              </a:ext>
            </a:extLst>
          </p:cNvPr>
          <p:cNvSpPr txBox="1"/>
          <p:nvPr/>
        </p:nvSpPr>
        <p:spPr>
          <a:xfrm>
            <a:off x="6756925" y="4692521"/>
            <a:ext cx="1444274" cy="24045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lang="en-US" altLang="zh-CN" sz="1500" b="1" spc="-8" dirty="0">
                <a:solidFill>
                  <a:srgbClr val="FF0000"/>
                </a:solidFill>
                <a:latin typeface="等线 Light"/>
                <a:cs typeface="等线 Light"/>
              </a:rPr>
              <a:t>350*500*1.2mm</a:t>
            </a:r>
            <a:r>
              <a:rPr lang="en-US" altLang="zh-CN" sz="1500" b="1" spc="-8" baseline="30000" dirty="0">
                <a:solidFill>
                  <a:srgbClr val="FF0000"/>
                </a:solidFill>
                <a:latin typeface="等线 Light"/>
                <a:cs typeface="等线 Light"/>
              </a:rPr>
              <a:t>3</a:t>
            </a:r>
            <a:endParaRPr sz="1500" b="1" baseline="30000" dirty="0">
              <a:solidFill>
                <a:srgbClr val="FF0000"/>
              </a:solidFill>
              <a:latin typeface="等线 Light"/>
              <a:cs typeface="等线 Light"/>
            </a:endParaRPr>
          </a:p>
        </p:txBody>
      </p:sp>
      <p:pic>
        <p:nvPicPr>
          <p:cNvPr id="29" name="图片 28">
            <a:extLst>
              <a:ext uri="{FF2B5EF4-FFF2-40B4-BE49-F238E27FC236}">
                <a16:creationId xmlns:a16="http://schemas.microsoft.com/office/drawing/2014/main" id="{52923302-BA36-400E-8587-2E741298511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6" t="28165" r="8666" b="7474"/>
          <a:stretch/>
        </p:blipFill>
        <p:spPr>
          <a:xfrm>
            <a:off x="6194350" y="1821311"/>
            <a:ext cx="1432829" cy="1686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761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18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SDHCAL: Energy Resolution 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6F53291-A82D-4C05-9DCB-829A994AEC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936702"/>
            <a:ext cx="2995612" cy="266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2DC1545-282C-4927-8B2B-0B7C72EC93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4"/>
          <a:stretch>
            <a:fillRect/>
          </a:stretch>
        </p:blipFill>
        <p:spPr bwMode="auto">
          <a:xfrm>
            <a:off x="101256" y="1484784"/>
            <a:ext cx="1457325" cy="2484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404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4">
            <a:extLst>
              <a:ext uri="{FF2B5EF4-FFF2-40B4-BE49-F238E27FC236}">
                <a16:creationId xmlns:a16="http://schemas.microsoft.com/office/drawing/2014/main" id="{9CE625C0-EE72-4BED-A29E-7BD92F0876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4" t="2455" r="22795" b="847"/>
          <a:stretch>
            <a:fillRect/>
          </a:stretch>
        </p:blipFill>
        <p:spPr bwMode="auto">
          <a:xfrm>
            <a:off x="101256" y="4004146"/>
            <a:ext cx="1495425" cy="24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3854" t="2455" r="22795" b="84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20A024BA-25C4-4F1A-B925-D1B28C7A2D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6" t="16652" r="12167"/>
          <a:stretch>
            <a:fillRect/>
          </a:stretch>
        </p:blipFill>
        <p:spPr bwMode="auto">
          <a:xfrm>
            <a:off x="1676056" y="1484784"/>
            <a:ext cx="1574800" cy="2519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4376" t="16652" r="1216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853D9EA8-0199-4A45-9801-56FA24A6FB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83" r="-2362" b="4883"/>
          <a:stretch>
            <a:fillRect/>
          </a:stretch>
        </p:blipFill>
        <p:spPr bwMode="auto">
          <a:xfrm>
            <a:off x="1676056" y="4004146"/>
            <a:ext cx="1652588" cy="2414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0983" r="-2362" b="488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798C0845-2CC9-48D0-978C-DAE683B56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6" t="1057" r="8507"/>
          <a:stretch>
            <a:fillRect/>
          </a:stretch>
        </p:blipFill>
        <p:spPr bwMode="auto">
          <a:xfrm rot="5400000">
            <a:off x="3535251" y="1203258"/>
            <a:ext cx="2471213" cy="2736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126" t="1057" r="8507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B264761A-E4E8-4E66-9D64-2D64C407D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117" y="4077072"/>
            <a:ext cx="2719387" cy="2497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A5092318-04D3-490C-8FF3-7ACBCB868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435" y="1340768"/>
            <a:ext cx="2429953" cy="24299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699438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19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7544" y="18864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GRPC Test Platform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908720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object 7">
            <a:extLst>
              <a:ext uri="{FF2B5EF4-FFF2-40B4-BE49-F238E27FC236}">
                <a16:creationId xmlns:a16="http://schemas.microsoft.com/office/drawing/2014/main" id="{D9B0DC0F-E279-40CA-A760-58925B06A59E}"/>
              </a:ext>
            </a:extLst>
          </p:cNvPr>
          <p:cNvSpPr/>
          <p:nvPr/>
        </p:nvSpPr>
        <p:spPr>
          <a:xfrm>
            <a:off x="4721782" y="3905255"/>
            <a:ext cx="3450617" cy="28162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r>
              <a:rPr lang="en-US" sz="1350" dirty="0"/>
              <a:t>z</a:t>
            </a:r>
            <a:endParaRPr sz="135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DF771063-6196-4191-A936-762662121BA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9439" y="1882934"/>
            <a:ext cx="1865660" cy="1579433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75F66B6F-F927-4A73-8A1D-120FD41E7D32}"/>
              </a:ext>
            </a:extLst>
          </p:cNvPr>
          <p:cNvSpPr txBox="1"/>
          <p:nvPr/>
        </p:nvSpPr>
        <p:spPr>
          <a:xfrm>
            <a:off x="4499992" y="1268760"/>
            <a:ext cx="457734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1600" b="1" dirty="0"/>
              <a:t>RPC Size: 120×200×1.2mm</a:t>
            </a:r>
            <a:r>
              <a:rPr lang="en-US" altLang="zh-CN" sz="1600" b="1" baseline="30000" dirty="0"/>
              <a:t>3      </a:t>
            </a:r>
            <a:r>
              <a:rPr lang="en-US" altLang="zh-CN" sz="1600" b="1" dirty="0"/>
              <a:t>High Voltage:</a:t>
            </a:r>
            <a:r>
              <a:rPr lang="zh-CN" altLang="en-US" sz="1600" b="1" dirty="0"/>
              <a:t> </a:t>
            </a:r>
            <a:r>
              <a:rPr lang="en-US" altLang="zh-CN" sz="1600" b="1" dirty="0"/>
              <a:t>7200V</a:t>
            </a: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2E3EB64-EB90-4B1D-92D5-351DF54410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86" y="2231637"/>
            <a:ext cx="4349714" cy="2599449"/>
          </a:xfrm>
          <a:prstGeom prst="rect">
            <a:avLst/>
          </a:prstGeom>
        </p:spPr>
      </p:pic>
      <p:sp>
        <p:nvSpPr>
          <p:cNvPr id="11" name="对话气泡: 圆角矩形 10">
            <a:extLst>
              <a:ext uri="{FF2B5EF4-FFF2-40B4-BE49-F238E27FC236}">
                <a16:creationId xmlns:a16="http://schemas.microsoft.com/office/drawing/2014/main" id="{F8BD07A7-EAE5-4030-B824-B8BE95D62BBA}"/>
              </a:ext>
            </a:extLst>
          </p:cNvPr>
          <p:cNvSpPr/>
          <p:nvPr/>
        </p:nvSpPr>
        <p:spPr>
          <a:xfrm>
            <a:off x="153018" y="5044594"/>
            <a:ext cx="1418861" cy="484748"/>
          </a:xfrm>
          <a:prstGeom prst="wedgeRoundRectCallout">
            <a:avLst>
              <a:gd name="adj1" fmla="val -28848"/>
              <a:gd name="adj2" fmla="val -311847"/>
              <a:gd name="adj3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b="1" dirty="0">
                <a:solidFill>
                  <a:schemeClr val="tx1"/>
                </a:solidFill>
              </a:rPr>
              <a:t>Readout </a:t>
            </a:r>
          </a:p>
          <a:p>
            <a:pPr algn="ctr"/>
            <a:r>
              <a:rPr lang="en-US" altLang="zh-CN" sz="1350" b="1" dirty="0">
                <a:solidFill>
                  <a:schemeClr val="tx1"/>
                </a:solidFill>
              </a:rPr>
              <a:t>&amp; DAQ</a:t>
            </a:r>
            <a:endParaRPr lang="zh-CN" altLang="en-US" sz="1350" b="1" dirty="0">
              <a:solidFill>
                <a:schemeClr val="tx1"/>
              </a:solidFill>
            </a:endParaRPr>
          </a:p>
        </p:txBody>
      </p:sp>
      <p:sp>
        <p:nvSpPr>
          <p:cNvPr id="12" name="对话气泡: 圆角矩形 11">
            <a:extLst>
              <a:ext uri="{FF2B5EF4-FFF2-40B4-BE49-F238E27FC236}">
                <a16:creationId xmlns:a16="http://schemas.microsoft.com/office/drawing/2014/main" id="{32BD89F1-8A2D-4355-B42E-7B56DF94F4D4}"/>
              </a:ext>
            </a:extLst>
          </p:cNvPr>
          <p:cNvSpPr/>
          <p:nvPr/>
        </p:nvSpPr>
        <p:spPr>
          <a:xfrm>
            <a:off x="1657350" y="5015044"/>
            <a:ext cx="917545" cy="484748"/>
          </a:xfrm>
          <a:prstGeom prst="wedgeRoundRectCallout">
            <a:avLst>
              <a:gd name="adj1" fmla="val -34051"/>
              <a:gd name="adj2" fmla="val -226711"/>
              <a:gd name="adj3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b="1" dirty="0">
                <a:solidFill>
                  <a:schemeClr val="tx1"/>
                </a:solidFill>
              </a:rPr>
              <a:t>Gas system</a:t>
            </a:r>
            <a:endParaRPr lang="zh-CN" altLang="en-US" sz="1350" b="1" dirty="0">
              <a:solidFill>
                <a:schemeClr val="tx1"/>
              </a:solidFill>
            </a:endParaRPr>
          </a:p>
        </p:txBody>
      </p:sp>
      <p:sp>
        <p:nvSpPr>
          <p:cNvPr id="13" name="对话气泡: 圆角矩形 12">
            <a:extLst>
              <a:ext uri="{FF2B5EF4-FFF2-40B4-BE49-F238E27FC236}">
                <a16:creationId xmlns:a16="http://schemas.microsoft.com/office/drawing/2014/main" id="{2FCE068D-4814-415A-8B15-C94ADD184094}"/>
              </a:ext>
            </a:extLst>
          </p:cNvPr>
          <p:cNvSpPr/>
          <p:nvPr/>
        </p:nvSpPr>
        <p:spPr>
          <a:xfrm>
            <a:off x="2695154" y="5015044"/>
            <a:ext cx="1852388" cy="484748"/>
          </a:xfrm>
          <a:prstGeom prst="wedgeRoundRectCallout">
            <a:avLst>
              <a:gd name="adj1" fmla="val -34737"/>
              <a:gd name="adj2" fmla="val -239231"/>
              <a:gd name="adj3" fmla="val 16667"/>
            </a:avLst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350" b="1" dirty="0">
                <a:solidFill>
                  <a:schemeClr val="tx1"/>
                </a:solidFill>
              </a:rPr>
              <a:t>Test system &amp; </a:t>
            </a:r>
          </a:p>
          <a:p>
            <a:pPr algn="ctr"/>
            <a:r>
              <a:rPr lang="en-US" altLang="zh-CN" sz="1350" b="1" dirty="0">
                <a:solidFill>
                  <a:schemeClr val="tx1"/>
                </a:solidFill>
              </a:rPr>
              <a:t>Faraday cage</a:t>
            </a:r>
            <a:endParaRPr lang="zh-CN" altLang="en-US" sz="1350" b="1" dirty="0">
              <a:solidFill>
                <a:schemeClr val="tx1"/>
              </a:solidFill>
            </a:endParaRPr>
          </a:p>
        </p:txBody>
      </p:sp>
      <p:pic>
        <p:nvPicPr>
          <p:cNvPr id="15" name="Picture 4">
            <a:extLst>
              <a:ext uri="{FF2B5EF4-FFF2-40B4-BE49-F238E27FC236}">
                <a16:creationId xmlns:a16="http://schemas.microsoft.com/office/drawing/2014/main" id="{846DF09B-5066-4150-96EE-7777D6F551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4771" y="1706437"/>
            <a:ext cx="2772570" cy="2079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07863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3861709" y="179929"/>
            <a:ext cx="16145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dirty="0">
                <a:cs typeface="Times New Roman" panose="02020603050405020304" pitchFamily="18" charset="0"/>
              </a:rPr>
              <a:t>Outline</a:t>
            </a:r>
            <a:endParaRPr lang="zh-CN" altLang="en-US" sz="3600" b="1" dirty="0">
              <a:cs typeface="Times New Roman" panose="02020603050405020304" pitchFamily="18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9552" y="1268760"/>
            <a:ext cx="814724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FF"/>
                </a:solidFill>
              </a:rPr>
              <a:t>Requirements of CEPC </a:t>
            </a:r>
            <a:r>
              <a:rPr lang="x-none" altLang="zh-CN" sz="2800" b="1" dirty="0">
                <a:solidFill>
                  <a:srgbClr val="0000FF"/>
                </a:solidFill>
              </a:rPr>
              <a:t>Calorimeter</a:t>
            </a:r>
            <a:r>
              <a:rPr lang="en-US" altLang="zh-CN" sz="2800" b="1" dirty="0">
                <a:solidFill>
                  <a:srgbClr val="0000FF"/>
                </a:solidFill>
              </a:rPr>
              <a:t>s</a:t>
            </a:r>
          </a:p>
          <a:p>
            <a:endParaRPr lang="zh-CN" altLang="en-US" sz="2800" b="1" dirty="0">
              <a:solidFill>
                <a:srgbClr val="0000F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FF"/>
                </a:solidFill>
              </a:rPr>
              <a:t>SDHCAL based on RPC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b="1" dirty="0">
              <a:solidFill>
                <a:srgbClr val="0000F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FF"/>
                </a:solidFill>
              </a:rPr>
              <a:t>SDHCAL based on GEM and THGEM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b="1" dirty="0">
              <a:solidFill>
                <a:srgbClr val="0000F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FF"/>
                </a:solidFill>
              </a:rPr>
              <a:t>AHCAL based on Scintillator + </a:t>
            </a:r>
            <a:r>
              <a:rPr lang="en-US" altLang="zh-CN" sz="2800" b="1" dirty="0" err="1">
                <a:solidFill>
                  <a:srgbClr val="0000FF"/>
                </a:solidFill>
              </a:rPr>
              <a:t>SiPM</a:t>
            </a:r>
            <a:endParaRPr lang="en-US" altLang="zh-CN" sz="2800" b="1" dirty="0">
              <a:solidFill>
                <a:srgbClr val="0000F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b="1" dirty="0">
              <a:solidFill>
                <a:srgbClr val="0000F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FF"/>
                </a:solidFill>
              </a:rPr>
              <a:t>Design of Active Cooling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endParaRPr lang="en-US" altLang="zh-CN" sz="2800" b="1" dirty="0">
              <a:solidFill>
                <a:srgbClr val="0000FF"/>
              </a:solidFill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altLang="zh-CN" sz="2800" b="1" dirty="0">
                <a:solidFill>
                  <a:srgbClr val="0000FF"/>
                </a:solidFill>
              </a:rPr>
              <a:t>Summary and Future Plans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85615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20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SDHCAL: Gas Flow Simulation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4CF62155-1A1C-4E2A-AE12-8552B790B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2772" y="1203189"/>
            <a:ext cx="5599112" cy="398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pPr>
              <a:lnSpc>
                <a:spcPct val="90000"/>
              </a:lnSpc>
              <a:spcBef>
                <a:spcPts val="1000"/>
              </a:spcBef>
              <a:buClrTx/>
              <a:buFontTx/>
              <a:buNone/>
            </a:pPr>
            <a:r>
              <a:rPr lang="fr-FR" altLang="en-US" sz="2800" dirty="0">
                <a:latin typeface="TeX Gyre Heros" charset="0"/>
                <a:ea typeface="宋体" panose="02010600030101010101" pitchFamily="2" charset="-122"/>
              </a:rPr>
              <a:t>RPC size 20cm*20cm*1.2mm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D824F922-9059-41B2-A882-0D0ABA0AD79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852" y="1812232"/>
            <a:ext cx="4496204" cy="460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pPr>
              <a:lnSpc>
                <a:spcPct val="100000"/>
              </a:lnSpc>
              <a:buClrTx/>
              <a:buFontTx/>
              <a:buNone/>
            </a:pPr>
            <a:r>
              <a:rPr lang="fr-FR" altLang="en-US" sz="2400" dirty="0">
                <a:latin typeface="TeX Gyre Heros" charset="0"/>
                <a:ea typeface="宋体" panose="02010600030101010101" pitchFamily="2" charset="-122"/>
              </a:rPr>
              <a:t>Spacer size: </a:t>
            </a:r>
            <a:r>
              <a:rPr lang="fr-FR" altLang="en-US" sz="2400" dirty="0">
                <a:solidFill>
                  <a:srgbClr val="FF0000"/>
                </a:solidFill>
                <a:latin typeface="TeX Gyre Heros" charset="0"/>
                <a:ea typeface="宋体" panose="02010600030101010101" pitchFamily="2" charset="-122"/>
              </a:rPr>
              <a:t>h=1.2mm, 2mm*4mm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836B97FD-643D-48E5-BDFA-21A750A20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4847" y="2484561"/>
            <a:ext cx="1523657" cy="2168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DA253FE2-0DB2-4509-B509-9024565DA0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531666"/>
            <a:ext cx="1477277" cy="20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B9F9D99B-A266-46E5-A82F-C704EF04A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/>
          <a:stretch>
            <a:fillRect/>
          </a:stretch>
        </p:blipFill>
        <p:spPr bwMode="auto">
          <a:xfrm>
            <a:off x="6178525" y="4850531"/>
            <a:ext cx="1439862" cy="1674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102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F1CBDF15-AEDB-4656-9439-DB0776343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8"/>
          <a:stretch>
            <a:fillRect/>
          </a:stretch>
        </p:blipFill>
        <p:spPr bwMode="auto">
          <a:xfrm>
            <a:off x="7618685" y="4801319"/>
            <a:ext cx="1462087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0858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2B0AD639-358A-4034-99D6-F952E04444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67013"/>
            <a:ext cx="1555750" cy="1681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10">
            <a:extLst>
              <a:ext uri="{FF2B5EF4-FFF2-40B4-BE49-F238E27FC236}">
                <a16:creationId xmlns:a16="http://schemas.microsoft.com/office/drawing/2014/main" id="{7BD0CF8C-CBC4-4C8A-AF63-DC1BA9372C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2611438"/>
            <a:ext cx="1485900" cy="2049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7CA45BC4-D9DB-44EF-85A1-537B0EB02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4706640"/>
            <a:ext cx="1598612" cy="1890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2">
            <a:extLst>
              <a:ext uri="{FF2B5EF4-FFF2-40B4-BE49-F238E27FC236}">
                <a16:creationId xmlns:a16="http://schemas.microsoft.com/office/drawing/2014/main" id="{468CDC3E-1C70-4940-864B-0C57F1E780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4107" y="4762202"/>
            <a:ext cx="1588419" cy="1835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3">
            <a:extLst>
              <a:ext uri="{FF2B5EF4-FFF2-40B4-BE49-F238E27FC236}">
                <a16:creationId xmlns:a16="http://schemas.microsoft.com/office/drawing/2014/main" id="{D463E58E-C6D8-4176-B763-F8FCBB7EB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10570"/>
            <a:ext cx="2971527" cy="22754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14D13651-22CC-4593-B077-A68C52EBBE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0661" y="4839593"/>
            <a:ext cx="2971527" cy="17011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" name="Rectangle 15">
            <a:extLst>
              <a:ext uri="{FF2B5EF4-FFF2-40B4-BE49-F238E27FC236}">
                <a16:creationId xmlns:a16="http://schemas.microsoft.com/office/drawing/2014/main" id="{DF841744-A2B3-43D6-B31F-6D0FB847D3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08738" y="1736725"/>
            <a:ext cx="400526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4559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SDHCAL based on M-THGEM 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7939169D-3430-4731-953B-EFC1F3A30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9008" y="1069966"/>
            <a:ext cx="8876135" cy="437551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</a:pPr>
            <a:r>
              <a:rPr lang="en-US" altLang="zh-CN" sz="18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    Many options of the THGEM type detector used for MPGD based DHCAL.</a:t>
            </a:r>
            <a:endParaRPr lang="zh-CN" altLang="en-US" sz="18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9" name="内容占位符 2">
            <a:extLst>
              <a:ext uri="{FF2B5EF4-FFF2-40B4-BE49-F238E27FC236}">
                <a16:creationId xmlns:a16="http://schemas.microsoft.com/office/drawing/2014/main" id="{EF980198-20D3-4D89-9700-65F4089AF08D}"/>
              </a:ext>
            </a:extLst>
          </p:cNvPr>
          <p:cNvSpPr txBox="1">
            <a:spLocks/>
          </p:cNvSpPr>
          <p:nvPr/>
        </p:nvSpPr>
        <p:spPr>
          <a:xfrm>
            <a:off x="199008" y="4782097"/>
            <a:ext cx="4812897" cy="139794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2400" b="1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Advantages:</a:t>
            </a:r>
            <a:endParaRPr lang="zh-CN" altLang="en-US" sz="2400" b="1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2" name="灯片编号占位符 3">
            <a:extLst>
              <a:ext uri="{FF2B5EF4-FFF2-40B4-BE49-F238E27FC236}">
                <a16:creationId xmlns:a16="http://schemas.microsoft.com/office/drawing/2014/main" id="{0F8B0F1A-E0F2-47F6-B71B-C55159B99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62096" y="8094636"/>
            <a:ext cx="1905000" cy="457200"/>
          </a:xfrm>
        </p:spPr>
        <p:txBody>
          <a:bodyPr/>
          <a:lstStyle/>
          <a:p>
            <a:pPr>
              <a:defRPr/>
            </a:pPr>
            <a:fld id="{509A5066-8277-432D-B99B-3AF8D7821F03}" type="slidenum">
              <a:rPr lang="en-US" altLang="ko-KR" smtClean="0"/>
              <a:pPr>
                <a:defRPr/>
              </a:pPr>
              <a:t>21</a:t>
            </a:fld>
            <a:endParaRPr lang="en-US" altLang="ko-KR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9F0012F5-DB5A-49A2-A8BE-73ACFB0CCE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04116" y="2420888"/>
            <a:ext cx="2824268" cy="1738011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1C1DBFBE-C4AE-4010-BDB5-866F276CC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148" y="2176711"/>
            <a:ext cx="2953047" cy="2176434"/>
          </a:xfrm>
          <a:prstGeom prst="rect">
            <a:avLst/>
          </a:prstGeom>
        </p:spPr>
      </p:pic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6D739B91-D9E1-4B87-9087-CC6AA8CC04CC}"/>
              </a:ext>
            </a:extLst>
          </p:cNvPr>
          <p:cNvCxnSpPr/>
          <p:nvPr/>
        </p:nvCxnSpPr>
        <p:spPr bwMode="auto">
          <a:xfrm>
            <a:off x="4236379" y="3425893"/>
            <a:ext cx="791369" cy="0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tx2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8C49D09F-4B3A-48F3-8598-7A602339E6C3}"/>
              </a:ext>
            </a:extLst>
          </p:cNvPr>
          <p:cNvSpPr/>
          <p:nvPr/>
        </p:nvSpPr>
        <p:spPr>
          <a:xfrm>
            <a:off x="323528" y="1360237"/>
            <a:ext cx="10206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Multi-THGEM (MTHGEM) uses a PCB multi-layer board</a:t>
            </a:r>
          </a:p>
          <a:p>
            <a:r>
              <a:rPr lang="en-US" altLang="zh-CN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 manufacturing technology </a:t>
            </a:r>
            <a:endParaRPr lang="zh-CN" altLang="en-US" dirty="0"/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ED4917C5-A5E6-4FE6-98F4-F3BA64A878B1}"/>
              </a:ext>
            </a:extLst>
          </p:cNvPr>
          <p:cNvSpPr/>
          <p:nvPr/>
        </p:nvSpPr>
        <p:spPr>
          <a:xfrm>
            <a:off x="851643" y="5182934"/>
            <a:ext cx="7560840" cy="1421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Compact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A higher effective gain at lower operational voltage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sz="20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High concentricity of the holes and the rings, good gain uniformity</a:t>
            </a:r>
            <a:endParaRPr lang="zh-CN" altLang="en-US" sz="20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09236035-D66E-4847-8FA7-143AC721C452}"/>
              </a:ext>
            </a:extLst>
          </p:cNvPr>
          <p:cNvSpPr txBox="1"/>
          <p:nvPr/>
        </p:nvSpPr>
        <p:spPr>
          <a:xfrm>
            <a:off x="5568652" y="4304365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MTHGEM detector</a:t>
            </a:r>
            <a:endParaRPr lang="zh-CN" altLang="en-US" sz="18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0" name="矩形 29">
            <a:extLst>
              <a:ext uri="{FF2B5EF4-FFF2-40B4-BE49-F238E27FC236}">
                <a16:creationId xmlns:a16="http://schemas.microsoft.com/office/drawing/2014/main" id="{5B55EAFD-F8D5-4D33-A2C1-EE80341A1512}"/>
              </a:ext>
            </a:extLst>
          </p:cNvPr>
          <p:cNvSpPr/>
          <p:nvPr/>
        </p:nvSpPr>
        <p:spPr>
          <a:xfrm>
            <a:off x="1093272" y="4342676"/>
            <a:ext cx="37568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Multi-cascade THGEM detector </a:t>
            </a:r>
            <a:endParaRPr lang="zh-CN" altLang="en-US" sz="18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77920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22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SDHCAL: 20cm X 20cm MTHGEM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2CAA45D8-1B27-4624-9095-AD1E398AC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63" y="1122363"/>
            <a:ext cx="7567612" cy="650453"/>
          </a:xfrm>
        </p:spPr>
        <p:txBody>
          <a:bodyPr/>
          <a:lstStyle/>
          <a:p>
            <a:pPr eaLnBrk="0" hangingPunct="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2400" b="1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Structure of 20cm×20cm  MTHGEM detector</a:t>
            </a:r>
            <a:endParaRPr lang="zh-CN" altLang="en-US" sz="2400" b="1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D7FE9A87-40F1-4158-8C56-8AC169CD5F9C}"/>
              </a:ext>
            </a:extLst>
          </p:cNvPr>
          <p:cNvSpPr txBox="1">
            <a:spLocks/>
          </p:cNvSpPr>
          <p:nvPr/>
        </p:nvSpPr>
        <p:spPr>
          <a:xfrm>
            <a:off x="6992938" y="5962650"/>
            <a:ext cx="1905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09A5066-8277-432D-B99B-3AF8D7821F03}" type="slidenum">
              <a:rPr lang="en-US" altLang="ko-KR" smtClean="0"/>
              <a:pPr>
                <a:defRPr/>
              </a:pPr>
              <a:t>22</a:t>
            </a:fld>
            <a:endParaRPr lang="en-US" altLang="ko-KR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D4FC817B-4097-4454-AFFE-D813F82E62DE}"/>
              </a:ext>
            </a:extLst>
          </p:cNvPr>
          <p:cNvPicPr/>
          <p:nvPr/>
        </p:nvPicPr>
        <p:blipFill>
          <a:blip r:embed="rId2"/>
          <a:srcRect t="87764" r="54786"/>
          <a:stretch>
            <a:fillRect/>
          </a:stretch>
        </p:blipFill>
        <p:spPr>
          <a:xfrm>
            <a:off x="213826" y="1599053"/>
            <a:ext cx="3870058" cy="16975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41FFA96-548D-48AD-A3E0-CF6F4CF6BC8D}"/>
              </a:ext>
            </a:extLst>
          </p:cNvPr>
          <p:cNvPicPr/>
          <p:nvPr/>
        </p:nvPicPr>
        <p:blipFill>
          <a:blip r:embed="rId3"/>
          <a:srcRect t="75532" r="45670"/>
          <a:stretch>
            <a:fillRect/>
          </a:stretch>
        </p:blipFill>
        <p:spPr>
          <a:xfrm>
            <a:off x="4057194" y="1602777"/>
            <a:ext cx="2663254" cy="16938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5A60CAA6-4854-4246-8D8C-2396F2119D95}"/>
              </a:ext>
            </a:extLst>
          </p:cNvPr>
          <p:cNvPicPr/>
          <p:nvPr/>
        </p:nvPicPr>
        <p:blipFill>
          <a:blip r:embed="rId4"/>
          <a:srcRect t="74715" r="54583"/>
          <a:stretch>
            <a:fillRect/>
          </a:stretch>
        </p:blipFill>
        <p:spPr>
          <a:xfrm>
            <a:off x="6914665" y="1591075"/>
            <a:ext cx="1995841" cy="16980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EE80BE0-B10E-4D73-8F07-852FD9B579F8}"/>
              </a:ext>
            </a:extLst>
          </p:cNvPr>
          <p:cNvPicPr/>
          <p:nvPr/>
        </p:nvPicPr>
        <p:blipFill>
          <a:blip r:embed="rId5"/>
          <a:srcRect t="57858" r="26834"/>
          <a:stretch>
            <a:fillRect/>
          </a:stretch>
        </p:blipFill>
        <p:spPr>
          <a:xfrm>
            <a:off x="17463" y="4048073"/>
            <a:ext cx="3116737" cy="241427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B9EAAEA-7F8C-445F-AFA7-D5BC8875F371}"/>
              </a:ext>
            </a:extLst>
          </p:cNvPr>
          <p:cNvPicPr/>
          <p:nvPr/>
        </p:nvPicPr>
        <p:blipFill>
          <a:blip r:embed="rId6"/>
          <a:srcRect t="49507" r="11490"/>
          <a:stretch>
            <a:fillRect/>
          </a:stretch>
        </p:blipFill>
        <p:spPr>
          <a:xfrm>
            <a:off x="3102926" y="4141827"/>
            <a:ext cx="3070593" cy="2313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FAC7E579-DA4A-4486-BC07-AA471FD9FFC8}"/>
              </a:ext>
            </a:extLst>
          </p:cNvPr>
          <p:cNvPicPr/>
          <p:nvPr/>
        </p:nvPicPr>
        <p:blipFill>
          <a:blip r:embed="rId7"/>
          <a:srcRect t="65499" r="41096"/>
          <a:stretch>
            <a:fillRect/>
          </a:stretch>
        </p:blipFill>
        <p:spPr>
          <a:xfrm>
            <a:off x="6240602" y="4181196"/>
            <a:ext cx="2874072" cy="2311797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91E7595D-8618-4B84-939F-A8E492D2945F}"/>
              </a:ext>
            </a:extLst>
          </p:cNvPr>
          <p:cNvSpPr txBox="1">
            <a:spLocks/>
          </p:cNvSpPr>
          <p:nvPr/>
        </p:nvSpPr>
        <p:spPr bwMode="auto">
          <a:xfrm>
            <a:off x="17463" y="3625109"/>
            <a:ext cx="7567612" cy="65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1" fontAlgn="base" latinLnBrk="1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latinLnBrk="1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latinLnBrk="1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latinLnBrk="1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latinLnBrk="1" hangingPunct="1">
              <a:lnSpc>
                <a:spcPts val="2400"/>
              </a:lnSpc>
              <a:spcBef>
                <a:spcPct val="20000"/>
              </a:spcBef>
              <a:spcAft>
                <a:spcPct val="0"/>
              </a:spcAft>
              <a:buChar char="•"/>
              <a:defRPr kumimoji="1"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0" hangingPunct="0">
              <a:spcBef>
                <a:spcPct val="0"/>
              </a:spcBef>
              <a:buFont typeface="Wingdings" panose="05000000000000000000" pitchFamily="2" charset="2"/>
              <a:buChar char="ü"/>
            </a:pPr>
            <a:r>
              <a:rPr lang="en-US" altLang="zh-CN" sz="2400" b="1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Performance</a:t>
            </a:r>
            <a:endParaRPr lang="zh-CN" altLang="en-US" sz="2400" b="1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2617C77-672A-4F1D-A0C7-EF04500954DC}"/>
              </a:ext>
            </a:extLst>
          </p:cNvPr>
          <p:cNvSpPr txBox="1"/>
          <p:nvPr/>
        </p:nvSpPr>
        <p:spPr>
          <a:xfrm>
            <a:off x="971600" y="6331594"/>
            <a:ext cx="155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Gain</a:t>
            </a:r>
            <a:endParaRPr lang="zh-CN" altLang="en-US" sz="18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03794F65-FF10-4655-B905-ABDB7E8BE1B0}"/>
              </a:ext>
            </a:extLst>
          </p:cNvPr>
          <p:cNvSpPr txBox="1"/>
          <p:nvPr/>
        </p:nvSpPr>
        <p:spPr>
          <a:xfrm>
            <a:off x="4033233" y="6304619"/>
            <a:ext cx="2140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Uniformity</a:t>
            </a:r>
            <a:endParaRPr lang="zh-CN" altLang="en-US" sz="18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71998F3A-A8C1-4451-9795-1AA56D0CAB98}"/>
              </a:ext>
            </a:extLst>
          </p:cNvPr>
          <p:cNvSpPr txBox="1"/>
          <p:nvPr/>
        </p:nvSpPr>
        <p:spPr>
          <a:xfrm>
            <a:off x="7340424" y="6315152"/>
            <a:ext cx="1557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8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Stability</a:t>
            </a:r>
            <a:endParaRPr lang="zh-CN" altLang="en-US" sz="18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ABF6294D-477C-4CAF-8016-B7A893795CBD}"/>
              </a:ext>
            </a:extLst>
          </p:cNvPr>
          <p:cNvSpPr txBox="1"/>
          <p:nvPr/>
        </p:nvSpPr>
        <p:spPr>
          <a:xfrm>
            <a:off x="1750357" y="3328760"/>
            <a:ext cx="2192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Foil</a:t>
            </a:r>
            <a:endParaRPr lang="zh-CN" altLang="en-US" sz="16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BB1BB013-7A57-4DCA-99E7-9FB9FD242814}"/>
              </a:ext>
            </a:extLst>
          </p:cNvPr>
          <p:cNvSpPr txBox="1"/>
          <p:nvPr/>
        </p:nvSpPr>
        <p:spPr>
          <a:xfrm>
            <a:off x="4682946" y="3274941"/>
            <a:ext cx="2192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Structure</a:t>
            </a:r>
            <a:endParaRPr lang="zh-CN" altLang="en-US" sz="16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560AAF71-4B62-4919-B96F-D279D3E49DD1}"/>
              </a:ext>
            </a:extLst>
          </p:cNvPr>
          <p:cNvSpPr txBox="1"/>
          <p:nvPr/>
        </p:nvSpPr>
        <p:spPr>
          <a:xfrm>
            <a:off x="7585075" y="3312072"/>
            <a:ext cx="219225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Detector</a:t>
            </a:r>
            <a:endParaRPr lang="zh-CN" altLang="en-US" sz="16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980757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23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SDHCAL: 50cm X 50cm MTHGEM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BFC3919-8C8B-4FC4-A7F2-63C698A41C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56308" y="4198535"/>
            <a:ext cx="2795794" cy="1997235"/>
          </a:xfrm>
          <a:prstGeom prst="rect">
            <a:avLst/>
          </a:prstGeom>
        </p:spPr>
      </p:pic>
      <p:sp>
        <p:nvSpPr>
          <p:cNvPr id="7" name="灯片编号占位符 3">
            <a:extLst>
              <a:ext uri="{FF2B5EF4-FFF2-40B4-BE49-F238E27FC236}">
                <a16:creationId xmlns:a16="http://schemas.microsoft.com/office/drawing/2014/main" id="{6021B41B-3F8E-4CB0-96D2-25292505B00A}"/>
              </a:ext>
            </a:extLst>
          </p:cNvPr>
          <p:cNvSpPr txBox="1">
            <a:spLocks/>
          </p:cNvSpPr>
          <p:nvPr/>
        </p:nvSpPr>
        <p:spPr>
          <a:xfrm>
            <a:off x="7059488" y="5778882"/>
            <a:ext cx="19050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09A5066-8277-432D-B99B-3AF8D7821F03}" type="slidenum">
              <a:rPr lang="en-US" altLang="ko-KR" smtClean="0"/>
              <a:pPr>
                <a:defRPr/>
              </a:pPr>
              <a:t>23</a:t>
            </a:fld>
            <a:endParaRPr lang="en-US" altLang="ko-KR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FB96F33-BB37-4F8A-AE0C-536EED9569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5208" y="1688440"/>
            <a:ext cx="2487324" cy="1844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592FC2A0-9502-4B7C-89EC-27AD3F69520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82959" y="1690219"/>
            <a:ext cx="2479727" cy="1837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607CE4C-459B-4C8B-B986-EB01FE9324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453177" y="1688441"/>
            <a:ext cx="2480454" cy="1839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61FA7826-9DEF-44ED-806D-37EA27DF717C}"/>
              </a:ext>
            </a:extLst>
          </p:cNvPr>
          <p:cNvSpPr txBox="1"/>
          <p:nvPr/>
        </p:nvSpPr>
        <p:spPr>
          <a:xfrm>
            <a:off x="972643" y="2254742"/>
            <a:ext cx="13892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latin typeface="Cambria Math" panose="02040503050406030204" pitchFamily="18" charset="0"/>
                <a:ea typeface="华文楷体" panose="02010600040101010101" pitchFamily="2" charset="-122"/>
              </a:rPr>
              <a:t>MTHGEM foil</a:t>
            </a:r>
            <a:endParaRPr lang="zh-CN" altLang="en-US" sz="1600" dirty="0">
              <a:solidFill>
                <a:srgbClr val="FFFF00"/>
              </a:solidFill>
              <a:latin typeface="Cambria Math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BF0E4C5A-0FE8-42FC-A189-083BCDF4BB9B}"/>
              </a:ext>
            </a:extLst>
          </p:cNvPr>
          <p:cNvSpPr txBox="1"/>
          <p:nvPr/>
        </p:nvSpPr>
        <p:spPr>
          <a:xfrm>
            <a:off x="4325198" y="2398520"/>
            <a:ext cx="16710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latin typeface="Cambria Math" panose="02040503050406030204" pitchFamily="18" charset="0"/>
                <a:ea typeface="华文楷体" panose="02010600040101010101" pitchFamily="2" charset="-122"/>
              </a:rPr>
              <a:t>Drift</a:t>
            </a:r>
            <a:endParaRPr lang="zh-CN" altLang="en-US" sz="1600" dirty="0">
              <a:solidFill>
                <a:srgbClr val="FFFF00"/>
              </a:solidFill>
              <a:latin typeface="Cambria Math" panose="02040503050406030204" pitchFamily="18" charset="0"/>
              <a:ea typeface="华文楷体" panose="0201060004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5468F558-6BBE-4A39-BFD8-B807A94256A7}"/>
              </a:ext>
            </a:extLst>
          </p:cNvPr>
          <p:cNvSpPr txBox="1"/>
          <p:nvPr/>
        </p:nvSpPr>
        <p:spPr>
          <a:xfrm>
            <a:off x="7367055" y="2250947"/>
            <a:ext cx="148476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latin typeface="Cambria Math" panose="02040503050406030204" pitchFamily="18" charset="0"/>
                <a:ea typeface="华文楷体" panose="02010600040101010101" pitchFamily="2" charset="-122"/>
              </a:rPr>
              <a:t>Detector</a:t>
            </a:r>
            <a:endParaRPr lang="zh-CN" altLang="en-US" sz="1600" dirty="0">
              <a:solidFill>
                <a:srgbClr val="FFFF00"/>
              </a:solidFill>
              <a:latin typeface="Cambria Math" panose="02040503050406030204" pitchFamily="18" charset="0"/>
              <a:ea typeface="华文楷体" panose="02010600040101010101" pitchFamily="2" charset="-122"/>
            </a:endParaRPr>
          </a:p>
        </p:txBody>
      </p:sp>
      <p:cxnSp>
        <p:nvCxnSpPr>
          <p:cNvPr id="15" name="直接箭头连接符 14">
            <a:extLst>
              <a:ext uri="{FF2B5EF4-FFF2-40B4-BE49-F238E27FC236}">
                <a16:creationId xmlns:a16="http://schemas.microsoft.com/office/drawing/2014/main" id="{0A7E8993-1842-4C7D-AC63-98277986091F}"/>
              </a:ext>
            </a:extLst>
          </p:cNvPr>
          <p:cNvCxnSpPr>
            <a:stCxn id="9" idx="3"/>
            <a:endCxn id="10" idx="1"/>
          </p:cNvCxnSpPr>
          <p:nvPr/>
        </p:nvCxnSpPr>
        <p:spPr bwMode="auto">
          <a:xfrm flipV="1">
            <a:off x="2802532" y="2608952"/>
            <a:ext cx="580427" cy="19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直接箭头连接符 15">
            <a:extLst>
              <a:ext uri="{FF2B5EF4-FFF2-40B4-BE49-F238E27FC236}">
                <a16:creationId xmlns:a16="http://schemas.microsoft.com/office/drawing/2014/main" id="{7E3BCE4A-8356-4179-9675-EAD0B1AC9473}"/>
              </a:ext>
            </a:extLst>
          </p:cNvPr>
          <p:cNvCxnSpPr>
            <a:endCxn id="11" idx="1"/>
          </p:cNvCxnSpPr>
          <p:nvPr/>
        </p:nvCxnSpPr>
        <p:spPr bwMode="auto">
          <a:xfrm>
            <a:off x="5855232" y="2608063"/>
            <a:ext cx="597945" cy="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7" name="矩形 16">
            <a:extLst>
              <a:ext uri="{FF2B5EF4-FFF2-40B4-BE49-F238E27FC236}">
                <a16:creationId xmlns:a16="http://schemas.microsoft.com/office/drawing/2014/main" id="{5C9E2100-55E8-4D80-A147-477D7B938D2D}"/>
              </a:ext>
            </a:extLst>
          </p:cNvPr>
          <p:cNvSpPr/>
          <p:nvPr/>
        </p:nvSpPr>
        <p:spPr>
          <a:xfrm>
            <a:off x="174054" y="3694494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zh-CN" sz="2400" b="1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Performance</a:t>
            </a:r>
            <a:endParaRPr lang="zh-CN" altLang="en-US" sz="2400" b="1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pic>
        <p:nvPicPr>
          <p:cNvPr id="18" name="Picture 10" descr="scope_0">
            <a:extLst>
              <a:ext uri="{FF2B5EF4-FFF2-40B4-BE49-F238E27FC236}">
                <a16:creationId xmlns:a16="http://schemas.microsoft.com/office/drawing/2014/main" id="{CA216DA5-E299-4EB5-BB4C-E2B9B13B32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6880" y="4309927"/>
            <a:ext cx="2941757" cy="1849525"/>
          </a:xfrm>
          <a:prstGeom prst="rect">
            <a:avLst/>
          </a:prstGeom>
          <a:noFill/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79F770B8-885F-48E0-8A87-2A48B2F17D0C}"/>
              </a:ext>
            </a:extLst>
          </p:cNvPr>
          <p:cNvSpPr txBox="1"/>
          <p:nvPr/>
        </p:nvSpPr>
        <p:spPr>
          <a:xfrm>
            <a:off x="1450658" y="4723288"/>
            <a:ext cx="10549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solidFill>
                  <a:srgbClr val="FFFF00"/>
                </a:solidFill>
                <a:latin typeface="Cambria Math" panose="02040503050406030204" pitchFamily="18" charset="0"/>
                <a:ea typeface="华文楷体" panose="02010600040101010101" pitchFamily="2" charset="-122"/>
              </a:rPr>
              <a:t>Signal</a:t>
            </a:r>
            <a:endParaRPr lang="zh-CN" altLang="en-US" sz="1600" dirty="0">
              <a:solidFill>
                <a:srgbClr val="FFFF00"/>
              </a:solidFill>
              <a:latin typeface="Cambria Math" panose="02040503050406030204" pitchFamily="18" charset="0"/>
              <a:ea typeface="华文楷体" panose="02010600040101010101" pitchFamily="2" charset="-122"/>
            </a:endParaRPr>
          </a:p>
        </p:txBody>
      </p:sp>
      <p:pic>
        <p:nvPicPr>
          <p:cNvPr id="20" name="图片 9">
            <a:extLst>
              <a:ext uri="{FF2B5EF4-FFF2-40B4-BE49-F238E27FC236}">
                <a16:creationId xmlns:a16="http://schemas.microsoft.com/office/drawing/2014/main" id="{DF069ACF-2BA6-4502-8A51-ADC6601F5EB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361024" y="4407431"/>
            <a:ext cx="2405384" cy="17833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矩形 20">
            <a:extLst>
              <a:ext uri="{FF2B5EF4-FFF2-40B4-BE49-F238E27FC236}">
                <a16:creationId xmlns:a16="http://schemas.microsoft.com/office/drawing/2014/main" id="{A2053BD9-4067-4448-88EA-687CB9FD9E77}"/>
              </a:ext>
            </a:extLst>
          </p:cNvPr>
          <p:cNvSpPr/>
          <p:nvPr/>
        </p:nvSpPr>
        <p:spPr>
          <a:xfrm>
            <a:off x="6686177" y="4812816"/>
            <a:ext cx="15520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Gain</a:t>
            </a:r>
            <a:r>
              <a:rPr lang="zh-CN" altLang="en-US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～</a:t>
            </a:r>
            <a:r>
              <a:rPr lang="en-US" altLang="zh-CN" sz="2400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200</a:t>
            </a:r>
            <a:endParaRPr lang="zh-CN" altLang="en-US" sz="2400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31" name="矩形 30">
            <a:extLst>
              <a:ext uri="{FF2B5EF4-FFF2-40B4-BE49-F238E27FC236}">
                <a16:creationId xmlns:a16="http://schemas.microsoft.com/office/drawing/2014/main" id="{6D9C3712-3014-44DF-9079-68987FAF6B9E}"/>
              </a:ext>
            </a:extLst>
          </p:cNvPr>
          <p:cNvSpPr/>
          <p:nvPr/>
        </p:nvSpPr>
        <p:spPr>
          <a:xfrm>
            <a:off x="179512" y="1052736"/>
            <a:ext cx="215475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altLang="zh-CN" sz="2400" b="1" kern="100" dirty="0">
                <a:latin typeface="Times New Roman" panose="02020603050405020304" pitchFamily="18" charset="0"/>
                <a:ea typeface="宋体" panose="02010600030101010101" pitchFamily="2" charset="-122"/>
              </a:rPr>
              <a:t>Construction</a:t>
            </a:r>
            <a:endParaRPr lang="zh-CN" altLang="en-US" sz="2400" b="1" kern="100" dirty="0"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33319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24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SDHCAL: GEM Detector 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8E788E27-A7A1-4FCA-B09E-E3D80CE98A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802" y="3035355"/>
            <a:ext cx="2692301" cy="369332"/>
          </a:xfrm>
          <a:solidFill>
            <a:srgbClr val="FFFF00"/>
          </a:solidFill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30cm×30cm double layer GEM</a:t>
            </a:r>
            <a:endParaRPr lang="zh-CN" altLang="en-US" sz="1600" dirty="0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87E8ABD-76B1-4C24-B86C-5F55B0F184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76056" y="1004535"/>
            <a:ext cx="381138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Advantages</a:t>
            </a:r>
            <a:r>
              <a:rPr lang="zh-CN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：</a:t>
            </a:r>
            <a:endParaRPr lang="en-US" altLang="zh-C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assembling process is easy and fast</a:t>
            </a:r>
          </a:p>
          <a:p>
            <a:pPr marL="0" indent="0"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uniform gas flow</a:t>
            </a:r>
          </a:p>
          <a:p>
            <a:pPr marL="0" indent="0">
              <a:defRPr/>
            </a:pPr>
            <a:r>
              <a:rPr lang="en-US" altLang="zh-C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detachable</a:t>
            </a: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FAD376A8-4663-4998-82FA-E3E0422B3C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161" y="1491637"/>
            <a:ext cx="4425002" cy="1334961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8A701503-043F-462A-8307-3639B72DAEEF}"/>
              </a:ext>
            </a:extLst>
          </p:cNvPr>
          <p:cNvSpPr txBox="1"/>
          <p:nvPr/>
        </p:nvSpPr>
        <p:spPr>
          <a:xfrm>
            <a:off x="173888" y="979430"/>
            <a:ext cx="4724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Self-stretching technique (from CERN)</a:t>
            </a:r>
            <a:endParaRPr lang="zh-CN" altLang="en-US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83AC9ADA-984C-4248-B682-FCE36420BEE8}"/>
              </a:ext>
            </a:extLst>
          </p:cNvPr>
          <p:cNvSpPr/>
          <p:nvPr/>
        </p:nvSpPr>
        <p:spPr>
          <a:xfrm>
            <a:off x="1618822" y="4190257"/>
            <a:ext cx="9925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detector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C32CB015-219D-46AB-991D-1803F6A0C1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795" y="3212976"/>
            <a:ext cx="2692301" cy="179486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7B79D11-3C4C-4FE2-8611-DBE861E03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249" y="3552292"/>
            <a:ext cx="1995495" cy="1430545"/>
          </a:xfrm>
          <a:prstGeom prst="rect">
            <a:avLst/>
          </a:prstGeom>
        </p:spPr>
      </p:pic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9548D4F9-8A9D-4BBA-8428-020949ABB09B}"/>
              </a:ext>
            </a:extLst>
          </p:cNvPr>
          <p:cNvSpPr txBox="1">
            <a:spLocks/>
          </p:cNvSpPr>
          <p:nvPr/>
        </p:nvSpPr>
        <p:spPr>
          <a:xfrm>
            <a:off x="2611401" y="5157192"/>
            <a:ext cx="2802693" cy="27303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 fontScale="850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50cm×100cm double layer GEM</a:t>
            </a:r>
            <a:endParaRPr lang="zh-CN" altLang="en-US" sz="1600" dirty="0"/>
          </a:p>
        </p:txBody>
      </p:sp>
      <p:sp>
        <p:nvSpPr>
          <p:cNvPr id="18" name="内容占位符 2">
            <a:extLst>
              <a:ext uri="{FF2B5EF4-FFF2-40B4-BE49-F238E27FC236}">
                <a16:creationId xmlns:a16="http://schemas.microsoft.com/office/drawing/2014/main" id="{BFE85C72-BA62-461E-A62E-33D2C741F412}"/>
              </a:ext>
            </a:extLst>
          </p:cNvPr>
          <p:cNvSpPr txBox="1">
            <a:spLocks/>
          </p:cNvSpPr>
          <p:nvPr/>
        </p:nvSpPr>
        <p:spPr>
          <a:xfrm>
            <a:off x="3287996" y="4326491"/>
            <a:ext cx="2485790" cy="2971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1800" b="1" dirty="0">
                <a:solidFill>
                  <a:srgbClr val="FFFF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Study is ongoing</a:t>
            </a:r>
            <a:endParaRPr lang="zh-CN" altLang="en-US" sz="1800" b="1" dirty="0">
              <a:solidFill>
                <a:srgbClr val="FFFF00"/>
              </a:solidFill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sp>
        <p:nvSpPr>
          <p:cNvPr id="17" name="内容占位符 2">
            <a:extLst>
              <a:ext uri="{FF2B5EF4-FFF2-40B4-BE49-F238E27FC236}">
                <a16:creationId xmlns:a16="http://schemas.microsoft.com/office/drawing/2014/main" id="{B8960A53-56E8-45F0-8C18-697952A446E9}"/>
              </a:ext>
            </a:extLst>
          </p:cNvPr>
          <p:cNvSpPr txBox="1">
            <a:spLocks/>
          </p:cNvSpPr>
          <p:nvPr/>
        </p:nvSpPr>
        <p:spPr>
          <a:xfrm>
            <a:off x="5977880" y="2565078"/>
            <a:ext cx="2338536" cy="64789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1500"/>
              </a:lnSpc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MIP Efficiency &gt; 95%</a:t>
            </a:r>
          </a:p>
          <a:p>
            <a:pPr marL="0" indent="0">
              <a:lnSpc>
                <a:spcPts val="1500"/>
              </a:lnSpc>
              <a:buNone/>
            </a:pPr>
            <a:r>
              <a:rPr lang="en-US" altLang="zh-CN" sz="1600" b="1" dirty="0">
                <a:solidFill>
                  <a:srgbClr val="FF0000"/>
                </a:solidFill>
                <a:latin typeface="Times New Roman" panose="02020603050405020304" pitchFamily="18" charset="0"/>
                <a:ea typeface="楷体" panose="02010609060101010101" pitchFamily="49" charset="-122"/>
              </a:rPr>
              <a:t>Multiplicity ~ 1.1 – 1.3</a:t>
            </a:r>
            <a:endParaRPr lang="zh-CN" altLang="en-US" sz="1600" dirty="0">
              <a:solidFill>
                <a:srgbClr val="FF0000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224E2D4B-30A1-46B1-88FE-01A267EC9F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07259" y="3140968"/>
            <a:ext cx="3501245" cy="2337565"/>
          </a:xfrm>
          <a:prstGeom prst="rect">
            <a:avLst/>
          </a:prstGeom>
        </p:spPr>
      </p:pic>
      <p:sp>
        <p:nvSpPr>
          <p:cNvPr id="20" name="内容占位符 2">
            <a:extLst>
              <a:ext uri="{FF2B5EF4-FFF2-40B4-BE49-F238E27FC236}">
                <a16:creationId xmlns:a16="http://schemas.microsoft.com/office/drawing/2014/main" id="{9C0AF447-5B93-4DF1-8699-A1B9774BFB83}"/>
              </a:ext>
            </a:extLst>
          </p:cNvPr>
          <p:cNvSpPr txBox="1">
            <a:spLocks/>
          </p:cNvSpPr>
          <p:nvPr/>
        </p:nvSpPr>
        <p:spPr>
          <a:xfrm>
            <a:off x="154809" y="5750494"/>
            <a:ext cx="6327073" cy="8381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Performance of large GEM detector is still on study.</a:t>
            </a:r>
          </a:p>
          <a:p>
            <a:r>
              <a:rPr lang="en-US" altLang="zh-CN" sz="1600" b="1" dirty="0">
                <a:latin typeface="Times New Roman" panose="02020603050405020304" pitchFamily="18" charset="0"/>
                <a:ea typeface="楷体" panose="02010609060101010101" pitchFamily="49" charset="-122"/>
              </a:rPr>
              <a:t>Plan to study performance of resistive WELL-THGEM(RWELL). </a:t>
            </a:r>
            <a:endParaRPr lang="zh-CN" altLang="en-US" sz="1600" b="1" dirty="0">
              <a:latin typeface="Times New Roman" panose="02020603050405020304" pitchFamily="18" charset="0"/>
              <a:ea typeface="楷体" panose="02010609060101010101" pitchFamily="49" charset="-122"/>
            </a:endParaRPr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AF5DA112-A6B1-4CEA-8A24-EECFE8124A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56176" y="5438550"/>
            <a:ext cx="2629258" cy="137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601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25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7544" y="18864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</a:rPr>
              <a:t>SDHCAL: GEM Detector Simulation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908720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647B9E4C-1E70-4699-97D6-20D1A8CE55D1}"/>
              </a:ext>
            </a:extLst>
          </p:cNvPr>
          <p:cNvSpPr txBox="1">
            <a:spLocks/>
          </p:cNvSpPr>
          <p:nvPr/>
        </p:nvSpPr>
        <p:spPr>
          <a:xfrm>
            <a:off x="465402" y="1196752"/>
            <a:ext cx="7855782" cy="99639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/>
              <a:t>Single particle : 10 ~ 100GeV  </a:t>
            </a:r>
            <a:r>
              <a:rPr lang="el-GR" altLang="zh-CN" sz="2400" dirty="0"/>
              <a:t>π</a:t>
            </a:r>
            <a:r>
              <a:rPr lang="en-US" altLang="zh-CN" sz="2400" baseline="30000" dirty="0"/>
              <a:t>+         </a:t>
            </a:r>
          </a:p>
          <a:p>
            <a:r>
              <a:rPr lang="en-US" altLang="zh-CN" sz="2400" dirty="0"/>
              <a:t>HCAL layers:40</a:t>
            </a:r>
          </a:p>
        </p:txBody>
      </p: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28498F90-4370-4CAF-B1E3-2224D54DB4A8}"/>
              </a:ext>
            </a:extLst>
          </p:cNvPr>
          <p:cNvSpPr txBox="1">
            <a:spLocks/>
          </p:cNvSpPr>
          <p:nvPr/>
        </p:nvSpPr>
        <p:spPr>
          <a:xfrm>
            <a:off x="8321183" y="63399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09A5066-8277-432D-B99B-3AF8D7821F03}" type="slidenum">
              <a:rPr lang="en-US" altLang="ko-KR" smtClean="0"/>
              <a:pPr>
                <a:defRPr/>
              </a:pPr>
              <a:t>25</a:t>
            </a:fld>
            <a:endParaRPr lang="en-US" altLang="ko-KR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40F7CD7E-DB0B-4B51-945C-F3624F641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9099" y="2745459"/>
            <a:ext cx="4427397" cy="31842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F0C3F9D3-F449-494E-9FC4-A0AE923EC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745459"/>
            <a:ext cx="4572000" cy="3184200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4A0B485D-FF49-4720-A301-E61964094E1F}"/>
              </a:ext>
            </a:extLst>
          </p:cNvPr>
          <p:cNvSpPr txBox="1"/>
          <p:nvPr/>
        </p:nvSpPr>
        <p:spPr>
          <a:xfrm>
            <a:off x="251520" y="2223757"/>
            <a:ext cx="48356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Hit Number vs Energy @different thresholds</a:t>
            </a:r>
            <a:endParaRPr lang="zh-CN" altLang="en-US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129B2BC-8F6B-4EA3-B27B-DF58B149E348}"/>
              </a:ext>
            </a:extLst>
          </p:cNvPr>
          <p:cNvSpPr txBox="1"/>
          <p:nvPr/>
        </p:nvSpPr>
        <p:spPr>
          <a:xfrm>
            <a:off x="4758433" y="2245052"/>
            <a:ext cx="46381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Resolution vs Energy @different thresholds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39112753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26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1520" y="19530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AHCAL based on Scintillator + </a:t>
            </a:r>
            <a:r>
              <a:rPr lang="en-US" altLang="zh-CN" sz="3200" b="1" dirty="0" err="1">
                <a:solidFill>
                  <a:srgbClr val="0000FF"/>
                </a:solidFill>
              </a:rPr>
              <a:t>SiPM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3A3A31D-0FEB-4568-B1E7-E7BA18531A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1172" y="1999272"/>
            <a:ext cx="3447332" cy="3208505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E7AE4445-7296-4997-9EE8-FBD13F0526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589240"/>
            <a:ext cx="2784278" cy="9733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42E03E7-F485-477F-A46A-FA11396210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88" y="3538284"/>
            <a:ext cx="2402493" cy="190694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8E7D549F-2856-41FC-890B-8FD018202F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4472" y="5445224"/>
            <a:ext cx="6275040" cy="1284402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D8470F3D-712E-4142-B957-1A5B161B4152}"/>
              </a:ext>
            </a:extLst>
          </p:cNvPr>
          <p:cNvSpPr txBox="1"/>
          <p:nvPr/>
        </p:nvSpPr>
        <p:spPr>
          <a:xfrm>
            <a:off x="323528" y="1052736"/>
            <a:ext cx="5642955" cy="28315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/>
              <a:t>AHCAL (Scintillator + </a:t>
            </a:r>
            <a:r>
              <a:rPr lang="en-US" altLang="zh-CN" sz="2400" b="1" dirty="0" err="1"/>
              <a:t>SiPM</a:t>
            </a:r>
            <a:r>
              <a:rPr lang="en-US" altLang="zh-CN" sz="2400" b="1" dirty="0"/>
              <a:t>)</a:t>
            </a:r>
            <a:r>
              <a:rPr lang="zh-CN" altLang="en-US" sz="2400" b="1" dirty="0"/>
              <a:t> </a:t>
            </a:r>
            <a:r>
              <a:rPr lang="en-US" altLang="zh-CN" sz="2400" b="1" dirty="0"/>
              <a:t>for CEPC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Scintillator cell size: </a:t>
            </a:r>
            <a:r>
              <a:rPr lang="en-US" sz="2200" b="1" dirty="0">
                <a:solidFill>
                  <a:srgbClr val="FF0000"/>
                </a:solidFill>
              </a:rPr>
              <a:t>3x3cm</a:t>
            </a:r>
            <a:r>
              <a:rPr lang="en-US" sz="2200" b="1" baseline="30000" dirty="0">
                <a:solidFill>
                  <a:srgbClr val="FF0000"/>
                </a:solidFill>
              </a:rPr>
              <a:t>2</a:t>
            </a:r>
            <a:r>
              <a:rPr lang="en-US" sz="2200" dirty="0"/>
              <a:t>, 4x4cm</a:t>
            </a:r>
            <a:r>
              <a:rPr lang="en-US" sz="2200" baseline="30000" dirty="0"/>
              <a:t>2</a:t>
            </a:r>
            <a:r>
              <a:rPr lang="en-US" sz="2200" dirty="0"/>
              <a:t>, 5x5cm</a:t>
            </a:r>
            <a:r>
              <a:rPr lang="en-US" sz="2200" baseline="30000" dirty="0"/>
              <a:t>2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32 super modules (16+16) in barrel region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Number of layers: 40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Each active layer + readout </a:t>
            </a:r>
            <a:r>
              <a:rPr lang="en-US" sz="2200" dirty="0">
                <a:sym typeface="Symbol" panose="05050102010706020507" pitchFamily="18" charset="2"/>
              </a:rPr>
              <a:t></a:t>
            </a:r>
            <a:r>
              <a:rPr lang="en-US" sz="2200" dirty="0"/>
              <a:t> 5mm</a:t>
            </a:r>
          </a:p>
          <a:p>
            <a:pPr marL="342900" indent="-342900">
              <a:buFontTx/>
              <a:buChar char="-"/>
            </a:pPr>
            <a:r>
              <a:rPr lang="en-US" altLang="zh-CN" sz="2200" dirty="0"/>
              <a:t>A</a:t>
            </a:r>
            <a:r>
              <a:rPr lang="en-US" sz="2200" dirty="0"/>
              <a:t>bsorber (steel Fe, 0.12</a:t>
            </a:r>
            <a:r>
              <a:rPr lang="en-US" sz="2200" dirty="0">
                <a:latin typeface="Symbol" panose="05050102010706020507" pitchFamily="18" charset="2"/>
              </a:rPr>
              <a:t>l</a:t>
            </a:r>
            <a:r>
              <a:rPr lang="en-US" sz="2200" baseline="-25000" dirty="0"/>
              <a:t>I</a:t>
            </a:r>
            <a:r>
              <a:rPr lang="en-US" sz="2200" dirty="0"/>
              <a:t>) </a:t>
            </a:r>
            <a:r>
              <a:rPr lang="en-US" sz="2200" dirty="0">
                <a:sym typeface="Symbol" panose="05050102010706020507" pitchFamily="18" charset="2"/>
              </a:rPr>
              <a:t></a:t>
            </a:r>
            <a:r>
              <a:rPr lang="en-US" sz="2200" dirty="0"/>
              <a:t> 20mm</a:t>
            </a:r>
          </a:p>
          <a:p>
            <a:pPr marL="342900" indent="-342900">
              <a:buFontTx/>
              <a:buChar char="-"/>
            </a:pPr>
            <a:r>
              <a:rPr lang="en-US" sz="2200" dirty="0"/>
              <a:t>ASIC readout chip: SPIROC2E, </a:t>
            </a:r>
            <a:r>
              <a:rPr lang="en-US" sz="2200" dirty="0" err="1"/>
              <a:t>KLauS</a:t>
            </a:r>
            <a:endParaRPr lang="en-US" sz="2200" dirty="0"/>
          </a:p>
          <a:p>
            <a:endParaRPr lang="en-US" sz="2200" dirty="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0434C9C8-D9E8-4780-8721-819B2A07B9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3610292"/>
            <a:ext cx="3121936" cy="177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934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27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1520" y="19530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Test: Scintillator + </a:t>
            </a:r>
            <a:r>
              <a:rPr lang="en-US" altLang="zh-CN" sz="3200" b="1" dirty="0" err="1">
                <a:solidFill>
                  <a:srgbClr val="0000FF"/>
                </a:solidFill>
              </a:rPr>
              <a:t>SiPM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B72C03E-9FB1-47AB-866B-D1E5D93D7D7B}"/>
              </a:ext>
            </a:extLst>
          </p:cNvPr>
          <p:cNvSpPr txBox="1"/>
          <p:nvPr/>
        </p:nvSpPr>
        <p:spPr>
          <a:xfrm>
            <a:off x="424616" y="3399999"/>
            <a:ext cx="355661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F0000"/>
                </a:solidFill>
              </a:rPr>
              <a:t>Injection </a:t>
            </a:r>
            <a:r>
              <a:rPr lang="en-US" altLang="zh-CN" sz="2000" b="1" dirty="0" err="1">
                <a:solidFill>
                  <a:srgbClr val="FF0000"/>
                </a:solidFill>
              </a:rPr>
              <a:t>moulded</a:t>
            </a:r>
            <a:endParaRPr lang="en-US" altLang="zh-CN" sz="2000" b="1" dirty="0">
              <a:solidFill>
                <a:srgbClr val="FF00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 err="1">
                <a:solidFill>
                  <a:srgbClr val="FF0000"/>
                </a:solidFill>
              </a:rPr>
              <a:t>SiPM</a:t>
            </a:r>
            <a:r>
              <a:rPr lang="en-US" altLang="zh-CN" sz="2000" b="1" dirty="0">
                <a:solidFill>
                  <a:srgbClr val="FF0000"/>
                </a:solidFill>
              </a:rPr>
              <a:t> or MPPC (Hamamatsu)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000" b="1" dirty="0">
                <a:solidFill>
                  <a:srgbClr val="FF0000"/>
                </a:solidFill>
              </a:rPr>
              <a:t>MIP detection eff.  &gt; 95%</a:t>
            </a:r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B93E6C4-9018-4055-9288-D8821A9AD4EB}"/>
              </a:ext>
            </a:extLst>
          </p:cNvPr>
          <p:cNvGrpSpPr/>
          <p:nvPr/>
        </p:nvGrpSpPr>
        <p:grpSpPr>
          <a:xfrm>
            <a:off x="107504" y="990529"/>
            <a:ext cx="3480613" cy="2251006"/>
            <a:chOff x="342489" y="782706"/>
            <a:chExt cx="4229511" cy="2412268"/>
          </a:xfrm>
        </p:grpSpPr>
        <p:pic>
          <p:nvPicPr>
            <p:cNvPr id="9" name="图片 1">
              <a:extLst>
                <a:ext uri="{FF2B5EF4-FFF2-40B4-BE49-F238E27FC236}">
                  <a16:creationId xmlns:a16="http://schemas.microsoft.com/office/drawing/2014/main" id="{C6A0B255-13B2-4FE1-8CD7-BA500EC4A1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2489" y="782706"/>
              <a:ext cx="4229511" cy="24122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3019A4-807E-4271-848E-152326A44889}"/>
                </a:ext>
              </a:extLst>
            </p:cNvPr>
            <p:cNvSpPr/>
            <p:nvPr/>
          </p:nvSpPr>
          <p:spPr>
            <a:xfrm>
              <a:off x="3177679" y="1796867"/>
              <a:ext cx="1213321" cy="32982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400" b="1" dirty="0"/>
                <a:t>scintillator </a:t>
              </a:r>
              <a:endParaRPr lang="zh-CN" altLang="en-US" sz="1400" b="1" dirty="0"/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21878B83-E419-4F4A-9A8A-452CBF607A73}"/>
              </a:ext>
            </a:extLst>
          </p:cNvPr>
          <p:cNvGrpSpPr/>
          <p:nvPr/>
        </p:nvGrpSpPr>
        <p:grpSpPr>
          <a:xfrm>
            <a:off x="3610425" y="986744"/>
            <a:ext cx="5004901" cy="2671654"/>
            <a:chOff x="402357" y="976303"/>
            <a:chExt cx="8678471" cy="4655645"/>
          </a:xfrm>
        </p:grpSpPr>
        <p:pic>
          <p:nvPicPr>
            <p:cNvPr id="12" name="图片 1">
              <a:extLst>
                <a:ext uri="{FF2B5EF4-FFF2-40B4-BE49-F238E27FC236}">
                  <a16:creationId xmlns:a16="http://schemas.microsoft.com/office/drawing/2014/main" id="{10DED339-9787-4373-9C55-B3283176A3B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32779" y="1046512"/>
              <a:ext cx="3329188" cy="23021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20549790-223F-4C72-83AA-36EB113942DA}"/>
                </a:ext>
              </a:extLst>
            </p:cNvPr>
            <p:cNvGrpSpPr/>
            <p:nvPr/>
          </p:nvGrpSpPr>
          <p:grpSpPr>
            <a:xfrm>
              <a:off x="402357" y="976303"/>
              <a:ext cx="8678471" cy="4655645"/>
              <a:chOff x="402357" y="976303"/>
              <a:chExt cx="8678471" cy="4655645"/>
            </a:xfrm>
          </p:grpSpPr>
          <p:sp>
            <p:nvSpPr>
              <p:cNvPr id="14" name="矩形 13">
                <a:extLst>
                  <a:ext uri="{FF2B5EF4-FFF2-40B4-BE49-F238E27FC236}">
                    <a16:creationId xmlns:a16="http://schemas.microsoft.com/office/drawing/2014/main" id="{B10E523E-4664-4AF9-9C04-87E9F1438394}"/>
                  </a:ext>
                </a:extLst>
              </p:cNvPr>
              <p:cNvSpPr/>
              <p:nvPr/>
            </p:nvSpPr>
            <p:spPr>
              <a:xfrm>
                <a:off x="6084168" y="2348880"/>
                <a:ext cx="184731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endParaRPr lang="zh-CN" altLang="en-US" dirty="0"/>
              </a:p>
            </p:txBody>
          </p:sp>
          <p:pic>
            <p:nvPicPr>
              <p:cNvPr id="15" name="Picture 2" descr="1496314198(1)">
                <a:extLst>
                  <a:ext uri="{FF2B5EF4-FFF2-40B4-BE49-F238E27FC236}">
                    <a16:creationId xmlns:a16="http://schemas.microsoft.com/office/drawing/2014/main" id="{6B9465CB-ED63-4682-8DE9-017700EA256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2357" y="976303"/>
                <a:ext cx="3175146" cy="22379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CFEE45FE-E33F-477D-9A02-BD1D551E3E47}"/>
                  </a:ext>
                </a:extLst>
              </p:cNvPr>
              <p:cNvSpPr txBox="1"/>
              <p:nvPr/>
            </p:nvSpPr>
            <p:spPr>
              <a:xfrm>
                <a:off x="1259632" y="4797152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zh-CN" altLang="en-US" dirty="0"/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1AB09A68-B56C-4BC9-AC0A-DBE593231AA5}"/>
                  </a:ext>
                </a:extLst>
              </p:cNvPr>
              <p:cNvSpPr txBox="1"/>
              <p:nvPr/>
            </p:nvSpPr>
            <p:spPr>
              <a:xfrm>
                <a:off x="402357" y="3318033"/>
                <a:ext cx="2433615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30x30x3mm</a:t>
                </a:r>
                <a:r>
                  <a:rPr lang="en-US" altLang="zh-CN" baseline="30000" dirty="0"/>
                  <a:t>3 </a:t>
                </a:r>
                <a:r>
                  <a:rPr lang="en-US" altLang="zh-CN" dirty="0"/>
                  <a:t>uniformity</a:t>
                </a:r>
                <a:endParaRPr lang="zh-CN" altLang="en-US" dirty="0"/>
              </a:p>
            </p:txBody>
          </p:sp>
          <p:sp>
            <p:nvSpPr>
              <p:cNvPr id="18" name="矩形 17">
                <a:extLst>
                  <a:ext uri="{FF2B5EF4-FFF2-40B4-BE49-F238E27FC236}">
                    <a16:creationId xmlns:a16="http://schemas.microsoft.com/office/drawing/2014/main" id="{790C23F2-CB71-4738-8EE3-1426F9EF4133}"/>
                  </a:ext>
                </a:extLst>
              </p:cNvPr>
              <p:cNvSpPr/>
              <p:nvPr/>
            </p:nvSpPr>
            <p:spPr>
              <a:xfrm>
                <a:off x="6564736" y="3459261"/>
                <a:ext cx="2516092" cy="6436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dirty="0"/>
                  <a:t>50x50x3mm</a:t>
                </a:r>
                <a:r>
                  <a:rPr lang="en-US" altLang="zh-CN" baseline="30000" dirty="0"/>
                  <a:t>3</a:t>
                </a:r>
                <a:endParaRPr lang="zh-CN" altLang="en-US" dirty="0"/>
              </a:p>
            </p:txBody>
          </p:sp>
          <p:sp>
            <p:nvSpPr>
              <p:cNvPr id="19" name="文本框 18">
                <a:extLst>
                  <a:ext uri="{FF2B5EF4-FFF2-40B4-BE49-F238E27FC236}">
                    <a16:creationId xmlns:a16="http://schemas.microsoft.com/office/drawing/2014/main" id="{7FD88DDC-D234-4DA9-B2D4-725376FEA5F2}"/>
                  </a:ext>
                </a:extLst>
              </p:cNvPr>
              <p:cNvSpPr txBox="1"/>
              <p:nvPr/>
            </p:nvSpPr>
            <p:spPr>
              <a:xfrm>
                <a:off x="2109500" y="1069291"/>
                <a:ext cx="15536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Mean:32.2p.e.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DA18D532-6C2A-475C-BD4A-82F8E100D978}"/>
                  </a:ext>
                </a:extLst>
              </p:cNvPr>
              <p:cNvSpPr txBox="1"/>
              <p:nvPr/>
            </p:nvSpPr>
            <p:spPr>
              <a:xfrm>
                <a:off x="7212682" y="1095164"/>
                <a:ext cx="15536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>
                    <a:solidFill>
                      <a:srgbClr val="FF0000"/>
                    </a:solidFill>
                  </a:rPr>
                  <a:t>Mean:8.57p.e.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21" name="图片 1">
                <a:extLst>
                  <a:ext uri="{FF2B5EF4-FFF2-40B4-BE49-F238E27FC236}">
                    <a16:creationId xmlns:a16="http://schemas.microsoft.com/office/drawing/2014/main" id="{A66571F3-03E0-4D5C-8841-C614722CC7A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94031" y="2733075"/>
                <a:ext cx="2939556" cy="22487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22" name="文本框 21">
                <a:extLst>
                  <a:ext uri="{FF2B5EF4-FFF2-40B4-BE49-F238E27FC236}">
                    <a16:creationId xmlns:a16="http://schemas.microsoft.com/office/drawing/2014/main" id="{554F1127-B590-4AC3-B584-9B05D9374DA2}"/>
                  </a:ext>
                </a:extLst>
              </p:cNvPr>
              <p:cNvSpPr txBox="1"/>
              <p:nvPr/>
            </p:nvSpPr>
            <p:spPr>
              <a:xfrm>
                <a:off x="2444308" y="4988347"/>
                <a:ext cx="2454941" cy="64360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zh-CN" dirty="0"/>
                  <a:t>30x30x2mm</a:t>
                </a:r>
                <a:r>
                  <a:rPr lang="en-US" altLang="zh-CN" baseline="30000" dirty="0"/>
                  <a:t>3</a:t>
                </a:r>
                <a:endParaRPr lang="en-US" altLang="zh-CN" dirty="0"/>
              </a:p>
            </p:txBody>
          </p:sp>
          <p:sp>
            <p:nvSpPr>
              <p:cNvPr id="23" name="矩形 22">
                <a:extLst>
                  <a:ext uri="{FF2B5EF4-FFF2-40B4-BE49-F238E27FC236}">
                    <a16:creationId xmlns:a16="http://schemas.microsoft.com/office/drawing/2014/main" id="{36646168-5833-49B1-8C8F-14062C22CEFB}"/>
                  </a:ext>
                </a:extLst>
              </p:cNvPr>
              <p:cNvSpPr/>
              <p:nvPr/>
            </p:nvSpPr>
            <p:spPr>
              <a:xfrm>
                <a:off x="3568061" y="2957334"/>
                <a:ext cx="2896898" cy="6436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altLang="zh-CN" kern="100" dirty="0">
                    <a:solidFill>
                      <a:srgbClr val="FF0000"/>
                    </a:solidFill>
                  </a:rPr>
                  <a:t>Mean:34.29p.e.</a:t>
                </a:r>
                <a:endParaRPr lang="zh-CN" altLang="en-US" dirty="0">
                  <a:solidFill>
                    <a:srgbClr val="FF0000"/>
                  </a:solidFill>
                </a:endParaRPr>
              </a:p>
            </p:txBody>
          </p:sp>
        </p:grpSp>
      </p:grpSp>
      <p:sp>
        <p:nvSpPr>
          <p:cNvPr id="26" name="文本框 25">
            <a:extLst>
              <a:ext uri="{FF2B5EF4-FFF2-40B4-BE49-F238E27FC236}">
                <a16:creationId xmlns:a16="http://schemas.microsoft.com/office/drawing/2014/main" id="{9CAD1CAE-4227-46B8-8D99-1BB8866310E1}"/>
              </a:ext>
            </a:extLst>
          </p:cNvPr>
          <p:cNvSpPr txBox="1"/>
          <p:nvPr/>
        </p:nvSpPr>
        <p:spPr>
          <a:xfrm>
            <a:off x="35496" y="1495817"/>
            <a:ext cx="1591141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200" b="1" dirty="0"/>
              <a:t>Step motor controlled</a:t>
            </a:r>
            <a:endParaRPr lang="zh-CN" altLang="en-US" sz="1200" b="1" dirty="0"/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74805FCF-485D-42B9-8D60-7802155E9A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55" y="4361125"/>
            <a:ext cx="2843982" cy="2132987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3E7BEC73-48BC-4EE0-A1F7-81202A95CA3E}"/>
              </a:ext>
            </a:extLst>
          </p:cNvPr>
          <p:cNvSpPr/>
          <p:nvPr/>
        </p:nvSpPr>
        <p:spPr>
          <a:xfrm>
            <a:off x="6627291" y="2901080"/>
            <a:ext cx="2446907" cy="83099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altLang="zh-CN" sz="1600" kern="100" dirty="0"/>
              <a:t>L</a:t>
            </a:r>
            <a:r>
              <a:rPr lang="en-US" altLang="zh-CN" sz="1600" dirty="0"/>
              <a:t>ight output</a:t>
            </a:r>
            <a:r>
              <a:rPr lang="en-US" altLang="zh-CN" sz="1600" kern="100" dirty="0"/>
              <a:t> 50x50x3 mm</a:t>
            </a:r>
            <a:r>
              <a:rPr lang="en-US" altLang="zh-CN" sz="1600" kern="100" baseline="30000" dirty="0"/>
              <a:t>3</a:t>
            </a:r>
            <a:r>
              <a:rPr lang="en-US" altLang="zh-CN" sz="1600" kern="100" dirty="0"/>
              <a:t> </a:t>
            </a:r>
          </a:p>
          <a:p>
            <a:r>
              <a:rPr lang="en-US" altLang="zh-CN" sz="1600" kern="100" dirty="0"/>
              <a:t>is too low to separate MIPs from noise.</a:t>
            </a:r>
            <a:endParaRPr lang="en-US" sz="1600" dirty="0"/>
          </a:p>
        </p:txBody>
      </p:sp>
      <p:sp>
        <p:nvSpPr>
          <p:cNvPr id="34" name="灯片编号占位符 1">
            <a:extLst>
              <a:ext uri="{FF2B5EF4-FFF2-40B4-BE49-F238E27FC236}">
                <a16:creationId xmlns:a16="http://schemas.microsoft.com/office/drawing/2014/main" id="{C4C27602-D18E-41A0-97D2-AAD727E52181}"/>
              </a:ext>
            </a:extLst>
          </p:cNvPr>
          <p:cNvSpPr txBox="1">
            <a:spLocks/>
          </p:cNvSpPr>
          <p:nvPr/>
        </p:nvSpPr>
        <p:spPr>
          <a:xfrm>
            <a:off x="6389487" y="626308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913308-F349-4B6D-A68A-DD1791B4A57B}" type="slidenum">
              <a:rPr lang="zh-CN" altLang="en-US" smtClean="0"/>
              <a:pPr/>
              <a:t>27</a:t>
            </a:fld>
            <a:endParaRPr lang="zh-CN" altLang="en-US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CC05C168-6B86-4A20-81AC-241623548D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19516" y="3838245"/>
            <a:ext cx="3914427" cy="2731180"/>
          </a:xfrm>
          <a:prstGeom prst="rect">
            <a:avLst/>
          </a:prstGeom>
        </p:spPr>
      </p:pic>
      <p:sp>
        <p:nvSpPr>
          <p:cNvPr id="36" name="矩形 35">
            <a:extLst>
              <a:ext uri="{FF2B5EF4-FFF2-40B4-BE49-F238E27FC236}">
                <a16:creationId xmlns:a16="http://schemas.microsoft.com/office/drawing/2014/main" id="{BF391B29-ED0A-43DD-80EF-EEAA89621D2C}"/>
              </a:ext>
            </a:extLst>
          </p:cNvPr>
          <p:cNvSpPr/>
          <p:nvPr/>
        </p:nvSpPr>
        <p:spPr>
          <a:xfrm>
            <a:off x="5512667" y="4487858"/>
            <a:ext cx="1487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0066FF"/>
                </a:solidFill>
              </a:rPr>
              <a:t>50x50x3 mm</a:t>
            </a:r>
            <a:r>
              <a:rPr lang="en-US" altLang="zh-CN" b="1" baseline="30000" dirty="0">
                <a:solidFill>
                  <a:srgbClr val="0066FF"/>
                </a:solidFill>
              </a:rPr>
              <a:t>3</a:t>
            </a:r>
            <a:endParaRPr lang="zh-CN" altLang="en-US" b="1" dirty="0">
              <a:solidFill>
                <a:srgbClr val="0066FF"/>
              </a:solidFill>
            </a:endParaRPr>
          </a:p>
        </p:txBody>
      </p:sp>
      <p:sp>
        <p:nvSpPr>
          <p:cNvPr id="37" name="矩形 36">
            <a:extLst>
              <a:ext uri="{FF2B5EF4-FFF2-40B4-BE49-F238E27FC236}">
                <a16:creationId xmlns:a16="http://schemas.microsoft.com/office/drawing/2014/main" id="{38F096E9-CBBA-4872-9602-50EE9777A0B7}"/>
              </a:ext>
            </a:extLst>
          </p:cNvPr>
          <p:cNvSpPr/>
          <p:nvPr/>
        </p:nvSpPr>
        <p:spPr>
          <a:xfrm>
            <a:off x="6880819" y="4991914"/>
            <a:ext cx="1487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/>
              <a:t>30x30x2 mm</a:t>
            </a:r>
            <a:r>
              <a:rPr lang="en-US" altLang="zh-CN" b="1" baseline="30000" dirty="0"/>
              <a:t>3</a:t>
            </a:r>
            <a:endParaRPr lang="zh-CN" altLang="en-US" b="1" dirty="0"/>
          </a:p>
        </p:txBody>
      </p:sp>
      <p:sp>
        <p:nvSpPr>
          <p:cNvPr id="38" name="矩形 37">
            <a:extLst>
              <a:ext uri="{FF2B5EF4-FFF2-40B4-BE49-F238E27FC236}">
                <a16:creationId xmlns:a16="http://schemas.microsoft.com/office/drawing/2014/main" id="{6A4B39DA-9B73-40DF-BF2A-C319F21886DF}"/>
              </a:ext>
            </a:extLst>
          </p:cNvPr>
          <p:cNvSpPr/>
          <p:nvPr/>
        </p:nvSpPr>
        <p:spPr>
          <a:xfrm>
            <a:off x="5872707" y="5279946"/>
            <a:ext cx="14879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30x30x3 mm</a:t>
            </a:r>
            <a:r>
              <a:rPr lang="en-US" altLang="zh-CN" b="1" baseline="30000" dirty="0">
                <a:solidFill>
                  <a:srgbClr val="FF0000"/>
                </a:solidFill>
              </a:rPr>
              <a:t>3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6692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28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MPPC </a:t>
            </a:r>
            <a:r>
              <a:rPr lang="en-US" altLang="zh-CN" sz="3200" b="1" dirty="0"/>
              <a:t> VS  </a:t>
            </a:r>
            <a:r>
              <a:rPr lang="en-US" altLang="zh-CN" sz="3200" b="1" dirty="0">
                <a:solidFill>
                  <a:srgbClr val="7030A0"/>
                </a:solidFill>
              </a:rPr>
              <a:t>NDL</a:t>
            </a:r>
            <a:r>
              <a:rPr lang="en-US" altLang="zh-CN" sz="3200" b="1" dirty="0">
                <a:solidFill>
                  <a:srgbClr val="0000FF"/>
                </a:solidFill>
              </a:rPr>
              <a:t>  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mc:AlternateContent xmlns:mc="http://schemas.openxmlformats.org/markup-compatibility/2006">
        <mc:Choice xmlns:a14="http://schemas.microsoft.com/office/drawing/2010/main" Requires="a14"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A8CF8472-FC3A-40AB-9527-1D912CA810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821969"/>
                  </p:ext>
                </p:extLst>
              </p:nvPr>
            </p:nvGraphicFramePr>
            <p:xfrm>
              <a:off x="723465" y="1045192"/>
              <a:ext cx="7808975" cy="360794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38528">
                      <a:extLst>
                        <a:ext uri="{9D8B030D-6E8A-4147-A177-3AD203B41FA5}">
                          <a16:colId xmlns:a16="http://schemas.microsoft.com/office/drawing/2014/main" val="4017247781"/>
                        </a:ext>
                      </a:extLst>
                    </a:gridCol>
                    <a:gridCol w="877824">
                      <a:extLst>
                        <a:ext uri="{9D8B030D-6E8A-4147-A177-3AD203B41FA5}">
                          <a16:colId xmlns:a16="http://schemas.microsoft.com/office/drawing/2014/main" val="1535488245"/>
                        </a:ext>
                      </a:extLst>
                    </a:gridCol>
                    <a:gridCol w="1243584">
                      <a:extLst>
                        <a:ext uri="{9D8B030D-6E8A-4147-A177-3AD203B41FA5}">
                          <a16:colId xmlns:a16="http://schemas.microsoft.com/office/drawing/2014/main" val="464281306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1789561254"/>
                        </a:ext>
                      </a:extLst>
                    </a:gridCol>
                    <a:gridCol w="841248">
                      <a:extLst>
                        <a:ext uri="{9D8B030D-6E8A-4147-A177-3AD203B41FA5}">
                          <a16:colId xmlns:a16="http://schemas.microsoft.com/office/drawing/2014/main" val="266781975"/>
                        </a:ext>
                      </a:extLst>
                    </a:gridCol>
                    <a:gridCol w="1005840">
                      <a:extLst>
                        <a:ext uri="{9D8B030D-6E8A-4147-A177-3AD203B41FA5}">
                          <a16:colId xmlns:a16="http://schemas.microsoft.com/office/drawing/2014/main" val="3921091399"/>
                        </a:ext>
                      </a:extLst>
                    </a:gridCol>
                    <a:gridCol w="758951">
                      <a:extLst>
                        <a:ext uri="{9D8B030D-6E8A-4147-A177-3AD203B41FA5}">
                          <a16:colId xmlns:a16="http://schemas.microsoft.com/office/drawing/2014/main" val="2656803886"/>
                        </a:ext>
                      </a:extLst>
                    </a:gridCol>
                  </a:tblGrid>
                  <a:tr h="28651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Company</a:t>
                          </a:r>
                          <a:endParaRPr lang="zh-CN" alt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</a:rPr>
                            <a:t>MPPC</a:t>
                          </a:r>
                          <a:endParaRPr lang="zh-CN" altLang="en-US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</a:rPr>
                            <a:t>NDL</a:t>
                          </a:r>
                          <a:endParaRPr lang="zh-CN" altLang="en-US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061786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663300"/>
                              </a:solidFill>
                            </a:rPr>
                            <a:t>Type</a:t>
                          </a:r>
                          <a:endParaRPr lang="zh-CN" altLang="en-US">
                            <a:solidFill>
                              <a:srgbClr val="6633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1251-025P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13360-1325PE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14160-1315PS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1010C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3030C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125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510602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Active area</a:t>
                          </a:r>
                          <a:r>
                            <a:rPr lang="en-US" altLang="zh-CN" sz="18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𝒎𝒎</m:t>
                                  </m:r>
                                </m:e>
                                <m:sup>
                                  <m:r>
                                    <a:rPr lang="en-US" altLang="zh-CN" sz="1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]</a:t>
                          </a:r>
                          <a:endParaRPr lang="zh-CN" altLang="en-US" sz="180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1.69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1.69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241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>
                              <a:solidFill>
                                <a:srgbClr val="6633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Pixel number</a:t>
                          </a:r>
                          <a:endParaRPr lang="zh-CN" altLang="en-US" sz="1800">
                            <a:solidFill>
                              <a:srgbClr val="6633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1600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2700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4400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10000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90000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6400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24696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Breakdown</a:t>
                          </a:r>
                          <a:r>
                            <a:rPr lang="en-US" altLang="zh-CN" sz="18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[</a:t>
                          </a:r>
                          <a:r>
                            <a:rPr lang="en-US" altLang="zh-CN" sz="1800" b="1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V</a:t>
                          </a:r>
                          <a:r>
                            <a:rPr lang="en-US" altLang="zh-CN" sz="18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]</a:t>
                          </a:r>
                          <a:endParaRPr lang="zh-CN" altLang="en-US" sz="180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65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53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38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27.5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27.5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21.5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42487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>
                              <a:solidFill>
                                <a:srgbClr val="6633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Overvoltage</a:t>
                          </a:r>
                          <a:r>
                            <a:rPr lang="en-US" altLang="zh-CN" sz="18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[</a:t>
                          </a:r>
                          <a:r>
                            <a:rPr lang="en-US" altLang="zh-CN" sz="1800" b="1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V</a:t>
                          </a:r>
                          <a:r>
                            <a:rPr lang="en-US" altLang="zh-CN" sz="18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]</a:t>
                          </a:r>
                          <a:endParaRPr lang="zh-CN" altLang="en-US" sz="180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2.4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6.5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6.5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5742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Dark counts</a:t>
                          </a:r>
                          <a:r>
                            <a:rPr lang="en-US" altLang="zh-CN" sz="180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[</a:t>
                          </a:r>
                          <a:r>
                            <a:rPr lang="en-US" altLang="zh-CN" sz="1800" b="1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kHz</a:t>
                          </a:r>
                          <a:r>
                            <a:rPr lang="en-US" altLang="zh-CN" sz="180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]</a:t>
                          </a:r>
                          <a:endParaRPr lang="zh-CN" altLang="en-US" sz="1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82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120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290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550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5150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470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06321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>
                              <a:solidFill>
                                <a:srgbClr val="6633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Crosstalk</a:t>
                          </a:r>
                          <a:r>
                            <a:rPr lang="en-US" altLang="zh-CN" sz="18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[</a:t>
                          </a:r>
                          <a:r>
                            <a:rPr lang="en-US" altLang="zh-CN" sz="1800" b="1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%</a:t>
                          </a:r>
                          <a:r>
                            <a:rPr lang="en-US" altLang="zh-CN" sz="18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]</a:t>
                          </a:r>
                          <a:endParaRPr lang="zh-CN" altLang="en-US" sz="180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22.6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1.59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1.17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4.4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8.1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059742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Gain</a:t>
                          </a:r>
                          <a:r>
                            <a:rPr lang="en-US" altLang="zh-CN" sz="18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[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sz="180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sz="1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𝟏𝟎</m:t>
                                  </m:r>
                                </m:e>
                                <m:sup>
                                  <m:r>
                                    <a:rPr lang="en-US" altLang="zh-CN" sz="1800" b="1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𝟓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altLang="zh-CN" sz="18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]</a:t>
                          </a:r>
                          <a:endParaRPr lang="zh-CN" altLang="en-US" sz="180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2.83</a:t>
                          </a:r>
                          <a:endParaRPr lang="zh-CN" altLang="en-US" dirty="0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5.11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2.5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1.295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1.3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1.91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9451431"/>
                      </a:ext>
                    </a:extLst>
                  </a:tr>
                </a:tbl>
              </a:graphicData>
            </a:graphic>
          </p:graphicFrame>
        </mc:Choice>
        <mc:Fallback>
          <p:graphicFrame>
            <p:nvGraphicFramePr>
              <p:cNvPr id="6" name="表格 5">
                <a:extLst>
                  <a:ext uri="{FF2B5EF4-FFF2-40B4-BE49-F238E27FC236}">
                    <a16:creationId xmlns:a16="http://schemas.microsoft.com/office/drawing/2014/main" id="{A8CF8472-FC3A-40AB-9527-1D912CA8108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72821969"/>
                  </p:ext>
                </p:extLst>
              </p:nvPr>
            </p:nvGraphicFramePr>
            <p:xfrm>
              <a:off x="723465" y="1045192"/>
              <a:ext cx="7808975" cy="3607944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938528">
                      <a:extLst>
                        <a:ext uri="{9D8B030D-6E8A-4147-A177-3AD203B41FA5}">
                          <a16:colId xmlns:a16="http://schemas.microsoft.com/office/drawing/2014/main" val="4017247781"/>
                        </a:ext>
                      </a:extLst>
                    </a:gridCol>
                    <a:gridCol w="877824">
                      <a:extLst>
                        <a:ext uri="{9D8B030D-6E8A-4147-A177-3AD203B41FA5}">
                          <a16:colId xmlns:a16="http://schemas.microsoft.com/office/drawing/2014/main" val="1535488245"/>
                        </a:ext>
                      </a:extLst>
                    </a:gridCol>
                    <a:gridCol w="1243584">
                      <a:extLst>
                        <a:ext uri="{9D8B030D-6E8A-4147-A177-3AD203B41FA5}">
                          <a16:colId xmlns:a16="http://schemas.microsoft.com/office/drawing/2014/main" val="464281306"/>
                        </a:ext>
                      </a:extLst>
                    </a:gridCol>
                    <a:gridCol w="1143000">
                      <a:extLst>
                        <a:ext uri="{9D8B030D-6E8A-4147-A177-3AD203B41FA5}">
                          <a16:colId xmlns:a16="http://schemas.microsoft.com/office/drawing/2014/main" val="1789561254"/>
                        </a:ext>
                      </a:extLst>
                    </a:gridCol>
                    <a:gridCol w="841248">
                      <a:extLst>
                        <a:ext uri="{9D8B030D-6E8A-4147-A177-3AD203B41FA5}">
                          <a16:colId xmlns:a16="http://schemas.microsoft.com/office/drawing/2014/main" val="266781975"/>
                        </a:ext>
                      </a:extLst>
                    </a:gridCol>
                    <a:gridCol w="1005840">
                      <a:extLst>
                        <a:ext uri="{9D8B030D-6E8A-4147-A177-3AD203B41FA5}">
                          <a16:colId xmlns:a16="http://schemas.microsoft.com/office/drawing/2014/main" val="3921091399"/>
                        </a:ext>
                      </a:extLst>
                    </a:gridCol>
                    <a:gridCol w="758951">
                      <a:extLst>
                        <a:ext uri="{9D8B030D-6E8A-4147-A177-3AD203B41FA5}">
                          <a16:colId xmlns:a16="http://schemas.microsoft.com/office/drawing/2014/main" val="2656803886"/>
                        </a:ext>
                      </a:extLst>
                    </a:gridCol>
                  </a:tblGrid>
                  <a:tr h="36576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/>
                            <a:t>Company</a:t>
                          </a:r>
                          <a:endParaRPr lang="zh-CN" altLang="en-US" dirty="0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</a:rPr>
                            <a:t>MPPC</a:t>
                          </a:r>
                          <a:endParaRPr lang="zh-CN" altLang="en-US">
                            <a:solidFill>
                              <a:srgbClr val="0000FF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gridSpan="3"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</a:rPr>
                            <a:t>NDL</a:t>
                          </a:r>
                          <a:endParaRPr lang="zh-CN" altLang="en-US">
                            <a:solidFill>
                              <a:srgbClr val="7030A0"/>
                            </a:solidFill>
                          </a:endParaRPr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50617863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663300"/>
                              </a:solidFill>
                            </a:rPr>
                            <a:t>Type</a:t>
                          </a:r>
                          <a:endParaRPr lang="zh-CN" altLang="en-US">
                            <a:solidFill>
                              <a:srgbClr val="6633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1251-025P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13360-1325PE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14160-1315PS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1010C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3030C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125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105106024"/>
                      </a:ext>
                    </a:extLst>
                  </a:tr>
                  <a:tr h="37192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14" t="-278689" r="-304403" b="-62786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1.69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1.69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594241500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>
                              <a:solidFill>
                                <a:srgbClr val="6633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Pixel number</a:t>
                          </a:r>
                          <a:endParaRPr lang="zh-CN" altLang="en-US" sz="1800">
                            <a:solidFill>
                              <a:srgbClr val="6633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1600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2700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4400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10000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90000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6400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31246967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Breakdown</a:t>
                          </a:r>
                          <a:r>
                            <a:rPr lang="en-US" altLang="zh-CN" sz="18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[</a:t>
                          </a:r>
                          <a:r>
                            <a:rPr lang="en-US" altLang="zh-CN" sz="1800" b="1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V</a:t>
                          </a:r>
                          <a:r>
                            <a:rPr lang="en-US" altLang="zh-CN" sz="18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]</a:t>
                          </a:r>
                          <a:endParaRPr lang="zh-CN" altLang="en-US" sz="180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65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53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38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27.5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27.5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21.5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2424878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>
                              <a:solidFill>
                                <a:srgbClr val="6633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Overvoltage</a:t>
                          </a:r>
                          <a:r>
                            <a:rPr lang="en-US" altLang="zh-CN" sz="18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[</a:t>
                          </a:r>
                          <a:r>
                            <a:rPr lang="en-US" altLang="zh-CN" sz="1800" b="1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V</a:t>
                          </a:r>
                          <a:r>
                            <a:rPr lang="en-US" altLang="zh-CN" sz="18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]</a:t>
                          </a:r>
                          <a:endParaRPr lang="zh-CN" altLang="en-US" sz="180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2.4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6.5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6.5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3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2857428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Dark counts</a:t>
                          </a:r>
                          <a:r>
                            <a:rPr lang="en-US" altLang="zh-CN" sz="180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[</a:t>
                          </a:r>
                          <a:r>
                            <a:rPr lang="en-US" altLang="zh-CN" sz="1800" b="1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kHz</a:t>
                          </a:r>
                          <a:r>
                            <a:rPr lang="en-US" altLang="zh-CN" sz="1800">
                              <a:solidFill>
                                <a:schemeClr val="tx1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]</a:t>
                          </a:r>
                          <a:endParaRPr lang="zh-CN" altLang="en-US" sz="1800">
                            <a:solidFill>
                              <a:schemeClr val="tx1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82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120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290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550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5150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470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93063215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sz="1800">
                              <a:solidFill>
                                <a:srgbClr val="6633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Crosstalk</a:t>
                          </a:r>
                          <a:r>
                            <a:rPr lang="en-US" altLang="zh-CN" sz="18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[</a:t>
                          </a:r>
                          <a:r>
                            <a:rPr lang="en-US" altLang="zh-CN" sz="1800" b="1">
                              <a:solidFill>
                                <a:srgbClr val="FF0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%</a:t>
                          </a:r>
                          <a:r>
                            <a:rPr lang="en-US" altLang="zh-CN" sz="1800"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]</a:t>
                          </a:r>
                          <a:endParaRPr lang="zh-CN" altLang="en-US" sz="1800"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22.6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1.59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00FF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1.17</a:t>
                          </a:r>
                          <a:endParaRPr lang="zh-CN" altLang="en-US">
                            <a:solidFill>
                              <a:srgbClr val="0000FF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4.4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7030A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8.1</a:t>
                          </a:r>
                          <a:endParaRPr lang="zh-CN" altLang="en-US">
                            <a:solidFill>
                              <a:srgbClr val="7030A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70597423"/>
                      </a:ext>
                    </a:extLst>
                  </a:tr>
                  <a:tr h="37598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314" t="-864516" r="-304403" b="-2580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2.83</a:t>
                          </a:r>
                          <a:endParaRPr lang="zh-CN" altLang="en-US" dirty="0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5.11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800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2.5</a:t>
                          </a:r>
                          <a:endParaRPr lang="zh-CN" altLang="en-US">
                            <a:solidFill>
                              <a:srgbClr val="00800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1.295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1.3</a:t>
                          </a:r>
                          <a:endParaRPr lang="zh-CN" altLang="en-US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altLang="zh-CN" dirty="0">
                              <a:solidFill>
                                <a:srgbClr val="002060"/>
                              </a:solidFill>
                              <a:latin typeface="Calibri" panose="020F0502020204030204" pitchFamily="34" charset="0"/>
                              <a:cs typeface="Calibri" panose="020F0502020204030204" pitchFamily="34" charset="0"/>
                            </a:rPr>
                            <a:t>1.91</a:t>
                          </a:r>
                          <a:endParaRPr lang="zh-CN" altLang="en-US" dirty="0">
                            <a:solidFill>
                              <a:srgbClr val="002060"/>
                            </a:solidFill>
                            <a:latin typeface="Calibri" panose="020F0502020204030204" pitchFamily="34" charset="0"/>
                            <a:cs typeface="Calibri" panose="020F0502020204030204" pitchFamily="34" charset="0"/>
                          </a:endParaRP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189451431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690C8A68-09C5-447A-BC57-02D3A13470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68144" y="4712476"/>
            <a:ext cx="2736304" cy="1880991"/>
          </a:xfrm>
          <a:solidFill>
            <a:srgbClr val="FFC000"/>
          </a:solidFill>
        </p:spPr>
        <p:txBody>
          <a:bodyPr>
            <a:noAutofit/>
          </a:bodyPr>
          <a:lstStyle/>
          <a:p>
            <a:pPr marL="0" indent="0" algn="just" fontAlgn="auto">
              <a:lnSpc>
                <a:spcPct val="100000"/>
              </a:lnSpc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NDL-</a:t>
            </a:r>
            <a:r>
              <a:rPr lang="en-US" altLang="zh-CN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ts val="1600"/>
              </a:lnSpc>
            </a:pPr>
            <a:r>
              <a:rPr lang="en-US" altLang="zh-CN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fill factor</a:t>
            </a:r>
          </a:p>
          <a:p>
            <a:pPr algn="just">
              <a:lnSpc>
                <a:spcPts val="1600"/>
              </a:lnSpc>
            </a:pPr>
            <a:r>
              <a:rPr lang="en-US" altLang="zh-CN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gain</a:t>
            </a:r>
          </a:p>
          <a:p>
            <a:pPr algn="just">
              <a:lnSpc>
                <a:spcPts val="1600"/>
              </a:lnSpc>
            </a:pPr>
            <a:r>
              <a:rPr lang="en-US" altLang="zh-CN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Cheap</a:t>
            </a:r>
          </a:p>
          <a:p>
            <a:pPr algn="just">
              <a:lnSpc>
                <a:spcPts val="1600"/>
              </a:lnSpc>
            </a:pPr>
            <a:r>
              <a:rPr lang="en-US" altLang="zh-CN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breakdown</a:t>
            </a:r>
          </a:p>
          <a:p>
            <a:pPr algn="just">
              <a:lnSpc>
                <a:spcPts val="1600"/>
              </a:lnSpc>
            </a:pP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内容占位符 2">
            <a:extLst>
              <a:ext uri="{FF2B5EF4-FFF2-40B4-BE49-F238E27FC236}">
                <a16:creationId xmlns:a16="http://schemas.microsoft.com/office/drawing/2014/main" id="{7BC40B4F-36C5-4D4F-BE4F-347167F668CB}"/>
              </a:ext>
            </a:extLst>
          </p:cNvPr>
          <p:cNvSpPr txBox="1">
            <a:spLocks/>
          </p:cNvSpPr>
          <p:nvPr/>
        </p:nvSpPr>
        <p:spPr>
          <a:xfrm>
            <a:off x="2699793" y="4753750"/>
            <a:ext cx="2520280" cy="1839718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MPPC-</a:t>
            </a:r>
            <a:r>
              <a:rPr lang="en-US" altLang="zh-CN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SiPM</a:t>
            </a:r>
            <a:r>
              <a:rPr lang="en-US" altLang="zh-CN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just">
              <a:lnSpc>
                <a:spcPts val="1600"/>
              </a:lnSpc>
            </a:pPr>
            <a:r>
              <a:rPr lang="en-US" altLang="zh-CN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dark rate</a:t>
            </a:r>
          </a:p>
          <a:p>
            <a:pPr algn="just">
              <a:lnSpc>
                <a:spcPts val="1600"/>
              </a:lnSpc>
            </a:pPr>
            <a:r>
              <a:rPr lang="en-US" altLang="zh-CN" sz="2400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Low crosstalk</a:t>
            </a:r>
          </a:p>
          <a:p>
            <a:pPr algn="just">
              <a:lnSpc>
                <a:spcPts val="1600"/>
              </a:lnSpc>
              <a:buFont typeface="Calibri" panose="020F0502020204030204" pitchFamily="34" charset="0"/>
              <a:buChar char="–"/>
            </a:pPr>
            <a:r>
              <a:rPr lang="en-US" altLang="zh-CN" sz="2400" dirty="0">
                <a:solidFill>
                  <a:srgbClr val="9544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Expensive</a:t>
            </a:r>
          </a:p>
          <a:p>
            <a:pPr algn="just">
              <a:lnSpc>
                <a:spcPts val="1600"/>
              </a:lnSpc>
              <a:buFont typeface="Calibri" panose="020F0502020204030204" pitchFamily="34" charset="0"/>
              <a:buChar char="–"/>
            </a:pPr>
            <a:r>
              <a:rPr lang="en-US" altLang="zh-CN" sz="2400" dirty="0">
                <a:solidFill>
                  <a:srgbClr val="95442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 breakdown</a:t>
            </a:r>
          </a:p>
        </p:txBody>
      </p:sp>
    </p:spTree>
    <p:extLst>
      <p:ext uri="{BB962C8B-B14F-4D97-AF65-F5344CB8AC3E}">
        <p14:creationId xmlns:p14="http://schemas.microsoft.com/office/powerpoint/2010/main" val="135054236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29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Gain and </a:t>
            </a:r>
            <a:r>
              <a:rPr lang="en-US" altLang="zh-CN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Crosstalks</a:t>
            </a:r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vs Voltage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F26AFDA-DF3A-4DC5-BA93-27F82936D9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372369"/>
            <a:ext cx="4191000" cy="4191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ACDC982-0BAD-4374-99CA-C6FC57AE5D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52817"/>
            <a:ext cx="4210050" cy="4191000"/>
          </a:xfrm>
          <a:prstGeom prst="rect">
            <a:avLst/>
          </a:prstGeom>
        </p:spPr>
      </p:pic>
      <p:sp>
        <p:nvSpPr>
          <p:cNvPr id="9" name="椭圆 8">
            <a:extLst>
              <a:ext uri="{FF2B5EF4-FFF2-40B4-BE49-F238E27FC236}">
                <a16:creationId xmlns:a16="http://schemas.microsoft.com/office/drawing/2014/main" id="{E5C714C0-3354-42C4-8928-CAE53D5D1914}"/>
              </a:ext>
            </a:extLst>
          </p:cNvPr>
          <p:cNvSpPr/>
          <p:nvPr/>
        </p:nvSpPr>
        <p:spPr>
          <a:xfrm>
            <a:off x="1627632" y="4224528"/>
            <a:ext cx="265176" cy="31089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 w="57150">
                <a:solidFill>
                  <a:schemeClr val="tx1"/>
                </a:solidFill>
              </a:ln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F756E481-70A4-4E4A-ABEB-0A50E1E1DECA}"/>
              </a:ext>
            </a:extLst>
          </p:cNvPr>
          <p:cNvSpPr/>
          <p:nvPr/>
        </p:nvSpPr>
        <p:spPr>
          <a:xfrm>
            <a:off x="5879592" y="3511296"/>
            <a:ext cx="235458" cy="1636776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12E39AD-7402-49FB-ACF0-01B73A275EB3}"/>
              </a:ext>
            </a:extLst>
          </p:cNvPr>
          <p:cNvSpPr txBox="1"/>
          <p:nvPr/>
        </p:nvSpPr>
        <p:spPr>
          <a:xfrm>
            <a:off x="612475" y="5939988"/>
            <a:ext cx="77637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value of gain which can be calibrated with SPIROC2E is marked on red circle.</a:t>
            </a:r>
            <a:endParaRPr lang="zh-CN" altLang="en-US" sz="20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8334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8A7548DA-2C77-4AEF-B343-7121D6280D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024" y="908720"/>
            <a:ext cx="6117328" cy="2868472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3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536163" y="230999"/>
            <a:ext cx="631935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Requirements of CEPC </a:t>
            </a:r>
            <a:r>
              <a:rPr lang="x-none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Calorimeter</a:t>
            </a:r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s</a:t>
            </a:r>
            <a:r>
              <a:rPr lang="x-none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418D7D22-DA23-402F-AE33-F5B422C13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17" y="3864213"/>
            <a:ext cx="2921405" cy="283354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BDB9B35-62B9-4486-B078-D73897AF21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763" y="3864212"/>
            <a:ext cx="2921405" cy="283354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44AB1B0A-91C3-42F7-994C-BE418735D4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1830" y="3861048"/>
            <a:ext cx="2924666" cy="2836707"/>
          </a:xfrm>
          <a:prstGeom prst="rect">
            <a:avLst/>
          </a:prstGeom>
        </p:spPr>
      </p:pic>
      <p:sp>
        <p:nvSpPr>
          <p:cNvPr id="10" name="Oval 7">
            <a:extLst>
              <a:ext uri="{FF2B5EF4-FFF2-40B4-BE49-F238E27FC236}">
                <a16:creationId xmlns:a16="http://schemas.microsoft.com/office/drawing/2014/main" id="{6E95C4FD-F4BA-4FFA-8119-D673A94C21AE}"/>
              </a:ext>
            </a:extLst>
          </p:cNvPr>
          <p:cNvSpPr/>
          <p:nvPr/>
        </p:nvSpPr>
        <p:spPr>
          <a:xfrm>
            <a:off x="5796135" y="2564904"/>
            <a:ext cx="1944217" cy="1277268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82626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30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DCR and </a:t>
            </a:r>
            <a:r>
              <a:rPr lang="en-US" altLang="zh-CN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Crosstalks</a:t>
            </a:r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vs Voltage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9A9806D-EF9A-4E4C-BFCF-8593038762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36838"/>
            <a:ext cx="4171950" cy="414337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4C7FF08-273D-40F8-AADF-7BC9BB6C27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74" y="1036838"/>
            <a:ext cx="4181475" cy="422910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C104413F-6D23-4F76-AA3C-D42BEAF40D23}"/>
              </a:ext>
            </a:extLst>
          </p:cNvPr>
          <p:cNvSpPr txBox="1"/>
          <p:nvPr/>
        </p:nvSpPr>
        <p:spPr>
          <a:xfrm>
            <a:off x="648225" y="5359894"/>
            <a:ext cx="802795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200" b="1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SiPMs</a:t>
            </a:r>
            <a:r>
              <a:rPr lang="en-US" altLang="zh-CN" sz="2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from MPPC with lower DCR and crosstalk characteristics, </a:t>
            </a:r>
          </a:p>
          <a:p>
            <a:r>
              <a:rPr lang="en-US" altLang="zh-CN" sz="2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except type 12571-025P. 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sz="2200" b="1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13360-1325PE is a better one for CEPC-AHCAL detector cell.</a:t>
            </a:r>
            <a:endParaRPr lang="zh-CN" altLang="en-US" sz="2200" b="1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4665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31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MIP Response of </a:t>
            </a:r>
            <a:r>
              <a:rPr lang="en-US" altLang="zh-CN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SiPMs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DCEF4F87-835C-408F-BE00-0DB178384080}"/>
              </a:ext>
            </a:extLst>
          </p:cNvPr>
          <p:cNvGraphicFramePr>
            <a:graphicFrameLocks noGrp="1"/>
          </p:cNvGraphicFramePr>
          <p:nvPr/>
        </p:nvGraphicFramePr>
        <p:xfrm>
          <a:off x="764668" y="1871125"/>
          <a:ext cx="7614664" cy="323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0292">
                  <a:extLst>
                    <a:ext uri="{9D8B030D-6E8A-4147-A177-3AD203B41FA5}">
                      <a16:colId xmlns:a16="http://schemas.microsoft.com/office/drawing/2014/main" val="4017247781"/>
                    </a:ext>
                  </a:extLst>
                </a:gridCol>
                <a:gridCol w="855981">
                  <a:extLst>
                    <a:ext uri="{9D8B030D-6E8A-4147-A177-3AD203B41FA5}">
                      <a16:colId xmlns:a16="http://schemas.microsoft.com/office/drawing/2014/main" val="1535488245"/>
                    </a:ext>
                  </a:extLst>
                </a:gridCol>
                <a:gridCol w="1085579">
                  <a:extLst>
                    <a:ext uri="{9D8B030D-6E8A-4147-A177-3AD203B41FA5}">
                      <a16:colId xmlns:a16="http://schemas.microsoft.com/office/drawing/2014/main" val="464281306"/>
                    </a:ext>
                  </a:extLst>
                </a:gridCol>
                <a:gridCol w="1105642">
                  <a:extLst>
                    <a:ext uri="{9D8B030D-6E8A-4147-A177-3AD203B41FA5}">
                      <a16:colId xmlns:a16="http://schemas.microsoft.com/office/drawing/2014/main" val="1789561254"/>
                    </a:ext>
                  </a:extLst>
                </a:gridCol>
                <a:gridCol w="956292">
                  <a:extLst>
                    <a:ext uri="{9D8B030D-6E8A-4147-A177-3AD203B41FA5}">
                      <a16:colId xmlns:a16="http://schemas.microsoft.com/office/drawing/2014/main" val="266781975"/>
                    </a:ext>
                  </a:extLst>
                </a:gridCol>
                <a:gridCol w="980812">
                  <a:extLst>
                    <a:ext uri="{9D8B030D-6E8A-4147-A177-3AD203B41FA5}">
                      <a16:colId xmlns:a16="http://schemas.microsoft.com/office/drawing/2014/main" val="3921091399"/>
                    </a:ext>
                  </a:extLst>
                </a:gridCol>
                <a:gridCol w="740066">
                  <a:extLst>
                    <a:ext uri="{9D8B030D-6E8A-4147-A177-3AD203B41FA5}">
                      <a16:colId xmlns:a16="http://schemas.microsoft.com/office/drawing/2014/main" val="2656803886"/>
                    </a:ext>
                  </a:extLst>
                </a:gridCol>
              </a:tblGrid>
              <a:tr h="286512"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Company</a:t>
                      </a:r>
                      <a:endParaRPr lang="zh-CN" altLang="en-US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MPPC</a:t>
                      </a:r>
                      <a:endParaRPr lang="zh-CN" altLang="en-US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NDL</a:t>
                      </a:r>
                      <a:endParaRPr lang="zh-CN" altLang="en-US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06178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Type</a:t>
                      </a:r>
                      <a:endParaRPr lang="zh-CN" altLang="en-US">
                        <a:solidFill>
                          <a:srgbClr val="6633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1251-025P</a:t>
                      </a:r>
                      <a:endParaRPr lang="zh-CN" altLang="en-US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13360-1325PE</a:t>
                      </a:r>
                      <a:endParaRPr lang="zh-CN" altLang="en-US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14160-1315PS</a:t>
                      </a:r>
                      <a:endParaRPr lang="zh-CN" altLang="en-US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1010C</a:t>
                      </a:r>
                      <a:endParaRPr lang="zh-CN" altLang="en-US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3030C</a:t>
                      </a:r>
                      <a:endParaRPr lang="zh-CN" altLang="en-US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125</a:t>
                      </a:r>
                      <a:endParaRPr lang="zh-CN" altLang="en-US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0510602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 i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Pedestal Width</a:t>
                      </a:r>
                      <a:r>
                        <a:rPr lang="en-US" altLang="zh-CN" sz="1100" b="0" i="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lang="en-US" altLang="zh-CN" sz="1100" b="1" i="0" kern="120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ADC</a:t>
                      </a:r>
                      <a:r>
                        <a:rPr lang="en-US" altLang="zh-CN" sz="11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  <a:endParaRPr lang="zh-CN" altLang="en-US" sz="11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6.172</a:t>
                      </a:r>
                      <a:endParaRPr lang="zh-CN" altLang="en-US">
                        <a:solidFill>
                          <a:srgbClr val="008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3.997</a:t>
                      </a:r>
                      <a:endParaRPr lang="zh-CN" altLang="en-US">
                        <a:solidFill>
                          <a:srgbClr val="008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13.51</a:t>
                      </a:r>
                      <a:endParaRPr lang="zh-CN" altLang="en-US">
                        <a:solidFill>
                          <a:srgbClr val="008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3.718</a:t>
                      </a:r>
                      <a:endParaRPr lang="zh-CN" altLang="en-US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5.596</a:t>
                      </a:r>
                      <a:endParaRPr lang="zh-CN" altLang="en-US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3.61</a:t>
                      </a:r>
                      <a:endParaRPr lang="zh-CN" altLang="en-US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42415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i="0" kern="1200" dirty="0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Pedestal Width</a:t>
                      </a:r>
                      <a:r>
                        <a:rPr lang="en-US" altLang="zh-CN" sz="11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lang="en-US" altLang="zh-CN" sz="1100" b="1" i="0" kern="1200" dirty="0" err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fC</a:t>
                      </a:r>
                      <a:r>
                        <a:rPr lang="en-US" altLang="zh-CN" sz="1100" b="0" i="0" kern="120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294</a:t>
                      </a:r>
                      <a:endParaRPr lang="zh-CN" altLang="en-US">
                        <a:solidFill>
                          <a:srgbClr val="008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191</a:t>
                      </a:r>
                      <a:endParaRPr lang="zh-CN" altLang="en-US">
                        <a:solidFill>
                          <a:srgbClr val="008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8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643</a:t>
                      </a:r>
                      <a:endParaRPr lang="zh-CN" altLang="en-US">
                        <a:solidFill>
                          <a:srgbClr val="0080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177</a:t>
                      </a:r>
                      <a:endParaRPr lang="zh-CN" altLang="en-US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266</a:t>
                      </a:r>
                      <a:endParaRPr lang="zh-CN" altLang="en-US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206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172</a:t>
                      </a:r>
                      <a:endParaRPr lang="zh-CN" altLang="en-US">
                        <a:solidFill>
                          <a:srgbClr val="00206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68719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solidFill>
                            <a:srgbClr val="FF66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Overvoltage</a:t>
                      </a:r>
                      <a:r>
                        <a:rPr lang="en-US" altLang="zh-CN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[</a:t>
                      </a:r>
                      <a:r>
                        <a:rPr lang="en-US" altLang="zh-CN" sz="1800" b="1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</a:t>
                      </a:r>
                      <a:r>
                        <a:rPr lang="en-US" altLang="zh-CN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  <a:endParaRPr lang="zh-CN" altLang="en-US" sz="180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2.4</a:t>
                      </a:r>
                      <a:endParaRPr lang="zh-CN" altLang="en-US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zh-CN" altLang="en-US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  <a:endParaRPr lang="zh-CN" altLang="en-US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6.5</a:t>
                      </a:r>
                      <a:endParaRPr lang="zh-CN" altLang="en-US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6.5</a:t>
                      </a:r>
                      <a:endParaRPr lang="zh-CN" altLang="en-US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zh-CN" altLang="en-US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3211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MIP </a:t>
                      </a:r>
                      <a:r>
                        <a:rPr lang="en-US" altLang="zh-CN" sz="1200" b="0" i="0" kern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[</a:t>
                      </a:r>
                      <a:r>
                        <a:rPr lang="en-US" altLang="zh-CN" sz="1200" b="1" i="0" kern="1200">
                          <a:solidFill>
                            <a:srgbClr val="FF0000"/>
                          </a:solidFill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ADC</a:t>
                      </a:r>
                      <a:r>
                        <a:rPr lang="en-US" altLang="zh-CN" sz="120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33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542</a:t>
                      </a:r>
                      <a:endParaRPr lang="zh-CN" altLang="en-US">
                        <a:solidFill>
                          <a:srgbClr val="0033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33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719</a:t>
                      </a:r>
                      <a:endParaRPr lang="zh-CN" altLang="en-US">
                        <a:solidFill>
                          <a:srgbClr val="0033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33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395</a:t>
                      </a:r>
                      <a:endParaRPr lang="zh-CN" altLang="en-US">
                        <a:solidFill>
                          <a:srgbClr val="0033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33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107</a:t>
                      </a:r>
                      <a:endParaRPr lang="zh-CN" altLang="en-US">
                        <a:solidFill>
                          <a:srgbClr val="0033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33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450</a:t>
                      </a:r>
                      <a:endParaRPr lang="zh-CN" altLang="en-US">
                        <a:solidFill>
                          <a:srgbClr val="0033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33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135</a:t>
                      </a:r>
                      <a:endParaRPr lang="zh-CN" altLang="en-US">
                        <a:solidFill>
                          <a:srgbClr val="00330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124696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>
                          <a:solidFill>
                            <a:srgbClr val="66330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S/N</a:t>
                      </a:r>
                      <a:endParaRPr lang="en-US" altLang="zh-CN" sz="1200">
                        <a:solidFill>
                          <a:schemeClr val="tx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87.9</a:t>
                      </a:r>
                      <a:endParaRPr lang="zh-CN" altLang="en-US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179.9</a:t>
                      </a:r>
                      <a:endParaRPr lang="zh-CN" altLang="en-US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29.3</a:t>
                      </a:r>
                      <a:endParaRPr lang="zh-CN" altLang="en-US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28.8</a:t>
                      </a:r>
                      <a:endParaRPr lang="zh-CN" altLang="en-US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80.5</a:t>
                      </a:r>
                      <a:endParaRPr lang="zh-CN" altLang="en-US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37.4</a:t>
                      </a:r>
                      <a:endParaRPr lang="zh-CN" altLang="en-US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850184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80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Linear</a:t>
                      </a:r>
                      <a:r>
                        <a:rPr lang="en-US" altLang="zh-CN" sz="1800" baseline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range[MIP]</a:t>
                      </a:r>
                      <a:endParaRPr lang="zh-CN" altLang="en-US" sz="180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26</a:t>
                      </a:r>
                      <a:endParaRPr lang="zh-CN" altLang="en-US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40</a:t>
                      </a:r>
                      <a:endParaRPr lang="zh-CN" altLang="en-US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61</a:t>
                      </a:r>
                      <a:endParaRPr lang="zh-CN" altLang="en-US">
                        <a:solidFill>
                          <a:srgbClr val="0000FF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  <a:endParaRPr lang="zh-CN" altLang="en-US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200</a:t>
                      </a:r>
                      <a:endParaRPr lang="zh-CN" altLang="en-US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118</a:t>
                      </a:r>
                      <a:endParaRPr lang="zh-CN" altLang="en-US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33768696"/>
                  </a:ext>
                </a:extLst>
              </a:tr>
            </a:tbl>
          </a:graphicData>
        </a:graphic>
      </p:graphicFrame>
      <p:sp>
        <p:nvSpPr>
          <p:cNvPr id="7" name="文本框 6">
            <a:extLst>
              <a:ext uri="{FF2B5EF4-FFF2-40B4-BE49-F238E27FC236}">
                <a16:creationId xmlns:a16="http://schemas.microsoft.com/office/drawing/2014/main" id="{58D78875-137A-439E-8568-13D4692A5936}"/>
              </a:ext>
            </a:extLst>
          </p:cNvPr>
          <p:cNvSpPr txBox="1"/>
          <p:nvPr/>
        </p:nvSpPr>
        <p:spPr>
          <a:xfrm>
            <a:off x="6362153" y="5815925"/>
            <a:ext cx="2712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High gain1 PC~210ADC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S/N = MIP/pedestal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DCBDF19-2A35-4151-B61D-35987A0C98CF}"/>
              </a:ext>
            </a:extLst>
          </p:cNvPr>
          <p:cNvSpPr/>
          <p:nvPr/>
        </p:nvSpPr>
        <p:spPr>
          <a:xfrm>
            <a:off x="764668" y="1439439"/>
            <a:ext cx="239277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FF66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Electronic: SPIROC2E</a:t>
            </a:r>
            <a:endParaRPr lang="zh-CN" altLang="en-US" sz="2000" b="1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E1E8828-55F0-40C5-A5DF-A3EB270CF85B}"/>
              </a:ext>
            </a:extLst>
          </p:cNvPr>
          <p:cNvSpPr txBox="1"/>
          <p:nvPr/>
        </p:nvSpPr>
        <p:spPr>
          <a:xfrm>
            <a:off x="679027" y="5158933"/>
            <a:ext cx="80279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All type of </a:t>
            </a:r>
            <a:r>
              <a:rPr lang="en-US" altLang="zh-CN" dirty="0" err="1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SiPMs</a:t>
            </a:r>
            <a:r>
              <a:rPr lang="en-US" altLang="zh-CN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can satisfy the dynamic range requirement of AHCAL</a:t>
            </a:r>
          </a:p>
          <a:p>
            <a:pPr marL="285750" indent="-285750">
              <a:buFont typeface="Wingdings" panose="05000000000000000000" pitchFamily="2" charset="2"/>
              <a:buChar char="n"/>
            </a:pPr>
            <a:r>
              <a:rPr lang="en-US" altLang="zh-CN" dirty="0">
                <a:solidFill>
                  <a:srgbClr val="0000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Type 13360-1325PE can be acquired a better MIP signal from S/N.</a:t>
            </a:r>
            <a:endParaRPr lang="zh-CN" altLang="en-US" dirty="0">
              <a:solidFill>
                <a:srgbClr val="0000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02184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32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Parallel connection</a:t>
            </a:r>
            <a:r>
              <a:rPr lang="zh-CN" altLang="en-US" sz="3200" b="1" dirty="0">
                <a:solidFill>
                  <a:srgbClr val="0000FF"/>
                </a:solidFill>
              </a:rPr>
              <a:t> </a:t>
            </a:r>
            <a:r>
              <a:rPr lang="en-US" altLang="zh-CN" sz="3200" b="1" dirty="0">
                <a:solidFill>
                  <a:srgbClr val="0000FF"/>
                </a:solidFill>
              </a:rPr>
              <a:t>of detector cell</a:t>
            </a: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0A8082D-267E-4058-9D45-7446A9B88424}"/>
              </a:ext>
            </a:extLst>
          </p:cNvPr>
          <p:cNvSpPr txBox="1"/>
          <p:nvPr/>
        </p:nvSpPr>
        <p:spPr>
          <a:xfrm>
            <a:off x="203405" y="1168872"/>
            <a:ext cx="328847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latin typeface="Calibri" panose="020F0502020204030204" pitchFamily="34" charset="0"/>
                <a:cs typeface="Calibri" panose="020F0502020204030204" pitchFamily="34" charset="0"/>
              </a:rPr>
              <a:t>LED trigger</a:t>
            </a:r>
          </a:p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Judge measurement systems</a:t>
            </a:r>
            <a:endParaRPr lang="zh-CN" altLang="en-US" sz="20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4" descr="E:\test\jjc\滨松133\并联\LED\新建文件夹\一起\重调整\2019_6_28_142839\捕获.PNG">
            <a:extLst>
              <a:ext uri="{FF2B5EF4-FFF2-40B4-BE49-F238E27FC236}">
                <a16:creationId xmlns:a16="http://schemas.microsoft.com/office/drawing/2014/main" id="{E0DE1E0F-981D-478A-8208-109C9ADF83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872" y="3445393"/>
            <a:ext cx="3053977" cy="2090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FEE5FB3F-D315-431D-971E-9E7BDBF8A9B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0954825"/>
              </p:ext>
            </p:extLst>
          </p:nvPr>
        </p:nvGraphicFramePr>
        <p:xfrm>
          <a:off x="3581079" y="2059338"/>
          <a:ext cx="5326700" cy="119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14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594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3610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212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CN" sz="18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SiPM1</a:t>
                      </a:r>
                      <a:r>
                        <a:rPr lang="en-US" altLang="zh-CN" sz="12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(ADC)</a:t>
                      </a:r>
                      <a:endParaRPr lang="en-US" altLang="zh-CN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625.9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979.7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703.6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/>
                        <a:t>456.1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SiPM2</a:t>
                      </a:r>
                      <a:r>
                        <a:rPr lang="en-US" altLang="zh-CN" sz="120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(ADC)</a:t>
                      </a:r>
                      <a:endParaRPr lang="zh-CN" altLang="en-US" sz="12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169.4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259.3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392.1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/>
                        <a:t>368.6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CN" sz="1200">
                          <a:solidFill>
                            <a:srgbClr val="7030A0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SiPM mergence(ADC)</a:t>
                      </a:r>
                      <a:endParaRPr lang="zh-CN" altLang="en-US" sz="1200" dirty="0">
                        <a:solidFill>
                          <a:srgbClr val="7030A0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7030A0"/>
                          </a:solidFill>
                        </a:rPr>
                        <a:t>714.8</a:t>
                      </a:r>
                      <a:endParaRPr lang="zh-CN" alt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7030A0"/>
                          </a:solidFill>
                        </a:rPr>
                        <a:t>1180</a:t>
                      </a:r>
                      <a:endParaRPr lang="zh-CN" alt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7030A0"/>
                          </a:solidFill>
                        </a:rPr>
                        <a:t>1007</a:t>
                      </a:r>
                      <a:endParaRPr lang="zh-CN" alt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solidFill>
                            <a:srgbClr val="7030A0"/>
                          </a:solidFill>
                        </a:rPr>
                        <a:t>766.7</a:t>
                      </a:r>
                      <a:endParaRPr lang="zh-CN" altLang="en-US" dirty="0">
                        <a:solidFill>
                          <a:srgbClr val="7030A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4" name="Picture 3" descr="E:\test\jjc\滨松133\并联\LED\新建文件夹\刻度上\重调整\2019_6_28_142409\捕获.PNG">
            <a:extLst>
              <a:ext uri="{FF2B5EF4-FFF2-40B4-BE49-F238E27FC236}">
                <a16:creationId xmlns:a16="http://schemas.microsoft.com/office/drawing/2014/main" id="{783B5896-CB3B-465A-81E6-C27BD93713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848" y="3488685"/>
            <a:ext cx="3041960" cy="2011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5" descr="E:\test\jjc\滨松133\并联\LED\新建文件夹\刻度下\重调整\2019_6_28_141949\捕获.PNG">
            <a:extLst>
              <a:ext uri="{FF2B5EF4-FFF2-40B4-BE49-F238E27FC236}">
                <a16:creationId xmlns:a16="http://schemas.microsoft.com/office/drawing/2014/main" id="{2B6D6ECA-B0DD-44FE-8EF1-CDEB4AF100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128" y="3429000"/>
            <a:ext cx="2963744" cy="2051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E63C79A-D160-45CD-B715-366C61673D3D}"/>
              </a:ext>
            </a:extLst>
          </p:cNvPr>
          <p:cNvSpPr txBox="1"/>
          <p:nvPr/>
        </p:nvSpPr>
        <p:spPr>
          <a:xfrm>
            <a:off x="1272567" y="2769154"/>
            <a:ext cx="60292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00"/>
              <a:t>SiPM1</a:t>
            </a:r>
            <a:endParaRPr lang="zh-CN" altLang="en-US" sz="1000"/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B9BB3357-5F3F-416F-A480-84EBC5B57690}"/>
              </a:ext>
            </a:extLst>
          </p:cNvPr>
          <p:cNvSpPr txBox="1"/>
          <p:nvPr/>
        </p:nvSpPr>
        <p:spPr>
          <a:xfrm>
            <a:off x="1102410" y="2381488"/>
            <a:ext cx="17971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B050"/>
                </a:solidFill>
              </a:rPr>
              <a:t>Schematic</a:t>
            </a:r>
            <a:endParaRPr lang="zh-CN" altLang="en-US">
              <a:solidFill>
                <a:srgbClr val="00B050"/>
              </a:solidFill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65B0CCB-BA88-4539-BFD2-0DBEC23BE96B}"/>
              </a:ext>
            </a:extLst>
          </p:cNvPr>
          <p:cNvSpPr txBox="1"/>
          <p:nvPr/>
        </p:nvSpPr>
        <p:spPr>
          <a:xfrm>
            <a:off x="1272567" y="3082777"/>
            <a:ext cx="60292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00"/>
              <a:t>SiPM2</a:t>
            </a:r>
            <a:endParaRPr lang="zh-CN" altLang="en-US" sz="100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F384584-9010-4A35-9FBC-9BC267F1F420}"/>
              </a:ext>
            </a:extLst>
          </p:cNvPr>
          <p:cNvSpPr txBox="1"/>
          <p:nvPr/>
        </p:nvSpPr>
        <p:spPr>
          <a:xfrm>
            <a:off x="481194" y="2769404"/>
            <a:ext cx="60292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00"/>
              <a:t>LED1</a:t>
            </a:r>
            <a:endParaRPr lang="zh-CN" altLang="en-US" sz="100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50C4009A-2EBC-4F35-B1E7-1595A28AFBC7}"/>
              </a:ext>
            </a:extLst>
          </p:cNvPr>
          <p:cNvSpPr txBox="1"/>
          <p:nvPr/>
        </p:nvSpPr>
        <p:spPr>
          <a:xfrm>
            <a:off x="481194" y="3082777"/>
            <a:ext cx="60292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00"/>
              <a:t>LED2</a:t>
            </a:r>
            <a:endParaRPr lang="zh-CN" altLang="en-US" sz="1000"/>
          </a:p>
        </p:txBody>
      </p:sp>
      <p:cxnSp>
        <p:nvCxnSpPr>
          <p:cNvPr id="21" name="直接箭头连接符 20">
            <a:extLst>
              <a:ext uri="{FF2B5EF4-FFF2-40B4-BE49-F238E27FC236}">
                <a16:creationId xmlns:a16="http://schemas.microsoft.com/office/drawing/2014/main" id="{875161F3-26B4-43D1-8601-88CB9F808930}"/>
              </a:ext>
            </a:extLst>
          </p:cNvPr>
          <p:cNvCxnSpPr>
            <a:stCxn id="19" idx="3"/>
            <a:endCxn id="16" idx="1"/>
          </p:cNvCxnSpPr>
          <p:nvPr/>
        </p:nvCxnSpPr>
        <p:spPr>
          <a:xfrm flipV="1">
            <a:off x="1084122" y="2892265"/>
            <a:ext cx="188445" cy="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直接箭头连接符 21">
            <a:extLst>
              <a:ext uri="{FF2B5EF4-FFF2-40B4-BE49-F238E27FC236}">
                <a16:creationId xmlns:a16="http://schemas.microsoft.com/office/drawing/2014/main" id="{54B21D65-2DF6-4635-9039-52D7F1C0FA62}"/>
              </a:ext>
            </a:extLst>
          </p:cNvPr>
          <p:cNvCxnSpPr/>
          <p:nvPr/>
        </p:nvCxnSpPr>
        <p:spPr>
          <a:xfrm flipV="1">
            <a:off x="1084122" y="3224245"/>
            <a:ext cx="188445" cy="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3" name="肘形连接符 18">
            <a:extLst>
              <a:ext uri="{FF2B5EF4-FFF2-40B4-BE49-F238E27FC236}">
                <a16:creationId xmlns:a16="http://schemas.microsoft.com/office/drawing/2014/main" id="{23C7BFCD-9DDE-40DC-89CB-8369B875B9DD}"/>
              </a:ext>
            </a:extLst>
          </p:cNvPr>
          <p:cNvCxnSpPr>
            <a:endCxn id="24" idx="1"/>
          </p:cNvCxnSpPr>
          <p:nvPr/>
        </p:nvCxnSpPr>
        <p:spPr>
          <a:xfrm>
            <a:off x="1875495" y="2906703"/>
            <a:ext cx="405863" cy="133246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A82C03C5-4703-445B-85BF-39E6D6EFFEAA}"/>
              </a:ext>
            </a:extLst>
          </p:cNvPr>
          <p:cNvSpPr txBox="1"/>
          <p:nvPr/>
        </p:nvSpPr>
        <p:spPr>
          <a:xfrm>
            <a:off x="2281358" y="2860013"/>
            <a:ext cx="808770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1000"/>
              <a:t>Parallel connection</a:t>
            </a:r>
            <a:endParaRPr lang="zh-CN" altLang="en-US" sz="1000"/>
          </a:p>
        </p:txBody>
      </p:sp>
      <p:cxnSp>
        <p:nvCxnSpPr>
          <p:cNvPr id="25" name="肘形连接符 22">
            <a:extLst>
              <a:ext uri="{FF2B5EF4-FFF2-40B4-BE49-F238E27FC236}">
                <a16:creationId xmlns:a16="http://schemas.microsoft.com/office/drawing/2014/main" id="{97500D0E-6B1F-426D-9799-06B5A1357992}"/>
              </a:ext>
            </a:extLst>
          </p:cNvPr>
          <p:cNvCxnSpPr>
            <a:stCxn id="18" idx="3"/>
            <a:endCxn id="24" idx="1"/>
          </p:cNvCxnSpPr>
          <p:nvPr/>
        </p:nvCxnSpPr>
        <p:spPr>
          <a:xfrm flipV="1">
            <a:off x="1875495" y="3039949"/>
            <a:ext cx="405863" cy="165939"/>
          </a:xfrm>
          <a:prstGeom prst="bent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6" name="文本框 25">
            <a:extLst>
              <a:ext uri="{FF2B5EF4-FFF2-40B4-BE49-F238E27FC236}">
                <a16:creationId xmlns:a16="http://schemas.microsoft.com/office/drawing/2014/main" id="{3792682B-A23B-4146-B26F-DC336120FFBD}"/>
              </a:ext>
            </a:extLst>
          </p:cNvPr>
          <p:cNvSpPr txBox="1"/>
          <p:nvPr/>
        </p:nvSpPr>
        <p:spPr>
          <a:xfrm>
            <a:off x="3929108" y="1426253"/>
            <a:ext cx="4910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rgbClr val="7030A0"/>
              </a:buClr>
              <a:buSzPct val="60000"/>
              <a:buFont typeface="Wingdings" panose="05000000000000000000" pitchFamily="2" charset="2"/>
              <a:buChar char="n"/>
            </a:pP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Change the light intensity of LED</a:t>
            </a:r>
            <a:endParaRPr lang="zh-CN" alt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DD4AAB7C-B426-426F-A6B3-4FB9B2911C36}"/>
              </a:ext>
            </a:extLst>
          </p:cNvPr>
          <p:cNvSpPr txBox="1"/>
          <p:nvPr/>
        </p:nvSpPr>
        <p:spPr>
          <a:xfrm>
            <a:off x="1214556" y="4156347"/>
            <a:ext cx="1408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SiPM1</a:t>
            </a:r>
          </a:p>
          <a:p>
            <a:r>
              <a:rPr lang="en-US" altLang="zh-CN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Mean:456.1</a:t>
            </a:r>
            <a:endParaRPr lang="zh-CN" altLang="en-US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12876190-14A3-4723-AFA4-6A5960C28390}"/>
              </a:ext>
            </a:extLst>
          </p:cNvPr>
          <p:cNvSpPr txBox="1"/>
          <p:nvPr/>
        </p:nvSpPr>
        <p:spPr>
          <a:xfrm>
            <a:off x="4157836" y="4192481"/>
            <a:ext cx="1408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SiPM2</a:t>
            </a:r>
          </a:p>
          <a:p>
            <a:r>
              <a:rPr lang="en-US" altLang="zh-CN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Mean:368.6</a:t>
            </a:r>
            <a:endParaRPr lang="zh-CN" altLang="en-US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F4AD1EA0-CE32-4E1C-87B9-D0A8154D2CFB}"/>
              </a:ext>
            </a:extLst>
          </p:cNvPr>
          <p:cNvSpPr txBox="1"/>
          <p:nvPr/>
        </p:nvSpPr>
        <p:spPr>
          <a:xfrm>
            <a:off x="7269404" y="4192481"/>
            <a:ext cx="1408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total</a:t>
            </a:r>
          </a:p>
          <a:p>
            <a:r>
              <a:rPr lang="en-US" altLang="zh-CN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Mean:766.7</a:t>
            </a:r>
            <a:endParaRPr lang="zh-CN" altLang="en-US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文本框 29">
            <a:extLst>
              <a:ext uri="{FF2B5EF4-FFF2-40B4-BE49-F238E27FC236}">
                <a16:creationId xmlns:a16="http://schemas.microsoft.com/office/drawing/2014/main" id="{9338415A-197F-4F17-BBE2-2EA57365E680}"/>
              </a:ext>
            </a:extLst>
          </p:cNvPr>
          <p:cNvSpPr txBox="1"/>
          <p:nvPr/>
        </p:nvSpPr>
        <p:spPr>
          <a:xfrm>
            <a:off x="409958" y="5778525"/>
            <a:ext cx="8617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60000"/>
              <a:buFont typeface="Wingdings" panose="05000000000000000000" pitchFamily="2" charset="2"/>
              <a:buChar char="n"/>
            </a:pP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Change the condition of LED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，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the signal of merging SiPM is the sum of single SiPM.</a:t>
            </a:r>
          </a:p>
          <a:p>
            <a:pPr marL="285750" indent="-285750">
              <a:buSzPct val="60000"/>
              <a:buFont typeface="Wingdings" panose="05000000000000000000" pitchFamily="2" charset="2"/>
              <a:buChar char="n"/>
            </a:pP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The measurement system can work normally without scintillator.</a:t>
            </a:r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9827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33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Measurement of merging cells</a:t>
            </a: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2" descr="E:\test\jjc\滨松133\并联\宇宙线\铅块\2019_6_29_153008\捕获.PNG">
            <a:extLst>
              <a:ext uri="{FF2B5EF4-FFF2-40B4-BE49-F238E27FC236}">
                <a16:creationId xmlns:a16="http://schemas.microsoft.com/office/drawing/2014/main" id="{0586ED94-3BF6-4C9A-A5DD-494AD1266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195" y="3216621"/>
            <a:ext cx="3190125" cy="2757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E:\test\jjc\滨松133\并联\注塑十二\one\2019_5_2_93329\捕获.PNG">
            <a:extLst>
              <a:ext uri="{FF2B5EF4-FFF2-40B4-BE49-F238E27FC236}">
                <a16:creationId xmlns:a16="http://schemas.microsoft.com/office/drawing/2014/main" id="{BA9086B5-ECD7-46EF-B27E-F9CE119CC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9301" y="3418309"/>
            <a:ext cx="3122699" cy="243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FC9F538-C36A-4C1D-9D58-F21CB9E8F721}"/>
              </a:ext>
            </a:extLst>
          </p:cNvPr>
          <p:cNvSpPr txBox="1"/>
          <p:nvPr/>
        </p:nvSpPr>
        <p:spPr>
          <a:xfrm>
            <a:off x="359471" y="3093511"/>
            <a:ext cx="88000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/>
              <a:t>Target</a:t>
            </a:r>
            <a:endParaRPr lang="zh-CN" altLang="en-US" sz="100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3548E1C5-3B77-403A-950A-065E24891452}"/>
              </a:ext>
            </a:extLst>
          </p:cNvPr>
          <p:cNvSpPr txBox="1"/>
          <p:nvPr/>
        </p:nvSpPr>
        <p:spPr>
          <a:xfrm>
            <a:off x="356685" y="3538519"/>
            <a:ext cx="88000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solidFill>
                  <a:srgbClr val="FF0000"/>
                </a:solidFill>
              </a:rPr>
              <a:t>1cm</a:t>
            </a:r>
            <a:r>
              <a:rPr lang="zh-CN" altLang="en-US" sz="1000">
                <a:solidFill>
                  <a:srgbClr val="FF0000"/>
                </a:solidFill>
              </a:rPr>
              <a:t> </a:t>
            </a:r>
            <a:r>
              <a:rPr lang="en-US" altLang="zh-CN" sz="1000">
                <a:solidFill>
                  <a:srgbClr val="FF0000"/>
                </a:solidFill>
              </a:rPr>
              <a:t>Pb</a:t>
            </a:r>
            <a:endParaRPr lang="zh-CN" altLang="en-US" sz="1000">
              <a:solidFill>
                <a:srgbClr val="FF0000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461D9FC3-1A4A-4443-968E-E959BFEC683A}"/>
              </a:ext>
            </a:extLst>
          </p:cNvPr>
          <p:cNvSpPr txBox="1"/>
          <p:nvPr/>
        </p:nvSpPr>
        <p:spPr>
          <a:xfrm>
            <a:off x="357402" y="2666067"/>
            <a:ext cx="88000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/>
              <a:t>Trigger</a:t>
            </a:r>
            <a:endParaRPr lang="zh-CN" altLang="en-US" sz="100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E53AC83A-AB5B-4ED8-830A-BEDFD0929ADC}"/>
              </a:ext>
            </a:extLst>
          </p:cNvPr>
          <p:cNvSpPr txBox="1"/>
          <p:nvPr/>
        </p:nvSpPr>
        <p:spPr>
          <a:xfrm>
            <a:off x="357273" y="2197420"/>
            <a:ext cx="962694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>
                <a:latin typeface="Calibri" panose="020F0502020204030204" pitchFamily="34" charset="0"/>
                <a:cs typeface="Calibri" panose="020F0502020204030204" pitchFamily="34" charset="0"/>
              </a:rPr>
              <a:t>Cosmic-ray</a:t>
            </a:r>
            <a:endParaRPr lang="zh-CN" altLang="en-US" sz="1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直接箭头连接符 12">
            <a:extLst>
              <a:ext uri="{FF2B5EF4-FFF2-40B4-BE49-F238E27FC236}">
                <a16:creationId xmlns:a16="http://schemas.microsoft.com/office/drawing/2014/main" id="{3FD9A751-FF20-4D19-B8BB-5E33F67BCC72}"/>
              </a:ext>
            </a:extLst>
          </p:cNvPr>
          <p:cNvCxnSpPr/>
          <p:nvPr/>
        </p:nvCxnSpPr>
        <p:spPr>
          <a:xfrm>
            <a:off x="788071" y="2435889"/>
            <a:ext cx="0" cy="1957518"/>
          </a:xfrm>
          <a:prstGeom prst="straightConnector1">
            <a:avLst/>
          </a:prstGeom>
          <a:ln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340396FA-A0D0-43CA-ACAF-56081AD705C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0472" y="2099075"/>
            <a:ext cx="3182487" cy="104923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509E8D-A3A2-4D59-A8A2-270C17583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0472" y="1383803"/>
            <a:ext cx="3114286" cy="638095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07BA809-614D-4F11-8E0C-65A8F602ABF2}"/>
              </a:ext>
            </a:extLst>
          </p:cNvPr>
          <p:cNvSpPr txBox="1"/>
          <p:nvPr/>
        </p:nvSpPr>
        <p:spPr>
          <a:xfrm>
            <a:off x="271683" y="1521612"/>
            <a:ext cx="31181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Schematic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FCEC5505-D58F-431A-9BDB-ACAA69D4984F}"/>
              </a:ext>
            </a:extLst>
          </p:cNvPr>
          <p:cNvSpPr txBox="1"/>
          <p:nvPr/>
        </p:nvSpPr>
        <p:spPr>
          <a:xfrm>
            <a:off x="340259" y="3965963"/>
            <a:ext cx="880008" cy="24622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1000"/>
              <a:t>Trigger</a:t>
            </a:r>
            <a:endParaRPr lang="zh-CN" altLang="en-US" sz="100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658EF0A2-79DF-4E80-AFE1-F6E230625953}"/>
              </a:ext>
            </a:extLst>
          </p:cNvPr>
          <p:cNvSpPr txBox="1"/>
          <p:nvPr/>
        </p:nvSpPr>
        <p:spPr>
          <a:xfrm>
            <a:off x="2020846" y="2425873"/>
            <a:ext cx="2624328" cy="923330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Most of gamma</a:t>
            </a:r>
            <a:r>
              <a:rPr lang="zh-CN" altLang="en-US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radiation </a:t>
            </a:r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can be shielded by 1cm thickness Pb.</a:t>
            </a:r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D6E7590F-C484-40E7-867C-FBECD24E5FA7}"/>
              </a:ext>
            </a:extLst>
          </p:cNvPr>
          <p:cNvSpPr txBox="1"/>
          <p:nvPr/>
        </p:nvSpPr>
        <p:spPr>
          <a:xfrm>
            <a:off x="3010650" y="4770246"/>
            <a:ext cx="14173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Single</a:t>
            </a:r>
          </a:p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Mean:27.9</a:t>
            </a:r>
            <a:endParaRPr lang="zh-CN" alt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822C6D1-01DD-4F97-9538-A4090140FA05}"/>
              </a:ext>
            </a:extLst>
          </p:cNvPr>
          <p:cNvSpPr txBox="1"/>
          <p:nvPr/>
        </p:nvSpPr>
        <p:spPr>
          <a:xfrm>
            <a:off x="6913349" y="4713802"/>
            <a:ext cx="156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Double</a:t>
            </a:r>
          </a:p>
          <a:p>
            <a:r>
              <a:rPr lang="en-US" altLang="zh-CN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Mean:57.9</a:t>
            </a:r>
            <a:endParaRPr lang="zh-CN" alt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2AC4604E-E195-4135-AB84-B388E646AFDF}"/>
              </a:ext>
            </a:extLst>
          </p:cNvPr>
          <p:cNvSpPr txBox="1"/>
          <p:nvPr/>
        </p:nvSpPr>
        <p:spPr>
          <a:xfrm>
            <a:off x="356685" y="5974496"/>
            <a:ext cx="86379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p"/>
            </a:pPr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The signal of merging SiPM is near 2 times compared with single SiPM after shielding most of gamma radiation. It is consistent with theory.</a:t>
            </a:r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C6F6C3D6-7260-4253-AA76-6F17AD44B1D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6354" y="1306034"/>
            <a:ext cx="2755505" cy="1022598"/>
          </a:xfrm>
          <a:prstGeom prst="rect">
            <a:avLst/>
          </a:prstGeom>
        </p:spPr>
      </p:pic>
      <p:cxnSp>
        <p:nvCxnSpPr>
          <p:cNvPr id="23" name="直接箭头连接符 22">
            <a:extLst>
              <a:ext uri="{FF2B5EF4-FFF2-40B4-BE49-F238E27FC236}">
                <a16:creationId xmlns:a16="http://schemas.microsoft.com/office/drawing/2014/main" id="{0C031D65-8085-4904-92CC-7ED8C031E7B5}"/>
              </a:ext>
            </a:extLst>
          </p:cNvPr>
          <p:cNvCxnSpPr/>
          <p:nvPr/>
        </p:nvCxnSpPr>
        <p:spPr>
          <a:xfrm>
            <a:off x="2439282" y="1568818"/>
            <a:ext cx="256032" cy="11167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箭头连接符 23">
            <a:extLst>
              <a:ext uri="{FF2B5EF4-FFF2-40B4-BE49-F238E27FC236}">
                <a16:creationId xmlns:a16="http://schemas.microsoft.com/office/drawing/2014/main" id="{FFA9C84F-12FB-46DA-B18B-0E21AEF63DD6}"/>
              </a:ext>
            </a:extLst>
          </p:cNvPr>
          <p:cNvCxnSpPr/>
          <p:nvPr/>
        </p:nvCxnSpPr>
        <p:spPr>
          <a:xfrm flipH="1" flipV="1">
            <a:off x="3937039" y="1920603"/>
            <a:ext cx="256032" cy="118871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33188002-F9D7-4BBA-9ADE-7D50A9E4C96C}"/>
              </a:ext>
            </a:extLst>
          </p:cNvPr>
          <p:cNvSpPr txBox="1"/>
          <p:nvPr/>
        </p:nvSpPr>
        <p:spPr>
          <a:xfrm>
            <a:off x="2185756" y="1351008"/>
            <a:ext cx="5070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</a:t>
            </a:r>
            <a:endParaRPr lang="zh-CN" altLang="en-US" sz="140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文本框 25">
            <a:extLst>
              <a:ext uri="{FF2B5EF4-FFF2-40B4-BE49-F238E27FC236}">
                <a16:creationId xmlns:a16="http://schemas.microsoft.com/office/drawing/2014/main" id="{1AAF71BD-BD04-4CA7-A313-44E96DD3768F}"/>
              </a:ext>
            </a:extLst>
          </p:cNvPr>
          <p:cNvSpPr txBox="1"/>
          <p:nvPr/>
        </p:nvSpPr>
        <p:spPr>
          <a:xfrm>
            <a:off x="4065055" y="1897641"/>
            <a:ext cx="69665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Down</a:t>
            </a:r>
            <a:endParaRPr lang="zh-CN" altLang="en-US" sz="140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77529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34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Comparison of Light Yields (MPPC12571-025P)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内容占位符 3">
            <a:extLst>
              <a:ext uri="{FF2B5EF4-FFF2-40B4-BE49-F238E27FC236}">
                <a16:creationId xmlns:a16="http://schemas.microsoft.com/office/drawing/2014/main" id="{A29CB9D6-8406-4A1B-A222-67E41A3F2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032" y="1641193"/>
            <a:ext cx="2361320" cy="1770991"/>
          </a:xfr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11034D2E-6A5C-4E4A-9BD3-01F36C888BEA}"/>
              </a:ext>
            </a:extLst>
          </p:cNvPr>
          <p:cNvSpPr txBox="1"/>
          <p:nvPr/>
        </p:nvSpPr>
        <p:spPr>
          <a:xfrm>
            <a:off x="285750" y="920914"/>
            <a:ext cx="38404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Light yield measurement with different scintillator and ESR films</a:t>
            </a:r>
            <a:endParaRPr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内容占位符 4">
            <a:extLst>
              <a:ext uri="{FF2B5EF4-FFF2-40B4-BE49-F238E27FC236}">
                <a16:creationId xmlns:a16="http://schemas.microsoft.com/office/drawing/2014/main" id="{9148BAD9-4137-4F0F-B68F-AF8FFD121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14091"/>
            <a:ext cx="3379758" cy="232520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1F90258-5C10-4FE0-AB96-7B3C2AFAEC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20" y="1654404"/>
            <a:ext cx="2366128" cy="177459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2868105-3C73-4C3A-B20E-03B55B9AD50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08825" y="3672871"/>
            <a:ext cx="2946799" cy="2354457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15A55191-67B4-4028-B1CA-84FB5B0C311B}"/>
              </a:ext>
            </a:extLst>
          </p:cNvPr>
          <p:cNvSpPr txBox="1"/>
          <p:nvPr/>
        </p:nvSpPr>
        <p:spPr>
          <a:xfrm>
            <a:off x="1534100" y="2729749"/>
            <a:ext cx="32802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 tiles by injection molding wrapped with ESR</a:t>
            </a:r>
            <a:endParaRPr lang="zh-CN" altLang="en-US" b="1" dirty="0"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E9D34CD-8A53-4FFD-8BF3-324F39038934}"/>
              </a:ext>
            </a:extLst>
          </p:cNvPr>
          <p:cNvSpPr txBox="1"/>
          <p:nvPr/>
        </p:nvSpPr>
        <p:spPr>
          <a:xfrm>
            <a:off x="256032" y="6095037"/>
            <a:ext cx="3379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altLang="zh-CN" b="1" dirty="0">
                <a:solidFill>
                  <a:srgbClr val="0000FF"/>
                </a:solidFill>
              </a:rPr>
              <a:t>light yields of 20 scintillators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en-US" altLang="zh-CN" b="1" dirty="0">
                <a:solidFill>
                  <a:srgbClr val="0000FF"/>
                </a:solidFill>
              </a:rPr>
              <a:t>Non-uniformity is </a:t>
            </a:r>
            <a:r>
              <a:rPr lang="en-US" altLang="zh-CN" b="1" dirty="0">
                <a:solidFill>
                  <a:srgbClr val="0000FF"/>
                </a:solidFill>
                <a:sym typeface="Symbol" panose="05050102010706020507" pitchFamily="18" charset="2"/>
              </a:rPr>
              <a:t></a:t>
            </a:r>
            <a:r>
              <a:rPr lang="en-US" altLang="zh-CN" b="1" dirty="0">
                <a:solidFill>
                  <a:srgbClr val="0000FF"/>
                </a:solidFill>
              </a:rPr>
              <a:t>10%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74591956-E7C7-4431-8D1C-B33B8C8D2E3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926279" y="606815"/>
            <a:ext cx="2542458" cy="338994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FCAE660-C7DA-45D7-9E43-F4646B06978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00083" y="3687556"/>
            <a:ext cx="3043917" cy="237221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A5BFCDAA-B49C-4538-AA98-89B466BDBE9B}"/>
              </a:ext>
            </a:extLst>
          </p:cNvPr>
          <p:cNvSpPr txBox="1"/>
          <p:nvPr/>
        </p:nvSpPr>
        <p:spPr>
          <a:xfrm>
            <a:off x="7315082" y="1248315"/>
            <a:ext cx="960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B0F0"/>
                </a:solidFill>
              </a:rPr>
              <a:t>CALICE</a:t>
            </a:r>
            <a:endParaRPr lang="zh-CN" altLang="en-US" dirty="0">
              <a:solidFill>
                <a:srgbClr val="00B0F0"/>
              </a:solidFill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E3C42F0D-3578-44B1-8023-A95B0675FF86}"/>
              </a:ext>
            </a:extLst>
          </p:cNvPr>
          <p:cNvSpPr txBox="1"/>
          <p:nvPr/>
        </p:nvSpPr>
        <p:spPr>
          <a:xfrm>
            <a:off x="3923928" y="6043935"/>
            <a:ext cx="4402874" cy="769441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RMS / Mean</a:t>
            </a:r>
          </a:p>
          <a:p>
            <a:pPr algn="ctr"/>
            <a:r>
              <a:rPr lang="en-US" altLang="zh-CN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Domestic:</a:t>
            </a:r>
            <a:r>
              <a:rPr lang="zh-CN" alt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4.1% vs CALICE:</a:t>
            </a:r>
            <a:r>
              <a:rPr lang="zh-CN" altLang="en-US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2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5.6%</a:t>
            </a:r>
            <a:endParaRPr lang="zh-CN" altLang="en-US" sz="22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0AF69DA6-8AE6-4F22-8C31-FF790DE2AB64}"/>
              </a:ext>
            </a:extLst>
          </p:cNvPr>
          <p:cNvSpPr txBox="1"/>
          <p:nvPr/>
        </p:nvSpPr>
        <p:spPr>
          <a:xfrm>
            <a:off x="5814993" y="1238681"/>
            <a:ext cx="111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/>
                </a:solidFill>
              </a:rPr>
              <a:t>Domestic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2" name="箭头: 右 1">
            <a:extLst>
              <a:ext uri="{FF2B5EF4-FFF2-40B4-BE49-F238E27FC236}">
                <a16:creationId xmlns:a16="http://schemas.microsoft.com/office/drawing/2014/main" id="{37C3AB4E-3D51-4C58-AD23-D90826BEE846}"/>
              </a:ext>
            </a:extLst>
          </p:cNvPr>
          <p:cNvSpPr/>
          <p:nvPr/>
        </p:nvSpPr>
        <p:spPr>
          <a:xfrm rot="5400000">
            <a:off x="7328117" y="3121156"/>
            <a:ext cx="1289321" cy="32083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箭头: 右 20">
            <a:extLst>
              <a:ext uri="{FF2B5EF4-FFF2-40B4-BE49-F238E27FC236}">
                <a16:creationId xmlns:a16="http://schemas.microsoft.com/office/drawing/2014/main" id="{754FF0BF-25CA-45E0-B6AF-59F2E6D4442F}"/>
              </a:ext>
            </a:extLst>
          </p:cNvPr>
          <p:cNvSpPr/>
          <p:nvPr/>
        </p:nvSpPr>
        <p:spPr>
          <a:xfrm rot="7796416">
            <a:off x="4771278" y="3028899"/>
            <a:ext cx="1537624" cy="2986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50556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35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CEPC AHCAL: Cell Automatic Assembly System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0A3DCD4-86FB-479D-AA01-2BF477571EEB}"/>
              </a:ext>
            </a:extLst>
          </p:cNvPr>
          <p:cNvSpPr txBox="1"/>
          <p:nvPr/>
        </p:nvSpPr>
        <p:spPr>
          <a:xfrm>
            <a:off x="151817" y="1061442"/>
            <a:ext cx="4483341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Motivation: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ym typeface="Symbol" panose="05050102010706020507" pitchFamily="18" charset="2"/>
              </a:rPr>
              <a:t></a:t>
            </a:r>
            <a:r>
              <a:rPr lang="en-US" altLang="zh-CN" sz="2000" dirty="0"/>
              <a:t>7M </a:t>
            </a:r>
            <a:r>
              <a:rPr lang="en-US" altLang="zh-CN" sz="2000" dirty="0" err="1"/>
              <a:t>scint</a:t>
            </a:r>
            <a:r>
              <a:rPr lang="en-US" altLang="zh-CN" sz="2000" dirty="0"/>
              <a:t>. cells for CEPC AHCAL;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/>
              <a:t>Reflective foils packaging can’t be done manually;</a:t>
            </a:r>
          </a:p>
          <a:p>
            <a:r>
              <a:rPr lang="en-US" altLang="zh-CN" sz="2400" b="1" dirty="0"/>
              <a:t>Recent Progress:</a:t>
            </a:r>
          </a:p>
          <a:p>
            <a:pPr marL="742950" lvl="1" indent="-285750">
              <a:buFont typeface="Calibri" panose="020F0502020204030204" pitchFamily="34" charset="0"/>
              <a:buChar char="•"/>
            </a:pPr>
            <a:r>
              <a:rPr lang="en-US" altLang="zh-CN" sz="2000" dirty="0"/>
              <a:t>Local companies provide preliminary design;</a:t>
            </a:r>
          </a:p>
          <a:p>
            <a:pPr marL="742950" lvl="1" indent="-285750">
              <a:buFont typeface="Calibri" panose="020F0502020204030204" pitchFamily="34" charset="0"/>
              <a:buChar char="•"/>
            </a:pPr>
            <a:r>
              <a:rPr lang="en-US" altLang="zh-CN" sz="2000" dirty="0"/>
              <a:t>Using robotic arm to pack;</a:t>
            </a:r>
          </a:p>
          <a:p>
            <a:pPr marL="742950" lvl="1" indent="-285750">
              <a:buFont typeface="Calibri" panose="020F0502020204030204" pitchFamily="34" charset="0"/>
              <a:buChar char="•"/>
            </a:pPr>
            <a:endParaRPr lang="zh-CN" altLang="en-US" dirty="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110E59EB-CC5C-48D9-A13D-B4B0545B8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598" y="4016097"/>
            <a:ext cx="2597083" cy="2187017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B98C2720-1BE2-413C-AF95-AEEE3E20B613}"/>
              </a:ext>
            </a:extLst>
          </p:cNvPr>
          <p:cNvSpPr txBox="1"/>
          <p:nvPr/>
        </p:nvSpPr>
        <p:spPr>
          <a:xfrm>
            <a:off x="1537002" y="6257669"/>
            <a:ext cx="1433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/>
              <a:t>Packaged cell</a:t>
            </a:r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2F2BD53A-9328-4594-9828-AA89EE594883}"/>
              </a:ext>
            </a:extLst>
          </p:cNvPr>
          <p:cNvSpPr txBox="1"/>
          <p:nvPr/>
        </p:nvSpPr>
        <p:spPr>
          <a:xfrm>
            <a:off x="4355975" y="5356373"/>
            <a:ext cx="448334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 The automatic assembly system </a:t>
            </a:r>
            <a:r>
              <a:rPr lang="en-US" altLang="zh-CN" sz="2000" b="1" dirty="0">
                <a:solidFill>
                  <a:srgbClr val="0000FF"/>
                </a:solidFill>
              </a:rPr>
              <a:t>can be used for different scintillator sizes: 3cm</a:t>
            </a:r>
            <a:r>
              <a:rPr lang="en-US" altLang="zh-CN" sz="2000" b="1" dirty="0">
                <a:solidFill>
                  <a:srgbClr val="0000FF"/>
                </a:solidFill>
                <a:sym typeface="Symbol" panose="05050102010706020507" pitchFamily="18" charset="2"/>
              </a:rPr>
              <a:t></a:t>
            </a:r>
            <a:r>
              <a:rPr lang="en-US" altLang="zh-CN" sz="2000" b="1" dirty="0">
                <a:solidFill>
                  <a:srgbClr val="0000FF"/>
                </a:solidFill>
              </a:rPr>
              <a:t>3cm, 4cm</a:t>
            </a:r>
            <a:r>
              <a:rPr lang="en-US" altLang="zh-CN" sz="2000" b="1" dirty="0">
                <a:solidFill>
                  <a:srgbClr val="0000FF"/>
                </a:solidFill>
                <a:sym typeface="Symbol" panose="05050102010706020507" pitchFamily="18" charset="2"/>
              </a:rPr>
              <a:t></a:t>
            </a:r>
            <a:r>
              <a:rPr lang="en-US" altLang="zh-CN" sz="2000" b="1" dirty="0">
                <a:solidFill>
                  <a:srgbClr val="0000FF"/>
                </a:solidFill>
              </a:rPr>
              <a:t>4cm and 5cm</a:t>
            </a:r>
            <a:r>
              <a:rPr lang="en-US" altLang="zh-CN" sz="2000" b="1" dirty="0">
                <a:solidFill>
                  <a:srgbClr val="0000FF"/>
                </a:solidFill>
                <a:sym typeface="Symbol" panose="05050102010706020507" pitchFamily="18" charset="2"/>
              </a:rPr>
              <a:t></a:t>
            </a:r>
            <a:r>
              <a:rPr lang="en-US" altLang="zh-CN" sz="2000" b="1" dirty="0">
                <a:solidFill>
                  <a:srgbClr val="0000FF"/>
                </a:solidFill>
              </a:rPr>
              <a:t>5cm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pic>
        <p:nvPicPr>
          <p:cNvPr id="12" name="图片 11">
            <a:extLst>
              <a:ext uri="{FF2B5EF4-FFF2-40B4-BE49-F238E27FC236}">
                <a16:creationId xmlns:a16="http://schemas.microsoft.com/office/drawing/2014/main" id="{6595C567-4663-480D-A2AF-FA27A354C65C}"/>
              </a:ext>
            </a:extLst>
          </p:cNvPr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9992" y="1297909"/>
            <a:ext cx="4392489" cy="40032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91477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36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Automatic Packing Machine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9E71D7B-DDB0-4BE6-9CAD-0503655AD7A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3861" y="1196754"/>
            <a:ext cx="4362792" cy="327209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F0441FE-0C19-4926-A5BF-765863C6D4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72" y="4468848"/>
            <a:ext cx="1121283" cy="199339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F4FACCD-C5A3-43E0-8AE6-B4DBE5361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9" y="1196754"/>
            <a:ext cx="2454071" cy="3272095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235030B-7274-4977-B8DE-FD12F0926E3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3934" y="1196753"/>
            <a:ext cx="1840554" cy="327209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36FD87F-DE28-48C9-A0FA-BB457BEE7F2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4721" y="4468848"/>
            <a:ext cx="2481072" cy="186080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69069F8A-2A07-4316-B90C-16F112D77C1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669" y="4468848"/>
            <a:ext cx="2481072" cy="18608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D5C2EF33-88C2-45AC-979A-F214C992B29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468848"/>
            <a:ext cx="1479994" cy="1973325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667C3B37-9EC8-412A-8BF5-E323B7589EE2}"/>
              </a:ext>
            </a:extLst>
          </p:cNvPr>
          <p:cNvSpPr txBox="1"/>
          <p:nvPr/>
        </p:nvSpPr>
        <p:spPr>
          <a:xfrm>
            <a:off x="7123934" y="1133697"/>
            <a:ext cx="18405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b="1" dirty="0">
                <a:solidFill>
                  <a:srgbClr val="0000FF"/>
                </a:solidFill>
              </a:rPr>
              <a:t>Robot arm</a:t>
            </a:r>
            <a:endParaRPr lang="zh-CN" altLang="en-US" sz="2800" b="1" dirty="0">
              <a:solidFill>
                <a:srgbClr val="0000FF"/>
              </a:solidFill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0C7829F6-26D2-4B20-BD7B-58F3E79F1626}"/>
              </a:ext>
            </a:extLst>
          </p:cNvPr>
          <p:cNvSpPr/>
          <p:nvPr/>
        </p:nvSpPr>
        <p:spPr>
          <a:xfrm>
            <a:off x="336572" y="5867980"/>
            <a:ext cx="931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Label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6" name="矩形 15">
            <a:extLst>
              <a:ext uri="{FF2B5EF4-FFF2-40B4-BE49-F238E27FC236}">
                <a16:creationId xmlns:a16="http://schemas.microsoft.com/office/drawing/2014/main" id="{B8682C1B-244F-44F0-BBBF-D80ECBDA0381}"/>
              </a:ext>
            </a:extLst>
          </p:cNvPr>
          <p:cNvSpPr/>
          <p:nvPr/>
        </p:nvSpPr>
        <p:spPr>
          <a:xfrm>
            <a:off x="1951065" y="5683321"/>
            <a:ext cx="12426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Pushing hands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0D8C41F0-AC89-4D4D-A780-A31C9522C6AC}"/>
              </a:ext>
            </a:extLst>
          </p:cNvPr>
          <p:cNvSpPr/>
          <p:nvPr/>
        </p:nvSpPr>
        <p:spPr>
          <a:xfrm>
            <a:off x="4101016" y="5638573"/>
            <a:ext cx="13754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Finished product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2F0068F4-28DE-465B-B819-8E08118CEE36}"/>
              </a:ext>
            </a:extLst>
          </p:cNvPr>
          <p:cNvSpPr/>
          <p:nvPr/>
        </p:nvSpPr>
        <p:spPr>
          <a:xfrm>
            <a:off x="5364791" y="4936499"/>
            <a:ext cx="9314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>
                <a:solidFill>
                  <a:srgbClr val="002060"/>
                </a:solidFill>
              </a:rPr>
              <a:t>ESR</a:t>
            </a:r>
            <a:endParaRPr lang="zh-CN" altLang="en-US">
              <a:solidFill>
                <a:srgbClr val="002060"/>
              </a:solidFill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209090A6-E4D3-45E1-AF06-4352E5B87CC2}"/>
              </a:ext>
            </a:extLst>
          </p:cNvPr>
          <p:cNvSpPr/>
          <p:nvPr/>
        </p:nvSpPr>
        <p:spPr>
          <a:xfrm>
            <a:off x="7628329" y="5661247"/>
            <a:ext cx="12109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Original product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7157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37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Detector Cell Gluing Experiment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E759AFEC-425D-4559-9BAD-14E93414F824}"/>
              </a:ext>
            </a:extLst>
          </p:cNvPr>
          <p:cNvSpPr txBox="1"/>
          <p:nvPr/>
        </p:nvSpPr>
        <p:spPr>
          <a:xfrm>
            <a:off x="102850" y="2651428"/>
            <a:ext cx="2956982" cy="156966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Materials</a:t>
            </a:r>
            <a:r>
              <a:rPr lang="zh-CN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：</a:t>
            </a:r>
            <a:endParaRPr lang="en-US" altLang="zh-CN" sz="2400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Araldite 2011 epoxy glue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3×3 PCB board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Detector cell;</a:t>
            </a:r>
          </a:p>
          <a:p>
            <a:pPr marL="342900" indent="-342900">
              <a:buFont typeface="+mj-lt"/>
              <a:buAutoNum type="arabicPeriod"/>
            </a:pPr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A film used to brush glue</a:t>
            </a: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D38C06E7-75D3-46C4-84BE-523D2BD1FC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851" y="4545010"/>
            <a:ext cx="1444814" cy="19212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5272B3C6-B0EC-42FD-97D2-B073B12D79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4578" y="4538979"/>
            <a:ext cx="1703286" cy="1921294"/>
          </a:xfrm>
          <a:prstGeom prst="rect">
            <a:avLst/>
          </a:prstGeom>
        </p:spPr>
      </p:pic>
      <p:pic>
        <p:nvPicPr>
          <p:cNvPr id="19" name="内容占位符 7">
            <a:extLst>
              <a:ext uri="{FF2B5EF4-FFF2-40B4-BE49-F238E27FC236}">
                <a16:creationId xmlns:a16="http://schemas.microsoft.com/office/drawing/2014/main" id="{45192458-D47B-477B-8925-E3A900CBA4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7803" y="3366055"/>
            <a:ext cx="1796285" cy="1791137"/>
          </a:xfrm>
          <a:prstGeom prst="rect">
            <a:avLst/>
          </a:prstGeom>
        </p:spPr>
      </p:pic>
      <p:sp>
        <p:nvSpPr>
          <p:cNvPr id="20" name="矩形 19">
            <a:extLst>
              <a:ext uri="{FF2B5EF4-FFF2-40B4-BE49-F238E27FC236}">
                <a16:creationId xmlns:a16="http://schemas.microsoft.com/office/drawing/2014/main" id="{41401413-2888-4FC4-A935-904F69808CF8}"/>
              </a:ext>
            </a:extLst>
          </p:cNvPr>
          <p:cNvSpPr/>
          <p:nvPr/>
        </p:nvSpPr>
        <p:spPr>
          <a:xfrm>
            <a:off x="4283968" y="980728"/>
            <a:ext cx="471338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Result: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This technique is working;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The detector cell was glued on PCB board faster;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Maybe reduce to 4 glue hole;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Plan to test crosstalk and prototype</a:t>
            </a:r>
            <a:r>
              <a:rPr lang="en-US" altLang="zh-CN" sz="1350" dirty="0"/>
              <a:t>.</a:t>
            </a:r>
            <a:endParaRPr lang="zh-CN" altLang="en-US" sz="1350" dirty="0"/>
          </a:p>
        </p:txBody>
      </p:sp>
      <p:pic>
        <p:nvPicPr>
          <p:cNvPr id="21" name="内容占位符 3">
            <a:extLst>
              <a:ext uri="{FF2B5EF4-FFF2-40B4-BE49-F238E27FC236}">
                <a16:creationId xmlns:a16="http://schemas.microsoft.com/office/drawing/2014/main" id="{CD5A211C-D895-4C02-B17C-113CFDC1E3D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5347" y="4872297"/>
            <a:ext cx="2577053" cy="194377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399D845-AF4E-4006-8611-29537801DB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85992" y="2924944"/>
            <a:ext cx="2505179" cy="1875345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31BF8DE-8B66-4E67-8BB3-D9DBD5CA6704}"/>
              </a:ext>
            </a:extLst>
          </p:cNvPr>
          <p:cNvSpPr txBox="1"/>
          <p:nvPr/>
        </p:nvSpPr>
        <p:spPr>
          <a:xfrm>
            <a:off x="83663" y="914848"/>
            <a:ext cx="387840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motivation</a:t>
            </a:r>
            <a:r>
              <a:rPr lang="zh-CN" altLang="en-US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：</a:t>
            </a:r>
            <a:r>
              <a:rPr lang="en-US" altLang="zh-CN" sz="2400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just"/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In order to quickly and effectively realize the integration of large area AHCAL detection unit.</a:t>
            </a:r>
            <a:endParaRPr lang="zh-CN" alt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9196DCE9-72CF-459A-9B04-D36A6A0E36F2}"/>
              </a:ext>
            </a:extLst>
          </p:cNvPr>
          <p:cNvSpPr txBox="1"/>
          <p:nvPr/>
        </p:nvSpPr>
        <p:spPr>
          <a:xfrm>
            <a:off x="6484372" y="4013598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Before glued</a:t>
            </a:r>
            <a:endParaRPr lang="zh-CN" altLang="en-US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F195DBAA-6E11-4910-B3AA-B2DC6D8FE200}"/>
              </a:ext>
            </a:extLst>
          </p:cNvPr>
          <p:cNvSpPr txBox="1"/>
          <p:nvPr/>
        </p:nvSpPr>
        <p:spPr>
          <a:xfrm>
            <a:off x="6641173" y="5982174"/>
            <a:ext cx="15121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After glued</a:t>
            </a:r>
            <a:endParaRPr lang="zh-CN" altLang="en-US" b="1" dirty="0">
              <a:solidFill>
                <a:srgbClr val="0000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9660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38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CEPC AHCAL: Prototype to be constructed 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C4E1F3EB-4F09-4E91-A117-EFC5C9690959}"/>
              </a:ext>
            </a:extLst>
          </p:cNvPr>
          <p:cNvSpPr txBox="1"/>
          <p:nvPr/>
        </p:nvSpPr>
        <p:spPr>
          <a:xfrm>
            <a:off x="323528" y="1813140"/>
            <a:ext cx="5832648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Specification (to be optimized):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</a:rPr>
              <a:t>Active layers:</a:t>
            </a:r>
            <a:r>
              <a:rPr lang="zh-CN" altLang="en-US" sz="2000" b="1" dirty="0">
                <a:solidFill>
                  <a:srgbClr val="0000FF"/>
                </a:solidFill>
              </a:rPr>
              <a:t> </a:t>
            </a:r>
            <a:r>
              <a:rPr lang="en-US" altLang="zh-CN" sz="2000" b="1" dirty="0">
                <a:solidFill>
                  <a:srgbClr val="0000FF"/>
                </a:solidFill>
              </a:rPr>
              <a:t>35-40 layers;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</a:rPr>
              <a:t>Size: about 51cm x 51cm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</a:rPr>
              <a:t>Detector cell: 3cm x 3cm x 3mm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</a:rPr>
              <a:t>Absorber: stainless steel (80cm, 5</a:t>
            </a:r>
            <a:r>
              <a:rPr lang="en-US" altLang="zh-CN" sz="2000" b="1" dirty="0">
                <a:solidFill>
                  <a:srgbClr val="0000FF"/>
                </a:solidFill>
                <a:latin typeface="Symbol" panose="05050102010706020507" pitchFamily="18" charset="2"/>
              </a:rPr>
              <a:t>l</a:t>
            </a:r>
            <a:r>
              <a:rPr lang="en-US" altLang="zh-CN" sz="2000" b="1" baseline="-25000" dirty="0">
                <a:solidFill>
                  <a:srgbClr val="0000FF"/>
                </a:solidFill>
              </a:rPr>
              <a:t>I</a:t>
            </a:r>
            <a:r>
              <a:rPr lang="en-US" altLang="zh-CN" sz="2000" b="1" dirty="0">
                <a:solidFill>
                  <a:srgbClr val="0000FF"/>
                </a:solidFill>
              </a:rPr>
              <a:t>);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rgbClr val="0000FF"/>
                </a:solidFill>
              </a:rPr>
              <a:t>Sensor:  NDL-1015, Hamamatsu S13360-3025P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6C1C1AF3-8115-40CC-A6A3-34F29C0F6048}"/>
              </a:ext>
            </a:extLst>
          </p:cNvPr>
          <p:cNvSpPr txBox="1"/>
          <p:nvPr/>
        </p:nvSpPr>
        <p:spPr>
          <a:xfrm>
            <a:off x="323528" y="946164"/>
            <a:ext cx="590465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/>
              <a:t>Motivation</a:t>
            </a:r>
            <a:r>
              <a:rPr lang="zh-CN" altLang="en-US" sz="2400" b="1" dirty="0"/>
              <a:t>：</a:t>
            </a:r>
            <a:endParaRPr lang="en-US" altLang="zh-CN" sz="2400" b="1" dirty="0"/>
          </a:p>
          <a:p>
            <a:pPr marL="285750" indent="-285750">
              <a:buFont typeface="Calibri" panose="020F0502020204030204" pitchFamily="34" charset="0"/>
              <a:buChar char="‒"/>
            </a:pPr>
            <a:r>
              <a:rPr lang="en-US" altLang="zh-CN" sz="2200" b="1" dirty="0"/>
              <a:t>A prototype is required for performance study </a:t>
            </a:r>
            <a:endParaRPr lang="zh-CN" altLang="en-US" sz="2200" b="1" dirty="0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409B577F-3F31-432F-995B-4E5766789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193" y="4112921"/>
            <a:ext cx="4511040" cy="2562271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3E9F2B1B-25F2-4F47-BD13-E2E64BC08A75}"/>
              </a:ext>
            </a:extLst>
          </p:cNvPr>
          <p:cNvSpPr/>
          <p:nvPr/>
        </p:nvSpPr>
        <p:spPr>
          <a:xfrm>
            <a:off x="955313" y="3928255"/>
            <a:ext cx="4336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Mechanical structure for auto test system</a:t>
            </a:r>
          </a:p>
          <a:p>
            <a:pPr algn="ctr"/>
            <a:r>
              <a:rPr lang="en-US" altLang="zh-CN" b="1" dirty="0">
                <a:solidFill>
                  <a:srgbClr val="FF0000"/>
                </a:solidFill>
              </a:rPr>
              <a:t>About 100 cells / batch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04AA46D9-6968-4029-8F4D-9D4F34ACED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8183" y="2097945"/>
            <a:ext cx="2592289" cy="3456386"/>
          </a:xfrm>
          <a:prstGeom prst="rect">
            <a:avLst/>
          </a:prstGeom>
        </p:spPr>
      </p:pic>
      <p:pic>
        <p:nvPicPr>
          <p:cNvPr id="9" name="内容占位符 3">
            <a:extLst>
              <a:ext uri="{FF2B5EF4-FFF2-40B4-BE49-F238E27FC236}">
                <a16:creationId xmlns:a16="http://schemas.microsoft.com/office/drawing/2014/main" id="{FF1E2A48-66A4-4ED5-B6E7-EC2CEADB07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3" y="4316256"/>
            <a:ext cx="1224136" cy="918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5724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39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1520" y="19530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Estimation of HCAL Power Consumption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764704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33253D8-3406-4FF8-88CC-7FC60A4A8D41}"/>
              </a:ext>
            </a:extLst>
          </p:cNvPr>
          <p:cNvSpPr txBox="1"/>
          <p:nvPr/>
        </p:nvSpPr>
        <p:spPr>
          <a:xfrm>
            <a:off x="301161" y="1071567"/>
            <a:ext cx="8464561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/>
              <a:t>- HCAL Barrel, R</a:t>
            </a:r>
            <a:r>
              <a:rPr lang="en-US" sz="2200" b="1" baseline="-25000" dirty="0"/>
              <a:t>in</a:t>
            </a:r>
            <a:r>
              <a:rPr lang="en-US" sz="2200" b="1" dirty="0"/>
              <a:t> = 2.3m, R</a:t>
            </a:r>
            <a:r>
              <a:rPr lang="en-US" sz="2200" b="1" baseline="-25000" dirty="0"/>
              <a:t>out</a:t>
            </a:r>
            <a:r>
              <a:rPr lang="en-US" sz="2200" b="1" dirty="0"/>
              <a:t> = 3.34m, length = 2.67*2=5.34m, </a:t>
            </a:r>
            <a:r>
              <a:rPr lang="en-US" sz="2200" b="1" dirty="0" err="1"/>
              <a:t>N</a:t>
            </a:r>
            <a:r>
              <a:rPr lang="en-US" sz="2200" b="1" baseline="-25000" dirty="0" err="1"/>
              <a:t>layer</a:t>
            </a:r>
            <a:r>
              <a:rPr lang="en-US" sz="2200" b="1" dirty="0"/>
              <a:t>=40</a:t>
            </a:r>
          </a:p>
          <a:p>
            <a:r>
              <a:rPr lang="en-US" sz="2200" b="1" dirty="0">
                <a:solidFill>
                  <a:srgbClr val="0000FF"/>
                </a:solidFill>
              </a:rPr>
              <a:t>     Area of HCAL barrel = 2*PI*[(</a:t>
            </a:r>
            <a:r>
              <a:rPr lang="en-US" sz="2200" b="1" dirty="0" err="1">
                <a:solidFill>
                  <a:srgbClr val="0000FF"/>
                </a:solidFill>
              </a:rPr>
              <a:t>R</a:t>
            </a:r>
            <a:r>
              <a:rPr lang="en-US" sz="2200" b="1" baseline="-25000" dirty="0" err="1">
                <a:solidFill>
                  <a:srgbClr val="0000FF"/>
                </a:solidFill>
              </a:rPr>
              <a:t>in</a:t>
            </a:r>
            <a:r>
              <a:rPr lang="en-US" sz="2200" b="1" dirty="0" err="1">
                <a:solidFill>
                  <a:srgbClr val="0000FF"/>
                </a:solidFill>
              </a:rPr>
              <a:t>+R</a:t>
            </a:r>
            <a:r>
              <a:rPr lang="en-US" sz="2200" b="1" baseline="-25000" dirty="0" err="1">
                <a:solidFill>
                  <a:srgbClr val="0000FF"/>
                </a:solidFill>
              </a:rPr>
              <a:t>out</a:t>
            </a:r>
            <a:r>
              <a:rPr lang="en-US" sz="2200" b="1" dirty="0">
                <a:solidFill>
                  <a:srgbClr val="0000FF"/>
                </a:solidFill>
              </a:rPr>
              <a:t>)/2]*L*</a:t>
            </a:r>
            <a:r>
              <a:rPr lang="en-US" sz="2200" b="1" dirty="0" err="1">
                <a:solidFill>
                  <a:srgbClr val="0000FF"/>
                </a:solidFill>
              </a:rPr>
              <a:t>N</a:t>
            </a:r>
            <a:r>
              <a:rPr lang="en-US" sz="2200" b="1" baseline="-25000" dirty="0" err="1">
                <a:solidFill>
                  <a:srgbClr val="0000FF"/>
                </a:solidFill>
              </a:rPr>
              <a:t>layer</a:t>
            </a:r>
            <a:r>
              <a:rPr lang="en-US" sz="2200" b="1" dirty="0">
                <a:solidFill>
                  <a:srgbClr val="0000FF"/>
                </a:solidFill>
              </a:rPr>
              <a:t> =  3782 m</a:t>
            </a:r>
            <a:r>
              <a:rPr lang="en-US" sz="2200" b="1" baseline="30000" dirty="0">
                <a:solidFill>
                  <a:srgbClr val="0000FF"/>
                </a:solidFill>
              </a:rPr>
              <a:t>2</a:t>
            </a:r>
            <a:endParaRPr lang="en-US" sz="2200" b="1" baseline="30000" dirty="0"/>
          </a:p>
          <a:p>
            <a:r>
              <a:rPr lang="en-US" sz="2200" b="1" dirty="0"/>
              <a:t>- HCAL Endcap (2), R</a:t>
            </a:r>
            <a:r>
              <a:rPr lang="en-US" sz="2200" b="1" baseline="-25000" dirty="0"/>
              <a:t>in</a:t>
            </a:r>
            <a:r>
              <a:rPr lang="en-US" sz="2200" b="1" dirty="0"/>
              <a:t> = 0.35m, R</a:t>
            </a:r>
            <a:r>
              <a:rPr lang="en-US" sz="2200" b="1" baseline="-25000" dirty="0"/>
              <a:t>out</a:t>
            </a:r>
            <a:r>
              <a:rPr lang="en-US" sz="2200" b="1" dirty="0"/>
              <a:t> = 3.34m, </a:t>
            </a:r>
            <a:r>
              <a:rPr lang="en-US" sz="2200" b="1" dirty="0" err="1"/>
              <a:t>N</a:t>
            </a:r>
            <a:r>
              <a:rPr lang="en-US" sz="2200" b="1" baseline="-25000" dirty="0" err="1"/>
              <a:t>layer</a:t>
            </a:r>
            <a:r>
              <a:rPr lang="en-US" sz="2200" b="1" dirty="0"/>
              <a:t>=40</a:t>
            </a:r>
          </a:p>
          <a:p>
            <a:r>
              <a:rPr lang="en-US" sz="2200" b="1" dirty="0">
                <a:solidFill>
                  <a:srgbClr val="0000FF"/>
                </a:solidFill>
              </a:rPr>
              <a:t>     Area of HCAL endcap = 2*PI*(R</a:t>
            </a:r>
            <a:r>
              <a:rPr lang="en-US" sz="2200" b="1" baseline="-25000" dirty="0">
                <a:solidFill>
                  <a:srgbClr val="0000FF"/>
                </a:solidFill>
              </a:rPr>
              <a:t>out</a:t>
            </a:r>
            <a:r>
              <a:rPr lang="en-US" sz="2200" b="1" dirty="0">
                <a:solidFill>
                  <a:srgbClr val="0000FF"/>
                </a:solidFill>
              </a:rPr>
              <a:t>*R</a:t>
            </a:r>
            <a:r>
              <a:rPr lang="en-US" sz="2200" b="1" baseline="-25000" dirty="0">
                <a:solidFill>
                  <a:srgbClr val="0000FF"/>
                </a:solidFill>
              </a:rPr>
              <a:t>out</a:t>
            </a:r>
            <a:r>
              <a:rPr lang="en-US" sz="2200" b="1" dirty="0">
                <a:solidFill>
                  <a:srgbClr val="0000FF"/>
                </a:solidFill>
              </a:rPr>
              <a:t> – R</a:t>
            </a:r>
            <a:r>
              <a:rPr lang="en-US" sz="2200" b="1" baseline="-25000" dirty="0">
                <a:solidFill>
                  <a:srgbClr val="0000FF"/>
                </a:solidFill>
              </a:rPr>
              <a:t>in</a:t>
            </a:r>
            <a:r>
              <a:rPr lang="en-US" sz="2200" b="1" dirty="0">
                <a:solidFill>
                  <a:srgbClr val="0000FF"/>
                </a:solidFill>
              </a:rPr>
              <a:t>*R</a:t>
            </a:r>
            <a:r>
              <a:rPr lang="en-US" sz="2200" b="1" baseline="-25000" dirty="0">
                <a:solidFill>
                  <a:srgbClr val="0000FF"/>
                </a:solidFill>
              </a:rPr>
              <a:t>in</a:t>
            </a:r>
            <a:r>
              <a:rPr lang="en-US" sz="2200" b="1" dirty="0">
                <a:solidFill>
                  <a:srgbClr val="0000FF"/>
                </a:solidFill>
              </a:rPr>
              <a:t>)*</a:t>
            </a:r>
            <a:r>
              <a:rPr lang="en-US" sz="2200" b="1" dirty="0" err="1">
                <a:solidFill>
                  <a:srgbClr val="0000FF"/>
                </a:solidFill>
              </a:rPr>
              <a:t>N</a:t>
            </a:r>
            <a:r>
              <a:rPr lang="en-US" sz="2200" b="1" baseline="-25000" dirty="0" err="1">
                <a:solidFill>
                  <a:srgbClr val="0000FF"/>
                </a:solidFill>
              </a:rPr>
              <a:t>layer</a:t>
            </a:r>
            <a:r>
              <a:rPr lang="en-US" sz="2200" b="1" dirty="0">
                <a:solidFill>
                  <a:srgbClr val="0000FF"/>
                </a:solidFill>
              </a:rPr>
              <a:t> = 2772 m</a:t>
            </a:r>
            <a:r>
              <a:rPr lang="en-US" sz="2200" b="1" baseline="30000" dirty="0">
                <a:solidFill>
                  <a:srgbClr val="0000FF"/>
                </a:solidFill>
              </a:rPr>
              <a:t>2</a:t>
            </a:r>
          </a:p>
        </p:txBody>
      </p:sp>
      <p:graphicFrame>
        <p:nvGraphicFramePr>
          <p:cNvPr id="11" name="表格 10">
            <a:extLst>
              <a:ext uri="{FF2B5EF4-FFF2-40B4-BE49-F238E27FC236}">
                <a16:creationId xmlns:a16="http://schemas.microsoft.com/office/drawing/2014/main" id="{98B924F3-64A4-408A-9D05-C761CF0B9FBD}"/>
              </a:ext>
            </a:extLst>
          </p:cNvPr>
          <p:cNvGraphicFramePr>
            <a:graphicFrameLocks noGrp="1"/>
          </p:cNvGraphicFramePr>
          <p:nvPr/>
        </p:nvGraphicFramePr>
        <p:xfrm>
          <a:off x="338010" y="2636912"/>
          <a:ext cx="834879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3670">
                  <a:extLst>
                    <a:ext uri="{9D8B030D-6E8A-4147-A177-3AD203B41FA5}">
                      <a16:colId xmlns:a16="http://schemas.microsoft.com/office/drawing/2014/main" val="95996349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146233635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12313356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4066442849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740405674"/>
                    </a:ext>
                  </a:extLst>
                </a:gridCol>
                <a:gridCol w="1594520">
                  <a:extLst>
                    <a:ext uri="{9D8B030D-6E8A-4147-A177-3AD203B41FA5}">
                      <a16:colId xmlns:a16="http://schemas.microsoft.com/office/drawing/2014/main" val="12171233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Cell Size  </a:t>
                      </a:r>
                    </a:p>
                    <a:p>
                      <a:r>
                        <a:rPr lang="en-US" dirty="0"/>
                        <a:t>\</a:t>
                      </a:r>
                      <a:r>
                        <a:rPr lang="zh-CN" altLang="en-US" dirty="0"/>
                        <a:t> </a:t>
                      </a:r>
                      <a:r>
                        <a:rPr lang="en-US" altLang="zh-CN" dirty="0"/>
                        <a:t>channels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HCAL Barrel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HCAL Endcap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Channels (</a:t>
                      </a:r>
                      <a:r>
                        <a:rPr lang="en-US" dirty="0" err="1"/>
                        <a:t>N</a:t>
                      </a:r>
                      <a:r>
                        <a:rPr lang="en-US" baseline="-25000" dirty="0" err="1"/>
                        <a:t>ch</a:t>
                      </a:r>
                      <a:r>
                        <a:rPr lang="en-US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  <a:p>
                      <a:r>
                        <a:rPr lang="en-US" dirty="0"/>
                        <a:t>AHCAL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Power</a:t>
                      </a:r>
                    </a:p>
                    <a:p>
                      <a:r>
                        <a:rPr lang="en-US" dirty="0"/>
                        <a:t>SDHCAL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31933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1cm x 1cm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37.82M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27.72M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65.5M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110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26081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2cm x 2cm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9.455M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6.93M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16.4M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52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827863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3cm x 3cm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4.2M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3.08M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7.3M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110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43 kW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299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4cm x 4cm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2.36M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1.73M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4.1M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88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22282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5cm x 5cm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1.51M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1.11M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2.6M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  77 kW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2731125"/>
                  </a:ext>
                </a:extLst>
              </a:tr>
            </a:tbl>
          </a:graphicData>
        </a:graphic>
      </p:graphicFrame>
      <p:sp>
        <p:nvSpPr>
          <p:cNvPr id="12" name="文本框 11">
            <a:extLst>
              <a:ext uri="{FF2B5EF4-FFF2-40B4-BE49-F238E27FC236}">
                <a16:creationId xmlns:a16="http://schemas.microsoft.com/office/drawing/2014/main" id="{8FF6FA57-9C5F-4F87-B00E-8C93AD0B122B}"/>
              </a:ext>
            </a:extLst>
          </p:cNvPr>
          <p:cNvSpPr txBox="1"/>
          <p:nvPr/>
        </p:nvSpPr>
        <p:spPr>
          <a:xfrm>
            <a:off x="539552" y="5229200"/>
            <a:ext cx="7204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Power Consumption (rough estimation):</a:t>
            </a:r>
          </a:p>
          <a:p>
            <a:r>
              <a:rPr lang="en-US" sz="2400" dirty="0"/>
              <a:t>AHCAL: 7mW/</a:t>
            </a:r>
            <a:r>
              <a:rPr lang="en-US" sz="2400" dirty="0" err="1"/>
              <a:t>ch</a:t>
            </a:r>
            <a:r>
              <a:rPr lang="en-US" sz="2400" dirty="0"/>
              <a:t> * N</a:t>
            </a:r>
            <a:r>
              <a:rPr lang="en-US" sz="2400" baseline="-25000" dirty="0"/>
              <a:t>ch3</a:t>
            </a:r>
            <a:r>
              <a:rPr lang="en-US" sz="2400" dirty="0"/>
              <a:t> + 9W/DIF/m</a:t>
            </a:r>
            <a:r>
              <a:rPr lang="en-US" sz="2400" baseline="30000" dirty="0"/>
              <a:t>2</a:t>
            </a:r>
            <a:r>
              <a:rPr lang="en-US" sz="2400" dirty="0"/>
              <a:t> * 6554 (59kW) </a:t>
            </a:r>
          </a:p>
          <a:p>
            <a:r>
              <a:rPr lang="en-US" sz="2400" dirty="0"/>
              <a:t>SDHCAL: 1mW/</a:t>
            </a:r>
            <a:r>
              <a:rPr lang="en-US" sz="2400" dirty="0" err="1"/>
              <a:t>ch</a:t>
            </a:r>
            <a:r>
              <a:rPr lang="en-US" sz="2400" dirty="0"/>
              <a:t> * N</a:t>
            </a:r>
            <a:r>
              <a:rPr lang="en-US" sz="2400" baseline="-25000" dirty="0"/>
              <a:t>ch1</a:t>
            </a:r>
            <a:r>
              <a:rPr lang="en-US" sz="2400" dirty="0"/>
              <a:t> + 5.4W/DIF/m</a:t>
            </a:r>
            <a:r>
              <a:rPr lang="en-US" sz="2400" baseline="30000" dirty="0"/>
              <a:t>2</a:t>
            </a:r>
            <a:r>
              <a:rPr lang="en-US" sz="2400" dirty="0"/>
              <a:t> * 6554 (35.4kW)</a:t>
            </a:r>
          </a:p>
        </p:txBody>
      </p:sp>
    </p:spTree>
    <p:extLst>
      <p:ext uri="{BB962C8B-B14F-4D97-AF65-F5344CB8AC3E}">
        <p14:creationId xmlns:p14="http://schemas.microsoft.com/office/powerpoint/2010/main" val="14312732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4</a:t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CEPC HCAL: Geometry and Layout 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C06F66F2-96F2-4C35-8234-D910820BE55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646"/>
          <a:stretch/>
        </p:blipFill>
        <p:spPr>
          <a:xfrm>
            <a:off x="107504" y="1653892"/>
            <a:ext cx="2736304" cy="2361048"/>
          </a:xfrm>
          <a:prstGeom prst="rect">
            <a:avLst/>
          </a:prstGeom>
        </p:spPr>
      </p:pic>
      <p:pic>
        <p:nvPicPr>
          <p:cNvPr id="10" name="图片 5">
            <a:extLst>
              <a:ext uri="{FF2B5EF4-FFF2-40B4-BE49-F238E27FC236}">
                <a16:creationId xmlns:a16="http://schemas.microsoft.com/office/drawing/2014/main" id="{0744FC19-50F9-4C3F-9B7B-0C592DD857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859" t="-2282" r="1072" b="2282"/>
          <a:stretch/>
        </p:blipFill>
        <p:spPr>
          <a:xfrm>
            <a:off x="2843808" y="1524941"/>
            <a:ext cx="2243301" cy="2287592"/>
          </a:xfrm>
          <a:prstGeom prst="rect">
            <a:avLst/>
          </a:prstGeom>
        </p:spPr>
      </p:pic>
      <p:pic>
        <p:nvPicPr>
          <p:cNvPr id="13" name="图片 6">
            <a:extLst>
              <a:ext uri="{FF2B5EF4-FFF2-40B4-BE49-F238E27FC236}">
                <a16:creationId xmlns:a16="http://schemas.microsoft.com/office/drawing/2014/main" id="{F5E53B39-0021-44F8-B8F9-FB4F80282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4458990"/>
            <a:ext cx="4680520" cy="1778322"/>
          </a:xfrm>
          <a:prstGeom prst="rect">
            <a:avLst/>
          </a:prstGeom>
        </p:spPr>
      </p:pic>
      <p:sp>
        <p:nvSpPr>
          <p:cNvPr id="14" name="文本框 7">
            <a:extLst>
              <a:ext uri="{FF2B5EF4-FFF2-40B4-BE49-F238E27FC236}">
                <a16:creationId xmlns:a16="http://schemas.microsoft.com/office/drawing/2014/main" id="{DE1598CD-3245-4BD0-8149-5678CABC7216}"/>
              </a:ext>
            </a:extLst>
          </p:cNvPr>
          <p:cNvSpPr txBox="1"/>
          <p:nvPr/>
        </p:nvSpPr>
        <p:spPr>
          <a:xfrm>
            <a:off x="2195737" y="1111081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SDHCAL</a:t>
            </a:r>
            <a:endParaRPr lang="zh-CN" altLang="en-US" sz="2400"/>
          </a:p>
        </p:txBody>
      </p:sp>
      <p:sp>
        <p:nvSpPr>
          <p:cNvPr id="15" name="文本框 8">
            <a:extLst>
              <a:ext uri="{FF2B5EF4-FFF2-40B4-BE49-F238E27FC236}">
                <a16:creationId xmlns:a16="http://schemas.microsoft.com/office/drawing/2014/main" id="{188429AA-2EEC-4BCC-8AA3-DBE69B3A9346}"/>
              </a:ext>
            </a:extLst>
          </p:cNvPr>
          <p:cNvSpPr txBox="1"/>
          <p:nvPr/>
        </p:nvSpPr>
        <p:spPr>
          <a:xfrm>
            <a:off x="2282575" y="3991401"/>
            <a:ext cx="1225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/>
              <a:t>AHCAL</a:t>
            </a:r>
            <a:endParaRPr lang="zh-CN" altLang="en-US" sz="2400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2629265-CFF7-4A24-8530-A444CDDDD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539" y="1264928"/>
            <a:ext cx="4082965" cy="2839929"/>
          </a:xfrm>
          <a:prstGeom prst="rect">
            <a:avLst/>
          </a:prstGeom>
        </p:spPr>
      </p:pic>
      <p:sp>
        <p:nvSpPr>
          <p:cNvPr id="17" name="矩形 16">
            <a:extLst>
              <a:ext uri="{FF2B5EF4-FFF2-40B4-BE49-F238E27FC236}">
                <a16:creationId xmlns:a16="http://schemas.microsoft.com/office/drawing/2014/main" id="{05984822-8A32-4DAB-AAA3-72B26887E64F}"/>
              </a:ext>
            </a:extLst>
          </p:cNvPr>
          <p:cNvSpPr/>
          <p:nvPr/>
        </p:nvSpPr>
        <p:spPr>
          <a:xfrm>
            <a:off x="5004048" y="4438037"/>
            <a:ext cx="4680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NimbusRomNo9L-Regu"/>
              </a:rPr>
              <a:t>Inner radius in X-Y plane R</a:t>
            </a:r>
            <a:r>
              <a:rPr lang="en-US" baseline="-25000" dirty="0">
                <a:latin typeface="NimbusRomNo9L-Regu"/>
              </a:rPr>
              <a:t>in</a:t>
            </a:r>
            <a:r>
              <a:rPr lang="en-US" dirty="0">
                <a:latin typeface="NimbusRomNo9L-Regu"/>
              </a:rPr>
              <a:t> = 2300mm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NimbusRomNo9L-Regu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NimbusRomNo9L-Regu"/>
              </a:rPr>
              <a:t>Outer radius R</a:t>
            </a:r>
            <a:r>
              <a:rPr lang="en-US" baseline="-25000" dirty="0">
                <a:latin typeface="NimbusRomNo9L-Regu"/>
              </a:rPr>
              <a:t>out </a:t>
            </a:r>
            <a:r>
              <a:rPr lang="en-US" dirty="0">
                <a:latin typeface="NimbusRomNo9L-Regu"/>
              </a:rPr>
              <a:t>= 3340mm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NimbusRomNo9L-Regu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NimbusRomNo9L-Regu"/>
              </a:rPr>
              <a:t>Inner &amp; outer of HCAL endcap in Z-axis </a:t>
            </a:r>
          </a:p>
          <a:p>
            <a:r>
              <a:rPr lang="en-US" dirty="0">
                <a:latin typeface="NimbusRomNo9L-Regu"/>
              </a:rPr>
              <a:t>     are 2670mm and 3710mm</a:t>
            </a:r>
          </a:p>
        </p:txBody>
      </p:sp>
    </p:spTree>
    <p:extLst>
      <p:ext uri="{BB962C8B-B14F-4D97-AF65-F5344CB8AC3E}">
        <p14:creationId xmlns:p14="http://schemas.microsoft.com/office/powerpoint/2010/main" val="154926798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40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1520" y="19530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Active Cooling Simulation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764704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7" name="5 Grupo">
            <a:extLst>
              <a:ext uri="{FF2B5EF4-FFF2-40B4-BE49-F238E27FC236}">
                <a16:creationId xmlns:a16="http://schemas.microsoft.com/office/drawing/2014/main" id="{31083AFB-78F9-4FE9-A8EE-70341749A78F}"/>
              </a:ext>
            </a:extLst>
          </p:cNvPr>
          <p:cNvGrpSpPr/>
          <p:nvPr/>
        </p:nvGrpSpPr>
        <p:grpSpPr>
          <a:xfrm>
            <a:off x="76080" y="1481133"/>
            <a:ext cx="5080164" cy="2230004"/>
            <a:chOff x="-822854" y="898096"/>
            <a:chExt cx="10025408" cy="4589089"/>
          </a:xfrm>
        </p:grpSpPr>
        <p:pic>
          <p:nvPicPr>
            <p:cNvPr id="8" name="Image 3">
              <a:extLst>
                <a:ext uri="{FF2B5EF4-FFF2-40B4-BE49-F238E27FC236}">
                  <a16:creationId xmlns:a16="http://schemas.microsoft.com/office/drawing/2014/main" id="{F5D569B4-3C9D-4053-B4A3-A02F0D9C07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3698" y="898096"/>
              <a:ext cx="6170005" cy="3892386"/>
            </a:xfrm>
            <a:prstGeom prst="rect">
              <a:avLst/>
            </a:prstGeom>
          </p:spPr>
        </p:pic>
        <p:sp>
          <p:nvSpPr>
            <p:cNvPr id="9" name="ZoneTexte 5">
              <a:extLst>
                <a:ext uri="{FF2B5EF4-FFF2-40B4-BE49-F238E27FC236}">
                  <a16:creationId xmlns:a16="http://schemas.microsoft.com/office/drawing/2014/main" id="{D2E3640E-0E73-47ED-8118-0DFFB45212F2}"/>
                </a:ext>
              </a:extLst>
            </p:cNvPr>
            <p:cNvSpPr txBox="1"/>
            <p:nvPr/>
          </p:nvSpPr>
          <p:spPr>
            <a:xfrm>
              <a:off x="7452319" y="1052737"/>
              <a:ext cx="1600320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108 chips</a:t>
              </a:r>
            </a:p>
          </p:txBody>
        </p:sp>
        <p:cxnSp>
          <p:nvCxnSpPr>
            <p:cNvPr id="10" name="Connecteur droit avec flèche 7">
              <a:extLst>
                <a:ext uri="{FF2B5EF4-FFF2-40B4-BE49-F238E27FC236}">
                  <a16:creationId xmlns:a16="http://schemas.microsoft.com/office/drawing/2014/main" id="{8DE2E55B-4EB8-4DD5-87B6-F348976E66DF}"/>
                </a:ext>
              </a:extLst>
            </p:cNvPr>
            <p:cNvCxnSpPr/>
            <p:nvPr/>
          </p:nvCxnSpPr>
          <p:spPr>
            <a:xfrm flipH="1">
              <a:off x="6588224" y="1340768"/>
              <a:ext cx="864096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ZoneTexte 9">
              <a:extLst>
                <a:ext uri="{FF2B5EF4-FFF2-40B4-BE49-F238E27FC236}">
                  <a16:creationId xmlns:a16="http://schemas.microsoft.com/office/drawing/2014/main" id="{24A9DF40-F205-4D64-A4A0-62578F2B3312}"/>
                </a:ext>
              </a:extLst>
            </p:cNvPr>
            <p:cNvSpPr txBox="1"/>
            <p:nvPr/>
          </p:nvSpPr>
          <p:spPr>
            <a:xfrm>
              <a:off x="-822854" y="1410075"/>
              <a:ext cx="4744324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prstClr val="black"/>
                  </a:solidFill>
                </a:rPr>
                <a:t>Rectangular </a:t>
              </a:r>
              <a:r>
                <a:rPr lang="fr-FR" sz="1600" dirty="0">
                  <a:solidFill>
                    <a:prstClr val="black"/>
                  </a:solidFill>
                </a:rPr>
                <a:t>section tubes : 2x1 mm</a:t>
              </a:r>
            </a:p>
          </p:txBody>
        </p:sp>
        <p:cxnSp>
          <p:nvCxnSpPr>
            <p:cNvPr id="12" name="Connecteur droit avec flèche 11">
              <a:extLst>
                <a:ext uri="{FF2B5EF4-FFF2-40B4-BE49-F238E27FC236}">
                  <a16:creationId xmlns:a16="http://schemas.microsoft.com/office/drawing/2014/main" id="{E65EB384-E965-4CF7-8A86-945CB72AFF8A}"/>
                </a:ext>
              </a:extLst>
            </p:cNvPr>
            <p:cNvCxnSpPr/>
            <p:nvPr/>
          </p:nvCxnSpPr>
          <p:spPr>
            <a:xfrm>
              <a:off x="2592363" y="1916833"/>
              <a:ext cx="1403573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B5927F4A-36CC-48BD-A326-3BD417E7D7F8}"/>
                </a:ext>
              </a:extLst>
            </p:cNvPr>
            <p:cNvSpPr txBox="1"/>
            <p:nvPr/>
          </p:nvSpPr>
          <p:spPr>
            <a:xfrm>
              <a:off x="-30822" y="2334859"/>
              <a:ext cx="3625942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Copper plate over: 1.5 mm</a:t>
              </a:r>
            </a:p>
          </p:txBody>
        </p:sp>
        <p:cxnSp>
          <p:nvCxnSpPr>
            <p:cNvPr id="14" name="Connecteur droit avec flèche 14">
              <a:extLst>
                <a:ext uri="{FF2B5EF4-FFF2-40B4-BE49-F238E27FC236}">
                  <a16:creationId xmlns:a16="http://schemas.microsoft.com/office/drawing/2014/main" id="{D739ED64-5B2D-409F-9E93-05D509602338}"/>
                </a:ext>
              </a:extLst>
            </p:cNvPr>
            <p:cNvCxnSpPr>
              <a:stCxn id="8" idx="1"/>
            </p:cNvCxnSpPr>
            <p:nvPr/>
          </p:nvCxnSpPr>
          <p:spPr>
            <a:xfrm>
              <a:off x="1383698" y="2844289"/>
              <a:ext cx="457200" cy="718103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ZoneTexte 16">
              <a:extLst>
                <a:ext uri="{FF2B5EF4-FFF2-40B4-BE49-F238E27FC236}">
                  <a16:creationId xmlns:a16="http://schemas.microsoft.com/office/drawing/2014/main" id="{AA438641-4809-4839-A917-C4C150146A4E}"/>
                </a:ext>
              </a:extLst>
            </p:cNvPr>
            <p:cNvSpPr txBox="1"/>
            <p:nvPr/>
          </p:nvSpPr>
          <p:spPr>
            <a:xfrm>
              <a:off x="4850560" y="4268248"/>
              <a:ext cx="3357108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PCB plate </a:t>
              </a:r>
              <a:r>
                <a:rPr lang="fr-FR" sz="1600" dirty="0" err="1">
                  <a:solidFill>
                    <a:prstClr val="black"/>
                  </a:solidFill>
                </a:rPr>
                <a:t>under</a:t>
              </a:r>
              <a:r>
                <a:rPr lang="fr-FR" sz="1600" dirty="0">
                  <a:solidFill>
                    <a:prstClr val="black"/>
                  </a:solidFill>
                </a:rPr>
                <a:t>: 1.4 mm</a:t>
              </a:r>
            </a:p>
          </p:txBody>
        </p:sp>
        <p:cxnSp>
          <p:nvCxnSpPr>
            <p:cNvPr id="16" name="Connecteur droit avec flèche 18">
              <a:extLst>
                <a:ext uri="{FF2B5EF4-FFF2-40B4-BE49-F238E27FC236}">
                  <a16:creationId xmlns:a16="http://schemas.microsoft.com/office/drawing/2014/main" id="{FEA91A14-D8B2-4A2C-AEAA-B750ABAA936B}"/>
                </a:ext>
              </a:extLst>
            </p:cNvPr>
            <p:cNvCxnSpPr>
              <a:stCxn id="15" idx="1"/>
            </p:cNvCxnSpPr>
            <p:nvPr/>
          </p:nvCxnSpPr>
          <p:spPr>
            <a:xfrm flipH="1" flipV="1">
              <a:off x="3851920" y="4221090"/>
              <a:ext cx="998640" cy="30990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20">
              <a:extLst>
                <a:ext uri="{FF2B5EF4-FFF2-40B4-BE49-F238E27FC236}">
                  <a16:creationId xmlns:a16="http://schemas.microsoft.com/office/drawing/2014/main" id="{D3F745E6-FFBB-4D01-89AF-B62BC33A0500}"/>
                </a:ext>
              </a:extLst>
            </p:cNvPr>
            <p:cNvSpPr txBox="1"/>
            <p:nvPr/>
          </p:nvSpPr>
          <p:spPr>
            <a:xfrm>
              <a:off x="1881868" y="4790480"/>
              <a:ext cx="2242840" cy="69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srgbClr val="00B050"/>
                  </a:solidFill>
                </a:rPr>
                <a:t>symmetry</a:t>
              </a:r>
            </a:p>
          </p:txBody>
        </p:sp>
        <p:cxnSp>
          <p:nvCxnSpPr>
            <p:cNvPr id="18" name="Connecteur droit avec flèche 22">
              <a:extLst>
                <a:ext uri="{FF2B5EF4-FFF2-40B4-BE49-F238E27FC236}">
                  <a16:creationId xmlns:a16="http://schemas.microsoft.com/office/drawing/2014/main" id="{9EF35738-E364-4A48-92BB-DD65DE23F89E}"/>
                </a:ext>
              </a:extLst>
            </p:cNvPr>
            <p:cNvCxnSpPr/>
            <p:nvPr/>
          </p:nvCxnSpPr>
          <p:spPr>
            <a:xfrm flipV="1">
              <a:off x="2484936" y="4221088"/>
              <a:ext cx="214856" cy="569394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23">
              <a:extLst>
                <a:ext uri="{FF2B5EF4-FFF2-40B4-BE49-F238E27FC236}">
                  <a16:creationId xmlns:a16="http://schemas.microsoft.com/office/drawing/2014/main" id="{FADA9944-923D-42AA-8755-75A1391A612D}"/>
                </a:ext>
              </a:extLst>
            </p:cNvPr>
            <p:cNvSpPr txBox="1"/>
            <p:nvPr/>
          </p:nvSpPr>
          <p:spPr>
            <a:xfrm>
              <a:off x="6557562" y="3564296"/>
              <a:ext cx="2375959" cy="6967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en-US" sz="1600" dirty="0">
                  <a:solidFill>
                    <a:srgbClr val="00B050"/>
                  </a:solidFill>
                </a:rPr>
                <a:t>symmetry</a:t>
              </a:r>
            </a:p>
          </p:txBody>
        </p:sp>
        <p:cxnSp>
          <p:nvCxnSpPr>
            <p:cNvPr id="20" name="Connecteur droit avec flèche 25">
              <a:extLst>
                <a:ext uri="{FF2B5EF4-FFF2-40B4-BE49-F238E27FC236}">
                  <a16:creationId xmlns:a16="http://schemas.microsoft.com/office/drawing/2014/main" id="{A56F7E42-F3CD-4E64-9F10-3C6D1E278C46}"/>
                </a:ext>
              </a:extLst>
            </p:cNvPr>
            <p:cNvCxnSpPr/>
            <p:nvPr/>
          </p:nvCxnSpPr>
          <p:spPr>
            <a:xfrm flipH="1" flipV="1">
              <a:off x="5580112" y="3284984"/>
              <a:ext cx="1008112" cy="288032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Connecteur droit avec flèche 27">
              <a:extLst>
                <a:ext uri="{FF2B5EF4-FFF2-40B4-BE49-F238E27FC236}">
                  <a16:creationId xmlns:a16="http://schemas.microsoft.com/office/drawing/2014/main" id="{84683E42-E5FC-468C-A8AF-5DA0ADE5ABDD}"/>
                </a:ext>
              </a:extLst>
            </p:cNvPr>
            <p:cNvCxnSpPr/>
            <p:nvPr/>
          </p:nvCxnSpPr>
          <p:spPr>
            <a:xfrm flipV="1">
              <a:off x="3851920" y="1289746"/>
              <a:ext cx="1728192" cy="915119"/>
            </a:xfrm>
            <a:prstGeom prst="straightConnector1">
              <a:avLst/>
            </a:prstGeom>
            <a:ln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ZoneTexte 28">
              <a:extLst>
                <a:ext uri="{FF2B5EF4-FFF2-40B4-BE49-F238E27FC236}">
                  <a16:creationId xmlns:a16="http://schemas.microsoft.com/office/drawing/2014/main" id="{FAA7654A-7DEE-4852-8B93-E2B100FF0342}"/>
                </a:ext>
              </a:extLst>
            </p:cNvPr>
            <p:cNvSpPr txBox="1"/>
            <p:nvPr/>
          </p:nvSpPr>
          <p:spPr>
            <a:xfrm>
              <a:off x="4124708" y="1149182"/>
              <a:ext cx="1125552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1.5 m</a:t>
              </a:r>
            </a:p>
          </p:txBody>
        </p:sp>
        <p:sp>
          <p:nvSpPr>
            <p:cNvPr id="23" name="ZoneTexte 29">
              <a:extLst>
                <a:ext uri="{FF2B5EF4-FFF2-40B4-BE49-F238E27FC236}">
                  <a16:creationId xmlns:a16="http://schemas.microsoft.com/office/drawing/2014/main" id="{D16062EA-19AA-4D34-B729-3C7E034FACA3}"/>
                </a:ext>
              </a:extLst>
            </p:cNvPr>
            <p:cNvSpPr txBox="1"/>
            <p:nvPr/>
          </p:nvSpPr>
          <p:spPr>
            <a:xfrm>
              <a:off x="5989612" y="1027003"/>
              <a:ext cx="1265442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prstClr val="black"/>
                  </a:solidFill>
                </a:rPr>
                <a:t>0.5 m</a:t>
              </a:r>
            </a:p>
          </p:txBody>
        </p:sp>
        <p:cxnSp>
          <p:nvCxnSpPr>
            <p:cNvPr id="24" name="Connecteur droit avec flèche 30">
              <a:extLst>
                <a:ext uri="{FF2B5EF4-FFF2-40B4-BE49-F238E27FC236}">
                  <a16:creationId xmlns:a16="http://schemas.microsoft.com/office/drawing/2014/main" id="{114A3371-126F-4DB9-9C4A-94CCC3A172F6}"/>
                </a:ext>
              </a:extLst>
            </p:cNvPr>
            <p:cNvCxnSpPr/>
            <p:nvPr/>
          </p:nvCxnSpPr>
          <p:spPr>
            <a:xfrm>
              <a:off x="5955502" y="1385320"/>
              <a:ext cx="648072" cy="243480"/>
            </a:xfrm>
            <a:prstGeom prst="straightConnector1">
              <a:avLst/>
            </a:prstGeom>
            <a:ln>
              <a:headEnd type="triangle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cteur droit avec flèche 33">
              <a:extLst>
                <a:ext uri="{FF2B5EF4-FFF2-40B4-BE49-F238E27FC236}">
                  <a16:creationId xmlns:a16="http://schemas.microsoft.com/office/drawing/2014/main" id="{F69048A7-9468-47F2-AB47-DAAFB3D0C178}"/>
                </a:ext>
              </a:extLst>
            </p:cNvPr>
            <p:cNvCxnSpPr/>
            <p:nvPr/>
          </p:nvCxnSpPr>
          <p:spPr>
            <a:xfrm flipV="1">
              <a:off x="827584" y="3861048"/>
              <a:ext cx="784714" cy="457309"/>
            </a:xfrm>
            <a:prstGeom prst="straightConnector1">
              <a:avLst/>
            </a:prstGeom>
            <a:ln w="254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34">
              <a:extLst>
                <a:ext uri="{FF2B5EF4-FFF2-40B4-BE49-F238E27FC236}">
                  <a16:creationId xmlns:a16="http://schemas.microsoft.com/office/drawing/2014/main" id="{3E81EE19-6E53-452E-BB5E-C56DB1AB23BE}"/>
                </a:ext>
              </a:extLst>
            </p:cNvPr>
            <p:cNvSpPr txBox="1"/>
            <p:nvPr/>
          </p:nvSpPr>
          <p:spPr>
            <a:xfrm>
              <a:off x="177564" y="4336508"/>
              <a:ext cx="120613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srgbClr val="0070C0"/>
                  </a:solidFill>
                </a:rPr>
                <a:t>Flow in</a:t>
              </a:r>
            </a:p>
          </p:txBody>
        </p:sp>
        <p:sp>
          <p:nvSpPr>
            <p:cNvPr id="27" name="ZoneTexte 35">
              <a:extLst>
                <a:ext uri="{FF2B5EF4-FFF2-40B4-BE49-F238E27FC236}">
                  <a16:creationId xmlns:a16="http://schemas.microsoft.com/office/drawing/2014/main" id="{F20B3FF3-441E-416B-85AE-B7337C9435FA}"/>
                </a:ext>
              </a:extLst>
            </p:cNvPr>
            <p:cNvSpPr txBox="1"/>
            <p:nvPr/>
          </p:nvSpPr>
          <p:spPr>
            <a:xfrm>
              <a:off x="7679558" y="2591742"/>
              <a:ext cx="1522996" cy="5254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457200"/>
              <a:r>
                <a:rPr lang="fr-FR" sz="1600" dirty="0">
                  <a:solidFill>
                    <a:srgbClr val="FF0000"/>
                  </a:solidFill>
                </a:rPr>
                <a:t>Flow out</a:t>
              </a:r>
            </a:p>
          </p:txBody>
        </p:sp>
        <p:cxnSp>
          <p:nvCxnSpPr>
            <p:cNvPr id="28" name="Connecteur droit avec flèche 36">
              <a:extLst>
                <a:ext uri="{FF2B5EF4-FFF2-40B4-BE49-F238E27FC236}">
                  <a16:creationId xmlns:a16="http://schemas.microsoft.com/office/drawing/2014/main" id="{9E7BA97B-7477-482C-92E2-BBAFFEEB1E26}"/>
                </a:ext>
              </a:extLst>
            </p:cNvPr>
            <p:cNvCxnSpPr/>
            <p:nvPr/>
          </p:nvCxnSpPr>
          <p:spPr>
            <a:xfrm>
              <a:off x="7366046" y="2331628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cteur droit avec flèche 38">
              <a:extLst>
                <a:ext uri="{FF2B5EF4-FFF2-40B4-BE49-F238E27FC236}">
                  <a16:creationId xmlns:a16="http://schemas.microsoft.com/office/drawing/2014/main" id="{C01E3E11-29FA-4A75-90B9-3CF769FFE485}"/>
                </a:ext>
              </a:extLst>
            </p:cNvPr>
            <p:cNvCxnSpPr/>
            <p:nvPr/>
          </p:nvCxnSpPr>
          <p:spPr>
            <a:xfrm>
              <a:off x="7113969" y="2412034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Connecteur droit avec flèche 39">
              <a:extLst>
                <a:ext uri="{FF2B5EF4-FFF2-40B4-BE49-F238E27FC236}">
                  <a16:creationId xmlns:a16="http://schemas.microsoft.com/office/drawing/2014/main" id="{B4569672-E521-446D-A3CD-E019433D74DF}"/>
                </a:ext>
              </a:extLst>
            </p:cNvPr>
            <p:cNvCxnSpPr/>
            <p:nvPr/>
          </p:nvCxnSpPr>
          <p:spPr>
            <a:xfrm>
              <a:off x="6852940" y="2559321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Connecteur droit avec flèche 40">
              <a:extLst>
                <a:ext uri="{FF2B5EF4-FFF2-40B4-BE49-F238E27FC236}">
                  <a16:creationId xmlns:a16="http://schemas.microsoft.com/office/drawing/2014/main" id="{DCC8BC77-E0FC-4AE7-B601-4A4E31BAC0E1}"/>
                </a:ext>
              </a:extLst>
            </p:cNvPr>
            <p:cNvCxnSpPr/>
            <p:nvPr/>
          </p:nvCxnSpPr>
          <p:spPr>
            <a:xfrm>
              <a:off x="6625685" y="2670638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41">
              <a:extLst>
                <a:ext uri="{FF2B5EF4-FFF2-40B4-BE49-F238E27FC236}">
                  <a16:creationId xmlns:a16="http://schemas.microsoft.com/office/drawing/2014/main" id="{F24A6152-11F3-4E18-AC44-61814923DFA2}"/>
                </a:ext>
              </a:extLst>
            </p:cNvPr>
            <p:cNvCxnSpPr/>
            <p:nvPr/>
          </p:nvCxnSpPr>
          <p:spPr>
            <a:xfrm>
              <a:off x="6429964" y="2817925"/>
              <a:ext cx="676702" cy="250139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3" name="Image 4">
            <a:extLst>
              <a:ext uri="{FF2B5EF4-FFF2-40B4-BE49-F238E27FC236}">
                <a16:creationId xmlns:a16="http://schemas.microsoft.com/office/drawing/2014/main" id="{42CCB2F3-39FE-4934-9D75-5DD8A70B1C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6688" y="1678870"/>
            <a:ext cx="3458458" cy="1891451"/>
          </a:xfrm>
          <a:prstGeom prst="rect">
            <a:avLst/>
          </a:prstGeom>
        </p:spPr>
      </p:pic>
      <p:sp>
        <p:nvSpPr>
          <p:cNvPr id="34" name="ZoneTexte 42">
            <a:extLst>
              <a:ext uri="{FF2B5EF4-FFF2-40B4-BE49-F238E27FC236}">
                <a16:creationId xmlns:a16="http://schemas.microsoft.com/office/drawing/2014/main" id="{1BD20B7C-7CC1-47CE-BD2C-44302A3E2765}"/>
              </a:ext>
            </a:extLst>
          </p:cNvPr>
          <p:cNvSpPr txBox="1"/>
          <p:nvPr/>
        </p:nvSpPr>
        <p:spPr>
          <a:xfrm>
            <a:off x="397572" y="5723520"/>
            <a:ext cx="3353721" cy="584775"/>
          </a:xfrm>
          <a:prstGeom prst="rect">
            <a:avLst/>
          </a:prstGeom>
          <a:solidFill>
            <a:schemeClr val="bg2"/>
          </a:solidFill>
          <a:ln w="19050">
            <a:solidFill>
              <a:schemeClr val="accent1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1600" b="1" dirty="0"/>
              <a:t>Water cooling : </a:t>
            </a:r>
            <a:r>
              <a:rPr lang="en-US" sz="1600" dirty="0">
                <a:solidFill>
                  <a:srgbClr val="0070C0"/>
                </a:solidFill>
              </a:rPr>
              <a:t>	</a:t>
            </a:r>
            <a:r>
              <a:rPr lang="en-US" sz="1600" b="1" dirty="0">
                <a:solidFill>
                  <a:srgbClr val="0070C0"/>
                </a:solidFill>
              </a:rPr>
              <a:t>h = 10000 W/m²/k                          </a:t>
            </a:r>
          </a:p>
          <a:p>
            <a:pPr defTabSz="457200"/>
            <a:r>
              <a:rPr lang="en-US" sz="1600" b="1" dirty="0">
                <a:solidFill>
                  <a:srgbClr val="FF0000"/>
                </a:solidFill>
              </a:rPr>
              <a:t>Thermal load : 80 </a:t>
            </a:r>
            <a:r>
              <a:rPr lang="en-US" sz="1600" b="1" dirty="0" err="1">
                <a:solidFill>
                  <a:srgbClr val="FF0000"/>
                </a:solidFill>
              </a:rPr>
              <a:t>mW</a:t>
            </a:r>
            <a:r>
              <a:rPr lang="en-US" sz="1600" b="1" dirty="0">
                <a:solidFill>
                  <a:srgbClr val="FF0000"/>
                </a:solidFill>
              </a:rPr>
              <a:t>/chip </a:t>
            </a:r>
          </a:p>
        </p:txBody>
      </p:sp>
      <p:sp>
        <p:nvSpPr>
          <p:cNvPr id="35" name="42 CuadroTexto">
            <a:extLst>
              <a:ext uri="{FF2B5EF4-FFF2-40B4-BE49-F238E27FC236}">
                <a16:creationId xmlns:a16="http://schemas.microsoft.com/office/drawing/2014/main" id="{F882A1FF-CCC3-46B8-96AD-9C159F021146}"/>
              </a:ext>
            </a:extLst>
          </p:cNvPr>
          <p:cNvSpPr txBox="1"/>
          <p:nvPr/>
        </p:nvSpPr>
        <p:spPr>
          <a:xfrm>
            <a:off x="6017667" y="1422145"/>
            <a:ext cx="2725618" cy="307777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b="1" dirty="0"/>
              <a:t>27.147 (max) – 24.591 (min) =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2.556  </a:t>
            </a:r>
            <a:r>
              <a:rPr lang="en-US" sz="1400" b="1" baseline="30000" dirty="0">
                <a:solidFill>
                  <a:schemeClr val="accent6">
                    <a:lumMod val="75000"/>
                  </a:schemeClr>
                </a:solidFill>
              </a:rPr>
              <a:t>o</a:t>
            </a:r>
            <a:r>
              <a:rPr lang="en-US" sz="1400" b="1" dirty="0">
                <a:solidFill>
                  <a:schemeClr val="accent6">
                    <a:lumMod val="75000"/>
                  </a:schemeClr>
                </a:solidFill>
              </a:rPr>
              <a:t>C</a:t>
            </a:r>
          </a:p>
        </p:txBody>
      </p:sp>
      <p:sp>
        <p:nvSpPr>
          <p:cNvPr id="36" name="ZoneTexte 40">
            <a:extLst>
              <a:ext uri="{FF2B5EF4-FFF2-40B4-BE49-F238E27FC236}">
                <a16:creationId xmlns:a16="http://schemas.microsoft.com/office/drawing/2014/main" id="{A949A78B-BEBD-4F50-9399-60B02CE56F12}"/>
              </a:ext>
            </a:extLst>
          </p:cNvPr>
          <p:cNvSpPr txBox="1"/>
          <p:nvPr/>
        </p:nvSpPr>
        <p:spPr>
          <a:xfrm>
            <a:off x="264839" y="980728"/>
            <a:ext cx="85556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Cooling maybe necessary if operating at continuous mode (CEPC)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F69732E8-8507-466E-BAED-DFBFDD22BFAA}"/>
              </a:ext>
            </a:extLst>
          </p:cNvPr>
          <p:cNvSpPr txBox="1"/>
          <p:nvPr/>
        </p:nvSpPr>
        <p:spPr>
          <a:xfrm>
            <a:off x="182818" y="3789040"/>
            <a:ext cx="3813118" cy="1477328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A water-based cooling system inside copper tubes in contact with the ASICs to absorb excess heat.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Temperature distribution in an active layer of the SDHCAL. </a:t>
            </a:r>
          </a:p>
        </p:txBody>
      </p:sp>
      <p:pic>
        <p:nvPicPr>
          <p:cNvPr id="38" name="图片 37">
            <a:extLst>
              <a:ext uri="{FF2B5EF4-FFF2-40B4-BE49-F238E27FC236}">
                <a16:creationId xmlns:a16="http://schemas.microsoft.com/office/drawing/2014/main" id="{8407F294-6800-4373-A7E8-C42F21130B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290" y="3645024"/>
            <a:ext cx="3798995" cy="2164543"/>
          </a:xfrm>
          <a:prstGeom prst="rect">
            <a:avLst/>
          </a:prstGeom>
        </p:spPr>
      </p:pic>
      <p:sp>
        <p:nvSpPr>
          <p:cNvPr id="39" name="文本框 38">
            <a:extLst>
              <a:ext uri="{FF2B5EF4-FFF2-40B4-BE49-F238E27FC236}">
                <a16:creationId xmlns:a16="http://schemas.microsoft.com/office/drawing/2014/main" id="{BB4D7A2C-CB33-4FB5-B95E-9279823F64EA}"/>
              </a:ext>
            </a:extLst>
          </p:cNvPr>
          <p:cNvSpPr txBox="1"/>
          <p:nvPr/>
        </p:nvSpPr>
        <p:spPr>
          <a:xfrm>
            <a:off x="4716016" y="5802658"/>
            <a:ext cx="3800556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dirty="0"/>
              <a:t>For AHCAL, a water-based copper cooling system embedded in the stainless steel absorber.</a:t>
            </a:r>
          </a:p>
        </p:txBody>
      </p:sp>
    </p:spTree>
    <p:extLst>
      <p:ext uri="{BB962C8B-B14F-4D97-AF65-F5344CB8AC3E}">
        <p14:creationId xmlns:p14="http://schemas.microsoft.com/office/powerpoint/2010/main" val="352364471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41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51937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Active Cooling Simulation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灯片编号占位符 5">
            <a:extLst>
              <a:ext uri="{FF2B5EF4-FFF2-40B4-BE49-F238E27FC236}">
                <a16:creationId xmlns:a16="http://schemas.microsoft.com/office/drawing/2014/main" id="{40C81C70-E555-4964-A350-09379571112F}"/>
              </a:ext>
            </a:extLst>
          </p:cNvPr>
          <p:cNvSpPr txBox="1">
            <a:spLocks/>
          </p:cNvSpPr>
          <p:nvPr/>
        </p:nvSpPr>
        <p:spPr>
          <a:xfrm>
            <a:off x="2711799" y="636214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zh-CN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5A38239-109B-4941-9AB1-9AA364F0AC56}" type="slidenum">
              <a:rPr lang="zh-CN" altLang="en-US" smtClean="0"/>
              <a:pPr/>
              <a:t>41</a:t>
            </a:fld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16F890DE-CAF2-4190-BE95-143C0D5137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475" y="4548593"/>
            <a:ext cx="3608858" cy="21831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DC577C8C-9E4E-4614-AD29-C498B0D064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224" y="4532233"/>
            <a:ext cx="2912531" cy="218439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5C96FB13-269C-4CB9-9AD1-D8E6E5C83C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878514"/>
            <a:ext cx="3601698" cy="1390725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2748DCD-7C83-416D-9E31-BA265E7ED7FB}"/>
              </a:ext>
            </a:extLst>
          </p:cNvPr>
          <p:cNvSpPr txBox="1"/>
          <p:nvPr/>
        </p:nvSpPr>
        <p:spPr>
          <a:xfrm>
            <a:off x="107504" y="1136938"/>
            <a:ext cx="3670557" cy="707886"/>
          </a:xfrm>
          <a:prstGeom prst="rect">
            <a:avLst/>
          </a:prstGeom>
          <a:solidFill>
            <a:srgbClr val="92D050"/>
          </a:solidFill>
        </p:spPr>
        <p:txBody>
          <a:bodyPr wrap="none" rtlCol="0">
            <a:spAutoFit/>
          </a:bodyPr>
          <a:lstStyle/>
          <a:p>
            <a:r>
              <a:rPr lang="en-US" sz="2000" b="1" dirty="0"/>
              <a:t>ANSYS Simulation of RPC+PCB </a:t>
            </a:r>
          </a:p>
          <a:p>
            <a:r>
              <a:rPr lang="en-US" sz="2000" b="1" dirty="0"/>
              <a:t>With copper plate &amp; water tubes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4E8A623E-486B-41D0-8852-387444DE14DD}"/>
              </a:ext>
            </a:extLst>
          </p:cNvPr>
          <p:cNvSpPr txBox="1"/>
          <p:nvPr/>
        </p:nvSpPr>
        <p:spPr>
          <a:xfrm>
            <a:off x="5063974" y="4084685"/>
            <a:ext cx="3443032" cy="400110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Temperature test of RPC+PCB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7DF3B1B7-4000-4C5C-A562-77AC6D4EED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600" y="2964696"/>
            <a:ext cx="3024336" cy="136243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55A04E9-F733-4EAB-8938-BAE384D211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48584" y="1110003"/>
            <a:ext cx="5011082" cy="2845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7482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42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Active Cooling Simulation 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0E9EDD9B-F286-402E-8CC8-E509539C7E2C}"/>
              </a:ext>
            </a:extLst>
          </p:cNvPr>
          <p:cNvSpPr txBox="1"/>
          <p:nvPr/>
        </p:nvSpPr>
        <p:spPr>
          <a:xfrm>
            <a:off x="67926" y="980728"/>
            <a:ext cx="472009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 layers, flow rate: 1m/s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With cooling at 6th layer: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With cooling each layer: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uniform among layers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cooling power: ~1.53W/layer 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464CBB1D-0809-43CA-A21C-862A4AC30A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852936"/>
            <a:ext cx="3435490" cy="167994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AC6B7CAC-3CD9-4D9B-B71E-8E0C967EC4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4" t="7804" r="5450" b="5450"/>
          <a:stretch/>
        </p:blipFill>
        <p:spPr>
          <a:xfrm>
            <a:off x="4067944" y="1402303"/>
            <a:ext cx="2554391" cy="195468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A92AB45-0E55-4EAE-A85D-EF28E2B7A7A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6" t="7666" r="5587" b="5587"/>
          <a:stretch/>
        </p:blipFill>
        <p:spPr>
          <a:xfrm>
            <a:off x="6502544" y="1402303"/>
            <a:ext cx="2533952" cy="1939048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C06FD8F-843B-4EB1-AA1C-E359869D47E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52" t="7751" r="5502" b="5502"/>
          <a:stretch/>
        </p:blipFill>
        <p:spPr>
          <a:xfrm>
            <a:off x="4139952" y="3595348"/>
            <a:ext cx="2699721" cy="2065900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B5C2B4FE-5CBF-4272-9CED-F88D08C55975}"/>
              </a:ext>
            </a:extLst>
          </p:cNvPr>
          <p:cNvSpPr txBox="1"/>
          <p:nvPr/>
        </p:nvSpPr>
        <p:spPr>
          <a:xfrm>
            <a:off x="4689711" y="954157"/>
            <a:ext cx="1600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no cooling</a:t>
            </a:r>
            <a:endParaRPr lang="zh-CN" altLang="en-US" b="1" dirty="0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8F101B8C-311D-4E3F-A6BF-9FFD2CBD39CB}"/>
              </a:ext>
            </a:extLst>
          </p:cNvPr>
          <p:cNvSpPr txBox="1"/>
          <p:nvPr/>
        </p:nvSpPr>
        <p:spPr>
          <a:xfrm>
            <a:off x="6804248" y="954157"/>
            <a:ext cx="2121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cooling at 6</a:t>
            </a:r>
            <a:r>
              <a:rPr lang="en-US" altLang="zh-CN" b="1" baseline="30000" dirty="0"/>
              <a:t>th</a:t>
            </a:r>
            <a:r>
              <a:rPr lang="en-US" altLang="zh-CN" b="1" dirty="0"/>
              <a:t> layer</a:t>
            </a:r>
            <a:endParaRPr lang="zh-CN" altLang="en-US" b="1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75E4E46C-7A7B-4A7A-9F4B-750AB1D1C51A}"/>
              </a:ext>
            </a:extLst>
          </p:cNvPr>
          <p:cNvSpPr txBox="1"/>
          <p:nvPr/>
        </p:nvSpPr>
        <p:spPr>
          <a:xfrm>
            <a:off x="4424452" y="3316343"/>
            <a:ext cx="2121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cooling at each layer</a:t>
            </a:r>
            <a:endParaRPr lang="zh-CN" altLang="en-US" b="1" dirty="0"/>
          </a:p>
        </p:txBody>
      </p:sp>
      <p:pic>
        <p:nvPicPr>
          <p:cNvPr id="22" name="图片 21">
            <a:extLst>
              <a:ext uri="{FF2B5EF4-FFF2-40B4-BE49-F238E27FC236}">
                <a16:creationId xmlns:a16="http://schemas.microsoft.com/office/drawing/2014/main" id="{69BDA73A-3991-4F39-A0BA-07D7AFF5B3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725144"/>
            <a:ext cx="3445082" cy="1684636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0D3CF6E0-479B-4E33-8827-D8BC5A848982}"/>
              </a:ext>
            </a:extLst>
          </p:cNvPr>
          <p:cNvSpPr txBox="1"/>
          <p:nvPr/>
        </p:nvSpPr>
        <p:spPr>
          <a:xfrm>
            <a:off x="1377952" y="6488668"/>
            <a:ext cx="1465856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/>
              <a:t>cooling pipes</a:t>
            </a:r>
            <a:endParaRPr lang="zh-CN" altLang="en-US" b="1" dirty="0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067B144F-685C-46BE-93E0-AD908FD3EC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6991692" y="3347141"/>
            <a:ext cx="1674914" cy="2233219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F9E23BAA-E202-4484-B2E4-4367631123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8" t="20763" r="29953" b="19060"/>
          <a:stretch/>
        </p:blipFill>
        <p:spPr>
          <a:xfrm>
            <a:off x="7236296" y="5557421"/>
            <a:ext cx="941948" cy="1043014"/>
          </a:xfrm>
          <a:prstGeom prst="rect">
            <a:avLst/>
          </a:prstGeom>
        </p:spPr>
      </p:pic>
      <p:sp>
        <p:nvSpPr>
          <p:cNvPr id="2" name="矩形: 圆角 1">
            <a:extLst>
              <a:ext uri="{FF2B5EF4-FFF2-40B4-BE49-F238E27FC236}">
                <a16:creationId xmlns:a16="http://schemas.microsoft.com/office/drawing/2014/main" id="{0DE52B4B-526D-4282-95DB-6C86E3ACAF13}"/>
              </a:ext>
            </a:extLst>
          </p:cNvPr>
          <p:cNvSpPr/>
          <p:nvPr/>
        </p:nvSpPr>
        <p:spPr>
          <a:xfrm>
            <a:off x="7524328" y="4532882"/>
            <a:ext cx="288032" cy="336278"/>
          </a:xfrm>
          <a:prstGeom prst="roundRect">
            <a:avLst/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直接连接符 24">
            <a:extLst>
              <a:ext uri="{FF2B5EF4-FFF2-40B4-BE49-F238E27FC236}">
                <a16:creationId xmlns:a16="http://schemas.microsoft.com/office/drawing/2014/main" id="{ED4F62E1-6680-4D70-8FBB-39F1500C8779}"/>
              </a:ext>
            </a:extLst>
          </p:cNvPr>
          <p:cNvCxnSpPr>
            <a:cxnSpLocks/>
          </p:cNvCxnSpPr>
          <p:nvPr/>
        </p:nvCxnSpPr>
        <p:spPr>
          <a:xfrm flipV="1">
            <a:off x="7252050" y="4869160"/>
            <a:ext cx="299548" cy="710326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>
            <a:extLst>
              <a:ext uri="{FF2B5EF4-FFF2-40B4-BE49-F238E27FC236}">
                <a16:creationId xmlns:a16="http://schemas.microsoft.com/office/drawing/2014/main" id="{15292D4F-19A4-43AD-8324-1836C51177C6}"/>
              </a:ext>
            </a:extLst>
          </p:cNvPr>
          <p:cNvCxnSpPr>
            <a:cxnSpLocks/>
          </p:cNvCxnSpPr>
          <p:nvPr/>
        </p:nvCxnSpPr>
        <p:spPr>
          <a:xfrm>
            <a:off x="7812360" y="4869160"/>
            <a:ext cx="306290" cy="69830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文本框 26">
            <a:extLst>
              <a:ext uri="{FF2B5EF4-FFF2-40B4-BE49-F238E27FC236}">
                <a16:creationId xmlns:a16="http://schemas.microsoft.com/office/drawing/2014/main" id="{F5B2FD0D-DD0F-4FB2-8BAA-7131208446CD}"/>
              </a:ext>
            </a:extLst>
          </p:cNvPr>
          <p:cNvSpPr txBox="1"/>
          <p:nvPr/>
        </p:nvSpPr>
        <p:spPr>
          <a:xfrm>
            <a:off x="4211959" y="5733256"/>
            <a:ext cx="2805783" cy="92333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rgbClr val="0000FF"/>
                </a:solidFill>
              </a:rPr>
              <a:t>PCB with resistors to mimic HARDROC ASIC heat source for cooling design and test.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580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EFAEFEB-4254-470C-B080-55A5F18A2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43</a:t>
            </a:fld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D85E5B4-662D-4C59-B7CC-A3DD32D0E89B}"/>
              </a:ext>
            </a:extLst>
          </p:cNvPr>
          <p:cNvSpPr txBox="1"/>
          <p:nvPr/>
        </p:nvSpPr>
        <p:spPr>
          <a:xfrm>
            <a:off x="107504" y="1093749"/>
            <a:ext cx="710717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Cooling plates: water pipes imbedded in metal plates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b="1" dirty="0"/>
              <a:t>cooling ability: ~kW/m</a:t>
            </a:r>
            <a:r>
              <a:rPr lang="en-US" altLang="zh-CN" sz="2000" b="1" baseline="30000" dirty="0"/>
              <a:t>2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b="1" dirty="0"/>
              <a:t>safety(water is not so good)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Stainless steel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altLang="zh-CN" sz="2000" b="1" dirty="0"/>
              <a:t>poor heat transmission 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altLang="zh-CN" sz="2000" b="1" dirty="0"/>
              <a:t>difficult to produce</a:t>
            </a:r>
            <a:r>
              <a:rPr lang="en-US" altLang="zh-CN" sz="2000" b="1" dirty="0">
                <a:sym typeface="Wingdings" panose="05000000000000000000" pitchFamily="2" charset="2"/>
              </a:rPr>
              <a:t>  high cost</a:t>
            </a:r>
          </a:p>
          <a:p>
            <a:pPr marL="914400" lvl="1" indent="-457200">
              <a:buFont typeface="Courier New" panose="02070309020205020404" pitchFamily="49" charset="0"/>
              <a:buChar char="o"/>
            </a:pPr>
            <a:r>
              <a:rPr lang="en-US" altLang="zh-CN" sz="2000" b="1" dirty="0">
                <a:sym typeface="Wingdings" panose="05000000000000000000" pitchFamily="2" charset="2"/>
              </a:rPr>
              <a:t>can work as the absorber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/>
              <a:t>Aluminum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b="1" dirty="0"/>
              <a:t>good heat transmission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b="1" dirty="0"/>
              <a:t>easy to produce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US" altLang="zh-CN" sz="2000" b="1" dirty="0"/>
              <a:t>5 times the radiation length than steel</a:t>
            </a:r>
          </a:p>
        </p:txBody>
      </p:sp>
      <p:pic>
        <p:nvPicPr>
          <p:cNvPr id="6" name="Picture 2" descr="http://www.jyguangchuang.com/statics/images/images/2-03.jpg">
            <a:extLst>
              <a:ext uri="{FF2B5EF4-FFF2-40B4-BE49-F238E27FC236}">
                <a16:creationId xmlns:a16="http://schemas.microsoft.com/office/drawing/2014/main" id="{4A03D852-48E4-4A9C-8960-29A72BDAA7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608" y="4977900"/>
            <a:ext cx="2164063" cy="1649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F3D1A48E-A95F-41BF-A157-C0D80B7C313D}"/>
              </a:ext>
            </a:extLst>
          </p:cNvPr>
          <p:cNvSpPr txBox="1"/>
          <p:nvPr/>
        </p:nvSpPr>
        <p:spPr>
          <a:xfrm>
            <a:off x="7111732" y="4612112"/>
            <a:ext cx="18654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</a:rPr>
              <a:t>Cooling plates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BD4D0D80-032C-42B4-8E32-D601318B7045}"/>
              </a:ext>
            </a:extLst>
          </p:cNvPr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Active Cooling Module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281C0175-B5CD-4343-8376-6FA4F5A069AE}"/>
              </a:ext>
            </a:extLst>
          </p:cNvPr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3810A79E-9E4E-4828-BFD8-6027349D02C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7711" y="5267583"/>
            <a:ext cx="4204529" cy="1329769"/>
          </a:xfrm>
          <a:prstGeom prst="rect">
            <a:avLst/>
          </a:prstGeom>
        </p:spPr>
      </p:pic>
      <p:cxnSp>
        <p:nvCxnSpPr>
          <p:cNvPr id="12" name="直接箭头连接符 11">
            <a:extLst>
              <a:ext uri="{FF2B5EF4-FFF2-40B4-BE49-F238E27FC236}">
                <a16:creationId xmlns:a16="http://schemas.microsoft.com/office/drawing/2014/main" id="{A919652F-65C7-4D35-90C7-7EBA0DFDA40D}"/>
              </a:ext>
            </a:extLst>
          </p:cNvPr>
          <p:cNvCxnSpPr>
            <a:cxnSpLocks/>
          </p:cNvCxnSpPr>
          <p:nvPr/>
        </p:nvCxnSpPr>
        <p:spPr>
          <a:xfrm flipH="1">
            <a:off x="1877693" y="6381328"/>
            <a:ext cx="1348818" cy="0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EDAB7F26-A6D6-4D33-AB4A-3FAF768CF705}"/>
              </a:ext>
            </a:extLst>
          </p:cNvPr>
          <p:cNvSpPr txBox="1"/>
          <p:nvPr/>
        </p:nvSpPr>
        <p:spPr>
          <a:xfrm>
            <a:off x="367472" y="5332302"/>
            <a:ext cx="18064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rgbClr val="0000FF"/>
                </a:solidFill>
              </a:rPr>
              <a:t>Cooling plate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PCB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RPC</a:t>
            </a:r>
          </a:p>
          <a:p>
            <a:r>
              <a:rPr lang="en-US" altLang="zh-CN" dirty="0">
                <a:solidFill>
                  <a:srgbClr val="0000FF"/>
                </a:solidFill>
              </a:rPr>
              <a:t>Stainless steel</a:t>
            </a:r>
            <a:endParaRPr lang="zh-CN" altLang="en-US" dirty="0">
              <a:solidFill>
                <a:srgbClr val="0000FF"/>
              </a:solidFill>
            </a:endParaRPr>
          </a:p>
        </p:txBody>
      </p:sp>
      <p:pic>
        <p:nvPicPr>
          <p:cNvPr id="16" name="图片 15" descr="Framework_v6">
            <a:extLst>
              <a:ext uri="{FF2B5EF4-FFF2-40B4-BE49-F238E27FC236}">
                <a16:creationId xmlns:a16="http://schemas.microsoft.com/office/drawing/2014/main" id="{CCC5CDA4-2516-4AE4-86F7-A50FF0A5BE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929" t="4809" r="16326" b="4809"/>
          <a:stretch>
            <a:fillRect/>
          </a:stretch>
        </p:blipFill>
        <p:spPr>
          <a:xfrm>
            <a:off x="5154950" y="1673525"/>
            <a:ext cx="3822190" cy="2758921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AC1179D7-6641-4B6F-B01A-34F15636A157}"/>
              </a:ext>
            </a:extLst>
          </p:cNvPr>
          <p:cNvSpPr txBox="1"/>
          <p:nvPr/>
        </p:nvSpPr>
        <p:spPr>
          <a:xfrm>
            <a:off x="6281973" y="1177460"/>
            <a:ext cx="25573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</a:rPr>
              <a:t>Cooling Test Module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5210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对象 7" hidden="1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95" name="think-cell Slide" r:id="rId4" imgW="8890" imgH="8890" progId="TCLayout.ActiveDocument.1">
                  <p:embed/>
                </p:oleObj>
              </mc:Choice>
              <mc:Fallback>
                <p:oleObj name="think-cell Slide" r:id="rId4" imgW="8890" imgH="8890" progId="TCLayout.ActiveDocument.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标题 1"/>
          <p:cNvSpPr txBox="1">
            <a:spLocks/>
          </p:cNvSpPr>
          <p:nvPr/>
        </p:nvSpPr>
        <p:spPr>
          <a:xfrm>
            <a:off x="308618" y="116632"/>
            <a:ext cx="7886700" cy="629763"/>
          </a:xfrm>
          <a:prstGeom prst="rect">
            <a:avLst/>
          </a:prstGeom>
        </p:spPr>
        <p:txBody>
          <a:bodyPr vert="horz"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5pPr>
            <a:lvl6pPr marL="342900"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6pPr>
            <a:lvl7pPr marL="685800"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7pPr>
            <a:lvl8pPr marL="1028700"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8pPr>
            <a:lvl9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3300">
                <a:solidFill>
                  <a:schemeClr val="tx2"/>
                </a:solidFill>
                <a:latin typeface="Arial" charset="0"/>
                <a:ea typeface="宋体" charset="-122"/>
                <a:cs typeface="宋体" charset="-122"/>
              </a:defRPr>
            </a:lvl9pPr>
          </a:lstStyle>
          <a:p>
            <a:r>
              <a:rPr lang="en-US" altLang="zh-CN" sz="3200" b="1" kern="1200" dirty="0">
                <a:solidFill>
                  <a:srgbClr val="0000FF"/>
                </a:solidFill>
                <a:latin typeface="+mn-lt"/>
                <a:ea typeface="楷体" panose="02010609060101010101" pitchFamily="49" charset="-122"/>
                <a:cs typeface="+mn-cs"/>
              </a:rPr>
              <a:t>Summary and Future Plans</a:t>
            </a:r>
            <a:endParaRPr lang="zh-CN" altLang="en-US" sz="3200" b="1" kern="1200" dirty="0">
              <a:solidFill>
                <a:srgbClr val="0000FF"/>
              </a:solidFill>
              <a:latin typeface="+mn-lt"/>
              <a:ea typeface="楷体" panose="02010609060101010101" pitchFamily="49" charset="-122"/>
              <a:cs typeface="+mn-cs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0" y="764704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内容占位符 2"/>
          <p:cNvSpPr txBox="1">
            <a:spLocks/>
          </p:cNvSpPr>
          <p:nvPr/>
        </p:nvSpPr>
        <p:spPr>
          <a:xfrm>
            <a:off x="280068" y="1124744"/>
            <a:ext cx="8612411" cy="46085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FF0000"/>
                </a:solidFill>
                <a:cs typeface="Times New Roman" panose="02020603050405020304" pitchFamily="18" charset="0"/>
              </a:rPr>
              <a:t>CEPC AHCAL prototype with Scintillator + </a:t>
            </a:r>
            <a:r>
              <a:rPr lang="en-US" altLang="zh-CN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SiPM</a:t>
            </a:r>
            <a:r>
              <a:rPr lang="en-US" altLang="zh-CN" b="1" dirty="0">
                <a:solidFill>
                  <a:srgbClr val="FF0000"/>
                </a:solidFill>
                <a:cs typeface="Times New Roman" panose="02020603050405020304" pitchFamily="18" charset="0"/>
              </a:rPr>
              <a:t> is under construction.</a:t>
            </a:r>
          </a:p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FF0000"/>
                </a:solidFill>
                <a:cs typeface="Times New Roman" panose="02020603050405020304" pitchFamily="18" charset="0"/>
              </a:rPr>
              <a:t>CEPC SDHCAL performance study using CALICE TB data, and using MVA techniques to improve PID and energy reconstruction. </a:t>
            </a:r>
          </a:p>
          <a:p>
            <a:pPr>
              <a:lnSpc>
                <a:spcPct val="130000"/>
              </a:lnSpc>
            </a:pPr>
            <a:r>
              <a:rPr lang="en-US" altLang="zh-CN" b="1" dirty="0">
                <a:solidFill>
                  <a:srgbClr val="FF0000"/>
                </a:solidFill>
                <a:cs typeface="Times New Roman" panose="02020603050405020304" pitchFamily="18" charset="0"/>
              </a:rPr>
              <a:t>Active cooling simulation and design is ongoing</a:t>
            </a:r>
          </a:p>
          <a:p>
            <a:endParaRPr lang="en-US" altLang="zh-CN" dirty="0">
              <a:cs typeface="Times New Roman" panose="02020603050405020304" pitchFamily="18" charset="0"/>
            </a:endParaRPr>
          </a:p>
        </p:txBody>
      </p:sp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44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0CF6FF61-2E53-41F7-BC43-F856870EB7FE}"/>
              </a:ext>
            </a:extLst>
          </p:cNvPr>
          <p:cNvSpPr txBox="1"/>
          <p:nvPr/>
        </p:nvSpPr>
        <p:spPr>
          <a:xfrm>
            <a:off x="1259632" y="5954137"/>
            <a:ext cx="6152325" cy="584775"/>
          </a:xfrm>
          <a:prstGeom prst="rect">
            <a:avLst/>
          </a:prstGeom>
          <a:solidFill>
            <a:srgbClr val="FFFF00">
              <a:alpha val="50000"/>
            </a:srgbClr>
          </a:solidFill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latin typeface="Arial Black" panose="020B0A04020102020204" pitchFamily="34" charset="0"/>
              </a:rPr>
              <a:t>Thanks for your attention !</a:t>
            </a:r>
            <a:endParaRPr lang="zh-CN" altLang="en-US" sz="32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442830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45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7544" y="18864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Backup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908720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82350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46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7544" y="18864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Schematic of CEPC Detector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908720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D284FCB0-7BFE-41E3-B940-3C4903EF3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264" y="1531814"/>
            <a:ext cx="6991487" cy="4824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922753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47</a:t>
            </a:fld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67544" y="188640"/>
            <a:ext cx="83529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Outline of CEPC Calorimeters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5" name="矩形 4"/>
          <p:cNvSpPr/>
          <p:nvPr/>
        </p:nvSpPr>
        <p:spPr>
          <a:xfrm>
            <a:off x="0" y="908720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内容占位符 2">
            <a:extLst>
              <a:ext uri="{FF2B5EF4-FFF2-40B4-BE49-F238E27FC236}">
                <a16:creationId xmlns:a16="http://schemas.microsoft.com/office/drawing/2014/main" id="{ED5E4FDA-FEBF-4DB2-90FA-EF0679B2DDF1}"/>
              </a:ext>
            </a:extLst>
          </p:cNvPr>
          <p:cNvSpPr txBox="1">
            <a:spLocks/>
          </p:cNvSpPr>
          <p:nvPr/>
        </p:nvSpPr>
        <p:spPr>
          <a:xfrm>
            <a:off x="467544" y="1246999"/>
            <a:ext cx="8229600" cy="4906963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/>
              <a:t>PFA Concept</a:t>
            </a:r>
          </a:p>
          <a:p>
            <a:pPr lvl="1"/>
            <a:r>
              <a:rPr lang="en-US" altLang="zh-CN" dirty="0"/>
              <a:t>ECAL: 30 layers, W, 24 X</a:t>
            </a:r>
            <a:r>
              <a:rPr lang="en-US" altLang="zh-CN" baseline="-25000" dirty="0"/>
              <a:t>0</a:t>
            </a:r>
            <a:r>
              <a:rPr lang="en-US" altLang="zh-CN" dirty="0"/>
              <a:t> , </a:t>
            </a:r>
            <a:r>
              <a:rPr lang="en-US" altLang="zh-CN" dirty="0">
                <a:sym typeface="Symbol" panose="05050102010706020507" pitchFamily="18" charset="2"/>
              </a:rPr>
              <a:t>1 </a:t>
            </a:r>
            <a:r>
              <a:rPr lang="en-US" altLang="zh-CN" baseline="-25000" dirty="0">
                <a:sym typeface="Symbol" panose="05050102010706020507" pitchFamily="18" charset="2"/>
              </a:rPr>
              <a:t>I </a:t>
            </a:r>
            <a:endParaRPr lang="en-US" altLang="zh-CN" dirty="0"/>
          </a:p>
          <a:p>
            <a:pPr lvl="2"/>
            <a:r>
              <a:rPr lang="en-US" altLang="zh-CN" dirty="0"/>
              <a:t>10mm*10mm Si pads;  5mm*45mm scintillator strips</a:t>
            </a:r>
          </a:p>
          <a:p>
            <a:pPr lvl="1"/>
            <a:r>
              <a:rPr lang="en-US" altLang="zh-CN" dirty="0"/>
              <a:t>HCAL: 40 layers, Fe, </a:t>
            </a:r>
            <a:r>
              <a:rPr lang="en-US" altLang="zh-CN" dirty="0">
                <a:sym typeface="Symbol" panose="05050102010706020507" pitchFamily="18" charset="2"/>
              </a:rPr>
              <a:t>5 </a:t>
            </a:r>
            <a:r>
              <a:rPr lang="en-US" altLang="zh-CN" baseline="-25000" dirty="0">
                <a:sym typeface="Symbol" panose="05050102010706020507" pitchFamily="18" charset="2"/>
              </a:rPr>
              <a:t>I</a:t>
            </a:r>
            <a:endParaRPr lang="en-US" altLang="zh-CN" dirty="0"/>
          </a:p>
          <a:p>
            <a:pPr lvl="2"/>
            <a:r>
              <a:rPr lang="en-US" altLang="zh-CN" dirty="0"/>
              <a:t>SDHCAL: 1cm*1cm;   </a:t>
            </a:r>
            <a:r>
              <a:rPr lang="en-US" altLang="zh-CN" dirty="0" err="1"/>
              <a:t>gRPC</a:t>
            </a:r>
            <a:r>
              <a:rPr lang="en-US" altLang="zh-CN" dirty="0"/>
              <a:t>, THGEM</a:t>
            </a:r>
          </a:p>
          <a:p>
            <a:pPr lvl="2"/>
            <a:r>
              <a:rPr lang="en-US" altLang="zh-CN" dirty="0"/>
              <a:t>AHCAL:   3cm*3cm;   scintillator tiles + </a:t>
            </a:r>
            <a:r>
              <a:rPr lang="en-US" altLang="zh-CN" dirty="0" err="1"/>
              <a:t>SiPM</a:t>
            </a:r>
            <a:endParaRPr lang="en-US" altLang="zh-CN" dirty="0"/>
          </a:p>
          <a:p>
            <a:r>
              <a:rPr lang="en-US" altLang="zh-CN" dirty="0"/>
              <a:t>Dual readout concept</a:t>
            </a:r>
          </a:p>
          <a:p>
            <a:pPr lvl="1"/>
            <a:r>
              <a:rPr lang="en-US" altLang="zh-CN" dirty="0">
                <a:sym typeface="Symbol" panose="05050102010706020507" pitchFamily="18" charset="2"/>
              </a:rPr>
              <a:t>Cu/Fe, 10 </a:t>
            </a:r>
            <a:r>
              <a:rPr lang="en-US" altLang="zh-CN" baseline="-25000" dirty="0">
                <a:sym typeface="Symbol" panose="05050102010706020507" pitchFamily="18" charset="2"/>
              </a:rPr>
              <a:t>I</a:t>
            </a:r>
          </a:p>
          <a:p>
            <a:pPr lvl="1"/>
            <a:r>
              <a:rPr lang="en-US" altLang="zh-CN" dirty="0"/>
              <a:t>Scintillation fibers + quartz fibers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220874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>
          <a:xfrm>
            <a:off x="612775" y="228600"/>
            <a:ext cx="8153400" cy="9906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PFA and Imaging Calorimeter</a:t>
            </a:r>
          </a:p>
        </p:txBody>
      </p:sp>
      <p:pic>
        <p:nvPicPr>
          <p:cNvPr id="1126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160" y="1114560"/>
            <a:ext cx="7786047" cy="510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2015/05/17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Calorimeters</a:t>
            </a:r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48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10B6641-6121-4D9B-80C9-08C6D39545BA}"/>
              </a:ext>
            </a:extLst>
          </p:cNvPr>
          <p:cNvSpPr txBox="1"/>
          <p:nvPr/>
        </p:nvSpPr>
        <p:spPr>
          <a:xfrm>
            <a:off x="251520" y="11663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Particle Flow Algorithm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5427BBB-2D30-44BD-BD6B-90B5F3B12BBE}"/>
              </a:ext>
            </a:extLst>
          </p:cNvPr>
          <p:cNvSpPr/>
          <p:nvPr/>
        </p:nvSpPr>
        <p:spPr>
          <a:xfrm>
            <a:off x="0" y="764704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5231853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9107" y="162843"/>
            <a:ext cx="8229600" cy="529853"/>
          </a:xfrm>
        </p:spPr>
        <p:txBody>
          <a:bodyPr>
            <a:noAutofit/>
          </a:bodyPr>
          <a:lstStyle/>
          <a:p>
            <a:r>
              <a:rPr lang="en-US" altLang="zh-CN" sz="3200" b="1" kern="1200" dirty="0">
                <a:solidFill>
                  <a:srgbClr val="0000FF"/>
                </a:solidFill>
                <a:latin typeface="+mn-lt"/>
                <a:ea typeface="楷体" panose="02010609060101010101" pitchFamily="49" charset="-122"/>
                <a:cs typeface="+mn-cs"/>
              </a:rPr>
              <a:t>Readout ASIC</a:t>
            </a:r>
          </a:p>
        </p:txBody>
      </p:sp>
      <p:sp>
        <p:nvSpPr>
          <p:cNvPr id="7" name="Rectangle 2"/>
          <p:cNvSpPr>
            <a:spLocks noChangeArrowheads="1"/>
          </p:cNvSpPr>
          <p:nvPr/>
        </p:nvSpPr>
        <p:spPr bwMode="auto">
          <a:xfrm>
            <a:off x="4680014" y="164459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9" name="Rectangle 4"/>
          <p:cNvSpPr>
            <a:spLocks noChangeArrowheads="1"/>
          </p:cNvSpPr>
          <p:nvPr/>
        </p:nvSpPr>
        <p:spPr bwMode="auto">
          <a:xfrm>
            <a:off x="4139944" y="54453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zh-CN" altLang="en-US"/>
          </a:p>
        </p:txBody>
      </p:sp>
      <p:sp>
        <p:nvSpPr>
          <p:cNvPr id="15" name="矩形 14"/>
          <p:cNvSpPr/>
          <p:nvPr/>
        </p:nvSpPr>
        <p:spPr>
          <a:xfrm>
            <a:off x="6121212" y="4190980"/>
            <a:ext cx="30227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MICROROC Parameters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Thickness: 1.4mm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64 Channels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3 threshold per channel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128 hit storage depth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p"/>
            </a:pPr>
            <a:r>
              <a:rPr lang="en-US" altLang="zh-CN" sz="1600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Minimum distinguishable charge:2fC</a:t>
            </a:r>
          </a:p>
        </p:txBody>
      </p:sp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4663260"/>
              </p:ext>
            </p:extLst>
          </p:nvPr>
        </p:nvGraphicFramePr>
        <p:xfrm>
          <a:off x="180211" y="1057878"/>
          <a:ext cx="8783578" cy="2177067"/>
        </p:xfrm>
        <a:graphic>
          <a:graphicData uri="http://schemas.openxmlformats.org/drawingml/2006/table">
            <a:tbl>
              <a:tblPr firstRow="1" firstCol="1" bandRow="1">
                <a:tableStyleId>{EB344D84-9AFB-497E-A393-DC336BA19D2E}</a:tableStyleId>
              </a:tblPr>
              <a:tblGrid>
                <a:gridCol w="16290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314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0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2396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72691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Readout ASIC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Channels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Dynamic Range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baseline="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Threshold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Consumption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83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GASTONE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200fC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Single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2.4mW/</a:t>
                      </a:r>
                      <a:r>
                        <a:rPr lang="en-US" sz="1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83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VFAT2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128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18.5fC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Single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1.5mW/</a:t>
                      </a:r>
                      <a:r>
                        <a:rPr lang="en-US" sz="1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599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DIRAC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200fC for MPGD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Multiple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1mW/</a:t>
                      </a:r>
                      <a:r>
                        <a:rPr lang="en-US" sz="1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10μW/</a:t>
                      </a:r>
                      <a:r>
                        <a:rPr lang="en-US" sz="1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8367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DCAL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20fC~200fC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Single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——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599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HARDROC2</a:t>
                      </a:r>
                      <a:endParaRPr lang="zh-CN" sz="1800" kern="1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zh-CN" sz="1800" kern="10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10fC~10pC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Multiple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1.42mW/ch,10μW/</a:t>
                      </a:r>
                      <a:r>
                        <a:rPr lang="en-US" sz="1800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endParaRPr lang="zh-CN" sz="1800" kern="1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59929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MICROROC</a:t>
                      </a:r>
                      <a:endParaRPr lang="zh-CN" sz="1800" kern="100" dirty="0">
                        <a:solidFill>
                          <a:srgbClr val="0000FF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zh-CN" sz="1800" kern="10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1fC~500fC</a:t>
                      </a:r>
                      <a:endParaRPr lang="zh-CN" sz="1800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altLang="zh-CN" sz="1800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Multiple</a:t>
                      </a:r>
                      <a:endParaRPr lang="zh-CN" sz="1800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335μW/</a:t>
                      </a:r>
                      <a:r>
                        <a:rPr lang="en-US" sz="1800" kern="100" dirty="0" err="1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r>
                        <a:rPr lang="en-US" sz="1800" kern="1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800" kern="100" dirty="0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10μW/</a:t>
                      </a:r>
                      <a:r>
                        <a:rPr lang="en-US" sz="1800" kern="100" dirty="0" err="1">
                          <a:solidFill>
                            <a:srgbClr val="00B05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</a:t>
                      </a:r>
                      <a:endParaRPr lang="zh-CN" sz="1800" kern="100" dirty="0">
                        <a:solidFill>
                          <a:srgbClr val="00B050"/>
                        </a:solidFill>
                        <a:effectLst/>
                        <a:latin typeface="Times New Roman" panose="02020603050405020304" pitchFamily="18" charset="0"/>
                        <a:ea typeface="宋体" panose="02010600030101010101" pitchFamily="2" charset="-122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19" name="图片 18" descr="F:\我的博士毕业论文\参考资料\图片\SDHCAL\IMG_0933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14" y="4365281"/>
            <a:ext cx="5509895" cy="235834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矩形 7"/>
          <p:cNvSpPr/>
          <p:nvPr/>
        </p:nvSpPr>
        <p:spPr>
          <a:xfrm>
            <a:off x="336728" y="3373253"/>
            <a:ext cx="86865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Considered the multi-thresholds readout, dynamic range and power consumption, MICROROC is an appropriate readout ASIC</a:t>
            </a:r>
            <a:endParaRPr lang="zh-CN" alt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752674" y="5257752"/>
            <a:ext cx="609584" cy="609584"/>
          </a:xfrm>
          <a:prstGeom prst="rect">
            <a:avLst/>
          </a:prstGeom>
          <a:noFill/>
          <a:ln w="41275"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/>
          <p:cNvSpPr/>
          <p:nvPr/>
        </p:nvSpPr>
        <p:spPr>
          <a:xfrm>
            <a:off x="1524080" y="4862147"/>
            <a:ext cx="14157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kern="1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MICROROC</a:t>
            </a:r>
            <a:endParaRPr lang="zh-CN" altLang="en-US" dirty="0">
              <a:solidFill>
                <a:srgbClr val="FFFF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03194" y="4346206"/>
            <a:ext cx="3108543" cy="461665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Microroc Test Board</a:t>
            </a:r>
            <a:endParaRPr lang="zh-CN" altLang="en-US" sz="2400" dirty="0">
              <a:solidFill>
                <a:srgbClr val="0000FF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13841D87-3C6E-4514-BE2D-6C89FCDC02BB}"/>
              </a:ext>
            </a:extLst>
          </p:cNvPr>
          <p:cNvSpPr/>
          <p:nvPr/>
        </p:nvSpPr>
        <p:spPr>
          <a:xfrm>
            <a:off x="0" y="764704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7829543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</a:t>
            </a:fld>
            <a:endParaRPr lang="zh-CN" altLang="en-US" dirty="0"/>
          </a:p>
        </p:txBody>
      </p:sp>
      <p:sp>
        <p:nvSpPr>
          <p:cNvPr id="7" name="矩形 6"/>
          <p:cNvSpPr/>
          <p:nvPr/>
        </p:nvSpPr>
        <p:spPr>
          <a:xfrm>
            <a:off x="251520" y="188640"/>
            <a:ext cx="87129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PFA Calorimeters</a:t>
            </a:r>
          </a:p>
        </p:txBody>
      </p:sp>
      <p:sp>
        <p:nvSpPr>
          <p:cNvPr id="10" name="矩形 9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4427984" y="5949280"/>
            <a:ext cx="35529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srgbClr val="0000FF"/>
                </a:solidFill>
              </a:rPr>
              <a:t>AHCAL: Scintillator + </a:t>
            </a:r>
            <a:r>
              <a:rPr lang="en-US" altLang="zh-CN" sz="2400" dirty="0" err="1">
                <a:solidFill>
                  <a:srgbClr val="0000FF"/>
                </a:solidFill>
              </a:rPr>
              <a:t>SiPM</a:t>
            </a:r>
            <a:r>
              <a:rPr lang="en-US" altLang="zh-CN" sz="2400" dirty="0">
                <a:solidFill>
                  <a:srgbClr val="0000FF"/>
                </a:solidFill>
              </a:rPr>
              <a:t>    </a:t>
            </a:r>
          </a:p>
          <a:p>
            <a:r>
              <a:rPr lang="en-US" altLang="zh-CN" sz="2400" dirty="0">
                <a:solidFill>
                  <a:srgbClr val="FF0000"/>
                </a:solidFill>
              </a:rPr>
              <a:t>SDHCAL: RPC &amp; THGEM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B975431F-8141-437E-BD90-C3E563E9B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6277" y="1772816"/>
            <a:ext cx="6438131" cy="3926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Rectangle 1">
            <a:extLst>
              <a:ext uri="{FF2B5EF4-FFF2-40B4-BE49-F238E27FC236}">
                <a16:creationId xmlns:a16="http://schemas.microsoft.com/office/drawing/2014/main" id="{CB8F11CF-D588-4585-9C9D-FFCDCD0FD759}"/>
              </a:ext>
            </a:extLst>
          </p:cNvPr>
          <p:cNvSpPr/>
          <p:nvPr/>
        </p:nvSpPr>
        <p:spPr>
          <a:xfrm>
            <a:off x="2788281" y="1166899"/>
            <a:ext cx="6052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https://twiki.cern.ch/twiki/bin/view/CALICE/CalicePapers</a:t>
            </a:r>
          </a:p>
        </p:txBody>
      </p:sp>
      <p:sp>
        <p:nvSpPr>
          <p:cNvPr id="12" name="Oval 18">
            <a:extLst>
              <a:ext uri="{FF2B5EF4-FFF2-40B4-BE49-F238E27FC236}">
                <a16:creationId xmlns:a16="http://schemas.microsoft.com/office/drawing/2014/main" id="{1D0789C2-C14D-41EB-9F22-51A68C9C4014}"/>
              </a:ext>
            </a:extLst>
          </p:cNvPr>
          <p:cNvSpPr/>
          <p:nvPr/>
        </p:nvSpPr>
        <p:spPr>
          <a:xfrm>
            <a:off x="4902621" y="4862963"/>
            <a:ext cx="2536241" cy="1067221"/>
          </a:xfrm>
          <a:prstGeom prst="ellipse">
            <a:avLst/>
          </a:prstGeom>
          <a:noFill/>
          <a:ln w="254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ABA26B6D-6E5B-461F-8964-779C66BD8A85}"/>
              </a:ext>
            </a:extLst>
          </p:cNvPr>
          <p:cNvSpPr txBox="1"/>
          <p:nvPr/>
        </p:nvSpPr>
        <p:spPr>
          <a:xfrm>
            <a:off x="1806277" y="6011496"/>
            <a:ext cx="1416991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err="1">
                <a:solidFill>
                  <a:srgbClr val="FF0000"/>
                </a:solidFill>
              </a:rPr>
              <a:t>SiW</a:t>
            </a:r>
            <a:r>
              <a:rPr lang="en-US" sz="2400" dirty="0">
                <a:solidFill>
                  <a:srgbClr val="FF0000"/>
                </a:solidFill>
              </a:rPr>
              <a:t> ECAL</a:t>
            </a:r>
          </a:p>
          <a:p>
            <a:r>
              <a:rPr lang="en-US" sz="2400" dirty="0" err="1">
                <a:solidFill>
                  <a:srgbClr val="0000FF"/>
                </a:solidFill>
              </a:rPr>
              <a:t>Sc</a:t>
            </a:r>
            <a:r>
              <a:rPr lang="en-US" altLang="zh-CN" sz="2400" dirty="0" err="1">
                <a:solidFill>
                  <a:srgbClr val="0000FF"/>
                </a:solidFill>
              </a:rPr>
              <a:t>W</a:t>
            </a:r>
            <a:r>
              <a:rPr lang="en-US" altLang="zh-CN" sz="2400" dirty="0">
                <a:solidFill>
                  <a:srgbClr val="0000FF"/>
                </a:solidFill>
              </a:rPr>
              <a:t> ECAL</a:t>
            </a:r>
            <a:endParaRPr lang="en-US" sz="2400" dirty="0">
              <a:solidFill>
                <a:srgbClr val="0000FF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516605C1-E38E-4200-ACE5-8A18D19C60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1092347"/>
            <a:ext cx="1828894" cy="774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401451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50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1520" y="19530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CEPC HCAL Geometry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77559324-5D39-412F-905D-4875F5779E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67" y="982648"/>
            <a:ext cx="4241801" cy="2950408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9A3739B-F4C7-4BED-98FD-DC28CAFB5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44" y="1056611"/>
            <a:ext cx="4752528" cy="2509179"/>
          </a:xfrm>
          <a:prstGeom prst="rect">
            <a:avLst/>
          </a:prstGeom>
        </p:spPr>
      </p:pic>
      <p:sp>
        <p:nvSpPr>
          <p:cNvPr id="24" name="矩形 23">
            <a:extLst>
              <a:ext uri="{FF2B5EF4-FFF2-40B4-BE49-F238E27FC236}">
                <a16:creationId xmlns:a16="http://schemas.microsoft.com/office/drawing/2014/main" id="{E1468DEE-8A84-4168-9255-081179C0A000}"/>
              </a:ext>
            </a:extLst>
          </p:cNvPr>
          <p:cNvSpPr/>
          <p:nvPr/>
        </p:nvSpPr>
        <p:spPr>
          <a:xfrm>
            <a:off x="251520" y="4230588"/>
            <a:ext cx="46805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NimbusRomNo9L-Regu"/>
              </a:rPr>
              <a:t>Inner radius in X-Y plane R</a:t>
            </a:r>
            <a:r>
              <a:rPr lang="en-US" baseline="-25000" dirty="0">
                <a:latin typeface="NimbusRomNo9L-Regu"/>
              </a:rPr>
              <a:t>in</a:t>
            </a:r>
            <a:r>
              <a:rPr lang="en-US" dirty="0">
                <a:latin typeface="NimbusRomNo9L-Regu"/>
              </a:rPr>
              <a:t> = 2300mm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NimbusRomNo9L-Regu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NimbusRomNo9L-Regu"/>
              </a:rPr>
              <a:t>Outer radius R</a:t>
            </a:r>
            <a:r>
              <a:rPr lang="en-US" baseline="-25000" dirty="0">
                <a:latin typeface="NimbusRomNo9L-Regu"/>
              </a:rPr>
              <a:t>out </a:t>
            </a:r>
            <a:r>
              <a:rPr lang="en-US" dirty="0">
                <a:latin typeface="NimbusRomNo9L-Regu"/>
              </a:rPr>
              <a:t>= 3340mm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dirty="0">
              <a:latin typeface="NimbusRomNo9L-Regu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>
                <a:latin typeface="NimbusRomNo9L-Regu"/>
              </a:rPr>
              <a:t>Inner &amp; outer of HCAL endcap in Z-axis are 2670mm and 3710mm</a:t>
            </a:r>
          </a:p>
        </p:txBody>
      </p:sp>
      <p:cxnSp>
        <p:nvCxnSpPr>
          <p:cNvPr id="26" name="直接箭头连接符 25">
            <a:extLst>
              <a:ext uri="{FF2B5EF4-FFF2-40B4-BE49-F238E27FC236}">
                <a16:creationId xmlns:a16="http://schemas.microsoft.com/office/drawing/2014/main" id="{6636BE36-C79E-4960-A3CB-45FFA0E0CCF9}"/>
              </a:ext>
            </a:extLst>
          </p:cNvPr>
          <p:cNvCxnSpPr>
            <a:cxnSpLocks/>
          </p:cNvCxnSpPr>
          <p:nvPr/>
        </p:nvCxnSpPr>
        <p:spPr>
          <a:xfrm>
            <a:off x="971600" y="2492896"/>
            <a:ext cx="2021052" cy="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5FB99979-63F5-4981-AF21-27ADD48F39E8}"/>
              </a:ext>
            </a:extLst>
          </p:cNvPr>
          <p:cNvCxnSpPr>
            <a:cxnSpLocks/>
          </p:cNvCxnSpPr>
          <p:nvPr/>
        </p:nvCxnSpPr>
        <p:spPr>
          <a:xfrm flipH="1" flipV="1">
            <a:off x="2121897" y="1772816"/>
            <a:ext cx="1831" cy="144016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文本框 29">
            <a:extLst>
              <a:ext uri="{FF2B5EF4-FFF2-40B4-BE49-F238E27FC236}">
                <a16:creationId xmlns:a16="http://schemas.microsoft.com/office/drawing/2014/main" id="{6E2D5671-2D31-4E22-BB38-2704049D60DC}"/>
              </a:ext>
            </a:extLst>
          </p:cNvPr>
          <p:cNvSpPr txBox="1"/>
          <p:nvPr/>
        </p:nvSpPr>
        <p:spPr>
          <a:xfrm>
            <a:off x="2121897" y="1643683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F4DBAD19-4A42-4220-A6C8-0E0C8696360A}"/>
              </a:ext>
            </a:extLst>
          </p:cNvPr>
          <p:cNvSpPr txBox="1"/>
          <p:nvPr/>
        </p:nvSpPr>
        <p:spPr>
          <a:xfrm>
            <a:off x="2672522" y="2444408"/>
            <a:ext cx="3064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" name="文本框 33">
            <a:extLst>
              <a:ext uri="{FF2B5EF4-FFF2-40B4-BE49-F238E27FC236}">
                <a16:creationId xmlns:a16="http://schemas.microsoft.com/office/drawing/2014/main" id="{D8B1296C-B335-497D-8D6E-066EEAFAE742}"/>
              </a:ext>
            </a:extLst>
          </p:cNvPr>
          <p:cNvSpPr txBox="1"/>
          <p:nvPr/>
        </p:nvSpPr>
        <p:spPr>
          <a:xfrm>
            <a:off x="4974364" y="980728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DEBD47DB-A2D5-4EC1-9016-84730773BBCF}"/>
              </a:ext>
            </a:extLst>
          </p:cNvPr>
          <p:cNvSpPr txBox="1"/>
          <p:nvPr/>
        </p:nvSpPr>
        <p:spPr>
          <a:xfrm>
            <a:off x="6300192" y="2236802"/>
            <a:ext cx="317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" name="文本框 35">
            <a:extLst>
              <a:ext uri="{FF2B5EF4-FFF2-40B4-BE49-F238E27FC236}">
                <a16:creationId xmlns:a16="http://schemas.microsoft.com/office/drawing/2014/main" id="{684A3044-5870-4434-B447-E3C5567F8BD8}"/>
              </a:ext>
            </a:extLst>
          </p:cNvPr>
          <p:cNvSpPr txBox="1"/>
          <p:nvPr/>
        </p:nvSpPr>
        <p:spPr>
          <a:xfrm>
            <a:off x="7164288" y="980728"/>
            <a:ext cx="3177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7" name="文本框 36">
            <a:extLst>
              <a:ext uri="{FF2B5EF4-FFF2-40B4-BE49-F238E27FC236}">
                <a16:creationId xmlns:a16="http://schemas.microsoft.com/office/drawing/2014/main" id="{8CD7A546-D38D-461F-BB33-EF74DBF1238A}"/>
              </a:ext>
            </a:extLst>
          </p:cNvPr>
          <p:cNvSpPr txBox="1"/>
          <p:nvPr/>
        </p:nvSpPr>
        <p:spPr>
          <a:xfrm>
            <a:off x="8574764" y="2236802"/>
            <a:ext cx="3177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X</a:t>
            </a:r>
          </a:p>
        </p:txBody>
      </p:sp>
      <p:pic>
        <p:nvPicPr>
          <p:cNvPr id="17" name="Image 3" descr="DHCALview_global.png">
            <a:extLst>
              <a:ext uri="{FF2B5EF4-FFF2-40B4-BE49-F238E27FC236}">
                <a16:creationId xmlns:a16="http://schemas.microsoft.com/office/drawing/2014/main" id="{66EE5A92-B27C-4BD2-A2A7-DEA6A40B2A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24493" y="3501673"/>
            <a:ext cx="3586829" cy="33117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451697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51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SDHCAL based on RPC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FB453B1C-8356-4FF2-B137-2D453C0771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951" y="1084500"/>
            <a:ext cx="8836537" cy="5267006"/>
          </a:xfrm>
          <a:prstGeom prst="rect">
            <a:avLst/>
          </a:prstGeom>
        </p:spPr>
      </p:pic>
      <p:sp>
        <p:nvSpPr>
          <p:cNvPr id="7" name="ZoneTexte 23">
            <a:extLst>
              <a:ext uri="{FF2B5EF4-FFF2-40B4-BE49-F238E27FC236}">
                <a16:creationId xmlns:a16="http://schemas.microsoft.com/office/drawing/2014/main" id="{A31BBE8D-9637-4831-96A6-CB4A4B6B4B42}"/>
              </a:ext>
            </a:extLst>
          </p:cNvPr>
          <p:cNvSpPr txBox="1"/>
          <p:nvPr/>
        </p:nvSpPr>
        <p:spPr>
          <a:xfrm>
            <a:off x="3563888" y="6349403"/>
            <a:ext cx="2548447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fr-FR" dirty="0">
                <a:solidFill>
                  <a:srgbClr val="0000FF"/>
                </a:solidFill>
              </a:rPr>
              <a:t>JINST 10 (2015) P10039</a:t>
            </a:r>
            <a:endParaRPr lang="en-US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8469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10"/>
          <p:cNvSpPr txBox="1">
            <a:spLocks noChangeArrowheads="1"/>
          </p:cNvSpPr>
          <p:nvPr/>
        </p:nvSpPr>
        <p:spPr bwMode="auto">
          <a:xfrm>
            <a:off x="6046788" y="5029200"/>
            <a:ext cx="1878012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000" tIns="45000" rIns="90000" bIns="45000"/>
          <a:lstStyle>
            <a:lvl1pPr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SzPct val="100000"/>
            </a:pPr>
            <a:r>
              <a:rPr lang="en-US" sz="1400" b="1" dirty="0">
                <a:solidFill>
                  <a:srgbClr val="FFFFFF"/>
                </a:solidFill>
              </a:rPr>
              <a:t>6mm(active area) + 5mm(steel) = </a:t>
            </a:r>
          </a:p>
          <a:p>
            <a:pPr>
              <a:buSzPct val="100000"/>
            </a:pPr>
            <a:r>
              <a:rPr lang="en-US" sz="1400" b="1" dirty="0">
                <a:solidFill>
                  <a:srgbClr val="FFFFFF"/>
                </a:solidFill>
              </a:rPr>
              <a:t>11 mm thickness</a:t>
            </a:r>
          </a:p>
        </p:txBody>
      </p:sp>
      <p:pic>
        <p:nvPicPr>
          <p:cNvPr id="8196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6495" y="1574732"/>
            <a:ext cx="1979556" cy="1545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8197" name="Group 9"/>
          <p:cNvGrpSpPr>
            <a:grpSpLocks/>
          </p:cNvGrpSpPr>
          <p:nvPr/>
        </p:nvGrpSpPr>
        <p:grpSpPr bwMode="auto">
          <a:xfrm>
            <a:off x="4391983" y="1077958"/>
            <a:ext cx="2735953" cy="2503888"/>
            <a:chOff x="3243" y="28"/>
            <a:chExt cx="1813" cy="2166"/>
          </a:xfrm>
        </p:grpSpPr>
        <p:pic>
          <p:nvPicPr>
            <p:cNvPr id="8198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6" y="360"/>
              <a:ext cx="1510" cy="15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8199" name="Text Box 11"/>
            <p:cNvSpPr txBox="1">
              <a:spLocks noChangeArrowheads="1"/>
            </p:cNvSpPr>
            <p:nvPr/>
          </p:nvSpPr>
          <p:spPr bwMode="auto">
            <a:xfrm>
              <a:off x="4087" y="1944"/>
              <a:ext cx="1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8200" name="Line 12"/>
            <p:cNvSpPr>
              <a:spLocks noChangeShapeType="1"/>
            </p:cNvSpPr>
            <p:nvPr/>
          </p:nvSpPr>
          <p:spPr bwMode="auto">
            <a:xfrm flipH="1">
              <a:off x="3461" y="273"/>
              <a:ext cx="1568" cy="17"/>
            </a:xfrm>
            <a:prstGeom prst="line">
              <a:avLst/>
            </a:prstGeom>
            <a:noFill/>
            <a:ln w="12600">
              <a:solidFill>
                <a:srgbClr val="FF0000"/>
              </a:solidFill>
              <a:miter lim="800000"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01" name="Text Box 13"/>
            <p:cNvSpPr txBox="1">
              <a:spLocks noChangeArrowheads="1"/>
            </p:cNvSpPr>
            <p:nvPr/>
          </p:nvSpPr>
          <p:spPr bwMode="auto">
            <a:xfrm>
              <a:off x="4010" y="28"/>
              <a:ext cx="594" cy="2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>
                  <a:solidFill>
                    <a:srgbClr val="000000"/>
                  </a:solidFill>
                </a:rPr>
                <a:t>4.7 mm</a:t>
              </a:r>
            </a:p>
          </p:txBody>
        </p:sp>
        <p:grpSp>
          <p:nvGrpSpPr>
            <p:cNvPr id="8202" name="Group 14"/>
            <p:cNvGrpSpPr>
              <a:grpSpLocks/>
            </p:cNvGrpSpPr>
            <p:nvPr/>
          </p:nvGrpSpPr>
          <p:grpSpPr bwMode="auto">
            <a:xfrm>
              <a:off x="3243" y="301"/>
              <a:ext cx="244" cy="1562"/>
              <a:chOff x="3243" y="301"/>
              <a:chExt cx="244" cy="1562"/>
            </a:xfrm>
          </p:grpSpPr>
          <p:sp>
            <p:nvSpPr>
              <p:cNvPr id="8203" name="Line 15"/>
              <p:cNvSpPr>
                <a:spLocks noChangeShapeType="1"/>
              </p:cNvSpPr>
              <p:nvPr/>
            </p:nvSpPr>
            <p:spPr bwMode="auto">
              <a:xfrm flipH="1" flipV="1">
                <a:off x="3475" y="301"/>
                <a:ext cx="12" cy="1562"/>
              </a:xfrm>
              <a:prstGeom prst="line">
                <a:avLst/>
              </a:prstGeom>
              <a:noFill/>
              <a:ln w="12600">
                <a:solidFill>
                  <a:srgbClr val="FF0000"/>
                </a:solidFill>
                <a:miter lim="800000"/>
                <a:headEnd type="triangle" w="med" len="med"/>
                <a:tailEnd type="triangle" w="med" len="med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04" name="Text Box 16"/>
              <p:cNvSpPr txBox="1">
                <a:spLocks noChangeArrowheads="1"/>
              </p:cNvSpPr>
              <p:nvPr/>
            </p:nvSpPr>
            <p:spPr bwMode="auto">
              <a:xfrm rot="-5400000">
                <a:off x="3082" y="964"/>
                <a:ext cx="554" cy="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90000" tIns="46800" rIns="90000" bIns="46800">
                <a:spAutoFit/>
              </a:bodyPr>
              <a:lstStyle>
                <a:lvl1pPr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1pPr>
                <a:lvl2pPr marL="37931725" indent="-37474525" defTabSz="457200"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2pPr>
                <a:lvl3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3pPr>
                <a:lvl4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4pPr>
                <a:lvl5pPr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5pPr>
                <a:lvl6pPr marL="4572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6pPr>
                <a:lvl7pPr marL="9144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7pPr>
                <a:lvl8pPr marL="13716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8pPr>
                <a:lvl9pPr marL="1828800" fontAlgn="base">
                  <a:spcBef>
                    <a:spcPct val="0"/>
                  </a:spcBef>
                  <a:spcAft>
                    <a:spcPct val="0"/>
                  </a:spcAft>
                  <a:tabLst>
                    <a:tab pos="0" algn="l"/>
                    <a:tab pos="457200" algn="l"/>
                    <a:tab pos="914400" algn="l"/>
                    <a:tab pos="1371600" algn="l"/>
                    <a:tab pos="1828800" algn="l"/>
                    <a:tab pos="2286000" algn="l"/>
                    <a:tab pos="2743200" algn="l"/>
                    <a:tab pos="3200400" algn="l"/>
                    <a:tab pos="3657600" algn="l"/>
                    <a:tab pos="4114800" algn="l"/>
                    <a:tab pos="4572000" algn="l"/>
                    <a:tab pos="5029200" algn="l"/>
                    <a:tab pos="5486400" algn="l"/>
                    <a:tab pos="5943600" algn="l"/>
                    <a:tab pos="6400800" algn="l"/>
                    <a:tab pos="6858000" algn="l"/>
                    <a:tab pos="7315200" algn="l"/>
                    <a:tab pos="7772400" algn="l"/>
                    <a:tab pos="8229600" algn="l"/>
                    <a:tab pos="8686800" algn="l"/>
                    <a:tab pos="9144000" algn="l"/>
                  </a:tabLst>
                  <a:defRPr>
                    <a:solidFill>
                      <a:schemeClr val="tx1"/>
                    </a:solidFill>
                    <a:latin typeface="Arial" charset="0"/>
                    <a:ea typeface="宋体" charset="-122"/>
                  </a:defRPr>
                </a:lvl9pPr>
              </a:lstStyle>
              <a:p>
                <a:pPr>
                  <a:buSzPct val="100000"/>
                </a:pPr>
                <a:r>
                  <a:rPr lang="fr-FR">
                    <a:solidFill>
                      <a:srgbClr val="000000"/>
                    </a:solidFill>
                  </a:rPr>
                  <a:t>4.3mm</a:t>
                </a:r>
              </a:p>
            </p:txBody>
          </p:sp>
        </p:grpSp>
      </p:grpSp>
      <p:pic>
        <p:nvPicPr>
          <p:cNvPr id="820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758" y="1156811"/>
            <a:ext cx="1281112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8206" name="Rectangle 25"/>
          <p:cNvSpPr>
            <a:spLocks noChangeArrowheads="1"/>
          </p:cNvSpPr>
          <p:nvPr/>
        </p:nvSpPr>
        <p:spPr bwMode="auto">
          <a:xfrm>
            <a:off x="135575" y="1214438"/>
            <a:ext cx="6629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ASICs : HARDROC2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64 channels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Trigger less mode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Memory depth : 127 events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3 thresholds</a:t>
            </a: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Range: </a:t>
            </a: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10 fC-15 </a:t>
            </a:r>
            <a:r>
              <a:rPr lang="en-US" sz="1600" dirty="0" err="1">
                <a:solidFill>
                  <a:srgbClr val="FF0000"/>
                </a:solidFill>
                <a:latin typeface="Verdana" pitchFamily="34" charset="0"/>
              </a:rPr>
              <a:t>pC</a:t>
            </a:r>
            <a:endParaRPr lang="en-US" sz="1600" dirty="0">
              <a:solidFill>
                <a:srgbClr val="FF0000"/>
              </a:solidFill>
              <a:latin typeface="Verdana" pitchFamily="34" charset="0"/>
            </a:endParaRPr>
          </a:p>
          <a:p>
            <a:pPr defTabSz="457200">
              <a:buSzPct val="10000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</a:pP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Gain correction </a:t>
            </a:r>
            <a:r>
              <a:rPr lang="en-US" sz="1600" dirty="0">
                <a:solidFill>
                  <a:srgbClr val="000000"/>
                </a:solidFill>
                <a:latin typeface="Wingdings" pitchFamily="2" charset="2"/>
              </a:rPr>
              <a:t></a:t>
            </a:r>
            <a:r>
              <a:rPr lang="en-US" sz="16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dirty="0">
                <a:solidFill>
                  <a:srgbClr val="FF0000"/>
                </a:solidFill>
                <a:latin typeface="Verdana" pitchFamily="34" charset="0"/>
              </a:rPr>
              <a:t>uniformity</a:t>
            </a:r>
          </a:p>
        </p:txBody>
      </p:sp>
      <p:sp>
        <p:nvSpPr>
          <p:cNvPr id="8208" name="ZoneTexte 27"/>
          <p:cNvSpPr txBox="1">
            <a:spLocks noChangeArrowheads="1"/>
          </p:cNvSpPr>
          <p:nvPr/>
        </p:nvSpPr>
        <p:spPr bwMode="auto">
          <a:xfrm>
            <a:off x="123700" y="3229990"/>
            <a:ext cx="48768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b="1" dirty="0">
                <a:solidFill>
                  <a:srgbClr val="000000"/>
                </a:solidFill>
              </a:rPr>
              <a:t>Printed Circuit Boards (PCB) </a:t>
            </a:r>
            <a:r>
              <a:rPr lang="en-US" dirty="0">
                <a:solidFill>
                  <a:srgbClr val="000000"/>
                </a:solidFill>
              </a:rPr>
              <a:t>were designed to reduce the cross-talk with 8-layer structure and buried </a:t>
            </a:r>
            <a:r>
              <a:rPr lang="en-US" dirty="0" err="1">
                <a:solidFill>
                  <a:srgbClr val="000000"/>
                </a:solidFill>
              </a:rPr>
              <a:t>vias</a:t>
            </a:r>
            <a:r>
              <a:rPr lang="en-US" dirty="0">
                <a:solidFill>
                  <a:srgbClr val="000000"/>
                </a:solidFill>
              </a:rPr>
              <a:t>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rgbClr val="000000"/>
                </a:solidFill>
              </a:rPr>
              <a:t>Tiny connectors were used to connect the PCB two by two so the 24X2 ASICs are daisy-chained. 1</a:t>
            </a:r>
            <a:r>
              <a:rPr lang="en-US" dirty="0">
                <a:solidFill>
                  <a:srgbClr val="000000"/>
                </a:solidFill>
                <a:sym typeface="Symbol"/>
              </a:rPr>
              <a:t></a:t>
            </a:r>
            <a:r>
              <a:rPr lang="en-US" dirty="0">
                <a:solidFill>
                  <a:srgbClr val="000000"/>
                </a:solidFill>
              </a:rPr>
              <a:t>1m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  <a:r>
              <a:rPr lang="en-US" dirty="0">
                <a:solidFill>
                  <a:srgbClr val="000000"/>
                </a:solidFill>
              </a:rPr>
              <a:t> has 6 PCBs and 9216 pads.</a:t>
            </a: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000000"/>
              </a:solidFill>
            </a:endParaRPr>
          </a:p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rgbClr val="000000"/>
                </a:solidFill>
              </a:rPr>
              <a:t>DAQ board (DIF) was developed to transmit  fast commands and data to/from ASICs.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2015/05/17</a:t>
            </a:r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5417396" y="6355943"/>
            <a:ext cx="3086100" cy="365125"/>
          </a:xfrm>
        </p:spPr>
        <p:txBody>
          <a:bodyPr/>
          <a:lstStyle/>
          <a:p>
            <a:r>
              <a:rPr lang="en-US" altLang="zh-CN"/>
              <a:t>CEPC Calorimeters</a:t>
            </a:r>
            <a:endParaRPr lang="zh-CN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52</a:t>
            </a:fld>
            <a:endParaRPr lang="zh-CN" altLang="en-US"/>
          </a:p>
        </p:txBody>
      </p:sp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95" y="3581846"/>
            <a:ext cx="4094597" cy="26148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6942399" y="1004758"/>
            <a:ext cx="21744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Imad</a:t>
            </a:r>
            <a:r>
              <a:rPr lang="en-US" b="1" dirty="0">
                <a:solidFill>
                  <a:srgbClr val="FF0000"/>
                </a:solidFill>
              </a:rPr>
              <a:t> </a:t>
            </a:r>
            <a:r>
              <a:rPr lang="en-US" b="1" dirty="0" err="1">
                <a:solidFill>
                  <a:srgbClr val="FF0000"/>
                </a:solidFill>
              </a:rPr>
              <a:t>Laktineh</a:t>
            </a:r>
            <a:r>
              <a:rPr lang="en-US" b="1" dirty="0">
                <a:solidFill>
                  <a:srgbClr val="FF0000"/>
                </a:solidFill>
              </a:rPr>
              <a:t> (IPNL</a:t>
            </a:r>
            <a:r>
              <a:rPr lang="en-US" altLang="zh-CN" b="1" dirty="0">
                <a:solidFill>
                  <a:srgbClr val="FF0000"/>
                </a:solidFill>
              </a:rPr>
              <a:t>)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1510B54B-664C-47F0-A8D8-F1BB74BFFA55}"/>
              </a:ext>
            </a:extLst>
          </p:cNvPr>
          <p:cNvSpPr txBox="1"/>
          <p:nvPr/>
        </p:nvSpPr>
        <p:spPr>
          <a:xfrm>
            <a:off x="251520" y="11663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Electronics Readout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EF7478DB-F6D9-4AA2-B2CE-5D51A048B6FE}"/>
              </a:ext>
            </a:extLst>
          </p:cNvPr>
          <p:cNvSpPr/>
          <p:nvPr/>
        </p:nvSpPr>
        <p:spPr>
          <a:xfrm>
            <a:off x="0" y="764704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6787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53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1520" y="19530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SDHCAL based on THGEM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55B61E0B-D145-4795-9C7E-D99812E7DE11}"/>
              </a:ext>
            </a:extLst>
          </p:cNvPr>
          <p:cNvSpPr/>
          <p:nvPr/>
        </p:nvSpPr>
        <p:spPr>
          <a:xfrm>
            <a:off x="261400" y="1159168"/>
            <a:ext cx="488439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200" b="1" dirty="0"/>
              <a:t>Several THGEM options are explored: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lang="en-US" altLang="zh-CN" sz="2200" b="1" dirty="0">
                <a:solidFill>
                  <a:srgbClr val="030CBD"/>
                </a:solidFill>
              </a:rPr>
              <a:t>Double - THGEM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lang="en-US" altLang="zh-CN" sz="2200" b="1" dirty="0">
                <a:solidFill>
                  <a:srgbClr val="030CBD"/>
                </a:solidFill>
              </a:rPr>
              <a:t>Single - THGEM</a:t>
            </a:r>
          </a:p>
          <a:p>
            <a:pPr marL="800100" lvl="1" indent="-342900">
              <a:buFont typeface="Wingdings" pitchFamily="2" charset="2"/>
              <a:buChar char="l"/>
            </a:pPr>
            <a:r>
              <a:rPr lang="en-US" altLang="zh-CN" sz="2200" b="1" dirty="0">
                <a:solidFill>
                  <a:srgbClr val="030CBD"/>
                </a:solidFill>
              </a:rPr>
              <a:t>WELL - THGEM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b="1" dirty="0"/>
              <a:t>WELL-THGEM is optimal choice</a:t>
            </a:r>
          </a:p>
          <a:p>
            <a:r>
              <a:rPr lang="en-US" altLang="zh-CN" sz="2200" b="1" dirty="0"/>
              <a:t>      Thinner, lower discharge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200" b="1" dirty="0"/>
              <a:t>40 </a:t>
            </a:r>
            <a:r>
              <a:rPr lang="en-US" altLang="zh-CN" sz="2200" b="1" dirty="0">
                <a:sym typeface="Symbol"/>
              </a:rPr>
              <a:t></a:t>
            </a:r>
            <a:r>
              <a:rPr lang="en-US" altLang="zh-CN" sz="2200" b="1" dirty="0"/>
              <a:t> 40 cm</a:t>
            </a:r>
            <a:r>
              <a:rPr lang="en-US" altLang="zh-CN" sz="2200" b="1" baseline="30000" dirty="0"/>
              <a:t>2</a:t>
            </a:r>
            <a:r>
              <a:rPr lang="en-US" altLang="zh-CN" sz="2200" b="1" dirty="0"/>
              <a:t> of THGEM (below) was produced</a:t>
            </a:r>
          </a:p>
        </p:txBody>
      </p:sp>
      <p:pic>
        <p:nvPicPr>
          <p:cNvPr id="9" name="Picture 5153">
            <a:extLst>
              <a:ext uri="{FF2B5EF4-FFF2-40B4-BE49-F238E27FC236}">
                <a16:creationId xmlns:a16="http://schemas.microsoft.com/office/drawing/2014/main" id="{6960ED62-9419-4B5D-AD74-895B45532571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11" y="3975408"/>
            <a:ext cx="3782323" cy="24715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extBox 5">
            <a:extLst>
              <a:ext uri="{FF2B5EF4-FFF2-40B4-BE49-F238E27FC236}">
                <a16:creationId xmlns:a16="http://schemas.microsoft.com/office/drawing/2014/main" id="{6643FD71-E18A-44F1-989D-B2A248A70772}"/>
              </a:ext>
            </a:extLst>
          </p:cNvPr>
          <p:cNvSpPr txBox="1"/>
          <p:nvPr/>
        </p:nvSpPr>
        <p:spPr>
          <a:xfrm>
            <a:off x="1087480" y="5833514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rgbClr val="FFFF00"/>
                </a:solidFill>
              </a:rPr>
              <a:t>40cm×40cm THGEM</a:t>
            </a:r>
            <a:endParaRPr lang="zh-CN" altLang="en-US" dirty="0">
              <a:solidFill>
                <a:srgbClr val="FFFF00"/>
              </a:solidFill>
            </a:endParaRPr>
          </a:p>
        </p:txBody>
      </p:sp>
      <p:pic>
        <p:nvPicPr>
          <p:cNvPr id="25" name="图片 24">
            <a:extLst>
              <a:ext uri="{FF2B5EF4-FFF2-40B4-BE49-F238E27FC236}">
                <a16:creationId xmlns:a16="http://schemas.microsoft.com/office/drawing/2014/main" id="{036A096C-F7FD-4576-AE60-E5DEA1375F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0156" y="3008449"/>
            <a:ext cx="3782324" cy="3804927"/>
          </a:xfrm>
          <a:prstGeom prst="rect">
            <a:avLst/>
          </a:prstGeom>
        </p:spPr>
      </p:pic>
      <p:pic>
        <p:nvPicPr>
          <p:cNvPr id="26" name="图片 163">
            <a:extLst>
              <a:ext uri="{FF2B5EF4-FFF2-40B4-BE49-F238E27FC236}">
                <a16:creationId xmlns:a16="http://schemas.microsoft.com/office/drawing/2014/main" id="{E02062A1-BF34-43D5-BAF8-84C25F91BA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055" y="1013905"/>
            <a:ext cx="3023345" cy="1772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257553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DC491054-783F-48C0-802D-3B037CECDA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286" y="2492896"/>
            <a:ext cx="5094162" cy="3560040"/>
          </a:xfrm>
          <a:prstGeom prst="rect">
            <a:avLst/>
          </a:prstGeom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54</a:t>
            </a:fld>
            <a:endParaRPr lang="zh-CN" altLang="en-US" dirty="0"/>
          </a:p>
        </p:txBody>
      </p:sp>
      <p:sp>
        <p:nvSpPr>
          <p:cNvPr id="5" name="文本框 4"/>
          <p:cNvSpPr txBox="1"/>
          <p:nvPr/>
        </p:nvSpPr>
        <p:spPr>
          <a:xfrm>
            <a:off x="251520" y="19530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SDHCAL based on THGEM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TextBox 3">
            <a:extLst>
              <a:ext uri="{FF2B5EF4-FFF2-40B4-BE49-F238E27FC236}">
                <a16:creationId xmlns:a16="http://schemas.microsoft.com/office/drawing/2014/main" id="{5725A33E-B113-4CC5-B7D9-8855B8420E08}"/>
              </a:ext>
            </a:extLst>
          </p:cNvPr>
          <p:cNvSpPr txBox="1"/>
          <p:nvPr/>
        </p:nvSpPr>
        <p:spPr>
          <a:xfrm>
            <a:off x="4327127" y="4472735"/>
            <a:ext cx="8643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THGEM</a:t>
            </a:r>
          </a:p>
          <a:p>
            <a:r>
              <a:rPr lang="en-US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thickness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51FC64E7-4D4D-4810-B27A-4F4A1994CA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21" y="3033470"/>
            <a:ext cx="2679935" cy="269978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9C1AD8B8-F823-4102-A6D5-59A3E44911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3423" y="1005040"/>
            <a:ext cx="4000745" cy="1415848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BE287F5F-AC52-4A2E-93E5-10550D4F71F4}"/>
              </a:ext>
            </a:extLst>
          </p:cNvPr>
          <p:cNvSpPr txBox="1"/>
          <p:nvPr/>
        </p:nvSpPr>
        <p:spPr>
          <a:xfrm>
            <a:off x="539552" y="2606385"/>
            <a:ext cx="279595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20cm×20cm WELL-THGEM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  <p:sp>
        <p:nvSpPr>
          <p:cNvPr id="20" name="TextBox 5">
            <a:extLst>
              <a:ext uri="{FF2B5EF4-FFF2-40B4-BE49-F238E27FC236}">
                <a16:creationId xmlns:a16="http://schemas.microsoft.com/office/drawing/2014/main" id="{98DEE589-4BEB-4F9A-9F3B-B3DC551D5CE1}"/>
              </a:ext>
            </a:extLst>
          </p:cNvPr>
          <p:cNvSpPr txBox="1"/>
          <p:nvPr/>
        </p:nvSpPr>
        <p:spPr>
          <a:xfrm>
            <a:off x="1259632" y="6095037"/>
            <a:ext cx="731764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0000"/>
                </a:solidFill>
              </a:rPr>
              <a:t>WELL-THGEM: </a:t>
            </a:r>
            <a:r>
              <a:rPr lang="en-US" altLang="zh-CN" b="1" baseline="30000" dirty="0">
                <a:solidFill>
                  <a:srgbClr val="FF0000"/>
                </a:solidFill>
              </a:rPr>
              <a:t>55</a:t>
            </a:r>
            <a:r>
              <a:rPr lang="en-US" altLang="zh-CN" b="1" dirty="0">
                <a:solidFill>
                  <a:srgbClr val="FF0000"/>
                </a:solidFill>
              </a:rPr>
              <a:t>Fe (</a:t>
            </a:r>
            <a:r>
              <a:rPr lang="en-US" altLang="zh-CN" b="1" dirty="0" err="1">
                <a:solidFill>
                  <a:srgbClr val="FF0000"/>
                </a:solidFill>
              </a:rPr>
              <a:t>Xray</a:t>
            </a:r>
            <a:r>
              <a:rPr lang="en-US" altLang="zh-CN" b="1" dirty="0">
                <a:solidFill>
                  <a:srgbClr val="FF0000"/>
                </a:solidFill>
              </a:rPr>
              <a:t> ~ KeV), gain ~ 5000, energy resolution is 20%-25%</a:t>
            </a:r>
          </a:p>
          <a:p>
            <a:r>
              <a:rPr lang="en-US" altLang="zh-CN" b="1" dirty="0">
                <a:solidFill>
                  <a:srgbClr val="FF0000"/>
                </a:solidFill>
              </a:rPr>
              <a:t>                           high rate ~ 1 MHz/cm</a:t>
            </a:r>
            <a:r>
              <a:rPr lang="en-US" altLang="zh-CN" b="1" baseline="30000" dirty="0">
                <a:solidFill>
                  <a:srgbClr val="FF0000"/>
                </a:solidFill>
              </a:rPr>
              <a:t>2</a:t>
            </a:r>
            <a:r>
              <a:rPr lang="en-US" altLang="zh-CN" b="1" dirty="0">
                <a:solidFill>
                  <a:srgbClr val="FF0000"/>
                </a:solidFill>
              </a:rPr>
              <a:t>, MIP eff &gt; 95%</a:t>
            </a:r>
            <a:endParaRPr lang="zh-CN" alt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8055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55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251520" y="230999"/>
            <a:ext cx="8784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AHCAL: </a:t>
            </a:r>
            <a:r>
              <a:rPr lang="en-US" altLang="zh-CN" sz="3200" b="1" i="1" dirty="0">
                <a:solidFill>
                  <a:srgbClr val="0000FF"/>
                </a:solidFill>
              </a:rPr>
              <a:t>Compensation  for Energy Reconstruction</a:t>
            </a:r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00708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0618BBB-3772-4BFD-92A6-6738450B7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6298" y="1036527"/>
            <a:ext cx="3900198" cy="304054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9DA5A14-E6F5-4B97-B7C8-905C351C0290}"/>
                  </a:ext>
                </a:extLst>
              </p:cNvPr>
              <p:cNvSpPr txBox="1"/>
              <p:nvPr/>
            </p:nvSpPr>
            <p:spPr>
              <a:xfrm>
                <a:off x="5970842" y="1636043"/>
                <a:ext cx="854226" cy="22512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altLang="zh-CN" sz="1050" b="1" dirty="0"/>
                  <a:t>Fit: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altLang="zh-CN" sz="105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sz="1050" i="1">
                            <a:latin typeface="Cambria Math" panose="02040503050406030204" pitchFamily="18" charset="0"/>
                          </a:rPr>
                          <m:t>𝑎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altLang="zh-CN" sz="1050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altLang="zh-CN" sz="1050" i="1">
                                <a:latin typeface="Cambria Math" panose="02040503050406030204" pitchFamily="18" charset="0"/>
                              </a:rPr>
                              <m:t>𝐸</m:t>
                            </m:r>
                          </m:e>
                        </m:rad>
                      </m:den>
                    </m:f>
                    <m:r>
                      <a:rPr lang="en-US" altLang="zh-CN" sz="1050" i="1">
                        <a:latin typeface="Cambria Math" panose="02040503050406030204" pitchFamily="18" charset="0"/>
                      </a:rPr>
                      <m:t>⊕</m:t>
                    </m:r>
                    <m:r>
                      <a:rPr lang="en-US" altLang="zh-CN" sz="1050" i="1">
                        <a:latin typeface="Cambria Math" panose="02040503050406030204" pitchFamily="18" charset="0"/>
                      </a:rPr>
                      <m:t>𝑏</m:t>
                    </m:r>
                  </m:oMath>
                </a14:m>
                <a:endParaRPr lang="en-US" altLang="zh-CN" sz="1050" dirty="0"/>
              </a:p>
            </p:txBody>
          </p:sp>
        </mc:Choice>
        <mc:Fallback xmlns="">
          <p:sp>
            <p:nvSpPr>
              <p:cNvPr id="7" name="文本框 6">
                <a:extLst>
                  <a:ext uri="{FF2B5EF4-FFF2-40B4-BE49-F238E27FC236}">
                    <a16:creationId xmlns:a16="http://schemas.microsoft.com/office/drawing/2014/main" id="{49DA5A14-E6F5-4B97-B7C8-905C351C029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0842" y="1636043"/>
                <a:ext cx="854226" cy="225126"/>
              </a:xfrm>
              <a:prstGeom prst="rect">
                <a:avLst/>
              </a:prstGeom>
              <a:blipFill>
                <a:blip r:embed="rId3"/>
                <a:stretch>
                  <a:fillRect l="-9220" t="-8108" b="-1891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13F6D34-9421-438D-A1B2-4953DACB7BEF}"/>
                  </a:ext>
                </a:extLst>
              </p:cNvPr>
              <p:cNvSpPr txBox="1"/>
              <p:nvPr/>
            </p:nvSpPr>
            <p:spPr>
              <a:xfrm>
                <a:off x="6073330" y="1959630"/>
                <a:ext cx="2444995" cy="219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25"/>
                  <a:t>a=35.6</a:t>
                </a:r>
                <a14:m>
                  <m:oMath xmlns:m="http://schemas.openxmlformats.org/officeDocument/2006/math">
                    <m:r>
                      <a:rPr lang="en-US" altLang="zh-CN" sz="82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±0.5%</m:t>
                    </m:r>
                  </m:oMath>
                </a14:m>
                <a:r>
                  <a:rPr lang="zh-CN" altLang="en-US" sz="825"/>
                  <a:t> </a:t>
                </a:r>
                <a:r>
                  <a:rPr lang="en-US" altLang="zh-CN" sz="825"/>
                  <a:t>b=6.6</a:t>
                </a:r>
                <a14:m>
                  <m:oMath xmlns:m="http://schemas.openxmlformats.org/officeDocument/2006/math">
                    <m:r>
                      <a:rPr lang="en-US" altLang="zh-CN" sz="82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zh-CN" sz="825"/>
                  <a:t>0.07%</a:t>
                </a:r>
                <a:endParaRPr lang="zh-CN" altLang="en-US" sz="825"/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C13F6D34-9421-438D-A1B2-4953DACB7BE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330" y="1959630"/>
                <a:ext cx="2444995" cy="219291"/>
              </a:xfrm>
              <a:prstGeom prst="rect">
                <a:avLst/>
              </a:prstGeom>
              <a:blipFill>
                <a:blip r:embed="rId4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7E2A465-59FF-4948-864E-1DD7D590A3C0}"/>
                  </a:ext>
                </a:extLst>
              </p:cNvPr>
              <p:cNvSpPr txBox="1"/>
              <p:nvPr/>
            </p:nvSpPr>
            <p:spPr>
              <a:xfrm>
                <a:off x="6073330" y="1861526"/>
                <a:ext cx="2444995" cy="219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25" dirty="0"/>
                  <a:t>a=43.7</a:t>
                </a:r>
                <a14:m>
                  <m:oMath xmlns:m="http://schemas.openxmlformats.org/officeDocument/2006/math">
                    <m:r>
                      <a:rPr lang="en-US" altLang="zh-CN" sz="82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±0.6%</m:t>
                    </m:r>
                  </m:oMath>
                </a14:m>
                <a:r>
                  <a:rPr lang="zh-CN" altLang="en-US" sz="825" dirty="0"/>
                  <a:t> </a:t>
                </a:r>
                <a:r>
                  <a:rPr lang="en-US" altLang="zh-CN" sz="825" dirty="0"/>
                  <a:t>b=9.5</a:t>
                </a:r>
                <a14:m>
                  <m:oMath xmlns:m="http://schemas.openxmlformats.org/officeDocument/2006/math">
                    <m:r>
                      <a:rPr lang="en-US" altLang="zh-CN" sz="82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zh-CN" sz="825" dirty="0"/>
                  <a:t>0.07%</a:t>
                </a:r>
                <a:endParaRPr lang="zh-CN" altLang="en-US" sz="825" dirty="0"/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57E2A465-59FF-4948-864E-1DD7D590A3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330" y="1861526"/>
                <a:ext cx="2444995" cy="219291"/>
              </a:xfrm>
              <a:prstGeom prst="rect">
                <a:avLst/>
              </a:prstGeom>
              <a:blipFill>
                <a:blip r:embed="rId5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C89E3F0-8086-4736-9D60-5F18C57EDD85}"/>
                  </a:ext>
                </a:extLst>
              </p:cNvPr>
              <p:cNvSpPr txBox="1"/>
              <p:nvPr/>
            </p:nvSpPr>
            <p:spPr>
              <a:xfrm>
                <a:off x="6073330" y="2057899"/>
                <a:ext cx="2444995" cy="2192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CN" sz="825" dirty="0"/>
                  <a:t>a=37.5</a:t>
                </a:r>
                <a14:m>
                  <m:oMath xmlns:m="http://schemas.openxmlformats.org/officeDocument/2006/math">
                    <m:r>
                      <a:rPr lang="en-US" altLang="zh-CN" sz="82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±0.5%</m:t>
                    </m:r>
                  </m:oMath>
                </a14:m>
                <a:r>
                  <a:rPr lang="zh-CN" altLang="en-US" sz="825" dirty="0"/>
                  <a:t> </a:t>
                </a:r>
                <a:r>
                  <a:rPr lang="en-US" altLang="zh-CN" sz="825" dirty="0"/>
                  <a:t>b=6.0</a:t>
                </a:r>
                <a14:m>
                  <m:oMath xmlns:m="http://schemas.openxmlformats.org/officeDocument/2006/math">
                    <m:r>
                      <a:rPr lang="en-US" altLang="zh-CN" sz="825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</m:t>
                    </m:r>
                  </m:oMath>
                </a14:m>
                <a:r>
                  <a:rPr lang="en-US" altLang="zh-CN" sz="825" dirty="0"/>
                  <a:t>0.07%</a:t>
                </a:r>
                <a:endParaRPr lang="zh-CN" altLang="en-US" sz="825" dirty="0"/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DC89E3F0-8086-4736-9D60-5F18C57EDD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73330" y="2057899"/>
                <a:ext cx="2444995" cy="219291"/>
              </a:xfrm>
              <a:prstGeom prst="rect">
                <a:avLst/>
              </a:prstGeom>
              <a:blipFill>
                <a:blip r:embed="rId6"/>
                <a:stretch>
                  <a:fillRect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10E1167A-192F-4315-B5B9-02F668D62D34}"/>
              </a:ext>
            </a:extLst>
          </p:cNvPr>
          <p:cNvCxnSpPr/>
          <p:nvPr/>
        </p:nvCxnSpPr>
        <p:spPr>
          <a:xfrm flipV="1">
            <a:off x="5855589" y="1985110"/>
            <a:ext cx="283760" cy="245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>
            <a:extLst>
              <a:ext uri="{FF2B5EF4-FFF2-40B4-BE49-F238E27FC236}">
                <a16:creationId xmlns:a16="http://schemas.microsoft.com/office/drawing/2014/main" id="{C39E9320-72FB-4114-89DD-BDB3914A751D}"/>
              </a:ext>
            </a:extLst>
          </p:cNvPr>
          <p:cNvCxnSpPr/>
          <p:nvPr/>
        </p:nvCxnSpPr>
        <p:spPr>
          <a:xfrm flipV="1">
            <a:off x="5855589" y="2092570"/>
            <a:ext cx="283760" cy="24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>
            <a:extLst>
              <a:ext uri="{FF2B5EF4-FFF2-40B4-BE49-F238E27FC236}">
                <a16:creationId xmlns:a16="http://schemas.microsoft.com/office/drawing/2014/main" id="{6177FED1-4451-4014-9EC5-0F1457CC5CC2}"/>
              </a:ext>
            </a:extLst>
          </p:cNvPr>
          <p:cNvCxnSpPr/>
          <p:nvPr/>
        </p:nvCxnSpPr>
        <p:spPr>
          <a:xfrm flipV="1">
            <a:off x="5855589" y="2200030"/>
            <a:ext cx="283760" cy="24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文本框 14">
            <a:extLst>
              <a:ext uri="{FF2B5EF4-FFF2-40B4-BE49-F238E27FC236}">
                <a16:creationId xmlns:a16="http://schemas.microsoft.com/office/drawing/2014/main" id="{2412A488-D1D2-41E7-BB77-C961548660BE}"/>
              </a:ext>
            </a:extLst>
          </p:cNvPr>
          <p:cNvSpPr txBox="1"/>
          <p:nvPr/>
        </p:nvSpPr>
        <p:spPr>
          <a:xfrm>
            <a:off x="5146839" y="4611213"/>
            <a:ext cx="39971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Local Compensation improves by ~18%</a:t>
            </a:r>
          </a:p>
          <a:p>
            <a:r>
              <a:rPr lang="en-US" altLang="zh-CN" dirty="0"/>
              <a:t>Global Compensation improves by ~15%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988AFCAF-65D3-49DF-A2C3-A6714BAB73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5842" y="1411890"/>
            <a:ext cx="3456640" cy="2385951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5267732C-18D6-4C21-848E-E8337961E340}"/>
              </a:ext>
            </a:extLst>
          </p:cNvPr>
          <p:cNvGrpSpPr/>
          <p:nvPr/>
        </p:nvGrpSpPr>
        <p:grpSpPr>
          <a:xfrm>
            <a:off x="1987565" y="1736050"/>
            <a:ext cx="2792496" cy="1074586"/>
            <a:chOff x="1820970" y="910998"/>
            <a:chExt cx="2792496" cy="10745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矩形 17">
                  <a:extLst>
                    <a:ext uri="{FF2B5EF4-FFF2-40B4-BE49-F238E27FC236}">
                      <a16:creationId xmlns:a16="http://schemas.microsoft.com/office/drawing/2014/main" id="{67187A97-5C3D-446D-B058-BFA72668966D}"/>
                    </a:ext>
                  </a:extLst>
                </p:cNvPr>
                <p:cNvSpPr/>
                <p:nvPr/>
              </p:nvSpPr>
              <p:spPr>
                <a:xfrm>
                  <a:off x="1820970" y="1246920"/>
                  <a:ext cx="2792496" cy="41742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zh-CN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r>
                    <a:rPr lang="en-US" altLang="zh-CN" dirty="0"/>
                    <a:t>Fit by </a:t>
                  </a:r>
                  <a14:m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altLang="zh-CN" i="1">
                              <a:latin typeface="Cambria Math" panose="02040503050406030204" pitchFamily="18" charset="0"/>
                            </a:rPr>
                            <m:t>ω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𝑗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m:rPr>
                              <m:nor/>
                            </m:rPr>
                            <a:rPr lang="zh-CN" altLang="en-US"/>
                            <m:t> 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𝑝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sSup>
                        <m:sSupPr>
                          <m:ctrlPr>
                            <a:rPr lang="en-US" altLang="zh-CN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∗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)</m:t>
                          </m:r>
                        </m:sup>
                      </m:sSup>
                    </m:oMath>
                  </a14:m>
                  <a:endParaRPr lang="zh-CN" altLang="en-US" dirty="0"/>
                </a:p>
              </p:txBody>
            </p:sp>
          </mc:Choice>
          <mc:Fallback xmlns="">
            <p:sp>
              <p:nvSpPr>
                <p:cNvPr id="13" name="矩形 1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820970" y="1246920"/>
                  <a:ext cx="2792496" cy="417422"/>
                </a:xfrm>
                <a:prstGeom prst="rect">
                  <a:avLst/>
                </a:prstGeom>
                <a:blipFill rotWithShape="0">
                  <a:blip r:embed="rId9"/>
                  <a:stretch>
                    <a:fillRect l="-1965" t="-1471" b="-19118"/>
                  </a:stretch>
                </a:blipFill>
              </p:spPr>
              <p:txBody>
                <a:bodyPr/>
                <a:lstStyle/>
                <a:p>
                  <a:r>
                    <a:rPr lang="zh-CN" alt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6CEBFCE6-FE3A-4B27-B703-315803C2BA42}"/>
                </a:ext>
              </a:extLst>
            </p:cNvPr>
            <p:cNvSpPr txBox="1"/>
            <p:nvPr/>
          </p:nvSpPr>
          <p:spPr>
            <a:xfrm>
              <a:off x="1820970" y="910998"/>
              <a:ext cx="213969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/>
                <a:t>Local Compensation</a:t>
              </a:r>
              <a:endParaRPr lang="zh-CN" altLang="en-US" dirty="0"/>
            </a:p>
          </p:txBody>
        </p:sp>
        <p:sp>
          <p:nvSpPr>
            <p:cNvPr id="20" name="矩形 19">
              <a:extLst>
                <a:ext uri="{FF2B5EF4-FFF2-40B4-BE49-F238E27FC236}">
                  <a16:creationId xmlns:a16="http://schemas.microsoft.com/office/drawing/2014/main" id="{339FB347-9129-4821-96F6-AA55AC7E7928}"/>
                </a:ext>
              </a:extLst>
            </p:cNvPr>
            <p:cNvSpPr/>
            <p:nvPr/>
          </p:nvSpPr>
          <p:spPr>
            <a:xfrm>
              <a:off x="1820970" y="1616252"/>
              <a:ext cx="2659318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dirty="0"/>
                <a:t>Using </a:t>
              </a:r>
              <a:r>
                <a:rPr lang="zh-CN" altLang="en-US" dirty="0"/>
                <a:t>least square method</a:t>
              </a:r>
            </a:p>
          </p:txBody>
        </p:sp>
      </p:grpSp>
      <p:pic>
        <p:nvPicPr>
          <p:cNvPr id="21" name="图片 20">
            <a:extLst>
              <a:ext uri="{FF2B5EF4-FFF2-40B4-BE49-F238E27FC236}">
                <a16:creationId xmlns:a16="http://schemas.microsoft.com/office/drawing/2014/main" id="{10F837C7-0116-4376-AF18-A474C362D9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4461" y="4068065"/>
            <a:ext cx="2483955" cy="1897763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9E7CAB3-5F21-4767-B9C8-1B54ADE9F1B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778416" y="4122001"/>
            <a:ext cx="2437491" cy="1677955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7974C0A7-E9C0-4AA1-B79A-3E2A5FB7DF3B}"/>
              </a:ext>
            </a:extLst>
          </p:cNvPr>
          <p:cNvSpPr txBox="1"/>
          <p:nvPr/>
        </p:nvSpPr>
        <p:spPr>
          <a:xfrm>
            <a:off x="2270748" y="3731500"/>
            <a:ext cx="2226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Global Compensation</a:t>
            </a:r>
            <a:endParaRPr lang="zh-CN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2093B683-A544-45D5-AF01-47078490A7BA}"/>
                  </a:ext>
                </a:extLst>
              </p:cNvPr>
              <p:cNvSpPr/>
              <p:nvPr/>
            </p:nvSpPr>
            <p:spPr>
              <a:xfrm>
                <a:off x="247139" y="5889924"/>
                <a:ext cx="2915862" cy="396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𝑔𝑙𝑜𝑏𝑎𝑙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zh-CN" alt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𝑙𝑖𝑚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𝑁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&lt;</m:t>
                                  </m:r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e>
                                <m:sub>
                                  <m:r>
                                    <a:rPr lang="en-US" altLang="zh-CN" i="1">
                                      <a:latin typeface="Cambria Math" panose="02040503050406030204" pitchFamily="18" charset="0"/>
                                    </a:rPr>
                                    <m:t>𝑚𝑒𝑎𝑛</m:t>
                                  </m:r>
                                </m:sub>
                              </m:sSub>
                            </m:sub>
                          </m:sSub>
                        </m:den>
                      </m:f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4" name="矩形 23">
                <a:extLst>
                  <a:ext uri="{FF2B5EF4-FFF2-40B4-BE49-F238E27FC236}">
                    <a16:creationId xmlns:a16="http://schemas.microsoft.com/office/drawing/2014/main" id="{2093B683-A544-45D5-AF01-47078490A7BA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39" y="5889924"/>
                <a:ext cx="2915862" cy="396519"/>
              </a:xfrm>
              <a:prstGeom prst="rect">
                <a:avLst/>
              </a:prstGeom>
              <a:blipFill>
                <a:blip r:embed="rId12"/>
                <a:stretch>
                  <a:fillRect t="-107692" b="-16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5F3E781-BFAC-419D-803D-AAB83EC43E7E}"/>
                  </a:ext>
                </a:extLst>
              </p:cNvPr>
              <p:cNvSpPr/>
              <p:nvPr/>
            </p:nvSpPr>
            <p:spPr>
              <a:xfrm>
                <a:off x="247139" y="6131701"/>
                <a:ext cx="3062120" cy="76456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𝑟𝑒𝑐</m:t>
                          </m:r>
                        </m:sub>
                      </m:sSub>
                      <m:r>
                        <a:rPr lang="en-US" altLang="zh-CN" i="1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US" altLang="zh-CN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7"/>
                            </m:rPr>
                            <a:rPr lang="en-US" altLang="zh-CN" i="1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/>
                        <m:e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𝐻𝐶𝐴𝐿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r>
                                <a:rPr lang="en-US" altLang="zh-CN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×</m:t>
                          </m:r>
                          <m:sSub>
                            <m:sSubPr>
                              <m:ctrlP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altLang="zh-CN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𝑔𝑙𝑜𝑏𝑎𝑙</m:t>
                              </m:r>
                            </m:sub>
                          </m:sSub>
                          <m:r>
                            <a:rPr lang="en-US" altLang="zh-CN" i="1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</m:oMath>
                  </m:oMathPara>
                </a14:m>
                <a:endParaRPr lang="zh-CN" altLang="en-US" dirty="0"/>
              </a:p>
            </p:txBody>
          </p:sp>
        </mc:Choice>
        <mc:Fallback xmlns=""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45F3E781-BFAC-419D-803D-AAB83EC43E7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7139" y="6131701"/>
                <a:ext cx="3062120" cy="76456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图片 27">
            <a:extLst>
              <a:ext uri="{FF2B5EF4-FFF2-40B4-BE49-F238E27FC236}">
                <a16:creationId xmlns:a16="http://schemas.microsoft.com/office/drawing/2014/main" id="{9CB33CF2-3820-4D28-A92B-22434A7F01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9414" y="941034"/>
            <a:ext cx="2792496" cy="727973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462086CA-0B99-41B7-8DD0-C6C0265C966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53878" y="5563662"/>
            <a:ext cx="3070261" cy="79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2081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56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1520" y="19530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Scintillator Test Info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514FC35-3766-4CEB-8E46-9B27E83425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632" y="1008767"/>
            <a:ext cx="6949989" cy="2630873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480238BB-F965-4ABE-B922-A7A4248416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5973" y="3869763"/>
            <a:ext cx="6512053" cy="222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56970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C38D8347-6161-4389-BDAD-4F9F0566DD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71954" y="4653136"/>
            <a:ext cx="3248318" cy="2204864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57</a:t>
            </a:fld>
            <a:endParaRPr lang="zh-CN" altLang="en-US" dirty="0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AHCAL: Comparison of Injection Scintillators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41F5ECD1-E0BA-45C0-94F6-F1D3288F8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3448" y="2834628"/>
            <a:ext cx="2077681" cy="190454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1C7FE8F-7FD5-46C8-8CC6-AFAA3E51A7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2834627"/>
            <a:ext cx="2123821" cy="1873959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03AF7D9-001E-4810-B7F2-2739F10B04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3684" y="2804044"/>
            <a:ext cx="2150964" cy="1935123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D4EDD7F6-74C2-4739-91D6-AE9EC43ECE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8523" y="1109657"/>
            <a:ext cx="6243677" cy="1739011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25EE108A-EF14-4DF1-AC1A-4A59ADF227D5}"/>
              </a:ext>
            </a:extLst>
          </p:cNvPr>
          <p:cNvSpPr txBox="1"/>
          <p:nvPr/>
        </p:nvSpPr>
        <p:spPr>
          <a:xfrm>
            <a:off x="2513510" y="970745"/>
            <a:ext cx="17376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From CALICE</a:t>
            </a:r>
            <a:endParaRPr lang="zh-CN" altLang="en-US" b="1" dirty="0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CC9C17B5-ED34-40F0-8894-03A2C483EDB7}"/>
              </a:ext>
            </a:extLst>
          </p:cNvPr>
          <p:cNvSpPr txBox="1"/>
          <p:nvPr/>
        </p:nvSpPr>
        <p:spPr>
          <a:xfrm>
            <a:off x="1210821" y="3248386"/>
            <a:ext cx="1207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24653 counts at 423nm</a:t>
            </a:r>
            <a:endParaRPr lang="zh-CN" altLang="en-US" sz="1400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DAD7B34B-7B01-4F57-B635-DE633F493526}"/>
              </a:ext>
            </a:extLst>
          </p:cNvPr>
          <p:cNvSpPr txBox="1"/>
          <p:nvPr/>
        </p:nvSpPr>
        <p:spPr>
          <a:xfrm>
            <a:off x="3334642" y="3351506"/>
            <a:ext cx="12071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400"/>
              <a:t>3674 counts at 430nm</a:t>
            </a:r>
            <a:endParaRPr lang="zh-CN" altLang="en-US" sz="1400"/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107B738D-941C-41B8-8CF8-513BE109C01D}"/>
              </a:ext>
            </a:extLst>
          </p:cNvPr>
          <p:cNvSpPr txBox="1"/>
          <p:nvPr/>
        </p:nvSpPr>
        <p:spPr>
          <a:xfrm>
            <a:off x="6360664" y="1398138"/>
            <a:ext cx="27144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SzPct val="60000"/>
              <a:buFont typeface="Wingdings" panose="05000000000000000000" pitchFamily="2" charset="2"/>
              <a:buChar char="p"/>
            </a:pPr>
            <a:r>
              <a:rPr lang="en-US" altLang="zh-CN" sz="2000" b="1" i="1" dirty="0">
                <a:solidFill>
                  <a:srgbClr val="0000FF"/>
                </a:solidFill>
              </a:rPr>
              <a:t>Emission spectra are</a:t>
            </a:r>
            <a:r>
              <a:rPr lang="en-US" altLang="zh-CN" sz="2000" b="1" dirty="0">
                <a:solidFill>
                  <a:srgbClr val="0000FF"/>
                </a:solidFill>
              </a:rPr>
              <a:t> </a:t>
            </a:r>
          </a:p>
          <a:p>
            <a:pPr>
              <a:buSzPct val="60000"/>
            </a:pPr>
            <a:r>
              <a:rPr lang="en-US" altLang="zh-CN" sz="2000" b="1" dirty="0">
                <a:solidFill>
                  <a:srgbClr val="0000FF"/>
                </a:solidFill>
              </a:rPr>
              <a:t>     consistent</a:t>
            </a:r>
          </a:p>
          <a:p>
            <a:pPr marL="285750" indent="-285750">
              <a:buSzPct val="60000"/>
              <a:buFont typeface="Wingdings" panose="05000000000000000000" pitchFamily="2" charset="2"/>
              <a:buChar char="p"/>
            </a:pPr>
            <a:r>
              <a:rPr lang="en-US" altLang="zh-CN" sz="2000" b="1" dirty="0">
                <a:solidFill>
                  <a:srgbClr val="0000FF"/>
                </a:solidFill>
              </a:rPr>
              <a:t>Peak Photon counts: </a:t>
            </a:r>
          </a:p>
          <a:p>
            <a:pPr>
              <a:buSzPct val="60000"/>
            </a:pPr>
            <a:r>
              <a:rPr lang="en-US" altLang="zh-CN" sz="2000" b="1" dirty="0">
                <a:solidFill>
                  <a:srgbClr val="0000FF"/>
                </a:solidFill>
              </a:rPr>
              <a:t>     PEN / PS ~ 1 / 6 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683C56F-7B26-4F2C-9D81-8BD30B97F0B3}"/>
              </a:ext>
            </a:extLst>
          </p:cNvPr>
          <p:cNvSpPr/>
          <p:nvPr/>
        </p:nvSpPr>
        <p:spPr>
          <a:xfrm>
            <a:off x="5788178" y="3313803"/>
            <a:ext cx="3248318" cy="1121846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  <a:buSzPct val="60000"/>
            </a:pPr>
            <a:r>
              <a:rPr lang="en-US" altLang="zh-CN" sz="2000" dirty="0">
                <a:solidFill>
                  <a:srgbClr val="441FE1"/>
                </a:solidFill>
              </a:rPr>
              <a:t>For high yield-PEN</a:t>
            </a:r>
          </a:p>
          <a:p>
            <a:pPr>
              <a:lnSpc>
                <a:spcPts val="2000"/>
              </a:lnSpc>
              <a:buSzPct val="60000"/>
            </a:pPr>
            <a:r>
              <a:rPr lang="en-US" altLang="zh-CN" sz="2000" dirty="0">
                <a:solidFill>
                  <a:srgbClr val="441FE1"/>
                </a:solidFill>
              </a:rPr>
              <a:t>   - </a:t>
            </a:r>
            <a:r>
              <a:rPr lang="zh-CN" altLang="zh-CN" sz="2000" dirty="0">
                <a:solidFill>
                  <a:srgbClr val="000000"/>
                </a:solidFill>
              </a:rPr>
              <a:t>thin plates</a:t>
            </a:r>
            <a:r>
              <a:rPr lang="en-US" altLang="zh-CN" sz="2000" dirty="0">
                <a:solidFill>
                  <a:srgbClr val="000000"/>
                </a:solidFill>
              </a:rPr>
              <a:t>, </a:t>
            </a:r>
            <a:r>
              <a:rPr lang="zh-CN" altLang="zh-CN" sz="2000" dirty="0">
                <a:solidFill>
                  <a:srgbClr val="000000"/>
                </a:solidFill>
              </a:rPr>
              <a:t>large sensors.</a:t>
            </a:r>
            <a:r>
              <a:rPr lang="zh-CN" altLang="zh-CN" sz="2000" dirty="0"/>
              <a:t> </a:t>
            </a:r>
          </a:p>
          <a:p>
            <a:pPr>
              <a:lnSpc>
                <a:spcPts val="2000"/>
              </a:lnSpc>
              <a:buSzPct val="60000"/>
            </a:pPr>
            <a:r>
              <a:rPr lang="en-US" altLang="zh-CN" sz="2000" dirty="0">
                <a:solidFill>
                  <a:srgbClr val="441FE1"/>
                </a:solidFill>
              </a:rPr>
              <a:t>For low yield-PEN,  large size</a:t>
            </a:r>
          </a:p>
          <a:p>
            <a:pPr>
              <a:lnSpc>
                <a:spcPts val="2000"/>
              </a:lnSpc>
              <a:buSzPct val="60000"/>
            </a:pPr>
            <a:r>
              <a:rPr lang="en-US" altLang="zh-CN" sz="2000" dirty="0"/>
              <a:t>   - </a:t>
            </a:r>
            <a:r>
              <a:rPr lang="zh-CN" altLang="zh-CN" sz="2000" dirty="0"/>
              <a:t>multiple </a:t>
            </a:r>
            <a:r>
              <a:rPr lang="zh-CN" altLang="zh-CN" sz="2000" dirty="0">
                <a:solidFill>
                  <a:srgbClr val="000000"/>
                </a:solidFill>
              </a:rPr>
              <a:t>reflections</a:t>
            </a:r>
            <a:r>
              <a:rPr lang="zh-CN" altLang="zh-CN" sz="2000" dirty="0"/>
              <a:t> </a:t>
            </a:r>
            <a:endParaRPr lang="en-US" altLang="zh-CN" sz="20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9BFF2337-6A54-485C-B06C-EF1511470535}"/>
              </a:ext>
            </a:extLst>
          </p:cNvPr>
          <p:cNvSpPr txBox="1"/>
          <p:nvPr/>
        </p:nvSpPr>
        <p:spPr>
          <a:xfrm>
            <a:off x="4436563" y="5027066"/>
            <a:ext cx="214770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P.e</a:t>
            </a:r>
            <a:r>
              <a:rPr lang="en-US" sz="2000" dirty="0">
                <a:solidFill>
                  <a:srgbClr val="FF0000"/>
                </a:solidFill>
              </a:rPr>
              <a:t> (</a:t>
            </a:r>
            <a:r>
              <a:rPr lang="en-US" sz="2000" dirty="0" err="1">
                <a:solidFill>
                  <a:srgbClr val="FF0000"/>
                </a:solidFill>
              </a:rPr>
              <a:t>PEN+SiPM</a:t>
            </a:r>
            <a:r>
              <a:rPr lang="en-US" sz="2000" dirty="0">
                <a:solidFill>
                  <a:srgbClr val="FF0000"/>
                </a:solidFill>
              </a:rPr>
              <a:t>) ~ 5</a:t>
            </a: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4AC92333-9884-4223-8674-F82F1A2C5CFB}"/>
              </a:ext>
            </a:extLst>
          </p:cNvPr>
          <p:cNvSpPr txBox="1"/>
          <p:nvPr/>
        </p:nvSpPr>
        <p:spPr>
          <a:xfrm>
            <a:off x="6144119" y="5621178"/>
            <a:ext cx="2048318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FF0000"/>
                </a:solidFill>
              </a:rPr>
              <a:t>P.e</a:t>
            </a:r>
            <a:r>
              <a:rPr lang="en-US" sz="2000" dirty="0">
                <a:solidFill>
                  <a:srgbClr val="FF0000"/>
                </a:solidFill>
              </a:rPr>
              <a:t> (</a:t>
            </a:r>
            <a:r>
              <a:rPr lang="en-US" sz="2000" dirty="0" err="1">
                <a:solidFill>
                  <a:srgbClr val="FF0000"/>
                </a:solidFill>
              </a:rPr>
              <a:t>PS+SiPM</a:t>
            </a:r>
            <a:r>
              <a:rPr lang="en-US" sz="2000" dirty="0">
                <a:solidFill>
                  <a:srgbClr val="FF0000"/>
                </a:solidFill>
              </a:rPr>
              <a:t>) ~28</a:t>
            </a: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BCB0E09-4E5D-4BFF-AA4B-B9B137B553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512" y="4991637"/>
            <a:ext cx="3247522" cy="1635364"/>
          </a:xfrm>
          <a:prstGeom prst="rect">
            <a:avLst/>
          </a:prstGeom>
        </p:spPr>
      </p:pic>
      <p:sp>
        <p:nvSpPr>
          <p:cNvPr id="19" name="文本框 18">
            <a:extLst>
              <a:ext uri="{FF2B5EF4-FFF2-40B4-BE49-F238E27FC236}">
                <a16:creationId xmlns:a16="http://schemas.microsoft.com/office/drawing/2014/main" id="{97762B5F-2FA1-42F3-AD96-4A0592E59D9C}"/>
              </a:ext>
            </a:extLst>
          </p:cNvPr>
          <p:cNvSpPr txBox="1"/>
          <p:nvPr/>
        </p:nvSpPr>
        <p:spPr>
          <a:xfrm>
            <a:off x="803492" y="6256255"/>
            <a:ext cx="22386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10mmX10mmX3mm</a:t>
            </a:r>
            <a:endParaRPr lang="zh-CN" altLang="en-US" sz="1600" b="1" dirty="0">
              <a:solidFill>
                <a:schemeClr val="bg1"/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AA231BC2-B7D4-4112-A6E3-890C8A9C5CBD}"/>
              </a:ext>
            </a:extLst>
          </p:cNvPr>
          <p:cNvSpPr txBox="1"/>
          <p:nvPr/>
        </p:nvSpPr>
        <p:spPr>
          <a:xfrm>
            <a:off x="692595" y="5013176"/>
            <a:ext cx="2430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</a:rPr>
              <a:t>PS                       PEN</a:t>
            </a:r>
            <a:endParaRPr lang="zh-CN" alt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65282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58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Test: NDL-</a:t>
            </a:r>
            <a:r>
              <a:rPr lang="en-US" altLang="zh-CN" sz="3200" b="1" dirty="0" err="1">
                <a:solidFill>
                  <a:srgbClr val="0000FF"/>
                </a:solidFill>
                <a:cs typeface="Times New Roman" panose="02020603050405020304" pitchFamily="18" charset="0"/>
              </a:rPr>
              <a:t>SiPM</a:t>
            </a:r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 +ASIC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7007E01D-84AE-4519-B2D4-1A49F265377B}"/>
              </a:ext>
            </a:extLst>
          </p:cNvPr>
          <p:cNvGrpSpPr/>
          <p:nvPr/>
        </p:nvGrpSpPr>
        <p:grpSpPr>
          <a:xfrm>
            <a:off x="5215671" y="1316015"/>
            <a:ext cx="1650984" cy="1279984"/>
            <a:chOff x="6913432" y="2804823"/>
            <a:chExt cx="1650984" cy="1279984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4FBAC0A2-58B7-44BE-9017-44434883346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913432" y="2804823"/>
              <a:ext cx="1650984" cy="1279984"/>
            </a:xfrm>
            <a:prstGeom prst="rect">
              <a:avLst/>
            </a:prstGeom>
          </p:spPr>
        </p:pic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946A3144-EF70-4B22-9E74-255FB2D417E0}"/>
                </a:ext>
              </a:extLst>
            </p:cNvPr>
            <p:cNvSpPr/>
            <p:nvPr/>
          </p:nvSpPr>
          <p:spPr>
            <a:xfrm>
              <a:off x="7415906" y="3221083"/>
              <a:ext cx="89960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/>
                <a:t>12.5um</a:t>
              </a:r>
              <a:endParaRPr lang="zh-CN" altLang="en-US"/>
            </a:p>
          </p:txBody>
        </p:sp>
      </p:grpSp>
      <p:pic>
        <p:nvPicPr>
          <p:cNvPr id="10" name="图片 9">
            <a:extLst>
              <a:ext uri="{FF2B5EF4-FFF2-40B4-BE49-F238E27FC236}">
                <a16:creationId xmlns:a16="http://schemas.microsoft.com/office/drawing/2014/main" id="{F47959FF-D903-469E-9F8A-D1FF27267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50" y="2767634"/>
            <a:ext cx="1656338" cy="166947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A850A21-B62B-4024-84D6-EF3042BDD0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1052736"/>
            <a:ext cx="1718141" cy="161215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CC4240F3-B687-432C-8ADA-01B54CBC6A44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135238" y="4765100"/>
              <a:ext cx="4775619" cy="17689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00260">
                      <a:extLst>
                        <a:ext uri="{9D8B030D-6E8A-4147-A177-3AD203B41FA5}">
                          <a16:colId xmlns:a16="http://schemas.microsoft.com/office/drawing/2014/main" val="1481347863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3834758454"/>
                        </a:ext>
                      </a:extLst>
                    </a:gridCol>
                    <a:gridCol w="974935">
                      <a:extLst>
                        <a:ext uri="{9D8B030D-6E8A-4147-A177-3AD203B41FA5}">
                          <a16:colId xmlns:a16="http://schemas.microsoft.com/office/drawing/2014/main" val="789640270"/>
                        </a:ext>
                      </a:extLst>
                    </a:gridCol>
                    <a:gridCol w="864320">
                      <a:extLst>
                        <a:ext uri="{9D8B030D-6E8A-4147-A177-3AD203B41FA5}">
                          <a16:colId xmlns:a16="http://schemas.microsoft.com/office/drawing/2014/main" val="2599826216"/>
                        </a:ext>
                      </a:extLst>
                    </a:gridCol>
                  </a:tblGrid>
                  <a:tr h="14912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Pitch</a:t>
                          </a:r>
                          <a:endParaRPr lang="zh-CN" alt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/>
                            <a:t>10um</a:t>
                          </a:r>
                          <a:endParaRPr lang="zh-CN" altLang="en-US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12.5um</a:t>
                          </a:r>
                          <a:endParaRPr lang="zh-CN" alt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15um</a:t>
                          </a:r>
                          <a:r>
                            <a:rPr lang="en-US" altLang="zh-CN" sz="1200" b="0" dirty="0">
                              <a:solidFill>
                                <a:srgbClr val="FF0000"/>
                              </a:solidFill>
                            </a:rPr>
                            <a:t>eveloping)</a:t>
                          </a:r>
                          <a:endParaRPr lang="zh-CN" altLang="en-US" sz="12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1014134"/>
                      </a:ext>
                    </a:extLst>
                  </a:tr>
                  <a:tr h="451784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Peak</a:t>
                          </a:r>
                          <a:r>
                            <a:rPr lang="en-US" altLang="zh-CN" baseline="0" dirty="0"/>
                            <a:t> </a:t>
                          </a:r>
                          <a:r>
                            <a:rPr lang="en-US" altLang="zh-CN" dirty="0"/>
                            <a:t>PDE </a:t>
                          </a:r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@420nm</a:t>
                          </a:r>
                          <a:endParaRPr lang="zh-CN" altLang="en-US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/>
                            <a:t>31%</a:t>
                          </a:r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32%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/>
                            <a:t>35%</a:t>
                          </a:r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2709980"/>
                      </a:ext>
                    </a:extLst>
                  </a:tr>
                  <a:tr h="384272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Gain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/>
                            <a:t>2*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</m:oMath>
                          </a14:m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3.5*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</m:oMath>
                          </a14:m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/>
                            <a:t>5*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US" altLang="zh-CN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en-US" altLang="zh-CN" b="0" i="1" smtClean="0">
                                      <a:latin typeface="Cambria Math" panose="02040503050406030204" pitchFamily="18" charset="0"/>
                                    </a:rPr>
                                    <m:t>5</m:t>
                                  </m:r>
                                </m:sup>
                              </m:sSup>
                            </m:oMath>
                          </a14:m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965276470"/>
                      </a:ext>
                    </a:extLst>
                  </a:tr>
                  <a:tr h="384272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Breakdown Voltage(V)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/>
                            <a:t>27.5</a:t>
                          </a:r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/>
                            <a:t>21.5</a:t>
                          </a:r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3002502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2" name="表格 11">
                <a:extLst>
                  <a:ext uri="{FF2B5EF4-FFF2-40B4-BE49-F238E27FC236}">
                    <a16:creationId xmlns:a16="http://schemas.microsoft.com/office/drawing/2014/main" id="{CC4240F3-B687-432C-8ADA-01B54CBC6A44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90058122"/>
                  </p:ext>
                </p:extLst>
              </p:nvPr>
            </p:nvGraphicFramePr>
            <p:xfrm>
              <a:off x="135238" y="4765100"/>
              <a:ext cx="4775619" cy="176896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2000260">
                      <a:extLst>
                        <a:ext uri="{9D8B030D-6E8A-4147-A177-3AD203B41FA5}">
                          <a16:colId xmlns:a16="http://schemas.microsoft.com/office/drawing/2014/main" val="1481347863"/>
                        </a:ext>
                      </a:extLst>
                    </a:gridCol>
                    <a:gridCol w="936104">
                      <a:extLst>
                        <a:ext uri="{9D8B030D-6E8A-4147-A177-3AD203B41FA5}">
                          <a16:colId xmlns:a16="http://schemas.microsoft.com/office/drawing/2014/main" val="3834758454"/>
                        </a:ext>
                      </a:extLst>
                    </a:gridCol>
                    <a:gridCol w="974935">
                      <a:extLst>
                        <a:ext uri="{9D8B030D-6E8A-4147-A177-3AD203B41FA5}">
                          <a16:colId xmlns:a16="http://schemas.microsoft.com/office/drawing/2014/main" val="789640270"/>
                        </a:ext>
                      </a:extLst>
                    </a:gridCol>
                    <a:gridCol w="864320">
                      <a:extLst>
                        <a:ext uri="{9D8B030D-6E8A-4147-A177-3AD203B41FA5}">
                          <a16:colId xmlns:a16="http://schemas.microsoft.com/office/drawing/2014/main" val="2599826216"/>
                        </a:ext>
                      </a:extLst>
                    </a:gridCol>
                  </a:tblGrid>
                  <a:tr h="548640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Pitch</a:t>
                          </a:r>
                          <a:endParaRPr lang="zh-CN" alt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/>
                            <a:t>10um</a:t>
                          </a:r>
                          <a:endParaRPr lang="zh-CN" altLang="en-US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12.5um</a:t>
                          </a:r>
                          <a:endParaRPr lang="zh-CN" altLang="en-US" dirty="0"/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15um</a:t>
                          </a:r>
                          <a:r>
                            <a:rPr lang="en-US" altLang="zh-CN" sz="1200" b="0" dirty="0">
                              <a:solidFill>
                                <a:srgbClr val="FF0000"/>
                              </a:solidFill>
                            </a:rPr>
                            <a:t>eveloping)</a:t>
                          </a:r>
                          <a:endParaRPr lang="zh-CN" altLang="en-US" sz="1200" b="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81014134"/>
                      </a:ext>
                    </a:extLst>
                  </a:tr>
                  <a:tr h="451784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Peak</a:t>
                          </a:r>
                          <a:r>
                            <a:rPr lang="en-US" altLang="zh-CN" baseline="0" dirty="0"/>
                            <a:t> </a:t>
                          </a:r>
                          <a:r>
                            <a:rPr lang="en-US" altLang="zh-CN" dirty="0"/>
                            <a:t>PDE </a:t>
                          </a:r>
                          <a:r>
                            <a:rPr lang="en-US" altLang="zh-CN" sz="1600" dirty="0">
                              <a:solidFill>
                                <a:srgbClr val="FF0000"/>
                              </a:solidFill>
                            </a:rPr>
                            <a:t>@420nm</a:t>
                          </a:r>
                          <a:endParaRPr lang="zh-CN" altLang="en-US" sz="1200" dirty="0">
                            <a:solidFill>
                              <a:srgbClr val="FF0000"/>
                            </a:solidFill>
                          </a:endParaRP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/>
                            <a:t>31%</a:t>
                          </a:r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32%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/>
                            <a:t>35%</a:t>
                          </a:r>
                          <a:endParaRPr lang="zh-CN" altLang="en-US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032709980"/>
                      </a:ext>
                    </a:extLst>
                  </a:tr>
                  <a:tr h="384272">
                    <a:tc>
                      <a:txBody>
                        <a:bodyPr/>
                        <a:lstStyle/>
                        <a:p>
                          <a:r>
                            <a:rPr lang="en-US" altLang="zh-CN" dirty="0"/>
                            <a:t>Gain</a:t>
                          </a:r>
                          <a:endParaRPr lang="zh-CN" altLang="en-US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213636" t="-269841" r="-198701" b="-1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301875" t="-269841" r="-91250" b="-12063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15"/>
                          <a:stretch>
                            <a:fillRect l="-452817" t="-269841" r="-2817" b="-12063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965276470"/>
                      </a:ext>
                    </a:extLst>
                  </a:tr>
                  <a:tr h="384272">
                    <a:tc>
                      <a:txBody>
                        <a:bodyPr/>
                        <a:lstStyle/>
                        <a:p>
                          <a:r>
                            <a:rPr lang="en-US" altLang="zh-CN" sz="1600" dirty="0"/>
                            <a:t>Breakdown Voltage(V)</a:t>
                          </a:r>
                          <a:endParaRPr lang="zh-CN" altLang="en-US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/>
                            <a:t>27.5</a:t>
                          </a:r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en-US" altLang="zh-CN"/>
                            <a:t>21.5</a:t>
                          </a:r>
                          <a:endParaRPr lang="zh-CN" altLang="en-US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zh-CN" altLang="en-US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730025025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3" name="文本框 12">
            <a:extLst>
              <a:ext uri="{FF2B5EF4-FFF2-40B4-BE49-F238E27FC236}">
                <a16:creationId xmlns:a16="http://schemas.microsoft.com/office/drawing/2014/main" id="{4853B66B-75F5-490F-98E4-A07D398DAAA3}"/>
              </a:ext>
            </a:extLst>
          </p:cNvPr>
          <p:cNvSpPr txBox="1"/>
          <p:nvPr/>
        </p:nvSpPr>
        <p:spPr>
          <a:xfrm>
            <a:off x="213749" y="2087744"/>
            <a:ext cx="154993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/>
              <a:t>NDL-10um</a:t>
            </a:r>
            <a:endParaRPr lang="zh-CN" altLang="en-US" b="1" dirty="0"/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457E98B3-B906-4F5D-BDDE-1CF5119ED20C}"/>
              </a:ext>
            </a:extLst>
          </p:cNvPr>
          <p:cNvSpPr/>
          <p:nvPr/>
        </p:nvSpPr>
        <p:spPr>
          <a:xfrm>
            <a:off x="195476" y="2939641"/>
            <a:ext cx="13898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b="1" dirty="0"/>
              <a:t>NDL-12.5um</a:t>
            </a:r>
            <a:endParaRPr lang="zh-CN" altLang="en-US" b="1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48725469-249D-4156-95FA-7D2B39ED4B4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852936" y="1346876"/>
            <a:ext cx="1771977" cy="1200284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2B65CC48-8C40-4F35-90FA-7F3996928E79}"/>
              </a:ext>
            </a:extLst>
          </p:cNvPr>
          <p:cNvSpPr txBox="1"/>
          <p:nvPr/>
        </p:nvSpPr>
        <p:spPr>
          <a:xfrm>
            <a:off x="6190977" y="1349084"/>
            <a:ext cx="128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LED-trigger</a:t>
            </a:r>
            <a:endParaRPr lang="zh-CN" altLang="en-US" dirty="0"/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1FE6D0D5-8ACF-4DF7-82BA-071704BB740A}"/>
              </a:ext>
            </a:extLst>
          </p:cNvPr>
          <p:cNvSpPr/>
          <p:nvPr/>
        </p:nvSpPr>
        <p:spPr>
          <a:xfrm>
            <a:off x="7478825" y="1615206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10um</a:t>
            </a:r>
            <a:endParaRPr lang="zh-CN" altLang="en-US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58B51F8F-C43A-4054-A068-A5EF6972329E}"/>
              </a:ext>
            </a:extLst>
          </p:cNvPr>
          <p:cNvSpPr txBox="1"/>
          <p:nvPr/>
        </p:nvSpPr>
        <p:spPr>
          <a:xfrm>
            <a:off x="5337789" y="980728"/>
            <a:ext cx="3753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Read-out and Calibration by </a:t>
            </a:r>
            <a:r>
              <a:rPr lang="en-US" altLang="zh-CN" sz="1600" b="1" dirty="0">
                <a:solidFill>
                  <a:srgbClr val="0000FF"/>
                </a:solidFill>
              </a:rPr>
              <a:t>Spiroc2b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CD6332EA-5C7C-4934-BDCE-259D87F0BFF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2886" y="2975140"/>
            <a:ext cx="1559821" cy="1342487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D5D52CBA-E38B-4B50-B364-596600D97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2200" y="1375409"/>
            <a:ext cx="1556156" cy="12372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1B327A76-A8E1-4045-9248-F97F4039899A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2659" y="1375408"/>
            <a:ext cx="1527931" cy="134431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32B68AAD-3249-496E-BBEC-83E0DD839E8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7937" y="2976546"/>
            <a:ext cx="1554911" cy="1359691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AD82F593-D73B-4EF1-B88D-50535710225F}"/>
              </a:ext>
            </a:extLst>
          </p:cNvPr>
          <p:cNvSpPr txBox="1"/>
          <p:nvPr/>
        </p:nvSpPr>
        <p:spPr>
          <a:xfrm>
            <a:off x="1816953" y="1011269"/>
            <a:ext cx="32625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/>
              <a:t>Calibration by their </a:t>
            </a:r>
            <a:r>
              <a:rPr lang="en-US" altLang="zh-CN" sz="1600" b="1" dirty="0">
                <a:solidFill>
                  <a:srgbClr val="0000FF"/>
                </a:solidFill>
              </a:rPr>
              <a:t>NDL preamplifier</a:t>
            </a:r>
            <a:endParaRPr lang="zh-CN" altLang="en-US" sz="1600" b="1" dirty="0">
              <a:solidFill>
                <a:srgbClr val="0000FF"/>
              </a:solidFill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8067AB6E-5105-44CB-A8E1-AA6939CA74BA}"/>
              </a:ext>
            </a:extLst>
          </p:cNvPr>
          <p:cNvSpPr/>
          <p:nvPr/>
        </p:nvSpPr>
        <p:spPr>
          <a:xfrm>
            <a:off x="4246218" y="1638895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10um</a:t>
            </a:r>
            <a:endParaRPr lang="zh-CN" altLang="en-US"/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658F69D-6748-4BEC-9532-1FC4353A6EAA}"/>
              </a:ext>
            </a:extLst>
          </p:cNvPr>
          <p:cNvSpPr/>
          <p:nvPr/>
        </p:nvSpPr>
        <p:spPr>
          <a:xfrm>
            <a:off x="2585722" y="1678234"/>
            <a:ext cx="72487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10um</a:t>
            </a:r>
            <a:endParaRPr lang="zh-CN" altLang="en-US"/>
          </a:p>
        </p:txBody>
      </p:sp>
      <p:sp>
        <p:nvSpPr>
          <p:cNvPr id="26" name="矩形 25">
            <a:extLst>
              <a:ext uri="{FF2B5EF4-FFF2-40B4-BE49-F238E27FC236}">
                <a16:creationId xmlns:a16="http://schemas.microsoft.com/office/drawing/2014/main" id="{F10FC5E9-029A-4145-801A-74AFF9C275A3}"/>
              </a:ext>
            </a:extLst>
          </p:cNvPr>
          <p:cNvSpPr/>
          <p:nvPr/>
        </p:nvSpPr>
        <p:spPr>
          <a:xfrm>
            <a:off x="2579623" y="3331214"/>
            <a:ext cx="89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12.5um</a:t>
            </a:r>
            <a:endParaRPr lang="zh-CN" altLang="en-US"/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C40AB4AD-7A02-4F55-89BF-1917724BCA75}"/>
              </a:ext>
            </a:extLst>
          </p:cNvPr>
          <p:cNvSpPr/>
          <p:nvPr/>
        </p:nvSpPr>
        <p:spPr>
          <a:xfrm>
            <a:off x="4215571" y="3198037"/>
            <a:ext cx="8996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/>
              <a:t>12.5um</a:t>
            </a:r>
            <a:endParaRPr lang="zh-CN" altLang="en-US"/>
          </a:p>
        </p:txBody>
      </p:sp>
      <p:sp>
        <p:nvSpPr>
          <p:cNvPr id="28" name="文本框 27">
            <a:extLst>
              <a:ext uri="{FF2B5EF4-FFF2-40B4-BE49-F238E27FC236}">
                <a16:creationId xmlns:a16="http://schemas.microsoft.com/office/drawing/2014/main" id="{A75D9AA7-8C80-4D01-9F8A-25B0D23167CE}"/>
              </a:ext>
            </a:extLst>
          </p:cNvPr>
          <p:cNvSpPr txBox="1"/>
          <p:nvPr/>
        </p:nvSpPr>
        <p:spPr>
          <a:xfrm>
            <a:off x="2113227" y="2641506"/>
            <a:ext cx="128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/>
              <a:t>Self-trigger</a:t>
            </a:r>
            <a:endParaRPr lang="zh-CN" altLang="en-US"/>
          </a:p>
        </p:txBody>
      </p:sp>
      <p:sp>
        <p:nvSpPr>
          <p:cNvPr id="29" name="文本框 28">
            <a:extLst>
              <a:ext uri="{FF2B5EF4-FFF2-40B4-BE49-F238E27FC236}">
                <a16:creationId xmlns:a16="http://schemas.microsoft.com/office/drawing/2014/main" id="{A45CD6C1-CBA0-47C4-ABA7-463B61C878A0}"/>
              </a:ext>
            </a:extLst>
          </p:cNvPr>
          <p:cNvSpPr txBox="1"/>
          <p:nvPr/>
        </p:nvSpPr>
        <p:spPr>
          <a:xfrm>
            <a:off x="3547937" y="2620982"/>
            <a:ext cx="1287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LED-trigger</a:t>
            </a:r>
            <a:endParaRPr lang="zh-CN" altLang="en-US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474CCD35-F68B-4677-B677-38CB36ABDF2E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405593" y="2832603"/>
            <a:ext cx="2424313" cy="1749097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91ED1640-8A60-4660-8936-502CD937493E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330244" y="3646383"/>
            <a:ext cx="1760589" cy="1346333"/>
          </a:xfrm>
          <a:prstGeom prst="rect">
            <a:avLst/>
          </a:prstGeom>
        </p:spPr>
      </p:pic>
      <p:sp>
        <p:nvSpPr>
          <p:cNvPr id="32" name="矩形 31">
            <a:extLst>
              <a:ext uri="{FF2B5EF4-FFF2-40B4-BE49-F238E27FC236}">
                <a16:creationId xmlns:a16="http://schemas.microsoft.com/office/drawing/2014/main" id="{C295A272-E153-47A4-9443-8DEB5C4490AB}"/>
              </a:ext>
            </a:extLst>
          </p:cNvPr>
          <p:cNvSpPr/>
          <p:nvPr/>
        </p:nvSpPr>
        <p:spPr>
          <a:xfrm>
            <a:off x="5115176" y="4812171"/>
            <a:ext cx="3975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zh-CN" dirty="0" err="1">
                <a:solidFill>
                  <a:srgbClr val="000000"/>
                </a:solidFill>
                <a:latin typeface="Arial" panose="020B0604020202020204" pitchFamily="34" charset="0"/>
              </a:rPr>
              <a:t>KLauS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t> ASIC (KIP, </a:t>
            </a:r>
            <a:r>
              <a:rPr lang="en-US" altLang="zh-CN" dirty="0" err="1">
                <a:solidFill>
                  <a:srgbClr val="000000"/>
                </a:solidFill>
                <a:latin typeface="Arial" panose="020B0604020202020204" pitchFamily="34" charset="0"/>
              </a:rPr>
              <a:t>Uni</a:t>
            </a:r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t>-HB)</a:t>
            </a:r>
          </a:p>
          <a:p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t>• Low noise, low power dissipation</a:t>
            </a:r>
          </a:p>
          <a:p>
            <a:r>
              <a:rPr lang="en-US" altLang="zh-CN" dirty="0">
                <a:solidFill>
                  <a:srgbClr val="000000"/>
                </a:solidFill>
                <a:latin typeface="Arial" panose="020B0604020202020204" pitchFamily="34" charset="0"/>
              </a:rPr>
              <a:t>• </a:t>
            </a:r>
            <a:r>
              <a:rPr lang="en-US" altLang="zh-CN" dirty="0">
                <a:solidFill>
                  <a:srgbClr val="000000"/>
                </a:solidFill>
                <a:latin typeface="Calibri" panose="020F0502020204030204" pitchFamily="34" charset="0"/>
              </a:rPr>
              <a:t>Continuous readout without dead time</a:t>
            </a: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5D1C09F8-1B83-404F-BDA5-8EB56B2A8B13}"/>
              </a:ext>
            </a:extLst>
          </p:cNvPr>
          <p:cNvSpPr/>
          <p:nvPr/>
        </p:nvSpPr>
        <p:spPr>
          <a:xfrm>
            <a:off x="7463047" y="3279289"/>
            <a:ext cx="14927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err="1">
                <a:solidFill>
                  <a:srgbClr val="0000FF"/>
                </a:solidFill>
                <a:latin typeface="Arial" panose="020B0604020202020204" pitchFamily="34" charset="0"/>
              </a:rPr>
              <a:t>KLauS</a:t>
            </a:r>
            <a:r>
              <a:rPr lang="en-US" altLang="zh-CN" b="1" dirty="0">
                <a:solidFill>
                  <a:srgbClr val="0000FF"/>
                </a:solidFill>
                <a:latin typeface="Arial" panose="020B0604020202020204" pitchFamily="34" charset="0"/>
              </a:rPr>
              <a:t> Chip</a:t>
            </a:r>
            <a:endParaRPr lang="zh-CN" altLang="en-US" b="1" dirty="0">
              <a:solidFill>
                <a:srgbClr val="0000FF"/>
              </a:solidFill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8A5640A-DA61-41A9-A613-25F274E10F94}"/>
              </a:ext>
            </a:extLst>
          </p:cNvPr>
          <p:cNvSpPr/>
          <p:nvPr/>
        </p:nvSpPr>
        <p:spPr>
          <a:xfrm>
            <a:off x="5115176" y="6068241"/>
            <a:ext cx="392761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</a:rPr>
              <a:t>25 </a:t>
            </a:r>
            <a:r>
              <a:rPr lang="en-US" altLang="zh-CN" sz="2000" b="1" dirty="0" err="1">
                <a:solidFill>
                  <a:srgbClr val="0000FF"/>
                </a:solidFill>
              </a:rPr>
              <a:t>uW</a:t>
            </a:r>
            <a:r>
              <a:rPr lang="en-US" altLang="zh-CN" sz="2000" b="1" dirty="0">
                <a:solidFill>
                  <a:srgbClr val="0000FF"/>
                </a:solidFill>
              </a:rPr>
              <a:t> / channel @ duty cycle 0.5%</a:t>
            </a:r>
            <a:endParaRPr lang="zh-CN" altLang="en-US" sz="2000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42658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2">
            <a:extLst>
              <a:ext uri="{FF2B5EF4-FFF2-40B4-BE49-F238E27FC236}">
                <a16:creationId xmlns:a16="http://schemas.microsoft.com/office/drawing/2014/main" id="{E3F84480-BFDC-4123-8BBF-DCDFB9ED5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910677"/>
            <a:ext cx="3638877" cy="2758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59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1520" y="19530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Scintillator + NDL </a:t>
            </a:r>
            <a:r>
              <a:rPr lang="en-US" altLang="zh-CN" sz="3200" b="1" dirty="0" err="1">
                <a:solidFill>
                  <a:srgbClr val="0000FF"/>
                </a:solidFill>
              </a:rPr>
              <a:t>SiPM</a:t>
            </a:r>
            <a:r>
              <a:rPr lang="en-US" altLang="zh-CN" sz="3200" b="1" dirty="0">
                <a:solidFill>
                  <a:srgbClr val="0000FF"/>
                </a:solidFill>
              </a:rPr>
              <a:t> (Beijing)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50" name="图片 49">
            <a:extLst>
              <a:ext uri="{FF2B5EF4-FFF2-40B4-BE49-F238E27FC236}">
                <a16:creationId xmlns:a16="http://schemas.microsoft.com/office/drawing/2014/main" id="{21C47CE7-B114-40A9-90A8-1672ADCD73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0070" y="1170742"/>
            <a:ext cx="2760274" cy="1347080"/>
          </a:xfrm>
          <a:prstGeom prst="rect">
            <a:avLst/>
          </a:prstGeom>
        </p:spPr>
      </p:pic>
      <p:sp>
        <p:nvSpPr>
          <p:cNvPr id="51" name="文本框 50">
            <a:extLst>
              <a:ext uri="{FF2B5EF4-FFF2-40B4-BE49-F238E27FC236}">
                <a16:creationId xmlns:a16="http://schemas.microsoft.com/office/drawing/2014/main" id="{00933555-A694-4ACB-A356-B62B48BC0BB3}"/>
              </a:ext>
            </a:extLst>
          </p:cNvPr>
          <p:cNvSpPr txBox="1"/>
          <p:nvPr/>
        </p:nvSpPr>
        <p:spPr>
          <a:xfrm>
            <a:off x="136835" y="1170741"/>
            <a:ext cx="46805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/>
              <a:t>Hamamatsu MPPC vs NDL EQR </a:t>
            </a:r>
            <a:r>
              <a:rPr lang="en-US" sz="2200" b="1" dirty="0" err="1"/>
              <a:t>SiPM</a:t>
            </a:r>
            <a:r>
              <a:rPr lang="en-US" sz="2200" b="1" dirty="0"/>
              <a:t> (epitaxial quenching resistors)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 - Short recovery time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-  High counting rate capability </a:t>
            </a:r>
          </a:p>
        </p:txBody>
      </p:sp>
      <p:pic>
        <p:nvPicPr>
          <p:cNvPr id="53" name="图片 52">
            <a:extLst>
              <a:ext uri="{FF2B5EF4-FFF2-40B4-BE49-F238E27FC236}">
                <a16:creationId xmlns:a16="http://schemas.microsoft.com/office/drawing/2014/main" id="{2B7F1E8C-A989-46CA-826B-284FD4D5D7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148" y="3672192"/>
            <a:ext cx="4680520" cy="3128370"/>
          </a:xfrm>
          <a:prstGeom prst="rect">
            <a:avLst/>
          </a:pr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F9F2299F-0521-428C-A32E-FC6D6CA92EC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35" y="1197817"/>
            <a:ext cx="1952736" cy="1464553"/>
          </a:xfrm>
          <a:prstGeom prst="rect">
            <a:avLst/>
          </a:prstGeom>
        </p:spPr>
      </p:pic>
      <p:cxnSp>
        <p:nvCxnSpPr>
          <p:cNvPr id="57" name="直接箭头连接符 56">
            <a:extLst>
              <a:ext uri="{FF2B5EF4-FFF2-40B4-BE49-F238E27FC236}">
                <a16:creationId xmlns:a16="http://schemas.microsoft.com/office/drawing/2014/main" id="{125E8385-67C7-4D83-B270-726B59849D86}"/>
              </a:ext>
            </a:extLst>
          </p:cNvPr>
          <p:cNvCxnSpPr/>
          <p:nvPr/>
        </p:nvCxnSpPr>
        <p:spPr>
          <a:xfrm flipH="1">
            <a:off x="5377771" y="1600592"/>
            <a:ext cx="212921" cy="237833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8" name="文本框 57">
            <a:extLst>
              <a:ext uri="{FF2B5EF4-FFF2-40B4-BE49-F238E27FC236}">
                <a16:creationId xmlns:a16="http://schemas.microsoft.com/office/drawing/2014/main" id="{11A691D1-5AB1-42EF-AB60-438BC88797A8}"/>
              </a:ext>
            </a:extLst>
          </p:cNvPr>
          <p:cNvSpPr txBox="1"/>
          <p:nvPr/>
        </p:nvSpPr>
        <p:spPr>
          <a:xfrm>
            <a:off x="4913403" y="1278169"/>
            <a:ext cx="11416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rgbClr val="FFFF00"/>
                </a:solidFill>
              </a:rPr>
              <a:t>NDL-</a:t>
            </a:r>
            <a:r>
              <a:rPr lang="en-US" altLang="zh-CN" b="1" dirty="0" err="1">
                <a:solidFill>
                  <a:srgbClr val="FFFF00"/>
                </a:solidFill>
              </a:rPr>
              <a:t>SiPM</a:t>
            </a:r>
            <a:endParaRPr lang="zh-CN" altLang="en-US" b="1" dirty="0">
              <a:solidFill>
                <a:srgbClr val="FFFF00"/>
              </a:solidFill>
            </a:endParaRPr>
          </a:p>
        </p:txBody>
      </p:sp>
      <p:sp>
        <p:nvSpPr>
          <p:cNvPr id="60" name="矩形 59">
            <a:extLst>
              <a:ext uri="{FF2B5EF4-FFF2-40B4-BE49-F238E27FC236}">
                <a16:creationId xmlns:a16="http://schemas.microsoft.com/office/drawing/2014/main" id="{6319FF3B-DEF0-45C1-80CE-15F9E079722A}"/>
              </a:ext>
            </a:extLst>
          </p:cNvPr>
          <p:cNvSpPr/>
          <p:nvPr/>
        </p:nvSpPr>
        <p:spPr>
          <a:xfrm>
            <a:off x="1259632" y="4506204"/>
            <a:ext cx="20384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>
                <a:solidFill>
                  <a:srgbClr val="0000FF"/>
                </a:solidFill>
              </a:rPr>
              <a:t>Photon Spectrum</a:t>
            </a:r>
            <a:endParaRPr lang="zh-CN" altLang="en-US" sz="2000" dirty="0">
              <a:solidFill>
                <a:srgbClr val="0000FF"/>
              </a:solidFill>
            </a:endParaRPr>
          </a:p>
        </p:txBody>
      </p:sp>
      <p:sp>
        <p:nvSpPr>
          <p:cNvPr id="61" name="椭圆 60">
            <a:extLst>
              <a:ext uri="{FF2B5EF4-FFF2-40B4-BE49-F238E27FC236}">
                <a16:creationId xmlns:a16="http://schemas.microsoft.com/office/drawing/2014/main" id="{907552D5-B57E-4A61-8622-DD489CD840F6}"/>
              </a:ext>
            </a:extLst>
          </p:cNvPr>
          <p:cNvSpPr/>
          <p:nvPr/>
        </p:nvSpPr>
        <p:spPr>
          <a:xfrm>
            <a:off x="3707904" y="6276435"/>
            <a:ext cx="5400600" cy="248909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5" name="内容占位符 3">
            <a:extLst>
              <a:ext uri="{FF2B5EF4-FFF2-40B4-BE49-F238E27FC236}">
                <a16:creationId xmlns:a16="http://schemas.microsoft.com/office/drawing/2014/main" id="{361A3040-92F0-47FD-89EC-CCEDE317AEB8}"/>
              </a:ext>
            </a:extLst>
          </p:cNvPr>
          <p:cNvGraphicFramePr>
            <a:graphicFrameLocks/>
          </p:cNvGraphicFramePr>
          <p:nvPr/>
        </p:nvGraphicFramePr>
        <p:xfrm>
          <a:off x="395262" y="2786516"/>
          <a:ext cx="7993164" cy="803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21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219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3219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3219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3219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3219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32351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SiPM1</a:t>
                      </a:r>
                      <a:endParaRPr lang="zh-CN" altLang="en-US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SiPM2</a:t>
                      </a:r>
                      <a:endParaRPr lang="zh-CN" altLang="en-US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SiPM3</a:t>
                      </a:r>
                      <a:endParaRPr lang="zh-CN" altLang="en-US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/>
                        <a:t>SiPM4</a:t>
                      </a:r>
                      <a:endParaRPr lang="zh-CN" altLang="en-US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SiPM5</a:t>
                      </a:r>
                      <a:endParaRPr lang="zh-CN" altLang="en-US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/>
                        <a:t>SiPM6</a:t>
                      </a:r>
                      <a:endParaRPr lang="zh-CN" altLang="en-US" sz="2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100"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25.43p.e.</a:t>
                      </a:r>
                      <a:endParaRPr lang="zh-CN" altLang="en-US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25.77p.e.</a:t>
                      </a:r>
                      <a:endParaRPr lang="zh-CN" altLang="en-US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25.12p.e.</a:t>
                      </a:r>
                      <a:endParaRPr lang="zh-CN" altLang="en-US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24.06p.e.</a:t>
                      </a:r>
                      <a:endParaRPr lang="zh-CN" altLang="en-US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23.44p.e.</a:t>
                      </a:r>
                      <a:endParaRPr lang="zh-CN" altLang="en-US" sz="20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r>
                        <a:rPr lang="en-US" altLang="zh-CN" sz="2000" dirty="0"/>
                        <a:t>24.61p.e.</a:t>
                      </a:r>
                      <a:endParaRPr lang="zh-CN" altLang="en-US" sz="20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8701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7243404-8ADF-44E6-BB5B-0939B7EF4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4867" y="2520201"/>
            <a:ext cx="3295399" cy="2871463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6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CEPC HCAL: Technology Options 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0D1F80B-1E87-4908-AD35-EDF1B8CB1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96752"/>
            <a:ext cx="5256584" cy="5154754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HCAL</a:t>
            </a:r>
            <a:r>
              <a:rPr lang="zh-CN" altLang="en-US" sz="2400" dirty="0">
                <a:solidFill>
                  <a:schemeClr val="tx1"/>
                </a:solidFill>
              </a:rPr>
              <a:t> </a:t>
            </a:r>
            <a:r>
              <a:rPr lang="en-US" altLang="zh-CN" sz="2400" dirty="0">
                <a:solidFill>
                  <a:schemeClr val="tx1"/>
                </a:solidFill>
              </a:rPr>
              <a:t>t</a:t>
            </a:r>
            <a:r>
              <a:rPr lang="en-US" sz="2400" dirty="0">
                <a:solidFill>
                  <a:schemeClr val="tx1"/>
                </a:solidFill>
              </a:rPr>
              <a:t>echnology options in CEPC CDR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SDHCAL with RPC (Baseline)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SDHCAL with THGEM</a:t>
            </a:r>
          </a:p>
          <a:p>
            <a:pPr lvl="1"/>
            <a:r>
              <a:rPr lang="en-US" sz="2200" dirty="0">
                <a:solidFill>
                  <a:schemeClr val="tx1"/>
                </a:solidFill>
              </a:rPr>
              <a:t>AHCAL with scintillator + </a:t>
            </a:r>
            <a:r>
              <a:rPr lang="en-US" sz="2200" dirty="0" err="1">
                <a:solidFill>
                  <a:schemeClr val="tx1"/>
                </a:solidFill>
              </a:rPr>
              <a:t>SiPM</a:t>
            </a:r>
            <a:endParaRPr lang="en-US" sz="2200" dirty="0">
              <a:solidFill>
                <a:schemeClr val="tx1"/>
              </a:solidFill>
            </a:endParaRPr>
          </a:p>
          <a:p>
            <a:pPr>
              <a:tabLst>
                <a:tab pos="1489075" algn="l"/>
              </a:tabLst>
            </a:pPr>
            <a:r>
              <a:rPr lang="en-US" sz="2400" dirty="0">
                <a:solidFill>
                  <a:schemeClr val="tx1"/>
                </a:solidFill>
              </a:rPr>
              <a:t>Stainless steel </a:t>
            </a:r>
            <a:r>
              <a:rPr lang="en-US" altLang="zh-CN" sz="2400" dirty="0">
                <a:solidFill>
                  <a:schemeClr val="tx1"/>
                </a:solidFill>
              </a:rPr>
              <a:t>as absorber</a:t>
            </a:r>
            <a:endParaRPr lang="en-US" sz="2400" dirty="0">
              <a:solidFill>
                <a:schemeClr val="tx1"/>
              </a:solidFill>
            </a:endParaRP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/>
              <a:t>Digital HCAL requires a higher readout granularity than analogue HCAL to avoid saturation for high energy showers</a:t>
            </a:r>
          </a:p>
          <a:p>
            <a:pPr lvl="1"/>
            <a:r>
              <a:rPr lang="en-US" sz="2400" dirty="0"/>
              <a:t>More channels with digital HCAL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91220EFF-BB0E-4267-AC9A-5E6F78C907C2}"/>
              </a:ext>
            </a:extLst>
          </p:cNvPr>
          <p:cNvSpPr/>
          <p:nvPr/>
        </p:nvSpPr>
        <p:spPr>
          <a:xfrm>
            <a:off x="6005295" y="1488162"/>
            <a:ext cx="29764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Read out with multiple thresholds: Semi-digital HCAL → SDHCAL</a:t>
            </a:r>
          </a:p>
        </p:txBody>
      </p:sp>
      <p:sp>
        <p:nvSpPr>
          <p:cNvPr id="9" name="Right Brace 4">
            <a:extLst>
              <a:ext uri="{FF2B5EF4-FFF2-40B4-BE49-F238E27FC236}">
                <a16:creationId xmlns:a16="http://schemas.microsoft.com/office/drawing/2014/main" id="{A9AD4F67-9BE0-478E-91A7-A571485247A1}"/>
              </a:ext>
            </a:extLst>
          </p:cNvPr>
          <p:cNvSpPr/>
          <p:nvPr/>
        </p:nvSpPr>
        <p:spPr>
          <a:xfrm>
            <a:off x="5508104" y="1747546"/>
            <a:ext cx="288032" cy="635878"/>
          </a:xfrm>
          <a:prstGeom prst="rightBrace">
            <a:avLst>
              <a:gd name="adj1" fmla="val 8333"/>
              <a:gd name="adj2" fmla="val 51867"/>
            </a:avLst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50E17A9C-2401-4083-AD85-45B7902E9767}"/>
              </a:ext>
            </a:extLst>
          </p:cNvPr>
          <p:cNvSpPr txBox="1"/>
          <p:nvPr/>
        </p:nvSpPr>
        <p:spPr>
          <a:xfrm>
            <a:off x="6035263" y="5592142"/>
            <a:ext cx="2323970" cy="1077218"/>
          </a:xfrm>
          <a:prstGeom prst="rect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SDHCAL with 3-threshold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results in better energy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resolution than binary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mode for </a:t>
            </a:r>
            <a:r>
              <a:rPr lang="en-US" sz="1600" b="1" dirty="0" err="1">
                <a:solidFill>
                  <a:srgbClr val="FF0000"/>
                </a:solidFill>
              </a:rPr>
              <a:t>E</a:t>
            </a:r>
            <a:r>
              <a:rPr lang="en-US" sz="1600" b="1" baseline="-25000" dirty="0" err="1">
                <a:solidFill>
                  <a:srgbClr val="FF0000"/>
                </a:solidFill>
              </a:rPr>
              <a:t>beam</a:t>
            </a:r>
            <a:r>
              <a:rPr lang="en-US" sz="1600" b="1" dirty="0">
                <a:solidFill>
                  <a:srgbClr val="FF0000"/>
                </a:solidFill>
              </a:rPr>
              <a:t> &gt; 40 GeV</a:t>
            </a:r>
          </a:p>
        </p:txBody>
      </p:sp>
      <p:sp>
        <p:nvSpPr>
          <p:cNvPr id="12" name="对话气泡: 椭圆形 11">
            <a:extLst>
              <a:ext uri="{FF2B5EF4-FFF2-40B4-BE49-F238E27FC236}">
                <a16:creationId xmlns:a16="http://schemas.microsoft.com/office/drawing/2014/main" id="{50C9C114-BC28-4054-9D6D-FDBCE78E16EB}"/>
              </a:ext>
            </a:extLst>
          </p:cNvPr>
          <p:cNvSpPr/>
          <p:nvPr/>
        </p:nvSpPr>
        <p:spPr>
          <a:xfrm>
            <a:off x="6977717" y="3719615"/>
            <a:ext cx="1675336" cy="943840"/>
          </a:xfrm>
          <a:prstGeom prst="wedgeEllipseCallout">
            <a:avLst>
              <a:gd name="adj1" fmla="val -39833"/>
              <a:gd name="adj2" fmla="val 152870"/>
            </a:avLst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9816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60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536163" y="230999"/>
            <a:ext cx="5610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CEPC ECAL Layout and Structure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5EF69BEF-D626-4418-831E-8613663B64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009" y="3971544"/>
            <a:ext cx="2601301" cy="1261236"/>
          </a:xfrm>
          <a:prstGeom prst="rect">
            <a:avLst/>
          </a:prstGeom>
        </p:spPr>
      </p:pic>
      <p:sp>
        <p:nvSpPr>
          <p:cNvPr id="7" name="内容占位符 2">
            <a:extLst>
              <a:ext uri="{FF2B5EF4-FFF2-40B4-BE49-F238E27FC236}">
                <a16:creationId xmlns:a16="http://schemas.microsoft.com/office/drawing/2014/main" id="{DD93430B-B6A1-4E14-A6F3-8BE2394668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534" y="1174349"/>
            <a:ext cx="8098814" cy="2629941"/>
          </a:xfrm>
        </p:spPr>
        <p:txBody>
          <a:bodyPr>
            <a:normAutofit fontScale="92500" lnSpcReduction="10000"/>
          </a:bodyPr>
          <a:lstStyle/>
          <a:p>
            <a:r>
              <a:rPr lang="en-US" altLang="zh-CN" sz="2400" dirty="0">
                <a:solidFill>
                  <a:schemeClr val="tx1"/>
                </a:solidFill>
              </a:rPr>
              <a:t>One cylindrical barrel + two disk-like endcaps</a:t>
            </a:r>
          </a:p>
          <a:p>
            <a:r>
              <a:rPr lang="en-US" altLang="zh-CN" sz="2400" dirty="0">
                <a:sym typeface="Symbol" panose="05050102010706020507" pitchFamily="18" charset="2"/>
              </a:rPr>
              <a:t></a:t>
            </a:r>
            <a:r>
              <a:rPr lang="en-US" altLang="zh-CN" sz="2400" dirty="0">
                <a:solidFill>
                  <a:schemeClr val="tx1"/>
                </a:solidFill>
              </a:rPr>
              <a:t>2 m in radius, and  </a:t>
            </a:r>
            <a:r>
              <a:rPr lang="en-US" altLang="zh-CN" sz="2400" dirty="0">
                <a:sym typeface="Symbol" panose="05050102010706020507" pitchFamily="18" charset="2"/>
              </a:rPr>
              <a:t></a:t>
            </a:r>
            <a:r>
              <a:rPr lang="en-US" altLang="zh-CN" sz="2400" dirty="0">
                <a:solidFill>
                  <a:schemeClr val="tx1"/>
                </a:solidFill>
              </a:rPr>
              <a:t>5.3 m long.</a:t>
            </a:r>
            <a:endParaRPr lang="zh-CN" altLang="en-US" sz="2400" dirty="0">
              <a:solidFill>
                <a:schemeClr val="tx1"/>
              </a:solidFill>
            </a:endParaRPr>
          </a:p>
          <a:p>
            <a:r>
              <a:rPr lang="en-US" altLang="zh-CN" sz="2400" dirty="0">
                <a:solidFill>
                  <a:schemeClr val="tx1"/>
                </a:solidFill>
              </a:rPr>
              <a:t>8 barrel sections:  1 section → 8 staves, 1 stave → 5 modules, 1 module → 5 columns </a:t>
            </a:r>
          </a:p>
          <a:p>
            <a:r>
              <a:rPr lang="en-US" altLang="zh-CN" sz="2400" dirty="0">
                <a:solidFill>
                  <a:schemeClr val="tx1"/>
                </a:solidFill>
              </a:rPr>
              <a:t>Each endcap →  4 quadrants, 1 quadrant → 9 columns</a:t>
            </a:r>
          </a:p>
          <a:p>
            <a:r>
              <a:rPr lang="en-US" altLang="zh-CN" sz="2400" dirty="0">
                <a:solidFill>
                  <a:schemeClr val="tx1"/>
                </a:solidFill>
              </a:rPr>
              <a:t>Column: slabs integrated into </a:t>
            </a:r>
            <a:r>
              <a:rPr lang="en-HK" altLang="zh-CN" sz="2400" dirty="0">
                <a:solidFill>
                  <a:schemeClr val="tx1"/>
                </a:solidFill>
              </a:rPr>
              <a:t>supporting</a:t>
            </a:r>
            <a:r>
              <a:rPr lang="en-HK" sz="2400" dirty="0">
                <a:solidFill>
                  <a:schemeClr val="tx1"/>
                </a:solidFill>
              </a:rPr>
              <a:t> structures </a:t>
            </a:r>
          </a:p>
          <a:p>
            <a:r>
              <a:rPr lang="en-HK" sz="2400" dirty="0">
                <a:solidFill>
                  <a:schemeClr val="tx1"/>
                </a:solidFill>
              </a:rPr>
              <a:t>Best possible hermeticity and minimum crack regions</a:t>
            </a:r>
            <a:endParaRPr lang="en-US" altLang="zh-CN" sz="2400" dirty="0">
              <a:solidFill>
                <a:schemeClr val="tx1"/>
              </a:solidFill>
            </a:endParaRPr>
          </a:p>
        </p:txBody>
      </p:sp>
      <p:pic>
        <p:nvPicPr>
          <p:cNvPr id="9" name="Picture 5">
            <a:extLst>
              <a:ext uri="{FF2B5EF4-FFF2-40B4-BE49-F238E27FC236}">
                <a16:creationId xmlns:a16="http://schemas.microsoft.com/office/drawing/2014/main" id="{CB8DEA6A-468D-4424-B612-9B94431FC2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868" y="3956888"/>
            <a:ext cx="2647140" cy="2197383"/>
          </a:xfrm>
          <a:prstGeom prst="rect">
            <a:avLst/>
          </a:prstGeom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8665B2B9-2FE8-43D5-B571-B1D405E07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30345" y="5103022"/>
            <a:ext cx="1405511" cy="1120813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B747C3E1-5A7B-47DE-8A8A-BA328907D4D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215" y="4470337"/>
            <a:ext cx="1846059" cy="1374774"/>
          </a:xfrm>
          <a:prstGeom prst="rect">
            <a:avLst/>
          </a:prstGeom>
        </p:spPr>
      </p:pic>
      <p:sp>
        <p:nvSpPr>
          <p:cNvPr id="12" name="TextBox 10">
            <a:extLst>
              <a:ext uri="{FF2B5EF4-FFF2-40B4-BE49-F238E27FC236}">
                <a16:creationId xmlns:a16="http://schemas.microsoft.com/office/drawing/2014/main" id="{91B7F813-EEBC-4D2B-B818-EEE67FC86C2C}"/>
              </a:ext>
            </a:extLst>
          </p:cNvPr>
          <p:cNvSpPr txBox="1"/>
          <p:nvPr/>
        </p:nvSpPr>
        <p:spPr>
          <a:xfrm>
            <a:off x="3240430" y="4136136"/>
            <a:ext cx="16171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Barrel stave</a:t>
            </a:r>
          </a:p>
        </p:txBody>
      </p:sp>
      <p:sp>
        <p:nvSpPr>
          <p:cNvPr id="13" name="TextBox 11">
            <a:extLst>
              <a:ext uri="{FF2B5EF4-FFF2-40B4-BE49-F238E27FC236}">
                <a16:creationId xmlns:a16="http://schemas.microsoft.com/office/drawing/2014/main" id="{74EA197C-5FEA-4CD5-9DB9-E76AEBBE7E4D}"/>
              </a:ext>
            </a:extLst>
          </p:cNvPr>
          <p:cNvSpPr txBox="1"/>
          <p:nvPr/>
        </p:nvSpPr>
        <p:spPr>
          <a:xfrm>
            <a:off x="5243671" y="5444091"/>
            <a:ext cx="12256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Endcap quadrant</a:t>
            </a:r>
          </a:p>
        </p:txBody>
      </p:sp>
      <p:sp>
        <p:nvSpPr>
          <p:cNvPr id="14" name="TextBox 17">
            <a:extLst>
              <a:ext uri="{FF2B5EF4-FFF2-40B4-BE49-F238E27FC236}">
                <a16:creationId xmlns:a16="http://schemas.microsoft.com/office/drawing/2014/main" id="{5C746DA2-825A-42E7-82E5-4DCC375CF6E4}"/>
              </a:ext>
            </a:extLst>
          </p:cNvPr>
          <p:cNvSpPr txBox="1"/>
          <p:nvPr/>
        </p:nvSpPr>
        <p:spPr>
          <a:xfrm>
            <a:off x="7107139" y="3966327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Slab</a:t>
            </a:r>
          </a:p>
        </p:txBody>
      </p:sp>
    </p:spTree>
    <p:extLst>
      <p:ext uri="{BB962C8B-B14F-4D97-AF65-F5344CB8AC3E}">
        <p14:creationId xmlns:p14="http://schemas.microsoft.com/office/powerpoint/2010/main" val="96997342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61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536163" y="230999"/>
            <a:ext cx="481933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CEPC ECAL Baseline Design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内容占位符 2">
            <a:extLst>
              <a:ext uri="{FF2B5EF4-FFF2-40B4-BE49-F238E27FC236}">
                <a16:creationId xmlns:a16="http://schemas.microsoft.com/office/drawing/2014/main" id="{1C5911BD-18A3-41B8-9783-3C3FDD6424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1345"/>
            <a:ext cx="8229600" cy="5184576"/>
          </a:xfrm>
        </p:spPr>
        <p:txBody>
          <a:bodyPr>
            <a:normAutofit/>
          </a:bodyPr>
          <a:lstStyle/>
          <a:p>
            <a:r>
              <a:rPr lang="en-US" altLang="zh-CN" sz="3200" dirty="0">
                <a:solidFill>
                  <a:schemeClr val="tx1"/>
                </a:solidFill>
              </a:rPr>
              <a:t>A Si-W sandwich calorimeter</a:t>
            </a:r>
          </a:p>
          <a:p>
            <a:r>
              <a:rPr lang="en-US" altLang="zh-CN" sz="3200" dirty="0">
                <a:solidFill>
                  <a:schemeClr val="tx1"/>
                </a:solidFill>
              </a:rPr>
              <a:t>Absorber</a:t>
            </a:r>
          </a:p>
          <a:p>
            <a:pPr lvl="1"/>
            <a:r>
              <a:rPr lang="en-US" altLang="zh-CN" sz="2800" dirty="0">
                <a:solidFill>
                  <a:schemeClr val="tx1"/>
                </a:solidFill>
              </a:rPr>
              <a:t>30 layers of W plates</a:t>
            </a:r>
          </a:p>
          <a:p>
            <a:pPr lvl="2"/>
            <a:r>
              <a:rPr lang="en-US" altLang="zh-CN" sz="2400" dirty="0"/>
              <a:t>First 20 layers: 2.1mm thick each</a:t>
            </a:r>
          </a:p>
          <a:p>
            <a:pPr lvl="2"/>
            <a:r>
              <a:rPr lang="en-US" altLang="zh-CN" sz="2400" dirty="0"/>
              <a:t>Last 10 layers: 4.2mm thick each</a:t>
            </a:r>
          </a:p>
          <a:p>
            <a:pPr lvl="1"/>
            <a:r>
              <a:rPr lang="en-US" altLang="zh-CN" sz="2800" dirty="0">
                <a:solidFill>
                  <a:schemeClr val="tx1"/>
                </a:solidFill>
              </a:rPr>
              <a:t>84 mm thick in total (24 X</a:t>
            </a:r>
            <a:r>
              <a:rPr lang="en-US" altLang="zh-CN" sz="2800" baseline="-25000" dirty="0">
                <a:solidFill>
                  <a:schemeClr val="tx1"/>
                </a:solidFill>
              </a:rPr>
              <a:t>0</a:t>
            </a:r>
            <a:r>
              <a:rPr lang="en-US" altLang="zh-CN" sz="2800" dirty="0">
                <a:solidFill>
                  <a:schemeClr val="tx1"/>
                </a:solidFill>
              </a:rPr>
              <a:t>)</a:t>
            </a:r>
            <a:endParaRPr lang="en-US" altLang="zh-CN" sz="2800" baseline="-25000" dirty="0">
              <a:solidFill>
                <a:schemeClr val="tx1"/>
              </a:solidFill>
            </a:endParaRPr>
          </a:p>
          <a:p>
            <a:r>
              <a:rPr lang="en-US" altLang="zh-CN" sz="3200" dirty="0">
                <a:solidFill>
                  <a:schemeClr val="tx1"/>
                </a:solidFill>
              </a:rPr>
              <a:t>Active medium</a:t>
            </a:r>
          </a:p>
          <a:p>
            <a:pPr lvl="1"/>
            <a:r>
              <a:rPr lang="en-US" altLang="zh-CN" sz="2800" dirty="0">
                <a:solidFill>
                  <a:schemeClr val="tx1"/>
                </a:solidFill>
              </a:rPr>
              <a:t>30 layers of Si plates</a:t>
            </a:r>
          </a:p>
          <a:p>
            <a:pPr lvl="1"/>
            <a:r>
              <a:rPr lang="en-US" altLang="zh-CN" sz="2800" dirty="0">
                <a:solidFill>
                  <a:schemeClr val="tx1"/>
                </a:solidFill>
              </a:rPr>
              <a:t>0.5 mm thick each </a:t>
            </a:r>
          </a:p>
        </p:txBody>
      </p:sp>
      <p:pic>
        <p:nvPicPr>
          <p:cNvPr id="16" name="Picture 3">
            <a:extLst>
              <a:ext uri="{FF2B5EF4-FFF2-40B4-BE49-F238E27FC236}">
                <a16:creationId xmlns:a16="http://schemas.microsoft.com/office/drawing/2014/main" id="{BEE61C60-0D54-48A9-877B-54A19343F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7420" y="4214701"/>
            <a:ext cx="2838399" cy="1967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1991B23D-CC08-43BD-9884-2E3E4D7CB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2372" y="1311138"/>
            <a:ext cx="2955948" cy="2155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570989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62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1536163" y="230999"/>
            <a:ext cx="47676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CEPC ECAL: Scintillator + W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内容占位符 2">
            <a:extLst>
              <a:ext uri="{FF2B5EF4-FFF2-40B4-BE49-F238E27FC236}">
                <a16:creationId xmlns:a16="http://schemas.microsoft.com/office/drawing/2014/main" id="{4E1A8F11-E130-423B-9DD9-126A6790C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989646"/>
            <a:ext cx="7920880" cy="3231442"/>
          </a:xfrm>
        </p:spPr>
        <p:txBody>
          <a:bodyPr>
            <a:normAutofit lnSpcReduction="10000"/>
          </a:bodyPr>
          <a:lstStyle/>
          <a:p>
            <a:r>
              <a:rPr lang="en-US" altLang="zh-CN" dirty="0">
                <a:solidFill>
                  <a:schemeClr val="tx1"/>
                </a:solidFill>
              </a:rPr>
              <a:t>A</a:t>
            </a:r>
            <a:r>
              <a:rPr lang="en-US" altLang="zh-CN" sz="2800" dirty="0">
                <a:solidFill>
                  <a:schemeClr val="tx1"/>
                </a:solidFill>
              </a:rPr>
              <a:t>dvantage: cost effective </a:t>
            </a:r>
          </a:p>
          <a:p>
            <a:r>
              <a:rPr lang="en-US" altLang="zh-CN" sz="2800" dirty="0">
                <a:solidFill>
                  <a:schemeClr val="tx1"/>
                </a:solidFill>
              </a:rPr>
              <a:t>The primary difference is in active layer thickness</a:t>
            </a:r>
          </a:p>
          <a:p>
            <a:pPr lvl="1"/>
            <a:r>
              <a:rPr lang="en-US" altLang="zh-CN" sz="2400" dirty="0">
                <a:solidFill>
                  <a:schemeClr val="tx1"/>
                </a:solidFill>
              </a:rPr>
              <a:t>2 mm thick scintillator (vs. 0.5mm silicon)</a:t>
            </a:r>
          </a:p>
          <a:p>
            <a:pPr lvl="1"/>
            <a:r>
              <a:rPr lang="en-US" altLang="zh-CN" sz="2400" dirty="0">
                <a:solidFill>
                  <a:schemeClr val="tx1"/>
                </a:solidFill>
              </a:rPr>
              <a:t>Scintillator: 5mm </a:t>
            </a:r>
            <a:r>
              <a:rPr lang="en-US" altLang="zh-CN" sz="2400" dirty="0">
                <a:solidFill>
                  <a:schemeClr val="tx1"/>
                </a:solidFill>
                <a:sym typeface="Symbol" panose="05050102010706020507" pitchFamily="18" charset="2"/>
              </a:rPr>
              <a:t> </a:t>
            </a:r>
            <a:r>
              <a:rPr lang="en-US" altLang="zh-CN" sz="2400" dirty="0">
                <a:solidFill>
                  <a:schemeClr val="tx1"/>
                </a:solidFill>
              </a:rPr>
              <a:t>45mm </a:t>
            </a:r>
            <a:r>
              <a:rPr lang="en-US" altLang="zh-CN" sz="2400" dirty="0">
                <a:solidFill>
                  <a:schemeClr val="tx1"/>
                </a:solidFill>
                <a:sym typeface="Symbol" panose="05050102010706020507" pitchFamily="18" charset="2"/>
              </a:rPr>
              <a:t> </a:t>
            </a:r>
            <a:r>
              <a:rPr lang="en-US" altLang="zh-CN" sz="2400" dirty="0">
                <a:solidFill>
                  <a:schemeClr val="tx1"/>
                </a:solidFill>
              </a:rPr>
              <a:t>2mm</a:t>
            </a:r>
          </a:p>
          <a:p>
            <a:pPr lvl="1"/>
            <a:r>
              <a:rPr lang="en-US" altLang="zh-CN" sz="2400" dirty="0">
                <a:solidFill>
                  <a:schemeClr val="tx1"/>
                </a:solidFill>
              </a:rPr>
              <a:t>Cross arrangement </a:t>
            </a:r>
            <a:r>
              <a:rPr lang="en-US" altLang="zh-CN" sz="2400" dirty="0">
                <a:solidFill>
                  <a:schemeClr val="tx1"/>
                </a:solidFill>
                <a:sym typeface="Wingdings" panose="05000000000000000000" pitchFamily="2" charset="2"/>
              </a:rPr>
              <a:t> cell size of 5 </a:t>
            </a:r>
            <a:r>
              <a:rPr lang="en-US" altLang="zh-CN" sz="2400" dirty="0">
                <a:solidFill>
                  <a:schemeClr val="tx1"/>
                </a:solidFill>
                <a:sym typeface="Symbol" panose="05050102010706020507" pitchFamily="18" charset="2"/>
              </a:rPr>
              <a:t></a:t>
            </a:r>
            <a:r>
              <a:rPr lang="en-US" altLang="zh-CN" sz="2400" dirty="0">
                <a:solidFill>
                  <a:schemeClr val="tx1"/>
                </a:solidFill>
                <a:sym typeface="Wingdings" panose="05000000000000000000" pitchFamily="2" charset="2"/>
              </a:rPr>
              <a:t>5 mm</a:t>
            </a:r>
            <a:r>
              <a:rPr lang="en-US" altLang="zh-CN" sz="2400" baseline="30000" dirty="0">
                <a:solidFill>
                  <a:schemeClr val="tx1"/>
                </a:solidFill>
                <a:sym typeface="Wingdings" panose="05000000000000000000" pitchFamily="2" charset="2"/>
              </a:rPr>
              <a:t>2</a:t>
            </a:r>
            <a:endParaRPr lang="en-US" altLang="zh-CN" sz="2400" baseline="30000" dirty="0">
              <a:solidFill>
                <a:schemeClr val="tx1"/>
              </a:solidFill>
            </a:endParaRPr>
          </a:p>
          <a:p>
            <a:r>
              <a:rPr lang="en-US" altLang="zh-CN" sz="2800" dirty="0"/>
              <a:t>Readout/Service layer: 2mm</a:t>
            </a:r>
            <a:endParaRPr lang="en-US" altLang="zh-CN" sz="2800" dirty="0">
              <a:solidFill>
                <a:schemeClr val="tx1"/>
              </a:solidFill>
            </a:endParaRPr>
          </a:p>
          <a:p>
            <a:r>
              <a:rPr lang="en-US" altLang="zh-CN" sz="2800" dirty="0" err="1">
                <a:solidFill>
                  <a:schemeClr val="tx1"/>
                </a:solidFill>
              </a:rPr>
              <a:t>SiPM</a:t>
            </a:r>
            <a:r>
              <a:rPr lang="en-US" altLang="zh-CN" sz="2800" dirty="0">
                <a:solidFill>
                  <a:schemeClr val="tx1"/>
                </a:solidFill>
              </a:rPr>
              <a:t> monitoring and calibration is required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C75016D-FD49-41CF-B13C-779ABFB5AE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6231" y="4310964"/>
            <a:ext cx="5248635" cy="1909402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69AD5DE1-6BE4-45A3-8667-9FE59EFB95D2}"/>
              </a:ext>
            </a:extLst>
          </p:cNvPr>
          <p:cNvSpPr txBox="1"/>
          <p:nvPr/>
        </p:nvSpPr>
        <p:spPr>
          <a:xfrm>
            <a:off x="3963637" y="4255122"/>
            <a:ext cx="36911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“Crossing” configuration of strips to get a high effective granularity </a:t>
            </a:r>
          </a:p>
        </p:txBody>
      </p:sp>
      <p:sp>
        <p:nvSpPr>
          <p:cNvPr id="10" name="TextBox 6">
            <a:extLst>
              <a:ext uri="{FF2B5EF4-FFF2-40B4-BE49-F238E27FC236}">
                <a16:creationId xmlns:a16="http://schemas.microsoft.com/office/drawing/2014/main" id="{74D967A4-37AD-45C0-9869-88CED0E90A65}"/>
              </a:ext>
            </a:extLst>
          </p:cNvPr>
          <p:cNvSpPr txBox="1"/>
          <p:nvPr/>
        </p:nvSpPr>
        <p:spPr>
          <a:xfrm>
            <a:off x="3491471" y="4999222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Scintillator: 45mm 5mm</a:t>
            </a: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31C92ECC-69A8-4151-A18A-D159C997DC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01" b="14661"/>
          <a:stretch>
            <a:fillRect/>
          </a:stretch>
        </p:blipFill>
        <p:spPr bwMode="auto">
          <a:xfrm>
            <a:off x="6101778" y="5259754"/>
            <a:ext cx="2648613" cy="954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C1CABEBD-446D-4636-BD2D-0731A2FD45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878" y="4478217"/>
            <a:ext cx="1337025" cy="758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C625B74D-DCFD-4054-89A3-37FCB41D72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7743" y="2612790"/>
            <a:ext cx="1973851" cy="10542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2816248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63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SDHCAL: Particle Identification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Image 1" descr="Capture d’écran 2019-02-25 à 14.07.38.png">
            <a:extLst>
              <a:ext uri="{FF2B5EF4-FFF2-40B4-BE49-F238E27FC236}">
                <a16:creationId xmlns:a16="http://schemas.microsoft.com/office/drawing/2014/main" id="{86924814-D5AC-4550-B028-0F303BC053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45" y="1723606"/>
            <a:ext cx="6668508" cy="284083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0C310DF8-F393-45BF-B8DB-EC52F5630E7C}"/>
              </a:ext>
            </a:extLst>
          </p:cNvPr>
          <p:cNvSpPr/>
          <p:nvPr/>
        </p:nvSpPr>
        <p:spPr>
          <a:xfrm>
            <a:off x="6826952" y="215345"/>
            <a:ext cx="2318535" cy="369332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  <a:ea typeface="FangSong" panose="02010609060101010101" pitchFamily="49" charset="-122"/>
              </a:rPr>
              <a:t>CALICE-CAN-2019-001</a:t>
            </a:r>
            <a:endParaRPr lang="en-US" b="1" dirty="0">
              <a:solidFill>
                <a:srgbClr val="0000FF"/>
              </a:solidFill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1E2D2EE-A663-471B-A82D-D4FB3EF5C419}"/>
              </a:ext>
            </a:extLst>
          </p:cNvPr>
          <p:cNvSpPr/>
          <p:nvPr/>
        </p:nvSpPr>
        <p:spPr>
          <a:xfrm>
            <a:off x="425900" y="992922"/>
            <a:ext cx="83225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è"/>
            </a:pPr>
            <a:r>
              <a:rPr lang="cy-GB" sz="2000" b="1" dirty="0">
                <a:solidFill>
                  <a:srgbClr val="030CBD"/>
                </a:solidFill>
              </a:rPr>
              <a:t>BDT helps to improve the hadron/e/mu PID, purify TB samples.</a:t>
            </a:r>
          </a:p>
          <a:p>
            <a:pPr marL="285750" indent="-285750">
              <a:buFont typeface="Wingdings" panose="05000000000000000000" pitchFamily="2" charset="2"/>
              <a:buChar char="è"/>
            </a:pPr>
            <a:r>
              <a:rPr lang="cy-GB" sz="2000" b="1" dirty="0">
                <a:solidFill>
                  <a:srgbClr val="030CBD"/>
                </a:solidFill>
              </a:rPr>
              <a:t>Keep 99% of pion efficiency and to reject &gt;99% of e/mu.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EE8A8D0-0655-4D45-BBAF-EC94B7F96F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5508" y="5085184"/>
            <a:ext cx="2438980" cy="174880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4D8837E-3CD6-49EB-B7FB-B64C2DCC4F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32170" y="1657466"/>
            <a:ext cx="2470680" cy="1771534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64D3311-1B18-496E-82DE-5BD0C0DB3F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68094" y="3408388"/>
            <a:ext cx="2438980" cy="174880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5C116A8-00E4-4E3C-823A-26849E4627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512" y="4431431"/>
            <a:ext cx="5770576" cy="2285200"/>
          </a:xfrm>
          <a:prstGeom prst="rect">
            <a:avLst/>
          </a:prstGeom>
        </p:spPr>
      </p:pic>
      <p:sp>
        <p:nvSpPr>
          <p:cNvPr id="14" name="矩形: 圆角 13">
            <a:extLst>
              <a:ext uri="{FF2B5EF4-FFF2-40B4-BE49-F238E27FC236}">
                <a16:creationId xmlns:a16="http://schemas.microsoft.com/office/drawing/2014/main" id="{A21CAF2D-8523-4543-B728-534B6A253902}"/>
              </a:ext>
            </a:extLst>
          </p:cNvPr>
          <p:cNvSpPr/>
          <p:nvPr/>
        </p:nvSpPr>
        <p:spPr>
          <a:xfrm>
            <a:off x="5628234" y="4869160"/>
            <a:ext cx="743966" cy="1944216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</a:pPr>
            <a:r>
              <a:rPr lang="en-US" sz="1500" dirty="0">
                <a:solidFill>
                  <a:srgbClr val="0000FF"/>
                </a:solidFill>
              </a:rPr>
              <a:t>~50%</a:t>
            </a:r>
          </a:p>
          <a:p>
            <a:pPr algn="ctr">
              <a:lnSpc>
                <a:spcPct val="90000"/>
              </a:lnSpc>
            </a:pPr>
            <a:r>
              <a:rPr lang="en-US" sz="1500" dirty="0">
                <a:solidFill>
                  <a:srgbClr val="0000FF"/>
                </a:solidFill>
              </a:rPr>
              <a:t>~26%</a:t>
            </a:r>
          </a:p>
          <a:p>
            <a:pPr algn="ctr">
              <a:lnSpc>
                <a:spcPct val="90000"/>
              </a:lnSpc>
            </a:pPr>
            <a:r>
              <a:rPr lang="en-US" sz="1500" dirty="0">
                <a:solidFill>
                  <a:srgbClr val="0000FF"/>
                </a:solidFill>
              </a:rPr>
              <a:t>~14%</a:t>
            </a:r>
          </a:p>
          <a:p>
            <a:pPr algn="ctr">
              <a:lnSpc>
                <a:spcPct val="90000"/>
              </a:lnSpc>
            </a:pPr>
            <a:r>
              <a:rPr lang="en-US" sz="1500" dirty="0">
                <a:solidFill>
                  <a:srgbClr val="0000FF"/>
                </a:solidFill>
              </a:rPr>
              <a:t>~9%</a:t>
            </a:r>
          </a:p>
          <a:p>
            <a:pPr algn="ctr">
              <a:lnSpc>
                <a:spcPct val="90000"/>
              </a:lnSpc>
            </a:pPr>
            <a:r>
              <a:rPr lang="en-US" sz="1500" dirty="0">
                <a:solidFill>
                  <a:srgbClr val="0000FF"/>
                </a:solidFill>
              </a:rPr>
              <a:t>~6%</a:t>
            </a:r>
          </a:p>
          <a:p>
            <a:pPr algn="ctr">
              <a:lnSpc>
                <a:spcPct val="90000"/>
              </a:lnSpc>
            </a:pPr>
            <a:r>
              <a:rPr lang="en-US" sz="1500" dirty="0">
                <a:solidFill>
                  <a:srgbClr val="0000FF"/>
                </a:solidFill>
              </a:rPr>
              <a:t>~4%</a:t>
            </a:r>
          </a:p>
          <a:p>
            <a:pPr algn="ctr">
              <a:lnSpc>
                <a:spcPct val="90000"/>
              </a:lnSpc>
            </a:pPr>
            <a:r>
              <a:rPr lang="en-US" sz="1500" dirty="0">
                <a:solidFill>
                  <a:srgbClr val="0000FF"/>
                </a:solidFill>
              </a:rPr>
              <a:t>~3%</a:t>
            </a:r>
          </a:p>
          <a:p>
            <a:pPr algn="ctr">
              <a:lnSpc>
                <a:spcPct val="90000"/>
              </a:lnSpc>
            </a:pPr>
            <a:r>
              <a:rPr lang="en-US" sz="1500" dirty="0">
                <a:solidFill>
                  <a:srgbClr val="0000FF"/>
                </a:solidFill>
              </a:rPr>
              <a:t>~2%</a:t>
            </a: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0D265AA-5E2B-4BA9-B72F-CE621A637E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8084" y="1905761"/>
            <a:ext cx="4261114" cy="2987529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A91B1990-4148-47F8-952F-5B9469D7F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05925" y="1964239"/>
            <a:ext cx="4309990" cy="29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08050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395536" y="116632"/>
            <a:ext cx="8372163" cy="662432"/>
          </a:xfrm>
        </p:spPr>
        <p:txBody>
          <a:bodyPr>
            <a:normAutofit/>
          </a:bodyPr>
          <a:lstStyle/>
          <a:p>
            <a:r>
              <a:rPr lang="en-US" altLang="zh-CN" dirty="0">
                <a:solidFill>
                  <a:srgbClr val="0000FF"/>
                </a:solidFill>
                <a:latin typeface="+mn-lt"/>
                <a:cs typeface="Times New Roman" panose="02020603050405020304" pitchFamily="18" charset="0"/>
              </a:rPr>
              <a:t>Optimization of SDHCAL Layers</a:t>
            </a:r>
            <a:endParaRPr lang="zh-CN" altLang="en-US" dirty="0">
              <a:solidFill>
                <a:srgbClr val="0000FF"/>
              </a:solidFill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AD6DCAD7-FD8D-424A-B62C-102AE18689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16" y="2852936"/>
            <a:ext cx="4197660" cy="3959929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DB1B830D-A3F0-41AC-BC5D-959D7FC7273D}"/>
              </a:ext>
            </a:extLst>
          </p:cNvPr>
          <p:cNvSpPr txBox="1"/>
          <p:nvPr/>
        </p:nvSpPr>
        <p:spPr>
          <a:xfrm>
            <a:off x="3851920" y="1309099"/>
            <a:ext cx="52567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ym typeface="Wingdings" panose="05000000000000000000" pitchFamily="2" charset="2"/>
              </a:rPr>
              <a:t> </a:t>
            </a:r>
            <a:r>
              <a:rPr lang="en-US" sz="2000" b="1" dirty="0"/>
              <a:t>SDHCAL has 48 layers: </a:t>
            </a:r>
          </a:p>
          <a:p>
            <a:r>
              <a:rPr lang="en-US" sz="2000" b="1" dirty="0"/>
              <a:t>    - 6mm RPC+20mm absorber (stainless steel)</a:t>
            </a:r>
            <a:endParaRPr lang="en-US" sz="2000" b="1" dirty="0">
              <a:solidFill>
                <a:srgbClr val="FF0000"/>
              </a:solidFill>
            </a:endParaRPr>
          </a:p>
          <a:p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 </a:t>
            </a:r>
            <a:r>
              <a:rPr lang="en-US" sz="2000" b="1" dirty="0">
                <a:solidFill>
                  <a:srgbClr val="FF0000"/>
                </a:solidFill>
              </a:rPr>
              <a:t>40-layer yields decent  energy resolution</a:t>
            </a:r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A6E4405C-CA2B-4E93-BE9F-2AAD9166E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187" y="1196752"/>
            <a:ext cx="3480559" cy="156795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E1ACDFF0-766E-4195-A49C-E80B39A982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8359" y="2873562"/>
            <a:ext cx="3866089" cy="374981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526408D-BD3E-4D81-9377-E2B1B4519294}"/>
              </a:ext>
            </a:extLst>
          </p:cNvPr>
          <p:cNvSpPr txBox="1"/>
          <p:nvPr/>
        </p:nvSpPr>
        <p:spPr>
          <a:xfrm>
            <a:off x="2539698" y="4132990"/>
            <a:ext cx="1096198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TB Data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F07CBA8C-0F98-4695-98CB-811025EA7D5E}"/>
              </a:ext>
            </a:extLst>
          </p:cNvPr>
          <p:cNvSpPr txBox="1"/>
          <p:nvPr/>
        </p:nvSpPr>
        <p:spPr>
          <a:xfrm>
            <a:off x="6480287" y="4120928"/>
            <a:ext cx="1902059" cy="43088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</a:rPr>
              <a:t>MC Simulation</a:t>
            </a:r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0531528B-479D-4161-98B2-C102047FA862}"/>
              </a:ext>
            </a:extLst>
          </p:cNvPr>
          <p:cNvSpPr txBox="1"/>
          <p:nvPr/>
        </p:nvSpPr>
        <p:spPr>
          <a:xfrm>
            <a:off x="6228184" y="3090082"/>
            <a:ext cx="722009" cy="40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46" b="1" dirty="0"/>
              <a:t>pion</a:t>
            </a:r>
          </a:p>
        </p:txBody>
      </p:sp>
    </p:spTree>
    <p:extLst>
      <p:ext uri="{BB962C8B-B14F-4D97-AF65-F5344CB8AC3E}">
        <p14:creationId xmlns:p14="http://schemas.microsoft.com/office/powerpoint/2010/main" val="17160598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65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SDHCAL: RPC Construction at SJTU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13130519-FE86-4827-9F22-227FD20B2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5" y="2137111"/>
            <a:ext cx="200025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Rectangle 4">
            <a:extLst>
              <a:ext uri="{FF2B5EF4-FFF2-40B4-BE49-F238E27FC236}">
                <a16:creationId xmlns:a16="http://schemas.microsoft.com/office/drawing/2014/main" id="{8C724097-590C-44F0-B08D-D556E04C14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650" y="1484784"/>
            <a:ext cx="203200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altLang="en-US" dirty="0">
                <a:solidFill>
                  <a:srgbClr val="FF0000"/>
                </a:solidFill>
                <a:latin typeface="TeX Gyre Heros" charset="0"/>
              </a:rPr>
              <a:t>1.Position the walls and pipes </a:t>
            </a: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DAFE6BAF-AE71-4B3E-A20B-A9529752BB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37" b="14693"/>
          <a:stretch>
            <a:fillRect/>
          </a:stretch>
        </p:blipFill>
        <p:spPr bwMode="auto">
          <a:xfrm>
            <a:off x="2429892" y="2161454"/>
            <a:ext cx="2070100" cy="1268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t="14337" b="14693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6">
            <a:extLst>
              <a:ext uri="{FF2B5EF4-FFF2-40B4-BE49-F238E27FC236}">
                <a16:creationId xmlns:a16="http://schemas.microsoft.com/office/drawing/2014/main" id="{EFAEB05D-8F7A-4B80-848F-43FBCC837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7" t="12035" r="11595" b="10184"/>
          <a:stretch>
            <a:fillRect/>
          </a:stretch>
        </p:blipFill>
        <p:spPr bwMode="auto">
          <a:xfrm>
            <a:off x="4723829" y="2137111"/>
            <a:ext cx="2055813" cy="126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25487" t="12035" r="11595" b="10184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7">
            <a:extLst>
              <a:ext uri="{FF2B5EF4-FFF2-40B4-BE49-F238E27FC236}">
                <a16:creationId xmlns:a16="http://schemas.microsoft.com/office/drawing/2014/main" id="{FC004F63-A2B8-46BA-B9EA-EEAAD333FA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390469" y="4104168"/>
            <a:ext cx="1926739" cy="14249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53A91313-17BA-4DDC-8058-17C93F136C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325" y="4104170"/>
            <a:ext cx="1833884" cy="1424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9">
            <a:extLst>
              <a:ext uri="{FF2B5EF4-FFF2-40B4-BE49-F238E27FC236}">
                <a16:creationId xmlns:a16="http://schemas.microsoft.com/office/drawing/2014/main" id="{D1E11A27-9937-458D-9FBA-A327E027F8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55" y="2122097"/>
            <a:ext cx="2000250" cy="126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Rectangle 10">
            <a:extLst>
              <a:ext uri="{FF2B5EF4-FFF2-40B4-BE49-F238E27FC236}">
                <a16:creationId xmlns:a16="http://schemas.microsoft.com/office/drawing/2014/main" id="{09CEDE99-9B97-411D-8738-8C08CAAD86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17189" y="1484784"/>
            <a:ext cx="227330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altLang="en-US" dirty="0">
                <a:solidFill>
                  <a:srgbClr val="FF0000"/>
                </a:solidFill>
                <a:latin typeface="TeX Gyre Heros" charset="0"/>
              </a:rPr>
              <a:t>2.Glue walls and pipes.</a:t>
            </a: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B283AFA0-B08E-44F7-AE1C-2D8FF25FE5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53979" y="1462424"/>
            <a:ext cx="2128838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altLang="en-US" dirty="0">
                <a:solidFill>
                  <a:srgbClr val="FF0000"/>
                </a:solidFill>
                <a:latin typeface="TeX Gyre Heros" charset="0"/>
              </a:rPr>
              <a:t>3.Draw the spacer position sketch</a:t>
            </a:r>
          </a:p>
        </p:txBody>
      </p:sp>
      <p:sp>
        <p:nvSpPr>
          <p:cNvPr id="17" name="Rectangle 12">
            <a:extLst>
              <a:ext uri="{FF2B5EF4-FFF2-40B4-BE49-F238E27FC236}">
                <a16:creationId xmlns:a16="http://schemas.microsoft.com/office/drawing/2014/main" id="{56DC0ACA-5893-4CD4-B05B-AF300BFC9C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74268" y="1464872"/>
            <a:ext cx="212883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altLang="en-US" dirty="0">
                <a:solidFill>
                  <a:srgbClr val="FF0000"/>
                </a:solidFill>
                <a:latin typeface="TeX Gyre Heros" charset="0"/>
              </a:rPr>
              <a:t>4.Put the spacers on the glass</a:t>
            </a:r>
          </a:p>
        </p:txBody>
      </p:sp>
      <p:sp>
        <p:nvSpPr>
          <p:cNvPr id="19" name="Rectangle 13">
            <a:extLst>
              <a:ext uri="{FF2B5EF4-FFF2-40B4-BE49-F238E27FC236}">
                <a16:creationId xmlns:a16="http://schemas.microsoft.com/office/drawing/2014/main" id="{5037EA93-BE4D-4105-8EB9-538D18D9A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0290" y="5987221"/>
            <a:ext cx="2424112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altLang="en-US" dirty="0">
                <a:solidFill>
                  <a:srgbClr val="FF0000"/>
                </a:solidFill>
                <a:latin typeface="TeX Gyre Heros" charset="0"/>
              </a:rPr>
              <a:t>5.Glue the spacers</a:t>
            </a:r>
          </a:p>
        </p:txBody>
      </p:sp>
      <p:sp>
        <p:nvSpPr>
          <p:cNvPr id="20" name="Rectangle 14">
            <a:extLst>
              <a:ext uri="{FF2B5EF4-FFF2-40B4-BE49-F238E27FC236}">
                <a16:creationId xmlns:a16="http://schemas.microsoft.com/office/drawing/2014/main" id="{FB2BE3E5-9E24-4AFD-86F2-8509C6E267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33290" y="5835096"/>
            <a:ext cx="213042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altLang="en-US" dirty="0">
                <a:solidFill>
                  <a:srgbClr val="FF0000"/>
                </a:solidFill>
                <a:latin typeface="TeX Gyre Heros" charset="0"/>
              </a:rPr>
              <a:t>6. Glue the second glass to the walls</a:t>
            </a:r>
          </a:p>
        </p:txBody>
      </p:sp>
      <p:sp>
        <p:nvSpPr>
          <p:cNvPr id="21" name="Rectangle 15">
            <a:extLst>
              <a:ext uri="{FF2B5EF4-FFF2-40B4-BE49-F238E27FC236}">
                <a16:creationId xmlns:a16="http://schemas.microsoft.com/office/drawing/2014/main" id="{1CDD5479-BCD1-4973-B123-BF27B76574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1779" y="5805264"/>
            <a:ext cx="2556445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altLang="en-US" dirty="0">
                <a:solidFill>
                  <a:srgbClr val="FF0000"/>
                </a:solidFill>
                <a:latin typeface="TeX Gyre Heros" charset="0"/>
              </a:rPr>
              <a:t>7. Gas tight with silicon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altLang="en-US" dirty="0">
                <a:solidFill>
                  <a:srgbClr val="FF0000"/>
                </a:solidFill>
                <a:latin typeface="TeX Gyre Heros" charset="0"/>
              </a:rPr>
              <a:t>and test leaks</a:t>
            </a:r>
          </a:p>
        </p:txBody>
      </p:sp>
      <p:pic>
        <p:nvPicPr>
          <p:cNvPr id="22" name="Picture 16">
            <a:extLst>
              <a:ext uri="{FF2B5EF4-FFF2-40B4-BE49-F238E27FC236}">
                <a16:creationId xmlns:a16="http://schemas.microsoft.com/office/drawing/2014/main" id="{070556A1-8803-4624-A9BA-9928822FB3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56" y="4104168"/>
            <a:ext cx="1808360" cy="14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" name="Rectangle 17">
            <a:extLst>
              <a:ext uri="{FF2B5EF4-FFF2-40B4-BE49-F238E27FC236}">
                <a16:creationId xmlns:a16="http://schemas.microsoft.com/office/drawing/2014/main" id="{A3D5759D-8402-4749-9895-5E82A81B0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72200" y="5813573"/>
            <a:ext cx="2952750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5pPr>
            <a:lvl6pPr marL="25146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6pPr>
            <a:lvl7pPr marL="29718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7pPr>
            <a:lvl8pPr marL="34290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8pPr>
            <a:lvl9pPr marL="3886200" indent="-228600" defTabSz="449263" fontAlgn="base">
              <a:lnSpc>
                <a:spcPct val="9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Source Sans Pro" pitchFamily="32" charset="0"/>
                <a:cs typeface="源ノ角ゴシック Normal" charset="0"/>
              </a:defRPr>
            </a:lvl9pPr>
          </a:lstStyle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altLang="en-US" dirty="0">
                <a:solidFill>
                  <a:srgbClr val="FF0000"/>
                </a:solidFill>
                <a:latin typeface="TeX Gyre Heros" charset="0"/>
              </a:rPr>
              <a:t>8. Graphite coating </a:t>
            </a:r>
          </a:p>
          <a:p>
            <a:pPr algn="ctr">
              <a:lnSpc>
                <a:spcPct val="100000"/>
              </a:lnSpc>
              <a:buClrTx/>
              <a:buFontTx/>
              <a:buNone/>
            </a:pPr>
            <a:r>
              <a:rPr lang="fr-FR" altLang="en-US" dirty="0">
                <a:solidFill>
                  <a:srgbClr val="FF0000"/>
                </a:solidFill>
                <a:latin typeface="TeX Gyre Heros" charset="0"/>
              </a:rPr>
              <a:t>and mylar fixing</a:t>
            </a:r>
          </a:p>
        </p:txBody>
      </p:sp>
      <p:pic>
        <p:nvPicPr>
          <p:cNvPr id="24" name="Picture 18">
            <a:extLst>
              <a:ext uri="{FF2B5EF4-FFF2-40B4-BE49-F238E27FC236}">
                <a16:creationId xmlns:a16="http://schemas.microsoft.com/office/drawing/2014/main" id="{554F9B84-0546-4C5D-8713-8F6727243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45" r="18335"/>
          <a:stretch>
            <a:fillRect/>
          </a:stretch>
        </p:blipFill>
        <p:spPr bwMode="auto">
          <a:xfrm>
            <a:off x="6886539" y="4104168"/>
            <a:ext cx="1851025" cy="1417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18445" r="1833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1332025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+mn-lt"/>
              </a:rPr>
              <a:t>Active Cooling System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2015/05/17</a:t>
            </a:r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CEPC Calorimeters</a:t>
            </a:r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A38239-109B-4941-9AB1-9AA364F0AC56}" type="slidenum">
              <a:rPr lang="zh-CN" altLang="en-US" smtClean="0"/>
              <a:t>66</a:t>
            </a:fld>
            <a:endParaRPr lang="zh-CN" altLang="en-US"/>
          </a:p>
        </p:txBody>
      </p:sp>
      <p:sp>
        <p:nvSpPr>
          <p:cNvPr id="8" name="内容占位符 2"/>
          <p:cNvSpPr txBox="1">
            <a:spLocks/>
          </p:cNvSpPr>
          <p:nvPr/>
        </p:nvSpPr>
        <p:spPr>
          <a:xfrm>
            <a:off x="368134" y="1196402"/>
            <a:ext cx="8383979" cy="294808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n"/>
              <a:defRPr sz="2800" kern="1200" baseline="0">
                <a:solidFill>
                  <a:schemeClr val="accent1">
                    <a:lumMod val="50000"/>
                  </a:schemeClr>
                </a:solidFill>
                <a:latin typeface="+mn-lt"/>
                <a:ea typeface="黑体" panose="02010609060101010101" pitchFamily="49" charset="-122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2"/>
              </a:buClr>
              <a:buSzPct val="60000"/>
              <a:buFont typeface="Wingdings" panose="05000000000000000000" pitchFamily="2" charset="2"/>
              <a:buChar char="p"/>
              <a:defRPr sz="2400" kern="1200" baseline="0">
                <a:solidFill>
                  <a:schemeClr val="accent2"/>
                </a:solidFill>
                <a:latin typeface="+mn-lt"/>
                <a:ea typeface="黑体" panose="02010609060101010101" pitchFamily="49" charset="-122"/>
                <a:cs typeface="+mn-cs"/>
              </a:defRPr>
            </a:lvl2pPr>
            <a:lvl3pPr marL="12573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accent5"/>
              </a:buClr>
              <a:buSzPct val="80000"/>
              <a:buFont typeface="Wingdings" panose="05000000000000000000" pitchFamily="2" charset="2"/>
              <a:buChar char="n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</a:rPr>
              <a:t>CEPC is designed to operate at continuous mode with beam crossing rate: 2.8</a:t>
            </a:r>
            <a:r>
              <a:rPr lang="en-US" altLang="zh-CN" sz="2400" dirty="0">
                <a:solidFill>
                  <a:schemeClr val="tx1"/>
                </a:solidFill>
                <a:sym typeface="Symbol"/>
              </a:rPr>
              <a:t>10</a:t>
            </a:r>
            <a:r>
              <a:rPr lang="en-US" altLang="zh-CN" sz="2400" baseline="30000" dirty="0">
                <a:solidFill>
                  <a:schemeClr val="tx1"/>
                </a:solidFill>
                <a:sym typeface="Symbol"/>
              </a:rPr>
              <a:t>5</a:t>
            </a:r>
            <a:r>
              <a:rPr lang="en-US" altLang="zh-CN" sz="2400" dirty="0">
                <a:solidFill>
                  <a:schemeClr val="tx1"/>
                </a:solidFill>
                <a:sym typeface="Symbol"/>
              </a:rPr>
              <a:t> Hz. Power pulsing will not work at CEPC.</a:t>
            </a:r>
            <a:endParaRPr lang="en-US" altLang="zh-CN" sz="2000" dirty="0">
              <a:sym typeface="Symbol"/>
            </a:endParaRPr>
          </a:p>
          <a:p>
            <a:pPr>
              <a:buFont typeface="Wingdings" pitchFamily="2" charset="2"/>
              <a:buChar char="Ø"/>
            </a:pPr>
            <a:r>
              <a:rPr lang="en-US" altLang="zh-CN" sz="2400" dirty="0">
                <a:solidFill>
                  <a:schemeClr val="tx1"/>
                </a:solidFill>
                <a:sym typeface="Symbol"/>
              </a:rPr>
              <a:t>Compare to ILD, the power consumption of VFE readout electronics  at CEPC is about two orders of magnitude higher, hence it requires an active cooling</a:t>
            </a:r>
          </a:p>
          <a:p>
            <a:pPr lvl="1">
              <a:buFont typeface="Courier New" pitchFamily="49" charset="0"/>
              <a:buChar char="o"/>
            </a:pPr>
            <a:r>
              <a:rPr lang="en-US" altLang="zh-CN" sz="2000" dirty="0">
                <a:solidFill>
                  <a:srgbClr val="030CBD"/>
                </a:solidFill>
              </a:rPr>
              <a:t>Evaporative CO</a:t>
            </a:r>
            <a:r>
              <a:rPr lang="en-US" altLang="zh-CN" sz="2000" baseline="-25000" dirty="0">
                <a:solidFill>
                  <a:srgbClr val="030CBD"/>
                </a:solidFill>
              </a:rPr>
              <a:t>2</a:t>
            </a:r>
            <a:r>
              <a:rPr lang="en-US" altLang="zh-CN" sz="2000" dirty="0">
                <a:solidFill>
                  <a:srgbClr val="030CBD"/>
                </a:solidFill>
              </a:rPr>
              <a:t> cooling in thin pipes embedded  in Copper exchange plate.</a:t>
            </a:r>
          </a:p>
          <a:p>
            <a:pPr lvl="1">
              <a:buFont typeface="Courier New" pitchFamily="49" charset="0"/>
              <a:buChar char="o"/>
            </a:pPr>
            <a:r>
              <a:rPr lang="en-US" altLang="zh-CN" sz="2000" dirty="0">
                <a:solidFill>
                  <a:srgbClr val="030CBD"/>
                </a:solidFill>
              </a:rPr>
              <a:t>For CMS-HGCAL design: heat extraction of 33 </a:t>
            </a:r>
            <a:r>
              <a:rPr lang="en-US" altLang="zh-CN" sz="2000" dirty="0" err="1">
                <a:solidFill>
                  <a:srgbClr val="030CBD"/>
                </a:solidFill>
              </a:rPr>
              <a:t>mW</a:t>
            </a:r>
            <a:r>
              <a:rPr lang="en-US" altLang="zh-CN" sz="2000" dirty="0">
                <a:solidFill>
                  <a:srgbClr val="030CBD"/>
                </a:solidFill>
              </a:rPr>
              <a:t>/cm</a:t>
            </a:r>
            <a:r>
              <a:rPr lang="en-US" altLang="zh-CN" sz="2000" baseline="30000" dirty="0">
                <a:solidFill>
                  <a:srgbClr val="030CBD"/>
                </a:solidFill>
              </a:rPr>
              <a:t>2</a:t>
            </a:r>
            <a:r>
              <a:rPr lang="en-US" altLang="zh-CN" sz="2000" dirty="0">
                <a:solidFill>
                  <a:srgbClr val="030CBD"/>
                </a:solidFill>
              </a:rPr>
              <a:t>, allows operation with 6 </a:t>
            </a:r>
            <a:r>
              <a:rPr lang="en-US" altLang="zh-CN" sz="2000" dirty="0">
                <a:solidFill>
                  <a:srgbClr val="030CBD"/>
                </a:solidFill>
                <a:sym typeface="Symbol"/>
              </a:rPr>
              <a:t> 6 mm</a:t>
            </a:r>
            <a:r>
              <a:rPr lang="en-US" altLang="zh-CN" sz="2000" baseline="30000" dirty="0">
                <a:solidFill>
                  <a:srgbClr val="030CBD"/>
                </a:solidFill>
                <a:sym typeface="Symbol"/>
              </a:rPr>
              <a:t>2</a:t>
            </a:r>
            <a:r>
              <a:rPr lang="en-US" altLang="zh-CN" sz="2000" dirty="0">
                <a:solidFill>
                  <a:srgbClr val="030CBD"/>
                </a:solidFill>
                <a:sym typeface="Symbol"/>
              </a:rPr>
              <a:t> </a:t>
            </a:r>
            <a:r>
              <a:rPr lang="en-US" altLang="zh-CN" sz="2000" dirty="0">
                <a:solidFill>
                  <a:srgbClr val="030CBD"/>
                </a:solidFill>
              </a:rPr>
              <a:t>pixels with a </a:t>
            </a:r>
            <a:r>
              <a:rPr lang="en-US" altLang="zh-CN" sz="2000" dirty="0">
                <a:solidFill>
                  <a:srgbClr val="030CBD"/>
                </a:solidFill>
                <a:sym typeface="Symbol"/>
              </a:rPr>
              <a:t>safety margin of 2</a:t>
            </a:r>
          </a:p>
          <a:p>
            <a:pPr>
              <a:buFont typeface="Wingdings" pitchFamily="2" charset="2"/>
              <a:buChar char="Ø"/>
            </a:pPr>
            <a:r>
              <a:rPr lang="en-US" altLang="zh-CN" sz="2600" dirty="0">
                <a:solidFill>
                  <a:schemeClr val="tx1"/>
                </a:solidFill>
                <a:sym typeface="Symbol"/>
              </a:rPr>
              <a:t>To be </a:t>
            </a:r>
            <a:r>
              <a:rPr lang="en-US" altLang="zh-CN" sz="2600" dirty="0" err="1">
                <a:solidFill>
                  <a:schemeClr val="tx1"/>
                </a:solidFill>
                <a:sym typeface="Symbol"/>
              </a:rPr>
              <a:t>modelled</a:t>
            </a:r>
            <a:r>
              <a:rPr lang="en-US" altLang="zh-CN" sz="2600" dirty="0">
                <a:solidFill>
                  <a:schemeClr val="tx1"/>
                </a:solidFill>
                <a:sym typeface="Symbol"/>
              </a:rPr>
              <a:t> for </a:t>
            </a:r>
            <a:r>
              <a:rPr lang="en-US" altLang="zh-CN" sz="2600" dirty="0" err="1">
                <a:solidFill>
                  <a:schemeClr val="tx1"/>
                </a:solidFill>
                <a:sym typeface="Symbol"/>
              </a:rPr>
              <a:t>Mokka</a:t>
            </a:r>
            <a:r>
              <a:rPr lang="en-US" altLang="zh-CN" sz="2600" dirty="0">
                <a:solidFill>
                  <a:schemeClr val="tx1"/>
                </a:solidFill>
                <a:sym typeface="Symbol"/>
              </a:rPr>
              <a:t> simulation</a:t>
            </a:r>
            <a:endParaRPr lang="en-US" altLang="zh-CN" sz="2600" dirty="0">
              <a:solidFill>
                <a:schemeClr val="tx1"/>
              </a:solidFill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1984" y="3954484"/>
            <a:ext cx="5094505" cy="2232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3764" y="4132616"/>
            <a:ext cx="3711978" cy="1987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b="1" dirty="0">
                <a:solidFill>
                  <a:srgbClr val="030CBD"/>
                </a:solidFill>
                <a:sym typeface="Wingdings" pitchFamily="2" charset="2"/>
              </a:rPr>
              <a:t> </a:t>
            </a:r>
            <a:r>
              <a:rPr lang="en-US" b="1" dirty="0">
                <a:solidFill>
                  <a:srgbClr val="030CBD"/>
                </a:solidFill>
              </a:rPr>
              <a:t>Transverse view of the slab with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rgbClr val="030CBD"/>
                </a:solidFill>
              </a:rPr>
              <a:t>one absorber and two active layers.</a:t>
            </a:r>
          </a:p>
          <a:p>
            <a:pPr>
              <a:lnSpc>
                <a:spcPct val="114000"/>
              </a:lnSpc>
            </a:pPr>
            <a:endParaRPr lang="en-US" b="1" dirty="0">
              <a:solidFill>
                <a:srgbClr val="030CBD"/>
              </a:solidFill>
            </a:endParaRP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rgbClr val="030CBD"/>
                </a:solidFill>
                <a:sym typeface="Wingdings" pitchFamily="2" charset="2"/>
              </a:rPr>
              <a:t> </a:t>
            </a:r>
            <a:r>
              <a:rPr lang="en-US" b="1" dirty="0">
                <a:solidFill>
                  <a:srgbClr val="030CBD"/>
                </a:solidFill>
              </a:rPr>
              <a:t>The silicon sensors are glued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rgbClr val="030CBD"/>
                </a:solidFill>
              </a:rPr>
              <a:t>to PCB with VFE chips, cooled by the</a:t>
            </a:r>
          </a:p>
          <a:p>
            <a:pPr>
              <a:lnSpc>
                <a:spcPct val="114000"/>
              </a:lnSpc>
            </a:pPr>
            <a:r>
              <a:rPr lang="en-US" b="1" dirty="0">
                <a:solidFill>
                  <a:srgbClr val="030CBD"/>
                </a:solidFill>
              </a:rPr>
              <a:t>copper plates with CO</a:t>
            </a:r>
            <a:r>
              <a:rPr lang="en-US" b="1" baseline="-25000" dirty="0">
                <a:solidFill>
                  <a:srgbClr val="030CBD"/>
                </a:solidFill>
              </a:rPr>
              <a:t>2 </a:t>
            </a:r>
            <a:r>
              <a:rPr lang="en-US" b="1" dirty="0">
                <a:solidFill>
                  <a:srgbClr val="030CBD"/>
                </a:solidFill>
              </a:rPr>
              <a:t>cooling pipes.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9A091D4-2D17-4BAB-A7BE-6D42ABF4FF8D}"/>
              </a:ext>
            </a:extLst>
          </p:cNvPr>
          <p:cNvSpPr txBox="1"/>
          <p:nvPr/>
        </p:nvSpPr>
        <p:spPr>
          <a:xfrm>
            <a:off x="251520" y="116632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Active Cooling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EF7074D7-FF33-4DB6-A10D-FFB95D0654F0}"/>
              </a:ext>
            </a:extLst>
          </p:cNvPr>
          <p:cNvSpPr/>
          <p:nvPr/>
        </p:nvSpPr>
        <p:spPr>
          <a:xfrm>
            <a:off x="0" y="764704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31572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67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Active Cooling Simulation and Test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37EDDA7-B55D-4253-A743-BDC0A9F95269}"/>
              </a:ext>
            </a:extLst>
          </p:cNvPr>
          <p:cNvSpPr txBox="1"/>
          <p:nvPr/>
        </p:nvSpPr>
        <p:spPr>
          <a:xfrm>
            <a:off x="72518" y="1046405"/>
            <a:ext cx="464349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Resistors: 4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6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*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10 per</a:t>
            </a:r>
            <a:r>
              <a:rPr lang="zh-CN" altLang="en-US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PCB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Total resistance of a group of 10 parallel-connected resistors: 470</a:t>
            </a:r>
            <a:r>
              <a:rPr lang="el-GR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Ω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ASICs in SDHCAL: </a:t>
            </a:r>
            <a:r>
              <a:rPr lang="en-US" altLang="zh-CN" sz="2000" b="1" dirty="0">
                <a:solidFill>
                  <a:srgbClr val="C00000"/>
                </a:solidFill>
              </a:rPr>
              <a:t>~0.064W/chip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       </a:t>
            </a:r>
          </a:p>
          <a:p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        </a:t>
            </a:r>
            <a:r>
              <a:rPr lang="en-US" altLang="zh-CN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~5.5V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 on </a:t>
            </a: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resistors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Requirements for the power supply: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Voltage range: &gt;0~5.5V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Output power: &gt;1.536W/PCB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altLang="zh-CN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Adjustable/</a:t>
            </a:r>
            <a:r>
              <a:rPr lang="en-US" altLang="zh-CN" sz="20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programmble</a:t>
            </a:r>
            <a:endParaRPr lang="en-US" altLang="zh-CN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1BE4DF51-CE44-415E-BE6F-50253D0A796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-5400000">
            <a:off x="4670949" y="893278"/>
            <a:ext cx="1889823" cy="2519764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1CEB7A77-8163-4949-9D78-3A0816166D58}"/>
              </a:ext>
            </a:extLst>
          </p:cNvPr>
          <p:cNvSpPr/>
          <p:nvPr/>
        </p:nvSpPr>
        <p:spPr>
          <a:xfrm>
            <a:off x="6310027" y="1732745"/>
            <a:ext cx="422213" cy="40011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10">
            <a:extLst>
              <a:ext uri="{FF2B5EF4-FFF2-40B4-BE49-F238E27FC236}">
                <a16:creationId xmlns:a16="http://schemas.microsoft.com/office/drawing/2014/main" id="{ECB08CEB-8E61-4003-A3E7-5CA95B701B89}"/>
              </a:ext>
            </a:extLst>
          </p:cNvPr>
          <p:cNvCxnSpPr>
            <a:cxnSpLocks/>
          </p:cNvCxnSpPr>
          <p:nvPr/>
        </p:nvCxnSpPr>
        <p:spPr>
          <a:xfrm flipV="1">
            <a:off x="6732240" y="1257526"/>
            <a:ext cx="513049" cy="51529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>
            <a:extLst>
              <a:ext uri="{FF2B5EF4-FFF2-40B4-BE49-F238E27FC236}">
                <a16:creationId xmlns:a16="http://schemas.microsoft.com/office/drawing/2014/main" id="{3A24E3F9-0BD7-426C-953D-7D59B5E31A0D}"/>
              </a:ext>
            </a:extLst>
          </p:cNvPr>
          <p:cNvCxnSpPr>
            <a:cxnSpLocks/>
          </p:cNvCxnSpPr>
          <p:nvPr/>
        </p:nvCxnSpPr>
        <p:spPr>
          <a:xfrm>
            <a:off x="6732240" y="2108037"/>
            <a:ext cx="513049" cy="73239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3" name="表格 12">
            <a:extLst>
              <a:ext uri="{FF2B5EF4-FFF2-40B4-BE49-F238E27FC236}">
                <a16:creationId xmlns:a16="http://schemas.microsoft.com/office/drawing/2014/main" id="{836137E5-BACF-435D-848E-F66561F68837}"/>
              </a:ext>
            </a:extLst>
          </p:cNvPr>
          <p:cNvGraphicFramePr>
            <a:graphicFrameLocks noGrp="1"/>
          </p:cNvGraphicFramePr>
          <p:nvPr/>
        </p:nvGraphicFramePr>
        <p:xfrm>
          <a:off x="4283968" y="3429000"/>
          <a:ext cx="4614124" cy="2595880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741916">
                  <a:extLst>
                    <a:ext uri="{9D8B030D-6E8A-4147-A177-3AD203B41FA5}">
                      <a16:colId xmlns:a16="http://schemas.microsoft.com/office/drawing/2014/main" val="3972628672"/>
                    </a:ext>
                  </a:extLst>
                </a:gridCol>
                <a:gridCol w="1872208">
                  <a:extLst>
                    <a:ext uri="{9D8B030D-6E8A-4147-A177-3AD203B41FA5}">
                      <a16:colId xmlns:a16="http://schemas.microsoft.com/office/drawing/2014/main" val="11259441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Resistance(</a:t>
                      </a:r>
                      <a:r>
                        <a:rPr lang="el-GR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Ω</a:t>
                      </a: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4.7k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371094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Power rating(W)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0.0625(~17V)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8803968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 operating voltage(V)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959731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 overload voltage(V)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100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674338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Max operating T(℃)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155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391437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Min operating T(℃)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-55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7688575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Temperature coefficient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altLang="zh-CN" sz="18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±100ppm/℃</a:t>
                      </a:r>
                      <a:endParaRPr lang="zh-CN" altLang="en-US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294700231"/>
                  </a:ext>
                </a:extLst>
              </a:tr>
            </a:tbl>
          </a:graphicData>
        </a:graphic>
      </p:graphicFrame>
      <p:pic>
        <p:nvPicPr>
          <p:cNvPr id="14" name="图片 13">
            <a:extLst>
              <a:ext uri="{FF2B5EF4-FFF2-40B4-BE49-F238E27FC236}">
                <a16:creationId xmlns:a16="http://schemas.microsoft.com/office/drawing/2014/main" id="{FD71906C-47B2-4AD1-915E-AE065466341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58" t="20763" r="29953" b="19060"/>
          <a:stretch/>
        </p:blipFill>
        <p:spPr>
          <a:xfrm>
            <a:off x="7245289" y="1234930"/>
            <a:ext cx="1550352" cy="171669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431BDDE-DF98-4B35-BBE8-DE9AED9726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02320"/>
            <a:ext cx="3925494" cy="1811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59664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7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1520" y="195305"/>
            <a:ext cx="86409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rgbClr val="0000FF"/>
                </a:solidFill>
              </a:rPr>
              <a:t>SDHCAL based on RPC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Grouper 16">
            <a:extLst>
              <a:ext uri="{FF2B5EF4-FFF2-40B4-BE49-F238E27FC236}">
                <a16:creationId xmlns:a16="http://schemas.microsoft.com/office/drawing/2014/main" id="{90172D28-C018-4D80-9CFC-3FD707E4E09F}"/>
              </a:ext>
            </a:extLst>
          </p:cNvPr>
          <p:cNvGrpSpPr>
            <a:grpSpLocks/>
          </p:cNvGrpSpPr>
          <p:nvPr/>
        </p:nvGrpSpPr>
        <p:grpSpPr bwMode="auto">
          <a:xfrm>
            <a:off x="381113" y="980728"/>
            <a:ext cx="8637428" cy="2438400"/>
            <a:chOff x="28575" y="1398588"/>
            <a:chExt cx="8551152" cy="3639285"/>
          </a:xfrm>
        </p:grpSpPr>
        <p:pic>
          <p:nvPicPr>
            <p:cNvPr id="15" name="Picture 2">
              <a:extLst>
                <a:ext uri="{FF2B5EF4-FFF2-40B4-BE49-F238E27FC236}">
                  <a16:creationId xmlns:a16="http://schemas.microsoft.com/office/drawing/2014/main" id="{31762CEE-4067-4BA5-AA3E-B80B403B85E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0113" y="2757488"/>
              <a:ext cx="7200900" cy="110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6" name="Text Box 3">
              <a:extLst>
                <a:ext uri="{FF2B5EF4-FFF2-40B4-BE49-F238E27FC236}">
                  <a16:creationId xmlns:a16="http://schemas.microsoft.com/office/drawing/2014/main" id="{A40374EA-07C2-4D2A-979C-65CFD1AD7EA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35013" y="2147888"/>
              <a:ext cx="184150" cy="366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 defTabSz="4572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Times New Roman" pitchFamily="18" charset="0"/>
                <a:buNone/>
              </a:pPr>
              <a:endParaRPr lang="fr-FR">
                <a:solidFill>
                  <a:schemeClr val="bg1"/>
                </a:solidFill>
              </a:endParaRPr>
            </a:p>
          </p:txBody>
        </p:sp>
        <p:sp>
          <p:nvSpPr>
            <p:cNvPr id="17" name="Text Box 4">
              <a:extLst>
                <a:ext uri="{FF2B5EF4-FFF2-40B4-BE49-F238E27FC236}">
                  <a16:creationId xmlns:a16="http://schemas.microsoft.com/office/drawing/2014/main" id="{F89654D4-0A0C-4224-987F-E8101829C6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6750" y="2286000"/>
              <a:ext cx="2043120" cy="33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en-US" sz="1000">
                  <a:solidFill>
                    <a:srgbClr val="000000"/>
                  </a:solidFill>
                  <a:latin typeface="Verdana" pitchFamily="34" charset="0"/>
                </a:rPr>
                <a:t>PCB support (polycarbonate)</a:t>
              </a:r>
            </a:p>
          </p:txBody>
        </p:sp>
        <p:sp>
          <p:nvSpPr>
            <p:cNvPr id="18" name="Text Box 5">
              <a:extLst>
                <a:ext uri="{FF2B5EF4-FFF2-40B4-BE49-F238E27FC236}">
                  <a16:creationId xmlns:a16="http://schemas.microsoft.com/office/drawing/2014/main" id="{2C170338-96BA-4097-A40C-5506AA521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8575" y="1979613"/>
              <a:ext cx="2167979" cy="336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en-US" sz="1000">
                  <a:solidFill>
                    <a:srgbClr val="000000"/>
                  </a:solidFill>
                  <a:latin typeface="Verdana" pitchFamily="34" charset="0"/>
                </a:rPr>
                <a:t>PCB (1.2mm)+ASICs(1.7 mm)</a:t>
              </a:r>
            </a:p>
          </p:txBody>
        </p:sp>
        <p:sp>
          <p:nvSpPr>
            <p:cNvPr id="19" name="Text Box 6">
              <a:extLst>
                <a:ext uri="{FF2B5EF4-FFF2-40B4-BE49-F238E27FC236}">
                  <a16:creationId xmlns:a16="http://schemas.microsoft.com/office/drawing/2014/main" id="{A3ED98C4-A170-4995-A51D-B44BA6BA471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9263" y="1550988"/>
              <a:ext cx="1301480" cy="336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Mylar layer (50</a:t>
              </a:r>
              <a:r>
                <a:rPr lang="el-GR" sz="1000">
                  <a:solidFill>
                    <a:srgbClr val="000000"/>
                  </a:solidFill>
                  <a:latin typeface="Verdana" pitchFamily="34" charset="0"/>
                </a:rPr>
                <a:t>μ</a:t>
              </a: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)</a:t>
              </a:r>
            </a:p>
          </p:txBody>
        </p:sp>
        <p:sp>
          <p:nvSpPr>
            <p:cNvPr id="20" name="Line 7">
              <a:extLst>
                <a:ext uri="{FF2B5EF4-FFF2-40B4-BE49-F238E27FC236}">
                  <a16:creationId xmlns:a16="http://schemas.microsoft.com/office/drawing/2014/main" id="{30A46528-75A3-416C-AC06-86922A0EE17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659563" y="2492375"/>
              <a:ext cx="865187" cy="504825"/>
            </a:xfrm>
            <a:prstGeom prst="line">
              <a:avLst/>
            </a:prstGeom>
            <a:noFill/>
            <a:ln w="9360">
              <a:solidFill>
                <a:srgbClr val="FF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 Box 8">
              <a:extLst>
                <a:ext uri="{FF2B5EF4-FFF2-40B4-BE49-F238E27FC236}">
                  <a16:creationId xmlns:a16="http://schemas.microsoft.com/office/drawing/2014/main" id="{93BAEC3B-F95E-4BBB-91D0-E49BFAE4D3F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26113" y="1974849"/>
              <a:ext cx="1438049" cy="54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Readout ASIC</a:t>
              </a:r>
            </a:p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(Hardroc2, 1.6mm)</a:t>
              </a:r>
            </a:p>
          </p:txBody>
        </p:sp>
        <p:sp>
          <p:nvSpPr>
            <p:cNvPr id="22" name="Line 9">
              <a:extLst>
                <a:ext uri="{FF2B5EF4-FFF2-40B4-BE49-F238E27FC236}">
                  <a16:creationId xmlns:a16="http://schemas.microsoft.com/office/drawing/2014/main" id="{AE57E6E2-7B66-4727-9DA0-DD287789C559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4492625" y="1989138"/>
              <a:ext cx="158750" cy="100806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 Box 10">
              <a:extLst>
                <a:ext uri="{FF2B5EF4-FFF2-40B4-BE49-F238E27FC236}">
                  <a16:creationId xmlns:a16="http://schemas.microsoft.com/office/drawing/2014/main" id="{5A4FE576-4B23-4728-80C8-25B1A621B01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25888" y="1700213"/>
              <a:ext cx="1284624" cy="336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PCB interconnect</a:t>
              </a:r>
            </a:p>
          </p:txBody>
        </p:sp>
        <p:sp>
          <p:nvSpPr>
            <p:cNvPr id="24" name="Text Box 11">
              <a:extLst>
                <a:ext uri="{FF2B5EF4-FFF2-40B4-BE49-F238E27FC236}">
                  <a16:creationId xmlns:a16="http://schemas.microsoft.com/office/drawing/2014/main" id="{CF693A9C-C686-4E50-812E-4B05A9F8837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418388" y="1398588"/>
              <a:ext cx="1059339" cy="54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Readout pads</a:t>
              </a:r>
            </a:p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(1cm x 1cm)</a:t>
              </a:r>
            </a:p>
          </p:txBody>
        </p:sp>
        <p:sp>
          <p:nvSpPr>
            <p:cNvPr id="25" name="Text Box 12">
              <a:extLst>
                <a:ext uri="{FF2B5EF4-FFF2-40B4-BE49-F238E27FC236}">
                  <a16:creationId xmlns:a16="http://schemas.microsoft.com/office/drawing/2014/main" id="{99C9374A-5E66-467C-B777-4D2F827318A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8038" y="4143375"/>
              <a:ext cx="1020830" cy="33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Mylar (175</a:t>
              </a:r>
              <a:r>
                <a:rPr lang="el-GR" sz="1000">
                  <a:solidFill>
                    <a:srgbClr val="000000"/>
                  </a:solidFill>
                  <a:latin typeface="Verdana" pitchFamily="34" charset="0"/>
                </a:rPr>
                <a:t>μ</a:t>
              </a: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)</a:t>
              </a:r>
            </a:p>
          </p:txBody>
        </p:sp>
        <p:sp>
          <p:nvSpPr>
            <p:cNvPr id="26" name="Text Box 13">
              <a:extLst>
                <a:ext uri="{FF2B5EF4-FFF2-40B4-BE49-F238E27FC236}">
                  <a16:creationId xmlns:a16="http://schemas.microsoft.com/office/drawing/2014/main" id="{31089A60-B8FE-4725-93C5-FF659FA421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2413" y="4564063"/>
              <a:ext cx="2009870" cy="33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Glass fiber frame (≈1.2mm)</a:t>
              </a:r>
            </a:p>
          </p:txBody>
        </p:sp>
        <p:sp>
          <p:nvSpPr>
            <p:cNvPr id="27" name="Text Box 14">
              <a:extLst>
                <a:ext uri="{FF2B5EF4-FFF2-40B4-BE49-F238E27FC236}">
                  <a16:creationId xmlns:a16="http://schemas.microsoft.com/office/drawing/2014/main" id="{ACE17AFF-E2D9-4AF5-857A-6F5513974E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940425" y="4005263"/>
              <a:ext cx="1705675" cy="54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Cathode glass (1.1mm)</a:t>
              </a:r>
            </a:p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+ resistive coating</a:t>
              </a:r>
            </a:p>
          </p:txBody>
        </p:sp>
        <p:sp>
          <p:nvSpPr>
            <p:cNvPr id="28" name="Text Box 15">
              <a:extLst>
                <a:ext uri="{FF2B5EF4-FFF2-40B4-BE49-F238E27FC236}">
                  <a16:creationId xmlns:a16="http://schemas.microsoft.com/office/drawing/2014/main" id="{D04D511C-8838-4655-AA50-2A25F0A4B3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3482" y="4492625"/>
              <a:ext cx="1576245" cy="545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 dirty="0">
                  <a:solidFill>
                    <a:srgbClr val="000000"/>
                  </a:solidFill>
                  <a:latin typeface="Verdana" pitchFamily="34" charset="0"/>
                </a:rPr>
                <a:t>Anode glass (0.7mm)</a:t>
              </a:r>
            </a:p>
            <a:p>
              <a:pPr>
                <a:buSzPct val="100000"/>
              </a:pPr>
              <a:r>
                <a:rPr lang="fr-FR" sz="1000" dirty="0">
                  <a:solidFill>
                    <a:srgbClr val="000000"/>
                  </a:solidFill>
                  <a:latin typeface="Verdana" pitchFamily="34" charset="0"/>
                </a:rPr>
                <a:t>+ </a:t>
              </a:r>
              <a:r>
                <a:rPr lang="fr-FR" sz="1000" dirty="0" err="1">
                  <a:solidFill>
                    <a:srgbClr val="000000"/>
                  </a:solidFill>
                  <a:latin typeface="Verdana" pitchFamily="34" charset="0"/>
                </a:rPr>
                <a:t>resistive</a:t>
              </a:r>
              <a:r>
                <a:rPr lang="fr-FR" sz="1000" dirty="0">
                  <a:solidFill>
                    <a:srgbClr val="000000"/>
                  </a:solidFill>
                  <a:latin typeface="Verdana" pitchFamily="34" charset="0"/>
                </a:rPr>
                <a:t> </a:t>
              </a:r>
              <a:r>
                <a:rPr lang="fr-FR" sz="1000" dirty="0" err="1">
                  <a:solidFill>
                    <a:srgbClr val="000000"/>
                  </a:solidFill>
                  <a:latin typeface="Verdana" pitchFamily="34" charset="0"/>
                </a:rPr>
                <a:t>coating</a:t>
              </a:r>
              <a:endParaRPr lang="fr-FR" sz="1000" dirty="0">
                <a:solidFill>
                  <a:srgbClr val="000000"/>
                </a:solidFill>
                <a:latin typeface="Verdana" pitchFamily="34" charset="0"/>
              </a:endParaRPr>
            </a:p>
          </p:txBody>
        </p:sp>
        <p:sp>
          <p:nvSpPr>
            <p:cNvPr id="29" name="Line 16">
              <a:extLst>
                <a:ext uri="{FF2B5EF4-FFF2-40B4-BE49-F238E27FC236}">
                  <a16:creationId xmlns:a16="http://schemas.microsoft.com/office/drawing/2014/main" id="{95306E64-E5FE-40FA-8DA9-835FAC18C6DA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2835275" y="3492500"/>
              <a:ext cx="952500" cy="80803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Text Box 17">
              <a:extLst>
                <a:ext uri="{FF2B5EF4-FFF2-40B4-BE49-F238E27FC236}">
                  <a16:creationId xmlns:a16="http://schemas.microsoft.com/office/drawing/2014/main" id="{0D134D13-7C98-4328-8E63-13AB384EE2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60700" y="4286250"/>
              <a:ext cx="2063783" cy="336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000">
                  <a:solidFill>
                    <a:srgbClr val="000000"/>
                  </a:solidFill>
                  <a:latin typeface="Verdana" pitchFamily="34" charset="0"/>
                </a:rPr>
                <a:t>Ceramic ball spacer (1.2mm)</a:t>
              </a:r>
            </a:p>
          </p:txBody>
        </p:sp>
        <p:sp>
          <p:nvSpPr>
            <p:cNvPr id="31" name="Text Box 19">
              <a:extLst>
                <a:ext uri="{FF2B5EF4-FFF2-40B4-BE49-F238E27FC236}">
                  <a16:creationId xmlns:a16="http://schemas.microsoft.com/office/drawing/2014/main" id="{001AB0D6-B73F-4033-A36D-57AD184CC98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41788" y="3284538"/>
              <a:ext cx="909637" cy="3063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0000" tIns="46800" rIns="90000" bIns="46800">
              <a:spAutoFit/>
            </a:bodyPr>
            <a:lstStyle>
              <a:lvl1pPr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37931725" indent="-37474525" defTabSz="457200"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4572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9144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13716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1828800" fontAlgn="base">
                <a:spcBef>
                  <a:spcPct val="0"/>
                </a:spcBef>
                <a:spcAft>
                  <a:spcPct val="0"/>
                </a:spcAft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>
                <a:buSzPct val="100000"/>
              </a:pPr>
              <a:r>
                <a:rPr lang="fr-FR" sz="1400">
                  <a:solidFill>
                    <a:srgbClr val="000000"/>
                  </a:solidFill>
                  <a:latin typeface="Verdana" pitchFamily="34" charset="0"/>
                </a:rPr>
                <a:t>Gas gap</a:t>
              </a:r>
            </a:p>
          </p:txBody>
        </p:sp>
        <p:sp>
          <p:nvSpPr>
            <p:cNvPr id="32" name="Line 21">
              <a:extLst>
                <a:ext uri="{FF2B5EF4-FFF2-40B4-BE49-F238E27FC236}">
                  <a16:creationId xmlns:a16="http://schemas.microsoft.com/office/drawing/2014/main" id="{B04B9937-D31F-45B9-A368-9A4766EECF2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14400" y="1828800"/>
              <a:ext cx="228600" cy="13716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Line 22">
              <a:extLst>
                <a:ext uri="{FF2B5EF4-FFF2-40B4-BE49-F238E27FC236}">
                  <a16:creationId xmlns:a16="http://schemas.microsoft.com/office/drawing/2014/main" id="{D6CD97CB-A231-429D-8D1A-A89AC5ECC4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00200" y="2286000"/>
              <a:ext cx="1588" cy="6858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Line 23">
              <a:extLst>
                <a:ext uri="{FF2B5EF4-FFF2-40B4-BE49-F238E27FC236}">
                  <a16:creationId xmlns:a16="http://schemas.microsoft.com/office/drawing/2014/main" id="{E2AA59EE-ED50-461B-9B3F-A668B45A781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357563" y="2478088"/>
              <a:ext cx="228600" cy="4572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Line 24">
              <a:extLst>
                <a:ext uri="{FF2B5EF4-FFF2-40B4-BE49-F238E27FC236}">
                  <a16:creationId xmlns:a16="http://schemas.microsoft.com/office/drawing/2014/main" id="{3DB769C7-19EB-42EF-A70E-5E8777ECF308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7537450" y="1792288"/>
              <a:ext cx="469900" cy="13716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Line 25">
              <a:extLst>
                <a:ext uri="{FF2B5EF4-FFF2-40B4-BE49-F238E27FC236}">
                  <a16:creationId xmlns:a16="http://schemas.microsoft.com/office/drawing/2014/main" id="{FFB78B68-AA67-47D9-AF07-5983443E89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143000" y="3722688"/>
              <a:ext cx="457200" cy="4699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Line 26">
              <a:extLst>
                <a:ext uri="{FF2B5EF4-FFF2-40B4-BE49-F238E27FC236}">
                  <a16:creationId xmlns:a16="http://schemas.microsoft.com/office/drawing/2014/main" id="{E13C7B1F-9F80-4E25-96FD-EBF1E426090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457200" y="3422650"/>
              <a:ext cx="685800" cy="11557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Line 27">
              <a:extLst>
                <a:ext uri="{FF2B5EF4-FFF2-40B4-BE49-F238E27FC236}">
                  <a16:creationId xmlns:a16="http://schemas.microsoft.com/office/drawing/2014/main" id="{FBE742E9-E1E3-4C16-874E-D35E9B6BDE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6851650" y="3651250"/>
              <a:ext cx="241300" cy="4699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Line 28">
              <a:extLst>
                <a:ext uri="{FF2B5EF4-FFF2-40B4-BE49-F238E27FC236}">
                  <a16:creationId xmlns:a16="http://schemas.microsoft.com/office/drawing/2014/main" id="{9C6B7D8B-DB5D-44BA-A1A9-DD9ACA28ADA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 flipV="1">
              <a:off x="7201179" y="3230561"/>
              <a:ext cx="695475" cy="1262062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0" name="ZoneTexte 43">
            <a:extLst>
              <a:ext uri="{FF2B5EF4-FFF2-40B4-BE49-F238E27FC236}">
                <a16:creationId xmlns:a16="http://schemas.microsoft.com/office/drawing/2014/main" id="{50DC1B1F-74CB-44E2-B76B-4DAB214C21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999" y="3717032"/>
            <a:ext cx="2189853" cy="369332"/>
          </a:xfrm>
          <a:prstGeom prst="rect">
            <a:avLst/>
          </a:prstGeom>
          <a:gradFill rotWithShape="1">
            <a:gsLst>
              <a:gs pos="0">
                <a:srgbClr val="E0FFF4"/>
              </a:gs>
              <a:gs pos="64999">
                <a:srgbClr val="B2FFE3"/>
              </a:gs>
              <a:gs pos="100000">
                <a:srgbClr val="90FFDA"/>
              </a:gs>
            </a:gsLst>
            <a:lin ang="5400000" scaled="1"/>
          </a:gradFill>
          <a:ln w="9525">
            <a:solidFill>
              <a:srgbClr val="00CC98"/>
            </a:solidFill>
            <a:miter lim="800000"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Times New Roman" pitchFamily="18" charset="0"/>
              <a:buNone/>
            </a:pPr>
            <a:r>
              <a:rPr lang="fr-FR" dirty="0">
                <a:solidFill>
                  <a:srgbClr val="000000"/>
                </a:solidFill>
              </a:rPr>
              <a:t>Large GRPC R&amp;D</a:t>
            </a:r>
          </a:p>
        </p:txBody>
      </p:sp>
      <p:sp>
        <p:nvSpPr>
          <p:cNvPr id="41" name="ZoneTexte 44">
            <a:extLst>
              <a:ext uri="{FF2B5EF4-FFF2-40B4-BE49-F238E27FC236}">
                <a16:creationId xmlns:a16="http://schemas.microsoft.com/office/drawing/2014/main" id="{E4CE9D11-B5BB-4E2A-90D8-11B173015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" y="4239319"/>
            <a:ext cx="26194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37931725" indent="-37474525" defTabSz="4572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Negligible dead zone </a:t>
            </a:r>
          </a:p>
          <a:p>
            <a:pPr>
              <a:buClr>
                <a:srgbClr val="000000"/>
              </a:buClr>
              <a:buSzPct val="100000"/>
              <a:buFont typeface="Wingdings" pitchFamily="2" charset="2"/>
              <a:buChar char="ü"/>
            </a:pPr>
            <a:r>
              <a:rPr lang="en-US" dirty="0">
                <a:solidFill>
                  <a:srgbClr val="000000"/>
                </a:solidFill>
              </a:rPr>
              <a:t> Large size: 1 x 1 m</a:t>
            </a:r>
            <a:r>
              <a:rPr lang="en-US" baseline="30000" dirty="0">
                <a:solidFill>
                  <a:srgbClr val="000000"/>
                </a:solidFill>
              </a:rPr>
              <a:t>2</a:t>
            </a: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84813549-FC6A-4A47-BEF4-ACAD9B4A58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149" y="3537012"/>
            <a:ext cx="3120347" cy="2340260"/>
          </a:xfrm>
          <a:prstGeom prst="rect">
            <a:avLst/>
          </a:prstGeom>
        </p:spPr>
      </p:pic>
      <p:sp>
        <p:nvSpPr>
          <p:cNvPr id="45" name="文本框 44">
            <a:extLst>
              <a:ext uri="{FF2B5EF4-FFF2-40B4-BE49-F238E27FC236}">
                <a16:creationId xmlns:a16="http://schemas.microsoft.com/office/drawing/2014/main" id="{97FA64B8-6FD8-4795-BD31-E6E4E798E867}"/>
              </a:ext>
            </a:extLst>
          </p:cNvPr>
          <p:cNvSpPr txBox="1"/>
          <p:nvPr/>
        </p:nvSpPr>
        <p:spPr>
          <a:xfrm>
            <a:off x="2987824" y="3212976"/>
            <a:ext cx="2747726" cy="193899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/>
              <a:t>SDHCAL prototype</a:t>
            </a:r>
          </a:p>
          <a:p>
            <a:r>
              <a:rPr lang="en-US" sz="2000" b="1" dirty="0"/>
              <a:t>Size: 1m x 1m x 1.4m</a:t>
            </a:r>
          </a:p>
          <a:p>
            <a:r>
              <a:rPr lang="en-US" sz="2000" b="1" dirty="0"/>
              <a:t>No. of layers: 48</a:t>
            </a:r>
          </a:p>
          <a:p>
            <a:r>
              <a:rPr lang="en-US" sz="2000" b="1" dirty="0"/>
              <a:t>Cell size: 1cm x 1cm</a:t>
            </a:r>
          </a:p>
          <a:p>
            <a:r>
              <a:rPr lang="en-US" sz="2000" b="1" dirty="0"/>
              <a:t>No. of channels: 440K</a:t>
            </a:r>
          </a:p>
          <a:p>
            <a:r>
              <a:rPr lang="en-US" sz="2000" b="1" dirty="0"/>
              <a:t>Power: 1mW/</a:t>
            </a:r>
            <a:r>
              <a:rPr lang="en-US" sz="2000" b="1" dirty="0" err="1"/>
              <a:t>ch</a:t>
            </a:r>
            <a:r>
              <a:rPr lang="en-US" sz="2000" b="1" dirty="0"/>
              <a:t> </a:t>
            </a:r>
          </a:p>
        </p:txBody>
      </p:sp>
      <p:pic>
        <p:nvPicPr>
          <p:cNvPr id="44" name="图片 43">
            <a:extLst>
              <a:ext uri="{FF2B5EF4-FFF2-40B4-BE49-F238E27FC236}">
                <a16:creationId xmlns:a16="http://schemas.microsoft.com/office/drawing/2014/main" id="{1DF2686D-D452-4B80-AB34-C684B0FE07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21" y="5154475"/>
            <a:ext cx="2887895" cy="1265116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EB66E475-F091-45AB-9E8B-9F48D878B6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1573" y="5227570"/>
            <a:ext cx="3172595" cy="1513798"/>
          </a:xfrm>
          <a:prstGeom prst="rect">
            <a:avLst/>
          </a:prstGeom>
        </p:spPr>
      </p:pic>
      <p:sp>
        <p:nvSpPr>
          <p:cNvPr id="47" name="矩形 46">
            <a:extLst>
              <a:ext uri="{FF2B5EF4-FFF2-40B4-BE49-F238E27FC236}">
                <a16:creationId xmlns:a16="http://schemas.microsoft.com/office/drawing/2014/main" id="{42A0B1AB-1983-4214-B006-92393CF99ACF}"/>
              </a:ext>
            </a:extLst>
          </p:cNvPr>
          <p:cNvSpPr/>
          <p:nvPr/>
        </p:nvSpPr>
        <p:spPr>
          <a:xfrm>
            <a:off x="5894426" y="6012577"/>
            <a:ext cx="32700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prstClr val="black"/>
                </a:solidFill>
              </a:rPr>
              <a:t>ASIC HARDROC (64 </a:t>
            </a:r>
            <a:r>
              <a:rPr lang="en-US" altLang="zh-CN" sz="1600" b="1" dirty="0" err="1">
                <a:solidFill>
                  <a:prstClr val="black"/>
                </a:solidFill>
              </a:rPr>
              <a:t>ch</a:t>
            </a:r>
            <a:r>
              <a:rPr lang="en-US" altLang="zh-CN" sz="1600" b="1" dirty="0">
                <a:solidFill>
                  <a:prstClr val="black"/>
                </a:solidFill>
              </a:rPr>
              <a:t>)</a:t>
            </a:r>
          </a:p>
          <a:p>
            <a:r>
              <a:rPr lang="en-US" altLang="zh-CN" sz="1600" b="1" dirty="0">
                <a:solidFill>
                  <a:prstClr val="black"/>
                </a:solidFill>
              </a:rPr>
              <a:t>3-threshold: 110fC, 5pC, 15pC</a:t>
            </a:r>
          </a:p>
        </p:txBody>
      </p:sp>
    </p:spTree>
    <p:extLst>
      <p:ext uri="{BB962C8B-B14F-4D97-AF65-F5344CB8AC3E}">
        <p14:creationId xmlns:p14="http://schemas.microsoft.com/office/powerpoint/2010/main" val="27895852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8</a:t>
            </a:fld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251520" y="195305"/>
            <a:ext cx="8435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</a:rPr>
              <a:t>Performance of SDHCAL</a:t>
            </a:r>
            <a:endParaRPr lang="zh-CN" altLang="en-US" sz="3200" b="1" dirty="0">
              <a:solidFill>
                <a:srgbClr val="0000FF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ZoneTexte 9">
            <a:extLst>
              <a:ext uri="{FF2B5EF4-FFF2-40B4-BE49-F238E27FC236}">
                <a16:creationId xmlns:a16="http://schemas.microsoft.com/office/drawing/2014/main" id="{92CADE60-9CB9-4C87-B5E0-252C831FD783}"/>
              </a:ext>
            </a:extLst>
          </p:cNvPr>
          <p:cNvSpPr txBox="1"/>
          <p:nvPr/>
        </p:nvSpPr>
        <p:spPr>
          <a:xfrm>
            <a:off x="6588224" y="116632"/>
            <a:ext cx="2522607" cy="646331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30CBD"/>
                </a:solidFill>
              </a:rPr>
              <a:t>JINST 10 (2015) P10039 </a:t>
            </a:r>
          </a:p>
          <a:p>
            <a:pPr algn="ctr"/>
            <a:r>
              <a:rPr lang="fr-FR" dirty="0">
                <a:solidFill>
                  <a:srgbClr val="030CBD"/>
                </a:solidFill>
              </a:rPr>
              <a:t>JINST 11 (2016) P04001</a:t>
            </a:r>
            <a:endParaRPr lang="en-US" dirty="0">
              <a:solidFill>
                <a:srgbClr val="030CBD"/>
              </a:solidFill>
            </a:endParaRPr>
          </a:p>
        </p:txBody>
      </p:sp>
      <p:pic>
        <p:nvPicPr>
          <p:cNvPr id="20" name="Image 12" descr="houghEfficiency.pdf">
            <a:extLst>
              <a:ext uri="{FF2B5EF4-FFF2-40B4-BE49-F238E27FC236}">
                <a16:creationId xmlns:a16="http://schemas.microsoft.com/office/drawing/2014/main" id="{E1D15F57-AF58-4469-85CA-FD014FDD0017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4718311" y="980728"/>
            <a:ext cx="4425689" cy="2739464"/>
          </a:xfrm>
          <a:prstGeom prst="rect">
            <a:avLst/>
          </a:prstGeom>
        </p:spPr>
      </p:pic>
      <p:pic>
        <p:nvPicPr>
          <p:cNvPr id="21" name="Image 3" descr="shower80-3_SIMU.pdf">
            <a:extLst>
              <a:ext uri="{FF2B5EF4-FFF2-40B4-BE49-F238E27FC236}">
                <a16:creationId xmlns:a16="http://schemas.microsoft.com/office/drawing/2014/main" id="{391B898E-ED7E-4C21-B75A-C6A360AB297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913" y="3138588"/>
            <a:ext cx="4241383" cy="3232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ZoneTexte 4">
            <a:extLst>
              <a:ext uri="{FF2B5EF4-FFF2-40B4-BE49-F238E27FC236}">
                <a16:creationId xmlns:a16="http://schemas.microsoft.com/office/drawing/2014/main" id="{E3C5A4F3-3BD2-40B8-B32D-1AB63478BDE3}"/>
              </a:ext>
            </a:extLst>
          </p:cNvPr>
          <p:cNvSpPr txBox="1"/>
          <p:nvPr/>
        </p:nvSpPr>
        <p:spPr>
          <a:xfrm>
            <a:off x="129383" y="1238922"/>
            <a:ext cx="558760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>
                <a:solidFill>
                  <a:srgbClr val="030CBD"/>
                </a:solidFill>
                <a:cs typeface="Verdana"/>
              </a:rPr>
              <a:t>SDHCAL Efficiency (Data/MC): 96% / 97%</a:t>
            </a:r>
          </a:p>
          <a:p>
            <a:r>
              <a:rPr lang="en-GB" sz="2000" b="1" dirty="0">
                <a:solidFill>
                  <a:srgbClr val="030CBD"/>
                </a:solidFill>
                <a:cs typeface="Verdana"/>
              </a:rPr>
              <a:t>SDHCAL Multiplicity (Data/MC): 1.8 / 1.74</a:t>
            </a:r>
            <a:endParaRPr lang="en-GB" sz="2000" dirty="0">
              <a:solidFill>
                <a:srgbClr val="030CBD"/>
              </a:solidFill>
              <a:cs typeface="Verdana"/>
            </a:endParaRPr>
          </a:p>
        </p:txBody>
      </p:sp>
      <p:sp>
        <p:nvSpPr>
          <p:cNvPr id="23" name="ZoneTexte 2">
            <a:extLst>
              <a:ext uri="{FF2B5EF4-FFF2-40B4-BE49-F238E27FC236}">
                <a16:creationId xmlns:a16="http://schemas.microsoft.com/office/drawing/2014/main" id="{B6DD661F-DEC6-4D5A-95B6-EB7CB0B9D97C}"/>
              </a:ext>
            </a:extLst>
          </p:cNvPr>
          <p:cNvSpPr txBox="1"/>
          <p:nvPr/>
        </p:nvSpPr>
        <p:spPr>
          <a:xfrm>
            <a:off x="129383" y="2047760"/>
            <a:ext cx="472091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è"/>
            </a:pPr>
            <a:r>
              <a:rPr lang="en-GB" sz="2000" b="1" dirty="0">
                <a:solidFill>
                  <a:srgbClr val="FF0000"/>
                </a:solidFill>
              </a:rPr>
              <a:t>Good Data/MC agreement for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efficiency and multiplicity obtained with </a:t>
            </a:r>
          </a:p>
          <a:p>
            <a:r>
              <a:rPr lang="en-GB" sz="2000" b="1" dirty="0">
                <a:solidFill>
                  <a:srgbClr val="FF0000"/>
                </a:solidFill>
              </a:rPr>
              <a:t>cosmic muons and test beam muons.  </a:t>
            </a:r>
          </a:p>
        </p:txBody>
      </p:sp>
      <p:pic>
        <p:nvPicPr>
          <p:cNvPr id="24" name="Image 13" descr="houghMultiplicity.pdf">
            <a:extLst>
              <a:ext uri="{FF2B5EF4-FFF2-40B4-BE49-F238E27FC236}">
                <a16:creationId xmlns:a16="http://schemas.microsoft.com/office/drawing/2014/main" id="{EE6F28DB-B884-42A2-8CA3-79925B072557}"/>
              </a:ext>
            </a:extLst>
          </p:cNvPr>
          <p:cNvPicPr>
            <a:picLocks noChangeAspect="1"/>
          </p:cNvPicPr>
          <p:nvPr/>
        </p:nvPicPr>
        <mc:AlternateContent xmlns:mc="http://schemas.openxmlformats.org/markup-compatibility/2006">
          <mc:Choice xmlns:ma="http://schemas.microsoft.com/office/mac/drawingml/2008/main" xmlns:mv="urn:schemas-microsoft-com:mac:vml" xmlns="" Requires="ma">
            <p:blipFill>
              <a:blip r:embed="rId8"/>
              <a:stretch>
                <a:fillRect/>
              </a:stretch>
            </p:blipFill>
          </mc:Choice>
          <mc:Fallback>
            <p:blipFill>
              <a:blip r:embed="rId9"/>
              <a:stretch>
                <a:fillRect/>
              </a:stretch>
            </p:blipFill>
          </mc:Fallback>
        </mc:AlternateContent>
        <p:spPr>
          <a:xfrm>
            <a:off x="4711700" y="3694488"/>
            <a:ext cx="4384830" cy="2974872"/>
          </a:xfrm>
          <a:prstGeom prst="rect">
            <a:avLst/>
          </a:prstGeom>
        </p:spPr>
      </p:pic>
      <p:sp>
        <p:nvSpPr>
          <p:cNvPr id="25" name="文本框 24">
            <a:extLst>
              <a:ext uri="{FF2B5EF4-FFF2-40B4-BE49-F238E27FC236}">
                <a16:creationId xmlns:a16="http://schemas.microsoft.com/office/drawing/2014/main" id="{337E150C-1D0F-4E6A-A0BF-990966F78A9F}"/>
              </a:ext>
            </a:extLst>
          </p:cNvPr>
          <p:cNvSpPr txBox="1"/>
          <p:nvPr/>
        </p:nvSpPr>
        <p:spPr>
          <a:xfrm>
            <a:off x="2067005" y="5284328"/>
            <a:ext cx="161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80 GeV hadron</a:t>
            </a:r>
          </a:p>
        </p:txBody>
      </p:sp>
      <p:sp>
        <p:nvSpPr>
          <p:cNvPr id="27" name="文本框 26">
            <a:extLst>
              <a:ext uri="{FF2B5EF4-FFF2-40B4-BE49-F238E27FC236}">
                <a16:creationId xmlns:a16="http://schemas.microsoft.com/office/drawing/2014/main" id="{6E6C0B60-E9A2-4B13-91FD-B49262CA6540}"/>
              </a:ext>
            </a:extLst>
          </p:cNvPr>
          <p:cNvSpPr txBox="1"/>
          <p:nvPr/>
        </p:nvSpPr>
        <p:spPr>
          <a:xfrm>
            <a:off x="5718866" y="4012703"/>
            <a:ext cx="13404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dirty="0"/>
              <a:t>40 GeV muon</a:t>
            </a:r>
          </a:p>
        </p:txBody>
      </p:sp>
    </p:spTree>
    <p:extLst>
      <p:ext uri="{BB962C8B-B14F-4D97-AF65-F5344CB8AC3E}">
        <p14:creationId xmlns:p14="http://schemas.microsoft.com/office/powerpoint/2010/main" val="513385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 3" descr="Capture d’écran 2016-05-15 à 12.24.14.png">
            <a:extLst>
              <a:ext uri="{FF2B5EF4-FFF2-40B4-BE49-F238E27FC236}">
                <a16:creationId xmlns:a16="http://schemas.microsoft.com/office/drawing/2014/main" id="{EE5C1A0C-CF4A-485D-8D14-185B35E644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16806" y="4199743"/>
            <a:ext cx="6347828" cy="2445445"/>
          </a:xfrm>
          <a:prstGeom prst="rect">
            <a:avLst/>
          </a:prstGeom>
        </p:spPr>
      </p:pic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7017743" y="6351506"/>
            <a:ext cx="2057400" cy="365125"/>
          </a:xfrm>
        </p:spPr>
        <p:txBody>
          <a:bodyPr/>
          <a:lstStyle/>
          <a:p>
            <a:fld id="{A82DDDE2-0154-4B70-8D58-62E28CB8F013}" type="slidenum">
              <a:rPr lang="zh-CN" altLang="en-US" smtClean="0"/>
              <a:t>9</a:t>
            </a:fld>
            <a:endParaRPr lang="zh-CN" altLang="en-US"/>
          </a:p>
        </p:txBody>
      </p:sp>
      <p:sp>
        <p:nvSpPr>
          <p:cNvPr id="5" name="矩形 4"/>
          <p:cNvSpPr/>
          <p:nvPr/>
        </p:nvSpPr>
        <p:spPr>
          <a:xfrm>
            <a:off x="467545" y="230999"/>
            <a:ext cx="83717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SDHCAL: Energy Reconstruction (</a:t>
            </a:r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  <a:sym typeface="Symbol" panose="05050102010706020507" pitchFamily="18" charset="2"/>
              </a:rPr>
              <a:t></a:t>
            </a:r>
            <a:r>
              <a:rPr lang="en-US" altLang="zh-CN" sz="3200" b="1" baseline="30000" dirty="0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r>
              <a:rPr lang="en-US" altLang="zh-CN" sz="3200" b="1" dirty="0">
                <a:solidFill>
                  <a:srgbClr val="0000FF"/>
                </a:solidFill>
                <a:cs typeface="Times New Roman" panose="02020603050405020304" pitchFamily="18" charset="0"/>
              </a:rPr>
              <a:t>)</a:t>
            </a:r>
            <a:endParaRPr lang="zh-CN" altLang="en-US" sz="3200" dirty="0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0" y="836712"/>
            <a:ext cx="9144000" cy="108012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376472F8-DD2F-4E71-87FB-A65197FE57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697177"/>
            <a:ext cx="4100511" cy="23736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F94AA82-76AB-4424-8B0A-9C6F0DE3D016}"/>
                  </a:ext>
                </a:extLst>
              </p:cNvPr>
              <p:cNvSpPr txBox="1"/>
              <p:nvPr/>
            </p:nvSpPr>
            <p:spPr>
              <a:xfrm>
                <a:off x="354174" y="1875617"/>
                <a:ext cx="4656208" cy="7901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zh-CN" altLang="en-US" sz="1600" b="1" i="1" smtClean="0">
                        <a:latin typeface="Cambria Math" panose="02040503050406030204" pitchFamily="18" charset="0"/>
                      </a:rPr>
                      <m:t>𝜶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sz="1600" b="1" i="1" smtClean="0">
                        <a:latin typeface="Cambria Math" panose="02040503050406030204" pitchFamily="18" charset="0"/>
                      </a:rPr>
                      <m:t>𝜷</m:t>
                    </m:r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,</m:t>
                    </m:r>
                    <m:r>
                      <a:rPr lang="zh-CN" altLang="en-US" sz="1600" b="1" i="1" smtClean="0">
                        <a:latin typeface="Cambria Math" panose="02040503050406030204" pitchFamily="18" charset="0"/>
                      </a:rPr>
                      <m:t>𝜸</m:t>
                    </m:r>
                  </m:oMath>
                </a14:m>
                <a:r>
                  <a:rPr lang="zh-CN" altLang="en-US" sz="1600" b="1" dirty="0">
                    <a:latin typeface="Comic Sans MS" panose="030F0702030302020204" pitchFamily="66" charset="0"/>
                  </a:rPr>
                  <a:t> </a:t>
                </a:r>
                <a:r>
                  <a:rPr lang="en-US" altLang="zh-CN" sz="1600" b="1" dirty="0">
                    <a:latin typeface="Comic Sans MS" panose="030F0702030302020204" pitchFamily="66" charset="0"/>
                  </a:rPr>
                  <a:t>are parameterized as functions of total number of hits(N1+N2+N3)</a:t>
                </a:r>
              </a:p>
            </p:txBody>
          </p:sp>
        </mc:Choice>
        <mc:Fallback xmlns="">
          <p:sp>
            <p:nvSpPr>
              <p:cNvPr id="11" name="文本框 10">
                <a:extLst>
                  <a:ext uri="{FF2B5EF4-FFF2-40B4-BE49-F238E27FC236}">
                    <a16:creationId xmlns:a16="http://schemas.microsoft.com/office/drawing/2014/main" id="{AF94AA82-76AB-4424-8B0A-9C6F0DE3D0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74" y="1875617"/>
                <a:ext cx="4656208" cy="790153"/>
              </a:xfrm>
              <a:prstGeom prst="rect">
                <a:avLst/>
              </a:prstGeom>
              <a:blipFill>
                <a:blip r:embed="rId4"/>
                <a:stretch>
                  <a:fillRect l="-654" b="-1007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C62B2F1-6717-46B0-A0B9-09840409C9DC}"/>
                  </a:ext>
                </a:extLst>
              </p:cNvPr>
              <p:cNvSpPr txBox="1"/>
              <p:nvPr/>
            </p:nvSpPr>
            <p:spPr>
              <a:xfrm>
                <a:off x="432388" y="2842321"/>
                <a:ext cx="3106863" cy="300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1" i="1" smtClean="0">
                          <a:latin typeface="Cambria Math" panose="02040503050406030204" pitchFamily="18" charset="0"/>
                        </a:rPr>
                        <m:t>𝜶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𝜶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6C62B2F1-6717-46B0-A0B9-09840409C9D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388" y="2842321"/>
                <a:ext cx="3106863" cy="300403"/>
              </a:xfrm>
              <a:prstGeom prst="rect">
                <a:avLst/>
              </a:prstGeom>
              <a:blipFill>
                <a:blip r:embed="rId5"/>
                <a:stretch>
                  <a:fillRect b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F1633B0-837A-4BA2-A3EE-5A172CE20C7C}"/>
                  </a:ext>
                </a:extLst>
              </p:cNvPr>
              <p:cNvSpPr txBox="1"/>
              <p:nvPr/>
            </p:nvSpPr>
            <p:spPr>
              <a:xfrm>
                <a:off x="440341" y="3225460"/>
                <a:ext cx="3090959" cy="300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1" i="1" smtClean="0">
                          <a:latin typeface="Cambria Math" panose="02040503050406030204" pitchFamily="18" charset="0"/>
                        </a:rPr>
                        <m:t>𝜷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9F1633B0-837A-4BA2-A3EE-5A172CE20C7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41" y="3225460"/>
                <a:ext cx="3090959" cy="300403"/>
              </a:xfrm>
              <a:prstGeom prst="rect">
                <a:avLst/>
              </a:prstGeom>
              <a:blipFill>
                <a:blip r:embed="rId6"/>
                <a:stretch>
                  <a:fillRect l="-1578" b="-326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9C535AC-5F09-4EB8-8B59-17B0200E7AEA}"/>
                  </a:ext>
                </a:extLst>
              </p:cNvPr>
              <p:cNvSpPr txBox="1"/>
              <p:nvPr/>
            </p:nvSpPr>
            <p:spPr>
              <a:xfrm>
                <a:off x="451473" y="3608109"/>
                <a:ext cx="3087778" cy="30040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zh-CN" altLang="en-US" b="1" i="1" smtClean="0">
                          <a:latin typeface="Cambria Math" panose="02040503050406030204" pitchFamily="18" charset="0"/>
                        </a:rPr>
                        <m:t>𝜸</m:t>
                      </m:r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 +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b>
                      </m:sSub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</m:sSub>
                      <m:r>
                        <a:rPr lang="en-US" altLang="zh-CN" b="1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zh-CN" altLang="en-US" b="1" i="1" smtClean="0">
                              <a:latin typeface="Cambria Math" panose="02040503050406030204" pitchFamily="18" charset="0"/>
                            </a:rPr>
                            <m:t>𝜸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  <m:sSubSup>
                        <m:sSubSupPr>
                          <m:ctrlP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e>
                        <m:sub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𝒕𝒐𝒕𝒂𝒍</m:t>
                          </m:r>
                        </m:sub>
                        <m:sup>
                          <m:r>
                            <a:rPr lang="en-US" altLang="zh-CN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bSup>
                    </m:oMath>
                  </m:oMathPara>
                </a14:m>
                <a:endParaRPr lang="zh-CN" altLang="en-US" b="1" dirty="0"/>
              </a:p>
            </p:txBody>
          </p:sp>
        </mc:Choice>
        <mc:Fallback xmlns="">
          <p:sp>
            <p:nvSpPr>
              <p:cNvPr id="14" name="文本框 13">
                <a:extLst>
                  <a:ext uri="{FF2B5EF4-FFF2-40B4-BE49-F238E27FC236}">
                    <a16:creationId xmlns:a16="http://schemas.microsoft.com/office/drawing/2014/main" id="{79C535AC-5F09-4EB8-8B59-17B0200E7AE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473" y="3608109"/>
                <a:ext cx="3087778" cy="300403"/>
              </a:xfrm>
              <a:prstGeom prst="rect">
                <a:avLst/>
              </a:prstGeom>
              <a:blipFill>
                <a:blip r:embed="rId7"/>
                <a:stretch>
                  <a:fillRect l="-986" r="-394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CC7D456-1333-4BD7-9047-E523F13A044C}"/>
                  </a:ext>
                </a:extLst>
              </p:cNvPr>
              <p:cNvSpPr txBox="1"/>
              <p:nvPr/>
            </p:nvSpPr>
            <p:spPr>
              <a:xfrm>
                <a:off x="358969" y="4590228"/>
                <a:ext cx="2523765" cy="6971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  <a:sym typeface="Symbol" panose="05050102010706020507" pitchFamily="18" charset="2"/>
                            </a:rPr>
                            <m:t></m:t>
                          </m:r>
                        </m:e>
                        <m:sup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altLang="zh-CN" sz="1600" b="1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ctrl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𝒊</m:t>
                          </m:r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𝟏</m:t>
                          </m:r>
                        </m:sub>
                        <m:sup>
                          <m:r>
                            <a:rPr lang="en-US" altLang="zh-CN" sz="1600" b="1" i="1" smtClean="0">
                              <a:latin typeface="Cambria Math" panose="02040503050406030204" pitchFamily="18" charset="0"/>
                            </a:rPr>
                            <m:t>𝑵</m:t>
                          </m:r>
                        </m:sup>
                        <m:e>
                          <m:f>
                            <m:fPr>
                              <m:ctrlP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Sup>
                                <m:sSubSupPr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(</m:t>
                                  </m:r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𝒃𝒆𝒂𝒎</m:t>
                                  </m:r>
                                </m:sub>
                                <m:sup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p>
                              </m:sSubSup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Sup>
                                <m:sSubSupPr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𝑬</m:t>
                                  </m:r>
                                </m:e>
                                <m:sub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𝒓𝒆𝒄𝒐</m:t>
                                  </m:r>
                                </m:sub>
                                <m:sup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p>
                              </m:sSubSup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  <m:r>
                                <a:rPr lang="en-US" altLang="zh-CN" sz="1600" b="1" i="1" baseline="30000" smtClean="0">
                                  <a:latin typeface="Cambria Math" panose="02040503050406030204" pitchFamily="18" charset="0"/>
                                </a:rPr>
                                <m:t>𝟐</m:t>
                              </m:r>
                              <m:r>
                                <a:rPr lang="en-US" altLang="zh-CN" sz="1600" b="1" i="1" smtClean="0"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</m:num>
                            <m:den>
                              <m:sSubSup>
                                <m:sSubSupPr>
                                  <m:ctrlP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zh-CN" altLang="en-US" sz="1600" b="1" i="1" smtClean="0">
                                      <a:latin typeface="Cambria Math" panose="02040503050406030204" pitchFamily="18" charset="0"/>
                                    </a:rPr>
                                    <m:t>𝝈</m:t>
                                  </m:r>
                                </m:e>
                                <m:sub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𝒊</m:t>
                                  </m:r>
                                </m:sub>
                                <m:sup>
                                  <m:r>
                                    <a:rPr lang="en-US" altLang="zh-CN" sz="1600" b="1" i="1" smtClean="0">
                                      <a:latin typeface="Cambria Math" panose="02040503050406030204" pitchFamily="18" charset="0"/>
                                    </a:rPr>
                                    <m:t>𝟐</m:t>
                                  </m:r>
                                </m:sup>
                              </m:sSubSup>
                            </m:den>
                          </m:f>
                        </m:e>
                      </m:nary>
                    </m:oMath>
                  </m:oMathPara>
                </a14:m>
                <a:endParaRPr lang="zh-CN" altLang="en-US" sz="1600" b="1" dirty="0"/>
              </a:p>
            </p:txBody>
          </p:sp>
        </mc:Choice>
        <mc:Fallback xmlns="">
          <p:sp>
            <p:nvSpPr>
              <p:cNvPr id="15" name="文本框 14">
                <a:extLst>
                  <a:ext uri="{FF2B5EF4-FFF2-40B4-BE49-F238E27FC236}">
                    <a16:creationId xmlns:a16="http://schemas.microsoft.com/office/drawing/2014/main" id="{ACC7D456-1333-4BD7-9047-E523F13A044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8969" y="4590228"/>
                <a:ext cx="2523765" cy="697179"/>
              </a:xfrm>
              <a:prstGeom prst="rect">
                <a:avLst/>
              </a:prstGeom>
              <a:blipFill>
                <a:blip r:embed="rId8"/>
                <a:stretch>
                  <a:fillRect b="-8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文本框 15">
            <a:extLst>
              <a:ext uri="{FF2B5EF4-FFF2-40B4-BE49-F238E27FC236}">
                <a16:creationId xmlns:a16="http://schemas.microsoft.com/office/drawing/2014/main" id="{F2FF61F1-765C-4F7D-A37B-5C660B93B410}"/>
              </a:ext>
            </a:extLst>
          </p:cNvPr>
          <p:cNvSpPr txBox="1"/>
          <p:nvPr/>
        </p:nvSpPr>
        <p:spPr>
          <a:xfrm>
            <a:off x="197605" y="4207579"/>
            <a:ext cx="2266232" cy="3673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u"/>
            </a:pPr>
            <a:r>
              <a:rPr lang="en-US" altLang="zh-CN" b="1" dirty="0"/>
              <a:t>optimizer</a:t>
            </a:r>
            <a:endParaRPr lang="zh-CN" altLang="en-US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4AE7366E-A513-4028-80CD-3E876E9798B0}"/>
                  </a:ext>
                </a:extLst>
              </p:cNvPr>
              <p:cNvSpPr txBox="1"/>
              <p:nvPr/>
            </p:nvSpPr>
            <p:spPr>
              <a:xfrm>
                <a:off x="438080" y="5364264"/>
                <a:ext cx="2043863" cy="593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zh-CN" altLang="en-US" sz="1600" b="1" i="1" smtClean="0">
                            <a:latin typeface="Cambria Math" panose="02040503050406030204" pitchFamily="18" charset="0"/>
                          </a:rPr>
                          <m:t>𝝈</m:t>
                        </m:r>
                      </m:e>
                      <m:sub>
                        <m: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  <m:t>𝒊</m:t>
                        </m:r>
                      </m:sub>
                    </m:sSub>
                    <m:r>
                      <a:rPr lang="en-US" altLang="zh-CN" sz="1600" b="1" i="1" smtClean="0">
                        <a:latin typeface="Cambria Math" panose="020405030504060302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altLang="zh-CN" sz="1600" b="1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sSubSup>
                          <m:sSubSupPr>
                            <m:ctrlP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𝒃𝒆𝒂𝒎</m:t>
                            </m:r>
                          </m:sub>
                          <m:sup>
                            <m:r>
                              <a:rPr lang="en-US" altLang="zh-CN" sz="1600" b="1" i="1" smtClean="0">
                                <a:latin typeface="Cambria Math" panose="02040503050406030204" pitchFamily="18" charset="0"/>
                              </a:rPr>
                              <m:t>𝒊</m:t>
                            </m:r>
                          </m:sup>
                        </m:sSubSup>
                      </m:e>
                    </m:rad>
                  </m:oMath>
                </a14:m>
                <a:r>
                  <a:rPr lang="en-US" altLang="zh-CN" sz="1600" b="1" dirty="0">
                    <a:latin typeface="Comic Sans MS" panose="030F0702030302020204" pitchFamily="66" charset="0"/>
                  </a:rPr>
                  <a:t>.</a:t>
                </a:r>
                <a:endParaRPr lang="zh-CN" altLang="en-US" sz="16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4AE7366E-A513-4028-80CD-3E876E9798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080" y="5364264"/>
                <a:ext cx="2043863" cy="5934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03111CC4-FFA1-4FBF-8F8F-A2A29072A4DE}"/>
                  </a:ext>
                </a:extLst>
              </p:cNvPr>
              <p:cNvSpPr/>
              <p:nvPr/>
            </p:nvSpPr>
            <p:spPr>
              <a:xfrm>
                <a:off x="224441" y="980728"/>
                <a:ext cx="4132406" cy="14311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lnSpc>
                    <a:spcPct val="150000"/>
                  </a:lnSpc>
                  <a:buFont typeface="Wingdings" panose="05000000000000000000" pitchFamily="2" charset="2"/>
                  <a:buChar char="u"/>
                </a:pPr>
                <a:r>
                  <a:rPr lang="en-US" altLang="zh-CN" b="1" dirty="0">
                    <a:latin typeface="Comic Sans MS" panose="030F0702030302020204" pitchFamily="66" charset="0"/>
                  </a:rPr>
                  <a:t>Energy reconstruction formula:</a:t>
                </a:r>
                <a:endParaRPr lang="en-US" altLang="zh-CN" sz="2000" b="1" dirty="0">
                  <a:latin typeface="Comic Sans MS" panose="030F0702030302020204" pitchFamily="66" charset="0"/>
                </a:endParaRPr>
              </a:p>
              <a:p>
                <a:pPr>
                  <a:lnSpc>
                    <a:spcPct val="150000"/>
                  </a:lnSpc>
                </a:pPr>
                <a:r>
                  <a:rPr lang="en-US" altLang="zh-CN" sz="2000" b="1" dirty="0">
                    <a:solidFill>
                      <a:srgbClr val="FF0000"/>
                    </a:solidFill>
                  </a:rPr>
                  <a:t>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𝒓𝒆𝒄𝒐</m:t>
                        </m:r>
                      </m:sub>
                    </m:sSub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=</m:t>
                    </m:r>
                    <m:r>
                      <a:rPr lang="zh-CN" alt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𝜶</m:t>
                    </m:r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𝟏</m:t>
                        </m:r>
                      </m:sub>
                    </m:sSub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zh-CN" alt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𝜷</m:t>
                    </m:r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r>
                      <a:rPr lang="en-US" altLang="zh-CN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+</m:t>
                    </m:r>
                    <m:r>
                      <a:rPr lang="zh-CN" altLang="en-US" sz="2000" b="1" i="1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𝜸</m:t>
                    </m:r>
                    <m:sSub>
                      <m:sSubPr>
                        <m:ctrlP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𝑵</m:t>
                        </m:r>
                      </m:e>
                      <m:sub>
                        <m:r>
                          <a:rPr lang="en-US" altLang="zh-CN" sz="2000" b="1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b>
                    </m:sSub>
                  </m:oMath>
                </a14:m>
                <a:endParaRPr lang="en-US" altLang="zh-CN" sz="2000" b="1" dirty="0">
                  <a:latin typeface="Comic Sans MS" panose="030F0702030302020204" pitchFamily="66" charset="0"/>
                </a:endParaRPr>
              </a:p>
              <a:p>
                <a:pPr marL="342900" indent="-342900">
                  <a:lnSpc>
                    <a:spcPct val="150000"/>
                  </a:lnSpc>
                  <a:buFont typeface="Wingdings" panose="05000000000000000000" pitchFamily="2" charset="2"/>
                  <a:buChar char="u"/>
                </a:pPr>
                <a:endParaRPr lang="en-US" altLang="zh-CN" sz="2000" b="1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03111CC4-FFA1-4FBF-8F8F-A2A29072A4DE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4441" y="980728"/>
                <a:ext cx="4132406" cy="1431161"/>
              </a:xfrm>
              <a:prstGeom prst="rect">
                <a:avLst/>
              </a:prstGeom>
              <a:blipFill>
                <a:blip r:embed="rId10"/>
                <a:stretch>
                  <a:fillRect l="-103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ZoneTexte 9">
            <a:extLst>
              <a:ext uri="{FF2B5EF4-FFF2-40B4-BE49-F238E27FC236}">
                <a16:creationId xmlns:a16="http://schemas.microsoft.com/office/drawing/2014/main" id="{0AB9F831-3062-4197-88FE-FFF4BBF58503}"/>
              </a:ext>
            </a:extLst>
          </p:cNvPr>
          <p:cNvSpPr txBox="1"/>
          <p:nvPr/>
        </p:nvSpPr>
        <p:spPr>
          <a:xfrm>
            <a:off x="6316710" y="1032994"/>
            <a:ext cx="2522607" cy="369332"/>
          </a:xfrm>
          <a:prstGeom prst="rect">
            <a:avLst/>
          </a:prstGeom>
          <a:solidFill>
            <a:srgbClr val="FFFF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rgbClr val="030CBD"/>
                </a:solidFill>
              </a:rPr>
              <a:t> JINST 11 (2016) P04001</a:t>
            </a:r>
            <a:endParaRPr lang="en-US" dirty="0">
              <a:solidFill>
                <a:srgbClr val="030CB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14659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31891</TotalTime>
  <Words>3700</Words>
  <Application>Microsoft Office PowerPoint</Application>
  <PresentationFormat>全屏显示(4:3)</PresentationFormat>
  <Paragraphs>921</Paragraphs>
  <Slides>67</Slides>
  <Notes>2</Notes>
  <HiddenSlides>0</HiddenSlides>
  <MMClips>0</MMClips>
  <ScaleCrop>false</ScaleCrop>
  <HeadingPairs>
    <vt:vector size="8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67</vt:i4>
      </vt:variant>
    </vt:vector>
  </HeadingPairs>
  <TitlesOfParts>
    <vt:vector size="84" baseType="lpstr">
      <vt:lpstr>等线</vt:lpstr>
      <vt:lpstr>等线 Light</vt:lpstr>
      <vt:lpstr>NimbusRomNo9L-Regu</vt:lpstr>
      <vt:lpstr>黑体</vt:lpstr>
      <vt:lpstr>TeX Gyre Heros</vt:lpstr>
      <vt:lpstr>Arial</vt:lpstr>
      <vt:lpstr>Arial Black</vt:lpstr>
      <vt:lpstr>Calibri</vt:lpstr>
      <vt:lpstr>Cambria Math</vt:lpstr>
      <vt:lpstr>Comic Sans MS</vt:lpstr>
      <vt:lpstr>Courier New</vt:lpstr>
      <vt:lpstr>Symbol</vt:lpstr>
      <vt:lpstr>Times New Roman</vt:lpstr>
      <vt:lpstr>Verdana</vt:lpstr>
      <vt:lpstr>Wingdings</vt:lpstr>
      <vt:lpstr>Office 主题</vt:lpstr>
      <vt:lpstr>think-cell Slide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PFA and Imaging Calorimeter</vt:lpstr>
      <vt:lpstr>Readout ASIC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Optimization of SDHCAL Layers</vt:lpstr>
      <vt:lpstr>PowerPoint 演示文稿</vt:lpstr>
      <vt:lpstr>Active Cooling System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CEPC Calorimeter</dc:title>
  <dc:creator>emc</dc:creator>
  <cp:lastModifiedBy>Haijun Yang</cp:lastModifiedBy>
  <cp:revision>998</cp:revision>
  <dcterms:created xsi:type="dcterms:W3CDTF">2017-04-16T06:12:03Z</dcterms:created>
  <dcterms:modified xsi:type="dcterms:W3CDTF">2019-11-01T01:04:34Z</dcterms:modified>
</cp:coreProperties>
</file>