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6" r:id="rId1"/>
    <p:sldMasterId id="2147484071" r:id="rId2"/>
  </p:sldMasterIdLst>
  <p:notesMasterIdLst>
    <p:notesMasterId r:id="rId27"/>
  </p:notesMasterIdLst>
  <p:handoutMasterIdLst>
    <p:handoutMasterId r:id="rId28"/>
  </p:handoutMasterIdLst>
  <p:sldIdLst>
    <p:sldId id="1590" r:id="rId3"/>
    <p:sldId id="1631" r:id="rId4"/>
    <p:sldId id="1633" r:id="rId5"/>
    <p:sldId id="1641" r:id="rId6"/>
    <p:sldId id="1639" r:id="rId7"/>
    <p:sldId id="1640" r:id="rId8"/>
    <p:sldId id="1642" r:id="rId9"/>
    <p:sldId id="1626" r:id="rId10"/>
    <p:sldId id="1614" r:id="rId11"/>
    <p:sldId id="1615" r:id="rId12"/>
    <p:sldId id="1612" r:id="rId13"/>
    <p:sldId id="1635" r:id="rId14"/>
    <p:sldId id="1634" r:id="rId15"/>
    <p:sldId id="1629" r:id="rId16"/>
    <p:sldId id="1638" r:id="rId17"/>
    <p:sldId id="1625" r:id="rId18"/>
    <p:sldId id="1636" r:id="rId19"/>
    <p:sldId id="1618" r:id="rId20"/>
    <p:sldId id="1619" r:id="rId21"/>
    <p:sldId id="1627" r:id="rId22"/>
    <p:sldId id="1620" r:id="rId23"/>
    <p:sldId id="1621" r:id="rId24"/>
    <p:sldId id="1622" r:id="rId25"/>
    <p:sldId id="1623" r:id="rId26"/>
  </p:sldIdLst>
  <p:sldSz cx="9144000" cy="6858000" type="screen4x3"/>
  <p:notesSz cx="6808788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0FA"/>
    <a:srgbClr val="CCECFF"/>
    <a:srgbClr val="D7FDE5"/>
    <a:srgbClr val="F4E6E0"/>
    <a:srgbClr val="00FFFF"/>
    <a:srgbClr val="4BD0FF"/>
    <a:srgbClr val="D6D6FE"/>
    <a:srgbClr val="66FF99"/>
    <a:srgbClr val="FF9900"/>
    <a:srgbClr val="3F3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00" autoAdjust="0"/>
    <p:restoredTop sz="94873" autoAdjust="0"/>
  </p:normalViewPr>
  <p:slideViewPr>
    <p:cSldViewPr>
      <p:cViewPr varScale="1">
        <p:scale>
          <a:sx n="158" d="100"/>
          <a:sy n="158" d="100"/>
        </p:scale>
        <p:origin x="1536" y="192"/>
      </p:cViewPr>
      <p:guideLst>
        <p:guide orient="horz" pos="17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101" y="91"/>
      </p:cViewPr>
      <p:guideLst>
        <p:guide orient="horz" pos="3132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771" cy="498113"/>
          </a:xfrm>
          <a:prstGeom prst="rect">
            <a:avLst/>
          </a:prstGeom>
        </p:spPr>
        <p:txBody>
          <a:bodyPr vert="horz" lIns="92283" tIns="46141" rIns="92283" bIns="4614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541" y="2"/>
            <a:ext cx="2950771" cy="498113"/>
          </a:xfrm>
          <a:prstGeom prst="rect">
            <a:avLst/>
          </a:prstGeom>
        </p:spPr>
        <p:txBody>
          <a:bodyPr vert="horz" lIns="92283" tIns="46141" rIns="92283" bIns="46141" rtlCol="0"/>
          <a:lstStyle>
            <a:lvl1pPr algn="r">
              <a:defRPr sz="1300"/>
            </a:lvl1pPr>
          </a:lstStyle>
          <a:p>
            <a:pPr>
              <a:defRPr/>
            </a:pPr>
            <a:fld id="{65810EF4-E412-4073-80D7-B4986CE26BF0}" type="datetimeFigureOut">
              <a:rPr lang="en-US"/>
              <a:pPr>
                <a:defRPr/>
              </a:pPr>
              <a:t>11/1/19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2759"/>
            <a:ext cx="2950771" cy="498113"/>
          </a:xfrm>
          <a:prstGeom prst="rect">
            <a:avLst/>
          </a:prstGeom>
        </p:spPr>
        <p:txBody>
          <a:bodyPr vert="horz" lIns="92283" tIns="46141" rIns="92283" bIns="4614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541" y="9442759"/>
            <a:ext cx="2950771" cy="498113"/>
          </a:xfrm>
          <a:prstGeom prst="rect">
            <a:avLst/>
          </a:prstGeom>
        </p:spPr>
        <p:txBody>
          <a:bodyPr vert="horz" lIns="92283" tIns="46141" rIns="92283" bIns="46141" rtlCol="0" anchor="b"/>
          <a:lstStyle>
            <a:lvl1pPr algn="r">
              <a:defRPr sz="1300"/>
            </a:lvl1pPr>
          </a:lstStyle>
          <a:p>
            <a:pPr>
              <a:defRPr/>
            </a:pPr>
            <a:fld id="{BF64FAC0-20A1-415F-B412-2341C1B00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3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50771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>
            <a:lvl1pPr defTabSz="932436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41" y="2"/>
            <a:ext cx="2950771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>
            <a:lvl1pPr algn="r" defTabSz="932436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75" y="4723026"/>
            <a:ext cx="5446439" cy="447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404"/>
            <a:ext cx="2950771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b" anchorCtr="0" compatLnSpc="1">
            <a:prstTxWarp prst="textNoShape">
              <a:avLst/>
            </a:prstTxWarp>
          </a:bodyPr>
          <a:lstStyle>
            <a:lvl1pPr defTabSz="932436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41" y="9444404"/>
            <a:ext cx="2950771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b" anchorCtr="0" compatLnSpc="1">
            <a:prstTxWarp prst="textNoShape">
              <a:avLst/>
            </a:prstTxWarp>
          </a:bodyPr>
          <a:lstStyle>
            <a:lvl1pPr algn="r" defTabSz="932436" eaLnBrk="1" hangingPunct="1">
              <a:defRPr sz="1300"/>
            </a:lvl1pPr>
          </a:lstStyle>
          <a:p>
            <a:pPr>
              <a:defRPr/>
            </a:pPr>
            <a:fld id="{18D8EA30-D9F8-4089-B297-A519555E7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4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318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6DFAA0-9C77-4981-AAF3-E2B63B82922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25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Confirmed</a:t>
            </a:r>
            <a:r>
              <a:rPr lang="zh-CN" altLang="en-US" dirty="0"/>
              <a:t> </a:t>
            </a:r>
            <a:r>
              <a:rPr lang="en-US" altLang="zh-CN" dirty="0"/>
              <a:t>Nina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physics</a:t>
            </a:r>
            <a:r>
              <a:rPr lang="zh-CN" altLang="en-US" dirty="0"/>
              <a:t> </a:t>
            </a:r>
            <a:r>
              <a:rPr lang="en-US" altLang="zh-CN" dirty="0"/>
              <a:t>motivation</a:t>
            </a:r>
            <a:r>
              <a:rPr lang="zh-CN" altLang="en-US" dirty="0"/>
              <a:t> </a:t>
            </a:r>
            <a:r>
              <a:rPr lang="en-US" altLang="zh-CN" dirty="0"/>
              <a:t>tall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  <a:r>
              <a:rPr lang="zh-CN" altLang="en-US" dirty="0"/>
              <a:t> </a:t>
            </a:r>
            <a:r>
              <a:rPr lang="en-US" altLang="zh-CN" dirty="0"/>
              <a:t>day,</a:t>
            </a:r>
            <a:r>
              <a:rPr lang="zh-CN" altLang="en-US" dirty="0"/>
              <a:t> </a:t>
            </a:r>
            <a:r>
              <a:rPr lang="en-US" altLang="zh-CN" dirty="0"/>
              <a:t>Nathaniel</a:t>
            </a:r>
            <a:r>
              <a:rPr lang="zh-CN" altLang="en-US" dirty="0"/>
              <a:t> </a:t>
            </a:r>
            <a:r>
              <a:rPr lang="en-US" altLang="zh-CN" dirty="0"/>
              <a:t>Craig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perspectives</a:t>
            </a:r>
            <a:r>
              <a:rPr lang="zh-CN" altLang="en-US" dirty="0"/>
              <a:t> </a:t>
            </a:r>
            <a:r>
              <a:rPr lang="en-US" altLang="zh-CN" dirty="0"/>
              <a:t>talk</a:t>
            </a:r>
            <a:r>
              <a:rPr lang="zh-CN" altLang="en-US" dirty="0"/>
              <a:t> </a:t>
            </a:r>
            <a:r>
              <a:rPr lang="en-US" altLang="zh-CN" dirty="0"/>
              <a:t>last</a:t>
            </a:r>
            <a:r>
              <a:rPr lang="zh-CN" altLang="en-US" dirty="0"/>
              <a:t> </a:t>
            </a:r>
            <a:r>
              <a:rPr lang="en-US" altLang="zh-CN" dirty="0"/>
              <a:t>day</a:t>
            </a:r>
            <a:r>
              <a:rPr lang="zh-CN" alt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8EA30-D9F8-4089-B297-A519555E72A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Parallel</a:t>
            </a:r>
            <a:r>
              <a:rPr kumimoji="1" lang="zh-CN" altLang="en-US" dirty="0"/>
              <a:t> </a:t>
            </a:r>
            <a:r>
              <a:rPr kumimoji="1" lang="en-US" altLang="zh-CN" dirty="0"/>
              <a:t>session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being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compiling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conveners,</a:t>
            </a:r>
            <a:r>
              <a:rPr kumimoji="1" lang="zh-CN" altLang="en-US" dirty="0"/>
              <a:t> </a:t>
            </a:r>
            <a:r>
              <a:rPr kumimoji="1" lang="en-US" altLang="zh-CN" dirty="0"/>
              <a:t>tuning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adjusting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…</a:t>
            </a:r>
            <a:r>
              <a:rPr kumimoji="1" lang="zh-CN" altLang="en-US" dirty="0"/>
              <a:t> ， </a:t>
            </a:r>
            <a:r>
              <a:rPr kumimoji="1" lang="en-US" altLang="zh-CN" dirty="0"/>
              <a:t>reserved</a:t>
            </a:r>
            <a:r>
              <a:rPr kumimoji="1" lang="zh-CN" altLang="en-US" dirty="0"/>
              <a:t> </a:t>
            </a:r>
            <a:r>
              <a:rPr kumimoji="1" lang="en-US" altLang="zh-CN" dirty="0"/>
              <a:t>rooms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SPC</a:t>
            </a:r>
            <a:r>
              <a:rPr kumimoji="1" lang="zh-CN" altLang="en-US"/>
              <a:t> 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8EA30-D9F8-4089-B297-A519555E72A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03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Accommodation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coordinated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BESIII,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rooms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BESIII.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move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VIP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Jingding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Hongtai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Changfeng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free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rooms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Jingding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Hongtai</a:t>
            </a:r>
            <a:r>
              <a:rPr kumimoji="1" lang="en-US" altLang="zh-CN" dirty="0"/>
              <a:t>.</a:t>
            </a:r>
            <a:r>
              <a:rPr kumimoji="1" lang="zh-CN" altLang="en-US" dirty="0"/>
              <a:t> </a:t>
            </a:r>
            <a:r>
              <a:rPr kumimoji="1" lang="en-US" altLang="zh-CN" dirty="0"/>
              <a:t>Next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reserve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rooms,</a:t>
            </a:r>
            <a:r>
              <a:rPr kumimoji="1" lang="zh-CN" altLang="en-US" dirty="0"/>
              <a:t> </a:t>
            </a:r>
            <a:r>
              <a:rPr kumimoji="1" lang="en-US" altLang="zh-CN" dirty="0"/>
              <a:t>say</a:t>
            </a:r>
            <a:r>
              <a:rPr kumimoji="1" lang="zh-CN" altLang="en-US" dirty="0"/>
              <a:t> </a:t>
            </a:r>
            <a:r>
              <a:rPr kumimoji="1" lang="en-US" altLang="zh-CN" dirty="0"/>
              <a:t>110.</a:t>
            </a:r>
            <a:r>
              <a:rPr kumimoji="1" lang="zh-CN" altLang="en-US" dirty="0"/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8EA30-D9F8-4089-B297-A519555E72A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9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Financial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support</a:t>
            </a:r>
            <a:r>
              <a:rPr kumimoji="1" lang="zh-CN" altLang="en-US" dirty="0"/>
              <a:t> </a:t>
            </a:r>
            <a:r>
              <a:rPr kumimoji="1" lang="en-US" altLang="zh-CN" dirty="0"/>
              <a:t>4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Haibo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5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CFHEP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6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Xinchou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IARC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IDRC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members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listed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here.</a:t>
            </a:r>
            <a:r>
              <a:rPr kumimoji="1" lang="zh-CN" altLang="en-US" dirty="0"/>
              <a:t> </a:t>
            </a:r>
            <a:r>
              <a:rPr kumimoji="1" lang="en-US" altLang="zh-CN" dirty="0"/>
              <a:t>We’d</a:t>
            </a:r>
            <a:r>
              <a:rPr kumimoji="1" lang="zh-CN" altLang="en-US" dirty="0"/>
              <a:t> </a:t>
            </a:r>
            <a:r>
              <a:rPr kumimoji="1" lang="en-US" altLang="zh-CN" dirty="0"/>
              <a:t>better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book</a:t>
            </a:r>
            <a:r>
              <a:rPr kumimoji="1" lang="zh-CN" altLang="en-US" dirty="0"/>
              <a:t> </a:t>
            </a:r>
            <a:r>
              <a:rPr kumimoji="1" lang="en-US" altLang="zh-CN" dirty="0"/>
              <a:t>ticket</a:t>
            </a:r>
            <a:r>
              <a:rPr kumimoji="1" lang="zh-CN" altLang="en-US" dirty="0"/>
              <a:t> </a:t>
            </a:r>
            <a:r>
              <a:rPr kumimoji="1" lang="en-US" altLang="zh-CN" dirty="0"/>
              <a:t>directly,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 dirty="0"/>
              <a:t>doesn't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foreign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transaction.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8EA30-D9F8-4089-B297-A519555E72A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0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48</a:t>
            </a:r>
            <a:r>
              <a:rPr kumimoji="1" lang="zh-CN" altLang="en-US" dirty="0"/>
              <a:t> </a:t>
            </a:r>
            <a:r>
              <a:rPr kumimoji="1" lang="en-US" altLang="zh-CN" dirty="0"/>
              <a:t>invitation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letters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sent,</a:t>
            </a:r>
            <a:r>
              <a:rPr kumimoji="1" lang="zh-CN" altLang="en-US" dirty="0"/>
              <a:t> </a:t>
            </a:r>
            <a:r>
              <a:rPr kumimoji="1" lang="en-US" altLang="zh-CN" dirty="0"/>
              <a:t>BESIII</a:t>
            </a:r>
            <a:r>
              <a:rPr kumimoji="1" lang="zh-CN" altLang="en-US" dirty="0"/>
              <a:t> </a:t>
            </a:r>
            <a:r>
              <a:rPr kumimoji="1" lang="en-US" altLang="zh-CN" dirty="0"/>
              <a:t>will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UCAS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instead,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take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guest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house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restanrant</a:t>
            </a:r>
            <a:r>
              <a:rPr kumimoji="1" lang="en-US" altLang="zh-CN" dirty="0"/>
              <a:t>.</a:t>
            </a:r>
            <a:r>
              <a:rPr kumimoji="1" lang="zh-CN" altLang="en-US" dirty="0"/>
              <a:t> </a:t>
            </a:r>
            <a:r>
              <a:rPr kumimoji="1" lang="en-US" altLang="zh-CN" dirty="0"/>
              <a:t>Next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week,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finalize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menus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prices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banquet,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reception,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buy</a:t>
            </a:r>
            <a:r>
              <a:rPr kumimoji="1" lang="zh-CN" altLang="en-US" dirty="0"/>
              <a:t> </a:t>
            </a:r>
            <a:r>
              <a:rPr kumimoji="1" lang="en-US" altLang="zh-CN" dirty="0"/>
              <a:t>drunks</a:t>
            </a:r>
            <a:r>
              <a:rPr kumimoji="1" lang="zh-CN" altLang="en-US" dirty="0"/>
              <a:t> </a:t>
            </a:r>
            <a:r>
              <a:rPr kumimoji="1" lang="en-US" altLang="zh-CN" dirty="0"/>
              <a:t>(double-eleven)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8EA30-D9F8-4089-B297-A519555E72A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5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8EA30-D9F8-4089-B297-A519555E72A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05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8EA30-D9F8-4089-B297-A519555E72A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2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D14B-6477-4823-80BD-2A4EE8C1A4F2}" type="datetime1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4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A6BC-36F2-411C-A8CC-C72A5929A44F}" type="datetime1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2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D119-5737-44CC-B2CE-298A5F3C5F4C}" type="datetime1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79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  <a:noFill/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z="10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EB1BD3-5D7D-4168-9168-754B723A04B4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0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D09926-42C9-499B-863B-D8519C146C94}" type="slidenum"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751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1035198" y="0"/>
            <a:ext cx="7156302" cy="609600"/>
          </a:xfrm>
        </p:spPr>
        <p:txBody>
          <a:bodyPr/>
          <a:lstStyle/>
          <a:p>
            <a:r>
              <a:rPr lang="en-US" dirty="0"/>
              <a:t>Name and Date of The Workshop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9100" y="838200"/>
            <a:ext cx="8229600" cy="52927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3519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42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D13A3E-317E-4443-A6CA-15AAA2B3F88B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EF2DDE-7144-4E13-9970-338AFA75E6A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19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58CB35-5BE7-4027-BD1A-D64DDA1CEE88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38FA6B-2B47-41E8-9A11-59ECFD851DF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455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9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9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FCF917-C871-47D4-B3A3-886E5E868865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E61414-85B7-4A1E-8426-9C59956177F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463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F6405-235E-4821-9817-E6A6A0618D17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94DAD6-ACA5-474E-83DF-739AD5A1B81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249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ADC548-B18A-4AA1-8D16-03952EF33A5D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82770-C184-4768-800C-9611EE43A11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0738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8D8E1C-5BB0-4286-BA8E-6E1BC9F33335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3B73E0-AEC1-472C-9E11-2A973522FF8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01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F3B6-B338-4D14-9980-939E1C4EF10D}" type="datetime1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4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EF38BA-EF17-4FAC-B08D-DDB889A7FD72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BFE825-C05B-4078-98E8-0C57D44F37F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033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068BB6-2DC7-4FA1-B009-49AD1DB2E098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549688-53D5-44FD-88C7-C8C7140821C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754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79458A-3BD0-4EF8-9C03-A7FAAACB9386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E2CD28-B99F-46BB-9E19-07FAF1C1386B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614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30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794CD3-C47F-458E-96E4-18F9B2345AEB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391403-A915-4B3D-AC6B-C6ADA4D8096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80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F4A8B4-6D97-435D-A792-13E2855AC560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EA7982-91DF-4772-8F1A-92D230D0C13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81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6A9C-E4BC-40CF-83AF-FA2287646BF3}" type="datetime1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5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AD6A-0195-4178-BE6A-46431D65045A}" type="datetime1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8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D49D-584B-4C74-A5DB-806BE6C33E85}" type="datetime1">
              <a:rPr lang="en-US" smtClean="0"/>
              <a:t>11/1/19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C532-5E23-4F30-AAD3-EACE578006F3}" type="datetime1">
              <a:rPr lang="en-US" smtClean="0"/>
              <a:t>11/1/19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1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727A-D34C-4350-8B56-0ACF13C846B1}" type="datetime1">
              <a:rPr lang="en-US" smtClean="0"/>
              <a:t>11/1/19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FCC1-687F-4319-BB2C-B5411F5BF58B}" type="datetime1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7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AC7-925E-4F17-8474-B06514BF3AC9}" type="datetime1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742D-264D-4435-B07B-E12442C66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0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AAF97-19DD-4FE2-8B78-F1764A6DE10B}" type="datetime1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A.</a:t>
            </a:r>
            <a:fld id="{E1CD742D-264D-4435-B07B-E12442C66D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0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0"/>
            <a:ext cx="7315200" cy="609600"/>
          </a:xfrm>
          <a:prstGeom prst="rect">
            <a:avLst/>
          </a:prstGeom>
          <a:gradFill rotWithShape="1">
            <a:gsLst>
              <a:gs pos="0">
                <a:srgbClr val="040AFC"/>
              </a:gs>
              <a:gs pos="100000">
                <a:srgbClr val="7F7FF8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D13A3E-317E-4443-A6CA-15AAA2B3F88B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EF2DDE-7144-4E13-9970-338AFA75E6A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399" name="Rectangle 15"/>
          <p:cNvSpPr>
            <a:spLocks noChangeArrowheads="1"/>
          </p:cNvSpPr>
          <p:nvPr userDrawn="1"/>
        </p:nvSpPr>
        <p:spPr bwMode="auto">
          <a:xfrm>
            <a:off x="0" y="6248400"/>
            <a:ext cx="9144000" cy="46038"/>
          </a:xfrm>
          <a:prstGeom prst="rect">
            <a:avLst/>
          </a:prstGeom>
          <a:gradFill rotWithShape="1">
            <a:gsLst>
              <a:gs pos="0">
                <a:srgbClr val="040AFC"/>
              </a:gs>
              <a:gs pos="100000">
                <a:srgbClr val="7F7F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273" y="0"/>
            <a:ext cx="937727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6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84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ts val="6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v"/>
        <a:defRPr sz="1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08050" indent="-436563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377950" indent="-468313" algn="l" rtl="0" eaLnBrk="0" fontAlgn="base" hangingPunct="0">
        <a:spcBef>
          <a:spcPts val="6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827213" indent="-4381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297113" indent="-468313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___4.xls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___.xls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___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___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___3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epcws2019@ihep.ac.cn" TargetMode="External"/><Relationship Id="rId2" Type="http://schemas.openxmlformats.org/officeDocument/2006/relationships/hyperlink" Target="https://indico.ihep.ac.cn/event/9960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760" y="1979693"/>
            <a:ext cx="6829114" cy="834011"/>
          </a:xfrm>
          <a:solidFill>
            <a:srgbClr val="6699FF">
              <a:alpha val="38431"/>
            </a:srgbClr>
          </a:solidFill>
        </p:spPr>
        <p:txBody>
          <a:bodyPr wrap="none" anchor="ctr" anchorCtr="1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400" dirty="0">
                <a:solidFill>
                  <a:schemeClr val="bg2"/>
                </a:solidFill>
                <a:latin typeface="+mn-lt"/>
              </a:rPr>
              <a:t>CEPC Workshop Preparation</a:t>
            </a:r>
            <a:endParaRPr lang="en-US" sz="36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84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66800" y="0"/>
            <a:ext cx="7124700" cy="609600"/>
          </a:xfrm>
        </p:spPr>
        <p:txBody>
          <a:bodyPr/>
          <a:lstStyle/>
          <a:p>
            <a:r>
              <a:rPr lang="en-US" altLang="zh-CN" dirty="0"/>
              <a:t>The Scientific Program Committee</a:t>
            </a:r>
            <a:endParaRPr lang="zh-CN" altLang="en-US" dirty="0"/>
          </a:p>
        </p:txBody>
      </p:sp>
      <p:graphicFrame>
        <p:nvGraphicFramePr>
          <p:cNvPr id="6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114512"/>
              </p:ext>
            </p:extLst>
          </p:nvPr>
        </p:nvGraphicFramePr>
        <p:xfrm>
          <a:off x="801688" y="1174750"/>
          <a:ext cx="7580312" cy="435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6" name="Worksheet" r:id="rId3" imgW="6797270" imgH="3905979" progId="Excel.Sheet.12">
                  <p:embed/>
                </p:oleObj>
              </mc:Choice>
              <mc:Fallback>
                <p:oleObj name="Worksheet" r:id="rId3" imgW="6797270" imgH="39059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688" y="1174750"/>
                        <a:ext cx="7580312" cy="435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04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66800" y="0"/>
            <a:ext cx="7124700" cy="609600"/>
          </a:xfrm>
        </p:spPr>
        <p:txBody>
          <a:bodyPr/>
          <a:lstStyle/>
          <a:p>
            <a:r>
              <a:rPr lang="en-US" altLang="zh-CN" dirty="0"/>
              <a:t>The Local Organizers</a:t>
            </a:r>
            <a:endParaRPr lang="zh-CN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45465"/>
              </p:ext>
            </p:extLst>
          </p:nvPr>
        </p:nvGraphicFramePr>
        <p:xfrm>
          <a:off x="1219200" y="990600"/>
          <a:ext cx="6677090" cy="4800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133347445"/>
                    </a:ext>
                  </a:extLst>
                </a:gridCol>
                <a:gridCol w="1099249">
                  <a:extLst>
                    <a:ext uri="{9D8B030D-6E8A-4147-A177-3AD203B41FA5}">
                      <a16:colId xmlns:a16="http://schemas.microsoft.com/office/drawing/2014/main" val="2640016035"/>
                    </a:ext>
                  </a:extLst>
                </a:gridCol>
                <a:gridCol w="559371">
                  <a:extLst>
                    <a:ext uri="{9D8B030D-6E8A-4147-A177-3AD203B41FA5}">
                      <a16:colId xmlns:a16="http://schemas.microsoft.com/office/drawing/2014/main" val="300846926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32952150"/>
                    </a:ext>
                  </a:extLst>
                </a:gridCol>
                <a:gridCol w="877952">
                  <a:extLst>
                    <a:ext uri="{9D8B030D-6E8A-4147-A177-3AD203B41FA5}">
                      <a16:colId xmlns:a16="http://schemas.microsoft.com/office/drawing/2014/main" val="463777024"/>
                    </a:ext>
                  </a:extLst>
                </a:gridCol>
                <a:gridCol w="747966">
                  <a:extLst>
                    <a:ext uri="{9D8B030D-6E8A-4147-A177-3AD203B41FA5}">
                      <a16:colId xmlns:a16="http://schemas.microsoft.com/office/drawing/2014/main" val="3421390652"/>
                    </a:ext>
                  </a:extLst>
                </a:gridCol>
                <a:gridCol w="954152">
                  <a:extLst>
                    <a:ext uri="{9D8B030D-6E8A-4147-A177-3AD203B41FA5}">
                      <a16:colId xmlns:a16="http://schemas.microsoft.com/office/drawing/2014/main" val="1636036848"/>
                    </a:ext>
                  </a:extLst>
                </a:gridCol>
              </a:tblGrid>
              <a:tr h="34290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 Local Organizer Committee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115534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Gang Li (co-chair)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Xin Shi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846817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Manqi</a:t>
                      </a: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Ruan</a:t>
                      </a: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(co-chair)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063065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Jianchun</a:t>
                      </a: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Wang (co-chair)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Yuehong Xie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CCNU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625721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Qinghong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PKU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Haijun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SJTU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979385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Xin Chen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Chunxu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NKU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591327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Yaquan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Fang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Zhang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734656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Jibo He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Huaqiao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Zhang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766334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 Zhang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391265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Haibo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Yujie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Zhang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BUAA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77946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Zhijun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Liang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Hongbo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Zhu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186611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Jianbei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Huaxing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Zhu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ZJU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141487"/>
                  </a:ext>
                </a:extLst>
              </a:tr>
              <a:tr h="34290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 Secretaries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63888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 </a:t>
                      </a:r>
                      <a:r>
                        <a:rPr lang="en-US" altLang="zh-CN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 Chen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Wanyu</a:t>
                      </a: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Yaru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728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578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dirty="0"/>
              <a:t>The Workshop Secretaries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038600"/>
          </a:xfrm>
        </p:spPr>
        <p:txBody>
          <a:bodyPr/>
          <a:lstStyle/>
          <a:p>
            <a:r>
              <a:rPr lang="en-US" dirty="0"/>
              <a:t>Mali Chen:	Overall, banquet, reception, lunch, coffee.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Yaru</a:t>
            </a:r>
            <a:r>
              <a:rPr lang="en-US" dirty="0"/>
              <a:t> Wu:	Hotel, transportation, </a:t>
            </a:r>
            <a:r>
              <a:rPr lang="en-US" altLang="zh-CN" dirty="0"/>
              <a:t>conference rooms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 </a:t>
            </a:r>
            <a:r>
              <a:rPr lang="en-US" dirty="0" err="1"/>
              <a:t>Bian</a:t>
            </a:r>
            <a:r>
              <a:rPr lang="en-US" dirty="0"/>
              <a:t>:	Invitation letter, flight tickets for a few guests.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Workshop name tags, documents </a:t>
            </a:r>
            <a:r>
              <a:rPr lang="en-US" dirty="0" err="1"/>
              <a:t>etc</a:t>
            </a:r>
            <a:r>
              <a:rPr lang="en-US" dirty="0"/>
              <a:t> will be shared.</a:t>
            </a:r>
          </a:p>
        </p:txBody>
      </p:sp>
    </p:spTree>
    <p:extLst>
      <p:ext uri="{BB962C8B-B14F-4D97-AF65-F5344CB8AC3E}">
        <p14:creationId xmlns:p14="http://schemas.microsoft.com/office/powerpoint/2010/main" val="260852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dirty="0"/>
              <a:t>Session Conveners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33602"/>
              </p:ext>
            </p:extLst>
          </p:nvPr>
        </p:nvGraphicFramePr>
        <p:xfrm>
          <a:off x="876300" y="644013"/>
          <a:ext cx="7512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Worksheet" r:id="rId3" imgW="5951545" imgH="4719987" progId="Excel.Sheet.12">
                  <p:embed/>
                </p:oleObj>
              </mc:Choice>
              <mc:Fallback>
                <p:oleObj name="Worksheet" r:id="rId3" imgW="5951545" imgH="47199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644013"/>
                        <a:ext cx="7512050" cy="556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201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altLang="zh-CN" dirty="0"/>
              <a:t>Overall Time Table</a:t>
            </a:r>
            <a:endParaRPr lang="zh-CN" alt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269270"/>
              </p:ext>
            </p:extLst>
          </p:nvPr>
        </p:nvGraphicFramePr>
        <p:xfrm>
          <a:off x="847725" y="1600200"/>
          <a:ext cx="78105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6" name="Worksheet" r:id="rId4" imgW="7810441" imgH="3390840" progId="Excel.Sheet.12">
                  <p:embed/>
                </p:oleObj>
              </mc:Choice>
              <mc:Fallback>
                <p:oleObj name="Worksheet" r:id="rId4" imgW="7810441" imgH="3390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7725" y="1600200"/>
                        <a:ext cx="78105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2669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dirty="0"/>
              <a:t>Meeting Rooms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486400"/>
          </a:xfrm>
        </p:spPr>
        <p:txBody>
          <a:bodyPr/>
          <a:lstStyle/>
          <a:p>
            <a:r>
              <a:rPr lang="en-US" altLang="zh-CN" sz="1600" dirty="0"/>
              <a:t>Monday morning</a:t>
            </a:r>
          </a:p>
          <a:p>
            <a:pPr lvl="1"/>
            <a:r>
              <a:rPr lang="en-US" altLang="zh-CN" sz="1400" b="1" dirty="0">
                <a:solidFill>
                  <a:srgbClr val="FF0000"/>
                </a:solidFill>
              </a:rPr>
              <a:t>A214</a:t>
            </a:r>
            <a:r>
              <a:rPr lang="en-US" altLang="zh-CN" sz="1400" dirty="0">
                <a:solidFill>
                  <a:srgbClr val="FF0000"/>
                </a:solidFill>
              </a:rPr>
              <a:t> (capacity: 320)</a:t>
            </a:r>
          </a:p>
          <a:p>
            <a:pPr>
              <a:spcBef>
                <a:spcPts val="1200"/>
              </a:spcBef>
            </a:pPr>
            <a:r>
              <a:rPr lang="en-US" altLang="zh-CN" sz="1600" dirty="0"/>
              <a:t>Monday noon</a:t>
            </a:r>
          </a:p>
          <a:p>
            <a:pPr lvl="1"/>
            <a:r>
              <a:rPr lang="en-US" altLang="zh-CN" sz="1400" dirty="0"/>
              <a:t>B410(60 for IB meeting)</a:t>
            </a:r>
          </a:p>
          <a:p>
            <a:pPr>
              <a:spcBef>
                <a:spcPts val="1200"/>
              </a:spcBef>
            </a:pPr>
            <a:r>
              <a:rPr lang="en-US" altLang="zh-CN" sz="1600" dirty="0"/>
              <a:t>Monday afternoon</a:t>
            </a:r>
          </a:p>
          <a:p>
            <a:pPr lvl="1"/>
            <a:r>
              <a:rPr lang="en-US" altLang="zh-CN" sz="1400" dirty="0"/>
              <a:t>A415(40), A511(30), A623(35), C205(100), C305(110), B326(100)</a:t>
            </a:r>
          </a:p>
          <a:p>
            <a:pPr>
              <a:spcBef>
                <a:spcPts val="1200"/>
              </a:spcBef>
            </a:pPr>
            <a:r>
              <a:rPr lang="en-US" altLang="zh-CN" sz="1600" dirty="0"/>
              <a:t>Tuesday morning</a:t>
            </a:r>
          </a:p>
          <a:p>
            <a:pPr lvl="1"/>
            <a:r>
              <a:rPr lang="en-US" altLang="zh-CN" sz="1400" dirty="0"/>
              <a:t>A415(40), A511(30), A623(35), A419(30), C305(110), B326(100),     </a:t>
            </a:r>
            <a:r>
              <a:rPr lang="en-US" altLang="zh-CN" sz="1400" dirty="0">
                <a:solidFill>
                  <a:srgbClr val="2630FA"/>
                </a:solidFill>
              </a:rPr>
              <a:t>C209(30 for IDRC)</a:t>
            </a:r>
          </a:p>
          <a:p>
            <a:pPr>
              <a:spcBef>
                <a:spcPts val="1200"/>
              </a:spcBef>
            </a:pPr>
            <a:r>
              <a:rPr lang="en-US" altLang="zh-CN" sz="1600" dirty="0"/>
              <a:t>Tuesday afternoon</a:t>
            </a:r>
          </a:p>
          <a:p>
            <a:pPr lvl="1"/>
            <a:r>
              <a:rPr lang="en-US" altLang="zh-CN" sz="1400" dirty="0"/>
              <a:t>A415(40), A511(30), A623(35), C205(100), C305(110), B326(100)</a:t>
            </a:r>
          </a:p>
          <a:p>
            <a:pPr>
              <a:spcBef>
                <a:spcPts val="1200"/>
              </a:spcBef>
            </a:pPr>
            <a:r>
              <a:rPr lang="en-US" altLang="zh-CN" sz="1600" dirty="0"/>
              <a:t>Wednesday morning</a:t>
            </a:r>
          </a:p>
          <a:p>
            <a:pPr lvl="1"/>
            <a:r>
              <a:rPr lang="en-US" altLang="zh-CN" sz="1400" dirty="0"/>
              <a:t>A415(40), A511(30), A623(35), A419(30), C305(110), B326(100),    </a:t>
            </a:r>
            <a:r>
              <a:rPr lang="en-US" altLang="zh-CN" sz="1400" b="1" dirty="0">
                <a:solidFill>
                  <a:srgbClr val="FF0000"/>
                </a:solidFill>
              </a:rPr>
              <a:t>A214(320)</a:t>
            </a:r>
          </a:p>
          <a:p>
            <a:pPr>
              <a:spcBef>
                <a:spcPts val="1200"/>
              </a:spcBef>
            </a:pPr>
            <a:r>
              <a:rPr lang="en-US" altLang="zh-CN" sz="1600" dirty="0"/>
              <a:t>Wednesday afternoon</a:t>
            </a:r>
          </a:p>
          <a:p>
            <a:pPr lvl="1"/>
            <a:r>
              <a:rPr lang="en-US" altLang="zh-CN" sz="1400" b="1" dirty="0">
                <a:solidFill>
                  <a:srgbClr val="FF0000"/>
                </a:solidFill>
              </a:rPr>
              <a:t>A214(320)</a:t>
            </a:r>
            <a:r>
              <a:rPr lang="en-US" altLang="zh-CN" sz="1400" dirty="0">
                <a:solidFill>
                  <a:srgbClr val="FF0000"/>
                </a:solidFill>
              </a:rPr>
              <a:t>,     </a:t>
            </a:r>
            <a:r>
              <a:rPr lang="en-US" altLang="zh-CN" sz="1400" dirty="0">
                <a:solidFill>
                  <a:srgbClr val="2630FA"/>
                </a:solidFill>
              </a:rPr>
              <a:t>A419 (30 for IARC)</a:t>
            </a:r>
          </a:p>
          <a:p>
            <a:pPr>
              <a:spcBef>
                <a:spcPts val="1200"/>
              </a:spcBef>
            </a:pPr>
            <a:r>
              <a:rPr lang="en-US" altLang="zh-CN" sz="1600" dirty="0"/>
              <a:t>Thursday morning for ad hoc discussion</a:t>
            </a:r>
          </a:p>
          <a:p>
            <a:pPr lvl="1"/>
            <a:r>
              <a:rPr lang="en-US" altLang="zh-CN" sz="1400" dirty="0"/>
              <a:t>A419(30), A511(30), A623(35), C209(30)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34506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altLang="zh-CN" dirty="0"/>
              <a:t>Parallel Sessions</a:t>
            </a:r>
            <a:endParaRPr lang="zh-CN" alt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680284"/>
              </p:ext>
            </p:extLst>
          </p:nvPr>
        </p:nvGraphicFramePr>
        <p:xfrm>
          <a:off x="1676400" y="838200"/>
          <a:ext cx="5583662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Worksheet" r:id="rId4" imgW="4957773" imgH="4645973" progId="Excel.Sheet.12">
                  <p:embed/>
                </p:oleObj>
              </mc:Choice>
              <mc:Fallback>
                <p:oleObj name="Worksheet" r:id="rId4" imgW="4957773" imgH="46459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838200"/>
                        <a:ext cx="5583662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903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35198" y="0"/>
            <a:ext cx="7156302" cy="609600"/>
          </a:xfrm>
        </p:spPr>
        <p:txBody>
          <a:bodyPr/>
          <a:lstStyle/>
          <a:p>
            <a:r>
              <a:rPr lang="en-US" altLang="zh-CN" dirty="0"/>
              <a:t>Length of The Workshop</a:t>
            </a:r>
            <a:endParaRPr lang="zh-CN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19200"/>
            <a:ext cx="8153400" cy="3886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Currently it is a 3-day workshop, plus ad-hoc discussions on Thursday.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Topics that have no or little progress should not be included in the program or should be merged with other topics.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There should be a discussion with the IAC on a 4-day program for future workshops.</a:t>
            </a:r>
          </a:p>
        </p:txBody>
      </p:sp>
    </p:spTree>
    <p:extLst>
      <p:ext uri="{BB962C8B-B14F-4D97-AF65-F5344CB8AC3E}">
        <p14:creationId xmlns:p14="http://schemas.microsoft.com/office/powerpoint/2010/main" val="4179607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altLang="zh-CN" dirty="0"/>
              <a:t>Accommodation</a:t>
            </a:r>
            <a:endParaRPr lang="zh-CN" alt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790353"/>
            <a:ext cx="8077200" cy="5381847"/>
          </a:xfrm>
        </p:spPr>
        <p:txBody>
          <a:bodyPr/>
          <a:lstStyle/>
          <a:p>
            <a:r>
              <a:rPr lang="en-US" dirty="0"/>
              <a:t>The IHEP guest house (via workshop secretaries)</a:t>
            </a:r>
          </a:p>
          <a:p>
            <a:pPr lvl="1"/>
            <a:r>
              <a:rPr lang="en-US" dirty="0"/>
              <a:t>375 &amp; 425 CNY/night, breakfast included.</a:t>
            </a:r>
          </a:p>
          <a:p>
            <a:pPr lvl="1"/>
            <a:r>
              <a:rPr lang="en-US" dirty="0"/>
              <a:t>15 for CEPC,  15 for BES III.</a:t>
            </a:r>
          </a:p>
          <a:p>
            <a:pPr lvl="1"/>
            <a:r>
              <a:rPr lang="en-US" dirty="0"/>
              <a:t>BES transfer 1 room to CEPC .</a:t>
            </a:r>
          </a:p>
          <a:p>
            <a:pPr lvl="1"/>
            <a:endParaRPr lang="en-US" dirty="0"/>
          </a:p>
          <a:p>
            <a:r>
              <a:rPr lang="en-US" dirty="0"/>
              <a:t>The Holiday Inn (</a:t>
            </a:r>
            <a:r>
              <a:rPr lang="zh-CN" altLang="en-US" dirty="0"/>
              <a:t>长峰假日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600 &amp; 700 CNY/night * 35, single breakfast included.</a:t>
            </a:r>
          </a:p>
          <a:p>
            <a:pPr lvl="1"/>
            <a:r>
              <a:rPr lang="en-US" altLang="zh-CN" dirty="0"/>
              <a:t>20+20 for CEPC (10 kept for invited participants), 15+15 for BES III.</a:t>
            </a:r>
          </a:p>
          <a:p>
            <a:pPr lvl="1"/>
            <a:r>
              <a:rPr lang="en-US" altLang="zh-CN" dirty="0"/>
              <a:t>BES transferred 10 rooms to CEPC. Currently 4 rooms for emergency.</a:t>
            </a:r>
          </a:p>
          <a:p>
            <a:pPr lvl="1"/>
            <a:endParaRPr lang="en-US" altLang="zh-CN" dirty="0"/>
          </a:p>
          <a:p>
            <a:r>
              <a:rPr lang="en-US" altLang="zh-CN" dirty="0" err="1"/>
              <a:t>Jinding</a:t>
            </a:r>
            <a:r>
              <a:rPr lang="en-US" altLang="zh-CN" dirty="0"/>
              <a:t> </a:t>
            </a:r>
            <a:r>
              <a:rPr lang="en-US" altLang="zh-CN" dirty="0" err="1"/>
              <a:t>Hongtai</a:t>
            </a:r>
            <a:r>
              <a:rPr lang="en-US" altLang="zh-CN" dirty="0"/>
              <a:t> Hotel (</a:t>
            </a:r>
            <a:r>
              <a:rPr lang="zh-CN" altLang="en-US" dirty="0"/>
              <a:t>金鼎弘泰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360 CNY/night, no breakfast service.</a:t>
            </a:r>
          </a:p>
          <a:p>
            <a:pPr lvl="1"/>
            <a:r>
              <a:rPr lang="en-US" altLang="zh-CN" dirty="0"/>
              <a:t>15 for  CEPC, 15 for BES III.</a:t>
            </a:r>
          </a:p>
          <a:p>
            <a:pPr lvl="1"/>
            <a:r>
              <a:rPr lang="en-US" dirty="0"/>
              <a:t>BES transferred 14 rooms (!?) to CEPC, 5 will be added to the market.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Extra hotels: Wanda Realm (</a:t>
            </a:r>
            <a:r>
              <a:rPr lang="zh-CN" altLang="en-US" dirty="0"/>
              <a:t>万达嘉华</a:t>
            </a:r>
            <a:r>
              <a:rPr lang="en-US" altLang="zh-CN" dirty="0"/>
              <a:t>) 5-star and </a:t>
            </a:r>
            <a:r>
              <a:rPr lang="en-US" altLang="zh-CN" dirty="0" err="1"/>
              <a:t>Hanting</a:t>
            </a:r>
            <a:r>
              <a:rPr lang="en-US" altLang="zh-CN" dirty="0"/>
              <a:t>(</a:t>
            </a:r>
            <a:r>
              <a:rPr lang="zh-CN" altLang="en-US" dirty="0"/>
              <a:t>汉庭</a:t>
            </a:r>
            <a:r>
              <a:rPr lang="en-US" altLang="zh-CN" dirty="0"/>
              <a:t>) 2-star.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84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35198" y="0"/>
            <a:ext cx="4527402" cy="609600"/>
          </a:xfrm>
        </p:spPr>
        <p:txBody>
          <a:bodyPr/>
          <a:lstStyle/>
          <a:p>
            <a:r>
              <a:rPr lang="en-US" altLang="zh-CN" dirty="0"/>
              <a:t>Banquet</a:t>
            </a:r>
            <a:endParaRPr lang="zh-CN" alt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2400" y="1981200"/>
            <a:ext cx="5105400" cy="2971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zh-CN" dirty="0"/>
              <a:t>Banquet will be </a:t>
            </a:r>
            <a:r>
              <a:rPr lang="zh-CN" altLang="en-US" dirty="0"/>
              <a:t>天和晟 </a:t>
            </a:r>
            <a:r>
              <a:rPr lang="en-US" altLang="zh-CN" dirty="0"/>
              <a:t>(@</a:t>
            </a:r>
            <a:r>
              <a:rPr lang="zh-CN" altLang="en-US" dirty="0"/>
              <a:t> </a:t>
            </a:r>
            <a:r>
              <a:rPr lang="en-US" altLang="zh-CN" dirty="0" err="1"/>
              <a:t>Yuquan</a:t>
            </a:r>
            <a:r>
              <a:rPr lang="en-US" altLang="zh-CN" dirty="0"/>
              <a:t> Rd).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They are capable of handling the workshop size (200+). Currently they have 27 tables in the main dining hall.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The price is similar to our backup restaurant </a:t>
            </a:r>
            <a:r>
              <a:rPr lang="zh-CN" altLang="en-US" dirty="0"/>
              <a:t>眉州东坡</a:t>
            </a:r>
            <a:r>
              <a:rPr lang="en-US" altLang="zh-CN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0"/>
            <a:ext cx="342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8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altLang="zh-CN" dirty="0"/>
              <a:t>Plenary Session</a:t>
            </a:r>
            <a:endParaRPr lang="zh-CN" alt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667060"/>
              </p:ext>
            </p:extLst>
          </p:nvPr>
        </p:nvGraphicFramePr>
        <p:xfrm>
          <a:off x="609600" y="838200"/>
          <a:ext cx="7581900" cy="523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Worksheet" r:id="rId4" imgW="6413469" imgH="4546620" progId="Excel.Sheet.12">
                  <p:embed/>
                </p:oleObj>
              </mc:Choice>
              <mc:Fallback>
                <p:oleObj name="Worksheet" r:id="rId4" imgW="6413469" imgH="45466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838200"/>
                        <a:ext cx="7581900" cy="5230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>
            <a:off x="7924800" y="5562600"/>
            <a:ext cx="914400" cy="0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7924800" y="1343248"/>
            <a:ext cx="914400" cy="0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006564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35198" y="0"/>
            <a:ext cx="7156302" cy="609600"/>
          </a:xfrm>
        </p:spPr>
        <p:txBody>
          <a:bodyPr/>
          <a:lstStyle/>
          <a:p>
            <a:r>
              <a:rPr lang="en-US" altLang="zh-CN" dirty="0"/>
              <a:t>Reception</a:t>
            </a:r>
            <a:endParaRPr lang="zh-CN" alt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7924800" cy="5181600"/>
          </a:xfrm>
        </p:spPr>
        <p:txBody>
          <a:bodyPr/>
          <a:lstStyle/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We have the same reception provider.</a:t>
            </a:r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The hall of the new building + the conference room behind + the coffee place will be used.</a:t>
            </a:r>
          </a:p>
        </p:txBody>
      </p:sp>
    </p:spTree>
    <p:extLst>
      <p:ext uri="{BB962C8B-B14F-4D97-AF65-F5344CB8AC3E}">
        <p14:creationId xmlns:p14="http://schemas.microsoft.com/office/powerpoint/2010/main" val="2162140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35198" y="0"/>
            <a:ext cx="7156302" cy="609600"/>
          </a:xfrm>
        </p:spPr>
        <p:txBody>
          <a:bodyPr/>
          <a:lstStyle/>
          <a:p>
            <a:r>
              <a:rPr lang="en-US" altLang="zh-CN" dirty="0"/>
              <a:t>Lunch and Coffee</a:t>
            </a:r>
            <a:endParaRPr lang="zh-CN" alt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3962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zh-CN" dirty="0"/>
              <a:t>The expert restaurant will provide lunch and coffee to the CEPC workshop. 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The BES annual meeting will have lunch service at UCAS. Thus there will be no conflict between the 2 meetings.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Local folks shall use the IHEP cafeteria instead, just like before (need to contact the cafeteria for an extended service).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Capacity at the expert restaurant: max 150.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Lunch:	80 CNY/person, minimum 70 people.</a:t>
            </a:r>
          </a:p>
          <a:p>
            <a:pPr>
              <a:spcBef>
                <a:spcPts val="1800"/>
              </a:spcBef>
            </a:pPr>
            <a:r>
              <a:rPr lang="en-US" dirty="0"/>
              <a:t>Coffee:	35 CNY/person,  (~250 people).</a:t>
            </a:r>
          </a:p>
        </p:txBody>
      </p:sp>
    </p:spTree>
    <p:extLst>
      <p:ext uri="{BB962C8B-B14F-4D97-AF65-F5344CB8AC3E}">
        <p14:creationId xmlns:p14="http://schemas.microsoft.com/office/powerpoint/2010/main" val="2517621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66800" y="0"/>
            <a:ext cx="7124700" cy="609600"/>
          </a:xfrm>
        </p:spPr>
        <p:txBody>
          <a:bodyPr/>
          <a:lstStyle/>
          <a:p>
            <a:r>
              <a:rPr lang="en-US" altLang="zh-CN" dirty="0"/>
              <a:t>Workshop Transportation</a:t>
            </a:r>
            <a:endParaRPr lang="zh-CN" alt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723900" y="1143000"/>
            <a:ext cx="75438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Shuttle bus transportation will be provided (already reserved)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Mon 8:00 AM,  1 bus from the Holiday Inn to IHEP</a:t>
            </a:r>
          </a:p>
          <a:p>
            <a:pPr>
              <a:buFont typeface="+mj-lt"/>
              <a:buAutoNum type="arabicPeriod"/>
            </a:pPr>
            <a:r>
              <a:rPr lang="en-US" dirty="0"/>
              <a:t>Mon 8:00 PM,  1 bus from IHEP to the Holiday Inn </a:t>
            </a:r>
          </a:p>
          <a:p>
            <a:pPr>
              <a:spcBef>
                <a:spcPts val="1800"/>
              </a:spcBef>
              <a:buFont typeface="+mj-lt"/>
              <a:buAutoNum type="arabicPeriod"/>
            </a:pPr>
            <a:r>
              <a:rPr lang="en-US" dirty="0"/>
              <a:t>Tue  8:00 AM,  1 bus from the Holiday Inn to IHEP</a:t>
            </a:r>
          </a:p>
          <a:p>
            <a:pPr>
              <a:buFont typeface="+mj-lt"/>
              <a:buAutoNum type="arabicPeriod"/>
            </a:pPr>
            <a:r>
              <a:rPr lang="en-US" dirty="0"/>
              <a:t>Tue  6:30 PM,  4 buses from IHEP to </a:t>
            </a:r>
            <a:r>
              <a:rPr lang="zh-CN" altLang="en-US" dirty="0"/>
              <a:t>天和晟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Tue  8:30 PM,  3 buses from</a:t>
            </a:r>
            <a:r>
              <a:rPr lang="zh-CN" altLang="en-US" dirty="0"/>
              <a:t>天和晟</a:t>
            </a:r>
            <a:r>
              <a:rPr lang="en-US" altLang="zh-CN" dirty="0"/>
              <a:t>- </a:t>
            </a:r>
            <a:r>
              <a:rPr lang="zh-CN" altLang="en-US" dirty="0"/>
              <a:t>金鼎弘泰 </a:t>
            </a:r>
            <a:r>
              <a:rPr lang="en-US" altLang="zh-CN" dirty="0"/>
              <a:t>– IHEP – Holiday Inn. </a:t>
            </a:r>
            <a:endParaRPr lang="en-US" dirty="0"/>
          </a:p>
          <a:p>
            <a:pPr>
              <a:spcBef>
                <a:spcPts val="1800"/>
              </a:spcBef>
              <a:buFont typeface="+mj-lt"/>
              <a:buAutoNum type="arabicPeriod"/>
            </a:pPr>
            <a:r>
              <a:rPr lang="en-US" dirty="0"/>
              <a:t>Wed 8:00 AM,  1 bus from the Holiday Inn to IHEP</a:t>
            </a:r>
          </a:p>
          <a:p>
            <a:pPr>
              <a:buFont typeface="+mj-lt"/>
              <a:buAutoNum type="arabicPeriod"/>
            </a:pPr>
            <a:r>
              <a:rPr lang="en-US" dirty="0"/>
              <a:t>Wed 8:00 PM,  1 bus from IHEP to the Holiday Inn</a:t>
            </a:r>
          </a:p>
        </p:txBody>
      </p:sp>
    </p:spTree>
    <p:extLst>
      <p:ext uri="{BB962C8B-B14F-4D97-AF65-F5344CB8AC3E}">
        <p14:creationId xmlns:p14="http://schemas.microsoft.com/office/powerpoint/2010/main" val="1339680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35198" y="0"/>
            <a:ext cx="7156302" cy="609600"/>
          </a:xfrm>
        </p:spPr>
        <p:txBody>
          <a:bodyPr/>
          <a:lstStyle/>
          <a:p>
            <a:r>
              <a:rPr lang="en-US" altLang="zh-CN" dirty="0"/>
              <a:t>Miscellaneous Business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371600"/>
            <a:ext cx="7696200" cy="3962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Conference photographer: </a:t>
            </a:r>
            <a:r>
              <a:rPr lang="en-US" dirty="0" err="1"/>
              <a:t>Xiongfei</a:t>
            </a:r>
            <a:r>
              <a:rPr lang="en-US" dirty="0"/>
              <a:t> Wang (</a:t>
            </a:r>
            <a:r>
              <a:rPr lang="en-US" dirty="0" err="1"/>
              <a:t>Nanzhou</a:t>
            </a:r>
            <a:r>
              <a:rPr lang="en-US" dirty="0"/>
              <a:t> U) will take photos during the workshop. The workshop photo may be taken by </a:t>
            </a:r>
            <a:r>
              <a:rPr lang="en-US" dirty="0" err="1"/>
              <a:t>Jie</a:t>
            </a:r>
            <a:r>
              <a:rPr lang="en-US" dirty="0"/>
              <a:t> Liu.</a:t>
            </a:r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 err="1"/>
              <a:t>WiFi</a:t>
            </a:r>
            <a:r>
              <a:rPr lang="en-US" altLang="zh-CN" dirty="0"/>
              <a:t> service: there is a common </a:t>
            </a:r>
            <a:r>
              <a:rPr lang="en-US" altLang="zh-CN" dirty="0" err="1"/>
              <a:t>wifi</a:t>
            </a:r>
            <a:r>
              <a:rPr lang="en-US" altLang="zh-CN" dirty="0"/>
              <a:t> account for the guests.</a:t>
            </a:r>
          </a:p>
        </p:txBody>
      </p:sp>
    </p:spTree>
    <p:extLst>
      <p:ext uri="{BB962C8B-B14F-4D97-AF65-F5344CB8AC3E}">
        <p14:creationId xmlns:p14="http://schemas.microsoft.com/office/powerpoint/2010/main" val="1570242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66800" y="0"/>
            <a:ext cx="7124700" cy="609600"/>
          </a:xfrm>
        </p:spPr>
        <p:txBody>
          <a:bodyPr/>
          <a:lstStyle/>
          <a:p>
            <a:r>
              <a:rPr lang="en-US" altLang="zh-CN" dirty="0"/>
              <a:t>BES III </a:t>
            </a:r>
            <a:r>
              <a:rPr lang="zh-CN" altLang="en-US" dirty="0"/>
              <a:t>年会信息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3733800"/>
          </a:xfrm>
        </p:spPr>
        <p:txBody>
          <a:bodyPr/>
          <a:lstStyle/>
          <a:p>
            <a:r>
              <a:rPr lang="zh-CN" altLang="zh-CN" dirty="0"/>
              <a:t>第一天：全天</a:t>
            </a:r>
            <a:r>
              <a:rPr lang="en-US" altLang="zh-CN" dirty="0"/>
              <a:t>plenary</a:t>
            </a:r>
            <a:endParaRPr lang="zh-CN" altLang="zh-CN" dirty="0"/>
          </a:p>
          <a:p>
            <a:r>
              <a:rPr lang="zh-CN" altLang="zh-CN" dirty="0"/>
              <a:t>第二天：上午</a:t>
            </a:r>
            <a:r>
              <a:rPr lang="en-US" altLang="zh-CN" dirty="0"/>
              <a:t>plenary</a:t>
            </a:r>
            <a:r>
              <a:rPr lang="zh-CN" altLang="zh-CN" dirty="0"/>
              <a:t>，下午</a:t>
            </a:r>
            <a:r>
              <a:rPr lang="en-US" altLang="zh-CN" dirty="0"/>
              <a:t> committee meetings</a:t>
            </a:r>
            <a:endParaRPr lang="zh-CN" altLang="zh-CN" dirty="0"/>
          </a:p>
          <a:p>
            <a:r>
              <a:rPr lang="zh-CN" altLang="zh-CN" dirty="0"/>
              <a:t>第三天：上午</a:t>
            </a:r>
            <a:r>
              <a:rPr lang="en-US" altLang="zh-CN" dirty="0"/>
              <a:t>plenary</a:t>
            </a:r>
            <a:r>
              <a:rPr lang="zh-CN" altLang="zh-CN" dirty="0"/>
              <a:t>，下午</a:t>
            </a:r>
            <a:r>
              <a:rPr lang="en-US" altLang="zh-CN" dirty="0"/>
              <a:t> parallel</a:t>
            </a: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个），晚宴会（高能所外）</a:t>
            </a:r>
            <a:r>
              <a:rPr lang="en-US" altLang="zh-CN" dirty="0"/>
              <a:t>.</a:t>
            </a:r>
            <a:endParaRPr lang="zh-CN" altLang="zh-CN" dirty="0"/>
          </a:p>
          <a:p>
            <a:r>
              <a:rPr lang="zh-CN" altLang="zh-CN" dirty="0"/>
              <a:t>第四天：全天</a:t>
            </a:r>
            <a:r>
              <a:rPr lang="en-US" altLang="zh-CN" dirty="0"/>
              <a:t>plenary</a:t>
            </a:r>
          </a:p>
          <a:p>
            <a:r>
              <a:rPr lang="zh-CN" altLang="zh-CN" dirty="0"/>
              <a:t>第五天：全天</a:t>
            </a:r>
            <a:r>
              <a:rPr lang="en-US" altLang="zh-CN" dirty="0"/>
              <a:t>plenary</a:t>
            </a:r>
            <a:r>
              <a:rPr lang="zh-CN" altLang="zh-CN" dirty="0"/>
              <a:t>，下午</a:t>
            </a:r>
            <a:r>
              <a:rPr lang="en-US" altLang="zh-CN" dirty="0"/>
              <a:t>5</a:t>
            </a:r>
            <a:r>
              <a:rPr lang="zh-CN" altLang="zh-CN" dirty="0"/>
              <a:t>：</a:t>
            </a:r>
            <a:r>
              <a:rPr lang="en-US" altLang="zh-CN" dirty="0"/>
              <a:t>00</a:t>
            </a:r>
            <a:r>
              <a:rPr lang="zh-CN" altLang="zh-CN" dirty="0"/>
              <a:t>左右结束</a:t>
            </a:r>
          </a:p>
          <a:p>
            <a:pPr marL="0" indent="0">
              <a:buNone/>
            </a:pPr>
            <a:endParaRPr lang="zh-CN" altLang="zh-CN" dirty="0"/>
          </a:p>
          <a:p>
            <a:r>
              <a:rPr lang="zh-CN" altLang="zh-CN" dirty="0"/>
              <a:t>会议</a:t>
            </a:r>
            <a:r>
              <a:rPr lang="zh-CN" altLang="en-US" dirty="0"/>
              <a:t>在国科大</a:t>
            </a:r>
            <a:r>
              <a:rPr lang="zh-CN" altLang="zh-CN" dirty="0"/>
              <a:t>安排午餐，除宴会外不安排晚餐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254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dirty="0"/>
              <a:t>Parallel Session Partition</a:t>
            </a: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361148"/>
              </p:ext>
            </p:extLst>
          </p:nvPr>
        </p:nvGraphicFramePr>
        <p:xfrm>
          <a:off x="492125" y="1543050"/>
          <a:ext cx="8108950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Worksheet" r:id="rId4" imgW="9423439" imgH="4324320" progId="Excel.Sheet.12">
                  <p:embed/>
                </p:oleObj>
              </mc:Choice>
              <mc:Fallback>
                <p:oleObj name="Worksheet" r:id="rId4" imgW="9423439" imgH="43243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125" y="1543050"/>
                        <a:ext cx="8108950" cy="372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88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altLang="zh-CN" dirty="0"/>
              <a:t>Accommodation</a:t>
            </a:r>
            <a:endParaRPr lang="zh-CN" alt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371712"/>
              </p:ext>
            </p:extLst>
          </p:nvPr>
        </p:nvGraphicFramePr>
        <p:xfrm>
          <a:off x="1225550" y="850900"/>
          <a:ext cx="6546850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Worksheet" r:id="rId4" imgW="6546865" imgH="2654280" progId="Excel.Sheet.12">
                  <p:embed/>
                </p:oleObj>
              </mc:Choice>
              <mc:Fallback>
                <p:oleObj name="Worksheet" r:id="rId4" imgW="6546865" imgH="26542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5550" y="850900"/>
                        <a:ext cx="6546850" cy="265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546100" y="3657600"/>
            <a:ext cx="7835900" cy="2514600"/>
          </a:xfrm>
        </p:spPr>
        <p:txBody>
          <a:bodyPr/>
          <a:lstStyle/>
          <a:p>
            <a:r>
              <a:rPr lang="en-US" altLang="zh-CN" sz="1600" dirty="0"/>
              <a:t>The BES meeting did not finish its quota and transferred some to the CEPC workshop: 10 in Holiday Inn, 1 in Guest House, 14 in </a:t>
            </a:r>
            <a:r>
              <a:rPr lang="en-US" altLang="zh-CN" sz="1600" dirty="0" err="1"/>
              <a:t>JinDing</a:t>
            </a:r>
            <a:r>
              <a:rPr lang="en-US" altLang="zh-CN" sz="1600" dirty="0"/>
              <a:t>.</a:t>
            </a:r>
          </a:p>
          <a:p>
            <a:r>
              <a:rPr lang="en-US" altLang="zh-CN" sz="1600" dirty="0"/>
              <a:t>Zhaoru reserved some for IAC/IDRC/IARC. Arrangement for the workshop and the committees to some degree is joint.</a:t>
            </a:r>
          </a:p>
          <a:p>
            <a:r>
              <a:rPr lang="en-US" altLang="zh-CN" sz="1600" dirty="0"/>
              <a:t>We will keep the 4 rooms in the Holiday Inn just in case, and release the 5 </a:t>
            </a:r>
            <a:r>
              <a:rPr lang="en-US" altLang="zh-CN" sz="1600" dirty="0" err="1"/>
              <a:t>JinDing</a:t>
            </a:r>
            <a:r>
              <a:rPr lang="en-US" altLang="zh-CN" sz="1600" dirty="0"/>
              <a:t> to </a:t>
            </a:r>
            <a:r>
              <a:rPr lang="en-US" altLang="zh-CN" sz="1600" dirty="0" err="1"/>
              <a:t>Indico</a:t>
            </a:r>
            <a:r>
              <a:rPr lang="en-US" altLang="zh-CN" sz="1600" dirty="0"/>
              <a:t>.</a:t>
            </a:r>
          </a:p>
          <a:p>
            <a:r>
              <a:rPr lang="en-US" altLang="zh-CN" sz="1600" dirty="0"/>
              <a:t>For future reference, the initial quota of 70 is way too low. We need to reserve at least 110 rooms, and negotiate a percentage grace return.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4925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altLang="zh-CN" dirty="0"/>
              <a:t>Financial Support</a:t>
            </a:r>
            <a:endParaRPr lang="zh-CN" alt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63252"/>
              </p:ext>
            </p:extLst>
          </p:nvPr>
        </p:nvGraphicFramePr>
        <p:xfrm>
          <a:off x="558800" y="914400"/>
          <a:ext cx="79756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Worksheet" r:id="rId4" imgW="5994377" imgH="2863800" progId="Excel.Sheet.12">
                  <p:embed/>
                </p:oleObj>
              </mc:Choice>
              <mc:Fallback>
                <p:oleObj name="Worksheet" r:id="rId4" imgW="5994377" imgH="2863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8800" y="914400"/>
                        <a:ext cx="7975600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953000"/>
            <a:ext cx="8153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en-US" altLang="zh-CN" sz="1600" dirty="0"/>
              <a:t>Most members of IARC &amp; IDRC are not listed in this table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en-US" altLang="zh-CN" sz="1600" dirty="0"/>
              <a:t>The workshop secretaries book the ticket directly, to avoid foreign transaction issue.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en-US" altLang="zh-CN" sz="1600" dirty="0"/>
              <a:t>The sponsored guests who reserved at </a:t>
            </a:r>
            <a:r>
              <a:rPr lang="en-US" altLang="zh-CN" sz="1600" dirty="0" err="1"/>
              <a:t>Jinding</a:t>
            </a:r>
            <a:r>
              <a:rPr lang="en-US" altLang="zh-CN" sz="1600" dirty="0"/>
              <a:t> will be reallocated at the Holiday Inn.</a:t>
            </a:r>
          </a:p>
        </p:txBody>
      </p:sp>
    </p:spTree>
    <p:extLst>
      <p:ext uri="{BB962C8B-B14F-4D97-AF65-F5344CB8AC3E}">
        <p14:creationId xmlns:p14="http://schemas.microsoft.com/office/powerpoint/2010/main" val="274172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altLang="zh-CN" dirty="0"/>
              <a:t>Other Significant Matters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Total 48 invitation letters for visa application were issued (including a few from IDC). A few letters were for other purpose. </a:t>
            </a:r>
          </a:p>
          <a:p>
            <a:endParaRPr lang="en-US" altLang="zh-CN" dirty="0"/>
          </a:p>
          <a:p>
            <a:r>
              <a:rPr lang="en-US" altLang="zh-CN" dirty="0"/>
              <a:t>The Expert Restaurant can not serve lunch to BES &amp; CEPC in one group. Shanjun had arranged the BES lunch at UCAS. Now we don’t need to worry about the conflict.</a:t>
            </a:r>
          </a:p>
          <a:p>
            <a:endParaRPr lang="en-US" altLang="zh-CN" dirty="0"/>
          </a:p>
          <a:p>
            <a:r>
              <a:rPr lang="en-US" altLang="zh-CN" dirty="0"/>
              <a:t>Li Gang, Mali Chen, and Shanjun Ren will visit </a:t>
            </a:r>
            <a:r>
              <a:rPr lang="en-US" altLang="zh-CN" dirty="0" err="1"/>
              <a:t>Tianhecheng</a:t>
            </a:r>
            <a:r>
              <a:rPr lang="en-US" altLang="zh-CN" dirty="0"/>
              <a:t> next week to finalize the banquet arrangement, especially the menu.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102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41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00900" cy="609600"/>
          </a:xfrm>
        </p:spPr>
        <p:txBody>
          <a:bodyPr/>
          <a:lstStyle/>
          <a:p>
            <a:r>
              <a:rPr lang="en-US" dirty="0"/>
              <a:t>General Info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115300" cy="4953000"/>
          </a:xfrm>
        </p:spPr>
        <p:txBody>
          <a:bodyPr/>
          <a:lstStyle/>
          <a:p>
            <a:r>
              <a:rPr lang="en-US" sz="2000" dirty="0"/>
              <a:t>International Workshop on The Circular Electron-Positron Collider, Beijing, Nov 18-20, 2019.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Webpage	</a:t>
            </a:r>
            <a:r>
              <a:rPr lang="en-US" altLang="zh-CN" sz="1800" dirty="0">
                <a:hlinkClick r:id="rId2"/>
              </a:rPr>
              <a:t>https://indico.ihep.ac.cn/event/9960/</a:t>
            </a:r>
            <a:endParaRPr lang="en-US" altLang="zh-CN" sz="1800" dirty="0"/>
          </a:p>
          <a:p>
            <a:pPr lvl="1">
              <a:spcBef>
                <a:spcPts val="1200"/>
              </a:spcBef>
            </a:pPr>
            <a:r>
              <a:rPr lang="en-US" sz="1800" dirty="0"/>
              <a:t>Contact email	</a:t>
            </a:r>
            <a:r>
              <a:rPr lang="en-US" sz="1800" dirty="0">
                <a:hlinkClick r:id="rId3"/>
              </a:rPr>
              <a:t>cepcws2019@ihep.ac.cn</a:t>
            </a:r>
            <a:endParaRPr lang="en-US" sz="1800" dirty="0"/>
          </a:p>
          <a:p>
            <a:pPr>
              <a:spcBef>
                <a:spcPts val="2400"/>
              </a:spcBef>
            </a:pPr>
            <a:r>
              <a:rPr lang="en-US" sz="2000" dirty="0"/>
              <a:t>The organizing bodies: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The Scientific Program Committee (SPC) consists of 30 international experts. The committee decides the scientific program of the workshop.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The parallel session conveners are selected by the SPC, based on their expertise and representation.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The Local Organizing Committee (LOC) consists of 22 members. Together with 4 workshop secretaries, the LOC is responsible of the local preparation tasks. It assists the SPC to invite speakers.</a:t>
            </a:r>
          </a:p>
        </p:txBody>
      </p:sp>
    </p:spTree>
    <p:extLst>
      <p:ext uri="{BB962C8B-B14F-4D97-AF65-F5344CB8AC3E}">
        <p14:creationId xmlns:p14="http://schemas.microsoft.com/office/powerpoint/2010/main" val="22318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3D33B-D807-465B-A844-05F0A89A865C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11/1/19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FEB5A-342B-4E09-AFBA-47D825DD63E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0"/>
            <a:ext cx="5052834" cy="6858000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 idx="4294967295"/>
          </p:nvPr>
        </p:nvSpPr>
        <p:spPr>
          <a:xfrm>
            <a:off x="6043434" y="0"/>
            <a:ext cx="2148066" cy="609600"/>
          </a:xfrm>
        </p:spPr>
        <p:txBody>
          <a:bodyPr/>
          <a:lstStyle/>
          <a:p>
            <a:r>
              <a:rPr lang="en-US" altLang="zh-CN" dirty="0"/>
              <a:t>Poster</a:t>
            </a:r>
            <a:endParaRPr lang="zh-CN" alt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096000" y="2743200"/>
            <a:ext cx="2971800" cy="2286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poster is designed by </a:t>
            </a:r>
            <a:r>
              <a:rPr lang="en-US" sz="1600" dirty="0" err="1"/>
              <a:t>Yaquan</a:t>
            </a:r>
            <a:r>
              <a:rPr lang="en-US" sz="1600" dirty="0"/>
              <a:t> Fang.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Incorporate many suggestions.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Total 100 copies are printed and distributed.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743515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45720" tIns="45720" rIns="4572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/>
      <a:lstStyle/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145005</TotalTime>
  <Words>1437</Words>
  <Application>Microsoft Macintosh PowerPoint</Application>
  <PresentationFormat>全屏显示(4:3)</PresentationFormat>
  <Paragraphs>244</Paragraphs>
  <Slides>24</Slides>
  <Notes>8</Notes>
  <HiddenSlides>1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Custom Design</vt:lpstr>
      <vt:lpstr>3_Quadrant</vt:lpstr>
      <vt:lpstr>Worksheet</vt:lpstr>
      <vt:lpstr>CEPC Workshop Preparation</vt:lpstr>
      <vt:lpstr>Plenary Session</vt:lpstr>
      <vt:lpstr>Parallel Session Partition</vt:lpstr>
      <vt:lpstr>Accommodation</vt:lpstr>
      <vt:lpstr>Financial Support</vt:lpstr>
      <vt:lpstr>Other Significant Matters</vt:lpstr>
      <vt:lpstr>PowerPoint 演示文稿</vt:lpstr>
      <vt:lpstr>General Info</vt:lpstr>
      <vt:lpstr>Poster</vt:lpstr>
      <vt:lpstr>The Scientific Program Committee</vt:lpstr>
      <vt:lpstr>The Local Organizers</vt:lpstr>
      <vt:lpstr>The Workshop Secretaries</vt:lpstr>
      <vt:lpstr>Session Conveners</vt:lpstr>
      <vt:lpstr>Overall Time Table</vt:lpstr>
      <vt:lpstr>Meeting Rooms</vt:lpstr>
      <vt:lpstr>Parallel Sessions</vt:lpstr>
      <vt:lpstr>Length of The Workshop</vt:lpstr>
      <vt:lpstr>Accommodation</vt:lpstr>
      <vt:lpstr>Banquet</vt:lpstr>
      <vt:lpstr>Reception</vt:lpstr>
      <vt:lpstr>Lunch and Coffee</vt:lpstr>
      <vt:lpstr>Workshop Transportation</vt:lpstr>
      <vt:lpstr>Miscellaneous Business</vt:lpstr>
      <vt:lpstr>BES III 年会信息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jwang</dc:creator>
  <cp:lastModifiedBy>finale era</cp:lastModifiedBy>
  <cp:revision>9840</cp:revision>
  <cp:lastPrinted>2019-07-17T03:00:56Z</cp:lastPrinted>
  <dcterms:created xsi:type="dcterms:W3CDTF">1601-01-01T00:00:00Z</dcterms:created>
  <dcterms:modified xsi:type="dcterms:W3CDTF">2019-11-01T03:35:47Z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