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3"/>
  </p:sldMasterIdLst>
  <p:notesMasterIdLst>
    <p:notesMasterId r:id="rId5"/>
  </p:notesMasterIdLst>
  <p:handoutMasterIdLst>
    <p:handoutMasterId r:id="rId34"/>
  </p:handoutMasterIdLst>
  <p:sldIdLst>
    <p:sldId id="531" r:id="rId4"/>
    <p:sldId id="1426" r:id="rId6"/>
    <p:sldId id="1421" r:id="rId7"/>
    <p:sldId id="1427" r:id="rId8"/>
    <p:sldId id="1232" r:id="rId9"/>
    <p:sldId id="1433" r:id="rId10"/>
    <p:sldId id="1428" r:id="rId11"/>
    <p:sldId id="1429" r:id="rId12"/>
    <p:sldId id="1495" r:id="rId13"/>
    <p:sldId id="1460" r:id="rId14"/>
    <p:sldId id="1431" r:id="rId15"/>
    <p:sldId id="1456" r:id="rId16"/>
    <p:sldId id="1455" r:id="rId17"/>
    <p:sldId id="1430" r:id="rId18"/>
    <p:sldId id="1483" r:id="rId19"/>
    <p:sldId id="1457" r:id="rId20"/>
    <p:sldId id="1484" r:id="rId21"/>
    <p:sldId id="1488" r:id="rId22"/>
    <p:sldId id="1432" r:id="rId23"/>
    <p:sldId id="1489" r:id="rId24"/>
    <p:sldId id="1490" r:id="rId25"/>
    <p:sldId id="1487" r:id="rId26"/>
    <p:sldId id="1491" r:id="rId27"/>
    <p:sldId id="1451" r:id="rId28"/>
    <p:sldId id="1452" r:id="rId29"/>
    <p:sldId id="1450" r:id="rId30"/>
    <p:sldId id="1493" r:id="rId31"/>
    <p:sldId id="1459" r:id="rId32"/>
    <p:sldId id="1494" r:id="rId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9" autoAdjust="0"/>
    <p:restoredTop sz="94078" autoAdjust="0"/>
  </p:normalViewPr>
  <p:slideViewPr>
    <p:cSldViewPr>
      <p:cViewPr varScale="1">
        <p:scale>
          <a:sx n="69" d="100"/>
          <a:sy n="69" d="100"/>
        </p:scale>
        <p:origin x="77" y="1589"/>
      </p:cViewPr>
      <p:guideLst>
        <p:guide orient="horz" pos="2063"/>
        <p:guide pos="2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9" cy="480060"/>
          </a:xfrm>
          <a:prstGeom prst="rect">
            <a:avLst/>
          </a:prstGeom>
        </p:spPr>
        <p:txBody>
          <a:bodyPr vert="horz" wrap="square" lIns="95079" tIns="47540" rIns="95079" bIns="47540" numCol="1" anchor="t" anchorCtr="0" compatLnSpc="1"/>
          <a:lstStyle>
            <a:lvl1pPr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43" y="0"/>
            <a:ext cx="3169699" cy="480060"/>
          </a:xfrm>
          <a:prstGeom prst="rect">
            <a:avLst/>
          </a:prstGeom>
        </p:spPr>
        <p:txBody>
          <a:bodyPr vert="horz" wrap="square" lIns="95079" tIns="47540" rIns="95079" bIns="47540" numCol="1" anchor="t" anchorCtr="0" compatLnSpc="1"/>
          <a:lstStyle>
            <a:lvl1pPr algn="r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73FA27-DCC6-4E70-910F-C809B1191B7A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96"/>
            <a:ext cx="3169699" cy="480060"/>
          </a:xfrm>
          <a:prstGeom prst="rect">
            <a:avLst/>
          </a:prstGeom>
        </p:spPr>
        <p:txBody>
          <a:bodyPr vert="horz" wrap="square" lIns="95079" tIns="47540" rIns="95079" bIns="47540" numCol="1" anchor="b" anchorCtr="0" compatLnSpc="1"/>
          <a:lstStyle>
            <a:lvl1pPr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vert="horz" wrap="square" lIns="95079" tIns="47540" rIns="95079" bIns="47540" numCol="1" anchor="b" anchorCtr="0" compatLnSpc="1"/>
          <a:lstStyle>
            <a:lvl1pPr algn="r">
              <a:defRPr sz="1200"/>
            </a:lvl1pPr>
          </a:lstStyle>
          <a:p>
            <a:fld id="{927E57F5-D023-4195-B9BB-9FA0D68339EE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9" cy="480060"/>
          </a:xfrm>
          <a:prstGeom prst="rect">
            <a:avLst/>
          </a:prstGeom>
        </p:spPr>
        <p:txBody>
          <a:bodyPr vert="horz" wrap="square" lIns="96658" tIns="48329" rIns="96658" bIns="48329" numCol="1" anchor="t" anchorCtr="0" compatLnSpc="1"/>
          <a:lstStyle>
            <a:lvl1pPr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843" y="0"/>
            <a:ext cx="3169699" cy="480060"/>
          </a:xfrm>
          <a:prstGeom prst="rect">
            <a:avLst/>
          </a:prstGeom>
        </p:spPr>
        <p:txBody>
          <a:bodyPr vert="horz" wrap="square" lIns="96658" tIns="48329" rIns="96658" bIns="48329" numCol="1" anchor="t" anchorCtr="0" compatLnSpc="1"/>
          <a:lstStyle>
            <a:lvl1pPr algn="r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0A55B6-78BA-4440-8F5D-0AB22528B07F}" type="datetime1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29" rIns="96658" bIns="4832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3" y="4560570"/>
            <a:ext cx="5851496" cy="4320540"/>
          </a:xfrm>
          <a:prstGeom prst="rect">
            <a:avLst/>
          </a:prstGeom>
        </p:spPr>
        <p:txBody>
          <a:bodyPr vert="horz" lIns="96658" tIns="48329" rIns="96658" bIns="48329" rtlCol="0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6"/>
            <a:ext cx="3169699" cy="480060"/>
          </a:xfrm>
          <a:prstGeom prst="rect">
            <a:avLst/>
          </a:prstGeom>
        </p:spPr>
        <p:txBody>
          <a:bodyPr vert="horz" wrap="square" lIns="96658" tIns="48329" rIns="96658" bIns="48329" numCol="1" anchor="b" anchorCtr="0" compatLnSpc="1"/>
          <a:lstStyle>
            <a:lvl1pPr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vert="horz" wrap="square" lIns="96658" tIns="48329" rIns="96658" bIns="48329" numCol="1" anchor="b" anchorCtr="0" compatLnSpc="1"/>
          <a:lstStyle>
            <a:lvl1pPr algn="r">
              <a:defRPr sz="1200"/>
            </a:lvl1pPr>
          </a:lstStyle>
          <a:p>
            <a:fld id="{5EF2C7D5-A3B9-4A3F-A3C3-38DD0F061759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762903DF-7627-4477-BEC9-58DD6FA0391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</a:fld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zh-CN" dirty="0"/>
          </a:p>
        </p:txBody>
      </p:sp>
      <p:sp>
        <p:nvSpPr>
          <p:cNvPr id="22532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1AD3D63-873C-445D-9154-217F20C3EB30}" type="datetime1">
              <a:rPr lang="zh-CN" altLang="en-US" smtClean="0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533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3CD4EC2-D72C-41CE-ADC8-1AAE0C968972}" type="slidenum">
              <a:rPr lang="zh-CN" altLang="en-US" smtClean="0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/>
          <a:srcRect t="1250" r="1844"/>
          <a:stretch>
            <a:fillRect/>
          </a:stretch>
        </p:blipFill>
        <p:spPr>
          <a:xfrm>
            <a:off x="180975" y="0"/>
            <a:ext cx="8975371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228" y="23688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4313033" y="660860"/>
            <a:ext cx="4626281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Princeton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bg>
      <p:bgPr>
        <a:gradFill rotWithShape="0">
          <a:gsLst>
            <a:gs pos="0">
              <a:srgbClr val="CCCCFF"/>
            </a:gs>
            <a:gs pos="100000">
              <a:srgbClr val="66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82563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xfrm>
            <a:off x="5334000" y="6242050"/>
            <a:ext cx="259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MS PGothic" panose="020B0600070205080204" pitchFamily="34" charset="-128"/>
              </a:rPr>
              <a:t>Hall C   01/15/11   J. Mei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001000" y="6245225"/>
            <a:ext cx="685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>
              <a:buClrTx/>
            </a:pPr>
            <a:fld id="{9A0DB2DC-4C9A-4742-B13C-FB6460FD3503}" type="slidenum">
              <a:rPr lang="zh-CN" altLang="en-US" sz="1600" dirty="0">
                <a:ea typeface="SimSun" panose="02010600030101010101" pitchFamily="2" charset="-122"/>
              </a:rPr>
            </a:fld>
            <a:endParaRPr lang="zh-CN" altLang="en-US" sz="16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SSppt母板首页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05800" y="6477000"/>
            <a:ext cx="184150" cy="2254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88000"/>
              </a:lnSpc>
              <a:defRPr/>
            </a:pPr>
            <a:endParaRPr lang="zh-CN" altLang="zh-CN" sz="100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7" y="1363057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7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F352-FD94-4807-AE9E-611DE288446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61A6D-0BE8-4926-A3CB-869BE67852F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4563" y="1447800"/>
            <a:ext cx="39941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A3009-2E07-4C53-8F77-E034F8E6918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34ED-F126-4416-ADC0-CD2D8783AC1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2FEFB-DED4-478F-A8C5-19A4F9DA134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D09C4-77C1-4ECB-8989-7EF4ED8527F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555-F5C3-4348-9BFE-99E931101B3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82825-C507-4EF0-8FA3-334999202D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C9DE-CC5A-48BC-8379-20C05F5BD49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5125" y="838200"/>
            <a:ext cx="2033588" cy="5562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838200"/>
            <a:ext cx="5953125" cy="5562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2E51-3B44-4094-B7C2-65FE04114AA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204686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025876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40390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EDC44-18DC-4C52-8F8D-B548F223D852}" type="slidenum">
              <a:rPr lang="zh-CN" altLang="en-US"/>
            </a:fld>
            <a:endParaRPr lang="en-US" altLang="zh-CN" sz="140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4563" y="1447800"/>
            <a:ext cx="3994150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BD63D-1EF5-4E11-9A84-F4B07759953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44475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/>
          <a:srcRect t="1250" r="1844"/>
          <a:stretch>
            <a:fillRect/>
          </a:stretch>
        </p:blipFill>
        <p:spPr>
          <a:xfrm>
            <a:off x="180975" y="0"/>
            <a:ext cx="8975371" cy="6772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44475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44475"/>
            <a:ext cx="8229600" cy="484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2.xml"/><Relationship Id="rId15" Type="http://schemas.openxmlformats.org/officeDocument/2006/relationships/image" Target="../media/image7.jpeg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860" y="6513195"/>
            <a:ext cx="314960" cy="152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0" tIns="0" rIns="0" bIns="0"/>
          <a:lstStyle/>
          <a:p>
            <a:pPr algn="r" defTabSz="172720">
              <a:lnSpc>
                <a:spcPct val="90000"/>
              </a:lnSpc>
              <a:tabLst>
                <a:tab pos="229870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anose="020B0A04020102020204" pitchFamily="34" charset="0"/>
        </a:defRPr>
      </a:lvl9pPr>
    </p:titleStyle>
    <p:bodyStyle>
      <a:lvl1pPr marL="230505" indent="-23050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505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905" indent="-173355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未标题-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1391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24625"/>
            <a:ext cx="303213" cy="180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900">
                <a:solidFill>
                  <a:srgbClr val="4D5E68"/>
                </a:solidFill>
                <a:latin typeface="Impact" panose="020B080603090205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E039F960-ECE4-42B8-9ED1-393ED15D0FF0}" type="slidenum">
              <a:rPr lang="en-US" altLang="zh-CN"/>
            </a:fld>
            <a:endParaRPr lang="en-US" altLang="zh-CN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7872413" y="6513513"/>
            <a:ext cx="509587" cy="1920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r" eaLnBrk="0" hangingPunct="0">
              <a:defRPr/>
            </a:pPr>
            <a:r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</a:rPr>
              <a:t>Page</a:t>
            </a:r>
            <a:endParaRPr lang="en-US" altLang="zh-CN" sz="90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468313" y="6524625"/>
            <a:ext cx="3810000" cy="192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zh-CN" altLang="en-US" sz="900">
                <a:solidFill>
                  <a:schemeClr val="bg1"/>
                </a:solidFill>
                <a:latin typeface="Impact" panose="020B0806030902050204" pitchFamily="34" charset="0"/>
              </a:rPr>
              <a:t>散裂中子源进展汇报  </a:t>
            </a:r>
            <a:fld id="{1E90D562-15B5-4A62-A774-704A070B651F}" type="datetime4">
              <a:rPr lang="en-US" altLang="en-US" sz="900">
                <a:solidFill>
                  <a:schemeClr val="bg1"/>
                </a:solidFill>
                <a:latin typeface="Impact" panose="020B0806030902050204" pitchFamily="34" charset="0"/>
              </a:rPr>
            </a:fld>
            <a:endParaRPr lang="zh-CN" altLang="en-US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7.wmf"/><Relationship Id="rId1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wmf"/><Relationship Id="rId1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wmf"/><Relationship Id="rId1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w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37.wmf"/><Relationship Id="rId1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1.wmf"/><Relationship Id="rId3" Type="http://schemas.openxmlformats.org/officeDocument/2006/relationships/oleObject" Target="../embeddings/oleObject13.bin"/><Relationship Id="rId2" Type="http://schemas.openxmlformats.org/officeDocument/2006/relationships/image" Target="../media/image40.wmf"/><Relationship Id="rId1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wmf"/><Relationship Id="rId1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4.wmf"/><Relationship Id="rId3" Type="http://schemas.openxmlformats.org/officeDocument/2006/relationships/oleObject" Target="../embeddings/oleObject16.bin"/><Relationship Id="rId2" Type="http://schemas.openxmlformats.org/officeDocument/2006/relationships/image" Target="../media/image43.wmf"/><Relationship Id="rId1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1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7.wmf"/><Relationship Id="rId3" Type="http://schemas.openxmlformats.org/officeDocument/2006/relationships/oleObject" Target="../embeddings/oleObject18.bin"/><Relationship Id="rId2" Type="http://schemas.openxmlformats.org/officeDocument/2006/relationships/image" Target="../media/image46.wmf"/><Relationship Id="rId1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2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9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48.wmf"/><Relationship Id="rId1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3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jpeg"/><Relationship Id="rId2" Type="http://schemas.openxmlformats.org/officeDocument/2006/relationships/image" Target="../media/image54.wmf"/><Relationship Id="rId1" Type="http://schemas.openxmlformats.org/officeDocument/2006/relationships/oleObject" Target="../embeddings/oleObject2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1.sv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1607185"/>
            <a:ext cx="8229600" cy="356108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ts val="3000"/>
              </a:spcBef>
              <a:defRPr/>
            </a:pPr>
            <a:br>
              <a:rPr lang="en-US" alt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sym typeface="+mn-ea"/>
              </a:rPr>
            </a:br>
            <a:r>
              <a:rPr lang="en-US" altLang="zh-CN" sz="3600" b="1" dirty="0">
                <a:solidFill>
                  <a:srgbClr val="006600"/>
                </a:solidFill>
                <a:latin typeface="Times New Roman" panose="02020603050405020304" pitchFamily="18" charset="0"/>
                <a:sym typeface="+mn-ea"/>
              </a:rPr>
              <a:t>Neutron Interferometry</a:t>
            </a:r>
            <a:br>
              <a:rPr lang="en-US" altLang="en-US" sz="32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</a:br>
            <a:br>
              <a:rPr lang="en-US" altLang="zh-CN" sz="3200" b="1" dirty="0">
                <a:solidFill>
                  <a:srgbClr val="0070C0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童欣</a:t>
            </a:r>
            <a:br>
              <a:rPr lang="zh-CN" altLang="en-US" sz="3200" b="1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X</a:t>
            </a:r>
            <a:r>
              <a:rPr lang="en-US" altLang="zh-CN" sz="3200" b="1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in (Tony) Tong</a:t>
            </a:r>
            <a:br>
              <a:rPr lang="en-US" altLang="zh-CN" sz="3200" b="1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+mn-cs"/>
              </a:rPr>
            </a:br>
            <a:endParaRPr lang="zh-CN" altLang="en-US" sz="2400" b="1" dirty="0">
              <a:solidFill>
                <a:srgbClr val="0E03E3"/>
              </a:solidFill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8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1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71502" y="-971086"/>
            <a:ext cx="1009060" cy="571504"/>
          </a:xfrm>
          <a:prstGeom prst="rect">
            <a:avLst/>
          </a:prstGeom>
          <a:noFill/>
        </p:spPr>
      </p:pic>
    </p:spTree>
  </p:cSld>
  <p:clrMapOvr>
    <a:masterClrMapping/>
  </p:clrMapOvr>
  <p:transition advTm="1468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855" y="3200400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 experiments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 properties of Spinor formalism</a:t>
            </a:r>
            <a:endParaRPr lang="zh-C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3"/>
          <p:cNvSpPr/>
          <p:nvPr/>
        </p:nvSpPr>
        <p:spPr>
          <a:xfrm>
            <a:off x="2057400" y="1049515"/>
            <a:ext cx="5580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The magnetic field induced Hamiltonian</a:t>
            </a:r>
            <a:endParaRPr lang="en-US" altLang="zh-CN" sz="2400" dirty="0"/>
          </a:p>
        </p:txBody>
      </p:sp>
      <p:sp>
        <p:nvSpPr>
          <p:cNvPr id="14" name="矩形 3"/>
          <p:cNvSpPr/>
          <p:nvPr/>
        </p:nvSpPr>
        <p:spPr>
          <a:xfrm>
            <a:off x="2362200" y="2825304"/>
            <a:ext cx="3752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Wavefunction propogation</a:t>
            </a:r>
            <a:endParaRPr lang="en-US" altLang="zh-CN" sz="2400" dirty="0"/>
          </a:p>
        </p:txBody>
      </p:sp>
      <p:sp>
        <p:nvSpPr>
          <p:cNvPr id="19" name="Text Box 18"/>
          <p:cNvSpPr txBox="1"/>
          <p:nvPr/>
        </p:nvSpPr>
        <p:spPr>
          <a:xfrm>
            <a:off x="6604000" y="619162"/>
            <a:ext cx="2540000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Dirac 1930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1722991"/>
            <a:ext cx="3744894" cy="6746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05" y="3723831"/>
            <a:ext cx="7620000" cy="660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235" y="5051922"/>
            <a:ext cx="2480768" cy="12442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416" y="5499620"/>
            <a:ext cx="3048000" cy="4656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1233243"/>
            <a:ext cx="6581775" cy="31885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non-observable property of spinor quantum mechanics</a:t>
            </a:r>
            <a:endParaRPr lang="zh-C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https://upload.wikimedia.org/wikipedia/commons/thumb/c/c1/Spinor_on_the_circle.png/330px-Spinor_on_the_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191778"/>
            <a:ext cx="314325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Spinor 4pi-symmetry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77405"/>
            <a:ext cx="9144000" cy="46175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51255" y="6195060"/>
            <a:ext cx="650303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Rauch et al. 1975, Werner et al. 1975, Klein and Opat 1976</a:t>
            </a:r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796" y="897255"/>
            <a:ext cx="5835940" cy="741781"/>
          </a:xfrm>
          <a:prstGeom prst="rect">
            <a:avLst/>
          </a:prstGeom>
        </p:spPr>
      </p:pic>
      <p:sp>
        <p:nvSpPr>
          <p:cNvPr id="14" name="矩形 3"/>
          <p:cNvSpPr/>
          <p:nvPr/>
        </p:nvSpPr>
        <p:spPr>
          <a:xfrm>
            <a:off x="247015" y="1037779"/>
            <a:ext cx="277495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dirty="0"/>
              <a:t>Measured quantity: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 induced phase shift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/>
          <p:nvPr/>
        </p:nvGraphicFramePr>
        <p:xfrm>
          <a:off x="2270760" y="3070225"/>
          <a:ext cx="4792345" cy="1228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6786880" imgH="1724025" progId="Paint.Picture">
                  <p:embed/>
                </p:oleObj>
              </mc:Choice>
              <mc:Fallback>
                <p:oleObj name="" r:id="rId1" imgW="6786880" imgH="17240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70760" y="3070225"/>
                        <a:ext cx="4792345" cy="1228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/>
          <p:nvPr/>
        </p:nvGraphicFramePr>
        <p:xfrm>
          <a:off x="351790" y="4618990"/>
          <a:ext cx="8541385" cy="102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8534400" imgH="1023620" progId="Paint.Picture">
                  <p:embed/>
                </p:oleObj>
              </mc:Choice>
              <mc:Fallback>
                <p:oleObj name="" r:id="rId3" imgW="8534400" imgH="102362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790" y="4618990"/>
                        <a:ext cx="8541385" cy="1024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/>
          <p:nvPr/>
        </p:nvGraphicFramePr>
        <p:xfrm>
          <a:off x="301625" y="1648460"/>
          <a:ext cx="8729980" cy="920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5" imgW="10053955" imgH="1147445" progId="Paint.Picture">
                  <p:embed/>
                </p:oleObj>
              </mc:Choice>
              <mc:Fallback>
                <p:oleObj name="" r:id="rId5" imgW="10053955" imgH="1147445" progId="Paint.Picture">
                  <p:embed/>
                  <p:pic>
                    <p:nvPicPr>
                      <p:cNvPr id="0" name="Picture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625" y="1648460"/>
                        <a:ext cx="8729980" cy="920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3"/>
          <p:cNvSpPr/>
          <p:nvPr/>
        </p:nvSpPr>
        <p:spPr>
          <a:xfrm>
            <a:off x="1567815" y="945069"/>
            <a:ext cx="6607810" cy="52197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800" dirty="0"/>
              <a:t>Different from classical theory, m matters</a:t>
            </a:r>
            <a:endParaRPr lang="en-US" altLang="zh-CN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Gravitation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induced phase shift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2601"/>
            <a:ext cx="9144000" cy="360879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2990" y="5182235"/>
            <a:ext cx="7119620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Colella et al. 1975, Staudenmann et al. 1980, Werner et al. 1988</a:t>
            </a:r>
            <a:endParaRPr lang="en-US" dirty="0"/>
          </a:p>
        </p:txBody>
      </p:sp>
      <p:sp>
        <p:nvSpPr>
          <p:cNvPr id="14" name="矩形 3"/>
          <p:cNvSpPr/>
          <p:nvPr/>
        </p:nvSpPr>
        <p:spPr>
          <a:xfrm>
            <a:off x="1169035" y="5872669"/>
            <a:ext cx="7026275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400" dirty="0"/>
              <a:t>Disclaim: not yet agreed with atomic interferometry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Coherent Superposition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/>
          <p:nvPr/>
        </p:nvGraphicFramePr>
        <p:xfrm>
          <a:off x="1471295" y="2425065"/>
          <a:ext cx="6202045" cy="226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" r:id="rId1" imgW="4662170" imgH="1738630" progId="Paint.Picture">
                  <p:embed/>
                </p:oleObj>
              </mc:Choice>
              <mc:Fallback>
                <p:oleObj name="" r:id="rId1" imgW="4662170" imgH="173863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71295" y="2425065"/>
                        <a:ext cx="6202045" cy="2267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851468" y="1184910"/>
            <a:ext cx="3536315" cy="4235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en-US" sz="2400" dirty="0" smtClean="0"/>
              <a:t>Formation of a new state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Superposition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829560" y="6019165"/>
            <a:ext cx="4793615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dirty="0" smtClean="0"/>
              <a:t>Summhammer et al. 1982, 1983</a:t>
            </a:r>
            <a:endParaRPr lang="en-US" dirty="0" smtClean="0"/>
          </a:p>
        </p:txBody>
      </p:sp>
      <p:graphicFrame>
        <p:nvGraphicFramePr>
          <p:cNvPr id="11" name="Object 10"/>
          <p:cNvGraphicFramePr/>
          <p:nvPr/>
        </p:nvGraphicFramePr>
        <p:xfrm>
          <a:off x="31750" y="1185545"/>
          <a:ext cx="9128760" cy="427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" imgW="9567545" imgH="4467225" progId="Paint.Picture">
                  <p:embed/>
                </p:oleObj>
              </mc:Choice>
              <mc:Fallback>
                <p:oleObj name="" r:id="rId1" imgW="9567545" imgH="4467225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1750" y="1185545"/>
                        <a:ext cx="9128760" cy="4274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/>
          <p:nvPr/>
        </p:nvGraphicFramePr>
        <p:xfrm>
          <a:off x="1342390" y="603250"/>
          <a:ext cx="6604635" cy="6061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" r:id="rId1" imgW="4177030" imgH="3552825" progId="Paint.Picture">
                  <p:embed/>
                </p:oleObj>
              </mc:Choice>
              <mc:Fallback>
                <p:oleObj name="" r:id="rId1" imgW="4177030" imgH="3552825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42390" y="603250"/>
                        <a:ext cx="6604635" cy="6061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3860" y="920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Phases measured by neutron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EPR Paradox and Bell's inequalities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/>
          <p:nvPr/>
        </p:nvGraphicFramePr>
        <p:xfrm>
          <a:off x="7620" y="2537460"/>
          <a:ext cx="9149715" cy="126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9315450" imgH="1323975" progId="Paint.Picture">
                  <p:embed/>
                </p:oleObj>
              </mc:Choice>
              <mc:Fallback>
                <p:oleObj name="" r:id="rId1" imgW="9315450" imgH="1323975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620" y="2537460"/>
                        <a:ext cx="9149715" cy="1269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6157595" y="4415155"/>
            <a:ext cx="279781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90000"/>
              </a:lnSpc>
            </a:pPr>
            <a:r>
              <a:rPr lang="en-US" sz="2400" dirty="0" smtClean="0"/>
              <a:t>Violation of a Bell's inequality proves the presence of entanglement</a:t>
            </a:r>
            <a:endParaRPr lang="en-US" sz="2400" dirty="0" smtClean="0"/>
          </a:p>
        </p:txBody>
      </p:sp>
      <p:pic>
        <p:nvPicPr>
          <p:cNvPr id="10" name="Picture 9" descr="1200px-EPR_illustration.svg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70" y="654685"/>
            <a:ext cx="5818505" cy="1944370"/>
          </a:xfrm>
          <a:prstGeom prst="rect">
            <a:avLst/>
          </a:prstGeom>
        </p:spPr>
      </p:pic>
      <p:pic>
        <p:nvPicPr>
          <p:cNvPr id="13" name="Picture 12" descr="Venn_diagram_e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" y="4105910"/>
            <a:ext cx="5715000" cy="2162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G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9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253855" y="4648200"/>
            <a:ext cx="8636290" cy="4585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nterferometer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ravitational-Wave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bservatory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Maths for Bell's inequality in neutron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/>
          <p:nvPr/>
        </p:nvGraphicFramePr>
        <p:xfrm>
          <a:off x="2759710" y="873125"/>
          <a:ext cx="3484880" cy="553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7734300" imgH="1262380" progId="Paint.Picture">
                  <p:embed/>
                </p:oleObj>
              </mc:Choice>
              <mc:Fallback>
                <p:oleObj name="" r:id="rId1" imgW="7734300" imgH="126238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59710" y="873125"/>
                        <a:ext cx="3484880" cy="553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/>
          <p:nvPr/>
        </p:nvGraphicFramePr>
        <p:xfrm>
          <a:off x="1362710" y="1792605"/>
          <a:ext cx="5521325" cy="53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8020050" imgH="843280" progId="Paint.Picture">
                  <p:embed/>
                </p:oleObj>
              </mc:Choice>
              <mc:Fallback>
                <p:oleObj name="" r:id="rId3" imgW="8020050" imgH="843280" progId="Paint.Picture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2710" y="1792605"/>
                        <a:ext cx="5521325" cy="537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/>
          <p:nvPr/>
        </p:nvGraphicFramePr>
        <p:xfrm>
          <a:off x="220980" y="2715895"/>
          <a:ext cx="8740775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5" imgW="7033895" imgH="2876550" progId="Paint.Picture">
                  <p:embed/>
                </p:oleObj>
              </mc:Choice>
              <mc:Fallback>
                <p:oleObj name="" r:id="rId5" imgW="7033895" imgH="2876550" progId="Paint.Picture">
                  <p:embed/>
                  <p:pic>
                    <p:nvPicPr>
                      <p:cNvPr id="0" name="Picture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980" y="2715895"/>
                        <a:ext cx="8740775" cy="393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177165" y="2667000"/>
            <a:ext cx="8585835" cy="2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 of Bell's inequalities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/>
          <p:nvPr/>
        </p:nvGraphicFramePr>
        <p:xfrm>
          <a:off x="951865" y="1465580"/>
          <a:ext cx="7256145" cy="490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4509770" imgH="3262630" progId="Paint.Picture">
                  <p:embed/>
                </p:oleObj>
              </mc:Choice>
              <mc:Fallback>
                <p:oleObj name="" r:id="rId1" imgW="4509770" imgH="3262630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51865" y="1465580"/>
                        <a:ext cx="7256145" cy="490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/>
        </p:nvGraphicFramePr>
        <p:xfrm>
          <a:off x="4312920" y="889000"/>
          <a:ext cx="4694555" cy="576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4691380" imgH="576580" progId="Paint.Picture">
                  <p:embed/>
                </p:oleObj>
              </mc:Choice>
              <mc:Fallback>
                <p:oleObj name="" r:id="rId3" imgW="4691380" imgH="576580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2920" y="889000"/>
                        <a:ext cx="4694555" cy="576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2127885" y="6030595"/>
            <a:ext cx="2540000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en-US" dirty="0" smtClean="0"/>
              <a:t>Hasegawa et al. 2006</a:t>
            </a:r>
            <a:endParaRPr lang="en-US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 of Bell's inequalities, better instrumentation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/>
          <p:nvPr/>
        </p:nvGraphicFramePr>
        <p:xfrm>
          <a:off x="257175" y="1399540"/>
          <a:ext cx="8696960" cy="3991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953250" imgH="2971800" progId="Paint.Picture">
                  <p:embed/>
                </p:oleObj>
              </mc:Choice>
              <mc:Fallback>
                <p:oleObj name="" r:id="rId1" imgW="6953250" imgH="297180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7175" y="1399540"/>
                        <a:ext cx="8696960" cy="3991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 of Bell's inequalities, better equipment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/>
          <p:nvPr/>
        </p:nvGraphicFramePr>
        <p:xfrm>
          <a:off x="272415" y="822325"/>
          <a:ext cx="8548370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6843395" imgH="3024505" progId="Paint.Picture">
                  <p:embed/>
                </p:oleObj>
              </mc:Choice>
              <mc:Fallback>
                <p:oleObj name="" r:id="rId1" imgW="6843395" imgH="3024505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2415" y="822325"/>
                        <a:ext cx="8548370" cy="424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/>
          <p:nvPr/>
        </p:nvGraphicFramePr>
        <p:xfrm>
          <a:off x="1846580" y="5238115"/>
          <a:ext cx="5450840" cy="63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6776720" imgH="809625" progId="Paint.Picture">
                  <p:embed/>
                </p:oleObj>
              </mc:Choice>
              <mc:Fallback>
                <p:oleObj name="" r:id="rId3" imgW="6776720" imgH="809625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6580" y="5238115"/>
                        <a:ext cx="5450840" cy="63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1783715" y="6116320"/>
            <a:ext cx="5436870" cy="4781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en-US" sz="2800" dirty="0" smtClean="0"/>
              <a:t>violation of 28 standard diviations</a:t>
            </a:r>
            <a:endParaRPr lang="en-US" sz="28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types of perfect Si interferometer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05510" y="5902325"/>
            <a:ext cx="7332980" cy="5886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Photograph of an assembly of several perfect crystal interferometers at the Atominstitut, TU-Vienna. Courtesy E. Seidl</a:t>
            </a:r>
            <a:endParaRPr lang="en-US" dirty="0"/>
          </a:p>
        </p:txBody>
      </p:sp>
      <p:pic>
        <p:nvPicPr>
          <p:cNvPr id="7" name="Picture 11" descr="PC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" y="779780"/>
            <a:ext cx="732282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/>
          <p:nvPr/>
        </p:nvGraphicFramePr>
        <p:xfrm>
          <a:off x="274955" y="701675"/>
          <a:ext cx="8279765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" r:id="rId1" imgW="7644130" imgH="3238500" progId="Paint.Picture">
                  <p:embed/>
                </p:oleObj>
              </mc:Choice>
              <mc:Fallback>
                <p:oleObj name="" r:id="rId1" imgW="7644130" imgH="3238500" progId="Paint.Picture">
                  <p:embed/>
                  <p:pic>
                    <p:nvPicPr>
                      <p:cNvPr id="0" name="Picture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4955" y="701675"/>
                        <a:ext cx="8279765" cy="378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actual neutron interferometer instrument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/>
          <p:nvPr/>
        </p:nvGraphicFramePr>
        <p:xfrm>
          <a:off x="4921885" y="3567430"/>
          <a:ext cx="3898265" cy="3128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" r:id="rId3" imgW="3533775" imgH="2686050" progId="Paint.Picture">
                  <p:embed/>
                </p:oleObj>
              </mc:Choice>
              <mc:Fallback>
                <p:oleObj name="" r:id="rId3" imgW="3533775" imgH="2686050" progId="Paint.Picture">
                  <p:embed/>
                  <p:pic>
                    <p:nvPicPr>
                      <p:cNvPr id="0" name="Picture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885" y="3567430"/>
                        <a:ext cx="3898265" cy="3128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(neutron spin)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/>
          <p:nvPr/>
        </p:nvGraphicFramePr>
        <p:xfrm>
          <a:off x="863600" y="1449070"/>
          <a:ext cx="6863080" cy="2281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" r:id="rId1" imgW="6496050" imgH="2367280" progId="Paint.Picture">
                  <p:embed/>
                </p:oleObj>
              </mc:Choice>
              <mc:Fallback>
                <p:oleObj name="" r:id="rId1" imgW="6496050" imgH="2367280" progId="Paint.Picture">
                  <p:embed/>
                  <p:pic>
                    <p:nvPicPr>
                      <p:cNvPr id="0" name="Picture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63600" y="1449070"/>
                        <a:ext cx="6863080" cy="2281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1981518" y="921385"/>
            <a:ext cx="4486275" cy="4235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en-US" sz="2400" dirty="0" smtClean="0"/>
              <a:t>neutron spin echo spectroscopy</a:t>
            </a:r>
            <a:endParaRPr lang="en-US" sz="2400" dirty="0" smtClean="0"/>
          </a:p>
        </p:txBody>
      </p:sp>
      <p:graphicFrame>
        <p:nvGraphicFramePr>
          <p:cNvPr id="4" name="Object 3"/>
          <p:cNvGraphicFramePr/>
          <p:nvPr/>
        </p:nvGraphicFramePr>
        <p:xfrm>
          <a:off x="1461770" y="4453255"/>
          <a:ext cx="5666740" cy="2145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5662295" imgH="2143125" progId="Paint.Picture">
                  <p:embed/>
                </p:oleObj>
              </mc:Choice>
              <mc:Fallback>
                <p:oleObj name="" r:id="rId3" imgW="5662295" imgH="214312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1770" y="4453255"/>
                        <a:ext cx="5666740" cy="2145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2025968" y="3846195"/>
            <a:ext cx="4537075" cy="4235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en-US" sz="2400" dirty="0" smtClean="0"/>
              <a:t>tilted fields for spatial separation</a:t>
            </a:r>
            <a:endParaRPr lang="en-US" sz="2400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" y="3688080"/>
            <a:ext cx="8862060" cy="45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8064" y="2515857"/>
            <a:ext cx="3354206" cy="75792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2080" y="317319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超导体表面磁场分布</a:t>
            </a:r>
            <a:endParaRPr lang="en-U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1730" y="322278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常温导线表面磁场分布</a:t>
            </a:r>
            <a:endParaRPr lang="en-U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9" y="2705117"/>
            <a:ext cx="3547634" cy="40010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6781" y="1295400"/>
            <a:ext cx="7241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zh-CN" altLang="en-US" sz="2000" b="1" dirty="0">
                <a:latin typeface="DengXian" panose="02010600030101010101" pitchFamily="2" charset="-122"/>
                <a:ea typeface="DengXian" panose="02010600030101010101" pitchFamily="2" charset="-122"/>
              </a:rPr>
              <a:t>利用超导体的零电阻与完全抗磁性突破中子棱镜的技术瓶颈</a:t>
            </a:r>
            <a:endParaRPr lang="en-U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84" y="3668234"/>
            <a:ext cx="3282171" cy="251245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2084" y="1801554"/>
            <a:ext cx="748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常温棱镜磁场强度：</a:t>
            </a:r>
            <a:r>
              <a:rPr lang="en-US" altLang="zh-CN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50 G		  	</a:t>
            </a:r>
            <a:r>
              <a:rPr lang="zh-CN" altLang="en-US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常温棱镜极化输运率：</a:t>
            </a:r>
            <a:r>
              <a:rPr lang="en-US" altLang="zh-CN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91%</a:t>
            </a:r>
            <a:endParaRPr lang="en-US" altLang="zh-CN" sz="1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超导棱镜磁场强度：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up to </a:t>
            </a:r>
            <a:r>
              <a:rPr lang="en-US" altLang="zh-CN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200 G		</a:t>
            </a:r>
            <a:r>
              <a:rPr lang="zh-CN" altLang="en-US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超导棱镜极化输运率：</a:t>
            </a:r>
            <a:r>
              <a:rPr lang="en-US" altLang="zh-CN" sz="1800" b="1" dirty="0">
                <a:latin typeface="DengXian" panose="02010600030101010101" pitchFamily="2" charset="-122"/>
                <a:ea typeface="DengXian" panose="02010600030101010101" pitchFamily="2" charset="-122"/>
              </a:rPr>
              <a:t>99%</a:t>
            </a:r>
            <a:endParaRPr lang="en-US" altLang="zh-CN" sz="1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370" y="3668234"/>
            <a:ext cx="5430243" cy="25770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wollaston prisms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7"/>
    </mc:Choice>
    <mc:Fallback>
      <p:transition spd="slow" advTm="2452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interferometry for material sciences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/>
          <p:nvPr/>
        </p:nvGraphicFramePr>
        <p:xfrm>
          <a:off x="302260" y="3035300"/>
          <a:ext cx="8809355" cy="315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" r:id="rId1" imgW="11344275" imgH="4138295" progId="Paint.Picture">
                  <p:embed/>
                </p:oleObj>
              </mc:Choice>
              <mc:Fallback>
                <p:oleObj name="" r:id="rId1" imgW="11344275" imgH="4138295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2260" y="3035300"/>
                        <a:ext cx="8809355" cy="3157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2976245" y="6350635"/>
            <a:ext cx="3462020" cy="339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Allman and Nugent 2006</a:t>
            </a:r>
            <a:endParaRPr lang="en-US" dirty="0"/>
          </a:p>
        </p:txBody>
      </p:sp>
      <p:pic>
        <p:nvPicPr>
          <p:cNvPr id="7" name="Picture 6" descr="th6XBI2K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60" y="937895"/>
            <a:ext cx="3771900" cy="16871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for neutron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14400" y="1066800"/>
            <a:ext cx="7602220" cy="5405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Massive, compositite particle interferometry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Self interference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Higher interference order possible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Extremely sensitive to decoherencing and dephasing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Energy sensitivity up to 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ev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Different degrees of freedom, spin/path/energy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Good for material sciences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E03E3"/>
                </a:solidFill>
              </a:rPr>
              <a:t>Great for quantum measurement</a:t>
            </a:r>
            <a:endParaRPr lang="en-US" sz="2400" dirty="0" smtClean="0"/>
          </a:p>
          <a:p>
            <a:pPr marL="285750" indent="-285750" algn="l"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3860" y="5650522"/>
            <a:ext cx="8636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/>
              <a:t>Interferometry can be carried out with any wave phenomenon</a:t>
            </a:r>
            <a:endParaRPr lang="zh-CN" altLang="en-US" sz="2400" dirty="0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86200" y="1347561"/>
            <a:ext cx="4729162" cy="42484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5" y="1371600"/>
            <a:ext cx="3170155" cy="319087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3581400" y="1104900"/>
            <a:ext cx="0" cy="464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659966" y="792935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22222"/>
                </a:solidFill>
              </a:rPr>
              <a:t>Michelson–Morley experiment </a:t>
            </a:r>
            <a:r>
              <a:rPr lang="en-US" altLang="zh-CN" dirty="0">
                <a:solidFill>
                  <a:srgbClr val="222222"/>
                </a:solidFill>
              </a:rPr>
              <a:t>(1887)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31923" y="774928"/>
            <a:ext cx="3748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22222"/>
                </a:solidFill>
              </a:rPr>
              <a:t>Young's interference experiment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particle/wave duality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704" y="1295400"/>
            <a:ext cx="8382000" cy="3462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57400" y="5638800"/>
            <a:ext cx="5835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Neutrons: Massive and composite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interact with all four forces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614" y="703062"/>
            <a:ext cx="8048781" cy="607434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52800" y="930816"/>
            <a:ext cx="433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1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772400" y="930815"/>
            <a:ext cx="753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10</a:t>
            </a:r>
            <a:r>
              <a:rPr lang="en-US" altLang="zh-CN" sz="2400" baseline="30000" dirty="0"/>
              <a:t>-7</a:t>
            </a:r>
            <a:endParaRPr lang="zh-CN" altLang="en-US" sz="2400" baseline="30000" dirty="0"/>
          </a:p>
        </p:txBody>
      </p:sp>
      <p:sp>
        <p:nvSpPr>
          <p:cNvPr id="12" name="矩形 11"/>
          <p:cNvSpPr/>
          <p:nvPr/>
        </p:nvSpPr>
        <p:spPr>
          <a:xfrm>
            <a:off x="2598805" y="4495800"/>
            <a:ext cx="906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10</a:t>
            </a:r>
            <a:r>
              <a:rPr lang="en-US" altLang="zh-CN" sz="2400" baseline="30000" dirty="0"/>
              <a:t>-39</a:t>
            </a:r>
            <a:endParaRPr lang="zh-CN" altLang="en-US" sz="2400" baseline="30000" dirty="0"/>
          </a:p>
        </p:txBody>
      </p:sp>
      <p:sp>
        <p:nvSpPr>
          <p:cNvPr id="13" name="矩形 12"/>
          <p:cNvSpPr/>
          <p:nvPr/>
        </p:nvSpPr>
        <p:spPr>
          <a:xfrm>
            <a:off x="7772400" y="4200490"/>
            <a:ext cx="9063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10</a:t>
            </a:r>
            <a:r>
              <a:rPr lang="en-US" altLang="zh-CN" sz="2400" baseline="30000" dirty="0"/>
              <a:t>-2</a:t>
            </a:r>
            <a:endParaRPr lang="zh-CN" altLang="en-US" sz="2400" baseline="30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scheme of a neutron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48035"/>
            <a:ext cx="9144000" cy="3253829"/>
          </a:xfrm>
          <a:prstGeom prst="rect">
            <a:avLst/>
          </a:prstGeom>
        </p:spPr>
      </p:pic>
      <p:graphicFrame>
        <p:nvGraphicFramePr>
          <p:cNvPr id="4" name="Object 3"/>
          <p:cNvGraphicFramePr/>
          <p:nvPr/>
        </p:nvGraphicFramePr>
        <p:xfrm>
          <a:off x="2095500" y="4978400"/>
          <a:ext cx="4607560" cy="999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" r:id="rId2" imgW="3352800" imgH="652145" progId="Paint.Picture">
                  <p:embed/>
                </p:oleObj>
              </mc:Choice>
              <mc:Fallback>
                <p:oleObj name="" r:id="rId2" imgW="3352800" imgH="652145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5500" y="4978400"/>
                        <a:ext cx="4607560" cy="999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birth of neutron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39" y="1672055"/>
            <a:ext cx="5486400" cy="4114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86000" y="852665"/>
            <a:ext cx="368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Rauch, Treimer, and Bonse</a:t>
            </a:r>
            <a:r>
              <a:rPr lang="en-US" altLang="zh-CN" dirty="0"/>
              <a:t>, </a:t>
            </a:r>
            <a:r>
              <a:rPr lang="zh-CN" altLang="en-US" dirty="0"/>
              <a:t>1974</a:t>
            </a:r>
            <a:endParaRPr lang="zh-CN" altLang="en-US" dirty="0"/>
          </a:p>
        </p:txBody>
      </p:sp>
      <p:sp>
        <p:nvSpPr>
          <p:cNvPr id="6" name="Rectangle 10"/>
          <p:cNvSpPr txBox="1">
            <a:spLocks noRot="1" noChangeArrowheads="1"/>
          </p:cNvSpPr>
          <p:nvPr/>
        </p:nvSpPr>
        <p:spPr bwMode="auto">
          <a:xfrm>
            <a:off x="5900633" y="1699895"/>
            <a:ext cx="3334215" cy="1917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230505" indent="-230505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50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905" indent="-17335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lang="en-US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GB" sz="2000" dirty="0"/>
              <a:t>Beam split by Bragg diffraction in vertical crystal planes</a:t>
            </a:r>
            <a:endParaRPr lang="en-GB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GB" sz="2000" dirty="0"/>
              <a:t>Whole interferometer carved from a perfect crystal of silicon:</a:t>
            </a:r>
            <a:endParaRPr lang="en-GB" sz="2000" dirty="0"/>
          </a:p>
          <a:p>
            <a:pPr lvl="1">
              <a:lnSpc>
                <a:spcPct val="80000"/>
              </a:lnSpc>
              <a:defRPr/>
            </a:pPr>
            <a:r>
              <a:rPr lang="en-GB" sz="1800" dirty="0"/>
              <a:t>Separation between elements exact multiple of inter-atomic spacing.</a:t>
            </a:r>
            <a:endParaRPr lang="en-GB" sz="18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lang="en-GB" sz="2000" dirty="0"/>
              <a:t>Only ~ a dozen successfully made in 30 years!</a:t>
            </a:r>
            <a:endParaRPr lang="en-GB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►"/>
              <a:defRPr/>
            </a:pPr>
            <a:r>
              <a:rPr altLang="en-GB" sz="2000" dirty="0"/>
              <a:t>One neutron at a time (in phase space)</a:t>
            </a:r>
            <a:endParaRPr altLang="en-GB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8587"/>
          </a:xfrm>
        </p:spPr>
        <p:txBody>
          <a:bodyPr/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birth of neutron interferometry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86000" y="852665"/>
            <a:ext cx="368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Rauch, Treimer, and Bonse</a:t>
            </a:r>
            <a:r>
              <a:rPr lang="en-US" altLang="zh-CN" dirty="0"/>
              <a:t>, </a:t>
            </a:r>
            <a:r>
              <a:rPr lang="zh-CN" altLang="en-US" dirty="0"/>
              <a:t>1974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23" y="1582893"/>
            <a:ext cx="9144000" cy="43872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8235" y="334298"/>
            <a:ext cx="7488832" cy="584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Will you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what I'm going to tell you? … No, you're not going to be able to understand it. … That is because I don't understand it. Nobody does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 Nature as She is — absurd. 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VXYHCQW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7040" y="2870200"/>
            <a:ext cx="1836420" cy="26136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860" y="244475"/>
            <a:ext cx="8636290" cy="457200"/>
          </a:xfrm>
        </p:spPr>
        <p:txBody>
          <a:bodyPr/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quantum mechanics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RNL Corporate Palette 140501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0070B9"/>
      </a:accent1>
      <a:accent2>
        <a:srgbClr val="84B641"/>
      </a:accent2>
      <a:accent3>
        <a:srgbClr val="DE762D"/>
      </a:accent3>
      <a:accent4>
        <a:srgbClr val="00BDDD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b="1" dirty="0" smtClean="0">
            <a:solidFill>
              <a:srgbClr val="FF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2831</Words>
  <Application>WPS Presentation</Application>
  <PresentationFormat>全屏显示(4:3)</PresentationFormat>
  <Paragraphs>155</Paragraphs>
  <Slides>29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21</vt:i4>
      </vt:variant>
      <vt:variant>
        <vt:lpstr>幻灯片标题</vt:lpstr>
      </vt:variant>
      <vt:variant>
        <vt:i4>29</vt:i4>
      </vt:variant>
    </vt:vector>
  </HeadingPairs>
  <TitlesOfParts>
    <vt:vector size="63" baseType="lpstr">
      <vt:lpstr>Arial</vt:lpstr>
      <vt:lpstr>SimSun</vt:lpstr>
      <vt:lpstr>Wingdings</vt:lpstr>
      <vt:lpstr>Arial Black</vt:lpstr>
      <vt:lpstr>Times New Roman</vt:lpstr>
      <vt:lpstr>MS PGothic</vt:lpstr>
      <vt:lpstr>Impact</vt:lpstr>
      <vt:lpstr>Microsoft YaHei</vt:lpstr>
      <vt:lpstr>Arial Unicode MS</vt:lpstr>
      <vt:lpstr>Calibri</vt:lpstr>
      <vt:lpstr>DengXian</vt:lpstr>
      <vt:lpstr>Default Theme</vt:lpstr>
      <vt:lpstr>1_CSNS讲演稿母板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 Neutron Interferometry  童欣   中国散裂中子源 中科院高能所</vt:lpstr>
      <vt:lpstr>PowerPoint 演示文稿</vt:lpstr>
      <vt:lpstr>Light and other interferometry</vt:lpstr>
      <vt:lpstr>Neutron particle/wave duality</vt:lpstr>
      <vt:lpstr>Neutrons interact with all four forces</vt:lpstr>
      <vt:lpstr>General scheme of a neutron interferometry</vt:lpstr>
      <vt:lpstr>The birth of neutron interferometry</vt:lpstr>
      <vt:lpstr>The birth of neutron interferometry</vt:lpstr>
      <vt:lpstr>Strange properties of Spinor formalism</vt:lpstr>
      <vt:lpstr>Benchmark experiments</vt:lpstr>
      <vt:lpstr>Strange properties of Spinors</vt:lpstr>
      <vt:lpstr>non-observable property of spinor quantum mechanics</vt:lpstr>
      <vt:lpstr>Spinor 4pi-symmetry</vt:lpstr>
      <vt:lpstr>Gravitationally induced phase shift</vt:lpstr>
      <vt:lpstr>Gravitationally induced phase shift</vt:lpstr>
      <vt:lpstr>Spin Superposition</vt:lpstr>
      <vt:lpstr>Spin Superposition</vt:lpstr>
      <vt:lpstr>Phases measured by neutron interferometry</vt:lpstr>
      <vt:lpstr>Bell inequality</vt:lpstr>
      <vt:lpstr>EPR Paradox and Bell's inequalities</vt:lpstr>
      <vt:lpstr>violation of Bell's inequalities</vt:lpstr>
      <vt:lpstr>violation of Bell's inequalities</vt:lpstr>
      <vt:lpstr>violation of Bell's inequalities, better equipment</vt:lpstr>
      <vt:lpstr>Different types of perfect Si interferometer</vt:lpstr>
      <vt:lpstr>The actual neutron interferometer instrument</vt:lpstr>
      <vt:lpstr>Different types of neutron interferometry</vt:lpstr>
      <vt:lpstr>Polarized neutron (neutron spin) interferometry</vt:lpstr>
      <vt:lpstr>Neutron interferometry for material sciences</vt:lpstr>
      <vt:lpstr>Neutron interferometry for material sciences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Tong, Xin Tony</dc:creator>
  <cp:lastModifiedBy>tongx</cp:lastModifiedBy>
  <cp:revision>1820</cp:revision>
  <cp:lastPrinted>2017-05-15T18:21:00Z</cp:lastPrinted>
  <dcterms:created xsi:type="dcterms:W3CDTF">2006-08-16T01:00:00Z</dcterms:created>
  <dcterms:modified xsi:type="dcterms:W3CDTF">2019-12-08T00:20:14Z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1033-11.2.0.9070</vt:lpwstr>
  </property>
</Properties>
</file>