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4"/>
  </p:notesMasterIdLst>
  <p:sldIdLst>
    <p:sldId id="256" r:id="rId2"/>
    <p:sldId id="864" r:id="rId3"/>
    <p:sldId id="860" r:id="rId4"/>
    <p:sldId id="859" r:id="rId5"/>
    <p:sldId id="566" r:id="rId6"/>
    <p:sldId id="767" r:id="rId7"/>
    <p:sldId id="770" r:id="rId8"/>
    <p:sldId id="775" r:id="rId9"/>
    <p:sldId id="801" r:id="rId10"/>
    <p:sldId id="772" r:id="rId11"/>
    <p:sldId id="773" r:id="rId12"/>
    <p:sldId id="780" r:id="rId13"/>
    <p:sldId id="834" r:id="rId14"/>
    <p:sldId id="835" r:id="rId15"/>
    <p:sldId id="840" r:id="rId16"/>
    <p:sldId id="843" r:id="rId17"/>
    <p:sldId id="838" r:id="rId18"/>
    <p:sldId id="842" r:id="rId19"/>
    <p:sldId id="841" r:id="rId20"/>
    <p:sldId id="844" r:id="rId21"/>
    <p:sldId id="846" r:id="rId22"/>
    <p:sldId id="845" r:id="rId23"/>
    <p:sldId id="848" r:id="rId24"/>
    <p:sldId id="847" r:id="rId25"/>
    <p:sldId id="851" r:id="rId26"/>
    <p:sldId id="849" r:id="rId27"/>
    <p:sldId id="799" r:id="rId28"/>
    <p:sldId id="774" r:id="rId29"/>
    <p:sldId id="776" r:id="rId30"/>
    <p:sldId id="777" r:id="rId31"/>
    <p:sldId id="806" r:id="rId32"/>
    <p:sldId id="814" r:id="rId33"/>
    <p:sldId id="807" r:id="rId34"/>
    <p:sldId id="736" r:id="rId35"/>
    <p:sldId id="804" r:id="rId36"/>
    <p:sldId id="822" r:id="rId37"/>
    <p:sldId id="821" r:id="rId38"/>
    <p:sldId id="823" r:id="rId39"/>
    <p:sldId id="824" r:id="rId40"/>
    <p:sldId id="825" r:id="rId41"/>
    <p:sldId id="827" r:id="rId42"/>
    <p:sldId id="853" r:id="rId43"/>
    <p:sldId id="828" r:id="rId44"/>
    <p:sldId id="866" r:id="rId45"/>
    <p:sldId id="867" r:id="rId46"/>
    <p:sldId id="868" r:id="rId47"/>
    <p:sldId id="869" r:id="rId48"/>
    <p:sldId id="870" r:id="rId49"/>
    <p:sldId id="865" r:id="rId50"/>
    <p:sldId id="878" r:id="rId51"/>
    <p:sldId id="875" r:id="rId52"/>
    <p:sldId id="876" r:id="rId53"/>
    <p:sldId id="877" r:id="rId54"/>
    <p:sldId id="872" r:id="rId55"/>
    <p:sldId id="873" r:id="rId56"/>
    <p:sldId id="874" r:id="rId57"/>
    <p:sldId id="871" r:id="rId58"/>
    <p:sldId id="563" r:id="rId59"/>
    <p:sldId id="718" r:id="rId60"/>
    <p:sldId id="719" r:id="rId61"/>
    <p:sldId id="739" r:id="rId62"/>
    <p:sldId id="833" r:id="rId63"/>
    <p:sldId id="499" r:id="rId64"/>
    <p:sldId id="816" r:id="rId65"/>
    <p:sldId id="815" r:id="rId66"/>
    <p:sldId id="826" r:id="rId67"/>
    <p:sldId id="757" r:id="rId68"/>
    <p:sldId id="758" r:id="rId69"/>
    <p:sldId id="759" r:id="rId70"/>
    <p:sldId id="761" r:id="rId71"/>
    <p:sldId id="862" r:id="rId72"/>
    <p:sldId id="863" r:id="rId73"/>
  </p:sldIdLst>
  <p:sldSz cx="1188085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>
          <p15:clr>
            <a:srgbClr val="A4A3A4"/>
          </p15:clr>
        </p15:guide>
        <p15:guide id="2" pos="3840">
          <p15:clr>
            <a:srgbClr val="A4A3A4"/>
          </p15:clr>
        </p15:guide>
        <p15:guide id="3" pos="37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5" autoAdjust="0"/>
    <p:restoredTop sz="99347" autoAdjust="0"/>
  </p:normalViewPr>
  <p:slideViewPr>
    <p:cSldViewPr snapToGrid="0">
      <p:cViewPr varScale="1">
        <p:scale>
          <a:sx n="67" d="100"/>
          <a:sy n="67" d="100"/>
        </p:scale>
        <p:origin x="-652" y="-80"/>
      </p:cViewPr>
      <p:guideLst>
        <p:guide orient="horz" pos="2184"/>
        <p:guide pos="3840"/>
        <p:guide pos="37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734EE-A1A5-4FCA-8838-2F38FE401985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57238" y="1143000"/>
            <a:ext cx="53435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58A14-95CC-4DAE-9A86-48704BDBAA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948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85108" y="1122363"/>
            <a:ext cx="89106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85108" y="3602038"/>
            <a:ext cx="89106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C2C8D-7F30-40D8-8FAE-9D7359C1F1AE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AB0F-353A-4660-8EE4-58CEFB0777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C2C8D-7F30-40D8-8FAE-9D7359C1F1AE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AB0F-353A-4660-8EE4-58CEFB0777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502234" y="365125"/>
            <a:ext cx="256181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6808" y="365125"/>
            <a:ext cx="7536914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C2C8D-7F30-40D8-8FAE-9D7359C1F1AE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AB0F-353A-4660-8EE4-58CEFB0777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 bwMode="auto">
          <a:xfrm flipV="1">
            <a:off x="3" y="872720"/>
            <a:ext cx="11880850" cy="1"/>
          </a:xfrm>
          <a:prstGeom prst="line">
            <a:avLst/>
          </a:prstGeom>
          <a:solidFill>
            <a:schemeClr val="accent1"/>
          </a:solidFill>
          <a:ln w="44450" cap="flat" cmpd="thickThin" algn="ctr">
            <a:solidFill>
              <a:schemeClr val="accent5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6363" y="217013"/>
            <a:ext cx="9336140" cy="547695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 userDrawn="1"/>
        </p:nvGraphicFramePr>
        <p:xfrm>
          <a:off x="9682844" y="102628"/>
          <a:ext cx="1603966" cy="98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5" r:id="rId3" imgW="5162550" imgH="4343400" progId="">
                  <p:embed/>
                </p:oleObj>
              </mc:Choice>
              <mc:Fallback>
                <p:oleObj r:id="rId3" imgW="5162550" imgH="4343400" progId="">
                  <p:embed/>
                  <p:pic>
                    <p:nvPicPr>
                      <p:cNvPr id="0" name="图片 182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2844" y="102628"/>
                        <a:ext cx="1603966" cy="98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C2C8D-7F30-40D8-8FAE-9D7359C1F1AE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AB0F-353A-4660-8EE4-58CEFB0777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0620" y="1709738"/>
            <a:ext cx="102472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10620" y="4589469"/>
            <a:ext cx="1024723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C2C8D-7F30-40D8-8FAE-9D7359C1F1AE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AB0F-353A-4660-8EE4-58CEFB0777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6807" y="1825625"/>
            <a:ext cx="5049362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4681" y="1825625"/>
            <a:ext cx="5049362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C2C8D-7F30-40D8-8FAE-9D7359C1F1AE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AB0F-353A-4660-8EE4-58CEFB0777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357" y="365126"/>
            <a:ext cx="10247233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18357" y="1681163"/>
            <a:ext cx="502615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18357" y="2505075"/>
            <a:ext cx="502615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14683" y="1681163"/>
            <a:ext cx="505090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14683" y="2505075"/>
            <a:ext cx="5050909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C2C8D-7F30-40D8-8FAE-9D7359C1F1AE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AB0F-353A-4660-8EE4-58CEFB0777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C2C8D-7F30-40D8-8FAE-9D7359C1F1AE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AB0F-353A-4660-8EE4-58CEFB0777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C2C8D-7F30-40D8-8FAE-9D7359C1F1AE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AB0F-353A-4660-8EE4-58CEFB0777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359" y="457200"/>
            <a:ext cx="383188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50909" y="987426"/>
            <a:ext cx="60146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18359" y="2057400"/>
            <a:ext cx="383188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C2C8D-7F30-40D8-8FAE-9D7359C1F1AE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AB0F-353A-4660-8EE4-58CEFB0777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359" y="457200"/>
            <a:ext cx="383188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50909" y="987426"/>
            <a:ext cx="60146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18359" y="2057400"/>
            <a:ext cx="383188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C2C8D-7F30-40D8-8FAE-9D7359C1F1AE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AB0F-353A-4660-8EE4-58CEFB0777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16810" y="365126"/>
            <a:ext cx="102472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16810" y="1825625"/>
            <a:ext cx="102472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16809" y="6356356"/>
            <a:ext cx="2673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C2C8D-7F30-40D8-8FAE-9D7359C1F1AE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35533" y="6356356"/>
            <a:ext cx="4009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390851" y="6356356"/>
            <a:ext cx="2673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4AB0F-353A-4660-8EE4-58CEFB0777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3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10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7.png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11" Type="http://schemas.openxmlformats.org/officeDocument/2006/relationships/image" Target="../media/image7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em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6451" y="168071"/>
            <a:ext cx="9585131" cy="2387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Feasibility of next generation mu-e conversion at </a:t>
            </a:r>
            <a:r>
              <a:rPr lang="en-US" altLang="zh-CN" sz="4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CiADS</a:t>
            </a:r>
            <a:endParaRPr lang="zh-CN" altLang="en-US" sz="4800" b="1" dirty="0"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22310" y="3765720"/>
            <a:ext cx="99464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Chen </a:t>
            </a:r>
            <a:r>
              <a:rPr lang="en-US" altLang="zh-CN" sz="3600" b="1" dirty="0" err="1" smtClean="0">
                <a:latin typeface="楷体" panose="02010609060101010101" pitchFamily="49" charset="-122"/>
                <a:ea typeface="楷体" panose="02010609060101010101" pitchFamily="49" charset="-122"/>
              </a:rPr>
              <a:t>Liangwen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IMPCAS</a:t>
            </a:r>
            <a:r>
              <a:rPr lang="en-US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4460" y="1135588"/>
            <a:ext cx="72340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/>
              <a:t>Low energy </a:t>
            </a:r>
            <a:r>
              <a:rPr lang="en-US" altLang="zh-CN" sz="2800" dirty="0" err="1"/>
              <a:t>muon</a:t>
            </a:r>
            <a:r>
              <a:rPr lang="en-US" altLang="zh-CN" sz="2800" dirty="0"/>
              <a:t> captured by atom  </a:t>
            </a:r>
          </a:p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 err="1"/>
              <a:t>Muons</a:t>
            </a:r>
            <a:r>
              <a:rPr lang="en-US" altLang="zh-CN" sz="2800" dirty="0"/>
              <a:t> cascade to 1s state emitting x-ray</a:t>
            </a:r>
          </a:p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 err="1"/>
              <a:t>Muon</a:t>
            </a:r>
            <a:r>
              <a:rPr lang="en-US" altLang="zh-CN" sz="2800" dirty="0"/>
              <a:t> </a:t>
            </a:r>
            <a:r>
              <a:rPr lang="en-US" altLang="zh-CN" sz="2800" dirty="0" err="1"/>
              <a:t>dissapearance</a:t>
            </a:r>
            <a:endParaRPr lang="en-US" altLang="zh-CN" sz="2800" dirty="0"/>
          </a:p>
          <a:p>
            <a:pPr marL="914400" lvl="1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/>
              <a:t>Decay in orbit</a:t>
            </a:r>
          </a:p>
          <a:p>
            <a:pPr marL="914400" lvl="1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>
                <a:solidFill>
                  <a:schemeClr val="accent4">
                    <a:lumMod val="75000"/>
                  </a:schemeClr>
                </a:solidFill>
              </a:rPr>
              <a:t>Captured by nucleus</a:t>
            </a:r>
            <a:r>
              <a:rPr lang="en-US" altLang="zh-CN" sz="2800" dirty="0"/>
              <a:t>	</a:t>
            </a:r>
            <a:endParaRPr lang="zh-CN" alt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3889375"/>
            <a:ext cx="50038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 descr="stopped_muon_branching_fract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286000"/>
            <a:ext cx="566254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936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337050"/>
            <a:ext cx="4830323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997430" y="2207815"/>
                <a:ext cx="4927601" cy="967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zh-CN" altLang="en-US" i="1" smtClean="0">
                            <a:latin typeface="Cambria Math"/>
                          </a:rPr>
                          <m:t>𝜇</m:t>
                        </m:r>
                        <m:r>
                          <a:rPr lang="en-US" altLang="zh-CN" b="0" i="1" smtClean="0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altLang="zh-CN" b="0" i="1" smtClean="0"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en-US" altLang="zh-C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zh-CN" altLang="en-US" b="0" i="1" smtClean="0">
                            <a:latin typeface="Cambria Math"/>
                          </a:rPr>
                          <m:t>𝜇</m:t>
                        </m:r>
                      </m:sub>
                    </m:sSub>
                    <m:r>
                      <a:rPr lang="en-US" altLang="zh-CN" b="0" i="1" smtClean="0">
                        <a:latin typeface="Cambria Math"/>
                      </a:rPr>
                      <m:t> − </m:t>
                    </m:r>
                    <m:sSub>
                      <m:sSubPr>
                        <m:ctrlPr>
                          <a:rPr lang="en-US" altLang="zh-C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zh-CN" altLang="en-US" b="0" i="1" smtClean="0">
                            <a:latin typeface="Cambria Math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𝑍</m:t>
                        </m:r>
                      </m:e>
                    </m:d>
                    <m:r>
                      <a:rPr lang="en-US" altLang="zh-CN" b="0" i="1" smtClean="0">
                        <a:latin typeface="Cambria Math"/>
                      </a:rPr>
                      <m:t> −</m:t>
                    </m:r>
                    <m:r>
                      <a:rPr lang="en-US" altLang="zh-CN" b="0" i="1" smtClean="0">
                        <a:latin typeface="Cambria Math"/>
                      </a:rPr>
                      <m:t>𝑅</m:t>
                    </m:r>
                    <m:r>
                      <a:rPr lang="en-US" altLang="zh-CN" b="0" i="1" smtClean="0">
                        <a:latin typeface="Cambria Math"/>
                      </a:rPr>
                      <m:t>(</m:t>
                    </m:r>
                    <m:r>
                      <a:rPr lang="en-US" altLang="zh-CN" b="0" i="1" smtClean="0">
                        <a:latin typeface="Cambria Math"/>
                      </a:rPr>
                      <m:t>𝐴</m:t>
                    </m:r>
                    <m:r>
                      <a:rPr lang="en-US" altLang="zh-CN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dirty="0"/>
                  <a:t>	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zh-CN" altLang="en-US" i="1">
                            <a:latin typeface="Cambria Math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</a:rPr>
                          <m:t>𝑍</m:t>
                        </m:r>
                      </m:e>
                    </m:d>
                    <m:r>
                      <a:rPr lang="en-US" altLang="zh-CN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dirty="0"/>
                  <a:t>the binding energy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altLang="zh-CN" dirty="0"/>
                  <a:t> R(A) the atomic recoil energy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430" y="2207815"/>
                <a:ext cx="4927601" cy="967957"/>
              </a:xfrm>
              <a:prstGeom prst="rect">
                <a:avLst/>
              </a:prstGeom>
              <a:blipFill rotWithShape="1">
                <a:blip r:embed="rId3"/>
                <a:stretch>
                  <a:fillRect l="-866" t="-629" b="-88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6920892" y="1342169"/>
            <a:ext cx="4830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sz="2400" dirty="0"/>
              <a:t>Mu2e  signature: </a:t>
            </a:r>
          </a:p>
          <a:p>
            <a:r>
              <a:rPr lang="en-US" altLang="zh-CN" sz="2400" dirty="0"/>
              <a:t>     A single mono-energetic electron</a:t>
            </a:r>
          </a:p>
          <a:p>
            <a:endParaRPr lang="zh-CN" altLang="en-US" sz="2400" dirty="0"/>
          </a:p>
        </p:txBody>
      </p:sp>
      <p:grpSp>
        <p:nvGrpSpPr>
          <p:cNvPr id="28" name="组合 27"/>
          <p:cNvGrpSpPr/>
          <p:nvPr/>
        </p:nvGrpSpPr>
        <p:grpSpPr>
          <a:xfrm>
            <a:off x="6202701" y="3537722"/>
            <a:ext cx="3952188" cy="3200400"/>
            <a:chOff x="6787599" y="3537722"/>
            <a:chExt cx="3952188" cy="3200400"/>
          </a:xfrm>
        </p:grpSpPr>
        <p:grpSp>
          <p:nvGrpSpPr>
            <p:cNvPr id="20" name="组合 19"/>
            <p:cNvGrpSpPr/>
            <p:nvPr/>
          </p:nvGrpSpPr>
          <p:grpSpPr>
            <a:xfrm>
              <a:off x="6787599" y="3537722"/>
              <a:ext cx="3879823" cy="3200400"/>
              <a:chOff x="7342079" y="3461522"/>
              <a:chExt cx="3879823" cy="3200400"/>
            </a:xfrm>
          </p:grpSpPr>
          <p:pic>
            <p:nvPicPr>
              <p:cNvPr id="10" name="Picture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42079" y="3461522"/>
                <a:ext cx="3879823" cy="32004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8439150" y="5046619"/>
                <a:ext cx="15144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Electron from Decay in orbit </a:t>
                </a:r>
                <a:endParaRPr lang="zh-CN" altLang="en-US" dirty="0"/>
              </a:p>
            </p:txBody>
          </p:sp>
        </p:grpSp>
        <p:sp>
          <p:nvSpPr>
            <p:cNvPr id="21" name="椭圆 20"/>
            <p:cNvSpPr/>
            <p:nvPr/>
          </p:nvSpPr>
          <p:spPr>
            <a:xfrm>
              <a:off x="10369032" y="6044687"/>
              <a:ext cx="370755" cy="300518"/>
            </a:xfrm>
            <a:prstGeom prst="ellipse">
              <a:avLst/>
            </a:prstGeom>
            <a:noFill/>
            <a:ln w="412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2" name="直接箭头连接符 21"/>
          <p:cNvCxnSpPr/>
          <p:nvPr/>
        </p:nvCxnSpPr>
        <p:spPr>
          <a:xfrm flipV="1">
            <a:off x="10097739" y="5672520"/>
            <a:ext cx="137626" cy="245791"/>
          </a:xfrm>
          <a:prstGeom prst="straightConnector1">
            <a:avLst/>
          </a:prstGeom>
          <a:ln w="349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8949444" y="3287950"/>
            <a:ext cx="2821028" cy="2325612"/>
            <a:chOff x="9399144" y="3479354"/>
            <a:chExt cx="2498255" cy="2105024"/>
          </a:xfrm>
        </p:grpSpPr>
        <p:pic>
          <p:nvPicPr>
            <p:cNvPr id="19" name="Picture 1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9144" y="3479354"/>
              <a:ext cx="2254589" cy="2105024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11523017" y="4980560"/>
              <a:ext cx="85725" cy="2952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0859402" y="4098283"/>
              <a:ext cx="1037997" cy="4381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signature</a:t>
              </a:r>
              <a:endParaRPr lang="zh-CN" altLang="en-US" dirty="0"/>
            </a:p>
          </p:txBody>
        </p:sp>
        <p:cxnSp>
          <p:nvCxnSpPr>
            <p:cNvPr id="14" name="直接箭头连接符 13"/>
            <p:cNvCxnSpPr/>
            <p:nvPr/>
          </p:nvCxnSpPr>
          <p:spPr>
            <a:xfrm flipH="1">
              <a:off x="11600762" y="4562265"/>
              <a:ext cx="109173" cy="35626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214460" y="1135588"/>
            <a:ext cx="72340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/>
              <a:t>Low energy </a:t>
            </a:r>
            <a:r>
              <a:rPr lang="en-US" altLang="zh-CN" sz="2800" dirty="0" err="1"/>
              <a:t>muon</a:t>
            </a:r>
            <a:r>
              <a:rPr lang="en-US" altLang="zh-CN" sz="2800" dirty="0"/>
              <a:t> captured by atom  </a:t>
            </a:r>
          </a:p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 err="1"/>
              <a:t>Muons</a:t>
            </a:r>
            <a:r>
              <a:rPr lang="en-US" altLang="zh-CN" sz="2800" dirty="0"/>
              <a:t> cascade to 1s state emitting x-ray</a:t>
            </a:r>
          </a:p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 err="1"/>
              <a:t>Muon</a:t>
            </a:r>
            <a:r>
              <a:rPr lang="en-US" altLang="zh-CN" sz="2800" dirty="0"/>
              <a:t> </a:t>
            </a:r>
            <a:r>
              <a:rPr lang="en-US" altLang="zh-CN" sz="2800" dirty="0" err="1"/>
              <a:t>dissapearance</a:t>
            </a:r>
            <a:endParaRPr lang="en-US" altLang="zh-CN" sz="2800" dirty="0"/>
          </a:p>
          <a:p>
            <a:pPr marL="914400" lvl="1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/>
              <a:t>Decay in orbit</a:t>
            </a:r>
          </a:p>
          <a:p>
            <a:pPr marL="914400" lvl="1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/>
              <a:t>Captured by nucleus</a:t>
            </a:r>
          </a:p>
          <a:p>
            <a:pPr marL="914400" lvl="1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>
                <a:solidFill>
                  <a:schemeClr val="accent4">
                    <a:lumMod val="75000"/>
                  </a:schemeClr>
                </a:solidFill>
              </a:rPr>
              <a:t>Coherent </a:t>
            </a:r>
            <a:r>
              <a:rPr lang="en-US" altLang="zh-CN" sz="2800" dirty="0" err="1">
                <a:solidFill>
                  <a:schemeClr val="accent4">
                    <a:lumMod val="75000"/>
                  </a:schemeClr>
                </a:solidFill>
              </a:rPr>
              <a:t>Muon</a:t>
            </a:r>
            <a:r>
              <a:rPr lang="en-US" altLang="zh-CN" sz="2800" dirty="0">
                <a:solidFill>
                  <a:schemeClr val="accent4">
                    <a:lumMod val="75000"/>
                  </a:schemeClr>
                </a:solidFill>
              </a:rPr>
              <a:t> electron conversion</a:t>
            </a:r>
            <a:r>
              <a:rPr lang="en-US" altLang="zh-CN" sz="2800" dirty="0"/>
              <a:t>	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33093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149475"/>
            <a:ext cx="7416800" cy="311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57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149475"/>
            <a:ext cx="7416800" cy="311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7429500" y="1762125"/>
            <a:ext cx="4203700" cy="1670050"/>
            <a:chOff x="7124700" y="1762125"/>
            <a:chExt cx="4203700" cy="16700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4700" y="1762125"/>
              <a:ext cx="4203700" cy="167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7200900" y="2190750"/>
              <a:ext cx="3924300" cy="152400"/>
            </a:xfrm>
            <a:prstGeom prst="rect">
              <a:avLst/>
            </a:prstGeom>
            <a:solidFill>
              <a:srgbClr val="FF000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6392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178050"/>
            <a:ext cx="738505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7429500" y="1762125"/>
            <a:ext cx="4203700" cy="1670050"/>
            <a:chOff x="7124700" y="1762125"/>
            <a:chExt cx="4203700" cy="16700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4700" y="1762125"/>
              <a:ext cx="4203700" cy="167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7200900" y="2190750"/>
              <a:ext cx="3924300" cy="152400"/>
            </a:xfrm>
            <a:prstGeom prst="rect">
              <a:avLst/>
            </a:prstGeom>
            <a:solidFill>
              <a:srgbClr val="FF000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2077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178050"/>
            <a:ext cx="738505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0525" y="1219200"/>
            <a:ext cx="7143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dirty="0" err="1"/>
              <a:t>Radiative</a:t>
            </a:r>
            <a:r>
              <a:rPr lang="en-US" altLang="zh-CN" sz="2000" dirty="0"/>
              <a:t>  pion capture (RPC) </a:t>
            </a:r>
          </a:p>
          <a:p>
            <a:r>
              <a:rPr lang="en-US" altLang="zh-CN" sz="2000" dirty="0"/>
              <a:t> 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endParaRPr lang="zh-CN" altLang="en-US" sz="20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1628775"/>
            <a:ext cx="2273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7670800" y="1791193"/>
            <a:ext cx="3860800" cy="2476500"/>
            <a:chOff x="7670800" y="1629268"/>
            <a:chExt cx="3860800" cy="2476500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0" y="1629268"/>
              <a:ext cx="3860800" cy="2476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086850" y="1937104"/>
              <a:ext cx="13144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R. Torres, 2015</a:t>
              </a:r>
              <a:endParaRPr lang="zh-CN" altLang="en-US" sz="1400" dirty="0"/>
            </a:p>
          </p:txBody>
        </p:sp>
      </p:grpSp>
      <p:sp>
        <p:nvSpPr>
          <p:cNvPr id="14" name="矩形 13"/>
          <p:cNvSpPr/>
          <p:nvPr/>
        </p:nvSpPr>
        <p:spPr>
          <a:xfrm>
            <a:off x="10566670" y="3698694"/>
            <a:ext cx="96801" cy="3262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624595" y="3029442"/>
            <a:ext cx="1014955" cy="311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</a:rPr>
              <a:t>signature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10740184" y="3305094"/>
            <a:ext cx="315687" cy="3936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612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178050"/>
            <a:ext cx="738505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0525" y="1219200"/>
            <a:ext cx="7143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dirty="0" err="1"/>
              <a:t>Radiative</a:t>
            </a:r>
            <a:r>
              <a:rPr lang="en-US" altLang="zh-CN" sz="2000" dirty="0"/>
              <a:t>  pion capture (RPC) </a:t>
            </a:r>
          </a:p>
          <a:p>
            <a:r>
              <a:rPr lang="en-US" altLang="zh-CN" sz="2000" dirty="0"/>
              <a:t> 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endParaRPr lang="zh-CN" altLang="en-US" sz="20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1628775"/>
            <a:ext cx="2273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7670800" y="1791193"/>
            <a:ext cx="3860800" cy="2476500"/>
            <a:chOff x="7670800" y="1629268"/>
            <a:chExt cx="3860800" cy="2476500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0" y="1629268"/>
              <a:ext cx="3860800" cy="2476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086850" y="1937104"/>
              <a:ext cx="13144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R. Torres, 2015</a:t>
              </a:r>
              <a:endParaRPr lang="zh-CN" altLang="en-US" sz="1400" dirty="0"/>
            </a:p>
          </p:txBody>
        </p:sp>
      </p:grpSp>
      <p:sp>
        <p:nvSpPr>
          <p:cNvPr id="14" name="矩形 13"/>
          <p:cNvSpPr/>
          <p:nvPr/>
        </p:nvSpPr>
        <p:spPr>
          <a:xfrm>
            <a:off x="10566670" y="3698694"/>
            <a:ext cx="96801" cy="3262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624595" y="3029442"/>
            <a:ext cx="1014955" cy="311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</a:rPr>
              <a:t>signature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10740184" y="3305094"/>
            <a:ext cx="315687" cy="3936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695700" y="3957052"/>
            <a:ext cx="3009900" cy="70067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Delayed  signal window</a:t>
            </a: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74775" y="5146204"/>
            <a:ext cx="498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altLang="zh-CN" dirty="0"/>
              <a:t>Eliminated this kind of prompt background by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dirty="0"/>
              <a:t> delayed signal time window</a:t>
            </a:r>
          </a:p>
        </p:txBody>
      </p:sp>
    </p:spTree>
    <p:extLst>
      <p:ext uri="{BB962C8B-B14F-4D97-AF65-F5344CB8AC3E}">
        <p14:creationId xmlns:p14="http://schemas.microsoft.com/office/powerpoint/2010/main" val="1766236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2224342"/>
            <a:ext cx="73533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grpSp>
        <p:nvGrpSpPr>
          <p:cNvPr id="15" name="组合 14"/>
          <p:cNvGrpSpPr/>
          <p:nvPr/>
        </p:nvGrpSpPr>
        <p:grpSpPr>
          <a:xfrm>
            <a:off x="7670800" y="1791193"/>
            <a:ext cx="3860800" cy="2476500"/>
            <a:chOff x="7670800" y="1629268"/>
            <a:chExt cx="3860800" cy="2476500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0" y="1629268"/>
              <a:ext cx="3860800" cy="2476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9086850" y="1937104"/>
              <a:ext cx="13144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R. Torres, 2015</a:t>
              </a:r>
              <a:endParaRPr lang="zh-CN" altLang="en-US" sz="1400" dirty="0"/>
            </a:p>
          </p:txBody>
        </p:sp>
      </p:grpSp>
      <p:sp>
        <p:nvSpPr>
          <p:cNvPr id="18" name="矩形 17"/>
          <p:cNvSpPr/>
          <p:nvPr/>
        </p:nvSpPr>
        <p:spPr>
          <a:xfrm>
            <a:off x="10566670" y="3698694"/>
            <a:ext cx="96801" cy="3262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0624595" y="3029442"/>
            <a:ext cx="1014955" cy="311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</a:rPr>
              <a:t>signature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H="1">
            <a:off x="10740184" y="3305094"/>
            <a:ext cx="315687" cy="3936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0525" y="1219200"/>
            <a:ext cx="7143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dirty="0" err="1"/>
              <a:t>Radiative</a:t>
            </a:r>
            <a:r>
              <a:rPr lang="en-US" altLang="zh-CN" sz="2000" dirty="0"/>
              <a:t>  pion capture (RPC) </a:t>
            </a:r>
          </a:p>
          <a:p>
            <a:r>
              <a:rPr lang="en-US" altLang="zh-CN" sz="2000" dirty="0"/>
              <a:t> 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endParaRPr lang="zh-CN" altLang="en-US" sz="2000" dirty="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1628775"/>
            <a:ext cx="2273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374775" y="5146204"/>
            <a:ext cx="4981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altLang="zh-CN" dirty="0"/>
              <a:t>Eliminated this kind of prompt background by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dirty="0"/>
              <a:t> delayed signal time window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dirty="0"/>
              <a:t> good extinction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95574" y="3245403"/>
            <a:ext cx="923925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Leaked proton</a:t>
            </a:r>
            <a:endParaRPr lang="zh-CN" altLang="en-US" dirty="0"/>
          </a:p>
        </p:txBody>
      </p:sp>
      <p:cxnSp>
        <p:nvCxnSpPr>
          <p:cNvPr id="30" name="直接箭头连接符 29"/>
          <p:cNvCxnSpPr/>
          <p:nvPr/>
        </p:nvCxnSpPr>
        <p:spPr>
          <a:xfrm>
            <a:off x="3586162" y="3933838"/>
            <a:ext cx="376238" cy="3735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3695700" y="3957052"/>
            <a:ext cx="3009900" cy="70067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Delayed  signal window</a:t>
            </a:r>
            <a:endParaRPr lang="zh-CN" altLang="en-US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70" y="5540375"/>
            <a:ext cx="48133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238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2224342"/>
            <a:ext cx="73533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grpSp>
        <p:nvGrpSpPr>
          <p:cNvPr id="15" name="组合 14"/>
          <p:cNvGrpSpPr/>
          <p:nvPr/>
        </p:nvGrpSpPr>
        <p:grpSpPr>
          <a:xfrm>
            <a:off x="7670800" y="1791193"/>
            <a:ext cx="3860800" cy="2476500"/>
            <a:chOff x="7670800" y="1629268"/>
            <a:chExt cx="3860800" cy="2476500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0" y="1629268"/>
              <a:ext cx="3860800" cy="2476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9086850" y="1937104"/>
              <a:ext cx="13144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R. Torres, 2015</a:t>
              </a:r>
              <a:endParaRPr lang="zh-CN" altLang="en-US" sz="1400" dirty="0"/>
            </a:p>
          </p:txBody>
        </p:sp>
      </p:grpSp>
      <p:sp>
        <p:nvSpPr>
          <p:cNvPr id="18" name="矩形 17"/>
          <p:cNvSpPr/>
          <p:nvPr/>
        </p:nvSpPr>
        <p:spPr>
          <a:xfrm>
            <a:off x="10566670" y="3698694"/>
            <a:ext cx="96801" cy="3262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0624595" y="3029442"/>
            <a:ext cx="1014955" cy="311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</a:rPr>
              <a:t>signature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H="1">
            <a:off x="10740184" y="3305094"/>
            <a:ext cx="315687" cy="3936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0525" y="1219200"/>
            <a:ext cx="7143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dirty="0" err="1"/>
              <a:t>Radiative</a:t>
            </a:r>
            <a:r>
              <a:rPr lang="en-US" altLang="zh-CN" sz="2000" dirty="0"/>
              <a:t>  pion capture (RPC) </a:t>
            </a:r>
          </a:p>
          <a:p>
            <a:r>
              <a:rPr lang="en-US" altLang="zh-CN" sz="2000" dirty="0"/>
              <a:t> 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endParaRPr lang="zh-CN" altLang="en-US" sz="2000" dirty="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1628775"/>
            <a:ext cx="2273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374775" y="5146204"/>
            <a:ext cx="4981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altLang="zh-CN" dirty="0"/>
              <a:t>Eliminated this kind of prompt background by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dirty="0"/>
              <a:t> delayed signal time window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dirty="0"/>
              <a:t> good extinction  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dirty="0"/>
              <a:t> long </a:t>
            </a:r>
            <a:r>
              <a:rPr lang="en-US" altLang="zh-CN" dirty="0" err="1"/>
              <a:t>muon</a:t>
            </a:r>
            <a:r>
              <a:rPr lang="en-US" altLang="zh-CN" dirty="0"/>
              <a:t> </a:t>
            </a:r>
            <a:r>
              <a:rPr lang="en-US" altLang="zh-CN" dirty="0" err="1"/>
              <a:t>beamline</a:t>
            </a:r>
            <a:r>
              <a:rPr lang="en-US" altLang="zh-CN" dirty="0"/>
              <a:t>   ?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dirty="0"/>
              <a:t> shorter pulse duration </a:t>
            </a:r>
            <a:r>
              <a:rPr lang="zh-CN" altLang="en-US" dirty="0"/>
              <a:t>： </a:t>
            </a:r>
            <a:r>
              <a:rPr lang="en-US" altLang="zh-CN" dirty="0"/>
              <a:t>the arrival time distribution of pion will be more sharper</a:t>
            </a:r>
            <a:endParaRPr lang="zh-CN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695574" y="3245403"/>
            <a:ext cx="923925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Leaked proton</a:t>
            </a:r>
            <a:endParaRPr lang="zh-CN" altLang="en-US" dirty="0"/>
          </a:p>
        </p:txBody>
      </p:sp>
      <p:cxnSp>
        <p:nvCxnSpPr>
          <p:cNvPr id="30" name="直接箭头连接符 29"/>
          <p:cNvCxnSpPr/>
          <p:nvPr/>
        </p:nvCxnSpPr>
        <p:spPr>
          <a:xfrm>
            <a:off x="3586162" y="3933838"/>
            <a:ext cx="376238" cy="3735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3695700" y="3957052"/>
            <a:ext cx="3009900" cy="70067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Delayed  signal window</a:t>
            </a:r>
            <a:endParaRPr lang="zh-CN" altLang="en-US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70" y="5540375"/>
            <a:ext cx="48133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172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178050"/>
            <a:ext cx="738505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3695700" y="3957052"/>
            <a:ext cx="3009900" cy="70067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Delayed  signal window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90525" y="1209675"/>
                <a:ext cx="714375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altLang="zh-CN" sz="2000" dirty="0"/>
                  <a:t>Antiproton induced background:</a:t>
                </a:r>
              </a:p>
              <a:p>
                <a:pPr marL="742950" lvl="1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altLang="zh-CN" sz="2000" dirty="0"/>
                  <a:t>Antiproton production threshold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/>
                      </a:rPr>
                      <m:t>𝑝𝑝</m:t>
                    </m:r>
                    <m:r>
                      <a:rPr lang="en-US" altLang="zh-CN" sz="2000" b="0" i="1" smtClean="0">
                        <a:latin typeface="Cambria Math"/>
                      </a:rPr>
                      <m:t>→</m:t>
                    </m:r>
                    <m:r>
                      <a:rPr lang="en-US" altLang="zh-CN" sz="2000" b="0" i="1" smtClean="0">
                        <a:latin typeface="Cambria Math"/>
                      </a:rPr>
                      <m:t>𝑝𝑝𝑝</m:t>
                    </m:r>
                    <m:acc>
                      <m:accPr>
                        <m:chr m:val="̅"/>
                        <m:ctrlPr>
                          <a:rPr lang="en-US" altLang="zh-CN" sz="20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000" dirty="0"/>
                  <a:t>    </a:t>
                </a:r>
              </a:p>
              <a:p>
                <a:r>
                  <a:rPr lang="en-US" altLang="zh-CN" sz="2000" dirty="0"/>
                  <a:t> </a:t>
                </a:r>
              </a:p>
              <a:p>
                <a:pPr marL="285750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endParaRPr lang="zh-CN" alt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5" y="1209675"/>
                <a:ext cx="7143750" cy="1323439"/>
              </a:xfrm>
              <a:prstGeom prst="rect">
                <a:avLst/>
              </a:prstGeom>
              <a:blipFill rotWithShape="1">
                <a:blip r:embed="rId3"/>
                <a:stretch>
                  <a:fillRect l="-683" t="-2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5" y="1421269"/>
            <a:ext cx="31432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矩形 21"/>
          <p:cNvSpPr/>
          <p:nvPr/>
        </p:nvSpPr>
        <p:spPr>
          <a:xfrm>
            <a:off x="7534275" y="2666900"/>
            <a:ext cx="4125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dirty="0"/>
              <a:t>Low energy antiproton pass through the beam line and annihilate on materials in the detector region,  leading directly or indirectly to 100MeV/c electrons   </a:t>
            </a:r>
          </a:p>
        </p:txBody>
      </p:sp>
    </p:spTree>
    <p:extLst>
      <p:ext uri="{BB962C8B-B14F-4D97-AF65-F5344CB8AC3E}">
        <p14:creationId xmlns:p14="http://schemas.microsoft.com/office/powerpoint/2010/main" val="2631164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BB69265-5ACB-4507-9829-ECFE6BFF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Location of HIAF </a:t>
            </a:r>
            <a:r>
              <a:rPr lang="en-US" altLang="zh-CN" dirty="0"/>
              <a:t>and </a:t>
            </a:r>
            <a:r>
              <a:rPr lang="en-US" altLang="zh-CN" dirty="0" err="1" smtClean="0"/>
              <a:t>CiADS</a:t>
            </a:r>
            <a:endParaRPr lang="zh-CN" altLang="en-US" dirty="0"/>
          </a:p>
        </p:txBody>
      </p:sp>
      <p:pic>
        <p:nvPicPr>
          <p:cNvPr id="3" name="内容占位符 3">
            <a:extLst>
              <a:ext uri="{FF2B5EF4-FFF2-40B4-BE49-F238E27FC236}">
                <a16:creationId xmlns:a16="http://schemas.microsoft.com/office/drawing/2014/main" xmlns="" id="{D348F52E-9612-4556-8613-83B7995E1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476"/>
            <a:ext cx="8507688" cy="5721499"/>
          </a:xfrm>
          <a:prstGeom prst="rect">
            <a:avLst/>
          </a:prstGeom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3521000"/>
            <a:ext cx="4064000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535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178050"/>
            <a:ext cx="738505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3695700" y="3957052"/>
            <a:ext cx="3009900" cy="70067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Delayed  signal window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90525" y="1209675"/>
                <a:ext cx="714375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altLang="zh-CN" sz="2000" dirty="0"/>
                  <a:t>Antiproton induced background:</a:t>
                </a:r>
              </a:p>
              <a:p>
                <a:pPr marL="742950" lvl="1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altLang="zh-CN" sz="2000" dirty="0"/>
                  <a:t>Antiproton production threshold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/>
                      </a:rPr>
                      <m:t>𝑝𝑝</m:t>
                    </m:r>
                    <m:r>
                      <a:rPr lang="en-US" altLang="zh-CN" sz="2000" b="0" i="1" smtClean="0">
                        <a:latin typeface="Cambria Math"/>
                      </a:rPr>
                      <m:t>→</m:t>
                    </m:r>
                    <m:r>
                      <a:rPr lang="en-US" altLang="zh-CN" sz="2000" b="0" i="1" smtClean="0">
                        <a:latin typeface="Cambria Math"/>
                      </a:rPr>
                      <m:t>𝑝𝑝𝑝</m:t>
                    </m:r>
                    <m:acc>
                      <m:accPr>
                        <m:chr m:val="̅"/>
                        <m:ctrlPr>
                          <a:rPr lang="en-US" altLang="zh-CN" sz="20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000" dirty="0"/>
                  <a:t>    </a:t>
                </a:r>
              </a:p>
              <a:p>
                <a:r>
                  <a:rPr lang="en-US" altLang="zh-CN" sz="2000" dirty="0"/>
                  <a:t> </a:t>
                </a:r>
              </a:p>
              <a:p>
                <a:pPr marL="285750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endParaRPr lang="zh-CN" alt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5" y="1209675"/>
                <a:ext cx="7143750" cy="1323439"/>
              </a:xfrm>
              <a:prstGeom prst="rect">
                <a:avLst/>
              </a:prstGeom>
              <a:blipFill rotWithShape="1">
                <a:blip r:embed="rId3"/>
                <a:stretch>
                  <a:fillRect l="-683" t="-2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5" y="1421269"/>
            <a:ext cx="31432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矩形 21"/>
          <p:cNvSpPr/>
          <p:nvPr/>
        </p:nvSpPr>
        <p:spPr>
          <a:xfrm>
            <a:off x="7534275" y="2666900"/>
            <a:ext cx="41259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dirty="0"/>
              <a:t>Low energy antiproton pass through the beam line and annihilate on materials in the detector region,  leading directly or indirectly to 100MeV/c electrons </a:t>
            </a:r>
          </a:p>
          <a:p>
            <a:pPr marL="742950" lvl="1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dirty="0"/>
              <a:t>Very low kinetic energy antiprotons, cannot be suppressed by the delayed window  </a:t>
            </a:r>
          </a:p>
        </p:txBody>
      </p:sp>
    </p:spTree>
    <p:extLst>
      <p:ext uri="{BB962C8B-B14F-4D97-AF65-F5344CB8AC3E}">
        <p14:creationId xmlns:p14="http://schemas.microsoft.com/office/powerpoint/2010/main" val="4232748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178050"/>
            <a:ext cx="738505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3695700" y="3957052"/>
            <a:ext cx="3009900" cy="70067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Delayed  signal window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90525" y="1209675"/>
                <a:ext cx="714375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altLang="zh-CN" sz="2000" dirty="0"/>
                  <a:t>Antiproton induced background:</a:t>
                </a:r>
              </a:p>
              <a:p>
                <a:pPr marL="742950" lvl="1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altLang="zh-CN" sz="2000" dirty="0"/>
                  <a:t>Antiproton production threshold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/>
                      </a:rPr>
                      <m:t>𝑝𝑝</m:t>
                    </m:r>
                    <m:r>
                      <a:rPr lang="en-US" altLang="zh-CN" sz="2000" b="0" i="1" smtClean="0">
                        <a:latin typeface="Cambria Math"/>
                      </a:rPr>
                      <m:t>→</m:t>
                    </m:r>
                    <m:r>
                      <a:rPr lang="en-US" altLang="zh-CN" sz="2000" b="0" i="1" smtClean="0">
                        <a:latin typeface="Cambria Math"/>
                      </a:rPr>
                      <m:t>𝑝𝑝𝑝</m:t>
                    </m:r>
                    <m:acc>
                      <m:accPr>
                        <m:chr m:val="̅"/>
                        <m:ctrlPr>
                          <a:rPr lang="en-US" altLang="zh-CN" sz="20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000" dirty="0"/>
                  <a:t>    </a:t>
                </a:r>
              </a:p>
              <a:p>
                <a:r>
                  <a:rPr lang="en-US" altLang="zh-CN" sz="2000" dirty="0"/>
                  <a:t> </a:t>
                </a:r>
              </a:p>
              <a:p>
                <a:pPr marL="285750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endParaRPr lang="zh-CN" alt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5" y="1209675"/>
                <a:ext cx="7143750" cy="1323439"/>
              </a:xfrm>
              <a:prstGeom prst="rect">
                <a:avLst/>
              </a:prstGeom>
              <a:blipFill rotWithShape="1">
                <a:blip r:embed="rId3"/>
                <a:stretch>
                  <a:fillRect l="-683" t="-2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5" y="1421269"/>
            <a:ext cx="31432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矩形 21"/>
          <p:cNvSpPr/>
          <p:nvPr/>
        </p:nvSpPr>
        <p:spPr>
          <a:xfrm>
            <a:off x="7534275" y="2666900"/>
            <a:ext cx="41259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dirty="0"/>
              <a:t>Low energy antiproton pass through the beam line and annihilate on materials in the detector region,  leading directly or indirectly to 100MeV/c electrons </a:t>
            </a:r>
          </a:p>
          <a:p>
            <a:pPr marL="742950" lvl="1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dirty="0"/>
              <a:t>Very low kinetic energy antiprotons, cannot be suppressed by the delayed window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4775" y="5146204"/>
            <a:ext cx="49815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altLang="zh-CN" dirty="0"/>
              <a:t>Eliminated  antiproton background by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dirty="0" smtClean="0"/>
              <a:t>Decreasing </a:t>
            </a:r>
            <a:r>
              <a:rPr lang="en-US" altLang="zh-CN" dirty="0"/>
              <a:t>the proton beam energy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dirty="0"/>
              <a:t>Adding a thin absorber material in the </a:t>
            </a:r>
            <a:r>
              <a:rPr lang="en-US" altLang="zh-CN" dirty="0" err="1"/>
              <a:t>muon</a:t>
            </a:r>
            <a:r>
              <a:rPr lang="en-US" altLang="zh-CN" dirty="0"/>
              <a:t> beam line  (also </a:t>
            </a:r>
            <a:r>
              <a:rPr lang="en-US" altLang="zh-CN" dirty="0" err="1"/>
              <a:t>muon</a:t>
            </a:r>
            <a:r>
              <a:rPr lang="en-US" altLang="zh-CN" dirty="0"/>
              <a:t> will be absorbed )</a:t>
            </a:r>
          </a:p>
          <a:p>
            <a:pPr>
              <a:buClr>
                <a:srgbClr val="FF0000"/>
              </a:buClr>
            </a:pPr>
            <a:endParaRPr lang="en-US" altLang="zh-CN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960943"/>
            <a:ext cx="14986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62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178050"/>
            <a:ext cx="738505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3695700" y="3957052"/>
            <a:ext cx="3009900" cy="70067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Delayed  signal window</a:t>
            </a:r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90525" y="1219200"/>
            <a:ext cx="7143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dirty="0" err="1"/>
              <a:t>Muon</a:t>
            </a:r>
            <a:r>
              <a:rPr lang="en-US" altLang="zh-CN" sz="2000" dirty="0"/>
              <a:t> decay in orbit (DIO)</a:t>
            </a:r>
          </a:p>
          <a:p>
            <a:pPr marL="742950" lvl="1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dirty="0"/>
              <a:t>Intrinsic background</a:t>
            </a:r>
          </a:p>
          <a:p>
            <a:r>
              <a:rPr lang="en-US" altLang="zh-CN" sz="2000" dirty="0"/>
              <a:t> 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endParaRPr lang="zh-CN" altLang="en-US" sz="20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1442769"/>
            <a:ext cx="18923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292219" y="2225675"/>
            <a:ext cx="2545881" cy="232561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0690495" y="3884194"/>
            <a:ext cx="96801" cy="3262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10778285" y="3422066"/>
            <a:ext cx="123278" cy="3936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10598366" y="2800162"/>
            <a:ext cx="1172106" cy="484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signature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8594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178050"/>
            <a:ext cx="738505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3695700" y="3957052"/>
            <a:ext cx="3009900" cy="70067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Delayed  signal window</a:t>
            </a:r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90525" y="1219200"/>
            <a:ext cx="7143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dirty="0" err="1"/>
              <a:t>Muon</a:t>
            </a:r>
            <a:r>
              <a:rPr lang="en-US" altLang="zh-CN" sz="2000" dirty="0"/>
              <a:t> decay in orbit (DIO)</a:t>
            </a:r>
          </a:p>
          <a:p>
            <a:pPr marL="742950" lvl="1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dirty="0"/>
              <a:t>Intrinsic background</a:t>
            </a:r>
          </a:p>
          <a:p>
            <a:r>
              <a:rPr lang="en-US" altLang="zh-CN" sz="2000" dirty="0"/>
              <a:t> 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endParaRPr lang="zh-CN" altLang="en-US" sz="20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1442769"/>
            <a:ext cx="18923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292219" y="2225675"/>
            <a:ext cx="2545881" cy="232561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0690495" y="3884194"/>
            <a:ext cx="96801" cy="3262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10778285" y="3422066"/>
            <a:ext cx="123278" cy="3936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10598366" y="2800162"/>
            <a:ext cx="1172106" cy="484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signature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74775" y="5136679"/>
            <a:ext cx="4981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altLang="zh-CN" dirty="0"/>
              <a:t>Eliminated this kind of prompt background by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dirty="0"/>
              <a:t> delayed signal time window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dirty="0"/>
              <a:t> minimizing the momentum resolution of the detector </a:t>
            </a:r>
          </a:p>
        </p:txBody>
      </p:sp>
    </p:spTree>
    <p:extLst>
      <p:ext uri="{BB962C8B-B14F-4D97-AF65-F5344CB8AC3E}">
        <p14:creationId xmlns:p14="http://schemas.microsoft.com/office/powerpoint/2010/main" val="2064099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178050"/>
            <a:ext cx="738505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3695700" y="3957052"/>
            <a:ext cx="3009900" cy="70067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Delayed  signal window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0525" y="1219200"/>
            <a:ext cx="7143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dirty="0"/>
              <a:t>Cosmic Ray induced backgrounds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endParaRPr lang="zh-CN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7790589" y="1624380"/>
            <a:ext cx="34832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Clr>
                <a:srgbClr val="FF0000"/>
              </a:buClr>
            </a:pPr>
            <a:r>
              <a:rPr lang="en-US" altLang="zh-CN" sz="2000" dirty="0"/>
              <a:t>Cosmic-ray </a:t>
            </a:r>
            <a:r>
              <a:rPr lang="en-US" altLang="zh-CN" sz="2000" dirty="0" err="1"/>
              <a:t>muons</a:t>
            </a:r>
            <a:r>
              <a:rPr lang="en-US" altLang="zh-CN" sz="2000" dirty="0"/>
              <a:t> interact</a:t>
            </a:r>
          </a:p>
          <a:p>
            <a:pPr lvl="1">
              <a:buClr>
                <a:srgbClr val="FF0000"/>
              </a:buClr>
            </a:pPr>
            <a:r>
              <a:rPr lang="en-US" altLang="zh-CN" sz="2000" dirty="0"/>
              <a:t>Within the detector region </a:t>
            </a:r>
          </a:p>
          <a:p>
            <a:pPr lvl="1">
              <a:buClr>
                <a:srgbClr val="FF0000"/>
              </a:buClr>
            </a:pPr>
            <a:r>
              <a:rPr lang="en-US" altLang="zh-CN" sz="2000" dirty="0"/>
              <a:t>and produce background </a:t>
            </a:r>
          </a:p>
          <a:p>
            <a:pPr lvl="1">
              <a:buClr>
                <a:srgbClr val="FF0000"/>
              </a:buClr>
            </a:pPr>
            <a:r>
              <a:rPr lang="en-US" altLang="zh-CN" sz="2000" dirty="0"/>
              <a:t>electrons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3109744"/>
            <a:ext cx="4049052" cy="134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934575" y="4572000"/>
            <a:ext cx="2095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From R. </a:t>
            </a:r>
            <a:r>
              <a:rPr lang="en-US" altLang="zh-CN" sz="1100" dirty="0" err="1"/>
              <a:t>Bonventre</a:t>
            </a:r>
            <a:r>
              <a:rPr lang="en-US" altLang="zh-CN" sz="1100" dirty="0"/>
              <a:t>, </a:t>
            </a:r>
            <a:r>
              <a:rPr lang="en-US" altLang="zh-CN" sz="1100" dirty="0" err="1"/>
              <a:t>nufact</a:t>
            </a:r>
            <a:r>
              <a:rPr lang="en-US" altLang="zh-CN" sz="1100" dirty="0"/>
              <a:t> 2019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840182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178050"/>
            <a:ext cx="738505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3695700" y="3957052"/>
            <a:ext cx="3009900" cy="70067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Delayed  signal window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0525" y="1219200"/>
            <a:ext cx="7143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dirty="0"/>
              <a:t>Cosmic Ray induced backgrounds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endParaRPr lang="zh-CN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7790589" y="1624380"/>
            <a:ext cx="34832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Clr>
                <a:srgbClr val="FF0000"/>
              </a:buClr>
            </a:pPr>
            <a:r>
              <a:rPr lang="en-US" altLang="zh-CN" sz="2000" dirty="0"/>
              <a:t>Cosmic-ray </a:t>
            </a:r>
            <a:r>
              <a:rPr lang="en-US" altLang="zh-CN" sz="2000" dirty="0" err="1"/>
              <a:t>muons</a:t>
            </a:r>
            <a:r>
              <a:rPr lang="en-US" altLang="zh-CN" sz="2000" dirty="0"/>
              <a:t> interact</a:t>
            </a:r>
          </a:p>
          <a:p>
            <a:pPr lvl="1">
              <a:buClr>
                <a:srgbClr val="FF0000"/>
              </a:buClr>
            </a:pPr>
            <a:r>
              <a:rPr lang="en-US" altLang="zh-CN" sz="2000" dirty="0"/>
              <a:t>Within the detector region </a:t>
            </a:r>
          </a:p>
          <a:p>
            <a:pPr lvl="1">
              <a:buClr>
                <a:srgbClr val="FF0000"/>
              </a:buClr>
            </a:pPr>
            <a:r>
              <a:rPr lang="en-US" altLang="zh-CN" sz="2000" dirty="0"/>
              <a:t>and produce background </a:t>
            </a:r>
          </a:p>
          <a:p>
            <a:pPr lvl="1">
              <a:buClr>
                <a:srgbClr val="FF0000"/>
              </a:buClr>
            </a:pPr>
            <a:r>
              <a:rPr lang="en-US" altLang="zh-CN" sz="2000" dirty="0"/>
              <a:t>electrons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3109744"/>
            <a:ext cx="4049052" cy="134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934575" y="4572000"/>
            <a:ext cx="2095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From R. </a:t>
            </a:r>
            <a:r>
              <a:rPr lang="en-US" altLang="zh-CN" sz="1100" dirty="0" err="1"/>
              <a:t>Bonventre</a:t>
            </a:r>
            <a:r>
              <a:rPr lang="en-US" altLang="zh-CN" sz="1100" dirty="0"/>
              <a:t>, </a:t>
            </a:r>
            <a:r>
              <a:rPr lang="en-US" altLang="zh-CN" sz="1100" dirty="0" err="1"/>
              <a:t>nufact</a:t>
            </a:r>
            <a:r>
              <a:rPr lang="en-US" altLang="zh-CN" sz="1100" dirty="0"/>
              <a:t> 2019</a:t>
            </a:r>
            <a:endParaRPr lang="zh-CN" altLang="en-US" sz="11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112" y="4955721"/>
            <a:ext cx="2936875" cy="184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29150" y="5486400"/>
            <a:ext cx="304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Cosmic-ray veto system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8978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178050"/>
            <a:ext cx="738505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3695700" y="3957052"/>
            <a:ext cx="3009900" cy="70067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Delayed  signal window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7653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17" y="1892300"/>
            <a:ext cx="5619750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90525" y="1219200"/>
                <a:ext cx="5305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altLang="zh-CN" sz="2000" dirty="0"/>
                  <a:t>Mu2e    with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/>
                      </a:rPr>
                      <m:t>3.</m:t>
                    </m:r>
                    <m:r>
                      <a:rPr lang="en-US" altLang="zh-CN" sz="2000" b="0" i="1" smtClean="0">
                        <a:latin typeface="Cambria Math"/>
                      </a:rPr>
                      <m:t>6</m:t>
                    </m:r>
                    <m:r>
                      <a:rPr lang="en-US" altLang="zh-CN" sz="20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zh-CN" sz="2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/>
                            <a:ea typeface="Cambria Math"/>
                          </a:rPr>
                          <m:t>20</m:t>
                        </m:r>
                      </m:sup>
                    </m:sSup>
                  </m:oMath>
                </a14:m>
                <a:r>
                  <a:rPr lang="en-US" altLang="zh-CN" sz="2000" dirty="0"/>
                  <a:t> POT 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5" y="1219200"/>
                <a:ext cx="5305425" cy="400110"/>
              </a:xfrm>
              <a:prstGeom prst="rect">
                <a:avLst/>
              </a:prstGeom>
              <a:blipFill rotWithShape="1">
                <a:blip r:embed="rId3"/>
                <a:stretch>
                  <a:fillRect l="-920"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372225" y="1219200"/>
                <a:ext cx="54371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altLang="zh-CN" sz="2000" dirty="0"/>
                  <a:t>COMET phase I    with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/>
                      </a:rPr>
                      <m:t>3.2</m:t>
                    </m:r>
                    <m:r>
                      <a:rPr lang="en-US" altLang="zh-CN" sz="2000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/>
                            <a:ea typeface="Cambria Math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altLang="zh-CN" sz="2000" dirty="0"/>
                  <a:t> POT 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25" y="1219200"/>
                <a:ext cx="5437154" cy="400110"/>
              </a:xfrm>
              <a:prstGeom prst="rect">
                <a:avLst/>
              </a:prstGeom>
              <a:blipFill rotWithShape="1">
                <a:blip r:embed="rId4"/>
                <a:stretch>
                  <a:fillRect l="-897"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53" y="1892300"/>
            <a:ext cx="5411951" cy="382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6410" y="5145932"/>
            <a:ext cx="2095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From R. </a:t>
            </a:r>
            <a:r>
              <a:rPr lang="en-US" altLang="zh-CN" sz="1100" dirty="0" err="1"/>
              <a:t>Bonventre</a:t>
            </a:r>
            <a:r>
              <a:rPr lang="en-US" altLang="zh-CN" sz="1100" dirty="0"/>
              <a:t>, </a:t>
            </a:r>
            <a:r>
              <a:rPr lang="en-US" altLang="zh-CN" sz="1100" dirty="0" err="1"/>
              <a:t>nufact</a:t>
            </a:r>
            <a:r>
              <a:rPr lang="en-US" altLang="zh-CN" sz="1100" dirty="0"/>
              <a:t> 2019</a:t>
            </a:r>
            <a:endParaRPr lang="zh-CN" alt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9380099" y="5836595"/>
            <a:ext cx="2095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From 1812.09018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105929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467042" y="1533526"/>
            <a:ext cx="4982071" cy="4735194"/>
            <a:chOff x="1656854" y="1476559"/>
            <a:chExt cx="5472608" cy="497982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854" y="1476559"/>
              <a:ext cx="5472608" cy="4979828"/>
            </a:xfrm>
            <a:prstGeom prst="rect">
              <a:avLst/>
            </a:prstGeom>
          </p:spPr>
        </p:pic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440" y="5420359"/>
              <a:ext cx="152418" cy="172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685" y="5381328"/>
              <a:ext cx="531714" cy="191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01854" y="1675146"/>
                <a:ext cx="46863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</a:pPr>
                <a:r>
                  <a:rPr lang="en-US" altLang="zh-CN" sz="2400" dirty="0"/>
                  <a:t>       Current limit:</a:t>
                </a:r>
              </a:p>
              <a:p>
                <a:pPr lvl="1">
                  <a:buClr>
                    <a:srgbClr val="FF0000"/>
                  </a:buClr>
                </a:pPr>
                <a:r>
                  <a:rPr lang="en-US" altLang="zh-CN" sz="2400" dirty="0"/>
                  <a:t>     </a:t>
                </a:r>
                <a:r>
                  <a:rPr lang="en-US" altLang="zh-CN" sz="2400" b="1" dirty="0"/>
                  <a:t>TRIUMF</a:t>
                </a:r>
              </a:p>
              <a:p>
                <a:pPr marL="742950" lvl="1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altLang="zh-CN" sz="2400" dirty="0"/>
                  <a:t>&lt;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/>
                      </a:rPr>
                      <m:t>4.6</m:t>
                    </m:r>
                    <m:r>
                      <a:rPr lang="en-US" altLang="zh-CN" sz="2400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/>
                            <a:ea typeface="Cambria Math"/>
                          </a:rPr>
                          <m:t>−12</m:t>
                        </m:r>
                      </m:sup>
                    </m:sSup>
                    <m:r>
                      <a:rPr lang="en-US" altLang="zh-CN" sz="24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altLang="zh-CN" sz="2400" dirty="0"/>
                  <a:t> (Ti target)</a:t>
                </a:r>
              </a:p>
              <a:p>
                <a:pPr lvl="1">
                  <a:buClr>
                    <a:srgbClr val="FF0000"/>
                  </a:buClr>
                </a:pPr>
                <a:r>
                  <a:rPr lang="en-US" altLang="zh-CN" sz="2400" b="1" dirty="0"/>
                  <a:t>     SINDRUM-II @PSI</a:t>
                </a:r>
              </a:p>
              <a:p>
                <a:pPr marL="742950" lvl="1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altLang="zh-CN" sz="2400" dirty="0"/>
                  <a:t>&lt;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/>
                      </a:rPr>
                      <m:t>6</m:t>
                    </m:r>
                    <m:r>
                      <a:rPr lang="en-US" altLang="zh-CN" sz="2400" i="1">
                        <a:latin typeface="Cambria Math"/>
                      </a:rPr>
                      <m:t>.</m:t>
                    </m:r>
                    <m:r>
                      <a:rPr lang="en-US" altLang="zh-CN" sz="2400" b="0" i="1" smtClean="0">
                        <a:latin typeface="Cambria Math"/>
                      </a:rPr>
                      <m:t>1</m:t>
                    </m:r>
                    <m:r>
                      <a:rPr lang="en-US" altLang="zh-CN" sz="24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zh-CN" sz="2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CN" sz="2400" i="1">
                            <a:latin typeface="Cambria Math"/>
                            <a:ea typeface="Cambria Math"/>
                          </a:rPr>
                          <m:t>−1</m:t>
                        </m:r>
                        <m:r>
                          <a:rPr lang="en-US" altLang="zh-CN" sz="24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en-US" altLang="zh-CN" sz="24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altLang="zh-CN" sz="2400" dirty="0"/>
                  <a:t>  (Ti target)</a:t>
                </a:r>
              </a:p>
              <a:p>
                <a:pPr marL="742950" lvl="1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altLang="zh-CN" sz="2400" dirty="0"/>
                  <a:t>&lt;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/>
                        <a:ea typeface="Cambria Math"/>
                      </a:rPr>
                      <m:t>7</m:t>
                    </m:r>
                    <m:r>
                      <a:rPr lang="en-US" altLang="zh-CN" sz="24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zh-CN" sz="2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CN" sz="2400" i="1">
                            <a:latin typeface="Cambria Math"/>
                            <a:ea typeface="Cambria Math"/>
                          </a:rPr>
                          <m:t>−1</m:t>
                        </m:r>
                        <m:r>
                          <a:rPr lang="en-US" altLang="zh-CN" sz="24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CN" sz="2400" dirty="0"/>
                  <a:t>      (Au target)</a:t>
                </a:r>
              </a:p>
              <a:p>
                <a:r>
                  <a:rPr lang="en-US" altLang="zh-CN" sz="2400" dirty="0"/>
                  <a:t>	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1854" y="1675146"/>
                <a:ext cx="4686300" cy="2677656"/>
              </a:xfrm>
              <a:prstGeom prst="rect">
                <a:avLst/>
              </a:prstGeom>
              <a:blipFill rotWithShape="1">
                <a:blip r:embed="rId5"/>
                <a:stretch>
                  <a:fillRect t="-18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054" y="4424148"/>
            <a:ext cx="4794250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6068798"/>
            <a:ext cx="315595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300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Next search for </a:t>
                </a:r>
                <a:r>
                  <a:rPr lang="en-US" altLang="zh-CN" dirty="0" err="1"/>
                  <a:t>muon</a:t>
                </a:r>
                <a:r>
                  <a:rPr lang="en-US" altLang="zh-CN" dirty="0"/>
                  <a:t> electron conversion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altLang="zh-CN" b="1" i="1" smtClean="0">
                            <a:latin typeface="Cambria Math"/>
                          </a:rPr>
                          <m:t>−</m:t>
                        </m:r>
                        <m:r>
                          <a:rPr lang="en-US" altLang="zh-CN" b="1" i="1" smtClean="0">
                            <a:latin typeface="Cambria Math"/>
                          </a:rPr>
                          <m:t>𝟏𝟕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1633" t="-19101" b="-404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35275"/>
            <a:ext cx="58483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1720850"/>
            <a:ext cx="4502150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1260475"/>
            <a:ext cx="1371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00" y="1260475"/>
            <a:ext cx="12192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665" y="2162174"/>
            <a:ext cx="125872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542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206363" y="217013"/>
            <a:ext cx="9336140" cy="54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mtClean="0"/>
              <a:t>HIAF</a:t>
            </a:r>
            <a:r>
              <a:rPr lang="zh-CN" altLang="en-US" smtClean="0"/>
              <a:t>装置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96" y="1657786"/>
            <a:ext cx="4978469" cy="32833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741" y="1011455"/>
            <a:ext cx="3778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HIAF   2018-2024</a:t>
            </a:r>
          </a:p>
          <a:p>
            <a:r>
              <a:rPr lang="en-US" altLang="zh-CN" dirty="0" smtClean="0"/>
              <a:t>Budget: 1.5+1.2 B CNY, approved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651" y="5192505"/>
            <a:ext cx="34709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</a:rPr>
              <a:t>E</a:t>
            </a:r>
            <a:r>
              <a:rPr lang="en-US" altLang="zh-CN" b="1" baseline="-25000" dirty="0">
                <a:solidFill>
                  <a:srgbClr val="000000"/>
                </a:solidFill>
              </a:rPr>
              <a:t>B1</a:t>
            </a:r>
            <a:r>
              <a:rPr lang="en-US" altLang="zh-CN" b="1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altLang="zh-CN" b="1" dirty="0" smtClean="0">
                <a:solidFill>
                  <a:srgbClr val="000000"/>
                </a:solidFill>
              </a:rPr>
              <a:t>0.8 </a:t>
            </a:r>
            <a:r>
              <a:rPr lang="en-US" altLang="zh-CN" b="1" dirty="0" err="1">
                <a:solidFill>
                  <a:srgbClr val="000000"/>
                </a:solidFill>
              </a:rPr>
              <a:t>AGeV</a:t>
            </a:r>
            <a:r>
              <a:rPr lang="en-US" altLang="zh-CN" b="1" dirty="0" smtClean="0">
                <a:solidFill>
                  <a:srgbClr val="000000"/>
                </a:solidFill>
              </a:rPr>
              <a:t>,   </a:t>
            </a:r>
            <a:r>
              <a:rPr lang="en-US" altLang="zh-CN" b="1" dirty="0">
                <a:solidFill>
                  <a:srgbClr val="000000"/>
                </a:solidFill>
              </a:rPr>
              <a:t>3×10</a:t>
            </a:r>
            <a:r>
              <a:rPr lang="en-US" altLang="zh-CN" b="1" baseline="30000" dirty="0">
                <a:solidFill>
                  <a:srgbClr val="000000"/>
                </a:solidFill>
              </a:rPr>
              <a:t>10</a:t>
            </a:r>
            <a:r>
              <a:rPr lang="en-US" altLang="zh-CN" b="1" dirty="0">
                <a:solidFill>
                  <a:srgbClr val="000000"/>
                </a:solidFill>
              </a:rPr>
              <a:t>ppp </a:t>
            </a:r>
            <a:r>
              <a:rPr lang="en-US" altLang="zh-CN" b="1" baseline="30000" dirty="0">
                <a:solidFill>
                  <a:srgbClr val="000000"/>
                </a:solidFill>
              </a:rPr>
              <a:t>238</a:t>
            </a:r>
            <a:r>
              <a:rPr lang="en-US" altLang="zh-CN" b="1" dirty="0">
                <a:solidFill>
                  <a:srgbClr val="000000"/>
                </a:solidFill>
              </a:rPr>
              <a:t>U</a:t>
            </a:r>
            <a:r>
              <a:rPr lang="en-US" altLang="zh-CN" b="1" baseline="30000" dirty="0">
                <a:solidFill>
                  <a:srgbClr val="000000"/>
                </a:solidFill>
              </a:rPr>
              <a:t>35+</a:t>
            </a:r>
          </a:p>
          <a:p>
            <a:r>
              <a:rPr lang="en-US" altLang="zh-CN" b="1" dirty="0">
                <a:solidFill>
                  <a:srgbClr val="000000"/>
                </a:solidFill>
              </a:rPr>
              <a:t>1.75AGeV, </a:t>
            </a:r>
            <a:r>
              <a:rPr lang="en-US" altLang="zh-CN" b="1" dirty="0" smtClean="0">
                <a:solidFill>
                  <a:srgbClr val="000000"/>
                </a:solidFill>
              </a:rPr>
              <a:t> 7.5×10</a:t>
            </a:r>
            <a:r>
              <a:rPr lang="en-US" altLang="zh-CN" b="1" baseline="30000" dirty="0" smtClean="0">
                <a:solidFill>
                  <a:srgbClr val="000000"/>
                </a:solidFill>
              </a:rPr>
              <a:t>10</a:t>
            </a:r>
            <a:r>
              <a:rPr lang="en-US" altLang="zh-CN" b="1" dirty="0" smtClean="0">
                <a:solidFill>
                  <a:srgbClr val="000000"/>
                </a:solidFill>
              </a:rPr>
              <a:t>ppp </a:t>
            </a:r>
            <a:r>
              <a:rPr lang="en-US" altLang="zh-CN" b="1" baseline="30000" dirty="0">
                <a:solidFill>
                  <a:srgbClr val="000000"/>
                </a:solidFill>
              </a:rPr>
              <a:t>78</a:t>
            </a:r>
            <a:r>
              <a:rPr lang="en-US" altLang="zh-CN" b="1" dirty="0">
                <a:solidFill>
                  <a:srgbClr val="000000"/>
                </a:solidFill>
              </a:rPr>
              <a:t>Kr</a:t>
            </a:r>
            <a:r>
              <a:rPr lang="en-US" altLang="zh-CN" b="1" baseline="30000" dirty="0">
                <a:solidFill>
                  <a:srgbClr val="000000"/>
                </a:solidFill>
              </a:rPr>
              <a:t>19+</a:t>
            </a:r>
          </a:p>
          <a:p>
            <a:r>
              <a:rPr lang="en-US" altLang="zh-CN" b="1" dirty="0">
                <a:solidFill>
                  <a:srgbClr val="000000"/>
                </a:solidFill>
              </a:rPr>
              <a:t>2.6AGeV, </a:t>
            </a:r>
            <a:r>
              <a:rPr lang="en-US" altLang="zh-CN" b="1" dirty="0" smtClean="0">
                <a:solidFill>
                  <a:srgbClr val="000000"/>
                </a:solidFill>
              </a:rPr>
              <a:t> 1.0×10</a:t>
            </a:r>
            <a:r>
              <a:rPr lang="en-US" altLang="zh-CN" b="1" baseline="30000" dirty="0" smtClean="0">
                <a:solidFill>
                  <a:srgbClr val="000000"/>
                </a:solidFill>
              </a:rPr>
              <a:t>11</a:t>
            </a:r>
            <a:r>
              <a:rPr lang="en-US" altLang="zh-CN" b="1" dirty="0" smtClean="0">
                <a:solidFill>
                  <a:srgbClr val="000000"/>
                </a:solidFill>
              </a:rPr>
              <a:t>ppp </a:t>
            </a:r>
            <a:r>
              <a:rPr lang="en-US" altLang="zh-CN" b="1" baseline="30000" dirty="0">
                <a:solidFill>
                  <a:srgbClr val="000000"/>
                </a:solidFill>
              </a:rPr>
              <a:t>16</a:t>
            </a:r>
            <a:r>
              <a:rPr lang="en-US" altLang="zh-CN" b="1" dirty="0">
                <a:solidFill>
                  <a:srgbClr val="000000"/>
                </a:solidFill>
              </a:rPr>
              <a:t>O</a:t>
            </a:r>
            <a:r>
              <a:rPr lang="en-US" altLang="zh-CN" b="1" baseline="30000" dirty="0">
                <a:solidFill>
                  <a:srgbClr val="000000"/>
                </a:solidFill>
              </a:rPr>
              <a:t>6+</a:t>
            </a:r>
          </a:p>
          <a:p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82703" y="5213069"/>
            <a:ext cx="3769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00"/>
                </a:solidFill>
              </a:rPr>
              <a:t>E</a:t>
            </a:r>
            <a:r>
              <a:rPr lang="en-US" altLang="zh-CN" b="1" baseline="-25000" dirty="0" smtClean="0">
                <a:solidFill>
                  <a:srgbClr val="000000"/>
                </a:solidFill>
              </a:rPr>
              <a:t>B2</a:t>
            </a:r>
            <a:r>
              <a:rPr lang="en-US" altLang="zh-CN" b="1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altLang="zh-CN" b="1" dirty="0" smtClean="0">
                <a:solidFill>
                  <a:srgbClr val="000000"/>
                </a:solidFill>
              </a:rPr>
              <a:t> </a:t>
            </a:r>
            <a:r>
              <a:rPr lang="en-US" altLang="zh-CN" b="1" dirty="0">
                <a:solidFill>
                  <a:srgbClr val="000000"/>
                </a:solidFill>
              </a:rPr>
              <a:t>&gt;9AGeV, 1×10</a:t>
            </a:r>
            <a:r>
              <a:rPr lang="en-US" altLang="zh-CN" b="1" baseline="30000" dirty="0">
                <a:solidFill>
                  <a:srgbClr val="000000"/>
                </a:solidFill>
              </a:rPr>
              <a:t>12</a:t>
            </a:r>
            <a:r>
              <a:rPr lang="en-US" altLang="zh-CN" b="1" dirty="0">
                <a:solidFill>
                  <a:srgbClr val="000000"/>
                </a:solidFill>
              </a:rPr>
              <a:t>ppp U</a:t>
            </a:r>
            <a:r>
              <a:rPr lang="en-US" altLang="zh-CN" b="1" baseline="30000" dirty="0">
                <a:solidFill>
                  <a:srgbClr val="000000"/>
                </a:solidFill>
              </a:rPr>
              <a:t>92+</a:t>
            </a:r>
            <a:r>
              <a:rPr lang="en-US" altLang="zh-CN" b="1" dirty="0">
                <a:solidFill>
                  <a:srgbClr val="000000"/>
                </a:solidFill>
              </a:rPr>
              <a:t> </a:t>
            </a:r>
          </a:p>
          <a:p>
            <a:r>
              <a:rPr lang="en-US" altLang="zh-CN" b="1" dirty="0">
                <a:solidFill>
                  <a:srgbClr val="000000"/>
                </a:solidFill>
              </a:rPr>
              <a:t>~10GeV, &gt;1×10</a:t>
            </a:r>
            <a:r>
              <a:rPr lang="en-US" altLang="zh-CN" b="1" baseline="30000" dirty="0">
                <a:solidFill>
                  <a:srgbClr val="000000"/>
                </a:solidFill>
              </a:rPr>
              <a:t>13</a:t>
            </a:r>
            <a:r>
              <a:rPr lang="en-US" altLang="zh-CN" b="1" dirty="0">
                <a:solidFill>
                  <a:srgbClr val="000000"/>
                </a:solidFill>
              </a:rPr>
              <a:t>ppp Xe</a:t>
            </a:r>
            <a:r>
              <a:rPr lang="en-US" altLang="zh-CN" b="1" baseline="30000" dirty="0">
                <a:solidFill>
                  <a:srgbClr val="000000"/>
                </a:solidFill>
              </a:rPr>
              <a:t>54+ </a:t>
            </a:r>
            <a:r>
              <a:rPr lang="en-US" altLang="zh-CN" b="1" dirty="0">
                <a:solidFill>
                  <a:srgbClr val="000000"/>
                </a:solidFill>
              </a:rPr>
              <a:t> </a:t>
            </a:r>
            <a:endParaRPr lang="en-US" altLang="zh-CN" b="1" dirty="0" smtClean="0">
              <a:solidFill>
                <a:srgbClr val="000000"/>
              </a:solidFill>
            </a:endParaRPr>
          </a:p>
          <a:p>
            <a:r>
              <a:rPr lang="en-US" altLang="zh-CN" b="1" dirty="0" smtClean="0">
                <a:solidFill>
                  <a:srgbClr val="000000"/>
                </a:solidFill>
              </a:rPr>
              <a:t>~</a:t>
            </a:r>
            <a:r>
              <a:rPr lang="en-US" altLang="zh-CN" b="1" dirty="0">
                <a:solidFill>
                  <a:srgbClr val="000000"/>
                </a:solidFill>
              </a:rPr>
              <a:t>12AGeV, &gt;5×10</a:t>
            </a:r>
            <a:r>
              <a:rPr lang="en-US" altLang="zh-CN" b="1" baseline="30000" dirty="0">
                <a:solidFill>
                  <a:srgbClr val="000000"/>
                </a:solidFill>
              </a:rPr>
              <a:t>13</a:t>
            </a:r>
            <a:r>
              <a:rPr lang="en-US" altLang="zh-CN" b="1" dirty="0">
                <a:solidFill>
                  <a:srgbClr val="000000"/>
                </a:solidFill>
              </a:rPr>
              <a:t>ppp He</a:t>
            </a:r>
            <a:r>
              <a:rPr lang="en-US" altLang="zh-CN" b="1" baseline="30000" dirty="0">
                <a:solidFill>
                  <a:srgbClr val="000000"/>
                </a:solidFill>
              </a:rPr>
              <a:t>2+</a:t>
            </a:r>
          </a:p>
          <a:p>
            <a:r>
              <a:rPr lang="en-US" altLang="zh-CN" b="1" dirty="0">
                <a:solidFill>
                  <a:srgbClr val="000000"/>
                </a:solidFill>
              </a:rPr>
              <a:t>~24.8GeV, &gt;1×10</a:t>
            </a:r>
            <a:r>
              <a:rPr lang="en-US" altLang="zh-CN" b="1" baseline="30000" dirty="0">
                <a:solidFill>
                  <a:srgbClr val="000000"/>
                </a:solidFill>
              </a:rPr>
              <a:t>14 </a:t>
            </a:r>
            <a:r>
              <a:rPr lang="en-US" altLang="zh-CN" b="1" dirty="0" err="1">
                <a:solidFill>
                  <a:srgbClr val="000000"/>
                </a:solidFill>
              </a:rPr>
              <a:t>ppp</a:t>
            </a:r>
            <a:r>
              <a:rPr lang="en-US" altLang="zh-CN" b="1" dirty="0">
                <a:solidFill>
                  <a:srgbClr val="000000"/>
                </a:solidFill>
              </a:rPr>
              <a:t> H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20" y="1155210"/>
            <a:ext cx="6661492" cy="40578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88424" y="1130561"/>
            <a:ext cx="223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HIAF Upgrade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75748" y="2194560"/>
            <a:ext cx="93365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全超导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20264" y="4406768"/>
            <a:ext cx="160889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磁刚度</a:t>
            </a:r>
            <a:endParaRPr lang="en-US" altLang="zh-CN" dirty="0" smtClean="0"/>
          </a:p>
          <a:p>
            <a:r>
              <a:rPr lang="en-US" altLang="zh-CN" dirty="0" smtClean="0"/>
              <a:t>34Tm =&gt;  86Tm</a:t>
            </a:r>
            <a:endParaRPr lang="zh-CN" altLang="en-US" dirty="0"/>
          </a:p>
        </p:txBody>
      </p:sp>
      <p:sp>
        <p:nvSpPr>
          <p:cNvPr id="13" name="右箭头 12"/>
          <p:cNvSpPr/>
          <p:nvPr/>
        </p:nvSpPr>
        <p:spPr>
          <a:xfrm rot="1220763">
            <a:off x="4840014" y="2656651"/>
            <a:ext cx="680181" cy="308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04398" y="1894573"/>
            <a:ext cx="114688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常温磁铁</a:t>
            </a:r>
            <a:endParaRPr lang="zh-CN" altLang="en-US" dirty="0"/>
          </a:p>
        </p:txBody>
      </p:sp>
      <p:sp>
        <p:nvSpPr>
          <p:cNvPr id="15" name="右箭头 14"/>
          <p:cNvSpPr/>
          <p:nvPr/>
        </p:nvSpPr>
        <p:spPr>
          <a:xfrm rot="1220763">
            <a:off x="432898" y="2372543"/>
            <a:ext cx="680181" cy="308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870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Next generation mu2e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</a:rPr>
                          <m:t>−</m:t>
                        </m:r>
                        <m:r>
                          <a:rPr lang="en-US" altLang="zh-CN" i="1">
                            <a:latin typeface="Cambria Math"/>
                          </a:rPr>
                          <m:t>𝟏</m:t>
                        </m:r>
                        <m:r>
                          <a:rPr lang="en-US" altLang="zh-CN" b="1" i="1" smtClean="0">
                            <a:latin typeface="Cambria Math"/>
                          </a:rPr>
                          <m:t>𝟗</m:t>
                        </m:r>
                      </m:sup>
                    </m:sSup>
                    <m:r>
                      <a:rPr lang="en-US" altLang="zh-CN" b="1" i="1" smtClean="0">
                        <a:latin typeface="Cambria Math"/>
                      </a:rPr>
                      <m:t>  </m:t>
                    </m:r>
                  </m:oMath>
                </a14:m>
                <a:r>
                  <a:rPr lang="en-US" altLang="zh-CN" dirty="0"/>
                  <a:t>?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1633" t="-19101" b="-404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90525" y="1219200"/>
            <a:ext cx="4362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dirty="0"/>
              <a:t>Mu2e  II</a:t>
            </a:r>
          </a:p>
          <a:p>
            <a:pPr marL="742950" lvl="1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000" dirty="0"/>
              <a:t>Update to Mu2e    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019675" y="1209675"/>
                <a:ext cx="4362450" cy="428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altLang="zh-CN" sz="2000" dirty="0"/>
                  <a:t>next generation mu2e &lt;=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20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 </a:t>
                </a:r>
                <a:endParaRPr lang="en-US" altLang="zh-CN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675" y="1209675"/>
                <a:ext cx="4362450" cy="428515"/>
              </a:xfrm>
              <a:prstGeom prst="rect">
                <a:avLst/>
              </a:prstGeom>
              <a:blipFill rotWithShape="1">
                <a:blip r:embed="rId4"/>
                <a:stretch>
                  <a:fillRect l="-1117" b="-239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6" y="2343150"/>
            <a:ext cx="5886450" cy="346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19925" y="598753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Yuri </a:t>
            </a:r>
            <a:r>
              <a:rPr lang="en-US" altLang="zh-CN" dirty="0" err="1"/>
              <a:t>Oksuzian</a:t>
            </a:r>
            <a:r>
              <a:rPr lang="en-US" altLang="zh-CN" dirty="0"/>
              <a:t>, </a:t>
            </a:r>
            <a:r>
              <a:rPr lang="en-US" altLang="zh-CN" dirty="0" err="1"/>
              <a:t>NuFact</a:t>
            </a:r>
            <a:r>
              <a:rPr lang="en-US" altLang="zh-CN" dirty="0"/>
              <a:t> 2019</a:t>
            </a:r>
            <a:endParaRPr lang="zh-CN" alt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9" y="2343150"/>
            <a:ext cx="4474341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012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Next generation mu2e at PIP-II</a:t>
            </a:r>
            <a:endParaRPr lang="zh-CN" alt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489075"/>
            <a:ext cx="7715250" cy="387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 rot="5400000">
            <a:off x="9248775" y="3718202"/>
            <a:ext cx="287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D. </a:t>
            </a:r>
            <a:r>
              <a:rPr lang="en-US" altLang="zh-CN" dirty="0" err="1"/>
              <a:t>Glenzinski</a:t>
            </a:r>
            <a:r>
              <a:rPr lang="en-US" altLang="zh-CN" dirty="0"/>
              <a:t>, 2018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0972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Next generation mu2e at PIP-II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685925" y="1489075"/>
            <a:ext cx="7715250" cy="3879850"/>
            <a:chOff x="777875" y="1489075"/>
            <a:chExt cx="7715250" cy="3879850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75" y="1489075"/>
              <a:ext cx="7715250" cy="3879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4076700" y="3790950"/>
              <a:ext cx="4378325" cy="223837"/>
            </a:xfrm>
            <a:prstGeom prst="rect">
              <a:avLst/>
            </a:prstGeom>
            <a:solidFill>
              <a:srgbClr val="FF00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4076700" y="4457700"/>
              <a:ext cx="4378325" cy="223837"/>
            </a:xfrm>
            <a:prstGeom prst="rect">
              <a:avLst/>
            </a:prstGeom>
            <a:solidFill>
              <a:srgbClr val="FF00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5838825"/>
            <a:ext cx="6699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5400000">
            <a:off x="9248775" y="3718202"/>
            <a:ext cx="287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D. </a:t>
            </a:r>
            <a:r>
              <a:rPr lang="en-US" altLang="zh-CN" dirty="0" err="1"/>
              <a:t>Glenzinski</a:t>
            </a:r>
            <a:r>
              <a:rPr lang="en-US" altLang="zh-CN" dirty="0"/>
              <a:t>, 2018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0230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Next generation mu2e at J-PARC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42975" y="1600200"/>
            <a:ext cx="260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COMET II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62675" y="1600200"/>
            <a:ext cx="260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PRISM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2" y="2126491"/>
            <a:ext cx="5085432" cy="4194597"/>
          </a:xfrm>
          <a:prstGeom prst="rect">
            <a:avLst/>
          </a:prstGeo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416175"/>
            <a:ext cx="5528504" cy="35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691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158738" y="150338"/>
            <a:ext cx="9336140" cy="54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3200" dirty="0" smtClean="0"/>
              <a:t>Next generation mu2e at </a:t>
            </a:r>
            <a:r>
              <a:rPr lang="en-US" altLang="zh-CN" sz="3200" dirty="0" err="1" smtClean="0"/>
              <a:t>CiADS</a:t>
            </a:r>
            <a:r>
              <a:rPr lang="en-US" altLang="zh-CN" sz="3200" dirty="0" smtClean="0"/>
              <a:t> 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2627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206363" y="217013"/>
            <a:ext cx="9336140" cy="54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CiADS</a:t>
            </a:r>
            <a:r>
              <a:rPr lang="en-US" altLang="zh-CN" dirty="0"/>
              <a:t> and PIP-II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22E799F-82D9-4AB5-941C-0CA014AC9F40}"/>
              </a:ext>
            </a:extLst>
          </p:cNvPr>
          <p:cNvSpPr txBox="1"/>
          <p:nvPr/>
        </p:nvSpPr>
        <p:spPr>
          <a:xfrm>
            <a:off x="1992767" y="1025466"/>
            <a:ext cx="2881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PIP-II</a:t>
            </a:r>
            <a:endParaRPr lang="zh-CN" altLang="en-US" sz="2800" dirty="0"/>
          </a:p>
        </p:txBody>
      </p:sp>
      <p:pic>
        <p:nvPicPr>
          <p:cNvPr id="8" name="Picture 2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8" y="3842654"/>
            <a:ext cx="5796860" cy="24164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71625" y="6381750"/>
            <a:ext cx="17716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By  Chen W. L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33725" y="1190625"/>
            <a:ext cx="215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800MeV,   1.6MW</a:t>
            </a:r>
            <a:endParaRPr lang="zh-CN" alt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1" y="1792663"/>
            <a:ext cx="5631043" cy="187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697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206363" y="217013"/>
            <a:ext cx="9336140" cy="54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CiADS</a:t>
            </a:r>
            <a:r>
              <a:rPr lang="en-US" altLang="zh-CN" dirty="0"/>
              <a:t> and PIP-II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22E799F-82D9-4AB5-941C-0CA014AC9F40}"/>
              </a:ext>
            </a:extLst>
          </p:cNvPr>
          <p:cNvSpPr txBox="1"/>
          <p:nvPr/>
        </p:nvSpPr>
        <p:spPr>
          <a:xfrm>
            <a:off x="1992767" y="1025466"/>
            <a:ext cx="2881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PIP-II</a:t>
            </a:r>
            <a:endParaRPr lang="zh-CN" altLang="en-US" sz="2800" dirty="0"/>
          </a:p>
        </p:txBody>
      </p:sp>
      <p:pic>
        <p:nvPicPr>
          <p:cNvPr id="8" name="Picture 2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8" y="3842654"/>
            <a:ext cx="5796860" cy="24164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71625" y="6381750"/>
            <a:ext cx="17716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By  Chen W. L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33725" y="1190625"/>
            <a:ext cx="215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800MeV,   1.6MW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3133725" y="1190625"/>
            <a:ext cx="1876425" cy="358061"/>
          </a:xfrm>
          <a:prstGeom prst="rect">
            <a:avLst/>
          </a:prstGeom>
          <a:solidFill>
            <a:srgbClr val="FF0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1" y="1792663"/>
            <a:ext cx="5631043" cy="187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675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206363" y="217013"/>
            <a:ext cx="9336140" cy="54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CiADS</a:t>
            </a:r>
            <a:r>
              <a:rPr lang="en-US" altLang="zh-CN" dirty="0"/>
              <a:t> and PIP-II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22E799F-82D9-4AB5-941C-0CA014AC9F40}"/>
              </a:ext>
            </a:extLst>
          </p:cNvPr>
          <p:cNvSpPr txBox="1"/>
          <p:nvPr/>
        </p:nvSpPr>
        <p:spPr>
          <a:xfrm>
            <a:off x="1992767" y="1025466"/>
            <a:ext cx="103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PIP-II</a:t>
            </a:r>
            <a:endParaRPr lang="zh-CN" altLang="en-US" sz="2800" dirty="0"/>
          </a:p>
        </p:txBody>
      </p:sp>
      <p:pic>
        <p:nvPicPr>
          <p:cNvPr id="6" name="Picture 2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764" y="1792663"/>
            <a:ext cx="5928993" cy="1726135"/>
          </a:xfrm>
          <a:prstGeom prst="rect">
            <a:avLst/>
          </a:prstGeom>
        </p:spPr>
      </p:pic>
      <p:sp>
        <p:nvSpPr>
          <p:cNvPr id="7" name="文本框 3">
            <a:extLst>
              <a:ext uri="{FF2B5EF4-FFF2-40B4-BE49-F238E27FC236}">
                <a16:creationId xmlns:a16="http://schemas.microsoft.com/office/drawing/2014/main" xmlns="" id="{E22E799F-82D9-4AB5-941C-0CA014AC9F40}"/>
              </a:ext>
            </a:extLst>
          </p:cNvPr>
          <p:cNvSpPr txBox="1"/>
          <p:nvPr/>
        </p:nvSpPr>
        <p:spPr>
          <a:xfrm>
            <a:off x="7860290" y="949266"/>
            <a:ext cx="1178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/>
              <a:t>CiADS</a:t>
            </a:r>
            <a:endParaRPr lang="zh-CN" altLang="en-US" sz="2800" dirty="0"/>
          </a:p>
        </p:txBody>
      </p:sp>
      <p:pic>
        <p:nvPicPr>
          <p:cNvPr id="8" name="Picture 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58" y="3842654"/>
            <a:ext cx="5796860" cy="2416461"/>
          </a:xfrm>
          <a:prstGeom prst="rect">
            <a:avLst/>
          </a:prstGeom>
        </p:spPr>
      </p:pic>
      <p:graphicFrame>
        <p:nvGraphicFramePr>
          <p:cNvPr id="9" name="Table 2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449965"/>
              </p:ext>
            </p:extLst>
          </p:nvPr>
        </p:nvGraphicFramePr>
        <p:xfrm>
          <a:off x="6177473" y="3871228"/>
          <a:ext cx="5474896" cy="2329546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642592">
                  <a:extLst>
                    <a:ext uri="{9D8B030D-6E8A-4147-A177-3AD203B41FA5}">
                      <a16:colId xmlns:a16="http://schemas.microsoft.com/office/drawing/2014/main" xmlns="" val="1952766241"/>
                    </a:ext>
                  </a:extLst>
                </a:gridCol>
                <a:gridCol w="676865">
                  <a:extLst>
                    <a:ext uri="{9D8B030D-6E8A-4147-A177-3AD203B41FA5}">
                      <a16:colId xmlns:a16="http://schemas.microsoft.com/office/drawing/2014/main" xmlns="" val="2632254227"/>
                    </a:ext>
                  </a:extLst>
                </a:gridCol>
                <a:gridCol w="565483">
                  <a:extLst>
                    <a:ext uri="{9D8B030D-6E8A-4147-A177-3AD203B41FA5}">
                      <a16:colId xmlns:a16="http://schemas.microsoft.com/office/drawing/2014/main" xmlns="" val="2029171566"/>
                    </a:ext>
                  </a:extLst>
                </a:gridCol>
                <a:gridCol w="1766555">
                  <a:extLst>
                    <a:ext uri="{9D8B030D-6E8A-4147-A177-3AD203B41FA5}">
                      <a16:colId xmlns:a16="http://schemas.microsoft.com/office/drawing/2014/main" xmlns="" val="616893169"/>
                    </a:ext>
                  </a:extLst>
                </a:gridCol>
                <a:gridCol w="910918">
                  <a:extLst>
                    <a:ext uri="{9D8B030D-6E8A-4147-A177-3AD203B41FA5}">
                      <a16:colId xmlns:a16="http://schemas.microsoft.com/office/drawing/2014/main" xmlns="" val="102279260"/>
                    </a:ext>
                  </a:extLst>
                </a:gridCol>
                <a:gridCol w="912483">
                  <a:extLst>
                    <a:ext uri="{9D8B030D-6E8A-4147-A177-3AD203B41FA5}">
                      <a16:colId xmlns:a16="http://schemas.microsoft.com/office/drawing/2014/main" xmlns="" val="127278229"/>
                    </a:ext>
                  </a:extLst>
                </a:gridCol>
              </a:tblGrid>
              <a:tr h="5743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Cavity</a:t>
                      </a:r>
                    </a:p>
                    <a:p>
                      <a:pPr algn="ctr"/>
                      <a:r>
                        <a:rPr lang="en-US" altLang="zh-CN" sz="1200" b="0" dirty="0"/>
                        <a:t>name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βopt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Freq.</a:t>
                      </a:r>
                    </a:p>
                    <a:p>
                      <a:pPr algn="ctr"/>
                      <a:r>
                        <a:rPr lang="en-US" altLang="zh-CN" sz="1200" b="0" dirty="0"/>
                        <a:t>(MHz)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Cavity</a:t>
                      </a:r>
                    </a:p>
                    <a:p>
                      <a:pPr algn="ctr"/>
                      <a:r>
                        <a:rPr lang="en-US" altLang="zh-CN" sz="1200" b="0" dirty="0"/>
                        <a:t>type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baseline="0" dirty="0"/>
                        <a:t>Energy gain at βopt per cavity(MeV)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Energy</a:t>
                      </a:r>
                      <a:r>
                        <a:rPr lang="en-US" altLang="zh-CN" sz="1200" b="0" baseline="0" dirty="0"/>
                        <a:t> range</a:t>
                      </a:r>
                    </a:p>
                    <a:p>
                      <a:pPr algn="ctr"/>
                      <a:r>
                        <a:rPr lang="en-US" altLang="zh-CN" sz="1200" b="0" baseline="0" dirty="0"/>
                        <a:t>(MeV)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64296197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HWR010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0.10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162.5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Half wave 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0.84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2.1-6.8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0705357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HWR015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162.5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Half wave 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2.32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6.8-44.7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09162574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Spoke42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0.42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325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Spoke 3-cell</a:t>
                      </a:r>
                      <a:r>
                        <a:rPr lang="en-US" altLang="zh-CN" sz="1200" b="0" baseline="0" dirty="0"/>
                        <a:t> </a:t>
                      </a:r>
                      <a:r>
                        <a:rPr lang="en-US" altLang="zh-CN" sz="1200" b="0" dirty="0"/>
                        <a:t>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4.30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44.7-171.2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86512175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Ellip062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0.62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650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Elliptic</a:t>
                      </a:r>
                      <a:r>
                        <a:rPr lang="en-US" altLang="zh-CN" sz="1200" b="0" baseline="0" dirty="0"/>
                        <a:t> 6-cell cavity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8.54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171.2-346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06301673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Ellip0825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0.82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650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Elliptic 5-cell cavity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12.36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346-540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26007239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133725" y="1190625"/>
            <a:ext cx="215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800MeV,   1.6MW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300907" y="1327666"/>
            <a:ext cx="179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500MeV, 2.5MW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3133725" y="1190625"/>
            <a:ext cx="1876425" cy="358061"/>
          </a:xfrm>
          <a:prstGeom prst="rect">
            <a:avLst/>
          </a:prstGeom>
          <a:solidFill>
            <a:srgbClr val="FF0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571625" y="6381750"/>
            <a:ext cx="17716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By  Chen W. L</a:t>
            </a:r>
            <a:endParaRPr lang="zh-CN" alt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1" y="1792663"/>
            <a:ext cx="5631043" cy="187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258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206363" y="217013"/>
            <a:ext cx="9336140" cy="54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CiADS</a:t>
            </a:r>
            <a:r>
              <a:rPr lang="en-US" altLang="zh-CN" dirty="0"/>
              <a:t> and PIP-II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22E799F-82D9-4AB5-941C-0CA014AC9F40}"/>
              </a:ext>
            </a:extLst>
          </p:cNvPr>
          <p:cNvSpPr txBox="1"/>
          <p:nvPr/>
        </p:nvSpPr>
        <p:spPr>
          <a:xfrm>
            <a:off x="1992767" y="1025466"/>
            <a:ext cx="103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PIP-II</a:t>
            </a:r>
            <a:endParaRPr lang="zh-CN" altLang="en-US" sz="2800" dirty="0"/>
          </a:p>
        </p:txBody>
      </p:sp>
      <p:pic>
        <p:nvPicPr>
          <p:cNvPr id="6" name="Picture 2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764" y="1792663"/>
            <a:ext cx="5928993" cy="1726135"/>
          </a:xfrm>
          <a:prstGeom prst="rect">
            <a:avLst/>
          </a:prstGeom>
        </p:spPr>
      </p:pic>
      <p:sp>
        <p:nvSpPr>
          <p:cNvPr id="7" name="文本框 3">
            <a:extLst>
              <a:ext uri="{FF2B5EF4-FFF2-40B4-BE49-F238E27FC236}">
                <a16:creationId xmlns:a16="http://schemas.microsoft.com/office/drawing/2014/main" xmlns="" id="{E22E799F-82D9-4AB5-941C-0CA014AC9F40}"/>
              </a:ext>
            </a:extLst>
          </p:cNvPr>
          <p:cNvSpPr txBox="1"/>
          <p:nvPr/>
        </p:nvSpPr>
        <p:spPr>
          <a:xfrm>
            <a:off x="7860290" y="949266"/>
            <a:ext cx="1178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/>
              <a:t>CiADS</a:t>
            </a:r>
            <a:endParaRPr lang="zh-CN" altLang="en-US" sz="2800" dirty="0"/>
          </a:p>
        </p:txBody>
      </p:sp>
      <p:pic>
        <p:nvPicPr>
          <p:cNvPr id="8" name="Picture 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58" y="3842654"/>
            <a:ext cx="5796860" cy="2416461"/>
          </a:xfrm>
          <a:prstGeom prst="rect">
            <a:avLst/>
          </a:prstGeom>
        </p:spPr>
      </p:pic>
      <p:graphicFrame>
        <p:nvGraphicFramePr>
          <p:cNvPr id="9" name="Table 2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484790"/>
              </p:ext>
            </p:extLst>
          </p:nvPr>
        </p:nvGraphicFramePr>
        <p:xfrm>
          <a:off x="6177473" y="3871228"/>
          <a:ext cx="5474896" cy="2329546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642592">
                  <a:extLst>
                    <a:ext uri="{9D8B030D-6E8A-4147-A177-3AD203B41FA5}">
                      <a16:colId xmlns:a16="http://schemas.microsoft.com/office/drawing/2014/main" xmlns="" val="1952766241"/>
                    </a:ext>
                  </a:extLst>
                </a:gridCol>
                <a:gridCol w="676865">
                  <a:extLst>
                    <a:ext uri="{9D8B030D-6E8A-4147-A177-3AD203B41FA5}">
                      <a16:colId xmlns:a16="http://schemas.microsoft.com/office/drawing/2014/main" xmlns="" val="2632254227"/>
                    </a:ext>
                  </a:extLst>
                </a:gridCol>
                <a:gridCol w="565483">
                  <a:extLst>
                    <a:ext uri="{9D8B030D-6E8A-4147-A177-3AD203B41FA5}">
                      <a16:colId xmlns:a16="http://schemas.microsoft.com/office/drawing/2014/main" xmlns="" val="2029171566"/>
                    </a:ext>
                  </a:extLst>
                </a:gridCol>
                <a:gridCol w="1766555">
                  <a:extLst>
                    <a:ext uri="{9D8B030D-6E8A-4147-A177-3AD203B41FA5}">
                      <a16:colId xmlns:a16="http://schemas.microsoft.com/office/drawing/2014/main" xmlns="" val="616893169"/>
                    </a:ext>
                  </a:extLst>
                </a:gridCol>
                <a:gridCol w="910918">
                  <a:extLst>
                    <a:ext uri="{9D8B030D-6E8A-4147-A177-3AD203B41FA5}">
                      <a16:colId xmlns:a16="http://schemas.microsoft.com/office/drawing/2014/main" xmlns="" val="102279260"/>
                    </a:ext>
                  </a:extLst>
                </a:gridCol>
                <a:gridCol w="912483">
                  <a:extLst>
                    <a:ext uri="{9D8B030D-6E8A-4147-A177-3AD203B41FA5}">
                      <a16:colId xmlns:a16="http://schemas.microsoft.com/office/drawing/2014/main" xmlns="" val="127278229"/>
                    </a:ext>
                  </a:extLst>
                </a:gridCol>
              </a:tblGrid>
              <a:tr h="5743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Cavity</a:t>
                      </a:r>
                    </a:p>
                    <a:p>
                      <a:pPr algn="ctr"/>
                      <a:r>
                        <a:rPr lang="en-US" altLang="zh-CN" sz="1200" b="0" dirty="0"/>
                        <a:t>name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βopt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Freq.</a:t>
                      </a:r>
                    </a:p>
                    <a:p>
                      <a:pPr algn="ctr"/>
                      <a:r>
                        <a:rPr lang="en-US" altLang="zh-CN" sz="1200" b="0" dirty="0"/>
                        <a:t>(MHz)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Cavity</a:t>
                      </a:r>
                    </a:p>
                    <a:p>
                      <a:pPr algn="ctr"/>
                      <a:r>
                        <a:rPr lang="en-US" altLang="zh-CN" sz="1200" b="0" dirty="0"/>
                        <a:t>type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baseline="0" dirty="0"/>
                        <a:t>Energy gain at βopt per cavity(MeV)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Energy</a:t>
                      </a:r>
                      <a:r>
                        <a:rPr lang="en-US" altLang="zh-CN" sz="1200" b="0" baseline="0" dirty="0"/>
                        <a:t> range</a:t>
                      </a:r>
                    </a:p>
                    <a:p>
                      <a:pPr algn="ctr"/>
                      <a:r>
                        <a:rPr lang="en-US" altLang="zh-CN" sz="1200" b="0" baseline="0" dirty="0"/>
                        <a:t>(MeV)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64296197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HWR010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0.10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162.5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Half wave 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0.84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2.1-6.8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0705357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HWR015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162.5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Half wave 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2.32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6.8-44.7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09162574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Spoke42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0.42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325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Spoke 3-cell</a:t>
                      </a:r>
                      <a:r>
                        <a:rPr lang="en-US" altLang="zh-CN" sz="1200" b="0" baseline="0" dirty="0"/>
                        <a:t> </a:t>
                      </a:r>
                      <a:r>
                        <a:rPr lang="en-US" altLang="zh-CN" sz="1200" b="0" dirty="0"/>
                        <a:t>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4.30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44.7-171.2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86512175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Ellip062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0.62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650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Elliptic</a:t>
                      </a:r>
                      <a:r>
                        <a:rPr lang="en-US" altLang="zh-CN" sz="1200" b="0" baseline="0" dirty="0"/>
                        <a:t> 6-cell cavity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8.54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171.2-346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06301673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Ellip0825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0.82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650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Elliptic 5-cell cavity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12.36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346-540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26007239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133725" y="1190625"/>
            <a:ext cx="215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800MeV,   1.6MW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300907" y="1327666"/>
            <a:ext cx="179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500MeV, 2.5MW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3133725" y="1190625"/>
            <a:ext cx="1876425" cy="358061"/>
          </a:xfrm>
          <a:prstGeom prst="rect">
            <a:avLst/>
          </a:prstGeom>
          <a:solidFill>
            <a:srgbClr val="FF0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571625" y="6381750"/>
            <a:ext cx="17716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By  Chen W. L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9220200" y="1373346"/>
            <a:ext cx="1876425" cy="358061"/>
          </a:xfrm>
          <a:prstGeom prst="rect">
            <a:avLst/>
          </a:prstGeom>
          <a:solidFill>
            <a:srgbClr val="FF0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1" y="1792663"/>
            <a:ext cx="5631043" cy="187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039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206363" y="217013"/>
            <a:ext cx="9336140" cy="54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CiADS</a:t>
            </a:r>
            <a:r>
              <a:rPr lang="en-US" altLang="zh-CN" dirty="0"/>
              <a:t> and PIP-II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22E799F-82D9-4AB5-941C-0CA014AC9F40}"/>
              </a:ext>
            </a:extLst>
          </p:cNvPr>
          <p:cNvSpPr txBox="1"/>
          <p:nvPr/>
        </p:nvSpPr>
        <p:spPr>
          <a:xfrm>
            <a:off x="1992767" y="1025466"/>
            <a:ext cx="103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PIP-II</a:t>
            </a:r>
            <a:endParaRPr lang="zh-CN" altLang="en-US" sz="2800" dirty="0"/>
          </a:p>
        </p:txBody>
      </p:sp>
      <p:pic>
        <p:nvPicPr>
          <p:cNvPr id="6" name="Picture 2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764" y="1792663"/>
            <a:ext cx="5928993" cy="1726135"/>
          </a:xfrm>
          <a:prstGeom prst="rect">
            <a:avLst/>
          </a:prstGeom>
        </p:spPr>
      </p:pic>
      <p:sp>
        <p:nvSpPr>
          <p:cNvPr id="7" name="文本框 3">
            <a:extLst>
              <a:ext uri="{FF2B5EF4-FFF2-40B4-BE49-F238E27FC236}">
                <a16:creationId xmlns:a16="http://schemas.microsoft.com/office/drawing/2014/main" xmlns="" id="{E22E799F-82D9-4AB5-941C-0CA014AC9F40}"/>
              </a:ext>
            </a:extLst>
          </p:cNvPr>
          <p:cNvSpPr txBox="1"/>
          <p:nvPr/>
        </p:nvSpPr>
        <p:spPr>
          <a:xfrm>
            <a:off x="7860290" y="949266"/>
            <a:ext cx="1178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/>
              <a:t>CiADS</a:t>
            </a:r>
            <a:endParaRPr lang="zh-CN" altLang="en-US" sz="2800" dirty="0"/>
          </a:p>
        </p:txBody>
      </p:sp>
      <p:pic>
        <p:nvPicPr>
          <p:cNvPr id="8" name="Picture 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58" y="3842654"/>
            <a:ext cx="5796860" cy="2416461"/>
          </a:xfrm>
          <a:prstGeom prst="rect">
            <a:avLst/>
          </a:prstGeom>
        </p:spPr>
      </p:pic>
      <p:graphicFrame>
        <p:nvGraphicFramePr>
          <p:cNvPr id="9" name="Table 2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685197"/>
              </p:ext>
            </p:extLst>
          </p:nvPr>
        </p:nvGraphicFramePr>
        <p:xfrm>
          <a:off x="6177473" y="3871228"/>
          <a:ext cx="5474896" cy="2329546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642592">
                  <a:extLst>
                    <a:ext uri="{9D8B030D-6E8A-4147-A177-3AD203B41FA5}">
                      <a16:colId xmlns:a16="http://schemas.microsoft.com/office/drawing/2014/main" xmlns="" val="1952766241"/>
                    </a:ext>
                  </a:extLst>
                </a:gridCol>
                <a:gridCol w="676865">
                  <a:extLst>
                    <a:ext uri="{9D8B030D-6E8A-4147-A177-3AD203B41FA5}">
                      <a16:colId xmlns:a16="http://schemas.microsoft.com/office/drawing/2014/main" xmlns="" val="2632254227"/>
                    </a:ext>
                  </a:extLst>
                </a:gridCol>
                <a:gridCol w="565483">
                  <a:extLst>
                    <a:ext uri="{9D8B030D-6E8A-4147-A177-3AD203B41FA5}">
                      <a16:colId xmlns:a16="http://schemas.microsoft.com/office/drawing/2014/main" xmlns="" val="2029171566"/>
                    </a:ext>
                  </a:extLst>
                </a:gridCol>
                <a:gridCol w="1766555">
                  <a:extLst>
                    <a:ext uri="{9D8B030D-6E8A-4147-A177-3AD203B41FA5}">
                      <a16:colId xmlns:a16="http://schemas.microsoft.com/office/drawing/2014/main" xmlns="" val="616893169"/>
                    </a:ext>
                  </a:extLst>
                </a:gridCol>
                <a:gridCol w="910918">
                  <a:extLst>
                    <a:ext uri="{9D8B030D-6E8A-4147-A177-3AD203B41FA5}">
                      <a16:colId xmlns:a16="http://schemas.microsoft.com/office/drawing/2014/main" xmlns="" val="102279260"/>
                    </a:ext>
                  </a:extLst>
                </a:gridCol>
                <a:gridCol w="912483">
                  <a:extLst>
                    <a:ext uri="{9D8B030D-6E8A-4147-A177-3AD203B41FA5}">
                      <a16:colId xmlns:a16="http://schemas.microsoft.com/office/drawing/2014/main" xmlns="" val="127278229"/>
                    </a:ext>
                  </a:extLst>
                </a:gridCol>
              </a:tblGrid>
              <a:tr h="5743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Cavity</a:t>
                      </a:r>
                    </a:p>
                    <a:p>
                      <a:pPr algn="ctr"/>
                      <a:r>
                        <a:rPr lang="en-US" altLang="zh-CN" sz="1200" b="0" dirty="0"/>
                        <a:t>name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βopt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Freq.</a:t>
                      </a:r>
                    </a:p>
                    <a:p>
                      <a:pPr algn="ctr"/>
                      <a:r>
                        <a:rPr lang="en-US" altLang="zh-CN" sz="1200" b="0" dirty="0"/>
                        <a:t>(MHz)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Cavity</a:t>
                      </a:r>
                    </a:p>
                    <a:p>
                      <a:pPr algn="ctr"/>
                      <a:r>
                        <a:rPr lang="en-US" altLang="zh-CN" sz="1200" b="0" dirty="0"/>
                        <a:t>type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baseline="0" dirty="0"/>
                        <a:t>Energy gain at βopt per cavity(MeV)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Energy</a:t>
                      </a:r>
                      <a:r>
                        <a:rPr lang="en-US" altLang="zh-CN" sz="1200" b="0" baseline="0" dirty="0"/>
                        <a:t> range</a:t>
                      </a:r>
                    </a:p>
                    <a:p>
                      <a:pPr algn="ctr"/>
                      <a:r>
                        <a:rPr lang="en-US" altLang="zh-CN" sz="1200" b="0" baseline="0" dirty="0"/>
                        <a:t>(MeV)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64296197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HWR010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0.10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162.5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Half wave 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0.84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2.1-6.8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0705357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HWR015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162.5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Half wave 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2.32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6.8-44.7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09162574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Spoke42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0.42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325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Spoke 3-cell</a:t>
                      </a:r>
                      <a:r>
                        <a:rPr lang="en-US" altLang="zh-CN" sz="1200" b="0" baseline="0" dirty="0"/>
                        <a:t> </a:t>
                      </a:r>
                      <a:r>
                        <a:rPr lang="en-US" altLang="zh-CN" sz="1200" b="0" dirty="0"/>
                        <a:t>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4.30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44.7-171.2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86512175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Ellip062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0.62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650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Elliptic</a:t>
                      </a:r>
                      <a:r>
                        <a:rPr lang="en-US" altLang="zh-CN" sz="1200" b="0" baseline="0" dirty="0"/>
                        <a:t> 6-cell cavity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8.54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171.2-346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06301673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Ellip0825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0.82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650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Elliptic 5-cell cavity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12.36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346-540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26007239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133725" y="1190625"/>
            <a:ext cx="215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800MeV,   1.6MW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300907" y="1327666"/>
            <a:ext cx="179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500MeV, 2.5MW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3133725" y="1190625"/>
            <a:ext cx="1876425" cy="358061"/>
          </a:xfrm>
          <a:prstGeom prst="rect">
            <a:avLst/>
          </a:prstGeom>
          <a:solidFill>
            <a:srgbClr val="FF0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571625" y="6381750"/>
            <a:ext cx="17716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By  Chen W. L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9220200" y="1373346"/>
            <a:ext cx="1876425" cy="358061"/>
          </a:xfrm>
          <a:prstGeom prst="rect">
            <a:avLst/>
          </a:prstGeom>
          <a:solidFill>
            <a:srgbClr val="FF0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0658475" y="2038350"/>
            <a:ext cx="1139282" cy="981075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1" y="1792663"/>
            <a:ext cx="5631043" cy="187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506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17A53C-2596-4401-B6F7-AE3E97A3D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CiADS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731842C-A5B5-43AD-A645-680887B94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68C6390-93E0-4966-8DE8-66EB47346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021" y="1492409"/>
            <a:ext cx="8771380" cy="5151566"/>
          </a:xfrm>
          <a:prstGeom prst="rect">
            <a:avLst/>
          </a:prstGeom>
        </p:spPr>
      </p:pic>
      <p:pic>
        <p:nvPicPr>
          <p:cNvPr id="5" name="Picture 2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164" y="106738"/>
            <a:ext cx="5928993" cy="1726135"/>
          </a:xfrm>
          <a:prstGeom prst="rect">
            <a:avLst/>
          </a:prstGeom>
        </p:spPr>
      </p:pic>
      <p:graphicFrame>
        <p:nvGraphicFramePr>
          <p:cNvPr id="6" name="Table 2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550301"/>
              </p:ext>
            </p:extLst>
          </p:nvPr>
        </p:nvGraphicFramePr>
        <p:xfrm>
          <a:off x="7781925" y="3948400"/>
          <a:ext cx="3975100" cy="274320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466560">
                  <a:extLst>
                    <a:ext uri="{9D8B030D-6E8A-4147-A177-3AD203B41FA5}">
                      <a16:colId xmlns:a16="http://schemas.microsoft.com/office/drawing/2014/main" xmlns="" val="1952766241"/>
                    </a:ext>
                  </a:extLst>
                </a:gridCol>
                <a:gridCol w="491444">
                  <a:extLst>
                    <a:ext uri="{9D8B030D-6E8A-4147-A177-3AD203B41FA5}">
                      <a16:colId xmlns:a16="http://schemas.microsoft.com/office/drawing/2014/main" xmlns="" val="2632254227"/>
                    </a:ext>
                  </a:extLst>
                </a:gridCol>
                <a:gridCol w="410574">
                  <a:extLst>
                    <a:ext uri="{9D8B030D-6E8A-4147-A177-3AD203B41FA5}">
                      <a16:colId xmlns:a16="http://schemas.microsoft.com/office/drawing/2014/main" xmlns="" val="2029171566"/>
                    </a:ext>
                  </a:extLst>
                </a:gridCol>
                <a:gridCol w="1282624">
                  <a:extLst>
                    <a:ext uri="{9D8B030D-6E8A-4147-A177-3AD203B41FA5}">
                      <a16:colId xmlns:a16="http://schemas.microsoft.com/office/drawing/2014/main" xmlns="" val="616893169"/>
                    </a:ext>
                  </a:extLst>
                </a:gridCol>
                <a:gridCol w="661381">
                  <a:extLst>
                    <a:ext uri="{9D8B030D-6E8A-4147-A177-3AD203B41FA5}">
                      <a16:colId xmlns:a16="http://schemas.microsoft.com/office/drawing/2014/main" xmlns="" val="102279260"/>
                    </a:ext>
                  </a:extLst>
                </a:gridCol>
                <a:gridCol w="662517">
                  <a:extLst>
                    <a:ext uri="{9D8B030D-6E8A-4147-A177-3AD203B41FA5}">
                      <a16:colId xmlns:a16="http://schemas.microsoft.com/office/drawing/2014/main" xmlns="" val="127278229"/>
                    </a:ext>
                  </a:extLst>
                </a:gridCol>
              </a:tblGrid>
              <a:tr h="48498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Cavity</a:t>
                      </a:r>
                    </a:p>
                    <a:p>
                      <a:pPr algn="ctr"/>
                      <a:r>
                        <a:rPr lang="en-US" altLang="zh-CN" sz="1200" b="0" dirty="0"/>
                        <a:t>name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βopt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Freq.</a:t>
                      </a:r>
                    </a:p>
                    <a:p>
                      <a:pPr algn="ctr"/>
                      <a:r>
                        <a:rPr lang="en-US" altLang="zh-CN" sz="1200" b="0" dirty="0"/>
                        <a:t>(MHz)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Cavity</a:t>
                      </a:r>
                    </a:p>
                    <a:p>
                      <a:pPr algn="ctr"/>
                      <a:r>
                        <a:rPr lang="en-US" altLang="zh-CN" sz="1200" b="0" dirty="0"/>
                        <a:t>type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baseline="0" dirty="0"/>
                        <a:t>Energy gain at βopt per cavity(MeV)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Energy</a:t>
                      </a:r>
                      <a:r>
                        <a:rPr lang="en-US" altLang="zh-CN" sz="1200" b="0" baseline="0" dirty="0"/>
                        <a:t> range</a:t>
                      </a:r>
                    </a:p>
                    <a:p>
                      <a:pPr algn="ctr"/>
                      <a:r>
                        <a:rPr lang="en-US" altLang="zh-CN" sz="1200" b="0" baseline="0" dirty="0"/>
                        <a:t>(MeV)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64296197"/>
                  </a:ext>
                </a:extLst>
              </a:tr>
              <a:tr h="2964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HWR010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0.10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162.5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Half wave 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0.84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2.1-6.8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0705357"/>
                  </a:ext>
                </a:extLst>
              </a:tr>
              <a:tr h="2964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HWR015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162.5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Half wave 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2.32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6.8-44.7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09162574"/>
                  </a:ext>
                </a:extLst>
              </a:tr>
              <a:tr h="2964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Spoke42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0.42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325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Spoke 3-cell</a:t>
                      </a:r>
                      <a:r>
                        <a:rPr lang="en-US" altLang="zh-CN" sz="1200" b="0" baseline="0" dirty="0"/>
                        <a:t> </a:t>
                      </a:r>
                      <a:r>
                        <a:rPr lang="en-US" altLang="zh-CN" sz="1200" b="0" dirty="0"/>
                        <a:t>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4.30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44.7-171.2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86512175"/>
                  </a:ext>
                </a:extLst>
              </a:tr>
              <a:tr h="2964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Ellip062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0.62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650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Elliptic</a:t>
                      </a:r>
                      <a:r>
                        <a:rPr lang="en-US" altLang="zh-CN" sz="1200" b="0" baseline="0" dirty="0"/>
                        <a:t> 6-cell cavity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8.54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171.2-346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06301673"/>
                  </a:ext>
                </a:extLst>
              </a:tr>
              <a:tr h="2964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Ellip0825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0.82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650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Elliptic 5-cell cavity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12.36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346-540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26007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948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206363" y="217013"/>
            <a:ext cx="9336140" cy="54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CiADS</a:t>
            </a:r>
            <a:r>
              <a:rPr lang="en-US" altLang="zh-CN" dirty="0"/>
              <a:t> and PIP-II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22E799F-82D9-4AB5-941C-0CA014AC9F40}"/>
              </a:ext>
            </a:extLst>
          </p:cNvPr>
          <p:cNvSpPr txBox="1"/>
          <p:nvPr/>
        </p:nvSpPr>
        <p:spPr>
          <a:xfrm>
            <a:off x="1992767" y="1025466"/>
            <a:ext cx="103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PIP-II</a:t>
            </a:r>
            <a:endParaRPr lang="zh-CN" altLang="en-US" sz="2800" dirty="0"/>
          </a:p>
        </p:txBody>
      </p:sp>
      <p:pic>
        <p:nvPicPr>
          <p:cNvPr id="6" name="Picture 2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764" y="1792663"/>
            <a:ext cx="5928993" cy="1726135"/>
          </a:xfrm>
          <a:prstGeom prst="rect">
            <a:avLst/>
          </a:prstGeom>
        </p:spPr>
      </p:pic>
      <p:sp>
        <p:nvSpPr>
          <p:cNvPr id="7" name="文本框 3">
            <a:extLst>
              <a:ext uri="{FF2B5EF4-FFF2-40B4-BE49-F238E27FC236}">
                <a16:creationId xmlns:a16="http://schemas.microsoft.com/office/drawing/2014/main" xmlns="" id="{E22E799F-82D9-4AB5-941C-0CA014AC9F40}"/>
              </a:ext>
            </a:extLst>
          </p:cNvPr>
          <p:cNvSpPr txBox="1"/>
          <p:nvPr/>
        </p:nvSpPr>
        <p:spPr>
          <a:xfrm>
            <a:off x="7860290" y="949266"/>
            <a:ext cx="1178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/>
              <a:t>CiADS</a:t>
            </a:r>
            <a:endParaRPr lang="zh-CN" altLang="en-US" sz="2800" dirty="0"/>
          </a:p>
        </p:txBody>
      </p:sp>
      <p:pic>
        <p:nvPicPr>
          <p:cNvPr id="8" name="Picture 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58" y="3842654"/>
            <a:ext cx="5796860" cy="2416461"/>
          </a:xfrm>
          <a:prstGeom prst="rect">
            <a:avLst/>
          </a:prstGeom>
        </p:spPr>
      </p:pic>
      <p:graphicFrame>
        <p:nvGraphicFramePr>
          <p:cNvPr id="9" name="Table 2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320694"/>
              </p:ext>
            </p:extLst>
          </p:nvPr>
        </p:nvGraphicFramePr>
        <p:xfrm>
          <a:off x="6177473" y="3871228"/>
          <a:ext cx="5474896" cy="2329546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642592">
                  <a:extLst>
                    <a:ext uri="{9D8B030D-6E8A-4147-A177-3AD203B41FA5}">
                      <a16:colId xmlns:a16="http://schemas.microsoft.com/office/drawing/2014/main" xmlns="" val="1952766241"/>
                    </a:ext>
                  </a:extLst>
                </a:gridCol>
                <a:gridCol w="676865">
                  <a:extLst>
                    <a:ext uri="{9D8B030D-6E8A-4147-A177-3AD203B41FA5}">
                      <a16:colId xmlns:a16="http://schemas.microsoft.com/office/drawing/2014/main" xmlns="" val="2632254227"/>
                    </a:ext>
                  </a:extLst>
                </a:gridCol>
                <a:gridCol w="565483">
                  <a:extLst>
                    <a:ext uri="{9D8B030D-6E8A-4147-A177-3AD203B41FA5}">
                      <a16:colId xmlns:a16="http://schemas.microsoft.com/office/drawing/2014/main" xmlns="" val="2029171566"/>
                    </a:ext>
                  </a:extLst>
                </a:gridCol>
                <a:gridCol w="1766555">
                  <a:extLst>
                    <a:ext uri="{9D8B030D-6E8A-4147-A177-3AD203B41FA5}">
                      <a16:colId xmlns:a16="http://schemas.microsoft.com/office/drawing/2014/main" xmlns="" val="616893169"/>
                    </a:ext>
                  </a:extLst>
                </a:gridCol>
                <a:gridCol w="910918">
                  <a:extLst>
                    <a:ext uri="{9D8B030D-6E8A-4147-A177-3AD203B41FA5}">
                      <a16:colId xmlns:a16="http://schemas.microsoft.com/office/drawing/2014/main" xmlns="" val="102279260"/>
                    </a:ext>
                  </a:extLst>
                </a:gridCol>
                <a:gridCol w="912483">
                  <a:extLst>
                    <a:ext uri="{9D8B030D-6E8A-4147-A177-3AD203B41FA5}">
                      <a16:colId xmlns:a16="http://schemas.microsoft.com/office/drawing/2014/main" xmlns="" val="127278229"/>
                    </a:ext>
                  </a:extLst>
                </a:gridCol>
              </a:tblGrid>
              <a:tr h="5743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Cavity</a:t>
                      </a:r>
                    </a:p>
                    <a:p>
                      <a:pPr algn="ctr"/>
                      <a:r>
                        <a:rPr lang="en-US" altLang="zh-CN" sz="1200" b="0" dirty="0"/>
                        <a:t>name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βopt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Freq.</a:t>
                      </a:r>
                    </a:p>
                    <a:p>
                      <a:pPr algn="ctr"/>
                      <a:r>
                        <a:rPr lang="en-US" altLang="zh-CN" sz="1200" b="0" dirty="0"/>
                        <a:t>(MHz)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Cavity</a:t>
                      </a:r>
                    </a:p>
                    <a:p>
                      <a:pPr algn="ctr"/>
                      <a:r>
                        <a:rPr lang="en-US" altLang="zh-CN" sz="1200" b="0" dirty="0"/>
                        <a:t>type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baseline="0" dirty="0"/>
                        <a:t>Energy gain at βopt per cavity(MeV)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Energy</a:t>
                      </a:r>
                      <a:r>
                        <a:rPr lang="en-US" altLang="zh-CN" sz="1200" b="0" baseline="0" dirty="0"/>
                        <a:t> range</a:t>
                      </a:r>
                    </a:p>
                    <a:p>
                      <a:pPr algn="ctr"/>
                      <a:r>
                        <a:rPr lang="en-US" altLang="zh-CN" sz="1200" b="0" baseline="0" dirty="0"/>
                        <a:t>(MeV)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64296197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HWR010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0.10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162.5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Half wave 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0.84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2.1-6.8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0705357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HWR015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162.5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Half wave 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2.32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6.8-44.7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09162574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Spoke42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0.42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325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Spoke 3-cell</a:t>
                      </a:r>
                      <a:r>
                        <a:rPr lang="en-US" altLang="zh-CN" sz="1200" b="0" baseline="0" dirty="0"/>
                        <a:t> </a:t>
                      </a:r>
                      <a:r>
                        <a:rPr lang="en-US" altLang="zh-CN" sz="1200" b="0" dirty="0"/>
                        <a:t>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4.30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44.7-171.2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86512175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Ellip062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0.62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650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Elliptic</a:t>
                      </a:r>
                      <a:r>
                        <a:rPr lang="en-US" altLang="zh-CN" sz="1200" b="0" baseline="0" dirty="0"/>
                        <a:t> 6-cell cavity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8.54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171.2-346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06301673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Ellip0825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0.82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650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Elliptic 5-cell cavity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12.36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346-540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26007239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133725" y="1190625"/>
            <a:ext cx="215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800MeV,   1.6MW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300907" y="1327666"/>
            <a:ext cx="179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500MeV, 2.5MW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3133725" y="1190625"/>
            <a:ext cx="1876425" cy="358061"/>
          </a:xfrm>
          <a:prstGeom prst="rect">
            <a:avLst/>
          </a:prstGeom>
          <a:solidFill>
            <a:srgbClr val="FF0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571625" y="6381750"/>
            <a:ext cx="17716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By  Chen W. L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9220200" y="1373346"/>
            <a:ext cx="1876425" cy="358061"/>
          </a:xfrm>
          <a:prstGeom prst="rect">
            <a:avLst/>
          </a:prstGeom>
          <a:solidFill>
            <a:srgbClr val="FF0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658475" y="2038350"/>
            <a:ext cx="1139282" cy="981075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784562" y="3334132"/>
            <a:ext cx="187391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1GeV proton</a:t>
            </a:r>
            <a:endParaRPr lang="zh-CN" altLang="en-US" sz="2400" dirty="0"/>
          </a:p>
        </p:txBody>
      </p:sp>
      <p:sp>
        <p:nvSpPr>
          <p:cNvPr id="11" name="右箭头 10"/>
          <p:cNvSpPr/>
          <p:nvPr/>
        </p:nvSpPr>
        <p:spPr>
          <a:xfrm rot="19759586">
            <a:off x="10127797" y="2890838"/>
            <a:ext cx="500063" cy="2571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1" y="1792663"/>
            <a:ext cx="5631043" cy="187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893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206363" y="217013"/>
            <a:ext cx="9336140" cy="54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CiADS</a:t>
            </a:r>
            <a:r>
              <a:rPr lang="en-US" altLang="zh-CN" dirty="0"/>
              <a:t> and PIP-II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22E799F-82D9-4AB5-941C-0CA014AC9F40}"/>
              </a:ext>
            </a:extLst>
          </p:cNvPr>
          <p:cNvSpPr txBox="1"/>
          <p:nvPr/>
        </p:nvSpPr>
        <p:spPr>
          <a:xfrm>
            <a:off x="1992767" y="1025466"/>
            <a:ext cx="103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PIP-II</a:t>
            </a:r>
            <a:endParaRPr lang="zh-CN" altLang="en-US" sz="2800" dirty="0"/>
          </a:p>
        </p:txBody>
      </p:sp>
      <p:pic>
        <p:nvPicPr>
          <p:cNvPr id="6" name="Picture 2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764" y="1792663"/>
            <a:ext cx="5928993" cy="1726135"/>
          </a:xfrm>
          <a:prstGeom prst="rect">
            <a:avLst/>
          </a:prstGeom>
        </p:spPr>
      </p:pic>
      <p:sp>
        <p:nvSpPr>
          <p:cNvPr id="7" name="文本框 3">
            <a:extLst>
              <a:ext uri="{FF2B5EF4-FFF2-40B4-BE49-F238E27FC236}">
                <a16:creationId xmlns:a16="http://schemas.microsoft.com/office/drawing/2014/main" xmlns="" id="{E22E799F-82D9-4AB5-941C-0CA014AC9F40}"/>
              </a:ext>
            </a:extLst>
          </p:cNvPr>
          <p:cNvSpPr txBox="1"/>
          <p:nvPr/>
        </p:nvSpPr>
        <p:spPr>
          <a:xfrm>
            <a:off x="7860290" y="949266"/>
            <a:ext cx="1178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/>
              <a:t>CiADS</a:t>
            </a:r>
            <a:endParaRPr lang="zh-CN" altLang="en-US" sz="2800" dirty="0"/>
          </a:p>
        </p:txBody>
      </p:sp>
      <p:pic>
        <p:nvPicPr>
          <p:cNvPr id="8" name="Picture 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58" y="3842654"/>
            <a:ext cx="5796860" cy="2416461"/>
          </a:xfrm>
          <a:prstGeom prst="rect">
            <a:avLst/>
          </a:prstGeom>
        </p:spPr>
      </p:pic>
      <p:graphicFrame>
        <p:nvGraphicFramePr>
          <p:cNvPr id="9" name="Table 2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10147"/>
              </p:ext>
            </p:extLst>
          </p:nvPr>
        </p:nvGraphicFramePr>
        <p:xfrm>
          <a:off x="6177473" y="3871228"/>
          <a:ext cx="5474896" cy="2329546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642592">
                  <a:extLst>
                    <a:ext uri="{9D8B030D-6E8A-4147-A177-3AD203B41FA5}">
                      <a16:colId xmlns:a16="http://schemas.microsoft.com/office/drawing/2014/main" xmlns="" val="1952766241"/>
                    </a:ext>
                  </a:extLst>
                </a:gridCol>
                <a:gridCol w="676865">
                  <a:extLst>
                    <a:ext uri="{9D8B030D-6E8A-4147-A177-3AD203B41FA5}">
                      <a16:colId xmlns:a16="http://schemas.microsoft.com/office/drawing/2014/main" xmlns="" val="2632254227"/>
                    </a:ext>
                  </a:extLst>
                </a:gridCol>
                <a:gridCol w="565483">
                  <a:extLst>
                    <a:ext uri="{9D8B030D-6E8A-4147-A177-3AD203B41FA5}">
                      <a16:colId xmlns:a16="http://schemas.microsoft.com/office/drawing/2014/main" xmlns="" val="2029171566"/>
                    </a:ext>
                  </a:extLst>
                </a:gridCol>
                <a:gridCol w="1766555">
                  <a:extLst>
                    <a:ext uri="{9D8B030D-6E8A-4147-A177-3AD203B41FA5}">
                      <a16:colId xmlns:a16="http://schemas.microsoft.com/office/drawing/2014/main" xmlns="" val="616893169"/>
                    </a:ext>
                  </a:extLst>
                </a:gridCol>
                <a:gridCol w="910918">
                  <a:extLst>
                    <a:ext uri="{9D8B030D-6E8A-4147-A177-3AD203B41FA5}">
                      <a16:colId xmlns:a16="http://schemas.microsoft.com/office/drawing/2014/main" xmlns="" val="102279260"/>
                    </a:ext>
                  </a:extLst>
                </a:gridCol>
                <a:gridCol w="912483">
                  <a:extLst>
                    <a:ext uri="{9D8B030D-6E8A-4147-A177-3AD203B41FA5}">
                      <a16:colId xmlns:a16="http://schemas.microsoft.com/office/drawing/2014/main" xmlns="" val="127278229"/>
                    </a:ext>
                  </a:extLst>
                </a:gridCol>
              </a:tblGrid>
              <a:tr h="5743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Cavity</a:t>
                      </a:r>
                    </a:p>
                    <a:p>
                      <a:pPr algn="ctr"/>
                      <a:r>
                        <a:rPr lang="en-US" altLang="zh-CN" sz="1200" b="0" dirty="0"/>
                        <a:t>name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βopt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Freq.</a:t>
                      </a:r>
                    </a:p>
                    <a:p>
                      <a:pPr algn="ctr"/>
                      <a:r>
                        <a:rPr lang="en-US" altLang="zh-CN" sz="1200" b="0" dirty="0"/>
                        <a:t>(MHz)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Cavity</a:t>
                      </a:r>
                    </a:p>
                    <a:p>
                      <a:pPr algn="ctr"/>
                      <a:r>
                        <a:rPr lang="en-US" altLang="zh-CN" sz="1200" b="0" dirty="0"/>
                        <a:t>type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baseline="0" dirty="0"/>
                        <a:t>Energy gain at βopt per cavity(MeV)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Energy</a:t>
                      </a:r>
                      <a:r>
                        <a:rPr lang="en-US" altLang="zh-CN" sz="1200" b="0" baseline="0" dirty="0"/>
                        <a:t> range</a:t>
                      </a:r>
                    </a:p>
                    <a:p>
                      <a:pPr algn="ctr"/>
                      <a:r>
                        <a:rPr lang="en-US" altLang="zh-CN" sz="1200" b="0" baseline="0" dirty="0"/>
                        <a:t>(MeV)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64296197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HWR010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0.10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162.5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Half wave 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0.84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2.1-6.8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0705357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HWR015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162.5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Half wave 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2.32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6.8-44.7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09162574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Spoke42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0.42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325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/>
                        <a:t>Spoke 3-cell</a:t>
                      </a:r>
                      <a:r>
                        <a:rPr lang="en-US" altLang="zh-CN" sz="1200" b="0" baseline="0" dirty="0"/>
                        <a:t> </a:t>
                      </a:r>
                      <a:r>
                        <a:rPr lang="en-US" altLang="zh-CN" sz="1200" b="0" dirty="0"/>
                        <a:t>resonator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4.30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44.7-171.2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86512175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Ellip062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0.62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650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Elliptic</a:t>
                      </a:r>
                      <a:r>
                        <a:rPr lang="en-US" altLang="zh-CN" sz="1200" b="0" baseline="0" dirty="0"/>
                        <a:t> 6-cell cavity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8.54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/>
                        <a:t>171.2-346</a:t>
                      </a:r>
                      <a:endParaRPr lang="zh-CN" altLang="en-US" sz="1200" b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06301673"/>
                  </a:ext>
                </a:extLst>
              </a:tr>
              <a:tr h="3510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Ellip0825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0.82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650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Elliptic 5-cell cavity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12.36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</a:rPr>
                        <a:t>346-540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26007239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133725" y="1190625"/>
            <a:ext cx="215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800MeV,   1.6MW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300907" y="1327666"/>
            <a:ext cx="179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500MeV, 2.5MW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3133725" y="1190625"/>
            <a:ext cx="1876425" cy="358061"/>
          </a:xfrm>
          <a:prstGeom prst="rect">
            <a:avLst/>
          </a:prstGeom>
          <a:solidFill>
            <a:srgbClr val="FF0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571625" y="6381750"/>
            <a:ext cx="17716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By  Chen W. L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9220200" y="1373346"/>
            <a:ext cx="1876425" cy="358061"/>
          </a:xfrm>
          <a:prstGeom prst="rect">
            <a:avLst/>
          </a:prstGeom>
          <a:solidFill>
            <a:srgbClr val="FF0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658475" y="2038350"/>
            <a:ext cx="1139282" cy="981075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784562" y="3334132"/>
            <a:ext cx="187391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1GeV proton</a:t>
            </a:r>
            <a:endParaRPr lang="zh-CN" altLang="en-US" sz="2400" dirty="0"/>
          </a:p>
        </p:txBody>
      </p:sp>
      <p:sp>
        <p:nvSpPr>
          <p:cNvPr id="11" name="右箭头 10"/>
          <p:cNvSpPr/>
          <p:nvPr/>
        </p:nvSpPr>
        <p:spPr>
          <a:xfrm rot="19759586">
            <a:off x="10127797" y="2890838"/>
            <a:ext cx="500063" cy="2571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6729953" y="4596427"/>
            <a:ext cx="4061872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solidFill>
                  <a:srgbClr val="FFFF00"/>
                </a:solidFill>
              </a:rPr>
              <a:t>CiADS</a:t>
            </a:r>
            <a:r>
              <a:rPr lang="en-US" altLang="zh-CN" sz="2800" dirty="0">
                <a:solidFill>
                  <a:srgbClr val="FFFF00"/>
                </a:solidFill>
              </a:rPr>
              <a:t>-I    500MeV, 2.5MW</a:t>
            </a:r>
          </a:p>
          <a:p>
            <a:r>
              <a:rPr lang="en-US" altLang="zh-CN" sz="2800" dirty="0" err="1">
                <a:solidFill>
                  <a:srgbClr val="FFFF00"/>
                </a:solidFill>
              </a:rPr>
              <a:t>CiADS</a:t>
            </a:r>
            <a:r>
              <a:rPr lang="en-US" altLang="zh-CN" sz="2800" dirty="0">
                <a:solidFill>
                  <a:srgbClr val="FFFF00"/>
                </a:solidFill>
              </a:rPr>
              <a:t>-II   1GeV, 10MW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1" y="1792663"/>
            <a:ext cx="5631043" cy="187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690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Mu2e@CiADS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81075" y="5005000"/>
            <a:ext cx="6534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advantage</a:t>
            </a:r>
          </a:p>
          <a:p>
            <a:r>
              <a:rPr lang="en-US" altLang="zh-CN" dirty="0"/>
              <a:t>1</a:t>
            </a:r>
            <a:r>
              <a:rPr lang="zh-CN" altLang="en-US" dirty="0"/>
              <a:t>、  </a:t>
            </a:r>
            <a:r>
              <a:rPr lang="en-US" altLang="zh-CN" dirty="0"/>
              <a:t>pulse width shorter  ~100ns</a:t>
            </a:r>
          </a:p>
          <a:p>
            <a:r>
              <a:rPr lang="en-US" altLang="zh-CN" dirty="0"/>
              <a:t>2</a:t>
            </a:r>
            <a:r>
              <a:rPr lang="zh-CN" altLang="en-US" dirty="0"/>
              <a:t>、  </a:t>
            </a:r>
            <a:r>
              <a:rPr lang="en-US" altLang="zh-CN" dirty="0"/>
              <a:t>no antiproton background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81075" y="6085105"/>
            <a:ext cx="653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disadvantage</a:t>
            </a:r>
          </a:p>
          <a:p>
            <a:r>
              <a:rPr lang="en-US" altLang="zh-CN" dirty="0"/>
              <a:t>1</a:t>
            </a:r>
            <a:r>
              <a:rPr lang="zh-CN" altLang="en-US" dirty="0"/>
              <a:t>、 </a:t>
            </a:r>
            <a:r>
              <a:rPr lang="en-US" altLang="zh-CN" dirty="0" smtClean="0"/>
              <a:t>lower energy and lower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</a:t>
            </a:r>
            <a:r>
              <a:rPr lang="en-US" altLang="zh-CN" dirty="0"/>
              <a:t>yield </a:t>
            </a:r>
            <a:r>
              <a:rPr lang="en-US" altLang="zh-CN" dirty="0" smtClean="0"/>
              <a:t>efficiency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1365250" y="1162050"/>
            <a:ext cx="7385050" cy="3041650"/>
            <a:chOff x="3460750" y="1552575"/>
            <a:chExt cx="7385050" cy="304165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750" y="1552575"/>
              <a:ext cx="7385050" cy="3041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6753225" y="3331577"/>
              <a:ext cx="3009900" cy="700673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Delayed  signal window</a:t>
              </a:r>
              <a:endParaRPr lang="zh-CN" alt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51000" y="4329589"/>
            <a:ext cx="7178675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The time structure of the beam can be realized in </a:t>
            </a:r>
            <a:r>
              <a:rPr lang="en-US" altLang="zh-CN" sz="2400" dirty="0" err="1" smtClean="0"/>
              <a:t>CiADS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171296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Mu2e with different proton energy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3372" y="2066924"/>
            <a:ext cx="35068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Stopped </a:t>
            </a:r>
            <a:r>
              <a:rPr lang="en-US" altLang="zh-CN" dirty="0" err="1"/>
              <a:t>muon</a:t>
            </a:r>
            <a:r>
              <a:rPr lang="en-US" altLang="zh-CN" dirty="0"/>
              <a:t> </a:t>
            </a:r>
            <a:r>
              <a:rPr lang="en-US" altLang="zh-CN" dirty="0" smtClean="0"/>
              <a:t>rates estimation:</a:t>
            </a:r>
            <a:endParaRPr lang="en-US" altLang="zh-CN" dirty="0"/>
          </a:p>
          <a:p>
            <a:endParaRPr lang="en-US" altLang="zh-CN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assume </a:t>
            </a:r>
            <a:r>
              <a:rPr lang="en-US" altLang="zh-CN" dirty="0"/>
              <a:t>90%  duty factor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1695ns </a:t>
            </a:r>
            <a:r>
              <a:rPr lang="en-US" altLang="zh-CN" dirty="0"/>
              <a:t>pulse space </a:t>
            </a:r>
            <a:endParaRPr lang="en-US" altLang="zh-CN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pulse width &lt; 200ns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Production target can stands the power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Al </a:t>
            </a:r>
            <a:r>
              <a:rPr lang="en-US" altLang="zh-CN" dirty="0"/>
              <a:t>stopping </a:t>
            </a:r>
            <a:r>
              <a:rPr lang="en-US" altLang="zh-CN" dirty="0" smtClean="0"/>
              <a:t>target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altLang="zh-CN" dirty="0" smtClean="0"/>
              <a:t>Same geometry as Mu2e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The same detector system as Mu2e</a:t>
            </a:r>
            <a:endParaRPr lang="en-US" altLang="zh-CN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3 </a:t>
            </a:r>
            <a:r>
              <a:rPr lang="en-US" altLang="zh-CN" dirty="0"/>
              <a:t>years running time (6e7 s)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24625" y="5869543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Data  </a:t>
            </a:r>
            <a:r>
              <a:rPr lang="en-US" altLang="zh-CN" dirty="0" smtClean="0"/>
              <a:t>taken </a:t>
            </a:r>
            <a:r>
              <a:rPr lang="en-US" altLang="zh-CN" dirty="0"/>
              <a:t>from </a:t>
            </a:r>
            <a:r>
              <a:rPr lang="en-US" altLang="zh-CN" dirty="0" smtClean="0"/>
              <a:t> papers of D. </a:t>
            </a:r>
            <a:r>
              <a:rPr lang="en-US" altLang="zh-CN" dirty="0" err="1" smtClean="0"/>
              <a:t>Glenzinski</a:t>
            </a:r>
            <a:r>
              <a:rPr lang="en-US" altLang="zh-CN" dirty="0" smtClean="0"/>
              <a:t>, et al. 1612.08931,1307.1168</a:t>
            </a:r>
            <a:endParaRPr lang="zh-CN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97" y="1660525"/>
            <a:ext cx="3308652" cy="36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180" y="1660524"/>
            <a:ext cx="3323069" cy="358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838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sz="3000" dirty="0"/>
          </a:p>
        </p:txBody>
      </p:sp>
      <p:sp>
        <p:nvSpPr>
          <p:cNvPr id="8" name="矩形 7"/>
          <p:cNvSpPr/>
          <p:nvPr/>
        </p:nvSpPr>
        <p:spPr>
          <a:xfrm>
            <a:off x="1105795" y="2849939"/>
            <a:ext cx="9118143" cy="7920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g-2@HIAF-U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7029976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17" name="标题 1"/>
          <p:cNvSpPr txBox="1">
            <a:spLocks/>
          </p:cNvSpPr>
          <p:nvPr/>
        </p:nvSpPr>
        <p:spPr>
          <a:xfrm>
            <a:off x="206363" y="217013"/>
            <a:ext cx="9336140" cy="54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smtClean="0"/>
              <a:t>缪子</a:t>
            </a:r>
            <a:r>
              <a:rPr lang="en-US" altLang="zh-CN" smtClean="0"/>
              <a:t>g-2/EDM</a:t>
            </a:r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310286" y="1238167"/>
            <a:ext cx="1657159" cy="1149898"/>
            <a:chOff x="1043608" y="1656071"/>
            <a:chExt cx="1800200" cy="145222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451" y="1656071"/>
              <a:ext cx="1560412" cy="79208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2276872"/>
              <a:ext cx="1800200" cy="831419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23" y="1238167"/>
            <a:ext cx="3433470" cy="1325862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5898573" y="1341190"/>
            <a:ext cx="5510505" cy="5301143"/>
            <a:chOff x="181167" y="1411589"/>
            <a:chExt cx="5510505" cy="5301143"/>
          </a:xfrm>
        </p:grpSpPr>
        <p:pic>
          <p:nvPicPr>
            <p:cNvPr id="23" name="图片 22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27" y="1938903"/>
              <a:ext cx="5225145" cy="40231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4" name="TextBox 23"/>
            <p:cNvSpPr txBox="1"/>
            <p:nvPr/>
          </p:nvSpPr>
          <p:spPr>
            <a:xfrm>
              <a:off x="447865" y="6251067"/>
              <a:ext cx="1649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/>
                <a:t>μ</a:t>
              </a:r>
              <a:r>
                <a:rPr lang="zh-CN" altLang="en-US" sz="2400" b="1" dirty="0" smtClean="0"/>
                <a:t>注入</a:t>
              </a:r>
              <a:endParaRPr lang="zh-CN" altLang="en-US" sz="2400" b="1" dirty="0"/>
            </a:p>
          </p:txBody>
        </p:sp>
        <p:sp>
          <p:nvSpPr>
            <p:cNvPr id="25" name="右箭头 24"/>
            <p:cNvSpPr/>
            <p:nvPr/>
          </p:nvSpPr>
          <p:spPr>
            <a:xfrm rot="4494278">
              <a:off x="48206" y="1839422"/>
              <a:ext cx="727788" cy="46186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08525" y="1411589"/>
              <a:ext cx="1649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π</a:t>
              </a:r>
              <a:r>
                <a:rPr lang="zh-CN" altLang="en-US" sz="2400" b="1" dirty="0" smtClean="0"/>
                <a:t>注入</a:t>
              </a:r>
              <a:endParaRPr lang="zh-CN" altLang="en-US" sz="2400" b="1" dirty="0"/>
            </a:p>
          </p:txBody>
        </p:sp>
        <p:sp>
          <p:nvSpPr>
            <p:cNvPr id="27" name="右箭头 26"/>
            <p:cNvSpPr/>
            <p:nvPr/>
          </p:nvSpPr>
          <p:spPr>
            <a:xfrm rot="16200000">
              <a:off x="48207" y="5731104"/>
              <a:ext cx="727788" cy="46186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矩形 27"/>
          <p:cNvSpPr/>
          <p:nvPr/>
        </p:nvSpPr>
        <p:spPr>
          <a:xfrm>
            <a:off x="6257809" y="2388065"/>
            <a:ext cx="793104" cy="62515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6267164" y="3090501"/>
            <a:ext cx="783749" cy="223934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14" y="2768017"/>
            <a:ext cx="4928699" cy="376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282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206363" y="217013"/>
            <a:ext cx="9336140" cy="54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smtClean="0"/>
              <a:t>缪子</a:t>
            </a:r>
            <a:r>
              <a:rPr lang="en-US" altLang="zh-CN" smtClean="0"/>
              <a:t>g-2/EDM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75948" y="3480554"/>
            <a:ext cx="4167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accent5"/>
                </a:solidFill>
              </a:rPr>
              <a:t>E821@BNL</a:t>
            </a:r>
            <a:r>
              <a:rPr lang="zh-CN" altLang="en-US" b="1" dirty="0" smtClean="0">
                <a:solidFill>
                  <a:schemeClr val="accent5"/>
                </a:solidFill>
              </a:rPr>
              <a:t>  </a:t>
            </a:r>
            <a:r>
              <a:rPr lang="en-US" altLang="zh-CN" b="1" dirty="0" err="1" smtClean="0">
                <a:solidFill>
                  <a:schemeClr val="accent5"/>
                </a:solidFill>
              </a:rPr>
              <a:t>vs</a:t>
            </a:r>
            <a:r>
              <a:rPr lang="en-US" altLang="zh-CN" b="1" dirty="0" smtClean="0">
                <a:solidFill>
                  <a:schemeClr val="accent5"/>
                </a:solidFill>
              </a:rPr>
              <a:t>   E989@Fermilab</a:t>
            </a:r>
            <a:endParaRPr lang="zh-CN" altLang="en-US" b="1" dirty="0">
              <a:solidFill>
                <a:schemeClr val="accent5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573" y="4126098"/>
            <a:ext cx="2432175" cy="3048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573" y="4520048"/>
            <a:ext cx="2495678" cy="298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27" y="4907732"/>
            <a:ext cx="2781443" cy="349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7018364" y="1969099"/>
                <a:ext cx="3291968" cy="102258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80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𝜇</m:t>
                          </m:r>
                        </m:sub>
                      </m:sSub>
                      <m:r>
                        <a:rPr lang="en-US" altLang="zh-CN" sz="2800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CN" altLang="zh-CN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̃"/>
                              <m:ctrlPr>
                                <a:rPr lang="zh-CN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zh-CN" altLang="zh-CN" sz="28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28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acc>
                        </m:den>
                      </m:f>
                      <m:f>
                        <m:fPr>
                          <m:ctrlPr>
                            <a:rPr lang="zh-CN" altLang="zh-CN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zh-CN" altLang="zh-CN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zh-CN" altLang="zh-CN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364" y="1969099"/>
                <a:ext cx="3291968" cy="102258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/>
          <p:cNvGrpSpPr/>
          <p:nvPr/>
        </p:nvGrpSpPr>
        <p:grpSpPr>
          <a:xfrm>
            <a:off x="1155857" y="1591510"/>
            <a:ext cx="5206442" cy="4600807"/>
            <a:chOff x="6483315" y="1748669"/>
            <a:chExt cx="4629442" cy="3341998"/>
          </a:xfrm>
        </p:grpSpPr>
        <p:pic>
          <p:nvPicPr>
            <p:cNvPr id="10" name="图片 9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3315" y="1748669"/>
              <a:ext cx="4629442" cy="3341998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6599871" y="3810024"/>
              <a:ext cx="9392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/>
                <a:t>E821@</a:t>
              </a:r>
              <a:endParaRPr lang="zh-CN" altLang="en-US" sz="1100" b="1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41615" y="1591509"/>
            <a:ext cx="6028155" cy="4600807"/>
            <a:chOff x="5752660" y="1748669"/>
            <a:chExt cx="5360097" cy="3341998"/>
          </a:xfrm>
        </p:grpSpPr>
        <p:pic>
          <p:nvPicPr>
            <p:cNvPr id="13" name="图片 12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3315" y="1748669"/>
              <a:ext cx="4629442" cy="3341998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5752660" y="4162538"/>
              <a:ext cx="1107218" cy="19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/>
                <a:t>E989@Fermilab</a:t>
              </a:r>
              <a:endParaRPr lang="zh-CN" altLang="en-US" sz="11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99871" y="3810024"/>
              <a:ext cx="9392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/>
                <a:t>E821@</a:t>
              </a:r>
              <a:endParaRPr lang="zh-CN" alt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04837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206363" y="217013"/>
            <a:ext cx="9336140" cy="54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smtClean="0">
                <a:solidFill>
                  <a:prstClr val="black"/>
                </a:solidFill>
              </a:rPr>
              <a:t>缪子</a:t>
            </a:r>
            <a:r>
              <a:rPr lang="en-US" altLang="zh-CN" smtClean="0">
                <a:solidFill>
                  <a:prstClr val="black"/>
                </a:solidFill>
              </a:rPr>
              <a:t>g-2/EDM@HIAF-U</a:t>
            </a:r>
            <a:r>
              <a:rPr lang="zh-CN" altLang="en-US" smtClean="0">
                <a:solidFill>
                  <a:prstClr val="black"/>
                </a:solidFill>
              </a:rPr>
              <a:t>可行性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/>
          <a:srcRect t="10988"/>
          <a:stretch>
            <a:fillRect/>
          </a:stretch>
        </p:blipFill>
        <p:spPr bwMode="auto">
          <a:xfrm>
            <a:off x="163341" y="1024307"/>
            <a:ext cx="5963951" cy="255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379" y="1024307"/>
            <a:ext cx="5467520" cy="3285180"/>
          </a:xfrm>
          <a:prstGeom prst="rect">
            <a:avLst/>
          </a:prstGeom>
        </p:spPr>
      </p:pic>
      <p:pic>
        <p:nvPicPr>
          <p:cNvPr id="6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13" y="3091419"/>
            <a:ext cx="4344193" cy="2623112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008324"/>
              </p:ext>
            </p:extLst>
          </p:nvPr>
        </p:nvGraphicFramePr>
        <p:xfrm>
          <a:off x="5038531" y="4428215"/>
          <a:ext cx="4478694" cy="2532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4768"/>
                <a:gridCol w="1233926"/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Parameter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aseline="30000" dirty="0" smtClean="0"/>
                        <a:t>136</a:t>
                      </a:r>
                      <a:r>
                        <a:rPr lang="en-US" altLang="zh-CN" sz="1400" dirty="0" smtClean="0"/>
                        <a:t>Xe</a:t>
                      </a:r>
                      <a:endParaRPr lang="zh-CN" altLang="en-US" sz="1400" dirty="0"/>
                    </a:p>
                  </a:txBody>
                  <a:tcPr/>
                </a:tc>
              </a:tr>
              <a:tr h="37133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Nucleon on target(POT) / pulse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 smtClean="0">
                          <a:solidFill>
                            <a:srgbClr val="FF0000"/>
                          </a:solidFill>
                        </a:rPr>
                        <a:t>136*2</a:t>
                      </a:r>
                      <a:r>
                        <a:rPr lang="zh-CN" altLang="en-US" sz="14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altLang="zh-CN" sz="14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altLang="zh-CN" sz="1400" b="1" baseline="30000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zh-CN" alt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1330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Pulse width (ns)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/>
                        <a:t>120</a:t>
                      </a:r>
                      <a:endParaRPr lang="zh-CN" altLang="en-US" sz="1400" b="1" dirty="0"/>
                    </a:p>
                  </a:txBody>
                  <a:tcPr/>
                </a:tc>
              </a:tr>
              <a:tr h="371330">
                <a:tc>
                  <a:txBody>
                    <a:bodyPr/>
                    <a:lstStyle/>
                    <a:p>
                      <a:r>
                        <a:rPr lang="en-US" altLang="zh-CN" sz="1400" b="1" dirty="0" smtClean="0"/>
                        <a:t>Number</a:t>
                      </a:r>
                      <a:r>
                        <a:rPr lang="en-US" altLang="zh-CN" sz="1400" b="1" baseline="0" dirty="0" smtClean="0"/>
                        <a:t> of pulses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/>
                        <a:t>5</a:t>
                      </a:r>
                      <a:endParaRPr lang="zh-CN" altLang="en-US" sz="1400" b="1" dirty="0"/>
                    </a:p>
                  </a:txBody>
                  <a:tcPr/>
                </a:tc>
              </a:tr>
              <a:tr h="371330">
                <a:tc>
                  <a:txBody>
                    <a:bodyPr/>
                    <a:lstStyle/>
                    <a:p>
                      <a:r>
                        <a:rPr lang="en-US" altLang="zh-CN" sz="1400" b="1" dirty="0" smtClean="0"/>
                        <a:t>Cycle length (s)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/>
                        <a:t>4</a:t>
                      </a:r>
                      <a:endParaRPr lang="zh-CN" altLang="en-US" sz="1400" b="1" dirty="0"/>
                    </a:p>
                  </a:txBody>
                  <a:tcPr/>
                </a:tc>
              </a:tr>
              <a:tr h="37133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00FF"/>
                          </a:solidFill>
                        </a:rPr>
                        <a:t>Beam momentum (</a:t>
                      </a:r>
                      <a:r>
                        <a:rPr lang="en-US" altLang="zh-CN" sz="1400" b="1" dirty="0" err="1">
                          <a:solidFill>
                            <a:srgbClr val="0000FF"/>
                          </a:solidFill>
                        </a:rPr>
                        <a:t>AGeV</a:t>
                      </a:r>
                      <a:r>
                        <a:rPr lang="en-US" altLang="zh-CN" sz="1400" b="1" dirty="0">
                          <a:solidFill>
                            <a:srgbClr val="0000FF"/>
                          </a:solidFill>
                        </a:rPr>
                        <a:t>/C)</a:t>
                      </a:r>
                      <a:endParaRPr lang="zh-CN" alt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00FF"/>
                          </a:solidFill>
                        </a:rPr>
                        <a:t>10.23</a:t>
                      </a:r>
                      <a:endParaRPr lang="zh-CN" alt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1330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Selection momentum (GeV/c)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/>
                        <a:t>~3.1 </a:t>
                      </a:r>
                      <a:endParaRPr lang="zh-CN" altLang="en-US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591869" y="4637313"/>
            <a:ext cx="222068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&gt;30 times  </a:t>
            </a:r>
            <a:r>
              <a:rPr lang="en-US" altLang="zh-CN" sz="2000" b="1" dirty="0" smtClean="0"/>
              <a:t>of μ+ </a:t>
            </a:r>
            <a:r>
              <a:rPr lang="zh-CN" altLang="en-US" sz="2000" b="1" dirty="0" smtClean="0"/>
              <a:t>（</a:t>
            </a:r>
            <a:r>
              <a:rPr lang="en-US" altLang="zh-CN" sz="2000" b="1" dirty="0" smtClean="0"/>
              <a:t>3.1 </a:t>
            </a:r>
            <a:r>
              <a:rPr lang="en-US" altLang="zh-CN" sz="2000" b="1" dirty="0" err="1" smtClean="0"/>
              <a:t>GeV</a:t>
            </a:r>
            <a:r>
              <a:rPr lang="en-US" altLang="zh-CN" sz="2000" b="1" dirty="0" smtClean="0"/>
              <a:t>/c</a:t>
            </a:r>
            <a:r>
              <a:rPr lang="zh-CN" altLang="en-US" sz="2000" b="1" dirty="0" smtClean="0"/>
              <a:t>）</a:t>
            </a:r>
            <a:r>
              <a:rPr lang="en-US" altLang="zh-CN" sz="2000" b="1" dirty="0" smtClean="0"/>
              <a:t>can be provided</a:t>
            </a:r>
            <a:endParaRPr lang="zh-CN" altLang="en-US" sz="2000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5" y="5814695"/>
            <a:ext cx="4639665" cy="100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54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5640703" y="1126479"/>
            <a:ext cx="5938542" cy="4220703"/>
            <a:chOff x="74645" y="2077222"/>
            <a:chExt cx="6395436" cy="4473941"/>
          </a:xfrm>
        </p:grpSpPr>
        <p:grpSp>
          <p:nvGrpSpPr>
            <p:cNvPr id="4" name="组合 3"/>
            <p:cNvGrpSpPr/>
            <p:nvPr/>
          </p:nvGrpSpPr>
          <p:grpSpPr>
            <a:xfrm>
              <a:off x="74645" y="2077222"/>
              <a:ext cx="6395436" cy="4473941"/>
              <a:chOff x="6483315" y="1748669"/>
              <a:chExt cx="4629442" cy="3341998"/>
            </a:xfrm>
          </p:grpSpPr>
          <p:pic>
            <p:nvPicPr>
              <p:cNvPr id="9" name="图片 8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3315" y="1748669"/>
                <a:ext cx="4629442" cy="334199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153538" y="4078955"/>
                <a:ext cx="753639" cy="18392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E989@Fermilab</a:t>
                </a:r>
                <a:endParaRPr lang="zh-CN" altLang="en-US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9104048" y="3551875"/>
                <a:ext cx="939271" cy="195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E821@BNL</a:t>
                </a:r>
                <a:endParaRPr lang="zh-CN" altLang="en-US" sz="11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211573" y="3722503"/>
              <a:ext cx="8016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 smtClean="0">
                  <a:solidFill>
                    <a:srgbClr val="FF0000"/>
                  </a:solidFill>
                </a:rPr>
                <a:t>g-2@HIAF</a:t>
              </a:r>
              <a:endParaRPr lang="zh-CN" altLang="en-US" sz="10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5069687" y="2212319"/>
              <a:ext cx="108000" cy="3592286"/>
              <a:chOff x="9134670" y="1801691"/>
              <a:chExt cx="186612" cy="3592286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9134670" y="1801691"/>
                <a:ext cx="186612" cy="3592286"/>
              </a:xfrm>
              <a:prstGeom prst="rect">
                <a:avLst/>
              </a:prstGeom>
              <a:solidFill>
                <a:srgbClr val="FF00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9134769" y="3870960"/>
                <a:ext cx="92202" cy="0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标题 1"/>
          <p:cNvSpPr txBox="1">
            <a:spLocks/>
          </p:cNvSpPr>
          <p:nvPr/>
        </p:nvSpPr>
        <p:spPr>
          <a:xfrm>
            <a:off x="206363" y="217013"/>
            <a:ext cx="9336140" cy="54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smtClean="0"/>
              <a:t>缪子</a:t>
            </a:r>
            <a:r>
              <a:rPr lang="en-US" altLang="zh-CN" smtClean="0"/>
              <a:t>g-2/EDM@HIAF-U</a:t>
            </a:r>
            <a:r>
              <a:rPr lang="zh-CN" altLang="en-US" smtClean="0"/>
              <a:t>可行性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505591" y="1236501"/>
                <a:ext cx="3291968" cy="102258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80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𝜇</m:t>
                          </m:r>
                        </m:sub>
                      </m:sSub>
                      <m:r>
                        <a:rPr lang="en-US" altLang="zh-CN" sz="2800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CN" altLang="zh-CN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̃"/>
                              <m:ctrlPr>
                                <a:rPr lang="zh-CN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zh-CN" altLang="zh-CN" sz="28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28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acc>
                        </m:den>
                      </m:f>
                      <m:f>
                        <m:fPr>
                          <m:ctrlPr>
                            <a:rPr lang="zh-CN" altLang="zh-CN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zh-CN" altLang="zh-CN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zh-CN" altLang="zh-CN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91" y="1236501"/>
                <a:ext cx="3291968" cy="102258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接箭头连接符 13"/>
          <p:cNvCxnSpPr/>
          <p:nvPr/>
        </p:nvCxnSpPr>
        <p:spPr>
          <a:xfrm>
            <a:off x="2835450" y="2121562"/>
            <a:ext cx="556592" cy="381663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392042" y="2366782"/>
                <a:ext cx="1785299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/>
                        </a:rPr>
                        <m:t>𝛿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smtClean="0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/>
                        </a:rPr>
                        <m:t>~0.008</m:t>
                      </m:r>
                      <m:r>
                        <a:rPr lang="en-US" altLang="zh-CN" b="0" i="1" smtClean="0">
                          <a:latin typeface="Cambria Math"/>
                        </a:rPr>
                        <m:t>𝑝𝑝𝑚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042" y="2366782"/>
                <a:ext cx="1785299" cy="714683"/>
              </a:xfrm>
              <a:prstGeom prst="rect">
                <a:avLst/>
              </a:prstGeom>
              <a:blipFill rotWithShape="1">
                <a:blip r:embed="rId4"/>
                <a:stretch>
                  <a:fillRect r="-105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769566" y="1644365"/>
                <a:ext cx="1670685" cy="582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/>
                        </a:rPr>
                        <m:t>𝛿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/>
                        </a:rPr>
                        <m:t>~0.3</m:t>
                      </m:r>
                      <m:r>
                        <a:rPr lang="en-US" altLang="zh-CN" b="0" i="1" smtClean="0">
                          <a:latin typeface="Cambria Math"/>
                        </a:rPr>
                        <m:t>𝑝𝑝𝑡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566" y="1644365"/>
                <a:ext cx="1670685" cy="58214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接箭头连接符 16"/>
          <p:cNvCxnSpPr/>
          <p:nvPr/>
        </p:nvCxnSpPr>
        <p:spPr>
          <a:xfrm>
            <a:off x="3392042" y="2001706"/>
            <a:ext cx="423678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09827" y="2549880"/>
                <a:ext cx="1785299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/>
                        </a:rPr>
                        <m:t>𝛿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zh-CN" altLang="en-US" b="0" i="1" smtClean="0">
                                      <a:latin typeface="Cambria Math"/>
                                    </a:rPr>
                                    <m:t>𝜇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/>
                        </a:rPr>
                        <m:t>~0.025</m:t>
                      </m:r>
                      <m:r>
                        <a:rPr lang="en-US" altLang="zh-CN" b="0" i="1" smtClean="0">
                          <a:latin typeface="Cambria Math"/>
                        </a:rPr>
                        <m:t>𝑝𝑝𝑚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827" y="2549880"/>
                <a:ext cx="1785299" cy="714683"/>
              </a:xfrm>
              <a:prstGeom prst="rect">
                <a:avLst/>
              </a:prstGeom>
              <a:blipFill rotWithShape="1">
                <a:blip r:embed="rId6"/>
                <a:stretch>
                  <a:fillRect r="-143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接箭头连接符 18"/>
          <p:cNvCxnSpPr/>
          <p:nvPr/>
        </p:nvCxnSpPr>
        <p:spPr>
          <a:xfrm>
            <a:off x="2259746" y="2121562"/>
            <a:ext cx="0" cy="381663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209827" y="3397831"/>
                <a:ext cx="4077478" cy="3494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0070C0"/>
                    </a:solidFill>
                  </a:rPr>
                  <a:t>       </a:t>
                </a:r>
                <a:r>
                  <a:rPr lang="en-US" altLang="zh-CN" dirty="0" smtClean="0">
                    <a:solidFill>
                      <a:srgbClr val="00B050"/>
                    </a:solidFill>
                  </a:rPr>
                  <a:t>E989@Fermilab</a:t>
                </a:r>
                <a:r>
                  <a:rPr lang="en-US" altLang="zh-CN" dirty="0" smtClean="0">
                    <a:solidFill>
                      <a:srgbClr val="0070C0"/>
                    </a:solidFill>
                  </a:rPr>
                  <a:t>   </a:t>
                </a:r>
                <a:r>
                  <a:rPr lang="en-US" altLang="zh-CN" dirty="0" err="1" smtClean="0">
                    <a:solidFill>
                      <a:srgbClr val="0070C0"/>
                    </a:solidFill>
                  </a:rPr>
                  <a:t>vs</a:t>
                </a:r>
                <a:r>
                  <a:rPr lang="en-US" altLang="zh-CN" dirty="0" smtClean="0">
                    <a:solidFill>
                      <a:srgbClr val="0070C0"/>
                    </a:solidFill>
                  </a:rPr>
                  <a:t>   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g-2@HIAF-U</a:t>
                </a:r>
              </a:p>
              <a:p>
                <a:endParaRPr lang="en-US" altLang="zh-CN" dirty="0" smtClean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zh-CN" altLang="zh-CN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00B050"/>
                            </a:solidFill>
                            <a:latin typeface="Cambria Math"/>
                          </a:rPr>
                          <m:t>δ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𝑠𝑡𝑎𝑡</m:t>
                        </m:r>
                      </m:sub>
                    </m:sSub>
                    <m:r>
                      <a:rPr lang="en-US" altLang="zh-CN" i="1">
                        <a:solidFill>
                          <a:srgbClr val="00B050"/>
                        </a:solidFill>
                        <a:latin typeface="Cambria Math"/>
                      </a:rPr>
                      <m:t>~</m:t>
                    </m:r>
                    <m:r>
                      <a:rPr lang="en-US" altLang="zh-CN" b="0" i="1" smtClean="0">
                        <a:solidFill>
                          <a:srgbClr val="00B050"/>
                        </a:solidFill>
                        <a:latin typeface="Cambria Math"/>
                      </a:rPr>
                      <m:t> 0.1 </m:t>
                    </m:r>
                    <m:r>
                      <a:rPr lang="en-US" altLang="zh-CN" b="0" i="1" smtClean="0">
                        <a:solidFill>
                          <a:srgbClr val="00B050"/>
                        </a:solidFill>
                        <a:latin typeface="Cambria Math"/>
                      </a:rPr>
                      <m:t>𝑝𝑝𝑚</m:t>
                    </m:r>
                  </m:oMath>
                </a14:m>
                <a:r>
                  <a:rPr lang="en-US" altLang="zh-CN" dirty="0" smtClean="0">
                    <a:solidFill>
                      <a:srgbClr val="0070C0"/>
                    </a:solidFill>
                  </a:rPr>
                  <a:t>           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0.018 ppm </a:t>
                </a:r>
                <a:endParaRPr lang="en-US" altLang="zh-CN" dirty="0" smtClean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US" altLang="zh-CN" i="1" dirty="0">
                  <a:solidFill>
                    <a:srgbClr val="0070C0"/>
                  </a:solidFill>
                  <a:latin typeface="Cambria Math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altLang="zh-CN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rgbClr val="00B050"/>
                            </a:solidFill>
                            <a:latin typeface="Cambria Math"/>
                          </a:rPr>
                          <m:t>δ</m:t>
                        </m:r>
                      </m:e>
                      <m:sub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sub>
                    </m:sSub>
                    <m:r>
                      <a:rPr lang="en-US" altLang="zh-CN" i="1">
                        <a:solidFill>
                          <a:srgbClr val="00B050"/>
                        </a:solidFill>
                        <a:latin typeface="Cambria Math"/>
                      </a:rPr>
                      <m:t>  ~0.07</m:t>
                    </m:r>
                    <m:r>
                      <a:rPr lang="en-US" altLang="zh-CN" i="1">
                        <a:solidFill>
                          <a:srgbClr val="00B050"/>
                        </a:solidFill>
                        <a:latin typeface="Cambria Math"/>
                      </a:rPr>
                      <m:t>𝑝𝑝𝑚</m:t>
                    </m:r>
                  </m:oMath>
                </a14:m>
                <a:r>
                  <a:rPr lang="en-US" altLang="zh-CN" i="1" dirty="0">
                    <a:solidFill>
                      <a:srgbClr val="00B050"/>
                    </a:solidFill>
                    <a:latin typeface="Cambria Math"/>
                  </a:rPr>
                  <a:t>           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0.02ppm  </a:t>
                </a:r>
                <a:endParaRPr lang="en-US" altLang="zh-CN" dirty="0" smtClean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US" altLang="zh-CN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b="0" i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00B050"/>
                            </a:solidFill>
                            <a:latin typeface="Cambria Math"/>
                          </a:rPr>
                          <m:t>δ</m:t>
                        </m:r>
                      </m:e>
                      <m:sub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sub>
                    </m:sSub>
                    <m:r>
                      <a:rPr lang="en-US" altLang="zh-CN" b="0" i="1" smtClean="0">
                        <a:solidFill>
                          <a:srgbClr val="00B050"/>
                        </a:solidFill>
                        <a:latin typeface="Cambria Math"/>
                      </a:rPr>
                      <m:t>  </m:t>
                    </m:r>
                    <m:r>
                      <a:rPr lang="en-US" altLang="zh-CN" i="1">
                        <a:solidFill>
                          <a:srgbClr val="00B050"/>
                        </a:solidFill>
                        <a:latin typeface="Cambria Math"/>
                      </a:rPr>
                      <m:t>~</m:t>
                    </m:r>
                    <m:r>
                      <a:rPr lang="en-US" altLang="zh-CN" b="0" i="1" smtClean="0">
                        <a:solidFill>
                          <a:srgbClr val="00B050"/>
                        </a:solidFill>
                        <a:latin typeface="Cambria Math"/>
                      </a:rPr>
                      <m:t>0.07</m:t>
                    </m:r>
                    <m:r>
                      <a:rPr lang="en-US" altLang="zh-CN" b="0" i="1" smtClean="0">
                        <a:solidFill>
                          <a:srgbClr val="00B050"/>
                        </a:solidFill>
                        <a:latin typeface="Cambria Math"/>
                      </a:rPr>
                      <m:t>𝑝𝑝𝑚</m:t>
                    </m:r>
                  </m:oMath>
                </a14:m>
                <a:r>
                  <a:rPr lang="en-US" altLang="zh-CN" dirty="0" smtClean="0">
                    <a:solidFill>
                      <a:srgbClr val="00B050"/>
                    </a:solidFill>
                  </a:rPr>
                  <a:t>           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0.02ppm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US" altLang="zh-CN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US" altLang="zh-CN" dirty="0" smtClean="0">
                  <a:solidFill>
                    <a:srgbClr val="0070C0"/>
                  </a:solidFill>
                </a:endParaRPr>
              </a:p>
              <a:p>
                <a:endParaRPr lang="en-US" altLang="zh-CN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US" altLang="zh-CN" dirty="0" smtClean="0">
                  <a:solidFill>
                    <a:srgbClr val="0070C0"/>
                  </a:solidFill>
                </a:endParaRPr>
              </a:p>
              <a:p>
                <a:endParaRPr lang="en-US" altLang="zh-CN" dirty="0" smtClean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827" y="3397831"/>
                <a:ext cx="4077478" cy="3494033"/>
              </a:xfrm>
              <a:prstGeom prst="rect">
                <a:avLst/>
              </a:prstGeom>
              <a:blipFill rotWithShape="1">
                <a:blip r:embed="rId7"/>
                <a:stretch>
                  <a:fillRect l="-897" t="-8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右大括号 20"/>
          <p:cNvSpPr/>
          <p:nvPr/>
        </p:nvSpPr>
        <p:spPr>
          <a:xfrm rot="10800000">
            <a:off x="1336830" y="4687766"/>
            <a:ext cx="240632" cy="787711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077" y="4852461"/>
                <a:ext cx="18046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 smtClean="0">
                    <a:solidFill>
                      <a:srgbClr val="0070C0"/>
                    </a:solidFill>
                  </a:rPr>
                  <a:t>be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𝜹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𝒔𝒕𝒂𝒕</m:t>
                        </m:r>
                      </m:sub>
                    </m:sSub>
                  </m:oMath>
                </a14:m>
                <a:endParaRPr lang="zh-CN" altLang="en-US" sz="1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7" y="4852461"/>
                <a:ext cx="1804638" cy="584775"/>
              </a:xfrm>
              <a:prstGeom prst="rect">
                <a:avLst/>
              </a:prstGeom>
              <a:blipFill rotWithShape="1">
                <a:blip r:embed="rId8"/>
                <a:stretch>
                  <a:fillRect l="-2027"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/>
          <p:cNvGrpSpPr/>
          <p:nvPr/>
        </p:nvGrpSpPr>
        <p:grpSpPr>
          <a:xfrm>
            <a:off x="3212514" y="4070708"/>
            <a:ext cx="435964" cy="1295142"/>
            <a:chOff x="3212514" y="4292083"/>
            <a:chExt cx="435964" cy="1295142"/>
          </a:xfrm>
        </p:grpSpPr>
        <p:sp>
          <p:nvSpPr>
            <p:cNvPr id="24" name="右箭头 23"/>
            <p:cNvSpPr/>
            <p:nvPr/>
          </p:nvSpPr>
          <p:spPr>
            <a:xfrm>
              <a:off x="3212514" y="4292083"/>
              <a:ext cx="331237" cy="1203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248566" y="4413424"/>
              <a:ext cx="391887" cy="607526"/>
              <a:chOff x="6580149" y="4420078"/>
              <a:chExt cx="391887" cy="607526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6580149" y="4420078"/>
                <a:ext cx="3918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 smtClean="0">
                    <a:solidFill>
                      <a:srgbClr val="0070C0"/>
                    </a:solidFill>
                  </a:rPr>
                  <a:t>?</a:t>
                </a:r>
                <a:endParaRPr lang="en-US" altLang="zh-CN" sz="32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0" name="右箭头 29"/>
              <p:cNvSpPr/>
              <p:nvPr/>
            </p:nvSpPr>
            <p:spPr>
              <a:xfrm>
                <a:off x="6580149" y="4907240"/>
                <a:ext cx="331237" cy="12036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256591" y="4979699"/>
              <a:ext cx="391887" cy="607526"/>
              <a:chOff x="6580149" y="4420078"/>
              <a:chExt cx="391887" cy="607526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6580149" y="4420078"/>
                <a:ext cx="3918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 smtClean="0">
                    <a:solidFill>
                      <a:srgbClr val="0070C0"/>
                    </a:solidFill>
                  </a:rPr>
                  <a:t>?</a:t>
                </a:r>
                <a:endParaRPr lang="en-US" altLang="zh-CN" sz="32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8" name="右箭头 27"/>
              <p:cNvSpPr/>
              <p:nvPr/>
            </p:nvSpPr>
            <p:spPr>
              <a:xfrm>
                <a:off x="6580149" y="4907240"/>
                <a:ext cx="331237" cy="12036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1" name="右箭头 30"/>
          <p:cNvSpPr/>
          <p:nvPr/>
        </p:nvSpPr>
        <p:spPr>
          <a:xfrm rot="5400000">
            <a:off x="1994525" y="5580019"/>
            <a:ext cx="530441" cy="500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/>
              <p:cNvSpPr/>
              <p:nvPr/>
            </p:nvSpPr>
            <p:spPr>
              <a:xfrm>
                <a:off x="718105" y="6210515"/>
                <a:ext cx="2421689" cy="49141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/>
                        </a:rPr>
                        <m:t>𝛿</m:t>
                      </m:r>
                      <m:sSub>
                        <m:sSubPr>
                          <m:ctrlPr>
                            <a:rPr lang="zh-CN" altLang="zh-CN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𝜇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  <m:r>
                        <a:rPr lang="en-US" altLang="zh-CN" sz="2400" i="1">
                          <a:solidFill>
                            <a:schemeClr val="tx1"/>
                          </a:solidFill>
                          <a:latin typeface="Cambria Math"/>
                        </a:rPr>
                        <m:t>~</m:t>
                      </m:r>
                      <m:r>
                        <a:rPr lang="en-US" altLang="zh-CN" sz="2400" i="1">
                          <a:latin typeface="Cambria Math"/>
                        </a:rPr>
                        <m:t>0.</m:t>
                      </m:r>
                      <m:r>
                        <a:rPr lang="en-US" altLang="zh-CN" sz="2400" b="0" i="1" smtClean="0">
                          <a:latin typeface="Cambria Math"/>
                        </a:rPr>
                        <m:t>03</m:t>
                      </m:r>
                      <m:r>
                        <a:rPr lang="en-US" altLang="zh-CN" sz="2400" i="1">
                          <a:latin typeface="Cambria Math"/>
                        </a:rPr>
                        <m:t>𝑝𝑝</m:t>
                      </m:r>
                      <m:r>
                        <a:rPr lang="en-US" altLang="zh-CN" sz="2400" b="0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05" y="6210515"/>
                <a:ext cx="2421689" cy="491417"/>
              </a:xfrm>
              <a:prstGeom prst="rect">
                <a:avLst/>
              </a:prstGeom>
              <a:blipFill rotWithShape="1"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256591" y="6177097"/>
                <a:ext cx="2839453" cy="491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/>
                  <a:t>E989@Fermilab</a:t>
                </a:r>
                <a:r>
                  <a:rPr lang="zh-CN" altLang="en-US" b="1" dirty="0" smtClean="0"/>
                  <a:t>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CN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altLang="zh-CN" b="1" i="1" smtClean="0"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591" y="6177097"/>
                <a:ext cx="2839453" cy="491096"/>
              </a:xfrm>
              <a:prstGeom prst="rect">
                <a:avLst/>
              </a:prstGeom>
              <a:blipFill rotWithShape="1">
                <a:blip r:embed="rId10"/>
                <a:stretch>
                  <a:fillRect l="-1717"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4" name="表格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787352"/>
              </p:ext>
            </p:extLst>
          </p:nvPr>
        </p:nvGraphicFramePr>
        <p:xfrm>
          <a:off x="6874108" y="5534113"/>
          <a:ext cx="4110842" cy="910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2933"/>
                <a:gridCol w="1342497"/>
                <a:gridCol w="1110343"/>
                <a:gridCol w="905069"/>
              </a:tblGrid>
              <a:tr h="332484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BNL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 smtClean="0"/>
                        <a:t>Fermilab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HIAF</a:t>
                      </a:r>
                      <a:endParaRPr lang="zh-CN" altLang="en-US" sz="1400" dirty="0"/>
                    </a:p>
                  </a:txBody>
                  <a:tcPr/>
                </a:tc>
              </a:tr>
              <a:tr h="545154">
                <a:tc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blipFill rotWithShape="1">
                      <a:blip r:embed="rId11"/>
                      <a:stretch>
                        <a:fillRect l="-813" t="-108989" r="-448780" b="-1124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              </a:t>
                      </a:r>
                      <a:endParaRPr lang="zh-CN" dirty="0"/>
                    </a:p>
                  </a:txBody>
                  <a:tcPr>
                    <a:blipFill rotWithShape="1">
                      <a:blip r:embed="rId11"/>
                      <a:stretch>
                        <a:fillRect l="-56109" t="-108989" r="-149774" b="-1124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         </a:t>
                      </a:r>
                      <a:endParaRPr lang="zh-CN" dirty="0"/>
                    </a:p>
                  </a:txBody>
                  <a:tcPr>
                    <a:blipFill rotWithShape="1">
                      <a:blip r:embed="rId11"/>
                      <a:stretch>
                        <a:fillRect l="-189560" t="-108989" r="-81868" b="-1124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         </a:t>
                      </a:r>
                      <a:endParaRPr lang="zh-CN" dirty="0"/>
                    </a:p>
                  </a:txBody>
                  <a:tcPr>
                    <a:blipFill rotWithShape="1">
                      <a:blip r:embed="rId11"/>
                      <a:stretch>
                        <a:fillRect l="-356081" t="-108989" r="-676" b="-1124"/>
                      </a:stretch>
                    </a:blip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405988" y="6483527"/>
                <a:ext cx="19407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单位</a:t>
                </a:r>
                <a:r>
                  <a:rPr lang="en-US" altLang="zh-CN" dirty="0" smtClean="0"/>
                  <a:t>:  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</a:rPr>
                      <m:t>𝑒</m:t>
                    </m:r>
                    <m:r>
                      <a:rPr lang="en-US" altLang="zh-CN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CN" i="1">
                        <a:latin typeface="Cambria Math"/>
                        <a:ea typeface="Cambria Math"/>
                      </a:rPr>
                      <m:t>𝑐𝑚</m:t>
                    </m:r>
                  </m:oMath>
                </a14:m>
                <a:r>
                  <a:rPr lang="en-US" altLang="zh-CN" dirty="0" smtClean="0"/>
                  <a:t> 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5988" y="6483527"/>
                <a:ext cx="1940767" cy="369332"/>
              </a:xfrm>
              <a:prstGeom prst="rect">
                <a:avLst/>
              </a:prstGeom>
              <a:blipFill rotWithShape="1">
                <a:blip r:embed="rId12"/>
                <a:stretch>
                  <a:fillRect l="-2830" t="-13333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椭圆 35"/>
          <p:cNvSpPr/>
          <p:nvPr/>
        </p:nvSpPr>
        <p:spPr>
          <a:xfrm>
            <a:off x="10116152" y="5564896"/>
            <a:ext cx="1038840" cy="89132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136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sz="3000" dirty="0"/>
          </a:p>
        </p:txBody>
      </p:sp>
      <p:sp>
        <p:nvSpPr>
          <p:cNvPr id="6" name="矩形 5"/>
          <p:cNvSpPr/>
          <p:nvPr/>
        </p:nvSpPr>
        <p:spPr>
          <a:xfrm>
            <a:off x="1103278" y="4273122"/>
            <a:ext cx="9118143" cy="8667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err="1"/>
              <a:t>N</a:t>
            </a:r>
            <a:r>
              <a:rPr lang="en-US" sz="2800" dirty="0" err="1" smtClean="0"/>
              <a:t>eutrino@HIAF-U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678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sz="3000" dirty="0"/>
          </a:p>
        </p:txBody>
      </p:sp>
      <p:sp>
        <p:nvSpPr>
          <p:cNvPr id="5" name="矩形 4"/>
          <p:cNvSpPr/>
          <p:nvPr/>
        </p:nvSpPr>
        <p:spPr>
          <a:xfrm>
            <a:off x="1075286" y="1504501"/>
            <a:ext cx="9118143" cy="7920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/>
              <a:t>CiADS and Mu-e Conversion</a:t>
            </a:r>
          </a:p>
        </p:txBody>
      </p:sp>
      <p:sp>
        <p:nvSpPr>
          <p:cNvPr id="6" name="矩形 5"/>
          <p:cNvSpPr/>
          <p:nvPr/>
        </p:nvSpPr>
        <p:spPr>
          <a:xfrm>
            <a:off x="1103278" y="4273122"/>
            <a:ext cx="9118143" cy="8667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Neutrino </a:t>
            </a:r>
            <a:r>
              <a:rPr lang="en-US" altLang="zh-CN" sz="2800" dirty="0" err="1" smtClean="0"/>
              <a:t>production</a:t>
            </a:r>
            <a:r>
              <a:rPr lang="en-US" sz="2800" dirty="0" err="1" smtClean="0"/>
              <a:t>@HIAF-U</a:t>
            </a:r>
            <a:endParaRPr 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1105795" y="2849939"/>
            <a:ext cx="9118143" cy="7920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g-2@HIAF-U</a:t>
            </a:r>
            <a:endParaRPr lang="en-US" altLang="zh-CN" sz="2800" dirty="0"/>
          </a:p>
        </p:txBody>
      </p:sp>
      <p:sp>
        <p:nvSpPr>
          <p:cNvPr id="9" name="矩形 8"/>
          <p:cNvSpPr/>
          <p:nvPr/>
        </p:nvSpPr>
        <p:spPr>
          <a:xfrm>
            <a:off x="1115713" y="5731939"/>
            <a:ext cx="9118143" cy="8667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/>
              <a:t>The G</a:t>
            </a:r>
            <a:r>
              <a:rPr lang="en-US" altLang="zh-CN" sz="2800" dirty="0" smtClean="0"/>
              <a:t>ranular Waterfall </a:t>
            </a:r>
            <a:r>
              <a:rPr lang="en-US" altLang="zh-CN" sz="2800" dirty="0"/>
              <a:t>Flow </a:t>
            </a:r>
            <a:r>
              <a:rPr lang="en-US" altLang="zh-CN" sz="2800" dirty="0" smtClean="0"/>
              <a:t>Target</a:t>
            </a:r>
            <a:endParaRPr lang="en-US" altLang="zh-CN" sz="2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Energy similar with BNB neutrino source</a:t>
            </a:r>
            <a:endParaRPr lang="zh-CN" alt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84449"/>
            <a:ext cx="5985248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15430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BNB@Fermilab</a:t>
            </a:r>
            <a:endParaRPr lang="zh-CN" altLang="en-US" dirty="0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816810" y="365126"/>
            <a:ext cx="102472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mtClean="0"/>
              <a:t> </a:t>
            </a:r>
            <a:endParaRPr lang="zh-CN" altLang="en-US" dirty="0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816810" y="1825625"/>
            <a:ext cx="10247233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mtClean="0"/>
              <a:t> 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651" y="5192505"/>
            <a:ext cx="34709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</a:rPr>
              <a:t>E</a:t>
            </a:r>
            <a:r>
              <a:rPr lang="en-US" altLang="zh-CN" b="1" baseline="-25000" dirty="0">
                <a:solidFill>
                  <a:srgbClr val="000000"/>
                </a:solidFill>
              </a:rPr>
              <a:t>B1</a:t>
            </a:r>
            <a:r>
              <a:rPr lang="en-US" altLang="zh-CN" b="1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altLang="zh-CN" b="1" dirty="0" smtClean="0">
                <a:solidFill>
                  <a:srgbClr val="000000"/>
                </a:solidFill>
              </a:rPr>
              <a:t>0.8 </a:t>
            </a:r>
            <a:r>
              <a:rPr lang="en-US" altLang="zh-CN" b="1" dirty="0" err="1">
                <a:solidFill>
                  <a:srgbClr val="000000"/>
                </a:solidFill>
              </a:rPr>
              <a:t>AGeV</a:t>
            </a:r>
            <a:r>
              <a:rPr lang="en-US" altLang="zh-CN" b="1" dirty="0" smtClean="0">
                <a:solidFill>
                  <a:srgbClr val="000000"/>
                </a:solidFill>
              </a:rPr>
              <a:t>,   </a:t>
            </a:r>
            <a:r>
              <a:rPr lang="en-US" altLang="zh-CN" b="1" dirty="0">
                <a:solidFill>
                  <a:srgbClr val="000000"/>
                </a:solidFill>
              </a:rPr>
              <a:t>3×10</a:t>
            </a:r>
            <a:r>
              <a:rPr lang="en-US" altLang="zh-CN" b="1" baseline="30000" dirty="0">
                <a:solidFill>
                  <a:srgbClr val="000000"/>
                </a:solidFill>
              </a:rPr>
              <a:t>10</a:t>
            </a:r>
            <a:r>
              <a:rPr lang="en-US" altLang="zh-CN" b="1" dirty="0">
                <a:solidFill>
                  <a:srgbClr val="000000"/>
                </a:solidFill>
              </a:rPr>
              <a:t>ppp </a:t>
            </a:r>
            <a:r>
              <a:rPr lang="en-US" altLang="zh-CN" b="1" baseline="30000" dirty="0">
                <a:solidFill>
                  <a:srgbClr val="000000"/>
                </a:solidFill>
              </a:rPr>
              <a:t>238</a:t>
            </a:r>
            <a:r>
              <a:rPr lang="en-US" altLang="zh-CN" b="1" dirty="0">
                <a:solidFill>
                  <a:srgbClr val="000000"/>
                </a:solidFill>
              </a:rPr>
              <a:t>U</a:t>
            </a:r>
            <a:r>
              <a:rPr lang="en-US" altLang="zh-CN" b="1" baseline="30000" dirty="0">
                <a:solidFill>
                  <a:srgbClr val="000000"/>
                </a:solidFill>
              </a:rPr>
              <a:t>35+</a:t>
            </a:r>
          </a:p>
          <a:p>
            <a:r>
              <a:rPr lang="en-US" altLang="zh-CN" b="1" dirty="0">
                <a:solidFill>
                  <a:srgbClr val="000000"/>
                </a:solidFill>
              </a:rPr>
              <a:t>1.75AGeV, </a:t>
            </a:r>
            <a:r>
              <a:rPr lang="en-US" altLang="zh-CN" b="1" dirty="0" smtClean="0">
                <a:solidFill>
                  <a:srgbClr val="000000"/>
                </a:solidFill>
              </a:rPr>
              <a:t> 7.5×10</a:t>
            </a:r>
            <a:r>
              <a:rPr lang="en-US" altLang="zh-CN" b="1" baseline="30000" dirty="0" smtClean="0">
                <a:solidFill>
                  <a:srgbClr val="000000"/>
                </a:solidFill>
              </a:rPr>
              <a:t>10</a:t>
            </a:r>
            <a:r>
              <a:rPr lang="en-US" altLang="zh-CN" b="1" dirty="0" smtClean="0">
                <a:solidFill>
                  <a:srgbClr val="000000"/>
                </a:solidFill>
              </a:rPr>
              <a:t>ppp </a:t>
            </a:r>
            <a:r>
              <a:rPr lang="en-US" altLang="zh-CN" b="1" baseline="30000" dirty="0">
                <a:solidFill>
                  <a:srgbClr val="000000"/>
                </a:solidFill>
              </a:rPr>
              <a:t>78</a:t>
            </a:r>
            <a:r>
              <a:rPr lang="en-US" altLang="zh-CN" b="1" dirty="0">
                <a:solidFill>
                  <a:srgbClr val="000000"/>
                </a:solidFill>
              </a:rPr>
              <a:t>Kr</a:t>
            </a:r>
            <a:r>
              <a:rPr lang="en-US" altLang="zh-CN" b="1" baseline="30000" dirty="0">
                <a:solidFill>
                  <a:srgbClr val="000000"/>
                </a:solidFill>
              </a:rPr>
              <a:t>19+</a:t>
            </a:r>
          </a:p>
          <a:p>
            <a:r>
              <a:rPr lang="en-US" altLang="zh-CN" b="1" dirty="0">
                <a:solidFill>
                  <a:srgbClr val="000000"/>
                </a:solidFill>
              </a:rPr>
              <a:t>2.6AGeV, </a:t>
            </a:r>
            <a:r>
              <a:rPr lang="en-US" altLang="zh-CN" b="1" dirty="0" smtClean="0">
                <a:solidFill>
                  <a:srgbClr val="000000"/>
                </a:solidFill>
              </a:rPr>
              <a:t> 1.0×10</a:t>
            </a:r>
            <a:r>
              <a:rPr lang="en-US" altLang="zh-CN" b="1" baseline="30000" dirty="0" smtClean="0">
                <a:solidFill>
                  <a:srgbClr val="000000"/>
                </a:solidFill>
              </a:rPr>
              <a:t>11</a:t>
            </a:r>
            <a:r>
              <a:rPr lang="en-US" altLang="zh-CN" b="1" dirty="0" smtClean="0">
                <a:solidFill>
                  <a:srgbClr val="000000"/>
                </a:solidFill>
              </a:rPr>
              <a:t>ppp </a:t>
            </a:r>
            <a:r>
              <a:rPr lang="en-US" altLang="zh-CN" b="1" baseline="30000" dirty="0">
                <a:solidFill>
                  <a:srgbClr val="000000"/>
                </a:solidFill>
              </a:rPr>
              <a:t>16</a:t>
            </a:r>
            <a:r>
              <a:rPr lang="en-US" altLang="zh-CN" b="1" dirty="0">
                <a:solidFill>
                  <a:srgbClr val="000000"/>
                </a:solidFill>
              </a:rPr>
              <a:t>O</a:t>
            </a:r>
            <a:r>
              <a:rPr lang="en-US" altLang="zh-CN" b="1" baseline="30000" dirty="0">
                <a:solidFill>
                  <a:srgbClr val="000000"/>
                </a:solidFill>
              </a:rPr>
              <a:t>6+</a:t>
            </a:r>
          </a:p>
          <a:p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16178" y="5106568"/>
            <a:ext cx="3769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00"/>
                </a:solidFill>
              </a:rPr>
              <a:t>E</a:t>
            </a:r>
            <a:r>
              <a:rPr lang="en-US" altLang="zh-CN" b="1" baseline="-25000" dirty="0" smtClean="0">
                <a:solidFill>
                  <a:srgbClr val="000000"/>
                </a:solidFill>
              </a:rPr>
              <a:t>B2</a:t>
            </a:r>
            <a:r>
              <a:rPr lang="en-US" altLang="zh-CN" b="1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altLang="zh-CN" b="1" dirty="0" smtClean="0">
                <a:solidFill>
                  <a:srgbClr val="000000"/>
                </a:solidFill>
              </a:rPr>
              <a:t> </a:t>
            </a:r>
            <a:r>
              <a:rPr lang="en-US" altLang="zh-CN" b="1" dirty="0">
                <a:solidFill>
                  <a:srgbClr val="000000"/>
                </a:solidFill>
              </a:rPr>
              <a:t>&gt;9AGeV, 1×10</a:t>
            </a:r>
            <a:r>
              <a:rPr lang="en-US" altLang="zh-CN" b="1" baseline="30000" dirty="0">
                <a:solidFill>
                  <a:srgbClr val="000000"/>
                </a:solidFill>
              </a:rPr>
              <a:t>12</a:t>
            </a:r>
            <a:r>
              <a:rPr lang="en-US" altLang="zh-CN" b="1" dirty="0">
                <a:solidFill>
                  <a:srgbClr val="000000"/>
                </a:solidFill>
              </a:rPr>
              <a:t>ppp U</a:t>
            </a:r>
            <a:r>
              <a:rPr lang="en-US" altLang="zh-CN" b="1" baseline="30000" dirty="0">
                <a:solidFill>
                  <a:srgbClr val="000000"/>
                </a:solidFill>
              </a:rPr>
              <a:t>92+</a:t>
            </a:r>
            <a:r>
              <a:rPr lang="en-US" altLang="zh-CN" b="1" dirty="0">
                <a:solidFill>
                  <a:srgbClr val="000000"/>
                </a:solidFill>
              </a:rPr>
              <a:t> </a:t>
            </a:r>
          </a:p>
          <a:p>
            <a:r>
              <a:rPr lang="en-US" altLang="zh-CN" b="1" dirty="0">
                <a:solidFill>
                  <a:srgbClr val="000000"/>
                </a:solidFill>
              </a:rPr>
              <a:t>~10GeV, &gt;1×10</a:t>
            </a:r>
            <a:r>
              <a:rPr lang="en-US" altLang="zh-CN" b="1" baseline="30000" dirty="0">
                <a:solidFill>
                  <a:srgbClr val="000000"/>
                </a:solidFill>
              </a:rPr>
              <a:t>13</a:t>
            </a:r>
            <a:r>
              <a:rPr lang="en-US" altLang="zh-CN" b="1" dirty="0">
                <a:solidFill>
                  <a:srgbClr val="000000"/>
                </a:solidFill>
              </a:rPr>
              <a:t>ppp Xe</a:t>
            </a:r>
            <a:r>
              <a:rPr lang="en-US" altLang="zh-CN" b="1" baseline="30000" dirty="0">
                <a:solidFill>
                  <a:srgbClr val="000000"/>
                </a:solidFill>
              </a:rPr>
              <a:t>54+ </a:t>
            </a:r>
            <a:r>
              <a:rPr lang="en-US" altLang="zh-CN" b="1" dirty="0">
                <a:solidFill>
                  <a:srgbClr val="000000"/>
                </a:solidFill>
              </a:rPr>
              <a:t> </a:t>
            </a:r>
            <a:endParaRPr lang="en-US" altLang="zh-CN" b="1" dirty="0" smtClean="0">
              <a:solidFill>
                <a:srgbClr val="000000"/>
              </a:solidFill>
            </a:endParaRPr>
          </a:p>
          <a:p>
            <a:r>
              <a:rPr lang="en-US" altLang="zh-CN" b="1" dirty="0" smtClean="0">
                <a:solidFill>
                  <a:srgbClr val="000000"/>
                </a:solidFill>
              </a:rPr>
              <a:t>~</a:t>
            </a:r>
            <a:r>
              <a:rPr lang="en-US" altLang="zh-CN" b="1" dirty="0">
                <a:solidFill>
                  <a:srgbClr val="000000"/>
                </a:solidFill>
              </a:rPr>
              <a:t>12AGeV, &gt;5×10</a:t>
            </a:r>
            <a:r>
              <a:rPr lang="en-US" altLang="zh-CN" b="1" baseline="30000" dirty="0">
                <a:solidFill>
                  <a:srgbClr val="000000"/>
                </a:solidFill>
              </a:rPr>
              <a:t>13</a:t>
            </a:r>
            <a:r>
              <a:rPr lang="en-US" altLang="zh-CN" b="1" dirty="0">
                <a:solidFill>
                  <a:srgbClr val="000000"/>
                </a:solidFill>
              </a:rPr>
              <a:t>ppp He</a:t>
            </a:r>
            <a:r>
              <a:rPr lang="en-US" altLang="zh-CN" b="1" baseline="30000" dirty="0">
                <a:solidFill>
                  <a:srgbClr val="000000"/>
                </a:solidFill>
              </a:rPr>
              <a:t>2+</a:t>
            </a:r>
          </a:p>
          <a:p>
            <a:r>
              <a:rPr lang="en-US" altLang="zh-CN" b="1" dirty="0">
                <a:solidFill>
                  <a:srgbClr val="000000"/>
                </a:solidFill>
              </a:rPr>
              <a:t>~24.8GeV, &gt;1×10</a:t>
            </a:r>
            <a:r>
              <a:rPr lang="en-US" altLang="zh-CN" b="1" baseline="30000" dirty="0">
                <a:solidFill>
                  <a:srgbClr val="000000"/>
                </a:solidFill>
              </a:rPr>
              <a:t>14 </a:t>
            </a:r>
            <a:r>
              <a:rPr lang="en-US" altLang="zh-CN" b="1" dirty="0" err="1">
                <a:solidFill>
                  <a:srgbClr val="000000"/>
                </a:solidFill>
              </a:rPr>
              <a:t>ppp</a:t>
            </a:r>
            <a:r>
              <a:rPr lang="en-US" altLang="zh-CN" b="1" dirty="0">
                <a:solidFill>
                  <a:srgbClr val="000000"/>
                </a:solidFill>
              </a:rPr>
              <a:t> H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11" y="1522357"/>
            <a:ext cx="5883939" cy="35842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88424" y="1130561"/>
            <a:ext cx="223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HIAF Upgrade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30086" y="2194560"/>
            <a:ext cx="93365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全超导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42573" y="5530632"/>
            <a:ext cx="160889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磁刚度</a:t>
            </a:r>
            <a:endParaRPr lang="en-US" altLang="zh-CN" dirty="0" smtClean="0"/>
          </a:p>
          <a:p>
            <a:r>
              <a:rPr lang="en-US" altLang="zh-CN" dirty="0" smtClean="0"/>
              <a:t>34Tm =&gt;  86Tm</a:t>
            </a:r>
            <a:endParaRPr lang="zh-CN" altLang="en-US" dirty="0"/>
          </a:p>
        </p:txBody>
      </p:sp>
      <p:sp>
        <p:nvSpPr>
          <p:cNvPr id="16" name="右箭头 15"/>
          <p:cNvSpPr/>
          <p:nvPr/>
        </p:nvSpPr>
        <p:spPr>
          <a:xfrm rot="1220763">
            <a:off x="5972754" y="2693086"/>
            <a:ext cx="680181" cy="308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01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0163" y="274638"/>
            <a:ext cx="9336140" cy="547695"/>
          </a:xfrm>
        </p:spPr>
        <p:txBody>
          <a:bodyPr>
            <a:normAutofit/>
          </a:bodyPr>
          <a:lstStyle/>
          <a:p>
            <a:r>
              <a:rPr lang="zh-CN" altLang="en-US" dirty="0"/>
              <a:t>重离子产生</a:t>
            </a:r>
            <a:r>
              <a:rPr lang="en-US" altLang="zh-CN" dirty="0"/>
              <a:t>π</a:t>
            </a:r>
            <a:r>
              <a:rPr lang="zh-CN" altLang="en-US" dirty="0" smtClean="0"/>
              <a:t>介子</a:t>
            </a:r>
            <a:endParaRPr lang="zh-CN" altLang="en-US" dirty="0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 smtClean="0"/>
              <a:t>相同能量的重离子能产生更多低能端</a:t>
            </a:r>
            <a:r>
              <a:rPr lang="en-US" altLang="zh-CN" sz="2400" dirty="0" smtClean="0"/>
              <a:t>π</a:t>
            </a:r>
            <a:r>
              <a:rPr lang="zh-CN" altLang="en-US" sz="2400" dirty="0" smtClean="0"/>
              <a:t>介子</a:t>
            </a:r>
            <a:endParaRPr lang="en-US" altLang="zh-CN" sz="2400" dirty="0" smtClean="0"/>
          </a:p>
          <a:p>
            <a:pPr marL="0" indent="0">
              <a:buNone/>
            </a:pPr>
            <a:endParaRPr lang="zh-CN" altLang="en-US" sz="2400" dirty="0"/>
          </a:p>
        </p:txBody>
      </p:sp>
      <p:pic>
        <p:nvPicPr>
          <p:cNvPr id="5" name="图片 4" descr="C:\Users\admin\AppData\Roaming\Tencent\Users\914788985\QQ\WinTemp\RichOle\LULWJ4S16V4E9}G[FS(W{ZR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3960440" cy="284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C:\Users\admin\AppData\Roaming\Tencent\Users\914788985\QQ\WinTemp\RichOle\OY]53@CA@4RP3~@)_LEC2{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27144"/>
            <a:ext cx="3816424" cy="29548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763688" y="573325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π</a:t>
            </a:r>
            <a:r>
              <a:rPr lang="en-US" altLang="zh-CN" dirty="0" smtClean="0"/>
              <a:t>+</a:t>
            </a:r>
            <a:r>
              <a:rPr lang="zh-CN" altLang="en-US" dirty="0" smtClean="0"/>
              <a:t>能量 </a:t>
            </a:r>
            <a:r>
              <a:rPr lang="en-US" altLang="zh-CN" dirty="0" smtClean="0"/>
              <a:t>(</a:t>
            </a:r>
            <a:r>
              <a:rPr lang="en-US" altLang="zh-CN" dirty="0" err="1" smtClean="0"/>
              <a:t>GeV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12160" y="581235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π</a:t>
            </a:r>
            <a:r>
              <a:rPr lang="en-US" altLang="zh-CN" dirty="0" smtClean="0"/>
              <a:t>+</a:t>
            </a:r>
            <a:r>
              <a:rPr lang="zh-CN" altLang="en-US" dirty="0" smtClean="0"/>
              <a:t>能量 </a:t>
            </a:r>
            <a:r>
              <a:rPr lang="en-US" altLang="zh-CN" dirty="0" smtClean="0"/>
              <a:t>(</a:t>
            </a:r>
            <a:r>
              <a:rPr lang="en-US" altLang="zh-CN" dirty="0" err="1" smtClean="0"/>
              <a:t>GeV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28727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Horn based beam</a:t>
            </a:r>
            <a:endParaRPr lang="zh-CN" altLang="en-US" dirty="0"/>
          </a:p>
        </p:txBody>
      </p:sp>
      <p:pic>
        <p:nvPicPr>
          <p:cNvPr id="3" name="Picture 1" descr="C:\Users\admin\AppData\Roaming\Tencent\Users\914788985\QQ\WinTemp\RichOle\DD[2T9@K7CC3BH9{KLBK~S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93" y="2089373"/>
            <a:ext cx="4570104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344640" y="1577459"/>
            <a:ext cx="277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NuMI</a:t>
            </a:r>
            <a:r>
              <a:rPr lang="en-US" altLang="zh-CN" dirty="0"/>
              <a:t> beam </a:t>
            </a:r>
            <a:r>
              <a:rPr lang="en-US" altLang="zh-CN" dirty="0" err="1"/>
              <a:t>line@Fermilab</a:t>
            </a:r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86762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HIAF-U</a:t>
            </a:r>
            <a:r>
              <a:rPr lang="zh-CN" altLang="en-US" dirty="0"/>
              <a:t>中微子源</a:t>
            </a:r>
          </a:p>
        </p:txBody>
      </p:sp>
      <p:sp>
        <p:nvSpPr>
          <p:cNvPr id="3" name="矩形 2"/>
          <p:cNvSpPr/>
          <p:nvPr/>
        </p:nvSpPr>
        <p:spPr>
          <a:xfrm>
            <a:off x="461411" y="1520309"/>
            <a:ext cx="5852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Ar</a:t>
            </a:r>
            <a:r>
              <a:rPr lang="en-US" altLang="zh-CN" dirty="0"/>
              <a:t> 18/40,   9AGeV,   Be target ,   10x100cm,   horn#1 in </a:t>
            </a:r>
            <a:r>
              <a:rPr lang="en-US" altLang="zh-CN" dirty="0" err="1"/>
              <a:t>NoVA</a:t>
            </a:r>
            <a:endParaRPr lang="zh-CN" altLang="en-US" dirty="0"/>
          </a:p>
        </p:txBody>
      </p:sp>
      <p:pic>
        <p:nvPicPr>
          <p:cNvPr id="4" name="图片 3" descr="C:\Users\admin\AppData\Roaming\Tencent\Users\914788985\QQ\WinTemp\RichOle\[S9PL9EG{6}TH022N`JS6OB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194" y="2498009"/>
            <a:ext cx="3434006" cy="335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C:\Users\admin\AppData\Roaming\Tencent\Users\914788985\QQ\WinTemp\RichOle\HHQO]5}VUBBZW_$JP%_$P)W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6" y="2420213"/>
            <a:ext cx="3526744" cy="318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C:\Users\admin\AppData\Roaming\Tencent\Users\914788985\QQ\WinTemp\RichOle\YJ~%[K~PLR$R{$W08)WS5H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155" y="2420213"/>
            <a:ext cx="3543300" cy="33117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506910" y="295831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0.0A   1e6POT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95553" y="31429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0.02MA   1e6POT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030047" y="332115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0.2MA  1e5POT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9578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 collection scheme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16050"/>
            <a:ext cx="6496050" cy="49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7082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collection scheme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793875"/>
            <a:ext cx="6838950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2907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中微子散射截面</a:t>
            </a:r>
            <a:r>
              <a:rPr lang="zh-CN" altLang="en-US" dirty="0" smtClean="0"/>
              <a:t>研究</a:t>
            </a:r>
            <a:r>
              <a:rPr lang="en-US" altLang="zh-CN" dirty="0" smtClean="0"/>
              <a:t>?</a:t>
            </a:r>
            <a:endParaRPr lang="zh-CN" altLang="en-US" dirty="0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mtClean="0"/>
              <a:t> </a:t>
            </a:r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107504" y="2132856"/>
            <a:ext cx="3765550" cy="2971800"/>
            <a:chOff x="539552" y="2132856"/>
            <a:chExt cx="3765550" cy="29718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132856"/>
              <a:ext cx="3765550" cy="297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782367" y="2564904"/>
              <a:ext cx="12855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2014</a:t>
              </a:r>
              <a:r>
                <a:rPr lang="zh-CN" altLang="en-US" dirty="0" smtClean="0"/>
                <a:t>年</a:t>
              </a:r>
              <a:endParaRPr lang="zh-CN" altLang="en-US" dirty="0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284" y="1417638"/>
            <a:ext cx="55181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6875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sz="3000" dirty="0"/>
          </a:p>
        </p:txBody>
      </p:sp>
      <p:sp>
        <p:nvSpPr>
          <p:cNvPr id="9" name="矩形 8"/>
          <p:cNvSpPr/>
          <p:nvPr/>
        </p:nvSpPr>
        <p:spPr>
          <a:xfrm>
            <a:off x="1115713" y="5731939"/>
            <a:ext cx="9118143" cy="8667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/>
              <a:t>The G</a:t>
            </a:r>
            <a:r>
              <a:rPr lang="en-US" altLang="zh-CN" sz="2800" dirty="0" smtClean="0"/>
              <a:t>ranular Waterfall </a:t>
            </a:r>
            <a:r>
              <a:rPr lang="en-US" altLang="zh-CN" sz="2800" dirty="0"/>
              <a:t>Flow </a:t>
            </a:r>
            <a:r>
              <a:rPr lang="en-US" altLang="zh-CN" sz="2800" dirty="0" smtClean="0"/>
              <a:t>Target solution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41574149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5"/>
          <p:cNvGrpSpPr/>
          <p:nvPr/>
        </p:nvGrpSpPr>
        <p:grpSpPr bwMode="auto">
          <a:xfrm>
            <a:off x="3318545" y="1126747"/>
            <a:ext cx="3763534" cy="2853085"/>
            <a:chOff x="2771800" y="3211171"/>
            <a:chExt cx="4573488" cy="3419713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3211171"/>
              <a:ext cx="4573488" cy="341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椭圆 6"/>
            <p:cNvSpPr/>
            <p:nvPr/>
          </p:nvSpPr>
          <p:spPr>
            <a:xfrm>
              <a:off x="5436487" y="3428391"/>
              <a:ext cx="1733192" cy="1715834"/>
            </a:xfrm>
            <a:prstGeom prst="ellipse">
              <a:avLst/>
            </a:prstGeom>
            <a:gradFill>
              <a:gsLst>
                <a:gs pos="0">
                  <a:schemeClr val="accent3">
                    <a:shade val="51000"/>
                    <a:satMod val="130000"/>
                    <a:alpha val="25000"/>
                  </a:schemeClr>
                </a:gs>
                <a:gs pos="0">
                  <a:schemeClr val="accent3">
                    <a:shade val="93000"/>
                    <a:satMod val="130000"/>
                  </a:schemeClr>
                </a:gs>
                <a:gs pos="0">
                  <a:schemeClr val="accent3">
                    <a:shade val="94000"/>
                    <a:satMod val="135000"/>
                    <a:alpha val="25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" name="文本框 8"/>
            <p:cNvSpPr txBox="1">
              <a:spLocks noChangeArrowheads="1"/>
            </p:cNvSpPr>
            <p:nvPr/>
          </p:nvSpPr>
          <p:spPr bwMode="auto">
            <a:xfrm>
              <a:off x="3635896" y="3428997"/>
              <a:ext cx="1940296" cy="99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200" dirty="0"/>
                <a:t>“</a:t>
              </a:r>
              <a:r>
                <a:rPr lang="zh-CN" altLang="en-US" sz="1200" dirty="0"/>
                <a:t>全新的概念，融合固态靶和液态靶的优势，极具潜力</a:t>
              </a:r>
              <a:r>
                <a:rPr lang="en-US" altLang="zh-CN" sz="1200" dirty="0"/>
                <a:t>……”---G. </a:t>
              </a:r>
              <a:r>
                <a:rPr lang="en-US" altLang="zh-CN" sz="1200" dirty="0" err="1"/>
                <a:t>Munzenberg</a:t>
              </a:r>
              <a:endParaRPr lang="zh-CN" altLang="en-US" sz="1200" dirty="0"/>
            </a:p>
          </p:txBody>
        </p:sp>
        <p:sp>
          <p:nvSpPr>
            <p:cNvPr id="9" name="矩形 9"/>
            <p:cNvSpPr>
              <a:spLocks noChangeArrowheads="1"/>
            </p:cNvSpPr>
            <p:nvPr/>
          </p:nvSpPr>
          <p:spPr bwMode="auto">
            <a:xfrm>
              <a:off x="5576192" y="3398757"/>
              <a:ext cx="1452584" cy="463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2495"/>
              <a:r>
                <a:rPr lang="zh-CN" altLang="en-US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黑体" panose="02010609060101010101" pitchFamily="49" charset="-122"/>
                </a:rPr>
                <a:t>颗粒流散裂靶</a:t>
              </a:r>
            </a:p>
          </p:txBody>
        </p:sp>
      </p:grpSp>
      <p:grpSp>
        <p:nvGrpSpPr>
          <p:cNvPr id="12" name="组合 12"/>
          <p:cNvGrpSpPr/>
          <p:nvPr/>
        </p:nvGrpSpPr>
        <p:grpSpPr bwMode="auto">
          <a:xfrm>
            <a:off x="351537" y="823170"/>
            <a:ext cx="2606219" cy="2983092"/>
            <a:chOff x="499821" y="870333"/>
            <a:chExt cx="2063373" cy="2811715"/>
          </a:xfrm>
        </p:grpSpPr>
        <p:grpSp>
          <p:nvGrpSpPr>
            <p:cNvPr id="13" name="组合 13"/>
            <p:cNvGrpSpPr/>
            <p:nvPr/>
          </p:nvGrpSpPr>
          <p:grpSpPr bwMode="auto">
            <a:xfrm>
              <a:off x="499821" y="909881"/>
              <a:ext cx="1923416" cy="2772167"/>
              <a:chOff x="392944" y="909881"/>
              <a:chExt cx="1923416" cy="2772167"/>
            </a:xfrm>
          </p:grpSpPr>
          <p:pic>
            <p:nvPicPr>
              <p:cNvPr id="16" name="图片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480" y="909881"/>
                <a:ext cx="1162334" cy="2772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文本框 17"/>
              <p:cNvSpPr txBox="1">
                <a:spLocks noChangeArrowheads="1"/>
              </p:cNvSpPr>
              <p:nvPr/>
            </p:nvSpPr>
            <p:spPr bwMode="auto">
              <a:xfrm rot="16200000">
                <a:off x="1560249" y="2412758"/>
                <a:ext cx="1213062" cy="299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/>
                  <a:t>中子出射</a:t>
                </a:r>
              </a:p>
            </p:txBody>
          </p:sp>
          <p:sp>
            <p:nvSpPr>
              <p:cNvPr id="18" name="文本框 18"/>
              <p:cNvSpPr txBox="1">
                <a:spLocks noChangeArrowheads="1"/>
              </p:cNvSpPr>
              <p:nvPr/>
            </p:nvSpPr>
            <p:spPr bwMode="auto">
              <a:xfrm rot="16200000">
                <a:off x="-695810" y="2082451"/>
                <a:ext cx="2476668" cy="299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/>
                  <a:t>重力驱动密集颗粒流</a:t>
                </a:r>
              </a:p>
            </p:txBody>
          </p:sp>
        </p:grpSp>
        <p:sp>
          <p:nvSpPr>
            <p:cNvPr id="14" name="文本框 14"/>
            <p:cNvSpPr txBox="1">
              <a:spLocks noChangeArrowheads="1"/>
            </p:cNvSpPr>
            <p:nvPr/>
          </p:nvSpPr>
          <p:spPr bwMode="auto">
            <a:xfrm rot="16200000">
              <a:off x="1807083" y="1327284"/>
              <a:ext cx="1213062" cy="29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/>
                <a:t>束流轰击</a:t>
              </a:r>
            </a:p>
          </p:txBody>
        </p:sp>
        <p:cxnSp>
          <p:nvCxnSpPr>
            <p:cNvPr id="15" name="直接箭头连接符 14"/>
            <p:cNvCxnSpPr>
              <a:stCxn id="14" idx="0"/>
            </p:cNvCxnSpPr>
            <p:nvPr/>
          </p:nvCxnSpPr>
          <p:spPr>
            <a:xfrm flipH="1">
              <a:off x="1540697" y="1476864"/>
              <a:ext cx="723338" cy="100246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9" name="Shape 133"/>
          <p:cNvSpPr>
            <a:spLocks noChangeArrowheads="1"/>
          </p:cNvSpPr>
          <p:nvPr/>
        </p:nvSpPr>
        <p:spPr bwMode="auto">
          <a:xfrm>
            <a:off x="0" y="16735"/>
            <a:ext cx="7138824" cy="78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6" tIns="45716" rIns="45716" bIns="45716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lvl="1" indent="0">
              <a:lnSpc>
                <a:spcPct val="170000"/>
              </a:lnSpc>
            </a:pPr>
            <a:r>
              <a:rPr lang="zh-CN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密集颗粒流靶：极高的热移除能力</a:t>
            </a:r>
            <a:endParaRPr lang="en-US" altLang="zh-CN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79" y="1362603"/>
            <a:ext cx="4386793" cy="210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57" y="4333971"/>
            <a:ext cx="3232633" cy="197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19" y="3926825"/>
            <a:ext cx="4409943" cy="286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53" y="3951564"/>
            <a:ext cx="1993189" cy="2649042"/>
          </a:xfrm>
          <a:prstGeom prst="rect">
            <a:avLst/>
          </a:prstGeom>
        </p:spPr>
      </p:pic>
      <p:sp>
        <p:nvSpPr>
          <p:cNvPr id="20" name="矩形 2"/>
          <p:cNvSpPr>
            <a:spLocks noChangeArrowheads="1"/>
          </p:cNvSpPr>
          <p:nvPr/>
        </p:nvSpPr>
        <p:spPr bwMode="auto">
          <a:xfrm>
            <a:off x="7792307" y="3581677"/>
            <a:ext cx="318135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b="1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电子束耦合原理试验</a:t>
            </a:r>
            <a:endParaRPr lang="en-US" altLang="zh-CN" b="1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012" y="3420294"/>
            <a:ext cx="1427584" cy="2286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0285" y="228631"/>
            <a:ext cx="9336140" cy="547695"/>
          </a:xfrm>
        </p:spPr>
        <p:txBody>
          <a:bodyPr/>
          <a:lstStyle/>
          <a:p>
            <a:r>
              <a:rPr lang="zh-CN" altLang="en-US" dirty="0"/>
              <a:t>高亮度次级粒子源高功率靶的技术挑战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6570" y="1147665"/>
            <a:ext cx="799633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/>
              <a:t>束流功率高，有效靶体积小</a:t>
            </a:r>
            <a:r>
              <a:rPr lang="en-US" altLang="zh-CN" sz="2000" b="1" dirty="0"/>
              <a:t>——</a:t>
            </a:r>
            <a:r>
              <a:rPr lang="zh-CN" altLang="en-US" sz="2000" b="1" dirty="0"/>
              <a:t>热移除、辐照损伤问题</a:t>
            </a:r>
            <a:endParaRPr lang="en-US" altLang="zh-CN" sz="20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/>
              <a:t>单脉冲束流粒子数高</a:t>
            </a:r>
            <a:r>
              <a:rPr lang="en-US" altLang="zh-CN" sz="2000" b="1" dirty="0"/>
              <a:t>——</a:t>
            </a:r>
            <a:r>
              <a:rPr lang="zh-CN" altLang="en-US" sz="2000" b="1" dirty="0"/>
              <a:t>热冲击硬化、脆化等</a:t>
            </a:r>
            <a:endParaRPr lang="en-US" altLang="zh-CN" sz="20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/>
              <a:t>次级粒子收集、输运通道对靶结构设计的限制</a:t>
            </a:r>
            <a:r>
              <a:rPr lang="en-US" altLang="zh-CN" sz="2000" b="1" dirty="0"/>
              <a:t>——</a:t>
            </a:r>
            <a:r>
              <a:rPr lang="zh-CN" altLang="en-US" sz="2000" b="1" dirty="0"/>
              <a:t>工作形态、稳定性问题</a:t>
            </a:r>
            <a:endParaRPr lang="en-US" altLang="zh-CN" sz="2000" b="1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r="1"/>
          <a:stretch>
            <a:fillRect/>
          </a:stretch>
        </p:blipFill>
        <p:spPr>
          <a:xfrm>
            <a:off x="6876876" y="2567276"/>
            <a:ext cx="2949060" cy="3573624"/>
          </a:xfrm>
          <a:prstGeom prst="rect">
            <a:avLst/>
          </a:prstGeom>
        </p:spPr>
      </p:pic>
      <p:sp>
        <p:nvSpPr>
          <p:cNvPr id="4" name="标题 1"/>
          <p:cNvSpPr txBox="1"/>
          <p:nvPr/>
        </p:nvSpPr>
        <p:spPr>
          <a:xfrm>
            <a:off x="6732364" y="6072719"/>
            <a:ext cx="4836515" cy="54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sz="2400" dirty="0"/>
              <a:t>一种瀑布型颗粒流靶概念设计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92357"/>
            <a:ext cx="2170391" cy="26467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1" name="Group 9"/>
          <p:cNvGrpSpPr/>
          <p:nvPr/>
        </p:nvGrpSpPr>
        <p:grpSpPr>
          <a:xfrm>
            <a:off x="2340939" y="2722221"/>
            <a:ext cx="2184408" cy="3018382"/>
            <a:chOff x="3166076" y="988978"/>
            <a:chExt cx="2358255" cy="3505723"/>
          </a:xfrm>
        </p:grpSpPr>
        <p:pic>
          <p:nvPicPr>
            <p:cNvPr id="12" name="Picture 2" descr="C:\Users\pl68\Desktop\15EC1129 Target materials test stan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536" y="988978"/>
              <a:ext cx="2339795" cy="3505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166076" y="3850978"/>
              <a:ext cx="2338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Tests of a prototype tungsten</a:t>
              </a:r>
            </a:p>
            <a:p>
              <a:r>
                <a:rPr lang="en-US" sz="1400" dirty="0">
                  <a:solidFill>
                    <a:srgbClr val="FFFFFF"/>
                  </a:solidFill>
                </a:rPr>
                <a:t>production target at RAL</a:t>
              </a:r>
            </a:p>
          </p:txBody>
        </p:sp>
      </p:grpSp>
      <p:sp>
        <p:nvSpPr>
          <p:cNvPr id="5" name="矩形 4"/>
          <p:cNvSpPr/>
          <p:nvPr/>
        </p:nvSpPr>
        <p:spPr>
          <a:xfrm>
            <a:off x="0" y="5872801"/>
            <a:ext cx="59404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High melting temp, </a:t>
            </a:r>
            <a:r>
              <a:rPr lang="en-US" altLang="zh-CN" dirty="0" err="1"/>
              <a:t>radiative</a:t>
            </a:r>
            <a:r>
              <a:rPr lang="en-US" altLang="zh-CN" dirty="0"/>
              <a:t> cooling (~1600ºC), with 8kW beam (700w in target)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7272" y="3172420"/>
            <a:ext cx="1647180" cy="119888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束流功率升高到</a:t>
            </a:r>
            <a:r>
              <a:rPr lang="en-US" altLang="zh-CN" dirty="0">
                <a:solidFill>
                  <a:srgbClr val="0070C0"/>
                </a:solidFill>
              </a:rPr>
              <a:t>100kW</a:t>
            </a:r>
            <a:r>
              <a:rPr lang="zh-CN" altLang="en-US" dirty="0">
                <a:solidFill>
                  <a:srgbClr val="0070C0"/>
                </a:solidFill>
              </a:rPr>
              <a:t>，靶的温度将达到</a:t>
            </a:r>
            <a:r>
              <a:rPr lang="en-US" altLang="zh-CN" dirty="0">
                <a:solidFill>
                  <a:srgbClr val="0070C0"/>
                </a:solidFill>
              </a:rPr>
              <a:t>3150</a:t>
            </a:r>
            <a:r>
              <a:rPr lang="zh-CN" altLang="en-US" dirty="0">
                <a:solidFill>
                  <a:srgbClr val="0070C0"/>
                </a:solidFill>
              </a:rPr>
              <a:t>以上。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3935" y="1012822"/>
            <a:ext cx="2394944" cy="1935340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6578082" y="3620972"/>
            <a:ext cx="984706" cy="394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Charged Lepton Flavor Violation 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4461" y="1135588"/>
            <a:ext cx="47434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/>
              <a:t>Flavor violation in the SM</a:t>
            </a:r>
          </a:p>
          <a:p>
            <a:pPr marL="914400" lvl="1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/>
              <a:t>quark sector</a:t>
            </a:r>
          </a:p>
          <a:p>
            <a:pPr marL="914400" lvl="1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/>
              <a:t>neutrino oscillation</a:t>
            </a:r>
          </a:p>
          <a:p>
            <a:pPr marL="914400" lvl="1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/>
              <a:t>charged lepton?</a:t>
            </a:r>
          </a:p>
          <a:p>
            <a:r>
              <a:rPr lang="en-US" altLang="zh-CN" sz="2800" dirty="0"/>
              <a:t>	</a:t>
            </a:r>
            <a:endParaRPr lang="zh-CN" altLang="en-US" sz="2800" dirty="0"/>
          </a:p>
        </p:txBody>
      </p:sp>
      <p:grpSp>
        <p:nvGrpSpPr>
          <p:cNvPr id="4" name="Group 46"/>
          <p:cNvGrpSpPr/>
          <p:nvPr/>
        </p:nvGrpSpPr>
        <p:grpSpPr>
          <a:xfrm>
            <a:off x="477837" y="3027373"/>
            <a:ext cx="4367925" cy="3634959"/>
            <a:chOff x="304800" y="1989854"/>
            <a:chExt cx="5548580" cy="4208571"/>
          </a:xfrm>
        </p:grpSpPr>
        <p:pic>
          <p:nvPicPr>
            <p:cNvPr id="5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989854"/>
              <a:ext cx="5548580" cy="4208571"/>
            </a:xfrm>
            <a:prstGeom prst="rect">
              <a:avLst/>
            </a:prstGeom>
          </p:spPr>
        </p:pic>
        <p:cxnSp>
          <p:nvCxnSpPr>
            <p:cNvPr id="6" name="Straight Arrow Connector 17"/>
            <p:cNvCxnSpPr/>
            <p:nvPr/>
          </p:nvCxnSpPr>
          <p:spPr>
            <a:xfrm>
              <a:off x="1295400" y="2709445"/>
              <a:ext cx="0" cy="490955"/>
            </a:xfrm>
            <a:prstGeom prst="straightConnector1">
              <a:avLst/>
            </a:prstGeom>
            <a:ln w="57150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19"/>
            <p:cNvCxnSpPr/>
            <p:nvPr/>
          </p:nvCxnSpPr>
          <p:spPr>
            <a:xfrm>
              <a:off x="1295400" y="2758105"/>
              <a:ext cx="990601" cy="383073"/>
            </a:xfrm>
            <a:prstGeom prst="straightConnector1">
              <a:avLst/>
            </a:prstGeom>
            <a:ln w="28575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25"/>
            <p:cNvCxnSpPr/>
            <p:nvPr/>
          </p:nvCxnSpPr>
          <p:spPr>
            <a:xfrm>
              <a:off x="1295399" y="2758105"/>
              <a:ext cx="2030184" cy="442295"/>
            </a:xfrm>
            <a:prstGeom prst="straightConnector1">
              <a:avLst/>
            </a:prstGeom>
            <a:ln w="6350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28"/>
            <p:cNvCxnSpPr/>
            <p:nvPr/>
          </p:nvCxnSpPr>
          <p:spPr>
            <a:xfrm>
              <a:off x="2286000" y="2704163"/>
              <a:ext cx="0" cy="490955"/>
            </a:xfrm>
            <a:prstGeom prst="straightConnector1">
              <a:avLst/>
            </a:prstGeom>
            <a:ln w="57150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29"/>
            <p:cNvCxnSpPr/>
            <p:nvPr/>
          </p:nvCxnSpPr>
          <p:spPr>
            <a:xfrm>
              <a:off x="3276600" y="2709445"/>
              <a:ext cx="0" cy="490955"/>
            </a:xfrm>
            <a:prstGeom prst="straightConnector1">
              <a:avLst/>
            </a:prstGeom>
            <a:ln w="57150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30"/>
            <p:cNvCxnSpPr/>
            <p:nvPr/>
          </p:nvCxnSpPr>
          <p:spPr>
            <a:xfrm flipV="1">
              <a:off x="1295398" y="2758105"/>
              <a:ext cx="1015093" cy="431733"/>
            </a:xfrm>
            <a:prstGeom prst="straightConnector1">
              <a:avLst/>
            </a:prstGeom>
            <a:ln w="28575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33"/>
            <p:cNvCxnSpPr/>
            <p:nvPr/>
          </p:nvCxnSpPr>
          <p:spPr>
            <a:xfrm>
              <a:off x="2259106" y="2743061"/>
              <a:ext cx="990601" cy="383073"/>
            </a:xfrm>
            <a:prstGeom prst="straightConnector1">
              <a:avLst/>
            </a:prstGeom>
            <a:ln w="28575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34"/>
            <p:cNvCxnSpPr/>
            <p:nvPr/>
          </p:nvCxnSpPr>
          <p:spPr>
            <a:xfrm flipV="1">
              <a:off x="2310489" y="2718730"/>
              <a:ext cx="1015093" cy="431733"/>
            </a:xfrm>
            <a:prstGeom prst="straightConnector1">
              <a:avLst/>
            </a:prstGeom>
            <a:ln w="28575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35"/>
            <p:cNvCxnSpPr/>
            <p:nvPr/>
          </p:nvCxnSpPr>
          <p:spPr>
            <a:xfrm flipV="1">
              <a:off x="1307643" y="2728017"/>
              <a:ext cx="1942064" cy="431731"/>
            </a:xfrm>
            <a:prstGeom prst="straightConnector1">
              <a:avLst/>
            </a:prstGeom>
            <a:ln w="6350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38"/>
            <p:cNvCxnSpPr/>
            <p:nvPr/>
          </p:nvCxnSpPr>
          <p:spPr>
            <a:xfrm>
              <a:off x="1524000" y="5541084"/>
              <a:ext cx="533400" cy="0"/>
            </a:xfrm>
            <a:prstGeom prst="straightConnector1">
              <a:avLst/>
            </a:prstGeom>
            <a:ln w="57150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40"/>
            <p:cNvCxnSpPr/>
            <p:nvPr/>
          </p:nvCxnSpPr>
          <p:spPr>
            <a:xfrm>
              <a:off x="2514600" y="5541084"/>
              <a:ext cx="533400" cy="0"/>
            </a:xfrm>
            <a:prstGeom prst="straightConnector1">
              <a:avLst/>
            </a:prstGeom>
            <a:ln w="57150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41"/>
            <p:cNvCxnSpPr/>
            <p:nvPr/>
          </p:nvCxnSpPr>
          <p:spPr>
            <a:xfrm>
              <a:off x="1524000" y="4495800"/>
              <a:ext cx="5334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42"/>
            <p:cNvSpPr/>
            <p:nvPr/>
          </p:nvSpPr>
          <p:spPr>
            <a:xfrm>
              <a:off x="1600200" y="3911025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Arrow Connector 43"/>
            <p:cNvCxnSpPr/>
            <p:nvPr/>
          </p:nvCxnSpPr>
          <p:spPr>
            <a:xfrm>
              <a:off x="2514600" y="4495800"/>
              <a:ext cx="5334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44"/>
            <p:cNvSpPr/>
            <p:nvPr/>
          </p:nvSpPr>
          <p:spPr>
            <a:xfrm>
              <a:off x="2590800" y="3911025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791218" y="1183210"/>
                <a:ext cx="5308582" cy="225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altLang="zh-CN" sz="2800" dirty="0" err="1"/>
                  <a:t>Muon</a:t>
                </a:r>
                <a:r>
                  <a:rPr lang="en-US" altLang="zh-CN" sz="2800" dirty="0"/>
                  <a:t> CLFV processes</a:t>
                </a:r>
              </a:p>
              <a:p>
                <a:pPr marL="742950" lvl="1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altLang="zh-CN" sz="2800" dirty="0"/>
                  <a:t>Highly suppressed in the SM and unobservable (&lt;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/>
                          </a:rPr>
                          <m:t>−50</m:t>
                        </m:r>
                      </m:sup>
                    </m:sSup>
                  </m:oMath>
                </a14:m>
                <a:r>
                  <a:rPr lang="en-US" altLang="zh-CN" sz="2800" dirty="0"/>
                  <a:t>)</a:t>
                </a:r>
              </a:p>
              <a:p>
                <a:pPr marL="742950" lvl="1" indent="-285750"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altLang="zh-CN" sz="2800" dirty="0"/>
                  <a:t>Clear hints to BSM </a:t>
                </a:r>
              </a:p>
              <a:p>
                <a:r>
                  <a:rPr lang="en-US" altLang="zh-CN" sz="2800" dirty="0"/>
                  <a:t>	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18" y="1183210"/>
                <a:ext cx="5308582" cy="2251642"/>
              </a:xfrm>
              <a:prstGeom prst="rect">
                <a:avLst/>
              </a:prstGeom>
              <a:blipFill rotWithShape="1">
                <a:blip r:embed="rId3"/>
                <a:stretch>
                  <a:fillRect l="-1952" t="-2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3561656"/>
            <a:ext cx="34988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87" y="3361227"/>
            <a:ext cx="3002489" cy="156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9" y="4686696"/>
            <a:ext cx="2652183" cy="176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12" y="5063057"/>
            <a:ext cx="2795439" cy="149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1765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040" y="206622"/>
            <a:ext cx="9336140" cy="547695"/>
          </a:xfrm>
        </p:spPr>
        <p:txBody>
          <a:bodyPr>
            <a:normAutofit/>
          </a:bodyPr>
          <a:lstStyle/>
          <a:p>
            <a:r>
              <a:rPr lang="en-US" altLang="zh-CN" dirty="0"/>
              <a:t>MOMENT</a:t>
            </a:r>
            <a:r>
              <a:rPr lang="zh-CN" altLang="en-US" dirty="0"/>
              <a:t>颗粒流靶概念设计（</a:t>
            </a:r>
            <a:r>
              <a:rPr lang="en-US" altLang="zh-CN" dirty="0"/>
              <a:t>IMP&amp;IHEP</a:t>
            </a:r>
            <a:r>
              <a:rPr lang="zh-CN" altLang="en-US" dirty="0"/>
              <a:t>）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74866" y="1182015"/>
            <a:ext cx="6070313" cy="5205097"/>
            <a:chOff x="395536" y="706499"/>
            <a:chExt cx="4608512" cy="351458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36" y="908720"/>
              <a:ext cx="4528801" cy="3156655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395536" y="706499"/>
              <a:ext cx="4608512" cy="202221"/>
            </a:xfrm>
            <a:prstGeom prst="rect">
              <a:avLst/>
            </a:prstGeom>
            <a:solidFill>
              <a:schemeClr val="accent6">
                <a:lumMod val="75000"/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tx1"/>
                  </a:solidFill>
                </a:rPr>
                <a:t>Solenoid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95536" y="4018867"/>
              <a:ext cx="4608512" cy="202221"/>
            </a:xfrm>
            <a:prstGeom prst="rect">
              <a:avLst/>
            </a:prstGeom>
            <a:solidFill>
              <a:schemeClr val="accent6">
                <a:lumMod val="75000"/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tx1"/>
                  </a:solidFill>
                </a:rPr>
                <a:t>Solenoid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155" y="1755507"/>
            <a:ext cx="4828191" cy="3764107"/>
          </a:xfrm>
          <a:prstGeom prst="rect">
            <a:avLst/>
          </a:prstGeom>
        </p:spPr>
      </p:pic>
      <p:sp>
        <p:nvSpPr>
          <p:cNvPr id="17" name="文本框 19"/>
          <p:cNvSpPr txBox="1"/>
          <p:nvPr/>
        </p:nvSpPr>
        <p:spPr>
          <a:xfrm>
            <a:off x="7649812" y="5898813"/>
            <a:ext cx="2812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一种顺束流径迹的曲型设计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918" y="1093219"/>
            <a:ext cx="7873466" cy="535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8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850" y="1476375"/>
            <a:ext cx="71437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400" dirty="0" smtClean="0"/>
              <a:t>the </a:t>
            </a:r>
            <a:r>
              <a:rPr lang="en-US" altLang="zh-CN" sz="2400" dirty="0"/>
              <a:t>accelerator structure of </a:t>
            </a:r>
            <a:r>
              <a:rPr lang="en-US" altLang="zh-CN" sz="2400" dirty="0" err="1"/>
              <a:t>CiADS</a:t>
            </a:r>
            <a:r>
              <a:rPr lang="en-US" altLang="zh-CN" sz="2400" dirty="0"/>
              <a:t> is similar with PIP-II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endParaRPr lang="en-US" altLang="zh-CN" sz="2400" dirty="0"/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400" dirty="0" err="1"/>
              <a:t>CiADS</a:t>
            </a:r>
            <a:r>
              <a:rPr lang="en-US" altLang="zh-CN" sz="2400" dirty="0"/>
              <a:t>-I and </a:t>
            </a:r>
            <a:r>
              <a:rPr lang="en-US" altLang="zh-CN" sz="2400" dirty="0" err="1"/>
              <a:t>CiADS</a:t>
            </a:r>
            <a:r>
              <a:rPr lang="en-US" altLang="zh-CN" sz="2400" dirty="0"/>
              <a:t>-II could be </a:t>
            </a:r>
            <a:r>
              <a:rPr lang="en-US" altLang="zh-CN" sz="2400" dirty="0" smtClean="0"/>
              <a:t>feasible platform </a:t>
            </a:r>
            <a:r>
              <a:rPr lang="en-US" altLang="zh-CN" sz="2400" dirty="0"/>
              <a:t>for next generation mu e conversion experiments </a:t>
            </a:r>
          </a:p>
          <a:p>
            <a:pPr marL="742950" lvl="1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400" dirty="0"/>
              <a:t>No antiproton background</a:t>
            </a:r>
          </a:p>
          <a:p>
            <a:pPr marL="742950" lvl="1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400" dirty="0"/>
              <a:t>Shorter pulse width</a:t>
            </a:r>
          </a:p>
          <a:p>
            <a:pPr marL="742950" lvl="1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400" dirty="0"/>
              <a:t>Relatively low </a:t>
            </a:r>
            <a:r>
              <a:rPr lang="en-US" altLang="zh-CN" sz="2400" dirty="0" err="1"/>
              <a:t>muon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yields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400" dirty="0"/>
              <a:t> </a:t>
            </a:r>
            <a:r>
              <a:rPr lang="en-US" altLang="zh-CN" sz="2400" dirty="0" smtClean="0"/>
              <a:t>g-2@HIAF-U feasible?  Systematic uncertainty need improved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400" dirty="0" err="1" smtClean="0"/>
              <a:t>neutrino@HIAF-U</a:t>
            </a:r>
            <a:r>
              <a:rPr lang="en-US" altLang="zh-CN" sz="2400" dirty="0" smtClean="0"/>
              <a:t> </a:t>
            </a:r>
          </a:p>
          <a:p>
            <a:pPr marL="742950" lvl="1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400" dirty="0" smtClean="0"/>
              <a:t> Neutrino cross section experiment?</a:t>
            </a:r>
            <a:endParaRPr lang="en-US" altLang="zh-CN" sz="2400" dirty="0"/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151936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357004" y="2227983"/>
            <a:ext cx="783855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i="1" dirty="0">
                <a:solidFill>
                  <a:srgbClr val="FF0000"/>
                </a:solidFill>
              </a:rPr>
              <a:t>Thanks for </a:t>
            </a:r>
          </a:p>
          <a:p>
            <a:pPr algn="ctr"/>
            <a:r>
              <a:rPr lang="en-US" altLang="zh-CN" sz="8800" i="1" dirty="0">
                <a:solidFill>
                  <a:srgbClr val="FF0000"/>
                </a:solidFill>
              </a:rPr>
              <a:t>your attention</a:t>
            </a:r>
            <a:r>
              <a:rPr lang="zh-CN" altLang="en-US" sz="8800" i="1" dirty="0">
                <a:solidFill>
                  <a:srgbClr val="FF0000"/>
                </a:solidFill>
              </a:rPr>
              <a:t>！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3485" y="2413001"/>
            <a:ext cx="10247233" cy="1325563"/>
          </a:xfrm>
        </p:spPr>
        <p:txBody>
          <a:bodyPr/>
          <a:lstStyle/>
          <a:p>
            <a:pPr algn="ctr"/>
            <a:r>
              <a:rPr lang="en-US" altLang="zh-CN" dirty="0"/>
              <a:t>backups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4716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810" y="69851"/>
            <a:ext cx="10247233" cy="1325563"/>
          </a:xfrm>
        </p:spPr>
        <p:txBody>
          <a:bodyPr/>
          <a:lstStyle/>
          <a:p>
            <a:r>
              <a:rPr lang="en-US" altLang="zh-CN" dirty="0"/>
              <a:t>Kick and pick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0A128F8-0A17-4B03-88BF-E02C8651D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629" y="3243239"/>
            <a:ext cx="4070794" cy="3195353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8AF8DE2F-99F8-4CE9-A970-1AB157F440F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826520" y="3148493"/>
            <a:ext cx="3967995" cy="1650736"/>
          </a:xfrm>
          <a:prstGeom prst="rect">
            <a:avLst/>
          </a:prstGeom>
        </p:spPr>
      </p:pic>
      <p:pic>
        <p:nvPicPr>
          <p:cNvPr id="6" name="Picture 41"/>
          <p:cNvPicPr>
            <a:picLocks noChangeAspect="1"/>
          </p:cNvPicPr>
          <p:nvPr/>
        </p:nvPicPr>
        <p:blipFill rotWithShape="1">
          <a:blip r:embed="rId4"/>
          <a:srcRect b="44110"/>
          <a:stretch/>
        </p:blipFill>
        <p:spPr>
          <a:xfrm>
            <a:off x="1173435" y="853261"/>
            <a:ext cx="8071804" cy="2190917"/>
          </a:xfrm>
          <a:prstGeom prst="rect">
            <a:avLst/>
          </a:prstGeom>
        </p:spPr>
      </p:pic>
      <p:grpSp>
        <p:nvGrpSpPr>
          <p:cNvPr id="7" name="组合 33">
            <a:extLst>
              <a:ext uri="{FF2B5EF4-FFF2-40B4-BE49-F238E27FC236}">
                <a16:creationId xmlns:a16="http://schemas.microsoft.com/office/drawing/2014/main" xmlns="" id="{03952B85-34D9-448C-A433-63865A7B2FED}"/>
              </a:ext>
            </a:extLst>
          </p:cNvPr>
          <p:cNvGrpSpPr/>
          <p:nvPr/>
        </p:nvGrpSpPr>
        <p:grpSpPr>
          <a:xfrm>
            <a:off x="170837" y="3225637"/>
            <a:ext cx="3088633" cy="2487068"/>
            <a:chOff x="5570122" y="1546706"/>
            <a:chExt cx="3832411" cy="2994121"/>
          </a:xfrm>
        </p:grpSpPr>
        <p:grpSp>
          <p:nvGrpSpPr>
            <p:cNvPr id="8" name="组合 32">
              <a:extLst>
                <a:ext uri="{FF2B5EF4-FFF2-40B4-BE49-F238E27FC236}">
                  <a16:creationId xmlns:a16="http://schemas.microsoft.com/office/drawing/2014/main" xmlns="" id="{4C80ECCB-37B6-49A6-97BE-3722D6FDCEDB}"/>
                </a:ext>
              </a:extLst>
            </p:cNvPr>
            <p:cNvGrpSpPr/>
            <p:nvPr/>
          </p:nvGrpSpPr>
          <p:grpSpPr>
            <a:xfrm>
              <a:off x="5570122" y="1941212"/>
              <a:ext cx="3832411" cy="2599615"/>
              <a:chOff x="5541077" y="1456017"/>
              <a:chExt cx="3832411" cy="2599615"/>
            </a:xfrm>
          </p:grpSpPr>
          <p:grpSp>
            <p:nvGrpSpPr>
              <p:cNvPr id="12" name="组合 3">
                <a:extLst>
                  <a:ext uri="{FF2B5EF4-FFF2-40B4-BE49-F238E27FC236}">
                    <a16:creationId xmlns:a16="http://schemas.microsoft.com/office/drawing/2014/main" xmlns="" id="{2B68B724-11C9-48A2-A043-94729D7CBEAD}"/>
                  </a:ext>
                </a:extLst>
              </p:cNvPr>
              <p:cNvGrpSpPr/>
              <p:nvPr/>
            </p:nvGrpSpPr>
            <p:grpSpPr>
              <a:xfrm>
                <a:off x="5541077" y="1456017"/>
                <a:ext cx="3832411" cy="2229090"/>
                <a:chOff x="5723354" y="1792055"/>
                <a:chExt cx="3832411" cy="2229090"/>
              </a:xfrm>
            </p:grpSpPr>
            <p:grpSp>
              <p:nvGrpSpPr>
                <p:cNvPr id="14" name="组合 6">
                  <a:extLst>
                    <a:ext uri="{FF2B5EF4-FFF2-40B4-BE49-F238E27FC236}">
                      <a16:creationId xmlns:a16="http://schemas.microsoft.com/office/drawing/2014/main" xmlns="" id="{F7CD2F4C-EA89-4E85-B370-301FD20BAE35}"/>
                    </a:ext>
                  </a:extLst>
                </p:cNvPr>
                <p:cNvGrpSpPr/>
                <p:nvPr/>
              </p:nvGrpSpPr>
              <p:grpSpPr>
                <a:xfrm>
                  <a:off x="6560515" y="1939733"/>
                  <a:ext cx="2995250" cy="1670050"/>
                  <a:chOff x="7354665" y="3166269"/>
                  <a:chExt cx="2995250" cy="1670050"/>
                </a:xfrm>
              </p:grpSpPr>
              <p:grpSp>
                <p:nvGrpSpPr>
                  <p:cNvPr id="22" name="组合 7">
                    <a:extLst>
                      <a:ext uri="{FF2B5EF4-FFF2-40B4-BE49-F238E27FC236}">
                        <a16:creationId xmlns:a16="http://schemas.microsoft.com/office/drawing/2014/main" xmlns="" id="{0220E97C-CDD6-4139-BE33-467D5CAC8993}"/>
                      </a:ext>
                    </a:extLst>
                  </p:cNvPr>
                  <p:cNvGrpSpPr/>
                  <p:nvPr/>
                </p:nvGrpSpPr>
                <p:grpSpPr>
                  <a:xfrm>
                    <a:off x="7354665" y="3166269"/>
                    <a:ext cx="1520018" cy="1670050"/>
                    <a:chOff x="7478001" y="3166269"/>
                    <a:chExt cx="3470415" cy="1670050"/>
                  </a:xfrm>
                </p:grpSpPr>
                <p:cxnSp>
                  <p:nvCxnSpPr>
                    <p:cNvPr id="27" name="连接符: 肘形 12">
                      <a:extLst>
                        <a:ext uri="{FF2B5EF4-FFF2-40B4-BE49-F238E27FC236}">
                          <a16:creationId xmlns:a16="http://schemas.microsoft.com/office/drawing/2014/main" xmlns="" id="{CE27A35B-C27B-43C1-BB85-2A4D9BB9BA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478001" y="3166269"/>
                      <a:ext cx="1755648" cy="1670050"/>
                    </a:xfrm>
                    <a:prstGeom prst="bentConnector3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连接符: 肘形 13">
                      <a:extLst>
                        <a:ext uri="{FF2B5EF4-FFF2-40B4-BE49-F238E27FC236}">
                          <a16:creationId xmlns:a16="http://schemas.microsoft.com/office/drawing/2014/main" xmlns="" id="{D33B0E0B-226F-4607-A9A6-EC19F9F4726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33649" y="3166269"/>
                      <a:ext cx="1714767" cy="1670050"/>
                    </a:xfrm>
                    <a:prstGeom prst="bentConnector3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直接连接符 16">
                      <a:extLst>
                        <a:ext uri="{FF2B5EF4-FFF2-40B4-BE49-F238E27FC236}">
                          <a16:creationId xmlns:a16="http://schemas.microsoft.com/office/drawing/2014/main" xmlns="" id="{D0BF62C1-4502-4CAE-B94D-2024ED8BC4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478001" y="4013486"/>
                      <a:ext cx="3470415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" name="组合 8">
                    <a:extLst>
                      <a:ext uri="{FF2B5EF4-FFF2-40B4-BE49-F238E27FC236}">
                        <a16:creationId xmlns:a16="http://schemas.microsoft.com/office/drawing/2014/main" xmlns="" id="{0DA2A6F9-E258-40C9-BB27-1845424836B2}"/>
                      </a:ext>
                    </a:extLst>
                  </p:cNvPr>
                  <p:cNvGrpSpPr/>
                  <p:nvPr/>
                </p:nvGrpSpPr>
                <p:grpSpPr>
                  <a:xfrm>
                    <a:off x="8829897" y="3166269"/>
                    <a:ext cx="1520018" cy="1670050"/>
                    <a:chOff x="7478001" y="3166269"/>
                    <a:chExt cx="3470415" cy="1670050"/>
                  </a:xfrm>
                </p:grpSpPr>
                <p:cxnSp>
                  <p:nvCxnSpPr>
                    <p:cNvPr id="24" name="连接符: 肘形 9">
                      <a:extLst>
                        <a:ext uri="{FF2B5EF4-FFF2-40B4-BE49-F238E27FC236}">
                          <a16:creationId xmlns:a16="http://schemas.microsoft.com/office/drawing/2014/main" xmlns="" id="{FD61CF95-9B8A-4AE0-B1E9-DA986F41FF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478001" y="3166269"/>
                      <a:ext cx="1755648" cy="1670050"/>
                    </a:xfrm>
                    <a:prstGeom prst="bentConnector3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连接符: 肘形 10">
                      <a:extLst>
                        <a:ext uri="{FF2B5EF4-FFF2-40B4-BE49-F238E27FC236}">
                          <a16:creationId xmlns:a16="http://schemas.microsoft.com/office/drawing/2014/main" xmlns="" id="{E95EF8D9-283D-4121-A7B9-70856C48A87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33649" y="3166269"/>
                      <a:ext cx="1714767" cy="1670050"/>
                    </a:xfrm>
                    <a:prstGeom prst="bentConnector3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直接连接符 11">
                      <a:extLst>
                        <a:ext uri="{FF2B5EF4-FFF2-40B4-BE49-F238E27FC236}">
                          <a16:creationId xmlns:a16="http://schemas.microsoft.com/office/drawing/2014/main" xmlns="" id="{A478E1E3-AD74-4133-B6A0-F31935D7D3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478001" y="4013486"/>
                      <a:ext cx="3470415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5" name="文本框 17">
                  <a:extLst>
                    <a:ext uri="{FF2B5EF4-FFF2-40B4-BE49-F238E27FC236}">
                      <a16:creationId xmlns:a16="http://schemas.microsoft.com/office/drawing/2014/main" xmlns="" id="{5328DF75-3DE9-49FA-8CEB-C0F55F16288D}"/>
                    </a:ext>
                  </a:extLst>
                </p:cNvPr>
                <p:cNvSpPr txBox="1"/>
                <p:nvPr/>
              </p:nvSpPr>
              <p:spPr>
                <a:xfrm>
                  <a:off x="5723354" y="1792055"/>
                  <a:ext cx="104551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chemeClr val="tx1"/>
                      </a:solidFill>
                    </a:rPr>
                    <a:t>+500V</a:t>
                  </a:r>
                  <a:endParaRPr lang="zh-CN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文本框 18">
                  <a:extLst>
                    <a:ext uri="{FF2B5EF4-FFF2-40B4-BE49-F238E27FC236}">
                      <a16:creationId xmlns:a16="http://schemas.microsoft.com/office/drawing/2014/main" xmlns="" id="{41DDE0B3-1541-44EC-93E5-30ACC08B939D}"/>
                    </a:ext>
                  </a:extLst>
                </p:cNvPr>
                <p:cNvSpPr txBox="1"/>
                <p:nvPr/>
              </p:nvSpPr>
              <p:spPr>
                <a:xfrm>
                  <a:off x="5737788" y="3443676"/>
                  <a:ext cx="104551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chemeClr val="tx1"/>
                      </a:solidFill>
                    </a:rPr>
                    <a:t>-500V</a:t>
                  </a:r>
                  <a:endParaRPr lang="zh-CN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文本框 19">
                  <a:extLst>
                    <a:ext uri="{FF2B5EF4-FFF2-40B4-BE49-F238E27FC236}">
                      <a16:creationId xmlns:a16="http://schemas.microsoft.com/office/drawing/2014/main" xmlns="" id="{0BD7EE25-2F28-4122-82BE-D2E76D09CC92}"/>
                    </a:ext>
                  </a:extLst>
                </p:cNvPr>
                <p:cNvSpPr txBox="1"/>
                <p:nvPr/>
              </p:nvSpPr>
              <p:spPr>
                <a:xfrm>
                  <a:off x="5977143" y="2634676"/>
                  <a:ext cx="104551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chemeClr val="tx1"/>
                      </a:solidFill>
                    </a:rPr>
                    <a:t>0V</a:t>
                  </a:r>
                  <a:endParaRPr lang="zh-CN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文本框 20">
                  <a:extLst>
                    <a:ext uri="{FF2B5EF4-FFF2-40B4-BE49-F238E27FC236}">
                      <a16:creationId xmlns:a16="http://schemas.microsoft.com/office/drawing/2014/main" xmlns="" id="{C8DFD649-966D-4CB7-B544-D6FBDC67F3EC}"/>
                    </a:ext>
                  </a:extLst>
                </p:cNvPr>
                <p:cNvSpPr txBox="1"/>
                <p:nvPr/>
              </p:nvSpPr>
              <p:spPr>
                <a:xfrm>
                  <a:off x="6763952" y="3682591"/>
                  <a:ext cx="40687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chemeClr val="tx1"/>
                      </a:solidFill>
                    </a:rPr>
                    <a:t>0</a:t>
                  </a:r>
                  <a:endParaRPr lang="zh-CN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文本框 24">
                  <a:extLst>
                    <a:ext uri="{FF2B5EF4-FFF2-40B4-BE49-F238E27FC236}">
                      <a16:creationId xmlns:a16="http://schemas.microsoft.com/office/drawing/2014/main" xmlns="" id="{9772036D-4D0B-45EF-AD7E-0B757E0B8768}"/>
                    </a:ext>
                  </a:extLst>
                </p:cNvPr>
                <p:cNvSpPr txBox="1"/>
                <p:nvPr/>
              </p:nvSpPr>
              <p:spPr>
                <a:xfrm>
                  <a:off x="7523961" y="3667517"/>
                  <a:ext cx="3620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chemeClr val="tx1"/>
                      </a:solidFill>
                    </a:rPr>
                    <a:t>6</a:t>
                  </a:r>
                  <a:endParaRPr lang="zh-CN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文本框 25">
                  <a:extLst>
                    <a:ext uri="{FF2B5EF4-FFF2-40B4-BE49-F238E27FC236}">
                      <a16:creationId xmlns:a16="http://schemas.microsoft.com/office/drawing/2014/main" xmlns="" id="{E4DAC66A-5702-4BFE-B672-BD04B4ABF859}"/>
                    </a:ext>
                  </a:extLst>
                </p:cNvPr>
                <p:cNvSpPr txBox="1"/>
                <p:nvPr/>
              </p:nvSpPr>
              <p:spPr>
                <a:xfrm>
                  <a:off x="8259130" y="3664939"/>
                  <a:ext cx="50697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chemeClr val="tx1"/>
                      </a:solidFill>
                    </a:rPr>
                    <a:t>12</a:t>
                  </a:r>
                  <a:endParaRPr lang="zh-CN" alt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文本框 26">
                  <a:extLst>
                    <a:ext uri="{FF2B5EF4-FFF2-40B4-BE49-F238E27FC236}">
                      <a16:creationId xmlns:a16="http://schemas.microsoft.com/office/drawing/2014/main" xmlns="" id="{A23036E4-B525-4FBA-843D-4A7DAC1C218B}"/>
                    </a:ext>
                  </a:extLst>
                </p:cNvPr>
                <p:cNvSpPr txBox="1"/>
                <p:nvPr/>
              </p:nvSpPr>
              <p:spPr>
                <a:xfrm>
                  <a:off x="8994299" y="3659757"/>
                  <a:ext cx="56146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chemeClr val="tx1"/>
                      </a:solidFill>
                    </a:rPr>
                    <a:t>18</a:t>
                  </a:r>
                  <a:endParaRPr lang="zh-CN" altLang="en-US" sz="16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3" name="文本框 27">
                <a:extLst>
                  <a:ext uri="{FF2B5EF4-FFF2-40B4-BE49-F238E27FC236}">
                    <a16:creationId xmlns:a16="http://schemas.microsoft.com/office/drawing/2014/main" xmlns="" id="{D14EAEEC-639A-4B3E-AF0D-CEA0BDA213EA}"/>
                  </a:ext>
                </a:extLst>
              </p:cNvPr>
              <p:cNvSpPr txBox="1"/>
              <p:nvPr/>
            </p:nvSpPr>
            <p:spPr>
              <a:xfrm>
                <a:off x="7072387" y="3685107"/>
                <a:ext cx="1408554" cy="370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tx1"/>
                    </a:solidFill>
                  </a:rPr>
                  <a:t>Time</a:t>
                </a:r>
                <a:r>
                  <a:rPr lang="zh-CN" altLang="en-US" sz="1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400" dirty="0">
                    <a:solidFill>
                      <a:schemeClr val="tx1"/>
                    </a:solidFill>
                  </a:rPr>
                  <a:t>(ns)</a:t>
                </a:r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文本框 28">
              <a:extLst>
                <a:ext uri="{FF2B5EF4-FFF2-40B4-BE49-F238E27FC236}">
                  <a16:creationId xmlns:a16="http://schemas.microsoft.com/office/drawing/2014/main" xmlns="" id="{E918014D-85F6-460F-89AF-5AE71F39E3B3}"/>
                </a:ext>
              </a:extLst>
            </p:cNvPr>
            <p:cNvSpPr txBox="1"/>
            <p:nvPr/>
          </p:nvSpPr>
          <p:spPr>
            <a:xfrm>
              <a:off x="6933981" y="1564223"/>
              <a:ext cx="298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K</a:t>
              </a:r>
              <a:endParaRPr lang="zh-CN" altLang="en-US" sz="2000" dirty="0"/>
            </a:p>
          </p:txBody>
        </p:sp>
        <p:sp>
          <p:nvSpPr>
            <p:cNvPr id="10" name="文本框 29">
              <a:extLst>
                <a:ext uri="{FF2B5EF4-FFF2-40B4-BE49-F238E27FC236}">
                  <a16:creationId xmlns:a16="http://schemas.microsoft.com/office/drawing/2014/main" xmlns="" id="{F1AF0B5B-7512-4D90-ACC8-99B7747C5D1E}"/>
                </a:ext>
              </a:extLst>
            </p:cNvPr>
            <p:cNvSpPr txBox="1"/>
            <p:nvPr/>
          </p:nvSpPr>
          <p:spPr>
            <a:xfrm>
              <a:off x="7732817" y="1564224"/>
              <a:ext cx="298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P</a:t>
              </a:r>
              <a:endParaRPr lang="zh-CN" altLang="en-US" sz="2000" dirty="0"/>
            </a:p>
          </p:txBody>
        </p:sp>
        <p:sp>
          <p:nvSpPr>
            <p:cNvPr id="11" name="文本框 30">
              <a:extLst>
                <a:ext uri="{FF2B5EF4-FFF2-40B4-BE49-F238E27FC236}">
                  <a16:creationId xmlns:a16="http://schemas.microsoft.com/office/drawing/2014/main" xmlns="" id="{961F7DF7-1733-4EBF-AD52-D6AF9C9B998F}"/>
                </a:ext>
              </a:extLst>
            </p:cNvPr>
            <p:cNvSpPr txBox="1"/>
            <p:nvPr/>
          </p:nvSpPr>
          <p:spPr>
            <a:xfrm>
              <a:off x="8464042" y="1546706"/>
              <a:ext cx="298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K</a:t>
              </a:r>
              <a:endParaRPr lang="zh-CN" altLang="en-US" sz="2000" dirty="0"/>
            </a:p>
          </p:txBody>
        </p:sp>
      </p:grpSp>
      <p:sp>
        <p:nvSpPr>
          <p:cNvPr id="30" name="文本框 4">
            <a:extLst>
              <a:ext uri="{FF2B5EF4-FFF2-40B4-BE49-F238E27FC236}">
                <a16:creationId xmlns:a16="http://schemas.microsoft.com/office/drawing/2014/main" xmlns="" id="{2B787AC3-B828-4101-9750-DBBAEEF56963}"/>
              </a:ext>
            </a:extLst>
          </p:cNvPr>
          <p:cNvSpPr txBox="1"/>
          <p:nvPr/>
        </p:nvSpPr>
        <p:spPr>
          <a:xfrm>
            <a:off x="200495" y="5881673"/>
            <a:ext cx="3188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Ideal Voltage between the electrode </a:t>
            </a:r>
          </a:p>
          <a:p>
            <a:pPr algn="ctr"/>
            <a:r>
              <a:rPr lang="en-US" altLang="zh-CN" sz="1600" dirty="0"/>
              <a:t>( K: kicked  P: picked)   </a:t>
            </a:r>
            <a:endParaRPr lang="zh-CN" altLang="en-US" sz="1600" dirty="0"/>
          </a:p>
        </p:txBody>
      </p:sp>
      <p:pic>
        <p:nvPicPr>
          <p:cNvPr id="31" name="图片 12">
            <a:extLst>
              <a:ext uri="{FF2B5EF4-FFF2-40B4-BE49-F238E27FC236}">
                <a16:creationId xmlns:a16="http://schemas.microsoft.com/office/drawing/2014/main" xmlns="" id="{B434A65E-B81D-48BD-888D-EFF75AB8C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3692" y="5030002"/>
            <a:ext cx="2610084" cy="1876885"/>
          </a:xfrm>
          <a:prstGeom prst="rect">
            <a:avLst/>
          </a:prstGeom>
        </p:spPr>
      </p:pic>
      <p:pic>
        <p:nvPicPr>
          <p:cNvPr id="32" name="图片 14">
            <a:extLst>
              <a:ext uri="{FF2B5EF4-FFF2-40B4-BE49-F238E27FC236}">
                <a16:creationId xmlns:a16="http://schemas.microsoft.com/office/drawing/2014/main" xmlns="" id="{22EB0610-9F39-434B-88DD-DAE1565AB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8640" y="5643312"/>
            <a:ext cx="1229075" cy="90345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421957" y="1829764"/>
            <a:ext cx="208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MEBT layout</a:t>
            </a:r>
            <a:endParaRPr lang="zh-CN" alt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265859" y="6497000"/>
            <a:ext cx="326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Pick beam dynamic envelop</a:t>
            </a:r>
            <a:endParaRPr lang="zh-CN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8454476" y="4656222"/>
            <a:ext cx="326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kick beam dynamic envelop</a:t>
            </a:r>
            <a:endParaRPr lang="zh-CN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875156" y="5025554"/>
            <a:ext cx="2195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Beam stop and power </a:t>
            </a:r>
            <a:r>
              <a:rPr lang="en-US" altLang="zh-CN" dirty="0" err="1"/>
              <a:t>distrbution</a:t>
            </a:r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13815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PIP-II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41" y="1314572"/>
            <a:ext cx="9523209" cy="533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96300" y="6134634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From D. </a:t>
            </a:r>
            <a:r>
              <a:rPr lang="en-US" altLang="zh-CN" sz="1200" dirty="0" err="1"/>
              <a:t>Glenzinski</a:t>
            </a:r>
            <a:r>
              <a:rPr lang="en-US" altLang="zh-CN" sz="1200" dirty="0"/>
              <a:t>, 2018</a:t>
            </a:r>
            <a:endParaRPr lang="zh-CN" altLang="en-US" sz="1200" dirty="0"/>
          </a:p>
        </p:txBody>
      </p:sp>
      <p:sp>
        <p:nvSpPr>
          <p:cNvPr id="6" name="矩形 5"/>
          <p:cNvSpPr/>
          <p:nvPr/>
        </p:nvSpPr>
        <p:spPr>
          <a:xfrm>
            <a:off x="2247900" y="6134634"/>
            <a:ext cx="569595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5844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不同停止靶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66" y="1469457"/>
            <a:ext cx="875665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8585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009650"/>
            <a:ext cx="535940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095875"/>
            <a:ext cx="5286375" cy="66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990526" y="491609"/>
            <a:ext cx="1889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From  1612.08931</a:t>
            </a:r>
            <a:endParaRPr lang="zh-CN" altLang="en-US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1254125"/>
            <a:ext cx="4019550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750058"/>
            <a:ext cx="5251450" cy="46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9796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584325"/>
            <a:ext cx="4298950" cy="36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148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Muon electron conversion: golden channel for BSM</a:t>
            </a:r>
            <a:endParaRPr lang="zh-CN" altLang="en-US" dirty="0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349905"/>
              </p:ext>
            </p:extLst>
          </p:nvPr>
        </p:nvGraphicFramePr>
        <p:xfrm>
          <a:off x="792163" y="1384300"/>
          <a:ext cx="671830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00" name="Equation" r:id="rId3" imgW="3492360" imgH="457200" progId="Equation.DSMT4">
                  <p:embed/>
                </p:oleObj>
              </mc:Choice>
              <mc:Fallback>
                <p:oleObj name="Equation" r:id="rId3" imgW="3492360" imgH="4572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3" y="1384300"/>
                        <a:ext cx="6718300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组合 6"/>
          <p:cNvGrpSpPr/>
          <p:nvPr/>
        </p:nvGrpSpPr>
        <p:grpSpPr>
          <a:xfrm>
            <a:off x="3117911" y="1543050"/>
            <a:ext cx="4836535" cy="4381500"/>
            <a:chOff x="4555116" y="1107878"/>
            <a:chExt cx="3777147" cy="333382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5116" y="1107878"/>
              <a:ext cx="3777147" cy="3333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圆角矩形 8"/>
            <p:cNvSpPr/>
            <p:nvPr/>
          </p:nvSpPr>
          <p:spPr>
            <a:xfrm>
              <a:off x="4833227" y="3358980"/>
              <a:ext cx="3267466" cy="149290"/>
            </a:xfrm>
            <a:prstGeom prst="roundRect">
              <a:avLst/>
            </a:prstGeom>
            <a:noFill/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 rot="5400000">
            <a:off x="6596062" y="3724277"/>
            <a:ext cx="2847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0909.1333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57350" y="6061591"/>
            <a:ext cx="843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Excellent sensitivity to most physics models at or beyond direct reach by the LHC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32123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1524000"/>
            <a:ext cx="57721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2285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Stopped </a:t>
            </a:r>
            <a:r>
              <a:rPr lang="en-US" altLang="zh-CN" dirty="0" err="1"/>
              <a:t>muon</a:t>
            </a:r>
            <a:r>
              <a:rPr lang="en-US" altLang="zh-CN" dirty="0"/>
              <a:t> yields at </a:t>
            </a:r>
            <a:r>
              <a:rPr lang="en-US" altLang="zh-CN" dirty="0" err="1"/>
              <a:t>CiADS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4350" y="1143000"/>
            <a:ext cx="4610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Stopped </a:t>
            </a:r>
            <a:r>
              <a:rPr lang="en-US" altLang="zh-CN" dirty="0" err="1"/>
              <a:t>muon</a:t>
            </a:r>
            <a:r>
              <a:rPr lang="en-US" altLang="zh-CN" dirty="0"/>
              <a:t> </a:t>
            </a:r>
            <a:r>
              <a:rPr lang="en-US" altLang="zh-CN" dirty="0" smtClean="0"/>
              <a:t>rates estimation:</a:t>
            </a:r>
            <a:endParaRPr lang="en-US" altLang="zh-CN" dirty="0"/>
          </a:p>
          <a:p>
            <a:endParaRPr lang="en-US" altLang="zh-CN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assume </a:t>
            </a:r>
            <a:r>
              <a:rPr lang="en-US" altLang="zh-CN" dirty="0"/>
              <a:t>90%  duty factor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1695ns </a:t>
            </a:r>
            <a:r>
              <a:rPr lang="en-US" altLang="zh-CN" dirty="0"/>
              <a:t>pulse space </a:t>
            </a:r>
            <a:endParaRPr lang="en-US" altLang="zh-CN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pulse width &lt; 200ns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Al </a:t>
            </a:r>
            <a:r>
              <a:rPr lang="en-US" altLang="zh-CN" dirty="0"/>
              <a:t>stopping target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3 </a:t>
            </a:r>
            <a:r>
              <a:rPr lang="en-US" altLang="zh-CN" dirty="0"/>
              <a:t>years running time (6e7 s)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188584"/>
              </p:ext>
            </p:extLst>
          </p:nvPr>
        </p:nvGraphicFramePr>
        <p:xfrm>
          <a:off x="1497541" y="3486150"/>
          <a:ext cx="7920567" cy="1896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0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01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401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338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0.5GeV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1GeV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Stops/POT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1.4e-4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Stops/kW  ?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5.8e18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2.2e19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100 kW sensitivity </a:t>
                      </a:r>
                      <a:r>
                        <a:rPr lang="en-US" altLang="zh-CN" baseline="0" dirty="0" smtClean="0"/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24625" y="5869543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Data  </a:t>
            </a:r>
            <a:r>
              <a:rPr lang="en-US" altLang="zh-CN" dirty="0" smtClean="0"/>
              <a:t>taken </a:t>
            </a:r>
            <a:r>
              <a:rPr lang="en-US" altLang="zh-CN" dirty="0"/>
              <a:t>from </a:t>
            </a:r>
            <a:r>
              <a:rPr lang="en-US" altLang="zh-CN" dirty="0" smtClean="0"/>
              <a:t> papers of D. </a:t>
            </a:r>
            <a:r>
              <a:rPr lang="en-US" altLang="zh-CN" dirty="0" err="1" smtClean="0"/>
              <a:t>Glenzinski</a:t>
            </a:r>
            <a:r>
              <a:rPr lang="en-US" altLang="zh-CN" dirty="0" smtClean="0"/>
              <a:t>, et al. 1612.08931,1307.1168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43528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Sensitivity estimation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9625" y="1362075"/>
            <a:ext cx="741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The single event sensitivity 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78871" y="3125531"/>
            <a:ext cx="66125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dirty="0"/>
              <a:t> </a:t>
            </a:r>
            <a:r>
              <a:rPr lang="en-US" altLang="zh-CN" dirty="0" smtClean="0"/>
              <a:t>The </a:t>
            </a:r>
            <a:r>
              <a:rPr lang="en-US" altLang="zh-CN" dirty="0"/>
              <a:t>number of stopped </a:t>
            </a:r>
            <a:r>
              <a:rPr lang="en-US" altLang="zh-CN" dirty="0" err="1"/>
              <a:t>muon</a:t>
            </a:r>
            <a:r>
              <a:rPr lang="en-US" altLang="zh-CN" dirty="0"/>
              <a:t> per POT for a given stopping  target with proton kin energy  E(p)</a:t>
            </a:r>
          </a:p>
          <a:p>
            <a:endParaRPr lang="en-US" altLang="zh-CN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/>
              <a:t>The </a:t>
            </a:r>
            <a:r>
              <a:rPr lang="en-US" altLang="zh-CN" dirty="0" err="1"/>
              <a:t>muon</a:t>
            </a:r>
            <a:r>
              <a:rPr lang="en-US" altLang="zh-CN" dirty="0"/>
              <a:t> capture fraction for a given stopping </a:t>
            </a:r>
            <a:r>
              <a:rPr lang="en-US" altLang="zh-CN" dirty="0" smtClean="0"/>
              <a:t>target :   0.6 </a:t>
            </a:r>
            <a:r>
              <a:rPr lang="en-US" altLang="zh-CN" dirty="0"/>
              <a:t>f</a:t>
            </a:r>
            <a:r>
              <a:rPr lang="en-US" altLang="zh-CN" dirty="0" smtClean="0"/>
              <a:t>or Al target  </a:t>
            </a:r>
            <a:endParaRPr lang="en-US" altLang="zh-CN" dirty="0"/>
          </a:p>
          <a:p>
            <a:endParaRPr lang="en-US" altLang="zh-CN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/>
              <a:t>The fraction of </a:t>
            </a:r>
            <a:r>
              <a:rPr lang="en-US" altLang="zh-CN" dirty="0" err="1"/>
              <a:t>muon</a:t>
            </a:r>
            <a:r>
              <a:rPr lang="en-US" altLang="zh-CN" dirty="0"/>
              <a:t> captures that occur in the signal time window for a given stopping </a:t>
            </a:r>
            <a:r>
              <a:rPr lang="en-US" altLang="zh-CN" dirty="0" smtClean="0"/>
              <a:t>target :  0.489 for Mu2e stopping target</a:t>
            </a:r>
            <a:endParaRPr lang="en-US" altLang="zh-CN" dirty="0"/>
          </a:p>
          <a:p>
            <a:endParaRPr lang="en-US" altLang="zh-CN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/>
              <a:t>The total reconstruction and selection efficiency for electrons from </a:t>
            </a:r>
            <a:r>
              <a:rPr lang="en-US" altLang="zh-CN" dirty="0" smtClean="0"/>
              <a:t>conversion:   0.173 for Mu2e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6064903" y="6357185"/>
            <a:ext cx="5665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from  papers of D. </a:t>
            </a:r>
            <a:r>
              <a:rPr lang="en-US" altLang="zh-CN" dirty="0" err="1"/>
              <a:t>Glenzinski</a:t>
            </a:r>
            <a:r>
              <a:rPr lang="en-US" altLang="zh-CN" dirty="0"/>
              <a:t>, et al. 1612.08931,1307.1168</a:t>
            </a:r>
            <a:endParaRPr lang="zh-CN" alt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637" y="1880931"/>
            <a:ext cx="3669424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560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65250"/>
            <a:ext cx="3130550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521325"/>
            <a:ext cx="564515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18445" y="3606121"/>
            <a:ext cx="2911477" cy="14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025" y="3562350"/>
            <a:ext cx="1790481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17675" y="3841750"/>
            <a:ext cx="461010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72259" y="1428180"/>
            <a:ext cx="61863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altLang="zh-CN" sz="2800" dirty="0"/>
              <a:t>The MELC and then the MECO</a:t>
            </a:r>
          </a:p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/>
              <a:t>Pulsed proton beam </a:t>
            </a:r>
          </a:p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/>
              <a:t>Pion capture with high solenoid field</a:t>
            </a:r>
          </a:p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 err="1"/>
              <a:t>Muon</a:t>
            </a:r>
            <a:r>
              <a:rPr lang="en-US" altLang="zh-CN" sz="2800" dirty="0"/>
              <a:t> transport with curved solenoid 	</a:t>
            </a:r>
            <a:endParaRPr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5472259" y="3744069"/>
            <a:ext cx="59404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dirty="0"/>
              <a:t>Current Search for </a:t>
            </a:r>
            <a:r>
              <a:rPr lang="en-US" altLang="zh-CN" sz="2400" dirty="0" err="1"/>
              <a:t>muon</a:t>
            </a:r>
            <a:r>
              <a:rPr lang="en-US" altLang="zh-CN" sz="2400" dirty="0"/>
              <a:t> electron conversion based on MELC and MECO configuration</a:t>
            </a:r>
            <a:endParaRPr lang="zh-CN" altLang="en-US" sz="2400" dirty="0"/>
          </a:p>
        </p:txBody>
      </p:sp>
      <p:cxnSp>
        <p:nvCxnSpPr>
          <p:cNvPr id="6" name="直接箭头连接符 5"/>
          <p:cNvCxnSpPr/>
          <p:nvPr/>
        </p:nvCxnSpPr>
        <p:spPr>
          <a:xfrm flipH="1" flipV="1">
            <a:off x="3771900" y="4868863"/>
            <a:ext cx="1524000" cy="265116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72259" y="5001421"/>
            <a:ext cx="90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proton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52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Search for </a:t>
            </a:r>
            <a:r>
              <a:rPr lang="en-US" altLang="zh-CN" dirty="0" err="1"/>
              <a:t>Muon</a:t>
            </a:r>
            <a:r>
              <a:rPr lang="en-US" altLang="zh-CN" dirty="0"/>
              <a:t> electron conversion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4460" y="1135588"/>
            <a:ext cx="72340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/>
              <a:t>Low energy </a:t>
            </a:r>
            <a:r>
              <a:rPr lang="en-US" altLang="zh-CN" sz="2800" dirty="0" err="1"/>
              <a:t>muon</a:t>
            </a:r>
            <a:r>
              <a:rPr lang="en-US" altLang="zh-CN" sz="2800" dirty="0"/>
              <a:t> captured by atom  </a:t>
            </a:r>
          </a:p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 err="1"/>
              <a:t>Muons</a:t>
            </a:r>
            <a:r>
              <a:rPr lang="en-US" altLang="zh-CN" sz="2800" dirty="0"/>
              <a:t> cascade to 1s state emitting x-ray</a:t>
            </a:r>
          </a:p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 err="1"/>
              <a:t>Muon</a:t>
            </a:r>
            <a:r>
              <a:rPr lang="en-US" altLang="zh-CN" sz="2800" dirty="0"/>
              <a:t> </a:t>
            </a:r>
            <a:r>
              <a:rPr lang="en-US" altLang="zh-CN" sz="2800" dirty="0" err="1"/>
              <a:t>dissapearance</a:t>
            </a:r>
            <a:endParaRPr lang="en-US" altLang="zh-CN" sz="2800" dirty="0"/>
          </a:p>
          <a:p>
            <a:pPr marL="914400" lvl="1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2800" dirty="0">
                <a:solidFill>
                  <a:schemeClr val="accent4">
                    <a:lumMod val="75000"/>
                  </a:schemeClr>
                </a:solidFill>
              </a:rPr>
              <a:t>Decay in orbit</a:t>
            </a:r>
          </a:p>
          <a:p>
            <a:pPr lvl="1">
              <a:buClr>
                <a:srgbClr val="FF0000"/>
              </a:buClr>
            </a:pPr>
            <a:r>
              <a:rPr lang="en-US" altLang="zh-CN" sz="2800" dirty="0"/>
              <a:t>	</a:t>
            </a:r>
            <a:endParaRPr lang="zh-CN" altLang="en-US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10" y="3781425"/>
            <a:ext cx="47561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3876675"/>
            <a:ext cx="4911725" cy="291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522" y="1153266"/>
            <a:ext cx="3499028" cy="26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8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31250</TotalTime>
  <Words>2419</Words>
  <Application>Microsoft Office PowerPoint</Application>
  <PresentationFormat>自定义</PresentationFormat>
  <Paragraphs>693</Paragraphs>
  <Slides>72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72</vt:i4>
      </vt:variant>
    </vt:vector>
  </HeadingPairs>
  <TitlesOfParts>
    <vt:vector size="74" baseType="lpstr">
      <vt:lpstr>Office 主题</vt:lpstr>
      <vt:lpstr>Equation</vt:lpstr>
      <vt:lpstr>Feasibility of next generation mu-e conversion at CiADS</vt:lpstr>
      <vt:lpstr>Location of HIAF and CiADS</vt:lpstr>
      <vt:lpstr> </vt:lpstr>
      <vt:lpstr>CiADS</vt:lpstr>
      <vt:lpstr>Outline</vt:lpstr>
      <vt:lpstr>Charged Lepton Flavor Violation </vt:lpstr>
      <vt:lpstr>Muon electron conversion: golden channel for BSM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Search for Muon electron conversion</vt:lpstr>
      <vt:lpstr>Next search for muon electron conversion at 〖10〗^(-17)</vt:lpstr>
      <vt:lpstr>Next generation mu2e at 〖10〗^(-19)   ? </vt:lpstr>
      <vt:lpstr>Next generation mu2e at PIP-II</vt:lpstr>
      <vt:lpstr>Next generation mu2e at PIP-II</vt:lpstr>
      <vt:lpstr>Next generation mu2e at J-PARC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Mu2e@CiADS</vt:lpstr>
      <vt:lpstr>Mu2e with different proton energy</vt:lpstr>
      <vt:lpstr>Outline</vt:lpstr>
      <vt:lpstr> </vt:lpstr>
      <vt:lpstr> </vt:lpstr>
      <vt:lpstr> </vt:lpstr>
      <vt:lpstr> </vt:lpstr>
      <vt:lpstr>Outline</vt:lpstr>
      <vt:lpstr>Energy similar with BNB neutrino source</vt:lpstr>
      <vt:lpstr>重离子产生π介子</vt:lpstr>
      <vt:lpstr>Horn based beam</vt:lpstr>
      <vt:lpstr>HIAF-U中微子源</vt:lpstr>
      <vt:lpstr> collection scheme</vt:lpstr>
      <vt:lpstr> collection scheme</vt:lpstr>
      <vt:lpstr>中微子散射截面研究?</vt:lpstr>
      <vt:lpstr>Outline</vt:lpstr>
      <vt:lpstr>PowerPoint 演示文稿</vt:lpstr>
      <vt:lpstr>高亮度次级粒子源高功率靶的技术挑战</vt:lpstr>
      <vt:lpstr>MOMENT颗粒流靶概念设计（IMP&amp;IHEP）</vt:lpstr>
      <vt:lpstr> </vt:lpstr>
      <vt:lpstr>Conclusion</vt:lpstr>
      <vt:lpstr>PowerPoint 演示文稿</vt:lpstr>
      <vt:lpstr>backups</vt:lpstr>
      <vt:lpstr>Kick and pick</vt:lpstr>
      <vt:lpstr>PIP-II</vt:lpstr>
      <vt:lpstr>不同停止靶</vt:lpstr>
      <vt:lpstr> </vt:lpstr>
      <vt:lpstr> </vt:lpstr>
      <vt:lpstr> </vt:lpstr>
      <vt:lpstr>Stopped muon yields at CiADS</vt:lpstr>
      <vt:lpstr>Sensitivity estimation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lyang_imp</dc:creator>
  <cp:lastModifiedBy>chenlw</cp:lastModifiedBy>
  <cp:revision>1550</cp:revision>
  <dcterms:created xsi:type="dcterms:W3CDTF">2015-12-18T03:22:00Z</dcterms:created>
  <dcterms:modified xsi:type="dcterms:W3CDTF">2019-12-08T01:55:50Z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2052-11.1.0.8370</vt:lpwstr>
  </property>
</Properties>
</file>