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83" r:id="rId3"/>
    <p:sldId id="395" r:id="rId4"/>
    <p:sldId id="397" r:id="rId5"/>
    <p:sldId id="417" r:id="rId6"/>
    <p:sldId id="399" r:id="rId7"/>
    <p:sldId id="418" r:id="rId8"/>
    <p:sldId id="413" r:id="rId9"/>
    <p:sldId id="415" r:id="rId10"/>
    <p:sldId id="365" r:id="rId11"/>
    <p:sldId id="403" r:id="rId12"/>
    <p:sldId id="419" r:id="rId13"/>
    <p:sldId id="400" r:id="rId14"/>
    <p:sldId id="401" r:id="rId15"/>
    <p:sldId id="405" r:id="rId16"/>
    <p:sldId id="420" r:id="rId17"/>
    <p:sldId id="421" r:id="rId18"/>
    <p:sldId id="423" r:id="rId19"/>
    <p:sldId id="371" r:id="rId20"/>
    <p:sldId id="372" r:id="rId21"/>
    <p:sldId id="424" r:id="rId22"/>
    <p:sldId id="422" r:id="rId23"/>
    <p:sldId id="425" r:id="rId24"/>
    <p:sldId id="426" r:id="rId25"/>
    <p:sldId id="427" r:id="rId26"/>
    <p:sldId id="374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14FE"/>
    <a:srgbClr val="181DFA"/>
    <a:srgbClr val="2DC8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1" autoAdjust="0"/>
    <p:restoredTop sz="94221" autoAdjust="0"/>
  </p:normalViewPr>
  <p:slideViewPr>
    <p:cSldViewPr>
      <p:cViewPr>
        <p:scale>
          <a:sx n="70" d="100"/>
          <a:sy n="70" d="100"/>
        </p:scale>
        <p:origin x="-20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9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9571B-CBDF-4259-8792-250738567C56}" type="datetimeFigureOut">
              <a:rPr lang="zh-CN" altLang="en-US" smtClean="0"/>
              <a:pPr/>
              <a:t>2019-12-7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4498C-4CA4-4CC9-A5B4-39BD3FD3BD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1737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4498C-4CA4-4CC9-A5B4-39BD3FD3BD3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378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8BEB-34B8-CC40-BBA8-762ACFCEEE1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618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4498C-4CA4-4CC9-A5B4-39BD3FD3BD3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2580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F2194DE-7D89-49F1-9E34-25289F384EE4}" type="slidenum">
              <a:rPr lang="en-US" altLang="zh-CN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25941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994A22-7990-4147-B722-23103CA33D18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56070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上：</a:t>
            </a:r>
            <a:r>
              <a:rPr lang="en-US" altLang="zh-CN" dirty="0" smtClean="0"/>
              <a:t>PSI</a:t>
            </a:r>
            <a:r>
              <a:rPr lang="zh-CN" altLang="en-US" dirty="0" smtClean="0"/>
              <a:t>旋转</a:t>
            </a:r>
            <a:r>
              <a:rPr lang="en-US" altLang="zh-CN" dirty="0" smtClean="0"/>
              <a:t>mu</a:t>
            </a:r>
            <a:r>
              <a:rPr lang="zh-CN" altLang="en-US" dirty="0" smtClean="0"/>
              <a:t>靶；中：</a:t>
            </a:r>
            <a:r>
              <a:rPr lang="en-US" altLang="zh-CN" dirty="0" smtClean="0"/>
              <a:t>COMET</a:t>
            </a:r>
            <a:r>
              <a:rPr lang="zh-CN" altLang="en-US" dirty="0" smtClean="0"/>
              <a:t>放在超导螺线管中的</a:t>
            </a:r>
            <a:r>
              <a:rPr lang="en-US" altLang="zh-CN" dirty="0" smtClean="0"/>
              <a:t>mu</a:t>
            </a:r>
            <a:r>
              <a:rPr lang="zh-CN" altLang="en-US" dirty="0" smtClean="0"/>
              <a:t>靶；下：将</a:t>
            </a:r>
            <a:r>
              <a:rPr lang="en-US" altLang="zh-CN" dirty="0" smtClean="0"/>
              <a:t>mu</a:t>
            </a:r>
            <a:r>
              <a:rPr lang="zh-CN" altLang="en-US" dirty="0" smtClean="0"/>
              <a:t>束慢化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4498C-4CA4-4CC9-A5B4-39BD3FD3BD33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057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4498C-4CA4-4CC9-A5B4-39BD3FD3BD33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22561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D58BEB-34B8-CC40-BBA8-762ACFCEEE1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96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4498C-4CA4-4CC9-A5B4-39BD3FD3BD33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2256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4498C-4CA4-4CC9-A5B4-39BD3FD3BD33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643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96686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1538286"/>
          </a:xfrm>
        </p:spPr>
        <p:txBody>
          <a:bodyPr anchor="b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21468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2CC53-7073-47E1-AD0F-70D432C2DC0B}" type="datetime1">
              <a:rPr lang="zh-CN" altLang="en-US" smtClean="0"/>
              <a:t>2019-12-7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9CD0-8D4D-42FB-839F-4C6C0F9223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425D6-3509-449B-8CFA-11B5E47B3DE0}" type="datetime1">
              <a:rPr lang="zh-CN" altLang="en-US" smtClean="0"/>
              <a:t>2019-12-7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9CD0-8D4D-42FB-839F-4C6C0F92230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15206" y="274638"/>
            <a:ext cx="1471594" cy="6011882"/>
          </a:xfrm>
        </p:spPr>
        <p:txBody>
          <a:bodyPr vert="eaVert"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686568" cy="6011882"/>
          </a:xfrm>
        </p:spPr>
        <p:txBody>
          <a:bodyPr vert="eaVert"/>
          <a:lstStyle/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628F3-102F-4A46-9F8F-2428364C013C}" type="datetime1">
              <a:rPr lang="zh-CN" altLang="en-US" smtClean="0"/>
              <a:t>2019-12-7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9CD0-8D4D-42FB-839F-4C6C0F9223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 eaLnBrk="1" latinLnBrk="0" hangingPunct="1"/>
            <a:r>
              <a:rPr lang="zh-CN" altLang="en-US" dirty="0" smtClean="0"/>
              <a:t>单击此处编辑母版文本样式</a:t>
            </a:r>
          </a:p>
          <a:p>
            <a:pPr lvl="1" eaLnBrk="1" latinLnBrk="0" hangingPunct="1"/>
            <a:r>
              <a:rPr lang="zh-CN" altLang="en-US" dirty="0" smtClean="0"/>
              <a:t>第二级</a:t>
            </a:r>
          </a:p>
          <a:p>
            <a:pPr lvl="2" eaLnBrk="1" latinLnBrk="0" hangingPunct="1"/>
            <a:r>
              <a:rPr lang="zh-CN" altLang="en-US" dirty="0" smtClean="0"/>
              <a:t>第三级</a:t>
            </a:r>
          </a:p>
          <a:p>
            <a:pPr lvl="3" eaLnBrk="1" latinLnBrk="0" hangingPunct="1"/>
            <a:r>
              <a:rPr lang="zh-CN" altLang="en-US" dirty="0" smtClean="0"/>
              <a:t>第四级</a:t>
            </a:r>
          </a:p>
          <a:p>
            <a:pPr lvl="4" eaLnBrk="1" latinLnBrk="0" hangingPunct="1"/>
            <a:r>
              <a:rPr lang="zh-CN" altLang="en-US" dirty="0" smtClean="0"/>
              <a:t>第五级</a:t>
            </a:r>
            <a:endParaRPr kumimoji="0"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73152" y="6400800"/>
            <a:ext cx="3200400" cy="283800"/>
          </a:xfrm>
        </p:spPr>
        <p:txBody>
          <a:bodyPr/>
          <a:lstStyle/>
          <a:p>
            <a:fld id="{1BD8A070-E111-431A-A2D5-68202436B5A6}" type="datetime1">
              <a:rPr lang="zh-CN" altLang="en-US" smtClean="0"/>
              <a:t>2019-12-7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330952" y="6400800"/>
            <a:ext cx="3733800" cy="283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9CD0-8D4D-42FB-839F-4C6C0F9223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85800" y="3143248"/>
            <a:ext cx="77724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143248"/>
            <a:ext cx="7772400" cy="1362075"/>
          </a:xfrm>
        </p:spPr>
        <p:txBody>
          <a:bodyPr anchor="t"/>
          <a:lstStyle>
            <a:lvl1pPr algn="ctr">
              <a:defRPr sz="4000" b="0" cap="all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1643061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3CBEF-4806-43CB-ADAA-E96B76E99127}" type="datetime1">
              <a:rPr lang="zh-CN" altLang="en-US" smtClean="0"/>
              <a:t>2019-12-7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9CD0-8D4D-42FB-839F-4C6C0F9223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FDB12-197E-47B3-BFB3-777FF9343FDA}" type="datetime1">
              <a:rPr lang="zh-CN" altLang="en-US" smtClean="0"/>
              <a:t>2019-12-7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9CD0-8D4D-42FB-839F-4C6C0F9223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 sz="18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 sz="1600" b="1">
                <a:effectLst>
                  <a:outerShdw blurRad="50800" dist="25400" dir="5400000" algn="tl" rotWithShape="0">
                    <a:srgbClr val="000000">
                      <a:alpha val="43137"/>
                    </a:srgbClr>
                  </a:outerShdw>
                </a:effectLst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4904A-B3D2-49FB-ADF1-E01CF07C820C}" type="datetime1">
              <a:rPr lang="zh-CN" altLang="en-US" smtClean="0"/>
              <a:t>2019-12-7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9CD0-8D4D-42FB-839F-4C6C0F9223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457200" y="1410736"/>
            <a:ext cx="82296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7F4F1-C6A6-4529-86DD-B852AEC0FFF3}" type="datetime1">
              <a:rPr lang="zh-CN" altLang="en-US" smtClean="0"/>
              <a:t>2019-12-7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9CD0-8D4D-42FB-839F-4C6C0F9223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9A49D1-E7CF-4292-BB12-C44B9EF9EB7F}" type="datetime1">
              <a:rPr lang="zh-CN" altLang="en-US" smtClean="0"/>
              <a:t>2019-12-7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9CD0-8D4D-42FB-839F-4C6C0F9223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2786050" y="1053546"/>
            <a:ext cx="5904000" cy="18000"/>
          </a:xfrm>
          <a:prstGeom prst="rect">
            <a:avLst/>
          </a:prstGeom>
          <a:gradFill>
            <a:gsLst>
              <a:gs pos="0">
                <a:schemeClr val="accent1">
                  <a:tint val="40000"/>
                  <a:alpha val="20000"/>
                </a:schemeClr>
              </a:gs>
              <a:gs pos="50000">
                <a:schemeClr val="accent1">
                  <a:alpha val="40000"/>
                </a:schemeClr>
              </a:gs>
              <a:gs pos="100000">
                <a:schemeClr val="accent1">
                  <a:tint val="40000"/>
                  <a:alpha val="5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786050" y="228600"/>
            <a:ext cx="5900752" cy="842946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6050" y="1142984"/>
            <a:ext cx="5900750" cy="51435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142984"/>
            <a:ext cx="2257408" cy="5143536"/>
          </a:xfrm>
        </p:spPr>
        <p:txBody>
          <a:bodyPr anchor="ctr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D16-FB0F-492F-8917-E7F11B843663}" type="datetime1">
              <a:rPr lang="zh-CN" altLang="en-US" smtClean="0"/>
              <a:t>2019-12-7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9CD0-8D4D-42FB-839F-4C6C0F9223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400800" cy="685800"/>
          </a:xfrm>
        </p:spPr>
        <p:txBody>
          <a:bodyPr anchor="ctr"/>
          <a:lstStyle>
            <a:lvl1pPr algn="l">
              <a:defRPr sz="2400" b="0"/>
            </a:lvl1pPr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1552" y="1143000"/>
            <a:ext cx="7223248" cy="3980172"/>
          </a:xfrm>
          <a:prstGeom prst="roundRect">
            <a:avLst>
              <a:gd name="adj" fmla="val 18278"/>
            </a:avLst>
          </a:prstGeom>
          <a:solidFill>
            <a:schemeClr val="accent1">
              <a:tint val="40000"/>
            </a:schemeClr>
          </a:solidFill>
          <a:ln w="50800" cap="rnd">
            <a:gradFill flip="none" rotWithShape="1">
              <a:gsLst>
                <a:gs pos="0">
                  <a:schemeClr val="accent1">
                    <a:shade val="50000"/>
                  </a:schemeClr>
                </a:gs>
                <a:gs pos="20000">
                  <a:schemeClr val="accent2">
                    <a:shade val="50000"/>
                  </a:schemeClr>
                </a:gs>
                <a:gs pos="40000">
                  <a:schemeClr val="accent3">
                    <a:shade val="50000"/>
                  </a:schemeClr>
                </a:gs>
                <a:gs pos="60000">
                  <a:schemeClr val="accent4">
                    <a:shade val="50000"/>
                  </a:schemeClr>
                </a:gs>
                <a:gs pos="80000">
                  <a:schemeClr val="accent5">
                    <a:shade val="50000"/>
                  </a:schemeClr>
                </a:gs>
                <a:gs pos="100000">
                  <a:schemeClr val="accent6">
                    <a:shade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round/>
          </a:ln>
          <a:effectLst>
            <a:outerShdw blurRad="50800" dist="38100" dir="5400000" algn="tl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CN" altLang="en-US" smtClean="0"/>
              <a:t>单击图标添加图片</a:t>
            </a:r>
            <a:endParaRPr kumimoji="0" 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62200" y="5410200"/>
            <a:ext cx="5657888" cy="804862"/>
          </a:xfrm>
        </p:spPr>
        <p:txBody>
          <a:bodyPr anchor="ctr"/>
          <a:lstStyle>
            <a:lvl1pPr marL="0" indent="0" algn="r">
              <a:buNone/>
              <a:defRPr sz="1200" b="0"/>
            </a:lvl1pPr>
            <a:lvl2pPr marL="457200" indent="0" algn="r">
              <a:buNone/>
              <a:defRPr sz="1200" b="0"/>
            </a:lvl2pPr>
            <a:lvl3pPr marL="914400" indent="0" algn="r">
              <a:buNone/>
              <a:defRPr sz="1200" b="0"/>
            </a:lvl3pPr>
            <a:lvl4pPr marL="1371600" indent="0" algn="r">
              <a:buNone/>
              <a:defRPr sz="1200" b="0"/>
            </a:lvl4pPr>
            <a:lvl5pPr marL="1828800" indent="0" algn="r">
              <a:buNone/>
              <a:defRPr sz="1200" b="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0927F-BF51-4E5F-93D1-4E8D79ED0AC1}" type="datetime1">
              <a:rPr lang="zh-CN" altLang="en-US" smtClean="0"/>
              <a:t>2019-12-7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9CD0-8D4D-42FB-839F-4C6C0F9223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6678000"/>
            <a:ext cx="9144000" cy="180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863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6200" y="6400800"/>
            <a:ext cx="3200400" cy="283800"/>
          </a:xfrm>
          <a:prstGeom prst="rect">
            <a:avLst/>
          </a:prstGeom>
        </p:spPr>
        <p:txBody>
          <a:bodyPr vert="horz" rtlCol="0" anchor="b"/>
          <a:lstStyle>
            <a:lvl1pPr algn="l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B80509CB-F3ED-44E1-BEAC-9EF60FE7810A}" type="datetime1">
              <a:rPr lang="zh-CN" altLang="en-US" smtClean="0"/>
              <a:t>2019-12-7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5334000" y="6400800"/>
            <a:ext cx="3733800" cy="283800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4114800" y="6400800"/>
            <a:ext cx="914400" cy="283464"/>
          </a:xfrm>
          <a:prstGeom prst="rect">
            <a:avLst/>
          </a:prstGeom>
          <a:noFill/>
        </p:spPr>
        <p:txBody>
          <a:bodyPr vert="horz" lIns="45720" rIns="45720" rtlCol="0" anchor="ctr"/>
          <a:lstStyle>
            <a:lvl1pPr algn="ctr" eaLnBrk="1" latinLnBrk="0" hangingPunct="1">
              <a:defRPr kumimoji="0" sz="1100" b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1C119CD0-8D4D-42FB-839F-4C6C0F92230C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0" y="0"/>
            <a:ext cx="9144000" cy="108000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50000">
                <a:schemeClr val="accent1">
                  <a:tint val="20000"/>
                </a:schemeClr>
              </a:gs>
              <a:gs pos="100000">
                <a:schemeClr val="accent1">
                  <a:alpha val="40000"/>
                </a:schemeClr>
              </a:gs>
            </a:gsLst>
            <a:lin ang="0" scaled="1"/>
          </a:gradFill>
          <a:ln w="25400" cap="rnd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ß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Þ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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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SzPct val="50000"/>
        <a:buFont typeface="Wingdings 2"/>
        <a:buChar char="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1820417"/>
            <a:ext cx="7772400" cy="1464567"/>
          </a:xfrm>
        </p:spPr>
        <p:txBody>
          <a:bodyPr>
            <a:noAutofit/>
          </a:bodyPr>
          <a:lstStyle/>
          <a:p>
            <a:r>
              <a:rPr lang="en-US" altLang="zh-CN" sz="4800" dirty="0" err="1">
                <a:solidFill>
                  <a:srgbClr val="FF0000"/>
                </a:solidFill>
              </a:rPr>
              <a:t>EMuS</a:t>
            </a:r>
            <a:r>
              <a:rPr lang="en-US" altLang="zh-CN" sz="4800" dirty="0">
                <a:solidFill>
                  <a:srgbClr val="FF0000"/>
                </a:solidFill>
              </a:rPr>
              <a:t> </a:t>
            </a:r>
            <a:r>
              <a:rPr lang="en-US" altLang="zh-CN" sz="4800" dirty="0" smtClean="0">
                <a:solidFill>
                  <a:srgbClr val="FF0000"/>
                </a:solidFill>
              </a:rPr>
              <a:t>Muon Source </a:t>
            </a:r>
            <a:r>
              <a:rPr lang="en-US" altLang="zh-CN" sz="4800" dirty="0">
                <a:solidFill>
                  <a:srgbClr val="FF0000"/>
                </a:solidFill>
              </a:rPr>
              <a:t>and </a:t>
            </a:r>
            <a:r>
              <a:rPr lang="en-US" altLang="zh-CN" sz="4800" dirty="0" smtClean="0">
                <a:solidFill>
                  <a:srgbClr val="FF0000"/>
                </a:solidFill>
              </a:rPr>
              <a:t>Particle Physics Potential</a:t>
            </a:r>
            <a:endParaRPr lang="zh-CN" altLang="en-US" sz="4800" dirty="0">
              <a:solidFill>
                <a:srgbClr val="FF0000"/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83568" y="3933056"/>
            <a:ext cx="7704856" cy="1800200"/>
          </a:xfrm>
        </p:spPr>
        <p:txBody>
          <a:bodyPr>
            <a:noAutofit/>
          </a:bodyPr>
          <a:lstStyle/>
          <a:p>
            <a:r>
              <a:rPr lang="en-US" altLang="zh-CN" sz="2400" dirty="0" smtClean="0">
                <a:solidFill>
                  <a:srgbClr val="4614FE"/>
                </a:solidFill>
              </a:rPr>
              <a:t>Tang Jingyu</a:t>
            </a:r>
          </a:p>
          <a:p>
            <a:r>
              <a:rPr lang="en-US" altLang="zh-CN" sz="2400" dirty="0" smtClean="0">
                <a:solidFill>
                  <a:srgbClr val="4614FE"/>
                </a:solidFill>
              </a:rPr>
              <a:t>Institute of High Energy Physics, CAS </a:t>
            </a:r>
            <a:endParaRPr lang="en-US" altLang="zh-CN" sz="2400" dirty="0">
              <a:solidFill>
                <a:srgbClr val="4614FE"/>
              </a:solidFill>
            </a:endParaRPr>
          </a:p>
          <a:p>
            <a:endParaRPr lang="en-US" altLang="zh-CN" sz="900" dirty="0" smtClean="0">
              <a:solidFill>
                <a:srgbClr val="4614FE"/>
              </a:solidFill>
            </a:endParaRPr>
          </a:p>
          <a:p>
            <a:r>
              <a:rPr lang="en-US" altLang="zh-CN" sz="2400" dirty="0"/>
              <a:t>3</a:t>
            </a:r>
            <a:r>
              <a:rPr lang="en-US" altLang="zh-CN" sz="2400" baseline="30000" dirty="0" smtClean="0"/>
              <a:t>nd</a:t>
            </a:r>
            <a:r>
              <a:rPr lang="en-US" altLang="zh-CN" sz="2400" dirty="0" smtClean="0"/>
              <a:t> </a:t>
            </a:r>
            <a:r>
              <a:rPr lang="en-US" altLang="zh-CN" sz="2400" dirty="0" smtClean="0"/>
              <a:t>Workshop on Physics </a:t>
            </a:r>
            <a:r>
              <a:rPr lang="en-US" altLang="zh-CN" sz="2400" dirty="0"/>
              <a:t>at </a:t>
            </a:r>
            <a:r>
              <a:rPr lang="en-US" altLang="zh-CN" sz="2400" dirty="0" smtClean="0"/>
              <a:t>High-intensity Hadron Accelerators </a:t>
            </a:r>
            <a:r>
              <a:rPr lang="en-US" altLang="zh-CN" sz="2400" dirty="0"/>
              <a:t>in </a:t>
            </a:r>
            <a:r>
              <a:rPr lang="en-US" altLang="zh-CN" sz="2400" dirty="0" smtClean="0"/>
              <a:t>China, </a:t>
            </a:r>
            <a:r>
              <a:rPr lang="en-US" altLang="zh-CN" sz="2400" dirty="0" smtClean="0"/>
              <a:t>IHEP-Dongguan, 2019.12.7-8</a:t>
            </a: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9CD0-8D4D-42FB-839F-4C6C0F92230C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2839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</a:rPr>
              <a:t>Experimental Muon Source (</a:t>
            </a:r>
            <a:r>
              <a:rPr lang="en-US" altLang="zh-CN" sz="4000" dirty="0" err="1" smtClean="0">
                <a:solidFill>
                  <a:srgbClr val="FF0000"/>
                </a:solidFill>
              </a:rPr>
              <a:t>EMuS</a:t>
            </a:r>
            <a:r>
              <a:rPr lang="en-US" altLang="zh-CN" sz="4000" dirty="0" smtClean="0">
                <a:solidFill>
                  <a:srgbClr val="FF0000"/>
                </a:solidFill>
              </a:rPr>
              <a:t>) at CSNS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031190"/>
          </a:xfrm>
        </p:spPr>
        <p:txBody>
          <a:bodyPr>
            <a:normAutofit fontScale="92500"/>
          </a:bodyPr>
          <a:lstStyle/>
          <a:p>
            <a:r>
              <a:rPr lang="en-US" altLang="zh-CN" sz="2600" dirty="0" smtClean="0"/>
              <a:t>CSNS </a:t>
            </a:r>
            <a:r>
              <a:rPr lang="en-US" altLang="zh-CN" sz="2600" dirty="0" err="1" smtClean="0"/>
              <a:t>EMuS</a:t>
            </a:r>
            <a:r>
              <a:rPr lang="en-US" altLang="zh-CN" sz="2600" dirty="0" smtClean="0"/>
              <a:t> located in the high-energy proton application hall, together with other direct proton beam applications</a:t>
            </a:r>
            <a:endParaRPr lang="zh-CN" altLang="en-US" sz="2600" dirty="0"/>
          </a:p>
        </p:txBody>
      </p:sp>
      <p:sp>
        <p:nvSpPr>
          <p:cNvPr id="5" name="TextBox 4"/>
          <p:cNvSpPr txBox="1"/>
          <p:nvPr/>
        </p:nvSpPr>
        <p:spPr>
          <a:xfrm>
            <a:off x="144016" y="2631390"/>
            <a:ext cx="471601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2200" dirty="0" smtClean="0">
                <a:solidFill>
                  <a:srgbClr val="4614FE"/>
                </a:solidFill>
              </a:rPr>
              <a:t>Proton beam: 1.6 GeV, 25 kW (5% of total, CSNS-II), single bunch per pulse (2.5Hz)</a:t>
            </a:r>
            <a:endParaRPr lang="en-US" altLang="zh-CN" sz="2200" dirty="0" smtClean="0">
              <a:solidFill>
                <a:srgbClr val="4614FE"/>
              </a:solidFill>
              <a:sym typeface="Symbol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2200" dirty="0" smtClean="0">
                <a:solidFill>
                  <a:srgbClr val="4614FE"/>
                </a:solidFill>
                <a:sym typeface="Symbol"/>
              </a:rPr>
              <a:t>Target: carbon, </a:t>
            </a:r>
            <a:r>
              <a:rPr lang="en-US" altLang="zh-CN" sz="2200" dirty="0" smtClean="0">
                <a:solidFill>
                  <a:srgbClr val="4614FE"/>
                </a:solidFill>
                <a:sym typeface="Symbol"/>
              </a:rPr>
              <a:t>25</a:t>
            </a:r>
            <a:r>
              <a:rPr lang="en-US" altLang="zh-CN" sz="2200" dirty="0" smtClean="0">
                <a:solidFill>
                  <a:srgbClr val="4614FE"/>
                </a:solidFill>
              </a:rPr>
              <a:t>0 </a:t>
            </a:r>
            <a:r>
              <a:rPr lang="en-US" altLang="zh-CN" sz="2200" dirty="0" smtClean="0">
                <a:solidFill>
                  <a:srgbClr val="4614FE"/>
                </a:solidFill>
              </a:rPr>
              <a:t>mm in length, </a:t>
            </a:r>
            <a:r>
              <a:rPr lang="en-US" altLang="zh-CN" sz="2200" dirty="0" smtClean="0">
                <a:solidFill>
                  <a:srgbClr val="FF0000"/>
                </a:solidFill>
              </a:rPr>
              <a:t>conical shape, forward extraction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2200" dirty="0" smtClean="0">
                <a:solidFill>
                  <a:srgbClr val="4614FE"/>
                </a:solidFill>
              </a:rPr>
              <a:t>Capture solenoid: 1-5 T (Al-based </a:t>
            </a:r>
            <a:r>
              <a:rPr lang="en-US" altLang="zh-CN" sz="2400" dirty="0" err="1" smtClean="0">
                <a:solidFill>
                  <a:srgbClr val="4614FE"/>
                </a:solidFill>
              </a:rPr>
              <a:t>NbTi</a:t>
            </a:r>
            <a:r>
              <a:rPr lang="en-US" altLang="zh-CN" sz="2400" dirty="0" smtClean="0">
                <a:solidFill>
                  <a:srgbClr val="4614FE"/>
                </a:solidFill>
              </a:rPr>
              <a:t> wires)</a:t>
            </a:r>
            <a:r>
              <a:rPr lang="en-US" altLang="zh-CN" sz="2200" dirty="0" smtClean="0">
                <a:solidFill>
                  <a:srgbClr val="4614FE"/>
                </a:solidFill>
              </a:rPr>
              <a:t> </a:t>
            </a:r>
          </a:p>
          <a:p>
            <a:pPr marL="285750" indent="-285750">
              <a:lnSpc>
                <a:spcPts val="3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en-US" altLang="zh-CN" sz="2200" dirty="0" smtClean="0">
                <a:solidFill>
                  <a:srgbClr val="4614FE"/>
                </a:solidFill>
              </a:rPr>
              <a:t>Science goals: </a:t>
            </a:r>
            <a:r>
              <a:rPr lang="zh-CN" altLang="en-US" sz="2200" dirty="0" smtClean="0">
                <a:solidFill>
                  <a:srgbClr val="4614FE"/>
                </a:solidFill>
                <a:sym typeface="Symbol"/>
              </a:rPr>
              <a:t></a:t>
            </a:r>
            <a:r>
              <a:rPr lang="en-US" altLang="zh-CN" sz="2200" dirty="0" smtClean="0">
                <a:solidFill>
                  <a:srgbClr val="4614FE"/>
                </a:solidFill>
                <a:sym typeface="Symbol"/>
              </a:rPr>
              <a:t>SR applications, muon beam techniques, </a:t>
            </a:r>
            <a:r>
              <a:rPr lang="en-US" altLang="zh-CN" sz="2200" dirty="0" smtClean="0">
                <a:solidFill>
                  <a:srgbClr val="4614FE"/>
                </a:solidFill>
              </a:rPr>
              <a:t>MOMENT R&amp;D, Neutrino cross-section meas.</a:t>
            </a:r>
            <a:endParaRPr lang="zh-CN" altLang="en-US" sz="2200" dirty="0">
              <a:solidFill>
                <a:srgbClr val="4614FE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9CD0-8D4D-42FB-839F-4C6C0F92230C}" type="slidenum">
              <a:rPr lang="zh-CN" altLang="en-US" smtClean="0"/>
              <a:pPr/>
              <a:t>10</a:t>
            </a:fld>
            <a:endParaRPr lang="zh-CN" altLang="en-US"/>
          </a:p>
        </p:txBody>
      </p:sp>
      <p:pic>
        <p:nvPicPr>
          <p:cNvPr id="9" name="图片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492896"/>
            <a:ext cx="4176464" cy="3853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312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sz="3600" dirty="0">
                <a:solidFill>
                  <a:srgbClr val="FF0000"/>
                </a:solidFill>
              </a:rPr>
              <a:t>Science goals </a:t>
            </a:r>
            <a:r>
              <a:rPr lang="en-US" altLang="zh-CN" sz="3600" dirty="0" smtClean="0">
                <a:solidFill>
                  <a:srgbClr val="FF0000"/>
                </a:solidFill>
              </a:rPr>
              <a:t>of </a:t>
            </a:r>
            <a:r>
              <a:rPr lang="en-US" altLang="zh-CN" sz="3600" dirty="0" err="1" smtClean="0">
                <a:solidFill>
                  <a:srgbClr val="FF0000"/>
                </a:solidFill>
              </a:rPr>
              <a:t>EMuS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dirty="0" smtClean="0">
                <a:sym typeface="Symbol"/>
              </a:rPr>
              <a:t></a:t>
            </a:r>
            <a:r>
              <a:rPr lang="en-US" altLang="zh-CN" dirty="0" smtClean="0">
                <a:sym typeface="Symbol"/>
              </a:rPr>
              <a:t>SR applications</a:t>
            </a:r>
          </a:p>
          <a:p>
            <a:pPr lvl="1"/>
            <a:r>
              <a:rPr lang="en-US" altLang="zh-CN" dirty="0" smtClean="0">
                <a:solidFill>
                  <a:srgbClr val="4614FE"/>
                </a:solidFill>
                <a:sym typeface="Symbol"/>
              </a:rPr>
              <a:t>Multidisciplinary research, complementary to neutron scattering</a:t>
            </a:r>
          </a:p>
          <a:p>
            <a:pPr lvl="1"/>
            <a:r>
              <a:rPr lang="en-US" altLang="zh-CN" dirty="0">
                <a:solidFill>
                  <a:srgbClr val="4614FE"/>
                </a:solidFill>
                <a:sym typeface="Symbol"/>
              </a:rPr>
              <a:t>S</a:t>
            </a:r>
            <a:r>
              <a:rPr lang="en-US" altLang="zh-CN" dirty="0" smtClean="0">
                <a:solidFill>
                  <a:srgbClr val="4614FE"/>
                </a:solidFill>
                <a:sym typeface="Symbol"/>
              </a:rPr>
              <a:t>urface muon beams, decay muon beams and future slow muon beams</a:t>
            </a:r>
          </a:p>
          <a:p>
            <a:r>
              <a:rPr lang="en-US" altLang="zh-CN" dirty="0" smtClean="0"/>
              <a:t>Muon techniques</a:t>
            </a:r>
          </a:p>
          <a:p>
            <a:pPr lvl="1"/>
            <a:r>
              <a:rPr lang="en-US" altLang="zh-CN" dirty="0">
                <a:solidFill>
                  <a:srgbClr val="4614FE"/>
                </a:solidFill>
              </a:rPr>
              <a:t>Muon imaging (high momentum up to 450 MeV/c)</a:t>
            </a:r>
          </a:p>
          <a:p>
            <a:pPr lvl="1"/>
            <a:r>
              <a:rPr lang="en-US" altLang="zh-CN" dirty="0">
                <a:solidFill>
                  <a:srgbClr val="4614FE"/>
                </a:solidFill>
              </a:rPr>
              <a:t>Muon irradiation</a:t>
            </a:r>
          </a:p>
          <a:p>
            <a:pPr lvl="1"/>
            <a:r>
              <a:rPr lang="en-US" altLang="zh-CN" dirty="0" err="1">
                <a:solidFill>
                  <a:srgbClr val="4614FE"/>
                </a:solidFill>
              </a:rPr>
              <a:t>Muonic</a:t>
            </a:r>
            <a:r>
              <a:rPr lang="en-US" altLang="zh-CN" dirty="0">
                <a:solidFill>
                  <a:srgbClr val="4614FE"/>
                </a:solidFill>
              </a:rPr>
              <a:t> X-ray analysis</a:t>
            </a:r>
          </a:p>
          <a:p>
            <a:r>
              <a:rPr lang="en-US" altLang="zh-CN" dirty="0" smtClean="0"/>
              <a:t>Nuclear and particle physics</a:t>
            </a:r>
          </a:p>
          <a:p>
            <a:pPr lvl="1"/>
            <a:r>
              <a:rPr lang="en-US" altLang="zh-CN" dirty="0">
                <a:solidFill>
                  <a:srgbClr val="4614FE"/>
                </a:solidFill>
              </a:rPr>
              <a:t>Looking for good proposals, currently investigating neutrino cross-section measurements, proton radius measurement and </a:t>
            </a:r>
            <a:r>
              <a:rPr lang="en-US" altLang="zh-CN" dirty="0" err="1">
                <a:solidFill>
                  <a:srgbClr val="4614FE"/>
                </a:solidFill>
              </a:rPr>
              <a:t>muonium</a:t>
            </a:r>
            <a:r>
              <a:rPr lang="en-US" altLang="zh-CN" dirty="0">
                <a:solidFill>
                  <a:srgbClr val="4614FE"/>
                </a:solidFill>
              </a:rPr>
              <a:t> to anti-</a:t>
            </a:r>
            <a:r>
              <a:rPr lang="en-US" altLang="zh-CN" dirty="0" err="1">
                <a:solidFill>
                  <a:srgbClr val="4614FE"/>
                </a:solidFill>
              </a:rPr>
              <a:t>muonium</a:t>
            </a:r>
            <a:r>
              <a:rPr lang="en-US" altLang="zh-CN" dirty="0">
                <a:solidFill>
                  <a:srgbClr val="4614FE"/>
                </a:solidFill>
              </a:rPr>
              <a:t> conversion</a:t>
            </a:r>
            <a:endParaRPr lang="zh-CN" altLang="en-US" dirty="0">
              <a:solidFill>
                <a:srgbClr val="4614FE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9CD0-8D4D-42FB-839F-4C6C0F92230C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8875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5445224"/>
            <a:ext cx="8229600" cy="7920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zh-CN" sz="2200" dirty="0" smtClean="0"/>
              <a:t>Science and technology based on muon sources</a:t>
            </a:r>
          </a:p>
          <a:p>
            <a:pPr marL="0" indent="0" algn="ctr">
              <a:buNone/>
            </a:pPr>
            <a:r>
              <a:rPr lang="zh-CN" altLang="en-US" sz="2200" dirty="0" smtClean="0">
                <a:sym typeface="Symbol"/>
              </a:rPr>
              <a:t>（</a:t>
            </a:r>
            <a:r>
              <a:rPr lang="en-US" altLang="zh-CN" sz="2200" dirty="0" smtClean="0">
                <a:sym typeface="Symbol"/>
              </a:rPr>
              <a:t>Courtesy: J-PARC/MUSE）</a:t>
            </a:r>
            <a:endParaRPr lang="zh-CN" altLang="en-US" sz="2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851028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9CD0-8D4D-42FB-839F-4C6C0F92230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031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2231171"/>
            <a:ext cx="7319540" cy="4366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标题 1"/>
          <p:cNvSpPr txBox="1">
            <a:spLocks/>
          </p:cNvSpPr>
          <p:nvPr/>
        </p:nvSpPr>
        <p:spPr>
          <a:xfrm>
            <a:off x="347472" y="908720"/>
            <a:ext cx="5016616" cy="10081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EMuS</a:t>
            </a:r>
            <a:r>
              <a:rPr lang="en-US" altLang="zh-CN" sz="280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 Layout and Working Modes</a:t>
            </a:r>
            <a:endParaRPr lang="zh-CN" altLang="en-US" sz="28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3"/>
          <p:cNvSpPr txBox="1"/>
          <p:nvPr/>
        </p:nvSpPr>
        <p:spPr>
          <a:xfrm>
            <a:off x="5580112" y="995980"/>
            <a:ext cx="3432316" cy="3354765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altLang="zh-CN" sz="2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Working modes (</a:t>
            </a:r>
            <a:r>
              <a:rPr lang="en-US" altLang="zh-CN" sz="22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indep</a:t>
            </a:r>
            <a:r>
              <a:rPr lang="en-US" altLang="zh-CN" sz="2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Narrow" panose="020B0606020202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.):</a:t>
            </a:r>
          </a:p>
          <a:p>
            <a:pPr marL="342900" indent="-342900">
              <a:buAutoNum type="arabicPeriod"/>
            </a:pPr>
            <a:r>
              <a:rPr lang="en-US" altLang="zh-CN" sz="20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Surface </a:t>
            </a:r>
            <a:r>
              <a:rPr lang="zh-CN" altLang="en-US" sz="20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Symbol"/>
              </a:rPr>
              <a:t> </a:t>
            </a:r>
            <a:r>
              <a:rPr lang="en-US" altLang="zh-CN" sz="20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Symbol"/>
              </a:rPr>
              <a:t>mode</a:t>
            </a:r>
            <a:endParaRPr lang="en-US" altLang="zh-CN" sz="2000" b="1" dirty="0">
              <a:solidFill>
                <a:srgbClr val="0070C0"/>
              </a:solidFill>
              <a:latin typeface="Arial Narrow" panose="020B060602020203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zh-CN" altLang="en-US" sz="2000" b="1" dirty="0" smtClean="0">
                <a:latin typeface="Arial Narrow" panose="020B0606020202030204" pitchFamily="34" charset="0"/>
                <a:cs typeface="Times New Roman" panose="02020603050405020304" pitchFamily="18" charset="0"/>
                <a:sym typeface="Symbol"/>
              </a:rPr>
              <a:t></a:t>
            </a:r>
            <a:r>
              <a:rPr lang="en-US" altLang="zh-CN" sz="2000" b="1" dirty="0" smtClean="0">
                <a:latin typeface="Arial Narrow" panose="020B0606020202030204" pitchFamily="34" charset="0"/>
                <a:cs typeface="Times New Roman" panose="02020603050405020304" pitchFamily="18" charset="0"/>
                <a:sym typeface="Symbol"/>
              </a:rPr>
              <a:t>p/p: </a:t>
            </a:r>
            <a:r>
              <a:rPr lang="en-US" altLang="zh-CN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&lt;±5%</a:t>
            </a:r>
          </a:p>
          <a:p>
            <a:pPr marL="800100" lvl="1" indent="-342900">
              <a:spcAft>
                <a:spcPts val="600"/>
              </a:spcAft>
              <a:buFont typeface="+mj-lt"/>
              <a:buAutoNum type="alphaLcParenR"/>
            </a:pPr>
            <a:r>
              <a:rPr lang="en-US" altLang="zh-CN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Ref. P</a:t>
            </a:r>
            <a:r>
              <a:rPr lang="el-GR" altLang="zh-CN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μ</a:t>
            </a:r>
            <a:r>
              <a:rPr lang="en-US" altLang="zh-CN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=29 MeV/c</a:t>
            </a:r>
          </a:p>
          <a:p>
            <a:pPr marL="342900" indent="-342900">
              <a:buAutoNum type="arabicPeriod"/>
            </a:pPr>
            <a:r>
              <a:rPr lang="en-US" altLang="zh-CN" sz="20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Decay </a:t>
            </a:r>
            <a:r>
              <a:rPr lang="zh-CN" altLang="en-US" sz="20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Symbol"/>
              </a:rPr>
              <a:t></a:t>
            </a:r>
            <a:r>
              <a:rPr lang="en-US" altLang="zh-CN" sz="20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Symbol"/>
              </a:rPr>
              <a:t>SR </a:t>
            </a:r>
            <a:r>
              <a:rPr lang="zh-CN" altLang="en-US" sz="20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Symbol"/>
              </a:rPr>
              <a:t> </a:t>
            </a:r>
            <a:r>
              <a:rPr lang="en-US" altLang="zh-CN" sz="20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Symbol"/>
              </a:rPr>
              <a:t>mode</a:t>
            </a:r>
            <a:endParaRPr lang="en-US" altLang="zh-CN" sz="2000" b="1" dirty="0">
              <a:solidFill>
                <a:srgbClr val="0070C0"/>
              </a:solidFill>
              <a:latin typeface="Arial Narrow" panose="020B060602020203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zh-CN" altLang="en-US" sz="2000" b="1" dirty="0">
                <a:latin typeface="Arial Narrow" panose="020B0606020202030204" pitchFamily="34" charset="0"/>
                <a:cs typeface="Times New Roman" panose="02020603050405020304" pitchFamily="18" charset="0"/>
                <a:sym typeface="Symbol"/>
              </a:rPr>
              <a:t></a:t>
            </a:r>
            <a:r>
              <a:rPr lang="en-US" altLang="zh-CN" sz="2000" b="1" dirty="0">
                <a:latin typeface="Arial Narrow" panose="020B0606020202030204" pitchFamily="34" charset="0"/>
                <a:cs typeface="Times New Roman" panose="02020603050405020304" pitchFamily="18" charset="0"/>
                <a:sym typeface="Symbol"/>
              </a:rPr>
              <a:t>p/p: </a:t>
            </a:r>
            <a:r>
              <a:rPr lang="en-US" altLang="zh-CN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&lt;± </a:t>
            </a:r>
            <a:r>
              <a:rPr lang="en-US" altLang="zh-CN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10%</a:t>
            </a:r>
          </a:p>
          <a:p>
            <a:pPr marL="800100" lvl="1" indent="-342900">
              <a:buAutoNum type="alphaLcParenR"/>
            </a:pPr>
            <a:r>
              <a:rPr lang="en-US" altLang="zh-CN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Ref. P</a:t>
            </a:r>
            <a:r>
              <a:rPr lang="el-GR" altLang="zh-CN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μ </a:t>
            </a:r>
            <a:r>
              <a:rPr lang="en-US" altLang="zh-CN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=40-150 </a:t>
            </a:r>
            <a:r>
              <a:rPr lang="en-US" altLang="zh-CN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MeV/c</a:t>
            </a:r>
          </a:p>
          <a:p>
            <a:pPr marL="342900" indent="-342900">
              <a:buAutoNum type="arabicPeriod"/>
            </a:pPr>
            <a:r>
              <a:rPr lang="en-US" altLang="zh-CN" sz="2000" b="1" dirty="0">
                <a:solidFill>
                  <a:srgbClr val="0070C0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Times New Roman" panose="02020603050405020304" pitchFamily="18" charset="0"/>
              </a:rPr>
              <a:t>High-momentum  </a:t>
            </a:r>
            <a:r>
              <a:rPr lang="zh-CN" altLang="en-US" sz="20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Symbol"/>
              </a:rPr>
              <a:t> </a:t>
            </a:r>
            <a:r>
              <a:rPr lang="en-US" altLang="zh-CN" sz="2000" b="1" dirty="0" smtClean="0">
                <a:solidFill>
                  <a:srgbClr val="0070C0"/>
                </a:solidFill>
                <a:latin typeface="Arial Narrow" panose="020B060602020203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Symbol"/>
              </a:rPr>
              <a:t>mode</a:t>
            </a:r>
            <a:endParaRPr lang="en-US" altLang="zh-CN" sz="2000" b="1" dirty="0">
              <a:solidFill>
                <a:srgbClr val="0070C0"/>
              </a:solidFill>
              <a:latin typeface="Arial Narrow" panose="020B0606020202030204" pitchFamily="34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zh-CN" altLang="en-US" sz="2000" b="1" dirty="0" smtClean="0">
                <a:latin typeface="Arial Narrow" panose="020B0606020202030204" pitchFamily="34" charset="0"/>
                <a:cs typeface="Times New Roman" panose="02020603050405020304" pitchFamily="18" charset="0"/>
                <a:sym typeface="Symbol"/>
              </a:rPr>
              <a:t> </a:t>
            </a:r>
            <a:r>
              <a:rPr lang="en-US" altLang="zh-CN" sz="2000" b="1" dirty="0">
                <a:latin typeface="Arial Narrow" panose="020B0606020202030204" pitchFamily="34" charset="0"/>
                <a:cs typeface="Times New Roman" panose="02020603050405020304" pitchFamily="18" charset="0"/>
                <a:sym typeface="Symbol"/>
              </a:rPr>
              <a:t>imaging, neutrinos</a:t>
            </a:r>
            <a:endParaRPr lang="en-US" altLang="zh-CN" sz="20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spcAft>
                <a:spcPts val="600"/>
              </a:spcAft>
              <a:buFont typeface="+mj-lt"/>
              <a:buAutoNum type="alphaLcParenR"/>
            </a:pPr>
            <a:r>
              <a:rPr lang="en-US" altLang="zh-CN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Ref. P</a:t>
            </a:r>
            <a:r>
              <a:rPr lang="el-GR" altLang="zh-CN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π</a:t>
            </a:r>
            <a:r>
              <a:rPr lang="en-US" altLang="zh-CN" sz="20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=200-450 </a:t>
            </a:r>
            <a:r>
              <a:rPr lang="en-US" altLang="zh-CN" sz="2000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MeV/c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8229600" y="6524625"/>
            <a:ext cx="374847" cy="216743"/>
          </a:xfrm>
        </p:spPr>
        <p:txBody>
          <a:bodyPr/>
          <a:lstStyle/>
          <a:p>
            <a:pPr>
              <a:defRPr/>
            </a:pPr>
            <a:fld id="{C09A2878-44D6-453B-9762-56FF81ECCA76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  <p:sp>
        <p:nvSpPr>
          <p:cNvPr id="4" name="TextBox 3"/>
          <p:cNvSpPr txBox="1"/>
          <p:nvPr/>
        </p:nvSpPr>
        <p:spPr>
          <a:xfrm>
            <a:off x="179512" y="6156012"/>
            <a:ext cx="4728584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Planning for future: slow muons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649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/>
            <a:r>
              <a:rPr lang="en-US" altLang="zh-CN" sz="3600" dirty="0" smtClean="0">
                <a:solidFill>
                  <a:srgbClr val="FF0000"/>
                </a:solidFill>
              </a:rPr>
              <a:t>Major design features (Baseline design)</a:t>
            </a:r>
            <a:endParaRPr lang="zh-CN" altLang="en-US" sz="36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0832" y="980728"/>
            <a:ext cx="8517632" cy="5616624"/>
          </a:xfrm>
        </p:spPr>
        <p:txBody>
          <a:bodyPr>
            <a:normAutofit lnSpcReduction="10000"/>
          </a:bodyPr>
          <a:lstStyle/>
          <a:p>
            <a: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600" dirty="0" err="1" smtClean="0">
                <a:solidFill>
                  <a:schemeClr val="tx1"/>
                </a:solidFill>
              </a:rPr>
              <a:t>EMuS</a:t>
            </a:r>
            <a:r>
              <a:rPr lang="en-US" altLang="zh-CN" sz="2600" dirty="0" smtClean="0">
                <a:solidFill>
                  <a:schemeClr val="tx1"/>
                </a:solidFill>
              </a:rPr>
              <a:t> will share the same experimental area with other high-energy proton applications: </a:t>
            </a:r>
          </a:p>
          <a:p>
            <a:pPr lvl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200" dirty="0" smtClean="0">
                <a:solidFill>
                  <a:srgbClr val="4614FE"/>
                </a:solidFill>
              </a:rPr>
              <a:t>Proton beam: 1.6 GeV, 25 kW (CSNS-II), 2.5 Hz</a:t>
            </a: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600" dirty="0" smtClean="0">
                <a:solidFill>
                  <a:schemeClr val="tx1"/>
                </a:solidFill>
              </a:rPr>
              <a:t>Target </a:t>
            </a:r>
            <a:r>
              <a:rPr lang="en-US" altLang="zh-CN" sz="2600" dirty="0">
                <a:solidFill>
                  <a:schemeClr val="tx1"/>
                </a:solidFill>
              </a:rPr>
              <a:t>station</a:t>
            </a:r>
          </a:p>
          <a:p>
            <a:pPr lvl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200" dirty="0">
                <a:solidFill>
                  <a:srgbClr val="4614FE"/>
                </a:solidFill>
              </a:rPr>
              <a:t>Carbon target: 300 mm in length, </a:t>
            </a:r>
            <a:r>
              <a:rPr lang="en-US" altLang="zh-CN" sz="2200" dirty="0" smtClean="0">
                <a:solidFill>
                  <a:srgbClr val="4614FE"/>
                </a:solidFill>
              </a:rPr>
              <a:t>conical shape</a:t>
            </a:r>
            <a:endParaRPr lang="en-US" altLang="zh-CN" sz="2200" dirty="0">
              <a:solidFill>
                <a:srgbClr val="4614FE"/>
              </a:solidFill>
            </a:endParaRPr>
          </a:p>
          <a:p>
            <a:pPr lvl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200" dirty="0">
                <a:solidFill>
                  <a:srgbClr val="4614FE"/>
                </a:solidFill>
              </a:rPr>
              <a:t>Capture </a:t>
            </a:r>
            <a:r>
              <a:rPr lang="en-US" altLang="zh-CN" sz="2200" dirty="0" smtClean="0">
                <a:solidFill>
                  <a:srgbClr val="4614FE"/>
                </a:solidFill>
              </a:rPr>
              <a:t>SC solenoid</a:t>
            </a:r>
            <a:r>
              <a:rPr lang="en-US" altLang="zh-CN" sz="2200" dirty="0">
                <a:solidFill>
                  <a:srgbClr val="4614FE"/>
                </a:solidFill>
              </a:rPr>
              <a:t>: 1</a:t>
            </a:r>
            <a:r>
              <a:rPr lang="en-US" altLang="zh-CN" sz="2200" dirty="0" smtClean="0">
                <a:solidFill>
                  <a:srgbClr val="4614FE"/>
                </a:solidFill>
              </a:rPr>
              <a:t>-5 </a:t>
            </a:r>
            <a:r>
              <a:rPr lang="en-US" altLang="zh-CN" sz="2200" dirty="0">
                <a:solidFill>
                  <a:srgbClr val="4614FE"/>
                </a:solidFill>
              </a:rPr>
              <a:t>T (</a:t>
            </a:r>
            <a:r>
              <a:rPr lang="en-US" altLang="zh-CN" sz="2200" dirty="0" err="1">
                <a:solidFill>
                  <a:srgbClr val="4614FE"/>
                </a:solidFill>
              </a:rPr>
              <a:t>NbTi</a:t>
            </a:r>
            <a:r>
              <a:rPr lang="en-US" altLang="zh-CN" sz="2200" dirty="0" smtClean="0">
                <a:solidFill>
                  <a:srgbClr val="4614FE"/>
                </a:solidFill>
              </a:rPr>
              <a:t>) (15</a:t>
            </a:r>
            <a:r>
              <a:rPr lang="en-US" altLang="zh-CN" sz="2200" dirty="0" smtClean="0">
                <a:solidFill>
                  <a:srgbClr val="4614FE"/>
                </a:solidFill>
                <a:sym typeface="Symbol"/>
              </a:rPr>
              <a:t> w.r.t. target</a:t>
            </a:r>
            <a:r>
              <a:rPr lang="en-US" altLang="zh-CN" sz="2200" dirty="0" smtClean="0">
                <a:solidFill>
                  <a:srgbClr val="4614FE"/>
                </a:solidFill>
              </a:rPr>
              <a:t>)</a:t>
            </a:r>
            <a:endParaRPr lang="en-US" altLang="zh-CN" sz="2200" dirty="0">
              <a:solidFill>
                <a:srgbClr val="4614FE"/>
              </a:solidFill>
            </a:endParaRPr>
          </a:p>
          <a:p>
            <a:pPr lvl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200" dirty="0" smtClean="0">
                <a:solidFill>
                  <a:srgbClr val="4614FE"/>
                </a:solidFill>
              </a:rPr>
              <a:t>Forward collection: proton </a:t>
            </a:r>
            <a:r>
              <a:rPr lang="en-US" altLang="zh-CN" sz="2200" dirty="0">
                <a:solidFill>
                  <a:srgbClr val="4614FE"/>
                </a:solidFill>
              </a:rPr>
              <a:t>beam </a:t>
            </a:r>
            <a:r>
              <a:rPr lang="en-US" altLang="zh-CN" sz="2200" dirty="0" smtClean="0">
                <a:solidFill>
                  <a:srgbClr val="4614FE"/>
                </a:solidFill>
              </a:rPr>
              <a:t>separated (higher momentum muons)</a:t>
            </a:r>
            <a:endParaRPr lang="en-US" altLang="zh-CN" sz="2200" dirty="0">
              <a:solidFill>
                <a:srgbClr val="4614FE"/>
              </a:solidFill>
            </a:endParaRPr>
          </a:p>
          <a:p>
            <a:pPr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600" dirty="0">
                <a:solidFill>
                  <a:schemeClr val="tx1"/>
                </a:solidFill>
              </a:rPr>
              <a:t>Muon/pion beam transfer line</a:t>
            </a:r>
          </a:p>
          <a:p>
            <a:pPr lvl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200" dirty="0">
                <a:solidFill>
                  <a:srgbClr val="4614FE"/>
                </a:solidFill>
              </a:rPr>
              <a:t>Trunk beamline: SC solenoids based, </a:t>
            </a:r>
            <a:r>
              <a:rPr lang="zh-CN" altLang="en-US" sz="2200" dirty="0">
                <a:solidFill>
                  <a:srgbClr val="4614FE"/>
                </a:solidFill>
                <a:sym typeface="Symbol"/>
              </a:rPr>
              <a:t></a:t>
            </a:r>
            <a:r>
              <a:rPr lang="en-US" altLang="zh-CN" sz="2200" dirty="0">
                <a:solidFill>
                  <a:srgbClr val="4614FE"/>
                </a:solidFill>
                <a:sym typeface="Symbol"/>
              </a:rPr>
              <a:t>SR beam line </a:t>
            </a:r>
            <a:r>
              <a:rPr lang="en-US" altLang="zh-CN" sz="2200" dirty="0" smtClean="0">
                <a:solidFill>
                  <a:srgbClr val="4614FE"/>
                </a:solidFill>
                <a:sym typeface="Symbol"/>
              </a:rPr>
              <a:t>SC or RT </a:t>
            </a:r>
            <a:r>
              <a:rPr lang="en-US" altLang="zh-CN" sz="2200" dirty="0">
                <a:solidFill>
                  <a:srgbClr val="4614FE"/>
                </a:solidFill>
                <a:sym typeface="Symbol"/>
              </a:rPr>
              <a:t>magnets</a:t>
            </a:r>
          </a:p>
          <a:p>
            <a:pPr lvl="1">
              <a:lnSpc>
                <a:spcPct val="10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200" dirty="0">
                <a:solidFill>
                  <a:srgbClr val="4614FE"/>
                </a:solidFill>
                <a:sym typeface="Symbol"/>
              </a:rPr>
              <a:t>Large momentum range: surface muons </a:t>
            </a:r>
            <a:r>
              <a:rPr lang="en-US" altLang="zh-CN" sz="2200" dirty="0" smtClean="0">
                <a:solidFill>
                  <a:srgbClr val="4614FE"/>
                </a:solidFill>
                <a:sym typeface="Symbol"/>
              </a:rPr>
              <a:t>(&amp; slow muons), </a:t>
            </a:r>
            <a:r>
              <a:rPr lang="en-US" altLang="zh-CN" sz="2200" dirty="0">
                <a:solidFill>
                  <a:srgbClr val="4614FE"/>
                </a:solidFill>
                <a:sym typeface="Symbol"/>
              </a:rPr>
              <a:t>decay </a:t>
            </a:r>
            <a:r>
              <a:rPr lang="en-US" altLang="zh-CN" sz="2200" dirty="0" smtClean="0">
                <a:solidFill>
                  <a:srgbClr val="4614FE"/>
                </a:solidFill>
                <a:sym typeface="Symbol"/>
              </a:rPr>
              <a:t>muons </a:t>
            </a:r>
            <a:r>
              <a:rPr lang="en-US" altLang="zh-CN" sz="2200" dirty="0">
                <a:solidFill>
                  <a:srgbClr val="4614FE"/>
                </a:solidFill>
                <a:sym typeface="Symbol"/>
              </a:rPr>
              <a:t>and </a:t>
            </a:r>
            <a:r>
              <a:rPr lang="en-US" altLang="zh-CN" sz="2200" dirty="0" smtClean="0">
                <a:solidFill>
                  <a:srgbClr val="4614FE"/>
                </a:solidFill>
                <a:sym typeface="Symbol"/>
              </a:rPr>
              <a:t>high-momentum muons (also neutrino beam)</a:t>
            </a:r>
          </a:p>
          <a:p>
            <a:pPr>
              <a:lnSpc>
                <a:spcPct val="105000"/>
              </a:lnSpc>
              <a:spcBef>
                <a:spcPts val="0"/>
              </a:spcBef>
            </a:pPr>
            <a:r>
              <a:rPr lang="en-US" altLang="zh-CN" sz="2600" dirty="0" smtClean="0">
                <a:sym typeface="Symbol"/>
              </a:rPr>
              <a:t>SR spectrometers</a:t>
            </a:r>
          </a:p>
          <a:p>
            <a:pPr lvl="1">
              <a:lnSpc>
                <a:spcPct val="105000"/>
              </a:lnSpc>
              <a:spcBef>
                <a:spcPts val="0"/>
              </a:spcBef>
            </a:pPr>
            <a:r>
              <a:rPr lang="en-US" altLang="zh-CN" sz="2200" dirty="0" smtClean="0">
                <a:solidFill>
                  <a:srgbClr val="4614FE"/>
                </a:solidFill>
                <a:sym typeface="Symbol"/>
              </a:rPr>
              <a:t>High asymmetry or more detecting channel (2560) design coping with low-repetition and high flux muon pulses</a:t>
            </a:r>
            <a:endParaRPr lang="en-US" altLang="zh-CN" sz="2200" dirty="0">
              <a:solidFill>
                <a:srgbClr val="4614FE"/>
              </a:solidFill>
              <a:sym typeface="Symbo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04248" y="1457489"/>
            <a:ext cx="2304256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</a:rPr>
              <a:t>A thin insertion target upstream for only surface muons also under study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8229600" y="6524625"/>
            <a:ext cx="374848" cy="216743"/>
          </a:xfrm>
        </p:spPr>
        <p:txBody>
          <a:bodyPr/>
          <a:lstStyle/>
          <a:p>
            <a:pPr>
              <a:defRPr/>
            </a:pPr>
            <a:fld id="{606CA3CC-FC68-4501-B855-7844B93351C0}" type="slidenum">
              <a:rPr lang="en-US" altLang="zh-CN" smtClean="0"/>
              <a:t>14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1523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3501008"/>
            <a:ext cx="8229600" cy="2664296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smtClean="0"/>
              <a:t>Main target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sz="2600" dirty="0" smtClean="0">
                <a:solidFill>
                  <a:srgbClr val="0070C0"/>
                </a:solidFill>
              </a:rPr>
              <a:t>Surface muon area: 3 </a:t>
            </a:r>
            <a:r>
              <a:rPr lang="en-US" altLang="zh-CN" sz="2600" dirty="0" smtClean="0">
                <a:solidFill>
                  <a:srgbClr val="0070C0"/>
                </a:solidFill>
                <a:sym typeface="Symbol"/>
              </a:rPr>
              <a:t>SR spectrometers planned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altLang="zh-CN" sz="2600" dirty="0" smtClean="0">
                <a:solidFill>
                  <a:srgbClr val="0070C0"/>
                </a:solidFill>
                <a:sym typeface="Symbol"/>
              </a:rPr>
              <a:t>Decay muon area: 1 </a:t>
            </a:r>
            <a:r>
              <a:rPr lang="en-US" altLang="zh-CN" sz="2600" dirty="0">
                <a:solidFill>
                  <a:srgbClr val="0070C0"/>
                </a:solidFill>
                <a:sym typeface="Symbol"/>
              </a:rPr>
              <a:t>SR </a:t>
            </a:r>
            <a:r>
              <a:rPr lang="en-US" altLang="zh-CN" sz="2600" dirty="0" smtClean="0">
                <a:solidFill>
                  <a:srgbClr val="0070C0"/>
                </a:solidFill>
                <a:sym typeface="Symbol"/>
              </a:rPr>
              <a:t>spectrometer, 1 for </a:t>
            </a:r>
            <a:r>
              <a:rPr lang="en-US" altLang="zh-CN" sz="2600" dirty="0">
                <a:solidFill>
                  <a:srgbClr val="0070C0"/>
                </a:solidFill>
                <a:sym typeface="Symbol"/>
              </a:rPr>
              <a:t>negative </a:t>
            </a:r>
            <a:r>
              <a:rPr lang="en-US" altLang="zh-CN" sz="2600" dirty="0" smtClean="0">
                <a:solidFill>
                  <a:srgbClr val="0070C0"/>
                </a:solidFill>
                <a:sym typeface="Symbol"/>
              </a:rPr>
              <a:t>muons, 1 </a:t>
            </a:r>
            <a:r>
              <a:rPr lang="en-US" altLang="zh-CN" sz="2600" dirty="0">
                <a:solidFill>
                  <a:srgbClr val="0070C0"/>
                </a:solidFill>
                <a:sym typeface="Symbol"/>
              </a:rPr>
              <a:t>for </a:t>
            </a:r>
            <a:r>
              <a:rPr lang="en-US" altLang="zh-CN" sz="2600" dirty="0" smtClean="0">
                <a:solidFill>
                  <a:srgbClr val="0070C0"/>
                </a:solidFill>
                <a:sym typeface="Symbol"/>
              </a:rPr>
              <a:t>versatile (muon </a:t>
            </a:r>
            <a:r>
              <a:rPr lang="en-US" altLang="zh-CN" sz="2600" dirty="0">
                <a:solidFill>
                  <a:srgbClr val="0070C0"/>
                </a:solidFill>
                <a:sym typeface="Symbol"/>
              </a:rPr>
              <a:t>imaging/irradiation, </a:t>
            </a:r>
            <a:r>
              <a:rPr lang="en-US" altLang="zh-CN" sz="2600" dirty="0" smtClean="0">
                <a:solidFill>
                  <a:srgbClr val="FF0000"/>
                </a:solidFill>
                <a:sym typeface="Symbol"/>
              </a:rPr>
              <a:t>nuclear physics, particle physics</a:t>
            </a:r>
            <a:r>
              <a:rPr lang="en-US" altLang="zh-CN" sz="2600" dirty="0" smtClean="0">
                <a:solidFill>
                  <a:srgbClr val="0070C0"/>
                </a:solidFill>
                <a:sym typeface="Symbol"/>
              </a:rPr>
              <a:t>, etc.)</a:t>
            </a:r>
          </a:p>
          <a:p>
            <a:r>
              <a:rPr lang="en-US" altLang="zh-CN" dirty="0" smtClean="0">
                <a:sym typeface="Symbol"/>
              </a:rPr>
              <a:t>Thin target (vertical beamline)</a:t>
            </a:r>
          </a:p>
          <a:p>
            <a:pPr lvl="1"/>
            <a:r>
              <a:rPr lang="en-US" altLang="zh-CN" sz="2600" dirty="0">
                <a:solidFill>
                  <a:srgbClr val="0070C0"/>
                </a:solidFill>
                <a:sym typeface="Symbol"/>
              </a:rPr>
              <a:t>1 SR </a:t>
            </a:r>
            <a:r>
              <a:rPr lang="en-US" altLang="zh-CN" sz="2600" dirty="0" smtClean="0">
                <a:solidFill>
                  <a:srgbClr val="0070C0"/>
                </a:solidFill>
                <a:sym typeface="Symbol"/>
              </a:rPr>
              <a:t>spectrometer</a:t>
            </a:r>
            <a:endParaRPr lang="en-US" altLang="zh-CN" sz="2600" dirty="0">
              <a:solidFill>
                <a:srgbClr val="0070C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9CD0-8D4D-42FB-839F-4C6C0F92230C}" type="slidenum">
              <a:rPr lang="zh-CN" altLang="en-US" smtClean="0"/>
              <a:pPr/>
              <a:t>15</a:t>
            </a:fld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323528" y="1547138"/>
            <a:ext cx="8424936" cy="188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600" dirty="0">
                <a:sym typeface="Symbol"/>
              </a:rPr>
              <a:t>Wide applications:</a:t>
            </a:r>
          </a:p>
          <a:p>
            <a:pPr marL="800100" lvl="1" indent="-3429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rgbClr val="0070C0"/>
                </a:solidFill>
                <a:sym typeface="Symbol"/>
              </a:rPr>
              <a:t>Surface muons, slow muons: </a:t>
            </a:r>
            <a:r>
              <a:rPr lang="zh-CN" altLang="en-US" sz="2200" dirty="0">
                <a:solidFill>
                  <a:srgbClr val="0070C0"/>
                </a:solidFill>
                <a:sym typeface="Symbol"/>
              </a:rPr>
              <a:t></a:t>
            </a:r>
            <a:r>
              <a:rPr lang="en-US" altLang="zh-CN" sz="2200" dirty="0">
                <a:solidFill>
                  <a:srgbClr val="0070C0"/>
                </a:solidFill>
                <a:sym typeface="Symbol"/>
              </a:rPr>
              <a:t>SR applications</a:t>
            </a:r>
          </a:p>
          <a:p>
            <a:pPr marL="800100" lvl="1" indent="-3429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rgbClr val="0070C0"/>
                </a:solidFill>
                <a:sym typeface="Symbol"/>
              </a:rPr>
              <a:t>Negative muons: </a:t>
            </a:r>
            <a:r>
              <a:rPr lang="en-US" altLang="zh-CN" sz="2200" dirty="0" err="1">
                <a:solidFill>
                  <a:srgbClr val="0070C0"/>
                </a:solidFill>
                <a:sym typeface="Symbol"/>
              </a:rPr>
              <a:t>muonic</a:t>
            </a:r>
            <a:r>
              <a:rPr lang="en-US" altLang="zh-CN" sz="2200" dirty="0">
                <a:solidFill>
                  <a:srgbClr val="0070C0"/>
                </a:solidFill>
                <a:sym typeface="Symbol"/>
              </a:rPr>
              <a:t> X-ray, muon catalyzed fusion</a:t>
            </a:r>
          </a:p>
          <a:p>
            <a:pPr marL="800100" lvl="1" indent="-3429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rgbClr val="0070C0"/>
                </a:solidFill>
                <a:sym typeface="Symbol"/>
              </a:rPr>
              <a:t>Decay muons: </a:t>
            </a:r>
            <a:r>
              <a:rPr lang="zh-CN" altLang="en-US" sz="2200" dirty="0">
                <a:solidFill>
                  <a:srgbClr val="0070C0"/>
                </a:solidFill>
                <a:sym typeface="Symbol"/>
              </a:rPr>
              <a:t></a:t>
            </a:r>
            <a:r>
              <a:rPr lang="en-US" altLang="zh-CN" sz="2200" dirty="0">
                <a:solidFill>
                  <a:srgbClr val="0070C0"/>
                </a:solidFill>
                <a:sym typeface="Symbol"/>
              </a:rPr>
              <a:t>SR,  imaging and irradiation, </a:t>
            </a:r>
            <a:r>
              <a:rPr lang="en-US" altLang="zh-CN" sz="2200" dirty="0">
                <a:solidFill>
                  <a:srgbClr val="FF0000"/>
                </a:solidFill>
                <a:sym typeface="Symbol"/>
              </a:rPr>
              <a:t>muon physics</a:t>
            </a:r>
          </a:p>
          <a:p>
            <a:pPr marL="800100" lvl="1" indent="-342900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2200" dirty="0">
                <a:solidFill>
                  <a:srgbClr val="0070C0"/>
                </a:solidFill>
                <a:sym typeface="Symbol"/>
              </a:rPr>
              <a:t>Pions: neutrino cross-section</a:t>
            </a:r>
            <a:endParaRPr lang="zh-CN" altLang="en-US" sz="2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662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9CD0-8D4D-42FB-839F-4C6C0F92230C}" type="slidenum">
              <a:rPr lang="zh-CN" altLang="en-US" smtClean="0"/>
              <a:pPr/>
              <a:t>16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648072"/>
          </a:xfrm>
          <a:noFill/>
        </p:spPr>
        <p:txBody>
          <a:bodyPr>
            <a:noAutofit/>
          </a:bodyPr>
          <a:lstStyle/>
          <a:p>
            <a:r>
              <a:rPr lang="zh-CN" altLang="en-US" sz="4000" dirty="0">
                <a:solidFill>
                  <a:srgbClr val="FF0000"/>
                </a:solidFill>
              </a:rPr>
              <a:t>基准方案和简化方案</a:t>
            </a:r>
            <a:endParaRPr lang="en-US" altLang="zh-CN" sz="40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1" y="1340768"/>
            <a:ext cx="8682339" cy="1800200"/>
          </a:xfrm>
        </p:spPr>
        <p:txBody>
          <a:bodyPr>
            <a:normAutofit/>
          </a:bodyPr>
          <a:lstStyle/>
          <a:p>
            <a:r>
              <a:rPr lang="zh-CN" altLang="en-US" sz="2400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基准方案（</a:t>
            </a:r>
            <a:r>
              <a:rPr lang="en-US" altLang="zh-CN" sz="2400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Baseline Scheme</a:t>
            </a:r>
            <a:r>
              <a:rPr lang="zh-CN" altLang="en-US" sz="2400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）：瞄准国际顶尖水平，缪束强度高，谱仪类型多，开展应用范围广，可以分步增加谱仪</a:t>
            </a:r>
            <a:endParaRPr lang="en-US" altLang="zh-CN" sz="2400" dirty="0" smtClean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2400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简化方案（</a:t>
            </a:r>
            <a:r>
              <a:rPr lang="en-US" altLang="zh-CN" sz="2400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Baby Scheme</a:t>
            </a:r>
            <a:r>
              <a:rPr lang="zh-CN" altLang="en-US" sz="2400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）：利用有限经费，先建设</a:t>
            </a:r>
            <a:r>
              <a:rPr lang="en-US" altLang="zh-CN" sz="2400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台基于表面缪束的</a:t>
            </a:r>
            <a:r>
              <a:rPr lang="zh-CN" altLang="en-US" sz="2400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/>
              </a:rPr>
              <a:t></a:t>
            </a:r>
            <a:r>
              <a:rPr lang="en-US" altLang="zh-CN" sz="2400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/>
              </a:rPr>
              <a:t>SR</a:t>
            </a:r>
            <a:r>
              <a:rPr lang="zh-CN" altLang="en-US" sz="2400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/>
              </a:rPr>
              <a:t>谱仪，再伺机建设基准</a:t>
            </a:r>
            <a:r>
              <a:rPr lang="zh-CN" altLang="en-US" sz="2400" dirty="0" smtClean="0">
                <a:solidFill>
                  <a:srgbClr val="0070C0"/>
                </a:solidFill>
                <a:latin typeface="宋体" panose="02010600030101010101" pitchFamily="2" charset="-122"/>
                <a:ea typeface="宋体" panose="02010600030101010101" pitchFamily="2" charset="-122"/>
                <a:sym typeface="Symbol"/>
              </a:rPr>
              <a:t>方案</a:t>
            </a:r>
            <a:endParaRPr lang="en-US" altLang="zh-CN" sz="2400" dirty="0" smtClean="0">
              <a:solidFill>
                <a:srgbClr val="0070C0"/>
              </a:solidFill>
              <a:latin typeface="宋体" panose="02010600030101010101" pitchFamily="2" charset="-122"/>
              <a:ea typeface="宋体" panose="02010600030101010101" pitchFamily="2" charset="-122"/>
              <a:sym typeface="Symbo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3435097"/>
            <a:ext cx="2747637" cy="70788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 smtClean="0"/>
              <a:t>简化方案已包括在</a:t>
            </a:r>
            <a:r>
              <a:rPr lang="en-US" altLang="zh-CN" sz="2000" dirty="0" smtClean="0"/>
              <a:t>CSNS-II</a:t>
            </a:r>
            <a:r>
              <a:rPr lang="zh-CN" altLang="en-US" sz="2000" dirty="0" smtClean="0"/>
              <a:t>工程中</a:t>
            </a:r>
            <a:endParaRPr lang="zh-CN" altLang="en-US" sz="20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t="25067" b="7075"/>
          <a:stretch/>
        </p:blipFill>
        <p:spPr>
          <a:xfrm>
            <a:off x="2915816" y="3284984"/>
            <a:ext cx="3340018" cy="303929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2924944"/>
            <a:ext cx="2664296" cy="3559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7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70066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</a:rPr>
              <a:t>设计和预研情况介绍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400600"/>
          </a:xfrm>
        </p:spPr>
        <p:txBody>
          <a:bodyPr>
            <a:normAutofit fontScale="92500"/>
          </a:bodyPr>
          <a:lstStyle/>
          <a:p>
            <a:r>
              <a:rPr lang="en-US" altLang="zh-CN" sz="2600" dirty="0" smtClean="0"/>
              <a:t>2007-2014</a:t>
            </a:r>
            <a:r>
              <a:rPr lang="zh-CN" altLang="en-US" sz="2600" dirty="0" smtClean="0"/>
              <a:t>：基金面上项目支持，参加人数较少</a:t>
            </a:r>
            <a:endParaRPr lang="en-US" altLang="zh-CN" sz="2600" dirty="0" smtClean="0"/>
          </a:p>
          <a:p>
            <a:r>
              <a:rPr lang="en-US" altLang="zh-CN" sz="2600" dirty="0" smtClean="0"/>
              <a:t>2015-</a:t>
            </a:r>
            <a:r>
              <a:rPr lang="zh-CN" altLang="en-US" sz="2600" dirty="0" smtClean="0"/>
              <a:t>现在：基金委重大仪器项目以主，加上其他项目，组织正式的研究队伍，分为质子束线、靶站物理和机械、缪束线物理、超导螺线管、</a:t>
            </a:r>
            <a:r>
              <a:rPr lang="zh-CN" altLang="en-US" sz="2600" dirty="0" smtClean="0">
                <a:sym typeface="Symbol"/>
              </a:rPr>
              <a:t></a:t>
            </a:r>
            <a:r>
              <a:rPr lang="en-US" altLang="zh-CN" sz="2600" dirty="0" smtClean="0">
                <a:sym typeface="Symbol"/>
              </a:rPr>
              <a:t>SR</a:t>
            </a:r>
            <a:r>
              <a:rPr lang="zh-CN" altLang="en-US" sz="2600" dirty="0" smtClean="0">
                <a:sym typeface="Symbol"/>
              </a:rPr>
              <a:t>谱仪、缪束慢化等多个子课题</a:t>
            </a:r>
            <a:endParaRPr lang="en-US" altLang="zh-CN" sz="2600" dirty="0"/>
          </a:p>
          <a:p>
            <a:pPr lvl="1"/>
            <a:r>
              <a:rPr lang="zh-CN" altLang="en-US" sz="2200" dirty="0" smtClean="0">
                <a:solidFill>
                  <a:srgbClr val="4614FE"/>
                </a:solidFill>
              </a:rPr>
              <a:t>参加人员：束流扩展应用</a:t>
            </a:r>
            <a:r>
              <a:rPr lang="zh-CN" altLang="en-US" sz="2200" dirty="0">
                <a:solidFill>
                  <a:srgbClr val="4614FE"/>
                </a:solidFill>
              </a:rPr>
              <a:t>组、实验物理中心</a:t>
            </a:r>
            <a:r>
              <a:rPr lang="zh-CN" altLang="en-US" sz="2200" dirty="0" smtClean="0">
                <a:solidFill>
                  <a:srgbClr val="4614FE"/>
                </a:solidFill>
              </a:rPr>
              <a:t>、科大物理学院、东莞分部</a:t>
            </a:r>
            <a:r>
              <a:rPr lang="zh-CN" altLang="en-US" sz="2200" dirty="0">
                <a:solidFill>
                  <a:srgbClr val="4614FE"/>
                </a:solidFill>
              </a:rPr>
              <a:t>其他部门</a:t>
            </a:r>
            <a:r>
              <a:rPr lang="zh-CN" altLang="en-US" sz="2200" dirty="0" smtClean="0">
                <a:solidFill>
                  <a:srgbClr val="4614FE"/>
                </a:solidFill>
              </a:rPr>
              <a:t>、中山大学物理学院</a:t>
            </a:r>
            <a:endParaRPr lang="en-US" altLang="zh-CN" sz="2600" dirty="0"/>
          </a:p>
          <a:p>
            <a:r>
              <a:rPr lang="zh-CN" altLang="en-US" sz="2600" dirty="0"/>
              <a:t>我们此前没有设计和</a:t>
            </a:r>
            <a:r>
              <a:rPr lang="zh-CN" altLang="en-US" sz="2600" dirty="0" smtClean="0"/>
              <a:t>建造缪子源和</a:t>
            </a:r>
            <a:r>
              <a:rPr lang="zh-CN" altLang="en-US" sz="2600" dirty="0" smtClean="0">
                <a:sym typeface="Symbol"/>
              </a:rPr>
              <a:t></a:t>
            </a:r>
            <a:r>
              <a:rPr lang="en-US" altLang="zh-CN" sz="2600" dirty="0" smtClean="0"/>
              <a:t>SR</a:t>
            </a:r>
            <a:r>
              <a:rPr lang="zh-CN" altLang="en-US" sz="2600" dirty="0"/>
              <a:t>谱仪的经验，</a:t>
            </a:r>
            <a:r>
              <a:rPr lang="en-US" altLang="zh-CN" sz="2600" dirty="0" err="1"/>
              <a:t>EMuS</a:t>
            </a:r>
            <a:r>
              <a:rPr lang="zh-CN" altLang="en-US" sz="2600" dirty="0"/>
              <a:t>又采取了国际上最先进的强磁场收集方法和很高的</a:t>
            </a:r>
            <a:r>
              <a:rPr lang="zh-CN" altLang="en-US" sz="2600" dirty="0" smtClean="0"/>
              <a:t>指标，设计难度大</a:t>
            </a:r>
            <a:endParaRPr lang="en-US" altLang="zh-CN" sz="2600" dirty="0" smtClean="0"/>
          </a:p>
          <a:p>
            <a:pPr lvl="1"/>
            <a:r>
              <a:rPr lang="zh-CN" altLang="en-US" sz="2200" dirty="0">
                <a:solidFill>
                  <a:srgbClr val="4614FE"/>
                </a:solidFill>
              </a:rPr>
              <a:t>自身努力</a:t>
            </a:r>
            <a:r>
              <a:rPr lang="en-US" altLang="zh-CN" sz="2200" dirty="0">
                <a:solidFill>
                  <a:srgbClr val="4614FE"/>
                </a:solidFill>
              </a:rPr>
              <a:t>+</a:t>
            </a:r>
            <a:r>
              <a:rPr lang="zh-CN" altLang="en-US" sz="2200" dirty="0">
                <a:solidFill>
                  <a:srgbClr val="4614FE"/>
                </a:solidFill>
              </a:rPr>
              <a:t>借助国际</a:t>
            </a:r>
            <a:r>
              <a:rPr lang="zh-CN" altLang="en-US" sz="2200" dirty="0" smtClean="0">
                <a:solidFill>
                  <a:srgbClr val="4614FE"/>
                </a:solidFill>
              </a:rPr>
              <a:t>合作</a:t>
            </a:r>
            <a:endParaRPr lang="en-US" altLang="zh-CN" sz="2200" dirty="0" smtClean="0">
              <a:solidFill>
                <a:srgbClr val="4614FE"/>
              </a:solidFill>
            </a:endParaRPr>
          </a:p>
          <a:p>
            <a:pPr lvl="1"/>
            <a:r>
              <a:rPr lang="zh-CN" altLang="en-US" sz="2200" dirty="0" smtClean="0">
                <a:solidFill>
                  <a:srgbClr val="4614FE"/>
                </a:solidFill>
              </a:rPr>
              <a:t>初步完成一个完整的方案设计，稍后有具体汇报</a:t>
            </a:r>
            <a:endParaRPr lang="en-US" altLang="zh-CN" sz="2200" dirty="0">
              <a:solidFill>
                <a:srgbClr val="4614FE"/>
              </a:solidFill>
            </a:endParaRPr>
          </a:p>
          <a:p>
            <a:r>
              <a:rPr lang="zh-CN" altLang="en-US" sz="2600" dirty="0" smtClean="0"/>
              <a:t>关键</a:t>
            </a:r>
            <a:r>
              <a:rPr lang="zh-CN" altLang="en-US" sz="2600" dirty="0"/>
              <a:t>技术的预</a:t>
            </a:r>
            <a:r>
              <a:rPr lang="zh-CN" altLang="en-US" sz="2600" dirty="0" smtClean="0"/>
              <a:t>研非常重要，如抗辐射超导螺线管、</a:t>
            </a:r>
            <a:r>
              <a:rPr lang="zh-CN" altLang="en-US" sz="2600" dirty="0" smtClean="0">
                <a:sym typeface="Symbol"/>
              </a:rPr>
              <a:t></a:t>
            </a:r>
            <a:r>
              <a:rPr lang="en-US" altLang="zh-CN" sz="2600" dirty="0" smtClean="0"/>
              <a:t>SR</a:t>
            </a:r>
            <a:r>
              <a:rPr lang="zh-CN" altLang="en-US" sz="2600" dirty="0"/>
              <a:t>谱仪</a:t>
            </a:r>
            <a:r>
              <a:rPr lang="zh-CN" altLang="en-US" sz="2600" dirty="0" smtClean="0"/>
              <a:t>样机、靶站集成技术等</a:t>
            </a:r>
            <a:endParaRPr lang="en-US" altLang="zh-CN" sz="2600" dirty="0"/>
          </a:p>
          <a:p>
            <a:pPr lvl="1"/>
            <a:r>
              <a:rPr lang="zh-CN" altLang="en-US" sz="2200" dirty="0" smtClean="0">
                <a:solidFill>
                  <a:srgbClr val="4614FE"/>
                </a:solidFill>
              </a:rPr>
              <a:t>目前总体上进展较好</a:t>
            </a:r>
            <a:r>
              <a:rPr lang="zh-CN" altLang="en-US" sz="2200" dirty="0" smtClean="0">
                <a:solidFill>
                  <a:srgbClr val="4614FE"/>
                </a:solidFill>
              </a:rPr>
              <a:t>，</a:t>
            </a:r>
            <a:r>
              <a:rPr lang="en-US" altLang="zh-CN" sz="2200" dirty="0" smtClean="0">
                <a:solidFill>
                  <a:srgbClr val="4614FE"/>
                </a:solidFill>
              </a:rPr>
              <a:t>2020</a:t>
            </a:r>
            <a:r>
              <a:rPr lang="zh-CN" altLang="en-US" sz="2200" dirty="0" smtClean="0">
                <a:solidFill>
                  <a:srgbClr val="4614FE"/>
                </a:solidFill>
              </a:rPr>
              <a:t>年全部完成（基金委仪器项目）</a:t>
            </a:r>
            <a:endParaRPr lang="en-US" altLang="zh-CN" sz="2600" dirty="0" smtClean="0">
              <a:solidFill>
                <a:srgbClr val="4614FE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9CD0-8D4D-42FB-839F-4C6C0F92230C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969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评审和应用研讨会</a:t>
            </a:r>
            <a:endParaRPr lang="en-US" altLang="zh-CN" dirty="0" smtClean="0"/>
          </a:p>
          <a:p>
            <a:pPr lvl="1"/>
            <a:r>
              <a:rPr lang="en-US" altLang="zh-CN" dirty="0" smtClean="0">
                <a:solidFill>
                  <a:srgbClr val="181DFA"/>
                </a:solidFill>
              </a:rPr>
              <a:t>2017</a:t>
            </a:r>
            <a:r>
              <a:rPr lang="zh-CN" altLang="en-US" dirty="0" smtClean="0">
                <a:solidFill>
                  <a:srgbClr val="181DFA"/>
                </a:solidFill>
              </a:rPr>
              <a:t>年</a:t>
            </a:r>
            <a:r>
              <a:rPr lang="en-US" altLang="zh-CN" dirty="0" smtClean="0">
                <a:solidFill>
                  <a:srgbClr val="181DFA"/>
                </a:solidFill>
              </a:rPr>
              <a:t>12</a:t>
            </a:r>
            <a:r>
              <a:rPr lang="zh-CN" altLang="en-US" dirty="0" smtClean="0">
                <a:solidFill>
                  <a:srgbClr val="181DFA"/>
                </a:solidFill>
              </a:rPr>
              <a:t>月：第一届缪子源多学科应用研讨会</a:t>
            </a:r>
            <a:endParaRPr lang="en-US" altLang="zh-CN" dirty="0" smtClean="0">
              <a:solidFill>
                <a:srgbClr val="181DFA"/>
              </a:solidFill>
            </a:endParaRPr>
          </a:p>
          <a:p>
            <a:pPr lvl="1"/>
            <a:r>
              <a:rPr lang="en-US" altLang="zh-CN" dirty="0" smtClean="0">
                <a:solidFill>
                  <a:srgbClr val="181DFA"/>
                </a:solidFill>
              </a:rPr>
              <a:t>2018</a:t>
            </a:r>
            <a:r>
              <a:rPr lang="zh-CN" altLang="en-US" dirty="0" smtClean="0">
                <a:solidFill>
                  <a:srgbClr val="181DFA"/>
                </a:solidFill>
              </a:rPr>
              <a:t>年</a:t>
            </a:r>
            <a:r>
              <a:rPr lang="en-US" altLang="zh-CN" dirty="0" smtClean="0">
                <a:solidFill>
                  <a:srgbClr val="181DFA"/>
                </a:solidFill>
              </a:rPr>
              <a:t>11</a:t>
            </a:r>
            <a:r>
              <a:rPr lang="zh-CN" altLang="en-US" dirty="0" smtClean="0">
                <a:solidFill>
                  <a:srgbClr val="181DFA"/>
                </a:solidFill>
              </a:rPr>
              <a:t>月：</a:t>
            </a:r>
            <a:r>
              <a:rPr lang="en-US" altLang="zh-CN" dirty="0" err="1" smtClean="0">
                <a:solidFill>
                  <a:srgbClr val="181DFA"/>
                </a:solidFill>
              </a:rPr>
              <a:t>EMuS</a:t>
            </a:r>
            <a:r>
              <a:rPr lang="zh-CN" altLang="en-US" dirty="0" smtClean="0">
                <a:solidFill>
                  <a:srgbClr val="181DFA"/>
                </a:solidFill>
              </a:rPr>
              <a:t>概念设计国际评审会</a:t>
            </a:r>
            <a:endParaRPr lang="en-US" altLang="zh-CN" dirty="0" smtClean="0">
              <a:solidFill>
                <a:srgbClr val="181DFA"/>
              </a:solidFill>
            </a:endParaRPr>
          </a:p>
          <a:p>
            <a:pPr lvl="1"/>
            <a:r>
              <a:rPr lang="en-US" altLang="zh-CN" dirty="0" smtClean="0">
                <a:solidFill>
                  <a:srgbClr val="181DFA"/>
                </a:solidFill>
              </a:rPr>
              <a:t>2019</a:t>
            </a:r>
            <a:r>
              <a:rPr lang="zh-CN" altLang="en-US" dirty="0" smtClean="0">
                <a:solidFill>
                  <a:srgbClr val="181DFA"/>
                </a:solidFill>
              </a:rPr>
              <a:t>年</a:t>
            </a:r>
            <a:r>
              <a:rPr lang="en-US" altLang="zh-CN" dirty="0" smtClean="0">
                <a:solidFill>
                  <a:srgbClr val="181DFA"/>
                </a:solidFill>
              </a:rPr>
              <a:t>11</a:t>
            </a:r>
            <a:r>
              <a:rPr lang="zh-CN" altLang="en-US" dirty="0" smtClean="0">
                <a:solidFill>
                  <a:srgbClr val="181DFA"/>
                </a:solidFill>
              </a:rPr>
              <a:t>月：</a:t>
            </a:r>
            <a:r>
              <a:rPr lang="en-US" altLang="zh-CN" dirty="0" err="1" smtClean="0">
                <a:solidFill>
                  <a:srgbClr val="181DFA"/>
                </a:solidFill>
              </a:rPr>
              <a:t>EMuS</a:t>
            </a:r>
            <a:r>
              <a:rPr lang="zh-CN" altLang="en-US" dirty="0" smtClean="0">
                <a:solidFill>
                  <a:srgbClr val="181DFA"/>
                </a:solidFill>
              </a:rPr>
              <a:t>方案设计评审会</a:t>
            </a:r>
            <a:endParaRPr lang="en-US" altLang="zh-CN" dirty="0" smtClean="0">
              <a:solidFill>
                <a:srgbClr val="181DFA"/>
              </a:solidFill>
            </a:endParaRPr>
          </a:p>
          <a:p>
            <a:pPr lvl="1"/>
            <a:r>
              <a:rPr lang="en-US" altLang="zh-CN" dirty="0" smtClean="0">
                <a:solidFill>
                  <a:srgbClr val="181DFA"/>
                </a:solidFill>
              </a:rPr>
              <a:t>2019</a:t>
            </a:r>
            <a:r>
              <a:rPr lang="zh-CN" altLang="en-US" dirty="0" smtClean="0">
                <a:solidFill>
                  <a:srgbClr val="181DFA"/>
                </a:solidFill>
              </a:rPr>
              <a:t>年</a:t>
            </a:r>
            <a:r>
              <a:rPr lang="en-US" altLang="zh-CN" dirty="0" smtClean="0">
                <a:solidFill>
                  <a:srgbClr val="181DFA"/>
                </a:solidFill>
              </a:rPr>
              <a:t>12</a:t>
            </a:r>
            <a:r>
              <a:rPr lang="zh-CN" altLang="en-US" dirty="0" smtClean="0">
                <a:solidFill>
                  <a:srgbClr val="181DFA"/>
                </a:solidFill>
              </a:rPr>
              <a:t>月：第二届缪子源多学科应用研讨会</a:t>
            </a:r>
            <a:endParaRPr lang="zh-CN" altLang="en-US" dirty="0">
              <a:solidFill>
                <a:srgbClr val="181DFA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9CD0-8D4D-42FB-839F-4C6C0F92230C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5675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491880" y="6165304"/>
            <a:ext cx="1867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pic>
        <p:nvPicPr>
          <p:cNvPr id="21" name="图片 20">
            <a:extLst>
              <a:ext uri="{FF2B5EF4-FFF2-40B4-BE49-F238E27FC236}">
                <a16:creationId xmlns:lc="http://schemas.openxmlformats.org/drawingml/2006/lockedCanvas" xmlns:a16="http://schemas.microsoft.com/office/drawing/2014/main" xmlns="" id="{DDD89058-9CBB-42E2-B09A-10EF6B616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18631"/>
            <a:ext cx="5247790" cy="3374466"/>
          </a:xfrm>
          <a:prstGeom prst="rect">
            <a:avLst/>
          </a:prstGeom>
        </p:spPr>
      </p:pic>
      <p:sp>
        <p:nvSpPr>
          <p:cNvPr id="11" name="矩形标注 10"/>
          <p:cNvSpPr/>
          <p:nvPr/>
        </p:nvSpPr>
        <p:spPr>
          <a:xfrm>
            <a:off x="683568" y="1124744"/>
            <a:ext cx="1512168" cy="3168353"/>
          </a:xfrm>
          <a:prstGeom prst="wedgeRectCallout">
            <a:avLst>
              <a:gd name="adj1" fmla="val 63859"/>
              <a:gd name="adj2" fmla="val 6670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1115616" y="4941168"/>
            <a:ext cx="33098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Selected for prototyping</a:t>
            </a:r>
            <a:endParaRPr lang="zh-CN" alt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179512" y="188640"/>
            <a:ext cx="8964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rgbClr val="FF0000"/>
                </a:solidFill>
              </a:rPr>
              <a:t>Prototyping of main capture </a:t>
            </a:r>
            <a:r>
              <a:rPr lang="en-US" altLang="zh-CN" sz="2800" dirty="0" smtClean="0">
                <a:solidFill>
                  <a:srgbClr val="FF0000"/>
                </a:solidFill>
              </a:rPr>
              <a:t>solenoid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99310" y="1445875"/>
            <a:ext cx="3644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大孔径、高磁场、抗辐射</a:t>
            </a:r>
            <a:endParaRPr lang="en-US" altLang="zh-CN" sz="2400" dirty="0" smtClean="0"/>
          </a:p>
          <a:p>
            <a:r>
              <a:rPr lang="zh-CN" altLang="en-US" sz="2400" dirty="0" smtClean="0"/>
              <a:t>非常具有挑战性</a:t>
            </a:r>
            <a:endParaRPr lang="zh-CN" altLang="en-US" sz="2400" dirty="0"/>
          </a:p>
        </p:txBody>
      </p:sp>
      <p:pic>
        <p:nvPicPr>
          <p:cNvPr id="8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726" y="4365104"/>
            <a:ext cx="2718993" cy="203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223" y="2489485"/>
            <a:ext cx="2397177" cy="79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321" y="3573016"/>
            <a:ext cx="1789167" cy="238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5662989"/>
            <a:ext cx="3960440" cy="738664"/>
          </a:xfrm>
          <a:prstGeom prst="rect">
            <a:avLst/>
          </a:prstGeom>
          <a:solidFill>
            <a:srgbClr val="2DC8FF"/>
          </a:solidFill>
        </p:spPr>
        <p:txBody>
          <a:bodyPr wrap="square" rtlCol="0">
            <a:spAutoFit/>
          </a:bodyPr>
          <a:lstStyle/>
          <a:p>
            <a:r>
              <a:rPr lang="en-US" altLang="zh-CN" sz="2100" dirty="0" smtClean="0"/>
              <a:t>11</a:t>
            </a:r>
            <a:r>
              <a:rPr lang="zh-CN" altLang="en-US" sz="2100" dirty="0" smtClean="0"/>
              <a:t>月底刚完成</a:t>
            </a:r>
            <a:r>
              <a:rPr lang="en-US" altLang="zh-CN" sz="2100" dirty="0" smtClean="0"/>
              <a:t>1km</a:t>
            </a:r>
            <a:r>
              <a:rPr lang="zh-CN" altLang="en-US" sz="2100" dirty="0" smtClean="0"/>
              <a:t>线缆制造</a:t>
            </a:r>
            <a:endParaRPr lang="en-US" altLang="zh-CN" sz="2100" dirty="0" smtClean="0"/>
          </a:p>
          <a:p>
            <a:r>
              <a:rPr lang="en-US" altLang="zh-CN" sz="2100" dirty="0" smtClean="0"/>
              <a:t>12</a:t>
            </a:r>
            <a:r>
              <a:rPr lang="zh-CN" altLang="en-US" sz="2100" dirty="0" smtClean="0"/>
              <a:t>月</a:t>
            </a:r>
            <a:r>
              <a:rPr lang="en-US" altLang="zh-CN" sz="2100" dirty="0" smtClean="0"/>
              <a:t>5</a:t>
            </a:r>
            <a:r>
              <a:rPr lang="zh-CN" altLang="en-US" sz="2100" dirty="0" smtClean="0"/>
              <a:t>月：线圈绕制和测试招标</a:t>
            </a:r>
            <a:endParaRPr lang="zh-CN" altLang="en-US" sz="2100" dirty="0"/>
          </a:p>
        </p:txBody>
      </p:sp>
    </p:spTree>
    <p:extLst>
      <p:ext uri="{BB962C8B-B14F-4D97-AF65-F5344CB8AC3E}">
        <p14:creationId xmlns:p14="http://schemas.microsoft.com/office/powerpoint/2010/main" val="35919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Outline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2108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altLang="zh-CN" sz="2600" dirty="0" smtClean="0">
                <a:solidFill>
                  <a:srgbClr val="0070C0"/>
                </a:solidFill>
                <a:sym typeface="Symbol"/>
              </a:rPr>
              <a:t>Introduction to CSNS </a:t>
            </a:r>
            <a:r>
              <a:rPr lang="en-US" altLang="zh-CN" sz="2600" dirty="0" smtClean="0">
                <a:solidFill>
                  <a:srgbClr val="0070C0"/>
                </a:solidFill>
                <a:sym typeface="Symbol"/>
              </a:rPr>
              <a:t>multi-platforms</a:t>
            </a:r>
            <a:endParaRPr lang="en-US" altLang="zh-CN" sz="2600" dirty="0" smtClean="0">
              <a:solidFill>
                <a:srgbClr val="0070C0"/>
              </a:solidFill>
              <a:sym typeface="Symbol"/>
            </a:endParaRPr>
          </a:p>
          <a:p>
            <a:pPr>
              <a:spcAft>
                <a:spcPts val="600"/>
              </a:spcAft>
            </a:pPr>
            <a:r>
              <a:rPr lang="en-US" altLang="zh-CN" sz="2600" dirty="0" err="1" smtClean="0">
                <a:solidFill>
                  <a:srgbClr val="0070C0"/>
                </a:solidFill>
              </a:rPr>
              <a:t>EMuS</a:t>
            </a:r>
            <a:r>
              <a:rPr lang="en-US" altLang="zh-CN" sz="2600" dirty="0" smtClean="0">
                <a:solidFill>
                  <a:srgbClr val="0070C0"/>
                </a:solidFill>
              </a:rPr>
              <a:t> muon source: design and status</a:t>
            </a:r>
            <a:endParaRPr lang="en-US" altLang="zh-CN" sz="2600" dirty="0" smtClean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r>
              <a:rPr lang="en-US" altLang="zh-CN" sz="2600" dirty="0" smtClean="0">
                <a:solidFill>
                  <a:srgbClr val="0070C0"/>
                </a:solidFill>
              </a:rPr>
              <a:t>Particle physics potential at </a:t>
            </a:r>
            <a:r>
              <a:rPr lang="en-US" altLang="zh-CN" sz="2600" dirty="0" err="1" smtClean="0">
                <a:solidFill>
                  <a:srgbClr val="0070C0"/>
                </a:solidFill>
              </a:rPr>
              <a:t>EMuS</a:t>
            </a:r>
            <a:endParaRPr lang="en-US" altLang="zh-CN" sz="2600" dirty="0" smtClean="0">
              <a:solidFill>
                <a:srgbClr val="0070C0"/>
              </a:solidFill>
            </a:endParaRPr>
          </a:p>
          <a:p>
            <a:pPr>
              <a:spcAft>
                <a:spcPts val="600"/>
              </a:spcAft>
            </a:pPr>
            <a:r>
              <a:rPr lang="en-US" altLang="zh-CN" sz="2600" dirty="0" smtClean="0">
                <a:solidFill>
                  <a:srgbClr val="0070C0"/>
                </a:solidFill>
              </a:rPr>
              <a:t>Summary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9CD0-8D4D-42FB-839F-4C6C0F92230C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6375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3204" y="260648"/>
            <a:ext cx="7175140" cy="720080"/>
          </a:xfrm>
        </p:spPr>
        <p:txBody>
          <a:bodyPr>
            <a:norm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</a:rPr>
              <a:t>Prototyping of a </a:t>
            </a:r>
            <a:r>
              <a:rPr lang="en-US" altLang="zh-CN" sz="3200" b="1" dirty="0" smtClean="0">
                <a:solidFill>
                  <a:srgbClr val="FF0000"/>
                </a:solidFill>
                <a:sym typeface="Symbol"/>
              </a:rPr>
              <a:t></a:t>
            </a:r>
            <a:r>
              <a:rPr lang="en-US" altLang="zh-CN" sz="3200" b="1" dirty="0" smtClean="0">
                <a:solidFill>
                  <a:srgbClr val="FF0000"/>
                </a:solidFill>
              </a:rPr>
              <a:t>SR spectrometer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20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3661" y="923236"/>
            <a:ext cx="52128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Prototyping:</a:t>
            </a:r>
          </a:p>
          <a:p>
            <a:r>
              <a:rPr lang="en-US" altLang="zh-CN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4-ring </a:t>
            </a:r>
            <a:r>
              <a:rPr lang="en-US" altLang="zh-C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 on </a:t>
            </a:r>
            <a:r>
              <a:rPr lang="en-US" altLang="zh-CN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scin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.+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PMT, 128 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channel </a:t>
            </a:r>
            <a:endParaRPr lang="en-US" altLang="zh-CN" sz="2400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times beam test at RAL/ISIS</a:t>
            </a:r>
          </a:p>
          <a:p>
            <a:r>
              <a:rPr lang="en-US" altLang="zh-CN" sz="24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SiPM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 also under development </a:t>
            </a:r>
            <a:endParaRPr lang="zh-CN" alt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4983" y="2479001"/>
            <a:ext cx="4318530" cy="1790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308304" y="4365104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 smtClean="0"/>
              <a:t>Electronics</a:t>
            </a:r>
            <a:endParaRPr lang="zh-CN" altLang="en-US" sz="20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154420"/>
            <a:ext cx="3572141" cy="2649162"/>
          </a:xfrm>
          <a:prstGeom prst="rect">
            <a:avLst/>
          </a:prstGeom>
        </p:spPr>
      </p:pic>
      <p:pic>
        <p:nvPicPr>
          <p:cNvPr id="12" name="图片 11" descr="WeChat Image_20180927124017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789" y="4187417"/>
            <a:ext cx="1953768" cy="2369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8065" y="4149080"/>
            <a:ext cx="1805866" cy="240782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632" y="4401488"/>
            <a:ext cx="3033669" cy="2155413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1124819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xmlns="" id="{DAF60F29-7BDB-4FBF-9F67-CCD616FF7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2C032-9A84-454D-A7B4-C9367E883E3A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entury Gothic"/>
              </a:rPr>
              <a:pPr/>
              <a:t>21</a:t>
            </a:fld>
            <a:endParaRPr lang="en-GB" dirty="0">
              <a:solidFill>
                <a:prstClr val="black">
                  <a:tint val="75000"/>
                </a:prstClr>
              </a:solidFill>
              <a:latin typeface="Century Gothic"/>
            </a:endParaRPr>
          </a:p>
        </p:txBody>
      </p:sp>
      <p:pic>
        <p:nvPicPr>
          <p:cNvPr id="3" name="图片 1">
            <a:extLst>
              <a:ext uri="{FF2B5EF4-FFF2-40B4-BE49-F238E27FC236}">
                <a16:creationId xmlns:a16="http://schemas.microsoft.com/office/drawing/2014/main" xmlns="" id="{D2117508-F624-4B7F-9532-0B7F22E63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496944" cy="5366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xmlns="" id="{66031EC1-435A-4155-BA4B-7CDCCD3DD703}"/>
              </a:ext>
            </a:extLst>
          </p:cNvPr>
          <p:cNvSpPr/>
          <p:nvPr/>
        </p:nvSpPr>
        <p:spPr>
          <a:xfrm>
            <a:off x="3033876" y="5775647"/>
            <a:ext cx="4130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>
                <a:latin typeface="华文楷体" panose="02010600040101010101" pitchFamily="2" charset="-122"/>
                <a:ea typeface="华文楷体" panose="02010600040101010101" pitchFamily="2" charset="-122"/>
              </a:rPr>
              <a:t>缪子靶站集成样机装配图</a:t>
            </a:r>
            <a:endParaRPr lang="zh-CN" altLang="en-US" sz="2400" b="1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6093296"/>
            <a:ext cx="2088232" cy="415498"/>
          </a:xfrm>
          <a:prstGeom prst="rect">
            <a:avLst/>
          </a:prstGeom>
          <a:solidFill>
            <a:srgbClr val="2DC8FF"/>
          </a:solidFill>
        </p:spPr>
        <p:txBody>
          <a:bodyPr wrap="square" rtlCol="0">
            <a:spAutoFit/>
          </a:bodyPr>
          <a:lstStyle/>
          <a:p>
            <a:r>
              <a:rPr lang="zh-CN" altLang="en-US" sz="2100" dirty="0" smtClean="0">
                <a:solidFill>
                  <a:srgbClr val="FF0000"/>
                </a:solidFill>
              </a:rPr>
              <a:t>招标即将进行</a:t>
            </a:r>
            <a:endParaRPr lang="zh-CN" altLang="en-US" sz="2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211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850106"/>
          </a:xfrm>
        </p:spPr>
        <p:txBody>
          <a:bodyPr>
            <a:normAutofit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</a:rPr>
              <a:t>计划和安排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5192" y="1484784"/>
            <a:ext cx="8435280" cy="511256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zh-CN" altLang="en-US" sz="2400" dirty="0" smtClean="0"/>
              <a:t>继续</a:t>
            </a:r>
            <a:r>
              <a:rPr lang="en-US" altLang="zh-CN" sz="2400" dirty="0" err="1" smtClean="0"/>
              <a:t>EMuS</a:t>
            </a:r>
            <a:r>
              <a:rPr lang="zh-CN" altLang="en-US" sz="2400" dirty="0" smtClean="0"/>
              <a:t>和高能质子束终端的设计和预研</a:t>
            </a:r>
            <a:r>
              <a:rPr lang="en-US" altLang="zh-CN" sz="2400" dirty="0" smtClean="0"/>
              <a:t>(-2020</a:t>
            </a:r>
            <a:r>
              <a:rPr lang="zh-CN" altLang="en-US" sz="2400" dirty="0" smtClean="0"/>
              <a:t>年底</a:t>
            </a:r>
            <a:r>
              <a:rPr lang="en-US" altLang="zh-CN" sz="2400" dirty="0" smtClean="0"/>
              <a:t>)</a:t>
            </a:r>
          </a:p>
          <a:p>
            <a:pPr>
              <a:lnSpc>
                <a:spcPct val="110000"/>
              </a:lnSpc>
            </a:pPr>
            <a:r>
              <a:rPr lang="zh-CN" altLang="en-US" sz="2400" dirty="0" smtClean="0"/>
              <a:t>长期研究缪束慢化技术（</a:t>
            </a:r>
            <a:r>
              <a:rPr lang="en-US" altLang="zh-CN" sz="2400" dirty="0" smtClean="0"/>
              <a:t>2017-</a:t>
            </a:r>
            <a:r>
              <a:rPr lang="zh-CN" altLang="en-US" sz="2400" dirty="0" smtClean="0"/>
              <a:t>）</a:t>
            </a:r>
            <a:endParaRPr lang="en-US" altLang="zh-CN" sz="2400" dirty="0" smtClean="0"/>
          </a:p>
          <a:p>
            <a:pPr>
              <a:lnSpc>
                <a:spcPct val="110000"/>
              </a:lnSpc>
            </a:pPr>
            <a:r>
              <a:rPr lang="zh-CN" altLang="en-US" sz="2400" dirty="0" smtClean="0"/>
              <a:t>开展缪束应用（</a:t>
            </a:r>
            <a:r>
              <a:rPr lang="en-US" altLang="zh-CN" sz="2400" dirty="0" smtClean="0"/>
              <a:t>Muonic X-ray</a:t>
            </a:r>
            <a:r>
              <a:rPr lang="zh-CN" altLang="en-US" sz="2400" dirty="0" smtClean="0"/>
              <a:t>、缪束成像）的方法研究（</a:t>
            </a:r>
            <a:r>
              <a:rPr lang="en-US" altLang="zh-CN" sz="2400" dirty="0" smtClean="0"/>
              <a:t>2019-2021</a:t>
            </a:r>
            <a:r>
              <a:rPr lang="zh-CN" altLang="en-US" sz="2400" dirty="0" smtClean="0"/>
              <a:t>）</a:t>
            </a:r>
            <a:endParaRPr lang="en-US" altLang="zh-CN" sz="2400" dirty="0" smtClean="0"/>
          </a:p>
          <a:p>
            <a:pPr>
              <a:lnSpc>
                <a:spcPct val="110000"/>
              </a:lnSpc>
            </a:pPr>
            <a:r>
              <a:rPr lang="zh-CN" altLang="en-US" sz="2400" dirty="0" smtClean="0"/>
              <a:t>与国内粒子物理界保持沟通，对在</a:t>
            </a:r>
            <a:r>
              <a:rPr lang="en-US" altLang="zh-CN" sz="2400" dirty="0" err="1" smtClean="0"/>
              <a:t>EMuS</a:t>
            </a:r>
            <a:r>
              <a:rPr lang="zh-CN" altLang="en-US" sz="2400" dirty="0" smtClean="0"/>
              <a:t>上开展粒子物理的设想提供支持</a:t>
            </a:r>
            <a:endParaRPr lang="en-US" altLang="zh-CN" sz="2400" dirty="0" smtClean="0"/>
          </a:p>
          <a:p>
            <a:pPr>
              <a:lnSpc>
                <a:spcPct val="110000"/>
              </a:lnSpc>
            </a:pPr>
            <a:r>
              <a:rPr lang="zh-CN" altLang="en-US" sz="2400" dirty="0" smtClean="0"/>
              <a:t>配合</a:t>
            </a:r>
            <a:r>
              <a:rPr lang="en-US" altLang="zh-CN" sz="2400" dirty="0" smtClean="0"/>
              <a:t>CSNS-II</a:t>
            </a:r>
            <a:r>
              <a:rPr lang="zh-CN" altLang="en-US" sz="2400" dirty="0" smtClean="0"/>
              <a:t>工程申请，提供设计报告的缪子源和质子束相关部分</a:t>
            </a:r>
            <a:endParaRPr lang="en-US" altLang="zh-CN" sz="2400" dirty="0" smtClean="0"/>
          </a:p>
          <a:p>
            <a:pPr lvl="1">
              <a:lnSpc>
                <a:spcPct val="110000"/>
              </a:lnSpc>
            </a:pPr>
            <a:r>
              <a:rPr lang="zh-CN" altLang="en-US" sz="2000" dirty="0" smtClean="0">
                <a:solidFill>
                  <a:srgbClr val="181DFA"/>
                </a:solidFill>
              </a:rPr>
              <a:t>项目建议书、可行性研究报告、初步设计报告等</a:t>
            </a:r>
            <a:endParaRPr lang="en-US" altLang="zh-CN" sz="2000" dirty="0" smtClean="0">
              <a:solidFill>
                <a:srgbClr val="181DFA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2400" dirty="0" smtClean="0"/>
              <a:t>继续推动缪子源用户群建设</a:t>
            </a:r>
            <a:endParaRPr lang="en-US" altLang="zh-CN" sz="2400" dirty="0" smtClean="0"/>
          </a:p>
          <a:p>
            <a:pPr>
              <a:lnSpc>
                <a:spcPct val="110000"/>
              </a:lnSpc>
            </a:pPr>
            <a:r>
              <a:rPr lang="zh-CN" altLang="en-US" sz="2400" dirty="0" smtClean="0"/>
              <a:t>继续推进缪子源的国际合作，</a:t>
            </a:r>
            <a:r>
              <a:rPr lang="zh-CN" altLang="en-US" sz="2400" dirty="0" smtClean="0">
                <a:solidFill>
                  <a:srgbClr val="181DFA"/>
                </a:solidFill>
              </a:rPr>
              <a:t>培养人才和用户群</a:t>
            </a:r>
            <a:endParaRPr lang="en-US" altLang="zh-CN" sz="2400" dirty="0" smtClean="0">
              <a:solidFill>
                <a:srgbClr val="181DFA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en-US" sz="2400" dirty="0" smtClean="0">
                <a:solidFill>
                  <a:srgbClr val="FF0000"/>
                </a:solidFill>
              </a:rPr>
              <a:t>希望尽早启动高能质子束应用区的建设（</a:t>
            </a:r>
            <a:r>
              <a:rPr lang="en-US" altLang="zh-CN" sz="2400" dirty="0" smtClean="0">
                <a:solidFill>
                  <a:srgbClr val="FF0000"/>
                </a:solidFill>
              </a:rPr>
              <a:t>2022-</a:t>
            </a:r>
            <a:r>
              <a:rPr lang="zh-CN" altLang="en-US" sz="2400" dirty="0" smtClean="0">
                <a:solidFill>
                  <a:srgbClr val="FF0000"/>
                </a:solidFill>
              </a:rPr>
              <a:t>）</a:t>
            </a:r>
            <a:endParaRPr lang="en-US" altLang="zh-CN" sz="2400" dirty="0" smtClean="0">
              <a:solidFill>
                <a:srgbClr val="FF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9CD0-8D4D-42FB-839F-4C6C0F92230C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972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3569" y="3939133"/>
            <a:ext cx="7920880" cy="1362075"/>
          </a:xfrm>
        </p:spPr>
        <p:txBody>
          <a:bodyPr>
            <a:normAutofit/>
          </a:bodyPr>
          <a:lstStyle/>
          <a:p>
            <a:r>
              <a:rPr lang="en-US" altLang="zh-CN" cap="none" dirty="0" smtClean="0">
                <a:solidFill>
                  <a:srgbClr val="FF0000"/>
                </a:solidFill>
                <a:sym typeface="Symbol"/>
              </a:rPr>
              <a:t>Particle Physics Potential at </a:t>
            </a:r>
            <a:r>
              <a:rPr lang="en-US" altLang="zh-CN" cap="none" dirty="0" err="1" smtClean="0">
                <a:solidFill>
                  <a:srgbClr val="FF0000"/>
                </a:solidFill>
                <a:sym typeface="Symbol"/>
              </a:rPr>
              <a:t>EMuS</a:t>
            </a:r>
            <a:endParaRPr lang="zh-CN" altLang="en-US" cap="none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9CD0-8D4D-42FB-839F-4C6C0F92230C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205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600" dirty="0" smtClean="0"/>
              <a:t>与多学科应用不同，粒子物理实验总是有极高的科学目标引导的，只有非常强的国际竞争力的实验才有可能实施。</a:t>
            </a:r>
            <a:endParaRPr lang="en-US" altLang="zh-CN" sz="2600" dirty="0" smtClean="0"/>
          </a:p>
          <a:p>
            <a:r>
              <a:rPr lang="en-US" altLang="zh-CN" sz="2600" dirty="0" err="1" smtClean="0"/>
              <a:t>EMuS</a:t>
            </a:r>
            <a:r>
              <a:rPr lang="zh-CN" altLang="en-US" sz="2600" dirty="0" smtClean="0"/>
              <a:t>虽然提供了较好的束流条件，但是否适合开展有国际竞争力的粒子物理实验，需要国内粒子物理同仁提出真正创新性的想法。</a:t>
            </a:r>
            <a:endParaRPr lang="en-US" altLang="zh-CN" sz="2600" dirty="0" smtClean="0"/>
          </a:p>
          <a:p>
            <a:r>
              <a:rPr lang="en-US" altLang="zh-CN" sz="2600" dirty="0" err="1" smtClean="0"/>
              <a:t>EMuS</a:t>
            </a:r>
            <a:r>
              <a:rPr lang="zh-CN" altLang="en-US" sz="2600" dirty="0" smtClean="0"/>
              <a:t>为这个方向的发展预留了空间</a:t>
            </a:r>
            <a:endParaRPr lang="en-US" altLang="zh-CN" sz="2600" dirty="0" smtClean="0"/>
          </a:p>
          <a:p>
            <a:pPr lvl="1"/>
            <a:r>
              <a:rPr lang="zh-CN" altLang="en-US" sz="2200" dirty="0" smtClean="0">
                <a:solidFill>
                  <a:srgbClr val="4614FE"/>
                </a:solidFill>
              </a:rPr>
              <a:t>实验大厅，束流出口</a:t>
            </a:r>
            <a:endParaRPr lang="en-US" altLang="zh-CN" sz="2200" dirty="0" smtClean="0">
              <a:solidFill>
                <a:srgbClr val="4614FE"/>
              </a:solidFill>
            </a:endParaRPr>
          </a:p>
          <a:p>
            <a:pPr lvl="1"/>
            <a:r>
              <a:rPr lang="zh-CN" altLang="en-US" sz="2200" dirty="0" smtClean="0">
                <a:solidFill>
                  <a:srgbClr val="4614FE"/>
                </a:solidFill>
              </a:rPr>
              <a:t>不同类型的缪束和中微子束、正电子束：强流表面缪束（可进一步慢化）、极化衰变缪束</a:t>
            </a:r>
            <a:r>
              <a:rPr lang="zh-CN" altLang="en-US" sz="2200" dirty="0">
                <a:solidFill>
                  <a:srgbClr val="4614FE"/>
                </a:solidFill>
                <a:sym typeface="Symbol"/>
              </a:rPr>
              <a:t>、高能量缪束</a:t>
            </a:r>
            <a:r>
              <a:rPr lang="zh-CN" altLang="en-US" sz="2200" dirty="0" smtClean="0">
                <a:solidFill>
                  <a:srgbClr val="4614FE"/>
                </a:solidFill>
              </a:rPr>
              <a:t>、流强极高的混合</a:t>
            </a:r>
            <a:r>
              <a:rPr lang="zh-CN" altLang="en-US" sz="2200" dirty="0" smtClean="0">
                <a:solidFill>
                  <a:srgbClr val="4614FE"/>
                </a:solidFill>
                <a:sym typeface="Symbol"/>
              </a:rPr>
              <a:t>束、很强的中微子束、很强的正电子束</a:t>
            </a:r>
            <a:endParaRPr lang="en-US" altLang="zh-CN" sz="2200" dirty="0" smtClean="0">
              <a:solidFill>
                <a:srgbClr val="4614FE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9CD0-8D4D-42FB-839F-4C6C0F92230C}" type="slidenum">
              <a:rPr lang="zh-CN" altLang="en-US" smtClean="0"/>
              <a:pPr/>
              <a:t>24</a:t>
            </a:fld>
            <a:endParaRPr lang="zh-CN" altLang="en-US"/>
          </a:p>
        </p:txBody>
      </p:sp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457200" y="346646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zh-CN" altLang="en-US" sz="4000" dirty="0" smtClean="0">
                <a:solidFill>
                  <a:srgbClr val="FF0000"/>
                </a:solidFill>
              </a:rPr>
              <a:t>在</a:t>
            </a:r>
            <a:r>
              <a:rPr lang="en-US" altLang="zh-CN" sz="4000" dirty="0" err="1" smtClean="0">
                <a:solidFill>
                  <a:srgbClr val="FF0000"/>
                </a:solidFill>
              </a:rPr>
              <a:t>EMuS</a:t>
            </a:r>
            <a:r>
              <a:rPr lang="zh-CN" altLang="en-US" sz="4000" dirty="0" smtClean="0">
                <a:solidFill>
                  <a:srgbClr val="FF0000"/>
                </a:solidFill>
              </a:rPr>
              <a:t>上开展粒子物理实验的可能性</a:t>
            </a:r>
            <a:endParaRPr lang="zh-CN" alt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1333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729728"/>
          </a:xfrm>
        </p:spPr>
        <p:txBody>
          <a:bodyPr/>
          <a:lstStyle/>
          <a:p>
            <a:r>
              <a:rPr lang="zh-CN" altLang="en-US" dirty="0" smtClean="0"/>
              <a:t>可能研究方向（瞎猜）</a:t>
            </a:r>
            <a:endParaRPr lang="en-US" altLang="zh-CN" dirty="0" smtClean="0"/>
          </a:p>
          <a:p>
            <a:pPr lvl="1"/>
            <a:r>
              <a:rPr lang="zh-CN" altLang="en-US" dirty="0" smtClean="0">
                <a:solidFill>
                  <a:srgbClr val="4614FE"/>
                </a:solidFill>
              </a:rPr>
              <a:t>缪子稀有衰变道测量，如缪子素</a:t>
            </a:r>
            <a:r>
              <a:rPr lang="en-US" altLang="zh-CN" dirty="0" smtClean="0">
                <a:solidFill>
                  <a:srgbClr val="4614FE"/>
                </a:solidFill>
              </a:rPr>
              <a:t>-</a:t>
            </a:r>
            <a:r>
              <a:rPr lang="zh-CN" altLang="en-US" dirty="0" smtClean="0">
                <a:solidFill>
                  <a:srgbClr val="4614FE"/>
                </a:solidFill>
              </a:rPr>
              <a:t>反缪子素转换</a:t>
            </a:r>
            <a:endParaRPr lang="en-US" altLang="zh-CN" dirty="0" smtClean="0">
              <a:solidFill>
                <a:srgbClr val="4614FE"/>
              </a:solidFill>
            </a:endParaRPr>
          </a:p>
          <a:p>
            <a:pPr lvl="1"/>
            <a:r>
              <a:rPr lang="zh-CN" altLang="en-US" dirty="0" smtClean="0">
                <a:solidFill>
                  <a:srgbClr val="4614FE"/>
                </a:solidFill>
              </a:rPr>
              <a:t>质子半径测量</a:t>
            </a:r>
            <a:endParaRPr lang="en-US" altLang="zh-CN" dirty="0" smtClean="0">
              <a:solidFill>
                <a:srgbClr val="4614FE"/>
              </a:solidFill>
            </a:endParaRPr>
          </a:p>
          <a:p>
            <a:pPr lvl="1"/>
            <a:r>
              <a:rPr lang="zh-CN" altLang="en-US" dirty="0" smtClean="0">
                <a:solidFill>
                  <a:srgbClr val="4614FE"/>
                </a:solidFill>
              </a:rPr>
              <a:t>缪子</a:t>
            </a:r>
            <a:r>
              <a:rPr lang="en-US" altLang="zh-CN" dirty="0" smtClean="0">
                <a:solidFill>
                  <a:srgbClr val="4614FE"/>
                </a:solidFill>
              </a:rPr>
              <a:t>EDM</a:t>
            </a:r>
            <a:r>
              <a:rPr lang="zh-CN" altLang="en-US" dirty="0" smtClean="0">
                <a:solidFill>
                  <a:srgbClr val="4614FE"/>
                </a:solidFill>
              </a:rPr>
              <a:t>测量</a:t>
            </a:r>
            <a:endParaRPr lang="en-US" altLang="zh-CN" dirty="0" smtClean="0">
              <a:solidFill>
                <a:srgbClr val="4614FE"/>
              </a:solidFill>
            </a:endParaRPr>
          </a:p>
          <a:p>
            <a:pPr lvl="1"/>
            <a:r>
              <a:rPr lang="zh-CN" altLang="en-US" dirty="0" smtClean="0">
                <a:solidFill>
                  <a:srgbClr val="4614FE"/>
                </a:solidFill>
              </a:rPr>
              <a:t>缪子素</a:t>
            </a:r>
            <a:r>
              <a:rPr lang="en-US" altLang="zh-CN" dirty="0" smtClean="0">
                <a:solidFill>
                  <a:srgbClr val="4614FE"/>
                </a:solidFill>
              </a:rPr>
              <a:t>QED</a:t>
            </a:r>
            <a:r>
              <a:rPr lang="zh-CN" altLang="en-US" dirty="0" smtClean="0">
                <a:solidFill>
                  <a:srgbClr val="4614FE"/>
                </a:solidFill>
              </a:rPr>
              <a:t>精细测量</a:t>
            </a:r>
            <a:endParaRPr lang="en-US" altLang="zh-CN" dirty="0" smtClean="0">
              <a:solidFill>
                <a:srgbClr val="4614FE"/>
              </a:solidFill>
            </a:endParaRPr>
          </a:p>
          <a:p>
            <a:pPr lvl="1"/>
            <a:r>
              <a:rPr lang="zh-CN" altLang="en-US" dirty="0" smtClean="0">
                <a:solidFill>
                  <a:srgbClr val="4614FE"/>
                </a:solidFill>
              </a:rPr>
              <a:t>中微子</a:t>
            </a:r>
            <a:r>
              <a:rPr lang="zh-CN" altLang="en-US" dirty="0">
                <a:solidFill>
                  <a:srgbClr val="4614FE"/>
                </a:solidFill>
              </a:rPr>
              <a:t>反应截面测量</a:t>
            </a:r>
            <a:endParaRPr lang="en-US" altLang="zh-CN" dirty="0">
              <a:solidFill>
                <a:srgbClr val="4614FE"/>
              </a:solidFill>
            </a:endParaRPr>
          </a:p>
          <a:p>
            <a:pPr lvl="1"/>
            <a:r>
              <a:rPr lang="zh-CN" altLang="en-US" dirty="0" smtClean="0">
                <a:solidFill>
                  <a:srgbClr val="4614FE"/>
                </a:solidFill>
              </a:rPr>
              <a:t>惰性中微子寻找</a:t>
            </a:r>
            <a:endParaRPr lang="en-US" altLang="zh-CN" dirty="0" smtClean="0">
              <a:solidFill>
                <a:srgbClr val="4614FE"/>
              </a:solidFill>
            </a:endParaRPr>
          </a:p>
          <a:p>
            <a:pPr lvl="1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9CD0-8D4D-42FB-839F-4C6C0F92230C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6272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Summary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3672408"/>
          </a:xfrm>
        </p:spPr>
        <p:txBody>
          <a:bodyPr>
            <a:normAutofit/>
          </a:bodyPr>
          <a:lstStyle/>
          <a:p>
            <a:r>
              <a:rPr lang="en-US" altLang="zh-CN" dirty="0" err="1" smtClean="0">
                <a:latin typeface="华文楷体" panose="02010600040101010101" pitchFamily="2" charset="-122"/>
                <a:ea typeface="华文楷体" panose="02010600040101010101" pitchFamily="2" charset="-122"/>
                <a:sym typeface="Symbol"/>
              </a:rPr>
              <a:t>EMuS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Symbol"/>
              </a:rPr>
              <a:t> </a:t>
            </a:r>
            <a:r>
              <a:rPr lang="en-US" altLang="zh-CN" dirty="0">
                <a:latin typeface="华文楷体" panose="02010600040101010101" pitchFamily="2" charset="-122"/>
                <a:ea typeface="华文楷体" panose="02010600040101010101" pitchFamily="2" charset="-122"/>
                <a:sym typeface="Symbol"/>
              </a:rPr>
              <a:t>as the first muon source in 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Symbol"/>
              </a:rPr>
              <a:t>China and a competitive muon facility in the world is in good hope, to serve both </a:t>
            </a:r>
            <a:r>
              <a:rPr lang="zh-CN" altLang="en-US" dirty="0">
                <a:latin typeface="华文楷体" panose="02010600040101010101" pitchFamily="2" charset="-122"/>
                <a:ea typeface="华文楷体" panose="02010600040101010101" pitchFamily="2" charset="-122"/>
                <a:sym typeface="Symbol"/>
              </a:rPr>
              <a:t>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Symbol"/>
              </a:rPr>
              <a:t>SR applications and particle/nuclear physics</a:t>
            </a:r>
            <a:endParaRPr lang="en-US" altLang="zh-CN" dirty="0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Symbol"/>
              </a:rPr>
              <a:t>There 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Symbol"/>
              </a:rPr>
              <a:t>is some potential to use the muon beams for particle physics research at </a:t>
            </a:r>
            <a:r>
              <a:rPr lang="en-US" altLang="zh-CN" dirty="0" err="1" smtClean="0">
                <a:latin typeface="华文楷体" panose="02010600040101010101" pitchFamily="2" charset="-122"/>
                <a:ea typeface="华文楷体" panose="02010600040101010101" pitchFamily="2" charset="-122"/>
                <a:sym typeface="Symbol"/>
              </a:rPr>
              <a:t>EMuS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Symbol"/>
              </a:rPr>
              <a:t>, but innovative ideas are needed</a:t>
            </a:r>
            <a:r>
              <a:rPr lang="en-US" altLang="zh-CN" dirty="0" smtClean="0">
                <a:latin typeface="华文楷体" panose="02010600040101010101" pitchFamily="2" charset="-122"/>
                <a:ea typeface="华文楷体" panose="02010600040101010101" pitchFamily="2" charset="-122"/>
                <a:sym typeface="Symbol"/>
              </a:rPr>
              <a:t>!</a:t>
            </a:r>
            <a:endParaRPr lang="en-US" altLang="zh-CN" dirty="0" smtClean="0">
              <a:latin typeface="华文楷体" panose="02010600040101010101" pitchFamily="2" charset="-122"/>
              <a:ea typeface="华文楷体" panose="02010600040101010101" pitchFamily="2" charset="-122"/>
              <a:sym typeface="Symbol"/>
            </a:endParaRPr>
          </a:p>
          <a:p>
            <a:endParaRPr lang="en-US" altLang="zh-CN" dirty="0" smtClean="0">
              <a:latin typeface="华文楷体" panose="02010600040101010101" pitchFamily="2" charset="-122"/>
              <a:ea typeface="华文楷体" panose="02010600040101010101" pitchFamily="2" charset="-122"/>
              <a:sym typeface="Symbo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9CD0-8D4D-42FB-839F-4C6C0F92230C}" type="slidenum">
              <a:rPr lang="zh-CN" altLang="en-US" smtClean="0"/>
              <a:pPr/>
              <a:t>26</a:t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763688" y="5807005"/>
            <a:ext cx="5832648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smtClean="0">
                <a:solidFill>
                  <a:srgbClr val="FF0000"/>
                </a:solidFill>
              </a:rPr>
              <a:t>Thanks for your attention!</a:t>
            </a:r>
            <a:endParaRPr lang="zh-CN" alt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1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140664"/>
            <a:ext cx="5897922" cy="4384680"/>
          </a:xfrm>
          <a:prstGeom prst="rect">
            <a:avLst/>
          </a:prstGeom>
        </p:spPr>
      </p:pic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22708" y="404664"/>
            <a:ext cx="8713788" cy="502543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b="0" dirty="0" smtClean="0">
                <a:solidFill>
                  <a:srgbClr val="FF0000"/>
                </a:solidFill>
              </a:rPr>
              <a:t>CSNS as multiple platforms</a:t>
            </a:r>
            <a:endParaRPr lang="zh-CN" altLang="en-US" sz="3200" b="0" dirty="0" smtClean="0">
              <a:solidFill>
                <a:srgbClr val="FF0000"/>
              </a:solidFill>
            </a:endParaRPr>
          </a:p>
        </p:txBody>
      </p:sp>
      <p:sp>
        <p:nvSpPr>
          <p:cNvPr id="27651" name="Rectangle 4"/>
          <p:cNvSpPr>
            <a:spLocks noGrp="1" noChangeArrowheads="1"/>
          </p:cNvSpPr>
          <p:nvPr>
            <p:ph idx="1"/>
          </p:nvPr>
        </p:nvSpPr>
        <p:spPr>
          <a:xfrm>
            <a:off x="251520" y="1052736"/>
            <a:ext cx="4104456" cy="302433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None/>
              <a:tabLst>
                <a:tab pos="174625" algn="l"/>
              </a:tabLst>
            </a:pPr>
            <a:r>
              <a:rPr lang="en-US" altLang="zh-CN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CSNS is the only large-scale proton accelerator in China today</a:t>
            </a:r>
          </a:p>
          <a:p>
            <a:pPr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tabLst>
                <a:tab pos="174625" algn="l"/>
              </a:tabLst>
            </a:pPr>
            <a:r>
              <a:rPr lang="en-US" altLang="zh-CN" sz="2200" dirty="0" smtClean="0">
                <a:solidFill>
                  <a:srgbClr val="0070C0"/>
                </a:solidFill>
              </a:rPr>
              <a:t>Strong needs from other fields than neutron scattering</a:t>
            </a:r>
          </a:p>
          <a:p>
            <a:pPr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tabLst>
                <a:tab pos="174625" algn="l"/>
              </a:tabLst>
            </a:pPr>
            <a:r>
              <a:rPr lang="en-US" altLang="zh-CN" sz="2200" dirty="0">
                <a:solidFill>
                  <a:srgbClr val="0070C0"/>
                </a:solidFill>
              </a:rPr>
              <a:t>Excellent capability to support multiple platforms</a:t>
            </a:r>
          </a:p>
          <a:p>
            <a:pPr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tabLst>
                <a:tab pos="174625" algn="l"/>
              </a:tabLst>
            </a:pPr>
            <a:r>
              <a:rPr lang="en-US" altLang="zh-CN" sz="2200" dirty="0">
                <a:solidFill>
                  <a:srgbClr val="0070C0"/>
                </a:solidFill>
              </a:rPr>
              <a:t>Phased development</a:t>
            </a: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6CA3CC-FC68-4501-B855-7844B93351C0}" type="slidenum">
              <a:rPr lang="en-US" altLang="zh-CN" smtClean="0"/>
              <a:t>3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30546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268761"/>
            <a:ext cx="3952828" cy="2935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74" y="4204657"/>
            <a:ext cx="4805264" cy="1553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6074" y="274638"/>
            <a:ext cx="8420726" cy="778098"/>
          </a:xfrm>
        </p:spPr>
        <p:txBody>
          <a:bodyPr>
            <a:norm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</a:rPr>
              <a:t>Back-streaming neutrons from the CSNS target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496" y="1052736"/>
            <a:ext cx="5256584" cy="3079914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altLang="zh-CN" sz="2700" b="0" dirty="0" smtClean="0"/>
              <a:t>Back-streaming neutrons from the CSNS target into the RTBT channel</a:t>
            </a:r>
          </a:p>
          <a:p>
            <a:pPr lvl="1">
              <a:lnSpc>
                <a:spcPct val="100000"/>
              </a:lnSpc>
              <a:spcAft>
                <a:spcPts val="0"/>
              </a:spcAft>
            </a:pPr>
            <a:r>
              <a:rPr lang="en-US" altLang="zh-CN" b="0" dirty="0" smtClean="0"/>
              <a:t>Very intense, harmful to the devices in RTBT, should be carefully treated Good energy spectrum and time structure, exploited as white neutron source (</a:t>
            </a:r>
            <a:r>
              <a:rPr lang="en-US" altLang="zh-CN" b="0" dirty="0" smtClean="0">
                <a:solidFill>
                  <a:srgbClr val="FF0000"/>
                </a:solidFill>
              </a:rPr>
              <a:t>first its kind in the world</a:t>
            </a:r>
            <a:r>
              <a:rPr lang="en-US" altLang="zh-CN" b="0" dirty="0" smtClean="0"/>
              <a:t>)</a:t>
            </a:r>
          </a:p>
          <a:p>
            <a:pPr marL="457200" lvl="1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en-US" altLang="zh-CN" b="0" dirty="0"/>
              <a:t> </a:t>
            </a:r>
            <a:r>
              <a:rPr lang="en-US" altLang="zh-CN" b="0" dirty="0" smtClean="0"/>
              <a:t>  (10</a:t>
            </a:r>
            <a:r>
              <a:rPr lang="en-US" altLang="zh-CN" b="0" baseline="30000" dirty="0" smtClean="0"/>
              <a:t>7</a:t>
            </a:r>
            <a:r>
              <a:rPr lang="en-US" altLang="zh-CN" b="0" dirty="0" smtClean="0"/>
              <a:t> n/cm</a:t>
            </a:r>
            <a:r>
              <a:rPr lang="en-US" altLang="zh-CN" b="0" baseline="30000" dirty="0" smtClean="0"/>
              <a:t>2</a:t>
            </a:r>
            <a:r>
              <a:rPr lang="en-US" altLang="zh-CN" b="0" dirty="0" smtClean="0"/>
              <a:t>/s at 50 m)</a:t>
            </a:r>
            <a:endParaRPr lang="zh-CN" altLang="en-US" b="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6CA3CC-FC68-4501-B855-7844B93351C0}" type="slidenum">
              <a:rPr lang="en-US" altLang="zh-CN" smtClean="0"/>
              <a:t>4</a:t>
            </a:fld>
            <a:endParaRPr lang="en-US" altLang="zh-CN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87"/>
          <a:stretch/>
        </p:blipFill>
        <p:spPr bwMode="auto">
          <a:xfrm>
            <a:off x="5148064" y="4149080"/>
            <a:ext cx="3899248" cy="2347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5949280"/>
            <a:ext cx="4824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World 3rd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WNS 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based on spallation after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LANL/LANSCE, CERN/n_TOF</a:t>
            </a:r>
            <a:endParaRPr lang="zh-CN" altLang="en-US" sz="20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81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2678556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105000"/>
              </a:lnSpc>
              <a:spcBef>
                <a:spcPts val="0"/>
              </a:spcBef>
            </a:pPr>
            <a:r>
              <a:rPr lang="en-US" altLang="zh-CN" sz="2600" dirty="0" smtClean="0">
                <a:solidFill>
                  <a:srgbClr val="FF0000"/>
                </a:solidFill>
              </a:rPr>
              <a:t>CSNS</a:t>
            </a:r>
            <a:r>
              <a:rPr lang="zh-CN" altLang="en-US" sz="2600" dirty="0" smtClean="0">
                <a:solidFill>
                  <a:srgbClr val="FF0000"/>
                </a:solidFill>
              </a:rPr>
              <a:t>反角白光中子源（</a:t>
            </a:r>
            <a:r>
              <a:rPr lang="en-US" altLang="zh-CN" sz="2600" dirty="0" smtClean="0">
                <a:solidFill>
                  <a:srgbClr val="FF0000"/>
                </a:solidFill>
              </a:rPr>
              <a:t>Back-n</a:t>
            </a:r>
            <a:r>
              <a:rPr lang="zh-CN" altLang="en-US" sz="2600" dirty="0" smtClean="0">
                <a:solidFill>
                  <a:srgbClr val="FF0000"/>
                </a:solidFill>
              </a:rPr>
              <a:t>）上可以开展的研究</a:t>
            </a:r>
            <a:endParaRPr lang="en-US" altLang="zh-CN" sz="2600" dirty="0" smtClean="0">
              <a:solidFill>
                <a:srgbClr val="FF0000"/>
              </a:solidFill>
            </a:endParaRPr>
          </a:p>
          <a:p>
            <a:pPr marL="576000" lvl="1">
              <a:lnSpc>
                <a:spcPct val="105000"/>
              </a:lnSpc>
              <a:spcBef>
                <a:spcPts val="0"/>
              </a:spcBef>
            </a:pPr>
            <a:r>
              <a:rPr lang="zh-CN" altLang="en-US" sz="2200" dirty="0" smtClean="0">
                <a:solidFill>
                  <a:srgbClr val="0070C0"/>
                </a:solidFill>
              </a:rPr>
              <a:t>核物理和核技术：核数据测量（中子诱发的核反应截面）：各种反应类型（全截面、裂变截面、俘获截面、带电粒子出射等等）、中子宏观实验</a:t>
            </a:r>
            <a:endParaRPr lang="en-US" altLang="zh-CN" sz="2200" dirty="0" smtClean="0">
              <a:solidFill>
                <a:srgbClr val="0070C0"/>
              </a:solidFill>
            </a:endParaRPr>
          </a:p>
          <a:p>
            <a:pPr marL="576000" lvl="1">
              <a:lnSpc>
                <a:spcPct val="105000"/>
              </a:lnSpc>
              <a:spcBef>
                <a:spcPts val="0"/>
              </a:spcBef>
            </a:pPr>
            <a:r>
              <a:rPr lang="zh-CN" altLang="en-US" sz="2200" dirty="0" smtClean="0">
                <a:solidFill>
                  <a:srgbClr val="0070C0"/>
                </a:solidFill>
              </a:rPr>
              <a:t>中子辐射：</a:t>
            </a:r>
            <a:r>
              <a:rPr lang="zh-CN" altLang="en-US" sz="2200" dirty="0">
                <a:solidFill>
                  <a:srgbClr val="0070C0"/>
                </a:solidFill>
              </a:rPr>
              <a:t>集成电路的高能中子单粒子效应、</a:t>
            </a:r>
            <a:r>
              <a:rPr lang="zh-CN" altLang="en-US" sz="2200" dirty="0" smtClean="0">
                <a:solidFill>
                  <a:srgbClr val="0070C0"/>
                </a:solidFill>
              </a:rPr>
              <a:t>材料改性、辐射损伤</a:t>
            </a:r>
            <a:endParaRPr lang="en-US" altLang="zh-CN" sz="2200" dirty="0" smtClean="0">
              <a:solidFill>
                <a:srgbClr val="0070C0"/>
              </a:solidFill>
            </a:endParaRPr>
          </a:p>
          <a:p>
            <a:pPr marL="576000" lvl="1">
              <a:lnSpc>
                <a:spcPct val="105000"/>
              </a:lnSpc>
              <a:spcBef>
                <a:spcPts val="0"/>
              </a:spcBef>
            </a:pPr>
            <a:r>
              <a:rPr lang="zh-CN" altLang="en-US" sz="2200" dirty="0" smtClean="0">
                <a:solidFill>
                  <a:srgbClr val="0070C0"/>
                </a:solidFill>
              </a:rPr>
              <a:t>探测器</a:t>
            </a:r>
            <a:r>
              <a:rPr lang="zh-CN" altLang="en-US" sz="2200" dirty="0">
                <a:solidFill>
                  <a:srgbClr val="0070C0"/>
                </a:solidFill>
              </a:rPr>
              <a:t>标定、</a:t>
            </a:r>
            <a:r>
              <a:rPr lang="zh-CN" altLang="en-US" sz="2200" dirty="0" smtClean="0">
                <a:solidFill>
                  <a:srgbClr val="0070C0"/>
                </a:solidFill>
              </a:rPr>
              <a:t>中子计量学：具有能谱范围宽、强度高的特点</a:t>
            </a:r>
            <a:endParaRPr lang="en-US" altLang="zh-CN" sz="2200" dirty="0" smtClean="0">
              <a:solidFill>
                <a:srgbClr val="0070C0"/>
              </a:solidFill>
            </a:endParaRPr>
          </a:p>
          <a:p>
            <a:pPr marL="576000" lvl="1">
              <a:lnSpc>
                <a:spcPct val="105000"/>
              </a:lnSpc>
              <a:spcBef>
                <a:spcPts val="0"/>
              </a:spcBef>
            </a:pPr>
            <a:r>
              <a:rPr lang="zh-CN" altLang="en-US" sz="2200" dirty="0" smtClean="0">
                <a:solidFill>
                  <a:srgbClr val="0070C0"/>
                </a:solidFill>
              </a:rPr>
              <a:t>白光</a:t>
            </a:r>
            <a:r>
              <a:rPr lang="zh-CN" altLang="en-US" sz="2200" dirty="0">
                <a:solidFill>
                  <a:srgbClr val="0070C0"/>
                </a:solidFill>
              </a:rPr>
              <a:t>中子照相（共振照相</a:t>
            </a:r>
            <a:r>
              <a:rPr lang="zh-CN" altLang="en-US" sz="2200" dirty="0" smtClean="0">
                <a:solidFill>
                  <a:srgbClr val="0070C0"/>
                </a:solidFill>
              </a:rPr>
              <a:t>）：非常独特，有希望同时区分全元素</a:t>
            </a:r>
            <a:endParaRPr lang="en-US" altLang="zh-CN" sz="2200" dirty="0" smtClean="0">
              <a:solidFill>
                <a:srgbClr val="0070C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09"/>
          <a:stretch/>
        </p:blipFill>
        <p:spPr>
          <a:xfrm>
            <a:off x="1043608" y="2780928"/>
            <a:ext cx="7318841" cy="3816424"/>
          </a:xfrm>
          <a:prstGeom prst="rect">
            <a:avLst/>
          </a:prstGeom>
        </p:spPr>
      </p:pic>
      <p:sp>
        <p:nvSpPr>
          <p:cNvPr id="6" name="灯片编号占位符 5"/>
          <p:cNvSpPr>
            <a:spLocks noGrp="1"/>
          </p:cNvSpPr>
          <p:nvPr>
            <p:ph type="sldNum" sz="quarter" idx="10"/>
          </p:nvPr>
        </p:nvSpPr>
        <p:spPr>
          <a:xfrm>
            <a:off x="8229600" y="6525344"/>
            <a:ext cx="446856" cy="324272"/>
          </a:xfrm>
        </p:spPr>
        <p:txBody>
          <a:bodyPr/>
          <a:lstStyle/>
          <a:p>
            <a:pPr>
              <a:defRPr/>
            </a:pPr>
            <a:fld id="{606CA3CC-FC68-4501-B855-7844B93351C0}" type="slidenum">
              <a:rPr lang="en-US" altLang="zh-CN" smtClean="0"/>
              <a:t>5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418023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3184" y="274638"/>
            <a:ext cx="8507288" cy="634082"/>
          </a:xfrm>
        </p:spPr>
        <p:txBody>
          <a:bodyPr>
            <a:noAutofit/>
          </a:bodyPr>
          <a:lstStyle/>
          <a:p>
            <a:pPr algn="ctr"/>
            <a:r>
              <a:rPr lang="en-US" altLang="zh-CN" sz="3200" dirty="0" smtClean="0">
                <a:solidFill>
                  <a:srgbClr val="FF0000"/>
                </a:solidFill>
              </a:rPr>
              <a:t>Back-n facility </a:t>
            </a:r>
            <a:r>
              <a:rPr lang="en-US" altLang="zh-CN" sz="3200" dirty="0" smtClean="0">
                <a:solidFill>
                  <a:srgbClr val="FF0000"/>
                </a:solidFill>
              </a:rPr>
              <a:t>for nuclear data measurements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052736"/>
            <a:ext cx="8497193" cy="5400600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dirty="0" smtClean="0"/>
              <a:t>Neutron source: beamline, conventional facilities, controls, common electronics and DAQ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dirty="0" smtClean="0"/>
              <a:t>Five </a:t>
            </a:r>
            <a:r>
              <a:rPr lang="en-US" altLang="zh-CN" dirty="0" smtClean="0"/>
              <a:t>spectrometers are available for user experiments: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dirty="0" smtClean="0">
                <a:solidFill>
                  <a:srgbClr val="FF0000"/>
                </a:solidFill>
              </a:rPr>
              <a:t>C6D6</a:t>
            </a:r>
            <a:r>
              <a:rPr lang="en-US" altLang="zh-CN" dirty="0" smtClean="0"/>
              <a:t>: for neutron capture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dirty="0" smtClean="0">
                <a:solidFill>
                  <a:srgbClr val="FF0000"/>
                </a:solidFill>
              </a:rPr>
              <a:t>FIXM</a:t>
            </a:r>
            <a:r>
              <a:rPr lang="en-US" altLang="zh-CN" dirty="0" smtClean="0"/>
              <a:t>: for fission cross-section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dirty="0" smtClean="0">
                <a:solidFill>
                  <a:srgbClr val="FF0000"/>
                </a:solidFill>
              </a:rPr>
              <a:t>NTOX</a:t>
            </a:r>
            <a:r>
              <a:rPr lang="en-US" altLang="zh-CN" dirty="0" smtClean="0"/>
              <a:t>: for total cross-section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dirty="0" smtClean="0">
                <a:solidFill>
                  <a:srgbClr val="FF0000"/>
                </a:solidFill>
              </a:rPr>
              <a:t>LPDA</a:t>
            </a:r>
            <a:r>
              <a:rPr lang="en-US" altLang="zh-CN" dirty="0" smtClean="0"/>
              <a:t>: for charged particle </a:t>
            </a:r>
            <a:r>
              <a:rPr lang="en-US" altLang="zh-CN" dirty="0" smtClean="0"/>
              <a:t>emission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dirty="0">
                <a:solidFill>
                  <a:srgbClr val="FF0000"/>
                </a:solidFill>
              </a:rPr>
              <a:t>GTAF-II (40-unit BaF</a:t>
            </a:r>
            <a:r>
              <a:rPr lang="en-US" altLang="zh-CN" baseline="-25000" dirty="0">
                <a:solidFill>
                  <a:srgbClr val="FF0000"/>
                </a:solidFill>
              </a:rPr>
              <a:t>2</a:t>
            </a:r>
            <a:r>
              <a:rPr lang="en-US" altLang="zh-CN" dirty="0">
                <a:solidFill>
                  <a:srgbClr val="FF0000"/>
                </a:solidFill>
              </a:rPr>
              <a:t> array</a:t>
            </a:r>
            <a:r>
              <a:rPr lang="en-US" altLang="zh-CN" dirty="0"/>
              <a:t>): for neutron capture</a:t>
            </a:r>
            <a:endParaRPr lang="en-US" altLang="zh-CN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dirty="0" smtClean="0"/>
              <a:t>More large </a:t>
            </a:r>
            <a:r>
              <a:rPr lang="en-US" altLang="zh-CN" dirty="0" smtClean="0"/>
              <a:t>spectrometers </a:t>
            </a:r>
            <a:r>
              <a:rPr lang="en-US" altLang="zh-CN" dirty="0" smtClean="0"/>
              <a:t>waiting for a new fund</a:t>
            </a:r>
            <a:endParaRPr lang="en-US" altLang="zh-CN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dirty="0" smtClean="0"/>
              <a:t>GAEA (120-unit </a:t>
            </a:r>
            <a:r>
              <a:rPr lang="en-US" altLang="zh-CN" dirty="0" err="1" smtClean="0"/>
              <a:t>HPGe</a:t>
            </a:r>
            <a:r>
              <a:rPr lang="en-US" altLang="zh-CN" dirty="0" smtClean="0"/>
              <a:t>), MTPC (Multi-Purpose TPC), GTAF-III (90-unit BaF</a:t>
            </a:r>
            <a:r>
              <a:rPr lang="en-US" altLang="zh-CN" baseline="-25000" dirty="0" smtClean="0"/>
              <a:t>2</a:t>
            </a:r>
            <a:r>
              <a:rPr lang="en-US" altLang="zh-CN" dirty="0" smtClean="0"/>
              <a:t> array), FINDA (64-unit fission neutrons)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zh-CN" dirty="0" smtClean="0"/>
              <a:t>World top-level facility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6CA3CC-FC68-4501-B855-7844B93351C0}" type="slidenum">
              <a:rPr lang="en-US" altLang="zh-CN" smtClean="0"/>
              <a:t>6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56647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99993" y="908720"/>
            <a:ext cx="4536503" cy="53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8"/>
          <p:cNvSpPr txBox="1">
            <a:spLocks noChangeArrowheads="1"/>
          </p:cNvSpPr>
          <p:nvPr/>
        </p:nvSpPr>
        <p:spPr bwMode="auto">
          <a:xfrm>
            <a:off x="215992" y="120625"/>
            <a:ext cx="889251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kumimoji="1"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高能质子束应用区 </a:t>
            </a:r>
            <a:r>
              <a:rPr kumimoji="1" lang="en-US" altLang="zh-CN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– </a:t>
            </a:r>
            <a:r>
              <a:rPr kumimoji="1" lang="zh-CN" alt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软雅黑" pitchFamily="34" charset="-122"/>
                <a:ea typeface="微软雅黑" pitchFamily="34" charset="-122"/>
              </a:rPr>
              <a:t>缪子源和高能质子束</a:t>
            </a:r>
            <a:endParaRPr kumimoji="1" lang="zh-CN" altLang="zh-CN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001024" y="6489822"/>
            <a:ext cx="2857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07504" y="692696"/>
            <a:ext cx="8964488" cy="72008"/>
          </a:xfrm>
          <a:prstGeom prst="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76447" y="669033"/>
            <a:ext cx="175073" cy="167679"/>
          </a:xfrm>
          <a:prstGeom prst="roundRect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scaled="0"/>
          </a:gradFill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6666754" y="2132856"/>
            <a:ext cx="857573" cy="28803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Box 19"/>
          <p:cNvSpPr txBox="1"/>
          <p:nvPr/>
        </p:nvSpPr>
        <p:spPr bwMode="auto">
          <a:xfrm>
            <a:off x="7200291" y="2204864"/>
            <a:ext cx="183620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kx="1200000" algn="br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ts val="600"/>
              </a:spcBef>
              <a:buClr>
                <a:schemeClr val="tx1"/>
              </a:buClr>
            </a:pPr>
            <a:r>
              <a:rPr lang="zh-CN" altLang="en-US" sz="2200" dirty="0" smtClean="0">
                <a:ln>
                  <a:solidFill>
                    <a:srgbClr val="FF0000"/>
                  </a:solidFill>
                </a:ln>
                <a:noFill/>
                <a:latin typeface="宋体" panose="02010600030101010101" pitchFamily="2" charset="-122"/>
              </a:rPr>
              <a:t>寄生慢引出极弱质子束</a:t>
            </a:r>
          </a:p>
        </p:txBody>
      </p:sp>
      <p:sp>
        <p:nvSpPr>
          <p:cNvPr id="21" name="椭圆 20"/>
          <p:cNvSpPr/>
          <p:nvPr/>
        </p:nvSpPr>
        <p:spPr>
          <a:xfrm>
            <a:off x="5298603" y="2365430"/>
            <a:ext cx="857573" cy="271482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Box 21"/>
          <p:cNvSpPr txBox="1"/>
          <p:nvPr/>
        </p:nvSpPr>
        <p:spPr bwMode="auto">
          <a:xfrm>
            <a:off x="5400091" y="2607295"/>
            <a:ext cx="183620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kx="1200000" algn="br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ts val="600"/>
              </a:spcBef>
              <a:buClr>
                <a:schemeClr val="tx1"/>
              </a:buClr>
            </a:pPr>
            <a:r>
              <a:rPr lang="zh-CN" altLang="en-US" sz="2200" dirty="0" smtClean="0">
                <a:ln>
                  <a:solidFill>
                    <a:srgbClr val="FF0000"/>
                  </a:solidFill>
                </a:ln>
                <a:noFill/>
                <a:latin typeface="宋体" panose="02010600030101010101" pitchFamily="2" charset="-122"/>
              </a:rPr>
              <a:t>从</a:t>
            </a:r>
            <a:r>
              <a:rPr lang="en-US" altLang="zh-CN" sz="2200" dirty="0" smtClean="0">
                <a:ln>
                  <a:solidFill>
                    <a:srgbClr val="FF0000"/>
                  </a:solidFill>
                </a:ln>
                <a:noFill/>
                <a:latin typeface="宋体" panose="02010600030101010101" pitchFamily="2" charset="-122"/>
              </a:rPr>
              <a:t>RTBT</a:t>
            </a:r>
            <a:r>
              <a:rPr lang="zh-CN" altLang="en-US" sz="2200" dirty="0" smtClean="0">
                <a:ln>
                  <a:solidFill>
                    <a:srgbClr val="FF0000"/>
                  </a:solidFill>
                </a:ln>
                <a:noFill/>
                <a:latin typeface="宋体" panose="02010600030101010101" pitchFamily="2" charset="-122"/>
              </a:rPr>
              <a:t>分束</a:t>
            </a:r>
          </a:p>
        </p:txBody>
      </p:sp>
      <p:sp>
        <p:nvSpPr>
          <p:cNvPr id="24" name="TextBox 23"/>
          <p:cNvSpPr txBox="1"/>
          <p:nvPr/>
        </p:nvSpPr>
        <p:spPr bwMode="auto">
          <a:xfrm>
            <a:off x="5976155" y="3284984"/>
            <a:ext cx="1836205" cy="954107"/>
          </a:xfrm>
          <a:prstGeom prst="rect">
            <a:avLst/>
          </a:prstGeom>
          <a:noFill/>
          <a:ln w="9525">
            <a:solidFill>
              <a:srgbClr val="2433F8"/>
            </a:solidFill>
            <a:miter lim="800000"/>
            <a:headEnd/>
            <a:tailEnd/>
          </a:ln>
          <a:effectLst>
            <a:outerShdw sx="1000" sy="1000" kx="1200000" algn="br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ts val="600"/>
              </a:spcBef>
              <a:buClr>
                <a:schemeClr val="tx1"/>
              </a:buClr>
            </a:pPr>
            <a:r>
              <a:rPr lang="zh-CN" altLang="en-US" sz="2800" dirty="0" smtClean="0">
                <a:ln>
                  <a:solidFill>
                    <a:srgbClr val="2433F8"/>
                  </a:solidFill>
                </a:ln>
                <a:solidFill>
                  <a:srgbClr val="0819F6"/>
                </a:solidFill>
                <a:latin typeface="宋体" panose="02010600030101010101" pitchFamily="2" charset="-122"/>
              </a:rPr>
              <a:t>高能质子束应用区</a:t>
            </a:r>
          </a:p>
        </p:txBody>
      </p:sp>
      <p:cxnSp>
        <p:nvCxnSpPr>
          <p:cNvPr id="26" name="直接箭头连接符 25"/>
          <p:cNvCxnSpPr/>
          <p:nvPr/>
        </p:nvCxnSpPr>
        <p:spPr>
          <a:xfrm flipV="1">
            <a:off x="5763394" y="4221088"/>
            <a:ext cx="248766" cy="14401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 bwMode="auto">
          <a:xfrm>
            <a:off x="6300192" y="4479503"/>
            <a:ext cx="183620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kx="1200000" algn="br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ts val="600"/>
              </a:spcBef>
              <a:buClr>
                <a:schemeClr val="tx1"/>
              </a:buClr>
            </a:pPr>
            <a:r>
              <a:rPr lang="zh-CN" altLang="en-US" sz="2200" dirty="0" smtClean="0">
                <a:ln>
                  <a:solidFill>
                    <a:srgbClr val="FF0000"/>
                  </a:solidFill>
                </a:ln>
                <a:noFill/>
                <a:latin typeface="宋体" panose="02010600030101010101" pitchFamily="2" charset="-122"/>
              </a:rPr>
              <a:t>质子束终端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4391979" y="5013176"/>
            <a:ext cx="183620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sx="1000" sy="1000" kx="1200000" algn="br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 eaLnBrk="0" hangingPunct="0">
              <a:spcBef>
                <a:spcPts val="600"/>
              </a:spcBef>
              <a:buClr>
                <a:schemeClr val="tx1"/>
              </a:buClr>
            </a:pPr>
            <a:r>
              <a:rPr lang="zh-CN" altLang="en-US" sz="2200" dirty="0" smtClean="0">
                <a:ln>
                  <a:solidFill>
                    <a:srgbClr val="FF0000"/>
                  </a:solidFill>
                </a:ln>
                <a:noFill/>
                <a:latin typeface="宋体" panose="02010600030101010101" pitchFamily="2" charset="-122"/>
              </a:rPr>
              <a:t>缪子束终端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3736" y="1440646"/>
            <a:ext cx="4498264" cy="2272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800"/>
              </a:lnSpc>
              <a:spcAft>
                <a:spcPts val="600"/>
              </a:spcAft>
              <a:buFont typeface="Wingdings" pitchFamily="2" charset="2"/>
              <a:buChar char="l"/>
            </a:pPr>
            <a:r>
              <a:rPr lang="zh-CN" altLang="en-US" sz="2400" b="1" dirty="0" smtClean="0">
                <a:solidFill>
                  <a:srgbClr val="0000FF"/>
                </a:solidFill>
                <a:ea typeface="微软雅黑" pitchFamily="34" charset="-122"/>
                <a:cs typeface="Arial" pitchFamily="34" charset="0"/>
              </a:rPr>
              <a:t>质子束制备和传输</a:t>
            </a:r>
            <a:endParaRPr lang="en-US" altLang="zh-CN" sz="2400" b="1" dirty="0" smtClean="0">
              <a:solidFill>
                <a:srgbClr val="0000FF"/>
              </a:solidFill>
              <a:ea typeface="微软雅黑" pitchFamily="34" charset="-122"/>
              <a:cs typeface="Arial" pitchFamily="34" charset="0"/>
            </a:endParaRPr>
          </a:p>
          <a:p>
            <a:pPr marL="216000" indent="-342900">
              <a:lnSpc>
                <a:spcPts val="2800"/>
              </a:lnSpc>
              <a:spcAft>
                <a:spcPts val="600"/>
              </a:spcAft>
            </a:pPr>
            <a:r>
              <a:rPr lang="en-US" altLang="zh-CN" sz="2000" b="1" dirty="0" smtClean="0">
                <a:ea typeface="微软雅黑" pitchFamily="34" charset="-122"/>
                <a:cs typeface="Arial" pitchFamily="34" charset="0"/>
              </a:rPr>
              <a:t>       - </a:t>
            </a:r>
            <a:r>
              <a:rPr lang="zh-CN" altLang="en-US" sz="2000" b="1" dirty="0" smtClean="0">
                <a:ea typeface="微软雅黑" pitchFamily="34" charset="-122"/>
                <a:cs typeface="Arial" pitchFamily="34" charset="0"/>
              </a:rPr>
              <a:t>从</a:t>
            </a:r>
            <a:r>
              <a:rPr lang="en-US" altLang="zh-CN" sz="2000" b="1" dirty="0" smtClean="0">
                <a:ea typeface="微软雅黑" pitchFamily="34" charset="-122"/>
                <a:cs typeface="Arial" pitchFamily="34" charset="0"/>
              </a:rPr>
              <a:t>RCS</a:t>
            </a:r>
            <a:r>
              <a:rPr lang="zh-CN" altLang="en-US" sz="2000" b="1" dirty="0" smtClean="0">
                <a:ea typeface="微软雅黑" pitchFamily="34" charset="-122"/>
                <a:cs typeface="Arial" pitchFamily="34" charset="0"/>
              </a:rPr>
              <a:t>环寄生引出极弱质子束</a:t>
            </a:r>
            <a:endParaRPr lang="en-US" altLang="zh-CN" sz="2000" b="1" dirty="0" smtClean="0">
              <a:ea typeface="微软雅黑" pitchFamily="34" charset="-122"/>
              <a:cs typeface="Arial" pitchFamily="34" charset="0"/>
            </a:endParaRPr>
          </a:p>
          <a:p>
            <a:pPr marL="216000" indent="-342900">
              <a:lnSpc>
                <a:spcPts val="2800"/>
              </a:lnSpc>
              <a:spcAft>
                <a:spcPts val="600"/>
              </a:spcAft>
            </a:pPr>
            <a:r>
              <a:rPr lang="en-US" altLang="zh-CN" sz="2000" b="1" kern="0" dirty="0" smtClean="0">
                <a:ea typeface="微软雅黑" pitchFamily="34" charset="-122"/>
                <a:cs typeface="Arial" pitchFamily="34" charset="0"/>
              </a:rPr>
              <a:t>       - </a:t>
            </a:r>
            <a:r>
              <a:rPr lang="zh-CN" altLang="en-US" sz="2000" b="1" dirty="0" smtClean="0">
                <a:ea typeface="微软雅黑" pitchFamily="34" charset="-122"/>
                <a:cs typeface="Arial" pitchFamily="34" charset="0"/>
              </a:rPr>
              <a:t>从</a:t>
            </a:r>
            <a:r>
              <a:rPr lang="en-US" altLang="zh-CN" sz="2000" b="1" dirty="0">
                <a:ea typeface="微软雅黑" pitchFamily="34" charset="-122"/>
                <a:cs typeface="Arial" pitchFamily="34" charset="0"/>
              </a:rPr>
              <a:t>RTBT</a:t>
            </a:r>
            <a:r>
              <a:rPr lang="zh-CN" altLang="en-US" sz="2000" b="1" dirty="0" smtClean="0">
                <a:ea typeface="微软雅黑" pitchFamily="34" charset="-122"/>
                <a:cs typeface="Arial" pitchFamily="34" charset="0"/>
              </a:rPr>
              <a:t>分离脉冲束及弱束</a:t>
            </a:r>
            <a:endParaRPr lang="en-US" altLang="zh-CN" sz="2000" b="1" dirty="0">
              <a:ea typeface="微软雅黑" pitchFamily="34" charset="-122"/>
              <a:cs typeface="Arial" pitchFamily="34" charset="0"/>
            </a:endParaRPr>
          </a:p>
          <a:p>
            <a:pPr marL="342900" indent="-342900"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l"/>
            </a:pPr>
            <a:r>
              <a:rPr lang="zh-CN" altLang="en-US" sz="2400" b="1" dirty="0" smtClean="0">
                <a:solidFill>
                  <a:srgbClr val="0000FF"/>
                </a:solidFill>
                <a:ea typeface="微软雅黑" pitchFamily="34" charset="-122"/>
                <a:cs typeface="Arial" pitchFamily="34" charset="0"/>
              </a:rPr>
              <a:t>实验型</a:t>
            </a:r>
            <a:r>
              <a:rPr lang="zh-CN" altLang="en-US" sz="2400" b="1" dirty="0">
                <a:solidFill>
                  <a:srgbClr val="0000FF"/>
                </a:solidFill>
                <a:ea typeface="微软雅黑" pitchFamily="34" charset="-122"/>
                <a:cs typeface="Arial" pitchFamily="34" charset="0"/>
              </a:rPr>
              <a:t>缪子源（</a:t>
            </a:r>
            <a:r>
              <a:rPr lang="en-US" altLang="zh-CN" sz="2400" b="1" dirty="0" err="1">
                <a:solidFill>
                  <a:srgbClr val="0000FF"/>
                </a:solidFill>
                <a:ea typeface="微软雅黑" pitchFamily="34" charset="-122"/>
                <a:cs typeface="Arial" pitchFamily="34" charset="0"/>
              </a:rPr>
              <a:t>EMuS</a:t>
            </a:r>
            <a:r>
              <a:rPr lang="zh-CN" altLang="en-US" sz="2400" b="1" dirty="0">
                <a:solidFill>
                  <a:srgbClr val="0000FF"/>
                </a:solidFill>
                <a:ea typeface="微软雅黑" pitchFamily="34" charset="-122"/>
                <a:cs typeface="Arial" pitchFamily="34" charset="0"/>
              </a:rPr>
              <a:t>）</a:t>
            </a:r>
            <a:endParaRPr lang="en-US" altLang="zh-CN" sz="2400" b="1" dirty="0">
              <a:solidFill>
                <a:srgbClr val="0000FF"/>
              </a:solidFill>
              <a:ea typeface="微软雅黑" pitchFamily="34" charset="-122"/>
              <a:cs typeface="Arial" pitchFamily="34" charset="0"/>
            </a:endParaRPr>
          </a:p>
          <a:p>
            <a:pPr marL="540000" lvl="1" indent="-285750">
              <a:lnSpc>
                <a:spcPts val="2800"/>
              </a:lnSpc>
              <a:spcAft>
                <a:spcPts val="600"/>
              </a:spcAft>
            </a:pPr>
            <a:r>
              <a:rPr lang="en-US" altLang="zh-CN" b="1" kern="0" dirty="0" smtClean="0">
                <a:ea typeface="微软雅黑" pitchFamily="34" charset="-122"/>
                <a:cs typeface="Arial" pitchFamily="34" charset="0"/>
              </a:rPr>
              <a:t>   - </a:t>
            </a:r>
            <a:r>
              <a:rPr lang="zh-CN" altLang="en-US" sz="2000" b="1" dirty="0" smtClean="0">
                <a:ea typeface="微软雅黑" pitchFamily="34" charset="-122"/>
                <a:cs typeface="Arial" pitchFamily="34" charset="0"/>
              </a:rPr>
              <a:t>束流功率</a:t>
            </a:r>
            <a:r>
              <a:rPr lang="en-US" altLang="zh-CN" sz="2000" b="1" dirty="0" smtClean="0">
                <a:ea typeface="微软雅黑" pitchFamily="34" charset="-122"/>
                <a:cs typeface="Arial" pitchFamily="34" charset="0"/>
              </a:rPr>
              <a:t>25kW</a:t>
            </a:r>
            <a:r>
              <a:rPr lang="zh-CN" altLang="en-US" sz="2000" b="1" dirty="0" smtClean="0">
                <a:ea typeface="微软雅黑" pitchFamily="34" charset="-122"/>
                <a:cs typeface="Arial" pitchFamily="34" charset="0"/>
              </a:rPr>
              <a:t>，重复频率</a:t>
            </a:r>
            <a:r>
              <a:rPr lang="en-US" altLang="zh-CN" sz="2000" b="1" dirty="0" smtClean="0">
                <a:ea typeface="微软雅黑" pitchFamily="34" charset="-122"/>
                <a:cs typeface="Arial" pitchFamily="34" charset="0"/>
              </a:rPr>
              <a:t>2.5Hz</a:t>
            </a:r>
            <a:endParaRPr lang="en-US" altLang="zh-CN" sz="2000" b="1" dirty="0" smtClean="0"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07504" y="3717032"/>
            <a:ext cx="4388065" cy="2662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itchFamily="2" charset="2"/>
              <a:buChar char="l"/>
            </a:pPr>
            <a:r>
              <a:rPr lang="zh-CN" altLang="en-US" sz="2200" b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质子束应用</a:t>
            </a:r>
            <a:r>
              <a:rPr lang="zh-CN" altLang="en-US" sz="22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  <a:cs typeface="Times New Roman" panose="02020603050405020304" pitchFamily="18" charset="0"/>
              </a:rPr>
              <a:t>终端</a:t>
            </a:r>
            <a:endParaRPr lang="en-US" altLang="zh-CN" sz="2200" b="1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  <a:cs typeface="Times New Roman" panose="02020603050405020304" pitchFamily="18" charset="0"/>
            </a:endParaRPr>
          </a:p>
          <a:p>
            <a:pPr marL="432000" lvl="1" indent="-180000">
              <a:lnSpc>
                <a:spcPts val="27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b="1" kern="0" dirty="0" smtClean="0">
                <a:ea typeface="微软雅黑" pitchFamily="34" charset="-122"/>
                <a:cs typeface="Arial" pitchFamily="34" charset="0"/>
              </a:rPr>
              <a:t> - </a:t>
            </a:r>
            <a:r>
              <a:rPr lang="zh-CN" altLang="en-US" sz="2000" b="1" dirty="0" smtClean="0">
                <a:ea typeface="微软雅黑" pitchFamily="34" charset="-122"/>
                <a:cs typeface="Arial" pitchFamily="34" charset="0"/>
              </a:rPr>
              <a:t>极</a:t>
            </a:r>
            <a:r>
              <a:rPr lang="zh-CN" altLang="en-US" sz="2000" b="1" dirty="0">
                <a:ea typeface="微软雅黑" pitchFamily="34" charset="-122"/>
                <a:cs typeface="Arial" pitchFamily="34" charset="0"/>
              </a:rPr>
              <a:t>弱质子束：</a:t>
            </a:r>
            <a:r>
              <a:rPr lang="en-US" altLang="zh-CN" sz="2000" b="1" dirty="0">
                <a:ea typeface="微软雅黑" pitchFamily="34" charset="-122"/>
                <a:cs typeface="Arial" pitchFamily="34" charset="0"/>
              </a:rPr>
              <a:t>10</a:t>
            </a:r>
            <a:r>
              <a:rPr lang="en-US" altLang="zh-CN" sz="2000" b="1" baseline="30000" dirty="0">
                <a:ea typeface="微软雅黑" pitchFamily="34" charset="-122"/>
                <a:cs typeface="Arial" pitchFamily="34" charset="0"/>
              </a:rPr>
              <a:t>4</a:t>
            </a:r>
            <a:r>
              <a:rPr lang="en-US" altLang="zh-CN" sz="2000" b="1" dirty="0">
                <a:ea typeface="微软雅黑" pitchFamily="34" charset="-122"/>
                <a:cs typeface="Arial" pitchFamily="34" charset="0"/>
              </a:rPr>
              <a:t> -</a:t>
            </a:r>
            <a:r>
              <a:rPr lang="en-US" altLang="zh-CN" sz="2000" b="1" dirty="0">
                <a:ea typeface="微软雅黑" pitchFamily="34" charset="-122"/>
                <a:cs typeface="Arial" pitchFamily="34" charset="0"/>
                <a:sym typeface="Symbol"/>
              </a:rPr>
              <a:t>10</a:t>
            </a:r>
            <a:r>
              <a:rPr lang="en-US" altLang="zh-CN" sz="2000" b="1" baseline="30000" dirty="0">
                <a:ea typeface="微软雅黑" pitchFamily="34" charset="-122"/>
                <a:cs typeface="Arial" pitchFamily="34" charset="0"/>
                <a:sym typeface="Symbol"/>
              </a:rPr>
              <a:t>7</a:t>
            </a:r>
            <a:r>
              <a:rPr lang="en-US" altLang="zh-CN" sz="2000" b="1" dirty="0">
                <a:ea typeface="微软雅黑" pitchFamily="34" charset="-122"/>
                <a:cs typeface="Arial" pitchFamily="34" charset="0"/>
                <a:sym typeface="Symbol"/>
              </a:rPr>
              <a:t> </a:t>
            </a:r>
            <a:r>
              <a:rPr lang="en-US" altLang="zh-CN" sz="2000" b="1" dirty="0" err="1">
                <a:ea typeface="微软雅黑" pitchFamily="34" charset="-122"/>
                <a:cs typeface="Arial" pitchFamily="34" charset="0"/>
                <a:sym typeface="Symbol"/>
              </a:rPr>
              <a:t>pps</a:t>
            </a:r>
            <a:r>
              <a:rPr lang="zh-CN" altLang="en-US" sz="2000" b="1" dirty="0">
                <a:ea typeface="微软雅黑" pitchFamily="34" charset="-122"/>
                <a:cs typeface="Arial" pitchFamily="34" charset="0"/>
                <a:sym typeface="Symbol"/>
              </a:rPr>
              <a:t>，</a:t>
            </a:r>
            <a:r>
              <a:rPr lang="zh-CN" altLang="en-US" sz="2000" b="1" dirty="0">
                <a:ea typeface="微软雅黑" pitchFamily="34" charset="-122"/>
                <a:cs typeface="Arial" pitchFamily="34" charset="0"/>
              </a:rPr>
              <a:t>能量</a:t>
            </a:r>
            <a:r>
              <a:rPr lang="en-US" altLang="zh-CN" sz="2000" b="1" dirty="0">
                <a:ea typeface="微软雅黑" pitchFamily="34" charset="-122"/>
                <a:cs typeface="Arial" pitchFamily="34" charset="0"/>
              </a:rPr>
              <a:t>0.5-1.6 </a:t>
            </a:r>
            <a:r>
              <a:rPr lang="en-US" altLang="zh-CN" sz="2000" b="1" dirty="0" smtClean="0">
                <a:ea typeface="微软雅黑" pitchFamily="34" charset="-122"/>
                <a:cs typeface="Arial" pitchFamily="34" charset="0"/>
              </a:rPr>
              <a:t>GeV  </a:t>
            </a:r>
            <a:r>
              <a:rPr lang="zh-CN" altLang="en-US" sz="2000" b="1" dirty="0" smtClean="0">
                <a:ea typeface="微软雅黑" pitchFamily="34" charset="-122"/>
                <a:cs typeface="Arial" pitchFamily="34" charset="0"/>
              </a:rPr>
              <a:t>（</a:t>
            </a:r>
            <a:r>
              <a:rPr lang="zh-CN" altLang="en-US" sz="2000" b="1" dirty="0" smtClean="0">
                <a:solidFill>
                  <a:srgbClr val="C00000"/>
                </a:solidFill>
                <a:ea typeface="微软雅黑" pitchFamily="34" charset="-122"/>
                <a:cs typeface="Arial" pitchFamily="34" charset="0"/>
              </a:rPr>
              <a:t>探测器标定和空间辐射效应</a:t>
            </a:r>
            <a:r>
              <a:rPr lang="zh-CN" altLang="en-US" sz="2000" b="1" dirty="0" smtClean="0">
                <a:ea typeface="微软雅黑" pitchFamily="34" charset="-122"/>
                <a:cs typeface="Arial" pitchFamily="34" charset="0"/>
              </a:rPr>
              <a:t>）</a:t>
            </a:r>
            <a:endParaRPr lang="en-US" altLang="zh-CN" sz="2000" b="1" dirty="0" smtClean="0">
              <a:ea typeface="微软雅黑" pitchFamily="34" charset="-122"/>
              <a:cs typeface="Arial" pitchFamily="34" charset="0"/>
            </a:endParaRPr>
          </a:p>
          <a:p>
            <a:pPr marL="432000" lvl="1" indent="-180000">
              <a:lnSpc>
                <a:spcPts val="27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CN" sz="2000" b="1" kern="0" dirty="0">
                <a:ea typeface="微软雅黑" pitchFamily="34" charset="-122"/>
                <a:cs typeface="Arial" pitchFamily="34" charset="0"/>
              </a:rPr>
              <a:t> </a:t>
            </a:r>
            <a:r>
              <a:rPr lang="en-US" altLang="zh-CN" sz="2000" b="1" kern="0" dirty="0" smtClean="0">
                <a:ea typeface="微软雅黑" pitchFamily="34" charset="-122"/>
                <a:cs typeface="Arial" pitchFamily="34" charset="0"/>
              </a:rPr>
              <a:t>- </a:t>
            </a:r>
            <a:r>
              <a:rPr lang="zh-CN" altLang="en-US" sz="2000" b="1" dirty="0" smtClean="0">
                <a:ea typeface="微软雅黑" pitchFamily="34" charset="-122"/>
                <a:cs typeface="Arial" pitchFamily="34" charset="0"/>
              </a:rPr>
              <a:t>低</a:t>
            </a:r>
            <a:r>
              <a:rPr lang="zh-CN" altLang="en-US" sz="2000" b="1" dirty="0">
                <a:ea typeface="微软雅黑" pitchFamily="34" charset="-122"/>
                <a:cs typeface="Arial" pitchFamily="34" charset="0"/>
              </a:rPr>
              <a:t>重复频率强流质子束：单脉冲</a:t>
            </a:r>
            <a:r>
              <a:rPr lang="en-US" altLang="zh-CN" sz="2000" b="1" dirty="0">
                <a:ea typeface="微软雅黑" pitchFamily="34" charset="-122"/>
                <a:cs typeface="Arial" pitchFamily="34" charset="0"/>
              </a:rPr>
              <a:t>10</a:t>
            </a:r>
            <a:r>
              <a:rPr lang="en-US" altLang="zh-CN" sz="2000" b="1" baseline="30000" dirty="0">
                <a:ea typeface="微软雅黑" pitchFamily="34" charset="-122"/>
                <a:cs typeface="Arial" pitchFamily="34" charset="0"/>
              </a:rPr>
              <a:t>13</a:t>
            </a:r>
            <a:r>
              <a:rPr lang="en-US" altLang="zh-CN" sz="2000" b="1" dirty="0">
                <a:ea typeface="微软雅黑" pitchFamily="34" charset="-122"/>
                <a:cs typeface="Arial" pitchFamily="34" charset="0"/>
              </a:rPr>
              <a:t>, </a:t>
            </a:r>
            <a:r>
              <a:rPr lang="en-US" altLang="zh-CN" sz="2000" b="1" dirty="0" smtClean="0">
                <a:ea typeface="微软雅黑" pitchFamily="34" charset="-122"/>
                <a:cs typeface="Arial" pitchFamily="34" charset="0"/>
              </a:rPr>
              <a:t> &lt;</a:t>
            </a:r>
            <a:r>
              <a:rPr lang="en-US" altLang="zh-CN" sz="2000" b="1" dirty="0">
                <a:ea typeface="微软雅黑" pitchFamily="34" charset="-122"/>
                <a:cs typeface="Arial" pitchFamily="34" charset="0"/>
              </a:rPr>
              <a:t>0.01 </a:t>
            </a:r>
            <a:r>
              <a:rPr lang="en-US" altLang="zh-CN" sz="2000" b="1" dirty="0" smtClean="0">
                <a:ea typeface="微软雅黑" pitchFamily="34" charset="-122"/>
                <a:cs typeface="Arial" pitchFamily="34" charset="0"/>
              </a:rPr>
              <a:t>Hz </a:t>
            </a:r>
            <a:r>
              <a:rPr lang="zh-CN" altLang="en-US" sz="2000" b="1" dirty="0" smtClean="0">
                <a:ea typeface="微软雅黑" pitchFamily="34" charset="-122"/>
                <a:cs typeface="Arial" pitchFamily="34" charset="0"/>
              </a:rPr>
              <a:t>（</a:t>
            </a:r>
            <a:r>
              <a:rPr lang="zh-CN" altLang="en-US" sz="2000" b="1" dirty="0" smtClean="0">
                <a:solidFill>
                  <a:srgbClr val="C00000"/>
                </a:solidFill>
                <a:ea typeface="微软雅黑" pitchFamily="34" charset="-122"/>
                <a:cs typeface="Arial" pitchFamily="34" charset="0"/>
              </a:rPr>
              <a:t>质子照相和质子辐照</a:t>
            </a:r>
            <a:r>
              <a:rPr lang="zh-CN" altLang="en-US" sz="2000" b="1" dirty="0" smtClean="0">
                <a:ea typeface="微软雅黑" pitchFamily="34" charset="-122"/>
                <a:cs typeface="Arial" pitchFamily="34" charset="0"/>
              </a:rPr>
              <a:t>）</a:t>
            </a:r>
            <a:endParaRPr lang="en-US" altLang="zh-CN" sz="2000" b="1" dirty="0">
              <a:ea typeface="微软雅黑" pitchFamily="34" charset="-122"/>
              <a:cs typeface="Arial" pitchFamily="34" charset="0"/>
            </a:endParaRPr>
          </a:p>
        </p:txBody>
      </p:sp>
      <p:sp>
        <p:nvSpPr>
          <p:cNvPr id="18" name="灯片编号占位符 3"/>
          <p:cNvSpPr txBox="1">
            <a:spLocks noGrp="1"/>
          </p:cNvSpPr>
          <p:nvPr/>
        </p:nvSpPr>
        <p:spPr bwMode="auto">
          <a:xfrm>
            <a:off x="8207375" y="6516688"/>
            <a:ext cx="436563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1" hangingPunct="1"/>
            <a:fld id="{D46E5C8B-4D44-458B-83B4-8741D0B78E09}" type="slidenum">
              <a:rPr lang="en-US" altLang="zh-CN" sz="900">
                <a:solidFill>
                  <a:srgbClr val="4D5E68"/>
                </a:solidFill>
                <a:latin typeface="Impact" pitchFamily="34" charset="0"/>
              </a:rPr>
              <a:pPr algn="r" eaLnBrk="1" hangingPunct="1"/>
              <a:t>7</a:t>
            </a:fld>
            <a:endParaRPr lang="en-US" altLang="zh-CN" sz="900" dirty="0">
              <a:solidFill>
                <a:srgbClr val="4D5E68"/>
              </a:solidFill>
              <a:latin typeface="Impact" pitchFamily="34" charset="0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1560" y="836712"/>
            <a:ext cx="3384376" cy="461665"/>
          </a:xfrm>
          <a:prstGeom prst="rect">
            <a:avLst/>
          </a:prstGeom>
          <a:solidFill>
            <a:srgbClr val="2DC8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CSNS</a:t>
            </a:r>
            <a:r>
              <a:rPr lang="zh-CN" altLang="en-US" sz="2400" dirty="0" smtClean="0"/>
              <a:t>二期升级工程建设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2949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4361" y="3717032"/>
            <a:ext cx="6585991" cy="1362075"/>
          </a:xfrm>
        </p:spPr>
        <p:txBody>
          <a:bodyPr/>
          <a:lstStyle/>
          <a:p>
            <a:r>
              <a:rPr lang="en-US" altLang="zh-CN" cap="none" dirty="0" err="1" smtClean="0">
                <a:solidFill>
                  <a:srgbClr val="FF0000"/>
                </a:solidFill>
                <a:sym typeface="Symbol"/>
              </a:rPr>
              <a:t>EMuS</a:t>
            </a:r>
            <a:r>
              <a:rPr lang="en-US" altLang="zh-CN" cap="none" dirty="0" smtClean="0">
                <a:solidFill>
                  <a:srgbClr val="FF0000"/>
                </a:solidFill>
                <a:sym typeface="Symbol"/>
              </a:rPr>
              <a:t> Muon Source: Design and Status</a:t>
            </a:r>
            <a:endParaRPr lang="zh-CN" altLang="en-US" cap="none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19CD0-8D4D-42FB-839F-4C6C0F92230C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420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422" y="5176734"/>
            <a:ext cx="2520082" cy="1564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562670"/>
            <a:ext cx="7391263" cy="778098"/>
          </a:xfrm>
        </p:spPr>
        <p:txBody>
          <a:bodyPr>
            <a:normAutofit/>
          </a:bodyPr>
          <a:lstStyle/>
          <a:p>
            <a:r>
              <a:rPr lang="zh-CN" altLang="en-US" sz="4000" b="1" kern="100" dirty="0" smtClean="0">
                <a:solidFill>
                  <a:srgbClr val="C00000"/>
                </a:solidFill>
                <a:latin typeface="Times New Roman"/>
                <a:ea typeface="宋体"/>
                <a:cs typeface="Times New Roman"/>
              </a:rPr>
              <a:t>不同</a:t>
            </a:r>
            <a:r>
              <a:rPr lang="en-US" altLang="zh-CN" sz="4000" b="1" kern="100" dirty="0" smtClean="0">
                <a:solidFill>
                  <a:srgbClr val="C00000"/>
                </a:solidFill>
                <a:latin typeface="Symbol"/>
                <a:ea typeface="宋体"/>
                <a:cs typeface="Times New Roman"/>
              </a:rPr>
              <a:t>m</a:t>
            </a:r>
            <a:r>
              <a:rPr lang="zh-CN" altLang="zh-CN" sz="4000" b="1" kern="100" dirty="0" smtClean="0">
                <a:solidFill>
                  <a:srgbClr val="C00000"/>
                </a:solidFill>
                <a:latin typeface="Times New Roman"/>
                <a:ea typeface="宋体"/>
                <a:cs typeface="Times New Roman"/>
              </a:rPr>
              <a:t>子源</a:t>
            </a:r>
            <a:r>
              <a:rPr lang="zh-CN" altLang="en-US" sz="4000" b="1" kern="100" dirty="0" smtClean="0">
                <a:solidFill>
                  <a:srgbClr val="C00000"/>
                </a:solidFill>
                <a:latin typeface="Times New Roman"/>
                <a:ea typeface="宋体"/>
                <a:cs typeface="Times New Roman"/>
              </a:rPr>
              <a:t>的特征</a:t>
            </a:r>
            <a:endParaRPr lang="zh-CN" alt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484784"/>
            <a:ext cx="6624736" cy="525658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zh-CN" altLang="en-US" sz="2600" dirty="0" smtClean="0">
                <a:solidFill>
                  <a:srgbClr val="C00000"/>
                </a:solidFill>
              </a:rPr>
              <a:t>连续型和脉冲型</a:t>
            </a:r>
            <a:r>
              <a:rPr lang="zh-CN" altLang="en-US" sz="2600" dirty="0" smtClean="0"/>
              <a:t>：跟加速器类型有关，对应的</a:t>
            </a:r>
            <a:r>
              <a:rPr lang="zh-CN" altLang="en-US" sz="2600" dirty="0">
                <a:solidFill>
                  <a:prstClr val="black"/>
                </a:solidFill>
                <a:sym typeface="Symbol"/>
              </a:rPr>
              <a:t></a:t>
            </a:r>
            <a:r>
              <a:rPr lang="en-US" altLang="zh-CN" sz="2600" dirty="0" smtClean="0">
                <a:solidFill>
                  <a:prstClr val="black"/>
                </a:solidFill>
                <a:sym typeface="Symbol"/>
              </a:rPr>
              <a:t>SR</a:t>
            </a:r>
            <a:r>
              <a:rPr lang="zh-CN" altLang="en-US" sz="2600" dirty="0" smtClean="0">
                <a:solidFill>
                  <a:prstClr val="black"/>
                </a:solidFill>
                <a:sym typeface="Symbol"/>
              </a:rPr>
              <a:t>技术也不一样。</a:t>
            </a:r>
            <a:endParaRPr lang="en-US" altLang="zh-CN" sz="2600" dirty="0" smtClean="0">
              <a:solidFill>
                <a:prstClr val="black"/>
              </a:solidFill>
              <a:sym typeface="Symbol"/>
            </a:endParaRPr>
          </a:p>
          <a:p>
            <a:pPr>
              <a:lnSpc>
                <a:spcPct val="110000"/>
              </a:lnSpc>
            </a:pPr>
            <a:r>
              <a:rPr lang="zh-CN" altLang="en-US" sz="2600" dirty="0" smtClean="0">
                <a:solidFill>
                  <a:srgbClr val="C00000"/>
                </a:solidFill>
                <a:sym typeface="Symbol"/>
              </a:rPr>
              <a:t>薄靶和厚靶</a:t>
            </a:r>
            <a:r>
              <a:rPr lang="zh-CN" altLang="en-US" sz="2600" dirty="0" smtClean="0">
                <a:solidFill>
                  <a:prstClr val="black"/>
                </a:solidFill>
                <a:sym typeface="Symbol"/>
              </a:rPr>
              <a:t>：穿透型薄靶利于其余束流的应用（驱动中子源）；厚靶则有提供更强束的优势，但剩余束不能再用。</a:t>
            </a:r>
            <a:endParaRPr lang="en-US" altLang="zh-CN" sz="2600" dirty="0" smtClean="0">
              <a:solidFill>
                <a:prstClr val="black"/>
              </a:solidFill>
              <a:sym typeface="Symbol"/>
            </a:endParaRPr>
          </a:p>
          <a:p>
            <a:pPr>
              <a:lnSpc>
                <a:spcPct val="110000"/>
              </a:lnSpc>
            </a:pPr>
            <a:r>
              <a:rPr lang="zh-CN" altLang="zh-CN" sz="2600" dirty="0" smtClean="0">
                <a:solidFill>
                  <a:srgbClr val="C00000"/>
                </a:solidFill>
              </a:rPr>
              <a:t>收集系统</a:t>
            </a:r>
            <a:r>
              <a:rPr lang="zh-CN" altLang="en-US" sz="2600" dirty="0" smtClean="0"/>
              <a:t>：传统上是</a:t>
            </a:r>
            <a:r>
              <a:rPr lang="zh-CN" altLang="en-US" sz="2600" dirty="0" smtClean="0">
                <a:sym typeface="Symbol"/>
              </a:rPr>
              <a:t>通过束线的自然收集；更先进的设计采用将靶放在超导螺线管的强磁场中，收集效率提高至少几百倍。</a:t>
            </a:r>
            <a:endParaRPr lang="en-US" altLang="zh-CN" sz="2600" dirty="0" smtClean="0">
              <a:sym typeface="Symbol"/>
            </a:endParaRPr>
          </a:p>
          <a:p>
            <a:pPr>
              <a:lnSpc>
                <a:spcPct val="110000"/>
              </a:lnSpc>
            </a:pPr>
            <a:r>
              <a:rPr lang="zh-CN" altLang="en-US" sz="2600" dirty="0" smtClean="0">
                <a:solidFill>
                  <a:srgbClr val="C00000"/>
                </a:solidFill>
                <a:sym typeface="Symbol"/>
              </a:rPr>
              <a:t>慢束</a:t>
            </a:r>
            <a:r>
              <a:rPr lang="zh-CN" altLang="en-US" sz="2600" dirty="0" smtClean="0">
                <a:sym typeface="Symbol"/>
              </a:rPr>
              <a:t>：使之在</a:t>
            </a:r>
            <a:r>
              <a:rPr lang="en-US" altLang="zh-CN" sz="2600" dirty="0" smtClean="0"/>
              <a:t>0.5-30 </a:t>
            </a:r>
            <a:r>
              <a:rPr lang="en-US" altLang="zh-CN" sz="2600" dirty="0" err="1" smtClean="0"/>
              <a:t>keV</a:t>
            </a:r>
            <a:r>
              <a:rPr lang="zh-CN" altLang="en-US" sz="2600" dirty="0" smtClean="0"/>
              <a:t>范围</a:t>
            </a:r>
            <a:r>
              <a:rPr lang="zh-CN" altLang="zh-CN" sz="2600" dirty="0" smtClean="0"/>
              <a:t>能量</a:t>
            </a:r>
            <a:r>
              <a:rPr lang="zh-CN" altLang="zh-CN" sz="2600" dirty="0"/>
              <a:t>可</a:t>
            </a:r>
            <a:r>
              <a:rPr lang="zh-CN" altLang="zh-CN" sz="2600" dirty="0" smtClean="0"/>
              <a:t>调</a:t>
            </a:r>
            <a:r>
              <a:rPr lang="zh-CN" altLang="en-US" sz="2600" dirty="0" smtClean="0"/>
              <a:t>，对</a:t>
            </a:r>
            <a:r>
              <a:rPr lang="zh-CN" altLang="zh-CN" sz="2600" dirty="0"/>
              <a:t>纳米和薄膜</a:t>
            </a:r>
            <a:r>
              <a:rPr lang="zh-CN" altLang="zh-CN" sz="2600" dirty="0" smtClean="0"/>
              <a:t>材料</a:t>
            </a:r>
            <a:r>
              <a:rPr lang="zh-CN" altLang="en-US" sz="2600" dirty="0" smtClean="0"/>
              <a:t>的研究非常有用。</a:t>
            </a:r>
            <a:endParaRPr lang="zh-CN" altLang="en-US" sz="26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333" y="836712"/>
            <a:ext cx="2062163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533059"/>
            <a:ext cx="2379539" cy="148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4114800" y="6457904"/>
            <a:ext cx="914400" cy="283464"/>
          </a:xfrm>
        </p:spPr>
        <p:txBody>
          <a:bodyPr/>
          <a:lstStyle/>
          <a:p>
            <a:fld id="{1C119CD0-8D4D-42FB-839F-4C6C0F92230C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3753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暗香扑面">
  <a:themeElements>
    <a:clrScheme name="暗香扑面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918415"/>
      </a:accent1>
      <a:accent2>
        <a:srgbClr val="C47546"/>
      </a:accent2>
      <a:accent3>
        <a:srgbClr val="AFB591"/>
      </a:accent3>
      <a:accent4>
        <a:srgbClr val="B9945B"/>
      </a:accent4>
      <a:accent5>
        <a:srgbClr val="85ADBC"/>
      </a:accent5>
      <a:accent6>
        <a:srgbClr val="E5B440"/>
      </a:accent6>
      <a:hlink>
        <a:srgbClr val="00D5D5"/>
      </a:hlink>
      <a:folHlink>
        <a:srgbClr val="DD00DD"/>
      </a:folHlink>
    </a:clrScheme>
    <a:fontScheme name="暗香扑面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創英角ｺﾞｼｯｸUB"/>
        <a:font script="Hang" typeface="맑은 고딕"/>
        <a:font script="Hans" typeface="黑体"/>
        <a:font script="Hant" typeface="新細明體"/>
        <a:font script="Arab" typeface="Arial"/>
        <a:font script="Hebr" typeface="Arial"/>
        <a:font script="Thai" typeface="Cordian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0000"/>
                <a:satMod val="1000000"/>
              </a:schemeClr>
            </a:gs>
            <a:gs pos="31000">
              <a:schemeClr val="phClr">
                <a:shade val="85000"/>
                <a:satMod val="450000"/>
              </a:schemeClr>
            </a:gs>
            <a:gs pos="100000">
              <a:schemeClr val="phClr">
                <a:tint val="70000"/>
                <a:satMod val="300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2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9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Fan</Template>
  <TotalTime>14858</TotalTime>
  <Words>1839</Words>
  <Application>Microsoft Office PowerPoint</Application>
  <PresentationFormat>全屏显示(4:3)</PresentationFormat>
  <Paragraphs>206</Paragraphs>
  <Slides>26</Slides>
  <Notes>10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暗香扑面</vt:lpstr>
      <vt:lpstr>EMuS Muon Source and Particle Physics Potential</vt:lpstr>
      <vt:lpstr>Outline</vt:lpstr>
      <vt:lpstr>CSNS as multiple platforms</vt:lpstr>
      <vt:lpstr>Back-streaming neutrons from the CSNS target</vt:lpstr>
      <vt:lpstr>PowerPoint 演示文稿</vt:lpstr>
      <vt:lpstr>Back-n facility for nuclear data measurements</vt:lpstr>
      <vt:lpstr>PowerPoint 演示文稿</vt:lpstr>
      <vt:lpstr>EMuS Muon Source: Design and Status</vt:lpstr>
      <vt:lpstr>不同m子源的特征</vt:lpstr>
      <vt:lpstr>Experimental Muon Source (EMuS) at CSNS</vt:lpstr>
      <vt:lpstr>Science goals of EMuS</vt:lpstr>
      <vt:lpstr>PowerPoint 演示文稿</vt:lpstr>
      <vt:lpstr>PowerPoint 演示文稿</vt:lpstr>
      <vt:lpstr>Major design features (Baseline design)</vt:lpstr>
      <vt:lpstr>PowerPoint 演示文稿</vt:lpstr>
      <vt:lpstr>基准方案和简化方案</vt:lpstr>
      <vt:lpstr>设计和预研情况介绍</vt:lpstr>
      <vt:lpstr>PowerPoint 演示文稿</vt:lpstr>
      <vt:lpstr>PowerPoint 演示文稿</vt:lpstr>
      <vt:lpstr>Prototyping of a SR spectrometer</vt:lpstr>
      <vt:lpstr>PowerPoint 演示文稿</vt:lpstr>
      <vt:lpstr>计划和安排</vt:lpstr>
      <vt:lpstr>Particle Physics Potential at EMuS</vt:lpstr>
      <vt:lpstr>在EMuS上开展粒子物理实验的可能性</vt:lpstr>
      <vt:lpstr>PowerPoint 演示文稿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Mu子源讲座</dc:title>
  <dc:creator>J.Y. Tang</dc:creator>
  <cp:lastModifiedBy>[唐靖宇]</cp:lastModifiedBy>
  <cp:revision>386</cp:revision>
  <dcterms:created xsi:type="dcterms:W3CDTF">2012-06-18T09:37:47Z</dcterms:created>
  <dcterms:modified xsi:type="dcterms:W3CDTF">2019-12-08T00:27:04Z</dcterms:modified>
</cp:coreProperties>
</file>