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28"/>
  </p:notesMasterIdLst>
  <p:handoutMasterIdLst>
    <p:handoutMasterId r:id="rId29"/>
  </p:handoutMasterIdLst>
  <p:sldIdLst>
    <p:sldId id="257" r:id="rId2"/>
    <p:sldId id="312" r:id="rId3"/>
    <p:sldId id="412" r:id="rId4"/>
    <p:sldId id="377" r:id="rId5"/>
    <p:sldId id="413" r:id="rId6"/>
    <p:sldId id="378" r:id="rId7"/>
    <p:sldId id="387" r:id="rId8"/>
    <p:sldId id="385" r:id="rId9"/>
    <p:sldId id="383" r:id="rId10"/>
    <p:sldId id="416" r:id="rId11"/>
    <p:sldId id="418" r:id="rId12"/>
    <p:sldId id="379" r:id="rId13"/>
    <p:sldId id="388" r:id="rId14"/>
    <p:sldId id="399" r:id="rId15"/>
    <p:sldId id="400" r:id="rId16"/>
    <p:sldId id="401" r:id="rId17"/>
    <p:sldId id="411" r:id="rId18"/>
    <p:sldId id="423" r:id="rId19"/>
    <p:sldId id="424" r:id="rId20"/>
    <p:sldId id="425" r:id="rId21"/>
    <p:sldId id="422" r:id="rId22"/>
    <p:sldId id="420" r:id="rId23"/>
    <p:sldId id="421" r:id="rId24"/>
    <p:sldId id="393" r:id="rId25"/>
    <p:sldId id="414" r:id="rId26"/>
    <p:sldId id="417" r:id="rId27"/>
  </p:sldIdLst>
  <p:sldSz cx="9144000" cy="6858000" type="screen4x3"/>
  <p:notesSz cx="6797675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D3E887E-A860-49F5-A107-7396A49C1D9D}">
          <p14:sldIdLst>
            <p14:sldId id="257"/>
            <p14:sldId id="312"/>
            <p14:sldId id="412"/>
            <p14:sldId id="377"/>
            <p14:sldId id="413"/>
            <p14:sldId id="378"/>
            <p14:sldId id="387"/>
            <p14:sldId id="385"/>
            <p14:sldId id="383"/>
            <p14:sldId id="416"/>
            <p14:sldId id="418"/>
            <p14:sldId id="379"/>
            <p14:sldId id="388"/>
            <p14:sldId id="399"/>
            <p14:sldId id="400"/>
            <p14:sldId id="401"/>
            <p14:sldId id="411"/>
            <p14:sldId id="423"/>
            <p14:sldId id="424"/>
            <p14:sldId id="425"/>
            <p14:sldId id="422"/>
            <p14:sldId id="420"/>
            <p14:sldId id="421"/>
            <p14:sldId id="393"/>
            <p14:sldId id="414"/>
            <p14:sldId id="41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8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5F5D7"/>
    <a:srgbClr val="EBE7BA"/>
    <a:srgbClr val="E1DEA9"/>
    <a:srgbClr val="EBE6A7"/>
    <a:srgbClr val="F1DFB1"/>
    <a:srgbClr val="EBDEBA"/>
    <a:srgbClr val="EBD6BA"/>
    <a:srgbClr val="D6D7A5"/>
    <a:srgbClr val="DDD5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11" autoAdjust="0"/>
    <p:restoredTop sz="90959" autoAdjust="0"/>
  </p:normalViewPr>
  <p:slideViewPr>
    <p:cSldViewPr>
      <p:cViewPr varScale="1">
        <p:scale>
          <a:sx n="108" d="100"/>
          <a:sy n="108" d="100"/>
        </p:scale>
        <p:origin x="-4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3966"/>
    </p:cViewPr>
  </p:sorterViewPr>
  <p:notesViewPr>
    <p:cSldViewPr>
      <p:cViewPr varScale="1">
        <p:scale>
          <a:sx n="54" d="100"/>
          <a:sy n="54" d="100"/>
        </p:scale>
        <p:origin x="-2916" y="-84"/>
      </p:cViewPr>
      <p:guideLst>
        <p:guide orient="horz" pos="3128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.xlsx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dirty="0" err="1" smtClean="0"/>
              <a:t>MuMuBar</a:t>
            </a:r>
            <a:r>
              <a:rPr lang="en-US" altLang="zh-CN" baseline="0" dirty="0" smtClean="0"/>
              <a:t> history</a:t>
            </a:r>
            <a:endParaRPr lang="zh-CN" alt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MuMuBar探索历史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Sheet1!$A$2:$A$10</c:f>
              <c:numCache>
                <c:formatCode>General</c:formatCode>
                <c:ptCount val="9"/>
                <c:pt idx="0">
                  <c:v>1982.0</c:v>
                </c:pt>
                <c:pt idx="1">
                  <c:v>1986.0</c:v>
                </c:pt>
                <c:pt idx="2">
                  <c:v>1990.0</c:v>
                </c:pt>
                <c:pt idx="3">
                  <c:v>1991.0</c:v>
                </c:pt>
                <c:pt idx="4">
                  <c:v>1993.0</c:v>
                </c:pt>
                <c:pt idx="5">
                  <c:v>1996.0</c:v>
                </c:pt>
                <c:pt idx="6">
                  <c:v>1997.0</c:v>
                </c:pt>
                <c:pt idx="7">
                  <c:v>1999.0</c:v>
                </c:pt>
                <c:pt idx="8">
                  <c:v>2029.0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42.0</c:v>
                </c:pt>
                <c:pt idx="1">
                  <c:v>20.0</c:v>
                </c:pt>
                <c:pt idx="2">
                  <c:v>0.29</c:v>
                </c:pt>
                <c:pt idx="3">
                  <c:v>0.16</c:v>
                </c:pt>
                <c:pt idx="4">
                  <c:v>6.9</c:v>
                </c:pt>
                <c:pt idx="5">
                  <c:v>0.018</c:v>
                </c:pt>
                <c:pt idx="6">
                  <c:v>0.14</c:v>
                </c:pt>
                <c:pt idx="7">
                  <c:v>0.003</c:v>
                </c:pt>
                <c:pt idx="8">
                  <c:v>3.0E-5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20873800"/>
        <c:axId val="-2120841592"/>
      </c:lineChart>
      <c:dateAx>
        <c:axId val="-2120873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2120841592"/>
        <c:crosses val="autoZero"/>
        <c:auto val="0"/>
        <c:lblOffset val="100"/>
        <c:baseTimeUnit val="days"/>
        <c:majorUnit val="5.0"/>
        <c:majorTimeUnit val="days"/>
        <c:minorUnit val="1.0"/>
        <c:minorTimeUnit val="days"/>
      </c:dateAx>
      <c:valAx>
        <c:axId val="-2120841592"/>
        <c:scaling>
          <c:logBase val="10.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zh-CN" altLang="en-US" sz="1600" b="1" i="0" dirty="0" smtClean="0">
                    <a:latin typeface="+mn-lt"/>
                    <a:cs typeface="0"/>
                  </a:rPr>
                  <a:t>G</a:t>
                </a:r>
                <a:r>
                  <a:rPr lang="zh-CN" altLang="zh-CN" sz="1600" b="1" i="0" baseline="-25000" dirty="0" smtClean="0">
                    <a:latin typeface="+mn-lt"/>
                    <a:cs typeface="0"/>
                  </a:rPr>
                  <a:t>M</a:t>
                </a:r>
                <a:r>
                  <a:rPr lang="en-US" altLang="zh-CN" sz="1600" b="1" i="0" baseline="-25000" dirty="0" smtClean="0">
                    <a:latin typeface="+mn-lt"/>
                    <a:cs typeface="0"/>
                  </a:rPr>
                  <a:t>M</a:t>
                </a:r>
                <a:r>
                  <a:rPr lang="en-US" altLang="zh-CN" sz="1600" b="1" i="0" baseline="0" dirty="0" smtClean="0">
                    <a:latin typeface="+mn-lt"/>
                    <a:cs typeface="0"/>
                  </a:rPr>
                  <a:t>/G</a:t>
                </a:r>
                <a:r>
                  <a:rPr lang="en-US" altLang="zh-CN" sz="1600" b="1" i="0" baseline="-25000" dirty="0" smtClean="0">
                    <a:latin typeface="+mn-lt"/>
                    <a:cs typeface="0"/>
                  </a:rPr>
                  <a:t>F</a:t>
                </a:r>
                <a:endParaRPr lang="zh-CN" altLang="en-US" sz="1600" b="1" i="0" dirty="0">
                  <a:latin typeface="+mn-lt"/>
                  <a:cs typeface="0"/>
                </a:endParaRP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noFill/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altLang="en-US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2120873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Design&amp;Simulation</c:v>
                </c:pt>
              </c:strCache>
            </c:strRef>
          </c:tx>
          <c:invertIfNegative val="0"/>
          <c:cat>
            <c:strRef>
              <c:f>工作表1!$A$2:$A$6</c:f>
              <c:strCache>
                <c:ptCount val="5"/>
                <c:pt idx="0">
                  <c:v>Muonium Production</c:v>
                </c:pt>
                <c:pt idx="1">
                  <c:v>Phase Rotation</c:v>
                </c:pt>
                <c:pt idx="2">
                  <c:v>Detector</c:v>
                </c:pt>
                <c:pt idx="3">
                  <c:v>Muon Beamline</c:v>
                </c:pt>
                <c:pt idx="4">
                  <c:v>Physics&amp;Simulation</c:v>
                </c:pt>
              </c:strCache>
            </c:strRef>
          </c:cat>
          <c:val>
            <c:numRef>
              <c:f>工作表1!$B$2:$B$6</c:f>
              <c:numCache>
                <c:formatCode>General</c:formatCode>
                <c:ptCount val="5"/>
                <c:pt idx="0">
                  <c:v>2022.0</c:v>
                </c:pt>
                <c:pt idx="1">
                  <c:v>2022.0</c:v>
                </c:pt>
                <c:pt idx="2">
                  <c:v>2023.0</c:v>
                </c:pt>
                <c:pt idx="3">
                  <c:v>2023.0</c:v>
                </c:pt>
                <c:pt idx="4">
                  <c:v>2023.0</c:v>
                </c:pt>
              </c:numCache>
            </c:numRef>
          </c:val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Tech Design</c:v>
                </c:pt>
              </c:strCache>
            </c:strRef>
          </c:tx>
          <c:invertIfNegative val="0"/>
          <c:cat>
            <c:strRef>
              <c:f>工作表1!$A$2:$A$6</c:f>
              <c:strCache>
                <c:ptCount val="5"/>
                <c:pt idx="0">
                  <c:v>Muonium Production</c:v>
                </c:pt>
                <c:pt idx="1">
                  <c:v>Phase Rotation</c:v>
                </c:pt>
                <c:pt idx="2">
                  <c:v>Detector</c:v>
                </c:pt>
                <c:pt idx="3">
                  <c:v>Muon Beamline</c:v>
                </c:pt>
                <c:pt idx="4">
                  <c:v>Physics&amp;Simulation</c:v>
                </c:pt>
              </c:strCache>
            </c:strRef>
          </c:cat>
          <c:val>
            <c:numRef>
              <c:f>工作表1!$C$2:$C$6</c:f>
              <c:numCache>
                <c:formatCode>General</c:formatCode>
                <c:ptCount val="5"/>
                <c:pt idx="0">
                  <c:v>3.0</c:v>
                </c:pt>
                <c:pt idx="1">
                  <c:v>4.0</c:v>
                </c:pt>
                <c:pt idx="2">
                  <c:v>3.0</c:v>
                </c:pt>
                <c:pt idx="3">
                  <c:v>2.0</c:v>
                </c:pt>
              </c:numCache>
            </c:numRef>
          </c:val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Construction</c:v>
                </c:pt>
              </c:strCache>
            </c:strRef>
          </c:tx>
          <c:invertIfNegative val="0"/>
          <c:cat>
            <c:strRef>
              <c:f>工作表1!$A$2:$A$6</c:f>
              <c:strCache>
                <c:ptCount val="5"/>
                <c:pt idx="0">
                  <c:v>Muonium Production</c:v>
                </c:pt>
                <c:pt idx="1">
                  <c:v>Phase Rotation</c:v>
                </c:pt>
                <c:pt idx="2">
                  <c:v>Detector</c:v>
                </c:pt>
                <c:pt idx="3">
                  <c:v>Muon Beamline</c:v>
                </c:pt>
                <c:pt idx="4">
                  <c:v>Physics&amp;Simulation</c:v>
                </c:pt>
              </c:strCache>
            </c:strRef>
          </c:cat>
          <c:val>
            <c:numRef>
              <c:f>工作表1!$D$2:$D$6</c:f>
              <c:numCache>
                <c:formatCode>General</c:formatCode>
                <c:ptCount val="5"/>
                <c:pt idx="0">
                  <c:v>2.0</c:v>
                </c:pt>
                <c:pt idx="1">
                  <c:v>2.0</c:v>
                </c:pt>
                <c:pt idx="2">
                  <c:v>4.0</c:v>
                </c:pt>
                <c:pt idx="3">
                  <c:v>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11963208"/>
        <c:axId val="-2097235272"/>
      </c:barChart>
      <c:catAx>
        <c:axId val="-211196320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-2097235272"/>
        <c:crossesAt val="2020.0"/>
        <c:auto val="1"/>
        <c:lblAlgn val="ctr"/>
        <c:lblOffset val="100"/>
        <c:noMultiLvlLbl val="0"/>
      </c:catAx>
      <c:valAx>
        <c:axId val="-2097235272"/>
        <c:scaling>
          <c:orientation val="minMax"/>
          <c:max val="2030.0"/>
          <c:min val="2020.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-2111963208"/>
        <c:crosses val="autoZero"/>
        <c:crossBetween val="between"/>
        <c:majorUnit val="5.0"/>
      </c:valAx>
    </c:plotArea>
    <c:legend>
      <c:legendPos val="r"/>
      <c:layout>
        <c:manualLayout>
          <c:xMode val="edge"/>
          <c:yMode val="edge"/>
          <c:x val="0.760588865611982"/>
          <c:y val="0.469697096456693"/>
          <c:w val="0.226466204339136"/>
          <c:h val="0.53030290354330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0.53211</cdr:x>
      <cdr:y>0.0375</cdr:y>
    </cdr:from>
    <cdr:to>
      <cdr:x>0.53211</cdr:x>
      <cdr:y>0.9</cdr:y>
    </cdr:to>
    <cdr:cxnSp macro="">
      <cdr:nvCxnSpPr>
        <cdr:cNvPr id="3" name="直线连接符 2"/>
        <cdr:cNvCxnSpPr/>
      </cdr:nvCxnSpPr>
      <cdr:spPr>
        <a:xfrm xmlns:a="http://schemas.openxmlformats.org/drawingml/2006/main">
          <a:off x="4419600" y="152400"/>
          <a:ext cx="0" cy="3505200"/>
        </a:xfrm>
        <a:prstGeom xmlns:a="http://schemas.openxmlformats.org/drawingml/2006/main" prst="line">
          <a:avLst/>
        </a:prstGeom>
        <a:ln xmlns:a="http://schemas.openxmlformats.org/drawingml/2006/main" w="3175" cmpd="sng">
          <a:solidFill>
            <a:schemeClr val="tx1">
              <a:lumMod val="50000"/>
              <a:lumOff val="50000"/>
            </a:schemeClr>
          </a:solidFill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91"/>
          </a:xfrm>
          <a:prstGeom prst="rect">
            <a:avLst/>
          </a:prstGeom>
        </p:spPr>
        <p:txBody>
          <a:bodyPr vert="horz" lIns="95581" tIns="47791" rIns="95581" bIns="4779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91"/>
          </a:xfrm>
          <a:prstGeom prst="rect">
            <a:avLst/>
          </a:prstGeom>
        </p:spPr>
        <p:txBody>
          <a:bodyPr vert="horz" lIns="95581" tIns="47791" rIns="95581" bIns="47791" rtlCol="0"/>
          <a:lstStyle>
            <a:lvl1pPr algn="r">
              <a:defRPr sz="1300"/>
            </a:lvl1pPr>
          </a:lstStyle>
          <a:p>
            <a:fld id="{16705DAF-DF7D-47CC-9691-A88851BC3B5A}" type="datetimeFigureOut">
              <a:rPr lang="en-US" smtClean="0"/>
              <a:t>19/12/4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5659" cy="496491"/>
          </a:xfrm>
          <a:prstGeom prst="rect">
            <a:avLst/>
          </a:prstGeom>
        </p:spPr>
        <p:txBody>
          <a:bodyPr vert="horz" lIns="95581" tIns="47791" rIns="95581" bIns="4779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0443" y="9431599"/>
            <a:ext cx="2945659" cy="496491"/>
          </a:xfrm>
          <a:prstGeom prst="rect">
            <a:avLst/>
          </a:prstGeom>
        </p:spPr>
        <p:txBody>
          <a:bodyPr vert="horz" lIns="95581" tIns="47791" rIns="95581" bIns="47791" rtlCol="0" anchor="b"/>
          <a:lstStyle>
            <a:lvl1pPr algn="r">
              <a:defRPr sz="1300"/>
            </a:lvl1pPr>
          </a:lstStyle>
          <a:p>
            <a:fld id="{00B29EAC-FE93-4355-8991-44503BF01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3660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91"/>
          </a:xfrm>
          <a:prstGeom prst="rect">
            <a:avLst/>
          </a:prstGeom>
        </p:spPr>
        <p:txBody>
          <a:bodyPr vert="horz" lIns="95581" tIns="47791" rIns="95581" bIns="4779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91"/>
          </a:xfrm>
          <a:prstGeom prst="rect">
            <a:avLst/>
          </a:prstGeom>
        </p:spPr>
        <p:txBody>
          <a:bodyPr vert="horz" lIns="95581" tIns="47791" rIns="95581" bIns="47791" rtlCol="0"/>
          <a:lstStyle>
            <a:lvl1pPr algn="r">
              <a:defRPr sz="1300"/>
            </a:lvl1pPr>
          </a:lstStyle>
          <a:p>
            <a:fld id="{272B8767-0224-46D7-85C7-C960CC2C5DF5}" type="datetimeFigureOut">
              <a:rPr lang="en-US" smtClean="0"/>
              <a:t>19/12/4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81" tIns="47791" rIns="95581" bIns="4779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vert="horz" lIns="95581" tIns="47791" rIns="95581" bIns="4779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5659" cy="496491"/>
          </a:xfrm>
          <a:prstGeom prst="rect">
            <a:avLst/>
          </a:prstGeom>
        </p:spPr>
        <p:txBody>
          <a:bodyPr vert="horz" lIns="95581" tIns="47791" rIns="95581" bIns="4779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1599"/>
            <a:ext cx="2945659" cy="496491"/>
          </a:xfrm>
          <a:prstGeom prst="rect">
            <a:avLst/>
          </a:prstGeom>
        </p:spPr>
        <p:txBody>
          <a:bodyPr vert="horz" lIns="95581" tIns="47791" rIns="95581" bIns="47791" rtlCol="0" anchor="b"/>
          <a:lstStyle>
            <a:lvl1pPr algn="r">
              <a:defRPr sz="1300"/>
            </a:lvl1pPr>
          </a:lstStyle>
          <a:p>
            <a:fld id="{1CF527B5-CD37-4BDB-9EFC-5459BE6E9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7464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6125"/>
            <a:ext cx="4962525" cy="3722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527B5-CD37-4BDB-9EFC-5459BE6E91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546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 smtClean="0"/>
              <a:t>历史上已经开展了多次对这一过程的探索，尤其是在上世纪的八九十年代。而最近一次探索是在</a:t>
            </a:r>
            <a:r>
              <a:rPr kumimoji="1" lang="en-US" altLang="zh-CN" dirty="0" smtClean="0"/>
              <a:t>1999</a:t>
            </a:r>
            <a:r>
              <a:rPr kumimoji="1" lang="zh-CN" altLang="en-US" dirty="0" smtClean="0"/>
              <a:t>年瑞士</a:t>
            </a:r>
            <a:r>
              <a:rPr kumimoji="1" lang="en-US" altLang="zh-CN" dirty="0" smtClean="0"/>
              <a:t>PSI</a:t>
            </a:r>
            <a:r>
              <a:rPr kumimoji="1" lang="zh-CN" altLang="en-US" dirty="0" smtClean="0"/>
              <a:t>完成的，二十年来的科技进步将使我们有机会从多个技术手段改进该实验，将其精度提高两个数量级。而目前国际上没有正在进行的相关实验，这是我国在带电轻子味道数破坏领域实现</a:t>
            </a:r>
            <a:r>
              <a:rPr kumimoji="1" lang="en-US" altLang="zh-CN" dirty="0" smtClean="0"/>
              <a:t>0</a:t>
            </a:r>
            <a:r>
              <a:rPr kumimoji="1" lang="zh-CN" altLang="en-US" dirty="0" smtClean="0"/>
              <a:t>到</a:t>
            </a:r>
            <a:r>
              <a:rPr kumimoji="1" lang="en-US" altLang="zh-CN" dirty="0" smtClean="0"/>
              <a:t>1</a:t>
            </a:r>
            <a:r>
              <a:rPr kumimoji="1" lang="zh-CN" altLang="en-US" dirty="0" smtClean="0"/>
              <a:t>的突破的重大机遇。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527B5-CD37-4BDB-9EFC-5459BE6E91D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510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 smtClean="0"/>
              <a:t>在具体实验方案方面，我们创新提出了将缪子素先降能压缩，再用独特的缪子素产生靶产生大量缪子素，然后使用高分辨率的探测器系统压低实验本底。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527B5-CD37-4BDB-9EFC-5459BE6E91D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85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 smtClean="0"/>
              <a:t>我们初步列出了</a:t>
            </a:r>
            <a:r>
              <a:rPr kumimoji="1" lang="en-US" altLang="zh-CN" dirty="0" err="1" smtClean="0"/>
              <a:t>MuMuBar</a:t>
            </a:r>
            <a:r>
              <a:rPr kumimoji="1" lang="zh-CN" altLang="en-US" dirty="0" smtClean="0"/>
              <a:t>实验的重要时间节点，我们将在</a:t>
            </a:r>
            <a:r>
              <a:rPr kumimoji="1" lang="en-US" altLang="zh-CN" dirty="0" smtClean="0"/>
              <a:t>2025</a:t>
            </a:r>
            <a:r>
              <a:rPr kumimoji="1" lang="zh-CN" altLang="en-US" dirty="0" smtClean="0"/>
              <a:t>年给出实验的概念设计报告，</a:t>
            </a:r>
            <a:r>
              <a:rPr kumimoji="1" lang="en-US" altLang="zh-CN" dirty="0" smtClean="0"/>
              <a:t>2027</a:t>
            </a:r>
            <a:r>
              <a:rPr kumimoji="1" lang="zh-CN" altLang="en-US" dirty="0" smtClean="0"/>
              <a:t>年完成技术设计报告并开始实验建设，在</a:t>
            </a:r>
            <a:r>
              <a:rPr kumimoji="1" lang="en-US" altLang="zh-CN" dirty="0" smtClean="0"/>
              <a:t>2030</a:t>
            </a:r>
            <a:r>
              <a:rPr kumimoji="1" lang="zh-CN" altLang="en-US" dirty="0" smtClean="0"/>
              <a:t>年完成实验建设并开始取数，计划</a:t>
            </a:r>
            <a:r>
              <a:rPr kumimoji="1" lang="en-US" altLang="zh-CN" dirty="0" smtClean="0"/>
              <a:t>1</a:t>
            </a:r>
            <a:r>
              <a:rPr kumimoji="1" lang="zh-CN" altLang="en-US" dirty="0" smtClean="0"/>
              <a:t>年的取数时间给出实验结果。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527B5-CD37-4BDB-9EFC-5459BE6E91D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859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line dot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245" cy="68675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5" y="536577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5" y="3646170"/>
            <a:ext cx="7989887" cy="2187703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5" y="2755013"/>
            <a:ext cx="8008937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2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3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spcBef>
                <a:spcPts val="0"/>
              </a:spcBef>
              <a:buClr>
                <a:srgbClr val="981E32"/>
              </a:buClr>
              <a:defRPr sz="2200"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 sz="1800"/>
            </a:lvl4pPr>
            <a:lvl5pPr>
              <a:buClr>
                <a:srgbClr val="981E32"/>
              </a:buClr>
              <a:defRPr sz="16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CA" dirty="0"/>
          </a:p>
        </p:txBody>
      </p:sp>
      <p:cxnSp>
        <p:nvCxnSpPr>
          <p:cNvPr id="7" name="直接连接符 6"/>
          <p:cNvCxnSpPr/>
          <p:nvPr/>
        </p:nvCxnSpPr>
        <p:spPr>
          <a:xfrm>
            <a:off x="0" y="880699"/>
            <a:ext cx="75438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CA" dirty="0"/>
          </a:p>
        </p:txBody>
      </p:sp>
      <p:cxnSp>
        <p:nvCxnSpPr>
          <p:cNvPr id="3" name="直接连接符 2"/>
          <p:cNvCxnSpPr/>
          <p:nvPr/>
        </p:nvCxnSpPr>
        <p:spPr>
          <a:xfrm>
            <a:off x="0" y="880699"/>
            <a:ext cx="75438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3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3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CA" dirty="0"/>
          </a:p>
        </p:txBody>
      </p:sp>
      <p:cxnSp>
        <p:nvCxnSpPr>
          <p:cNvPr id="14" name="直接连接符 13"/>
          <p:cNvCxnSpPr/>
          <p:nvPr/>
        </p:nvCxnSpPr>
        <p:spPr>
          <a:xfrm>
            <a:off x="0" y="880699"/>
            <a:ext cx="75438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3"/>
          </a:xfrm>
        </p:spPr>
        <p:txBody>
          <a:bodyPr/>
          <a:lstStyle/>
          <a:p>
            <a:r>
              <a:rPr lang="zh-CN" altLang="en-US" smtClean="0"/>
              <a:t>单击图标添加图表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CA" dirty="0"/>
          </a:p>
        </p:txBody>
      </p:sp>
      <p:cxnSp>
        <p:nvCxnSpPr>
          <p:cNvPr id="9" name="直接连接符 8"/>
          <p:cNvCxnSpPr/>
          <p:nvPr/>
        </p:nvCxnSpPr>
        <p:spPr>
          <a:xfrm>
            <a:off x="0" y="880699"/>
            <a:ext cx="75438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5472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lIns="432000"/>
          <a:lstStyle>
            <a:lvl1pPr>
              <a:defRPr b="1" baseline="0">
                <a:solidFill>
                  <a:srgbClr val="FF0000"/>
                </a:solidFill>
              </a:defRPr>
            </a:lvl1pPr>
          </a:lstStyle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***INSTRUCTIONS ON HOW TO APPLY IMAGE MASKING TO SLIDE LAYOUT***</a:t>
            </a:r>
            <a:br>
              <a:rPr lang="en-CA" dirty="0" smtClean="0"/>
            </a:br>
            <a:r>
              <a:rPr lang="en-CA" dirty="0" smtClean="0"/>
              <a:t>STEP 1: Click icon to insert image</a:t>
            </a:r>
            <a:br>
              <a:rPr lang="en-CA" dirty="0" smtClean="0"/>
            </a:br>
            <a:r>
              <a:rPr lang="en-CA" dirty="0" smtClean="0"/>
              <a:t>STEP 2: Once image is inserted, right-click image, and choose ‘Send to Back’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7691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2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1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3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5" r:id="rId5"/>
    <p:sldLayoutId id="2147483676" r:id="rId6"/>
    <p:sldLayoutId id="2147483677" r:id="rId7"/>
    <p:sldLayoutId id="2147483679" r:id="rId8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2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52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Relationship Id="rId3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8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emf"/><Relationship Id="rId3" Type="http://schemas.openxmlformats.org/officeDocument/2006/relationships/image" Target="../media/image3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emf"/><Relationship Id="rId5" Type="http://schemas.openxmlformats.org/officeDocument/2006/relationships/image" Target="../media/image3.emf"/><Relationship Id="rId6" Type="http://schemas.openxmlformats.org/officeDocument/2006/relationships/image" Target="../media/image4.e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jpe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/>
        </p:nvSpPr>
        <p:spPr>
          <a:xfrm>
            <a:off x="228600" y="2286000"/>
            <a:ext cx="4961400" cy="17851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3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3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Mu-Mu</a:t>
            </a:r>
            <a:r>
              <a:rPr lang="zh-CN" altLang="en-US" sz="3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3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conversion for</a:t>
            </a:r>
            <a:r>
              <a:rPr lang="zh-CN" altLang="en-US" sz="3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3600" dirty="0" err="1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cLFV</a:t>
            </a:r>
            <a:r>
              <a:rPr lang="en-US" altLang="zh-CN" sz="3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at CSNS</a:t>
            </a:r>
            <a:endParaRPr lang="en-US" altLang="zh-CN" sz="3600" dirty="0" smtClean="0">
              <a:solidFill>
                <a:srgbClr val="FF66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Subtitle 4"/>
          <p:cNvSpPr>
            <a:spLocks noGrp="1"/>
          </p:cNvSpPr>
          <p:nvPr/>
        </p:nvSpPr>
        <p:spPr>
          <a:xfrm>
            <a:off x="6781800" y="3733800"/>
            <a:ext cx="1981200" cy="1143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  <a:defRPr sz="1600" b="0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6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Y</a:t>
            </a:r>
            <a:r>
              <a:rPr lang="en-US" altLang="zh-CN" sz="36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u Bao</a:t>
            </a:r>
          </a:p>
          <a:p>
            <a:pPr>
              <a:lnSpc>
                <a:spcPct val="150000"/>
              </a:lnSpc>
            </a:pPr>
            <a:r>
              <a:rPr lang="zh-CN" altLang="zh-CN" sz="24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I</a:t>
            </a:r>
            <a:r>
              <a:rPr lang="en-US" altLang="zh-CN" sz="24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HEP,CSNS</a:t>
            </a:r>
            <a:endParaRPr lang="en-US" sz="2400" dirty="0" smtClean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876800" y="5486400"/>
            <a:ext cx="3671371" cy="6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</a:pP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 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@ 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CSNS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algn="ctr">
              <a:lnSpc>
                <a:spcPct val="150000"/>
              </a:lnSpc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</a:pP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2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019.12.8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cxnSp>
        <p:nvCxnSpPr>
          <p:cNvPr id="4" name="直线连接符 3"/>
          <p:cNvCxnSpPr/>
          <p:nvPr/>
        </p:nvCxnSpPr>
        <p:spPr>
          <a:xfrm>
            <a:off x="1143000" y="2667000"/>
            <a:ext cx="685800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6817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Alternative design </a:t>
            </a:r>
            <a:r>
              <a:rPr kumimoji="1" lang="mr-IN" altLang="zh-CN" dirty="0" smtClean="0"/>
              <a:t>–</a:t>
            </a:r>
            <a:r>
              <a:rPr kumimoji="1" lang="en-US" altLang="zh-CN" dirty="0" smtClean="0"/>
              <a:t> collect </a:t>
            </a:r>
            <a:r>
              <a:rPr kumimoji="1" lang="en-US" altLang="zh-CN" dirty="0" err="1" smtClean="0"/>
              <a:t>muons</a:t>
            </a:r>
            <a:r>
              <a:rPr kumimoji="1" lang="en-US" altLang="zh-CN" dirty="0" smtClean="0"/>
              <a:t> backward</a:t>
            </a:r>
            <a:endParaRPr kumimoji="1" lang="zh-CN" altLang="en-US" dirty="0"/>
          </a:p>
        </p:txBody>
      </p:sp>
      <p:pic>
        <p:nvPicPr>
          <p:cNvPr id="5" name="图片 4" descr="backfull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1705797"/>
          </a:xfrm>
          <a:prstGeom prst="rect">
            <a:avLst/>
          </a:prstGeom>
        </p:spPr>
      </p:pic>
      <p:cxnSp>
        <p:nvCxnSpPr>
          <p:cNvPr id="6" name="直线箭头连接符 5"/>
          <p:cNvCxnSpPr/>
          <p:nvPr/>
        </p:nvCxnSpPr>
        <p:spPr>
          <a:xfrm flipH="1">
            <a:off x="7420811" y="1982537"/>
            <a:ext cx="148389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7688179" y="1481807"/>
            <a:ext cx="1096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solidFill>
                  <a:srgbClr val="FF0000"/>
                </a:solidFill>
              </a:rPr>
              <a:t>Proton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748547" y="2546900"/>
            <a:ext cx="868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err="1" smtClean="0">
                <a:solidFill>
                  <a:srgbClr val="FF6600"/>
                </a:solidFill>
              </a:rPr>
              <a:t>muSR</a:t>
            </a:r>
            <a:endParaRPr kumimoji="1" lang="zh-CN" altLang="en-US" dirty="0">
              <a:solidFill>
                <a:srgbClr val="FF66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705600" y="2209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solidFill>
                  <a:srgbClr val="008000"/>
                </a:solidFill>
              </a:rPr>
              <a:t> </a:t>
            </a:r>
            <a:r>
              <a:rPr kumimoji="1" lang="en-US" altLang="zh-CN" dirty="0" err="1" smtClean="0">
                <a:solidFill>
                  <a:srgbClr val="008000"/>
                </a:solidFill>
              </a:rPr>
              <a:t>MuMuBar</a:t>
            </a:r>
            <a:endParaRPr kumimoji="1" lang="zh-CN" altLang="en-US" dirty="0">
              <a:solidFill>
                <a:srgbClr val="008000"/>
              </a:solidFill>
            </a:endParaRPr>
          </a:p>
        </p:txBody>
      </p:sp>
      <p:sp>
        <p:nvSpPr>
          <p:cNvPr id="11" name="同心圆 10"/>
          <p:cNvSpPr/>
          <p:nvPr/>
        </p:nvSpPr>
        <p:spPr>
          <a:xfrm>
            <a:off x="6172200" y="1676400"/>
            <a:ext cx="1219200" cy="685800"/>
          </a:xfrm>
          <a:prstGeom prst="donut">
            <a:avLst>
              <a:gd name="adj" fmla="val 1851"/>
            </a:avLst>
          </a:prstGeom>
          <a:ln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grpSp>
        <p:nvGrpSpPr>
          <p:cNvPr id="12" name="Group 5"/>
          <p:cNvGrpSpPr/>
          <p:nvPr/>
        </p:nvGrpSpPr>
        <p:grpSpPr>
          <a:xfrm>
            <a:off x="4104184" y="3095565"/>
            <a:ext cx="4735016" cy="3152835"/>
            <a:chOff x="35496" y="301317"/>
            <a:chExt cx="8640960" cy="6150081"/>
          </a:xfrm>
        </p:grpSpPr>
        <p:pic>
          <p:nvPicPr>
            <p:cNvPr id="13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496" y="3717032"/>
              <a:ext cx="5863113" cy="2734366"/>
            </a:xfrm>
            <a:prstGeom prst="rect">
              <a:avLst/>
            </a:prstGeom>
          </p:spPr>
        </p:pic>
        <p:pic>
          <p:nvPicPr>
            <p:cNvPr id="14" name="图片 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560"/>
            <a:stretch/>
          </p:blipFill>
          <p:spPr>
            <a:xfrm>
              <a:off x="2113680" y="301317"/>
              <a:ext cx="6562776" cy="3775755"/>
            </a:xfrm>
            <a:prstGeom prst="rect">
              <a:avLst/>
            </a:prstGeom>
          </p:spPr>
        </p:pic>
      </p:grpSp>
      <p:cxnSp>
        <p:nvCxnSpPr>
          <p:cNvPr id="15" name="直线箭头连接符 14"/>
          <p:cNvCxnSpPr/>
          <p:nvPr/>
        </p:nvCxnSpPr>
        <p:spPr>
          <a:xfrm>
            <a:off x="3962400" y="5791200"/>
            <a:ext cx="8382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4009189" y="5334000"/>
            <a:ext cx="1096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solidFill>
                  <a:srgbClr val="FF0000"/>
                </a:solidFill>
              </a:rPr>
              <a:t>Proton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81000" y="3352800"/>
            <a:ext cx="3276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kumimoji="1" lang="en-US" altLang="zh-CN" dirty="0" smtClean="0"/>
              <a:t>First design and </a:t>
            </a:r>
            <a:r>
              <a:rPr kumimoji="1" lang="en-US" altLang="zh-CN" dirty="0" smtClean="0"/>
              <a:t>s</a:t>
            </a:r>
            <a:r>
              <a:rPr kumimoji="1" lang="en-US" altLang="zh-CN" dirty="0" smtClean="0"/>
              <a:t>imulation </a:t>
            </a:r>
            <a:r>
              <a:rPr kumimoji="1" lang="en-US" altLang="zh-CN" dirty="0" smtClean="0"/>
              <a:t>shows </a:t>
            </a:r>
            <a:r>
              <a:rPr kumimoji="1" lang="en-US" altLang="zh-CN" dirty="0">
                <a:solidFill>
                  <a:srgbClr val="FF0000"/>
                </a:solidFill>
              </a:rPr>
              <a:t>2</a:t>
            </a:r>
            <a:r>
              <a:rPr kumimoji="1" lang="en-US" altLang="zh-CN" dirty="0" smtClean="0">
                <a:solidFill>
                  <a:srgbClr val="FF0000"/>
                </a:solidFill>
              </a:rPr>
              <a:t>*10</a:t>
            </a:r>
            <a:r>
              <a:rPr kumimoji="1" lang="en-US" altLang="zh-CN" baseline="30000" dirty="0">
                <a:solidFill>
                  <a:srgbClr val="FF0000"/>
                </a:solidFill>
              </a:rPr>
              <a:t>8</a:t>
            </a:r>
            <a:r>
              <a:rPr kumimoji="1" lang="en-US" altLang="zh-CN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dirty="0" smtClean="0">
                <a:solidFill>
                  <a:srgbClr val="FF0000"/>
                </a:solidFill>
              </a:rPr>
              <a:t>mu+/s </a:t>
            </a:r>
            <a:r>
              <a:rPr kumimoji="1" lang="en-US" altLang="zh-CN" dirty="0" smtClean="0"/>
              <a:t>can be reached at proton power of 25 kW.</a:t>
            </a:r>
          </a:p>
          <a:p>
            <a:pPr marL="285750" indent="-285750">
              <a:buFont typeface="Arial"/>
              <a:buChar char="•"/>
            </a:pPr>
            <a:endParaRPr kumimoji="1" lang="en-US" altLang="zh-CN" dirty="0" smtClean="0"/>
          </a:p>
          <a:p>
            <a:pPr marL="285750" indent="-285750">
              <a:buFont typeface="Arial"/>
              <a:buChar char="•"/>
            </a:pPr>
            <a:r>
              <a:rPr kumimoji="1" lang="en-US" altLang="zh-CN" dirty="0" smtClean="0"/>
              <a:t>Beam spot 24*50mm</a:t>
            </a:r>
          </a:p>
          <a:p>
            <a:endParaRPr kumimoji="1" lang="en-US" altLang="zh-CN" dirty="0" smtClean="0"/>
          </a:p>
          <a:p>
            <a:pPr marL="285750" indent="-285750">
              <a:buFont typeface="Arial"/>
              <a:buChar char="•"/>
            </a:pPr>
            <a:r>
              <a:rPr kumimoji="1" lang="en-US" altLang="zh-CN" dirty="0" smtClean="0"/>
              <a:t>Energy spread ~</a:t>
            </a:r>
            <a:r>
              <a:rPr kumimoji="1" lang="en-US" altLang="zh-CN" dirty="0" smtClean="0">
                <a:solidFill>
                  <a:srgbClr val="FF0000"/>
                </a:solidFill>
              </a:rPr>
              <a:t>3.5</a:t>
            </a:r>
            <a:r>
              <a:rPr kumimoji="1" lang="en-US" altLang="zh-CN" dirty="0" smtClean="0">
                <a:solidFill>
                  <a:srgbClr val="FF0000"/>
                </a:solidFill>
              </a:rPr>
              <a:t>%@28</a:t>
            </a:r>
            <a:r>
              <a:rPr kumimoji="1" lang="en-US" altLang="zh-CN" dirty="0" smtClean="0">
                <a:solidFill>
                  <a:srgbClr val="FF0000"/>
                </a:solidFill>
              </a:rPr>
              <a:t>MeV/c</a:t>
            </a:r>
            <a:r>
              <a:rPr kumimoji="1" lang="en-US" altLang="zh-CN" dirty="0" smtClean="0"/>
              <a:t> </a:t>
            </a:r>
            <a:r>
              <a:rPr kumimoji="1" lang="en-US" altLang="zh-CN" dirty="0" smtClean="0"/>
              <a:t>(</a:t>
            </a:r>
            <a:r>
              <a:rPr kumimoji="1" lang="en-US" altLang="zh-CN" dirty="0" err="1" smtClean="0"/>
              <a:t>rms</a:t>
            </a:r>
            <a:r>
              <a:rPr kumimoji="1" lang="en-US" altLang="zh-CN" dirty="0" smtClean="0"/>
              <a:t>)</a:t>
            </a:r>
            <a:endParaRPr kumimoji="1" lang="zh-CN" altLang="en-US" dirty="0"/>
          </a:p>
        </p:txBody>
      </p:sp>
      <p:cxnSp>
        <p:nvCxnSpPr>
          <p:cNvPr id="23" name="直线箭头连接符 22"/>
          <p:cNvCxnSpPr/>
          <p:nvPr/>
        </p:nvCxnSpPr>
        <p:spPr>
          <a:xfrm flipV="1">
            <a:off x="7696200" y="3429000"/>
            <a:ext cx="1066800" cy="304800"/>
          </a:xfrm>
          <a:prstGeom prst="straightConnector1">
            <a:avLst/>
          </a:prstGeom>
          <a:ln>
            <a:solidFill>
              <a:srgbClr val="3333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 rot="20651655">
            <a:off x="7910850" y="3435657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mu+</a:t>
            </a:r>
            <a:endParaRPr kumimoji="1" lang="zh-CN" altLang="en-US" dirty="0"/>
          </a:p>
        </p:txBody>
      </p:sp>
      <p:cxnSp>
        <p:nvCxnSpPr>
          <p:cNvPr id="25" name="直线箭头连接符 24"/>
          <p:cNvCxnSpPr/>
          <p:nvPr/>
        </p:nvCxnSpPr>
        <p:spPr>
          <a:xfrm>
            <a:off x="7239000" y="5791200"/>
            <a:ext cx="1219200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7467600" y="5334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err="1" smtClean="0"/>
              <a:t>EMuS</a:t>
            </a:r>
            <a:endParaRPr kumimoji="1" lang="zh-CN" altLang="en-US" dirty="0"/>
          </a:p>
        </p:txBody>
      </p:sp>
      <p:pic>
        <p:nvPicPr>
          <p:cNvPr id="22" name="Picture 3"/>
          <p:cNvPicPr>
            <a:picLocks noChangeAspect="1"/>
          </p:cNvPicPr>
          <p:nvPr/>
        </p:nvPicPr>
        <p:blipFill rotWithShape="1">
          <a:blip r:embed="rId5"/>
          <a:srcRect l="51291" t="49559"/>
          <a:stretch/>
        </p:blipFill>
        <p:spPr>
          <a:xfrm>
            <a:off x="6934200" y="3962400"/>
            <a:ext cx="2002066" cy="136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046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err="1" smtClean="0"/>
              <a:t>MuMuBar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@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CSNS</a:t>
            </a:r>
            <a:endParaRPr kumimoji="1"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066800"/>
            <a:ext cx="9106509" cy="5334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286000" y="57912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框架 6"/>
          <p:cNvSpPr/>
          <p:nvPr/>
        </p:nvSpPr>
        <p:spPr>
          <a:xfrm>
            <a:off x="685800" y="3352800"/>
            <a:ext cx="1219200" cy="1828800"/>
          </a:xfrm>
          <a:prstGeom prst="frame">
            <a:avLst>
              <a:gd name="adj1" fmla="val 1630"/>
            </a:avLst>
          </a:prstGeom>
          <a:noFill/>
          <a:ln>
            <a:prstDash val="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0" y="4419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10</a:t>
            </a:r>
            <a:r>
              <a:rPr kumimoji="1" lang="en-US" altLang="zh-CN" baseline="30000" dirty="0" smtClean="0"/>
              <a:t>8</a:t>
            </a:r>
            <a:r>
              <a:rPr kumimoji="1" lang="en-US" altLang="zh-CN" dirty="0" smtClean="0"/>
              <a:t>/s</a:t>
            </a:r>
            <a:endParaRPr kumimoji="1" lang="zh-CN" altLang="en-US" dirty="0"/>
          </a:p>
        </p:txBody>
      </p:sp>
      <p:sp>
        <p:nvSpPr>
          <p:cNvPr id="9" name="框架 8"/>
          <p:cNvSpPr/>
          <p:nvPr/>
        </p:nvSpPr>
        <p:spPr>
          <a:xfrm>
            <a:off x="2286000" y="3124200"/>
            <a:ext cx="609600" cy="2362200"/>
          </a:xfrm>
          <a:prstGeom prst="frame">
            <a:avLst>
              <a:gd name="adj1" fmla="val 1630"/>
            </a:avLst>
          </a:prstGeom>
          <a:noFill/>
          <a:ln>
            <a:prstDash val="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0" name="框架 9"/>
          <p:cNvSpPr/>
          <p:nvPr/>
        </p:nvSpPr>
        <p:spPr>
          <a:xfrm>
            <a:off x="4267200" y="1066800"/>
            <a:ext cx="4191000" cy="4953000"/>
          </a:xfrm>
          <a:prstGeom prst="frame">
            <a:avLst>
              <a:gd name="adj1" fmla="val 0"/>
            </a:avLst>
          </a:prstGeom>
          <a:noFill/>
          <a:ln>
            <a:prstDash val="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31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895600"/>
            <a:ext cx="8077200" cy="88978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828800"/>
            <a:ext cx="6293224" cy="685800"/>
          </a:xfrm>
          <a:prstGeom prst="rect">
            <a:avLst/>
          </a:prstGeom>
        </p:spPr>
      </p:pic>
      <p:sp>
        <p:nvSpPr>
          <p:cNvPr id="2" name="幻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How to produce Mu</a:t>
            </a:r>
            <a:endParaRPr kumimoji="1"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457200" y="1066800"/>
            <a:ext cx="61722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/>
              <a:t>Known:</a:t>
            </a:r>
          </a:p>
          <a:p>
            <a:r>
              <a:rPr kumimoji="1" lang="en-US" altLang="zh-CN" dirty="0" smtClean="0">
                <a:solidFill>
                  <a:srgbClr val="3333FF"/>
                </a:solidFill>
              </a:rPr>
              <a:t>SiO2 powder</a:t>
            </a:r>
            <a:r>
              <a:rPr kumimoji="1" lang="zh-CN" altLang="en-US" dirty="0" smtClean="0">
                <a:solidFill>
                  <a:srgbClr val="3333FF"/>
                </a:solidFill>
              </a:rPr>
              <a:t>：</a:t>
            </a:r>
            <a:r>
              <a:rPr kumimoji="1" lang="en-US" altLang="zh-CN" dirty="0" smtClean="0">
                <a:solidFill>
                  <a:srgbClr val="3333FF"/>
                </a:solidFill>
              </a:rPr>
              <a:t>efficiency</a:t>
            </a:r>
            <a:r>
              <a:rPr kumimoji="1" lang="en-US" altLang="zh-CN" dirty="0" smtClean="0"/>
              <a:t>1%~2%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from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4MeV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mu+</a:t>
            </a:r>
          </a:p>
          <a:p>
            <a:endParaRPr kumimoji="1" lang="en-US" altLang="zh-CN" dirty="0" smtClean="0"/>
          </a:p>
          <a:p>
            <a:endParaRPr kumimoji="1" lang="en-US" altLang="zh-CN" dirty="0" smtClean="0"/>
          </a:p>
          <a:p>
            <a:endParaRPr kumimoji="1" lang="en-US" altLang="zh-CN" dirty="0" smtClean="0"/>
          </a:p>
          <a:p>
            <a:r>
              <a:rPr kumimoji="1" lang="en-US" altLang="zh-CN" dirty="0" smtClean="0">
                <a:solidFill>
                  <a:srgbClr val="3333FF"/>
                </a:solidFill>
              </a:rPr>
              <a:t>SiO2 film(cold)</a:t>
            </a:r>
            <a:r>
              <a:rPr kumimoji="1" lang="zh-CN" altLang="en-US" dirty="0" smtClean="0">
                <a:solidFill>
                  <a:srgbClr val="3333FF"/>
                </a:solidFill>
              </a:rPr>
              <a:t>：</a:t>
            </a:r>
            <a:r>
              <a:rPr kumimoji="1" lang="zh-CN" altLang="zh-CN" dirty="0">
                <a:solidFill>
                  <a:srgbClr val="3333FF"/>
                </a:solidFill>
              </a:rPr>
              <a:t> </a:t>
            </a:r>
            <a:r>
              <a:rPr kumimoji="1" lang="en-US" altLang="zh-CN" dirty="0" smtClean="0"/>
              <a:t>efficiency 40%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from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5keV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mu+</a:t>
            </a:r>
          </a:p>
          <a:p>
            <a:endParaRPr kumimoji="1" lang="en-US" altLang="zh-CN" dirty="0"/>
          </a:p>
          <a:p>
            <a:endParaRPr kumimoji="1" lang="en-US" altLang="zh-CN" dirty="0" smtClean="0"/>
          </a:p>
          <a:p>
            <a:endParaRPr kumimoji="1" lang="en-US" altLang="zh-CN" dirty="0"/>
          </a:p>
          <a:p>
            <a:endParaRPr kumimoji="1" lang="en-US" altLang="zh-CN" dirty="0" smtClean="0"/>
          </a:p>
          <a:p>
            <a:r>
              <a:rPr kumimoji="1" lang="en-US" altLang="zh-CN" dirty="0" smtClean="0">
                <a:solidFill>
                  <a:srgbClr val="3333FF"/>
                </a:solidFill>
              </a:rPr>
              <a:t>Hot tungsten</a:t>
            </a:r>
            <a:r>
              <a:rPr kumimoji="1" lang="zh-CN" altLang="en-US" dirty="0" smtClean="0">
                <a:solidFill>
                  <a:srgbClr val="3333FF"/>
                </a:solidFill>
              </a:rPr>
              <a:t>：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efficiency 4%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from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4MeV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mu+</a:t>
            </a:r>
          </a:p>
          <a:p>
            <a:endParaRPr kumimoji="1"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609600" y="5181600"/>
            <a:ext cx="73152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/>
              <a:t>More methods:</a:t>
            </a:r>
          </a:p>
          <a:p>
            <a:r>
              <a:rPr kumimoji="1" lang="en-US" altLang="zh-CN" dirty="0" smtClean="0">
                <a:solidFill>
                  <a:srgbClr val="FF6600"/>
                </a:solidFill>
              </a:rPr>
              <a:t>1. Aerogel</a:t>
            </a:r>
            <a:r>
              <a:rPr kumimoji="1" lang="zh-CN" altLang="en-US" dirty="0" smtClean="0">
                <a:solidFill>
                  <a:srgbClr val="FF6600"/>
                </a:solidFill>
              </a:rPr>
              <a:t>：</a:t>
            </a:r>
            <a:r>
              <a:rPr kumimoji="1" lang="zh-CN" altLang="zh-CN" dirty="0" smtClean="0">
                <a:solidFill>
                  <a:srgbClr val="FF6600"/>
                </a:solidFill>
              </a:rPr>
              <a:t> </a:t>
            </a:r>
            <a:r>
              <a:rPr kumimoji="1" lang="en-US" altLang="zh-CN" dirty="0" smtClean="0">
                <a:solidFill>
                  <a:srgbClr val="FF6600"/>
                </a:solidFill>
              </a:rPr>
              <a:t>PSI, JPARC, TRIUMF, CSNS</a:t>
            </a:r>
          </a:p>
          <a:p>
            <a:r>
              <a:rPr kumimoji="1" lang="en-US" altLang="zh-CN" dirty="0" smtClean="0">
                <a:solidFill>
                  <a:srgbClr val="FF6600"/>
                </a:solidFill>
              </a:rPr>
              <a:t>2. Superfluid </a:t>
            </a:r>
            <a:r>
              <a:rPr kumimoji="1" lang="en-US" altLang="zh-CN" dirty="0">
                <a:solidFill>
                  <a:srgbClr val="FF6600"/>
                </a:solidFill>
              </a:rPr>
              <a:t>helium</a:t>
            </a:r>
            <a:r>
              <a:rPr kumimoji="1" lang="zh-CN" altLang="en-US" dirty="0">
                <a:solidFill>
                  <a:srgbClr val="FF6600"/>
                </a:solidFill>
              </a:rPr>
              <a:t>：</a:t>
            </a:r>
            <a:r>
              <a:rPr kumimoji="1" lang="zh-CN" altLang="zh-CN" dirty="0">
                <a:solidFill>
                  <a:srgbClr val="FF6600"/>
                </a:solidFill>
              </a:rPr>
              <a:t> </a:t>
            </a:r>
            <a:r>
              <a:rPr kumimoji="1" lang="en-US" altLang="zh-CN" dirty="0" smtClean="0">
                <a:solidFill>
                  <a:srgbClr val="FF6600"/>
                </a:solidFill>
              </a:rPr>
              <a:t>PSI</a:t>
            </a:r>
            <a:endParaRPr kumimoji="1" lang="en-US" altLang="zh-CN" dirty="0" smtClean="0">
              <a:solidFill>
                <a:srgbClr val="FF0000"/>
              </a:solidFill>
            </a:endParaRPr>
          </a:p>
          <a:p>
            <a:r>
              <a:rPr kumimoji="1" lang="en-US" altLang="zh-CN" dirty="0" smtClean="0">
                <a:solidFill>
                  <a:srgbClr val="FF0000"/>
                </a:solidFill>
              </a:rPr>
              <a:t>3. Low-energy </a:t>
            </a:r>
            <a:r>
              <a:rPr kumimoji="1" lang="en-US" altLang="zh-CN" dirty="0" err="1" smtClean="0">
                <a:solidFill>
                  <a:srgbClr val="FF0000"/>
                </a:solidFill>
              </a:rPr>
              <a:t>muon</a:t>
            </a:r>
            <a:r>
              <a:rPr kumimoji="1" lang="zh-CN" altLang="en-US" dirty="0" smtClean="0">
                <a:solidFill>
                  <a:srgbClr val="FF0000"/>
                </a:solidFill>
              </a:rPr>
              <a:t>：</a:t>
            </a:r>
            <a:r>
              <a:rPr kumimoji="1" lang="en-US" altLang="zh-CN" dirty="0" smtClean="0">
                <a:solidFill>
                  <a:srgbClr val="FF0000"/>
                </a:solidFill>
              </a:rPr>
              <a:t>PSI, CSNS</a:t>
            </a:r>
            <a:endParaRPr kumimoji="1"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4308636"/>
            <a:ext cx="5943600" cy="796764"/>
          </a:xfrm>
          <a:prstGeom prst="rect">
            <a:avLst/>
          </a:prstGeom>
        </p:spPr>
      </p:pic>
      <p:sp>
        <p:nvSpPr>
          <p:cNvPr id="10" name="框架 9"/>
          <p:cNvSpPr/>
          <p:nvPr/>
        </p:nvSpPr>
        <p:spPr>
          <a:xfrm>
            <a:off x="1676400" y="1828800"/>
            <a:ext cx="6400800" cy="762000"/>
          </a:xfrm>
          <a:prstGeom prst="frame">
            <a:avLst>
              <a:gd name="adj1" fmla="val 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1" name="框架 10"/>
          <p:cNvSpPr/>
          <p:nvPr/>
        </p:nvSpPr>
        <p:spPr>
          <a:xfrm>
            <a:off x="762000" y="2895600"/>
            <a:ext cx="8001000" cy="838200"/>
          </a:xfrm>
          <a:prstGeom prst="frame">
            <a:avLst>
              <a:gd name="adj1" fmla="val 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2" name="框架 11"/>
          <p:cNvSpPr/>
          <p:nvPr/>
        </p:nvSpPr>
        <p:spPr>
          <a:xfrm>
            <a:off x="1219200" y="4267200"/>
            <a:ext cx="6553200" cy="838200"/>
          </a:xfrm>
          <a:prstGeom prst="frame">
            <a:avLst>
              <a:gd name="adj1" fmla="val 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877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Slowing down processes</a:t>
            </a:r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990600"/>
            <a:ext cx="4140200" cy="279222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3657600"/>
            <a:ext cx="3962400" cy="299457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1752600"/>
            <a:ext cx="4523493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774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Aerogel</a:t>
            </a:r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43000"/>
            <a:ext cx="5410200" cy="313043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09600" y="4419600"/>
            <a:ext cx="5105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kumimoji="1" lang="en-US" altLang="zh-CN" dirty="0" smtClean="0"/>
              <a:t>Silica aerogel: density ~ 20mg/cm3, laser ablated, efficiency ~ 3%</a:t>
            </a:r>
          </a:p>
          <a:p>
            <a:pPr lvl="1" algn="r"/>
            <a:r>
              <a:rPr kumimoji="1" lang="en-US" altLang="zh-CN" sz="1400" dirty="0" smtClean="0"/>
              <a:t>- G.A. Beer, </a:t>
            </a:r>
            <a:r>
              <a:rPr kumimoji="1" lang="en-US" altLang="zh-CN" sz="1400" dirty="0" err="1" smtClean="0"/>
              <a:t>Prog</a:t>
            </a:r>
            <a:r>
              <a:rPr kumimoji="1" lang="en-US" altLang="zh-CN" sz="1400" dirty="0" smtClean="0"/>
              <a:t>. </a:t>
            </a:r>
            <a:r>
              <a:rPr kumimoji="1" lang="en-US" altLang="zh-CN" sz="1400" dirty="0" err="1" smtClean="0"/>
              <a:t>Theor</a:t>
            </a:r>
            <a:r>
              <a:rPr kumimoji="1" lang="en-US" altLang="zh-CN" sz="1400" dirty="0" smtClean="0"/>
              <a:t>. Exp. Phys. 2014</a:t>
            </a:r>
          </a:p>
        </p:txBody>
      </p:sp>
      <p:pic>
        <p:nvPicPr>
          <p:cNvPr id="6" name="图片 5" descr="5321547814549_.pic_h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1" t="33268" r="15111" b="9420"/>
          <a:stretch/>
        </p:blipFill>
        <p:spPr>
          <a:xfrm>
            <a:off x="6400800" y="2133600"/>
            <a:ext cx="1927739" cy="20525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324600" y="4495800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err="1" smtClean="0"/>
              <a:t>Graphene</a:t>
            </a:r>
            <a:r>
              <a:rPr kumimoji="1" lang="en-US" altLang="zh-CN" dirty="0" smtClean="0"/>
              <a:t> Aerogel: </a:t>
            </a:r>
          </a:p>
          <a:p>
            <a:r>
              <a:rPr kumimoji="1" lang="en-US" altLang="zh-CN" dirty="0" smtClean="0"/>
              <a:t>Density: 0.2-20mg/cm3</a:t>
            </a:r>
          </a:p>
          <a:p>
            <a:endParaRPr kumimoji="1" lang="en-US" altLang="zh-CN" dirty="0"/>
          </a:p>
          <a:p>
            <a:r>
              <a:rPr kumimoji="1" lang="en-US" altLang="zh-CN" dirty="0" smtClean="0"/>
              <a:t>            on going</a:t>
            </a:r>
            <a:r>
              <a:rPr kumimoji="1" lang="mr-IN" altLang="zh-CN" dirty="0" smtClean="0"/>
              <a:t>…</a:t>
            </a:r>
            <a:endParaRPr kumimoji="1"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6400800" y="14478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Sample provided by Zhejiang University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67961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Superfluid helium (courtesy of A. </a:t>
            </a:r>
            <a:r>
              <a:rPr kumimoji="1" lang="en-US" altLang="zh-CN" dirty="0" err="1" smtClean="0"/>
              <a:t>Soter</a:t>
            </a:r>
            <a:r>
              <a:rPr kumimoji="1" lang="en-US" altLang="zh-CN" dirty="0" smtClean="0"/>
              <a:t>)</a:t>
            </a:r>
            <a:endParaRPr kumimoji="1"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990600"/>
            <a:ext cx="7696200" cy="495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402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57200" y="34817"/>
            <a:ext cx="8103570" cy="753033"/>
          </a:xfrm>
        </p:spPr>
        <p:txBody>
          <a:bodyPr/>
          <a:lstStyle/>
          <a:p>
            <a:r>
              <a:rPr kumimoji="1" lang="en-US" altLang="zh-CN" dirty="0" smtClean="0"/>
              <a:t>Superfluid helium + </a:t>
            </a:r>
            <a:r>
              <a:rPr kumimoji="1" lang="en-US" altLang="zh-CN" dirty="0" smtClean="0"/>
              <a:t>CNT</a:t>
            </a:r>
            <a:r>
              <a:rPr kumimoji="1" lang="en-US" altLang="zh-CN" dirty="0" smtClean="0"/>
              <a:t>/eroded Al</a:t>
            </a:r>
            <a:r>
              <a:rPr kumimoji="1" lang="en-US" altLang="zh-CN" baseline="-25000" dirty="0" smtClean="0"/>
              <a:t>2</a:t>
            </a:r>
            <a:r>
              <a:rPr kumimoji="1" lang="en-US" altLang="zh-CN" dirty="0" smtClean="0"/>
              <a:t>O</a:t>
            </a:r>
            <a:r>
              <a:rPr kumimoji="1" lang="en-US" altLang="zh-CN" baseline="-25000" dirty="0" smtClean="0"/>
              <a:t>3</a:t>
            </a:r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143000"/>
            <a:ext cx="3247465" cy="32131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143000"/>
            <a:ext cx="3864796" cy="18796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648200" y="31242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Carbon </a:t>
            </a:r>
            <a:r>
              <a:rPr kumimoji="1" lang="en-US" altLang="zh-CN" dirty="0" err="1" smtClean="0"/>
              <a:t>nano</a:t>
            </a:r>
            <a:r>
              <a:rPr kumimoji="1" lang="en-US" altLang="zh-CN" dirty="0" smtClean="0"/>
              <a:t> tubes to host SF helium</a:t>
            </a:r>
            <a:endParaRPr kumimoji="1"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609600" y="48768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err="1" smtClean="0"/>
              <a:t>Porus</a:t>
            </a:r>
            <a:r>
              <a:rPr kumimoji="1" lang="en-US" altLang="zh-CN" dirty="0" smtClean="0"/>
              <a:t> structure </a:t>
            </a:r>
          </a:p>
          <a:p>
            <a:r>
              <a:rPr kumimoji="1" lang="en-US" altLang="zh-CN" dirty="0" smtClean="0"/>
              <a:t>Large surface area</a:t>
            </a:r>
          </a:p>
          <a:p>
            <a:endParaRPr kumimoji="1" lang="en-US" altLang="zh-CN" dirty="0"/>
          </a:p>
          <a:p>
            <a:r>
              <a:rPr kumimoji="1" lang="en-US" altLang="zh-CN" dirty="0" smtClean="0"/>
              <a:t>   </a:t>
            </a:r>
            <a:r>
              <a:rPr kumimoji="1" lang="en-US" altLang="zh-CN" dirty="0" smtClean="0"/>
              <a:t>collaborating with RIKEN and </a:t>
            </a:r>
            <a:r>
              <a:rPr kumimoji="1" lang="en-US" altLang="zh-CN" dirty="0" smtClean="0"/>
              <a:t>PSI</a:t>
            </a:r>
            <a:r>
              <a:rPr kumimoji="1" lang="mr-IN" altLang="zh-CN" dirty="0" smtClean="0"/>
              <a:t>…</a:t>
            </a:r>
            <a:endParaRPr kumimoji="1"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3657600"/>
            <a:ext cx="4095413" cy="235569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724400" y="60198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 smtClean="0"/>
              <a:t>Eroded Al</a:t>
            </a:r>
            <a:r>
              <a:rPr kumimoji="1" lang="en-US" altLang="zh-CN" baseline="-25000" dirty="0" smtClean="0"/>
              <a:t>2</a:t>
            </a:r>
            <a:r>
              <a:rPr kumimoji="1" lang="en-US" altLang="zh-CN" dirty="0" smtClean="0"/>
              <a:t>O</a:t>
            </a:r>
            <a:r>
              <a:rPr kumimoji="1" lang="en-US" altLang="zh-CN" baseline="-25000" dirty="0" smtClean="0"/>
              <a:t>3</a:t>
            </a:r>
            <a:r>
              <a:rPr kumimoji="1" lang="en-US" altLang="zh-CN" dirty="0" smtClean="0"/>
              <a:t> by Peking University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955403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Phase rotation by induction LINAC/ RFQ</a:t>
            </a:r>
            <a:endParaRPr kumimoji="1" lang="zh-CN" altLang="en-US" dirty="0"/>
          </a:p>
        </p:txBody>
      </p:sp>
      <p:pic>
        <p:nvPicPr>
          <p:cNvPr id="4" name="图片 3" descr="Pcompare_gaus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657600"/>
            <a:ext cx="4800600" cy="2895600"/>
          </a:xfrm>
          <a:prstGeom prst="rect">
            <a:avLst/>
          </a:prstGeom>
        </p:spPr>
      </p:pic>
      <p:pic>
        <p:nvPicPr>
          <p:cNvPr id="5" name="Content Placeholder 4" descr="Field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0" r="2560"/>
          <a:stretch>
            <a:fillRect/>
          </a:stretch>
        </p:blipFill>
        <p:spPr>
          <a:xfrm>
            <a:off x="76200" y="3810000"/>
            <a:ext cx="4190181" cy="240086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1371600"/>
            <a:ext cx="4267200" cy="24892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04800" y="1143000"/>
            <a:ext cx="388620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kumimoji="1" lang="en-US" altLang="zh-CN" dirty="0" smtClean="0"/>
              <a:t>Reduce the energy of surface </a:t>
            </a:r>
            <a:r>
              <a:rPr kumimoji="1" lang="en-US" altLang="zh-CN" dirty="0" err="1" smtClean="0"/>
              <a:t>muon</a:t>
            </a:r>
            <a:r>
              <a:rPr kumimoji="1" lang="en-US" altLang="zh-CN" dirty="0" smtClean="0"/>
              <a:t> from 4MeV to low energy.</a:t>
            </a:r>
          </a:p>
          <a:p>
            <a:pPr marL="285750" indent="-285750">
              <a:buFont typeface="Arial"/>
              <a:buChar char="•"/>
            </a:pPr>
            <a:r>
              <a:rPr kumimoji="1" lang="zh-CN" altLang="zh-CN" dirty="0" smtClean="0"/>
              <a:t>U</a:t>
            </a:r>
            <a:r>
              <a:rPr kumimoji="1" lang="en-US" altLang="zh-CN" dirty="0" smtClean="0"/>
              <a:t>sing the time-energy correlation to do the phase rotation by an induction </a:t>
            </a:r>
            <a:r>
              <a:rPr kumimoji="1" lang="zh-CN" altLang="zh-CN" dirty="0" smtClean="0"/>
              <a:t>l</a:t>
            </a:r>
            <a:r>
              <a:rPr kumimoji="1" lang="en-US" altLang="zh-CN" dirty="0" err="1" smtClean="0"/>
              <a:t>inac</a:t>
            </a:r>
            <a:r>
              <a:rPr kumimoji="1" lang="en-US" altLang="zh-CN" dirty="0" smtClean="0"/>
              <a:t> or RFQ.</a:t>
            </a:r>
          </a:p>
          <a:p>
            <a:pPr marL="285750" indent="-285750">
              <a:buFont typeface="Arial"/>
              <a:buChar char="•"/>
            </a:pPr>
            <a:r>
              <a:rPr kumimoji="1" lang="en-US" altLang="zh-CN" dirty="0" smtClean="0"/>
              <a:t>Need to measure the real correlation.</a:t>
            </a:r>
          </a:p>
          <a:p>
            <a:pPr marL="285750" indent="-285750">
              <a:buFont typeface="Arial"/>
              <a:buChar char="•"/>
            </a:pPr>
            <a:r>
              <a:rPr kumimoji="1" lang="zh-CN" altLang="zh-CN" dirty="0" smtClean="0"/>
              <a:t>E</a:t>
            </a:r>
            <a:r>
              <a:rPr kumimoji="1" lang="en-US" altLang="zh-CN" dirty="0" err="1" smtClean="0"/>
              <a:t>ven</a:t>
            </a:r>
            <a:r>
              <a:rPr kumimoji="1" lang="en-US" altLang="zh-CN" dirty="0" smtClean="0"/>
              <a:t> with NO correlation at all, deceleration itself will increase the slow </a:t>
            </a:r>
            <a:r>
              <a:rPr kumimoji="1" lang="en-US" altLang="zh-CN" dirty="0" err="1" smtClean="0"/>
              <a:t>muon</a:t>
            </a:r>
            <a:r>
              <a:rPr kumimoji="1" lang="en-US" altLang="zh-CN" dirty="0" smtClean="0"/>
              <a:t> </a:t>
            </a:r>
            <a:r>
              <a:rPr kumimoji="1" lang="en-US" altLang="zh-CN" smtClean="0"/>
              <a:t>production greatly.</a:t>
            </a:r>
            <a:endParaRPr kumimoji="1"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7391400" y="41148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Surface </a:t>
            </a:r>
            <a:r>
              <a:rPr kumimoji="1" lang="en-US" altLang="zh-CN" dirty="0" err="1" smtClean="0"/>
              <a:t>muon</a:t>
            </a:r>
            <a:endParaRPr kumimoji="1"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5181600" y="48768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After a foil</a:t>
            </a:r>
            <a:endParaRPr kumimoji="1"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4572000" y="41148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After </a:t>
            </a:r>
            <a:r>
              <a:rPr kumimoji="1" lang="en-US" altLang="zh-CN" dirty="0" err="1" smtClean="0"/>
              <a:t>Linac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51245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err="1" smtClean="0"/>
              <a:t>MuMuBar</a:t>
            </a:r>
            <a:r>
              <a:rPr kumimoji="1" lang="en-US" altLang="zh-CN" dirty="0" smtClean="0"/>
              <a:t> Detector System</a:t>
            </a:r>
            <a:endParaRPr kumimoji="1"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487122" y="2156031"/>
            <a:ext cx="4934198" cy="390698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同心圆 4"/>
          <p:cNvSpPr/>
          <p:nvPr/>
        </p:nvSpPr>
        <p:spPr>
          <a:xfrm>
            <a:off x="631693" y="1856352"/>
            <a:ext cx="291548" cy="299679"/>
          </a:xfrm>
          <a:prstGeom prst="don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同心圆 5"/>
          <p:cNvSpPr/>
          <p:nvPr/>
        </p:nvSpPr>
        <p:spPr>
          <a:xfrm>
            <a:off x="923241" y="1856351"/>
            <a:ext cx="291548" cy="299679"/>
          </a:xfrm>
          <a:prstGeom prst="don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同心圆 6"/>
          <p:cNvSpPr/>
          <p:nvPr/>
        </p:nvSpPr>
        <p:spPr>
          <a:xfrm>
            <a:off x="1207932" y="1856351"/>
            <a:ext cx="291548" cy="299679"/>
          </a:xfrm>
          <a:prstGeom prst="don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同心圆 7"/>
          <p:cNvSpPr/>
          <p:nvPr/>
        </p:nvSpPr>
        <p:spPr>
          <a:xfrm>
            <a:off x="1499480" y="1856350"/>
            <a:ext cx="291548" cy="299679"/>
          </a:xfrm>
          <a:prstGeom prst="don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同心圆 8"/>
          <p:cNvSpPr/>
          <p:nvPr/>
        </p:nvSpPr>
        <p:spPr>
          <a:xfrm>
            <a:off x="1784171" y="1856352"/>
            <a:ext cx="291548" cy="299679"/>
          </a:xfrm>
          <a:prstGeom prst="don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同心圆 9"/>
          <p:cNvSpPr/>
          <p:nvPr/>
        </p:nvSpPr>
        <p:spPr>
          <a:xfrm>
            <a:off x="2075719" y="1856351"/>
            <a:ext cx="291548" cy="299679"/>
          </a:xfrm>
          <a:prstGeom prst="don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同心圆 10"/>
          <p:cNvSpPr/>
          <p:nvPr/>
        </p:nvSpPr>
        <p:spPr>
          <a:xfrm>
            <a:off x="2360410" y="1856351"/>
            <a:ext cx="291548" cy="299679"/>
          </a:xfrm>
          <a:prstGeom prst="don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同心圆 11"/>
          <p:cNvSpPr/>
          <p:nvPr/>
        </p:nvSpPr>
        <p:spPr>
          <a:xfrm>
            <a:off x="2651958" y="1856350"/>
            <a:ext cx="291548" cy="299679"/>
          </a:xfrm>
          <a:prstGeom prst="don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同心圆 12"/>
          <p:cNvSpPr/>
          <p:nvPr/>
        </p:nvSpPr>
        <p:spPr>
          <a:xfrm>
            <a:off x="2943506" y="1856352"/>
            <a:ext cx="291548" cy="299679"/>
          </a:xfrm>
          <a:prstGeom prst="don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同心圆 13"/>
          <p:cNvSpPr/>
          <p:nvPr/>
        </p:nvSpPr>
        <p:spPr>
          <a:xfrm>
            <a:off x="3235054" y="1856351"/>
            <a:ext cx="291548" cy="299679"/>
          </a:xfrm>
          <a:prstGeom prst="don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同心圆 14"/>
          <p:cNvSpPr/>
          <p:nvPr/>
        </p:nvSpPr>
        <p:spPr>
          <a:xfrm>
            <a:off x="3519745" y="1856351"/>
            <a:ext cx="291548" cy="299679"/>
          </a:xfrm>
          <a:prstGeom prst="don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同心圆 15"/>
          <p:cNvSpPr/>
          <p:nvPr/>
        </p:nvSpPr>
        <p:spPr>
          <a:xfrm>
            <a:off x="3811293" y="1856350"/>
            <a:ext cx="291548" cy="299679"/>
          </a:xfrm>
          <a:prstGeom prst="don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7" name="同心圆 16"/>
          <p:cNvSpPr/>
          <p:nvPr/>
        </p:nvSpPr>
        <p:spPr>
          <a:xfrm>
            <a:off x="4095984" y="1856352"/>
            <a:ext cx="291548" cy="299679"/>
          </a:xfrm>
          <a:prstGeom prst="don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8" name="同心圆 17"/>
          <p:cNvSpPr/>
          <p:nvPr/>
        </p:nvSpPr>
        <p:spPr>
          <a:xfrm>
            <a:off x="4387532" y="1856351"/>
            <a:ext cx="291548" cy="299679"/>
          </a:xfrm>
          <a:prstGeom prst="don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9" name="同心圆 18"/>
          <p:cNvSpPr/>
          <p:nvPr/>
        </p:nvSpPr>
        <p:spPr>
          <a:xfrm>
            <a:off x="4672223" y="1856351"/>
            <a:ext cx="291548" cy="299679"/>
          </a:xfrm>
          <a:prstGeom prst="don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" name="同心圆 19"/>
          <p:cNvSpPr/>
          <p:nvPr/>
        </p:nvSpPr>
        <p:spPr>
          <a:xfrm>
            <a:off x="4963771" y="1856350"/>
            <a:ext cx="291548" cy="299679"/>
          </a:xfrm>
          <a:prstGeom prst="don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1" name="同心圆 20"/>
          <p:cNvSpPr/>
          <p:nvPr/>
        </p:nvSpPr>
        <p:spPr>
          <a:xfrm>
            <a:off x="631693" y="6058930"/>
            <a:ext cx="291548" cy="299679"/>
          </a:xfrm>
          <a:prstGeom prst="don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2" name="同心圆 21"/>
          <p:cNvSpPr/>
          <p:nvPr/>
        </p:nvSpPr>
        <p:spPr>
          <a:xfrm>
            <a:off x="923241" y="6058929"/>
            <a:ext cx="291548" cy="299679"/>
          </a:xfrm>
          <a:prstGeom prst="don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3" name="同心圆 22"/>
          <p:cNvSpPr/>
          <p:nvPr/>
        </p:nvSpPr>
        <p:spPr>
          <a:xfrm>
            <a:off x="1207932" y="6058929"/>
            <a:ext cx="291548" cy="299679"/>
          </a:xfrm>
          <a:prstGeom prst="don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4" name="同心圆 23"/>
          <p:cNvSpPr/>
          <p:nvPr/>
        </p:nvSpPr>
        <p:spPr>
          <a:xfrm>
            <a:off x="1499480" y="6058928"/>
            <a:ext cx="291548" cy="299679"/>
          </a:xfrm>
          <a:prstGeom prst="don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5" name="同心圆 24"/>
          <p:cNvSpPr/>
          <p:nvPr/>
        </p:nvSpPr>
        <p:spPr>
          <a:xfrm>
            <a:off x="1784171" y="6058930"/>
            <a:ext cx="291548" cy="299679"/>
          </a:xfrm>
          <a:prstGeom prst="don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6" name="同心圆 25"/>
          <p:cNvSpPr/>
          <p:nvPr/>
        </p:nvSpPr>
        <p:spPr>
          <a:xfrm>
            <a:off x="2075719" y="6058929"/>
            <a:ext cx="291548" cy="299679"/>
          </a:xfrm>
          <a:prstGeom prst="don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7" name="同心圆 26"/>
          <p:cNvSpPr/>
          <p:nvPr/>
        </p:nvSpPr>
        <p:spPr>
          <a:xfrm>
            <a:off x="2360410" y="6058929"/>
            <a:ext cx="291548" cy="299679"/>
          </a:xfrm>
          <a:prstGeom prst="don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8" name="同心圆 27"/>
          <p:cNvSpPr/>
          <p:nvPr/>
        </p:nvSpPr>
        <p:spPr>
          <a:xfrm>
            <a:off x="2651958" y="6058928"/>
            <a:ext cx="291548" cy="299679"/>
          </a:xfrm>
          <a:prstGeom prst="don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9" name="同心圆 28"/>
          <p:cNvSpPr/>
          <p:nvPr/>
        </p:nvSpPr>
        <p:spPr>
          <a:xfrm>
            <a:off x="2943506" y="6058930"/>
            <a:ext cx="291548" cy="299679"/>
          </a:xfrm>
          <a:prstGeom prst="don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0" name="同心圆 29"/>
          <p:cNvSpPr/>
          <p:nvPr/>
        </p:nvSpPr>
        <p:spPr>
          <a:xfrm>
            <a:off x="3235054" y="6058929"/>
            <a:ext cx="291548" cy="299679"/>
          </a:xfrm>
          <a:prstGeom prst="don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1" name="同心圆 30"/>
          <p:cNvSpPr/>
          <p:nvPr/>
        </p:nvSpPr>
        <p:spPr>
          <a:xfrm>
            <a:off x="3519745" y="6058929"/>
            <a:ext cx="291548" cy="299679"/>
          </a:xfrm>
          <a:prstGeom prst="don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2" name="同心圆 31"/>
          <p:cNvSpPr/>
          <p:nvPr/>
        </p:nvSpPr>
        <p:spPr>
          <a:xfrm>
            <a:off x="3811293" y="6058928"/>
            <a:ext cx="291548" cy="299679"/>
          </a:xfrm>
          <a:prstGeom prst="don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3" name="同心圆 32"/>
          <p:cNvSpPr/>
          <p:nvPr/>
        </p:nvSpPr>
        <p:spPr>
          <a:xfrm>
            <a:off x="4095984" y="6058930"/>
            <a:ext cx="291548" cy="299679"/>
          </a:xfrm>
          <a:prstGeom prst="don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4" name="同心圆 33"/>
          <p:cNvSpPr/>
          <p:nvPr/>
        </p:nvSpPr>
        <p:spPr>
          <a:xfrm>
            <a:off x="4387532" y="6058929"/>
            <a:ext cx="291548" cy="299679"/>
          </a:xfrm>
          <a:prstGeom prst="don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5" name="同心圆 34"/>
          <p:cNvSpPr/>
          <p:nvPr/>
        </p:nvSpPr>
        <p:spPr>
          <a:xfrm>
            <a:off x="4672223" y="6058929"/>
            <a:ext cx="291548" cy="299679"/>
          </a:xfrm>
          <a:prstGeom prst="don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6" name="同心圆 35"/>
          <p:cNvSpPr/>
          <p:nvPr/>
        </p:nvSpPr>
        <p:spPr>
          <a:xfrm>
            <a:off x="4963771" y="6058928"/>
            <a:ext cx="291548" cy="299679"/>
          </a:xfrm>
          <a:prstGeom prst="don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1981200" y="12192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Solenoid </a:t>
            </a:r>
            <a:r>
              <a:rPr lang="en-US" altLang="zh-CN" dirty="0" smtClean="0"/>
              <a:t>~ 0.1</a:t>
            </a:r>
            <a:r>
              <a:rPr lang="zh-CN" altLang="en-US" dirty="0" smtClean="0"/>
              <a:t> </a:t>
            </a:r>
            <a:r>
              <a:rPr lang="en-US" altLang="zh-CN" dirty="0" smtClean="0"/>
              <a:t>T</a:t>
            </a:r>
            <a:endParaRPr lang="zh-CN" altLang="en-US" dirty="0"/>
          </a:p>
        </p:txBody>
      </p:sp>
      <p:sp>
        <p:nvSpPr>
          <p:cNvPr id="38" name="矩形 37"/>
          <p:cNvSpPr/>
          <p:nvPr/>
        </p:nvSpPr>
        <p:spPr>
          <a:xfrm>
            <a:off x="487122" y="2458252"/>
            <a:ext cx="4934198" cy="3305079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9" name="L 形 38"/>
          <p:cNvSpPr/>
          <p:nvPr/>
        </p:nvSpPr>
        <p:spPr>
          <a:xfrm flipH="1">
            <a:off x="350108" y="2056519"/>
            <a:ext cx="8181674" cy="2614669"/>
          </a:xfrm>
          <a:prstGeom prst="corner">
            <a:avLst>
              <a:gd name="adj1" fmla="val 42260"/>
              <a:gd name="adj2" fmla="val 102093"/>
            </a:avLst>
          </a:prstGeom>
          <a:noFill/>
          <a:ln w="57150">
            <a:solidFill>
              <a:schemeClr val="tx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0" name="直接连接符 41"/>
          <p:cNvCxnSpPr/>
          <p:nvPr/>
        </p:nvCxnSpPr>
        <p:spPr>
          <a:xfrm flipV="1">
            <a:off x="566635" y="2568371"/>
            <a:ext cx="4884016" cy="1428"/>
          </a:xfrm>
          <a:prstGeom prst="line">
            <a:avLst/>
          </a:prstGeom>
          <a:ln w="203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2"/>
          <p:cNvCxnSpPr/>
          <p:nvPr/>
        </p:nvCxnSpPr>
        <p:spPr>
          <a:xfrm flipV="1">
            <a:off x="580833" y="3626156"/>
            <a:ext cx="4884016" cy="1428"/>
          </a:xfrm>
          <a:prstGeom prst="line">
            <a:avLst/>
          </a:prstGeom>
          <a:ln w="203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3"/>
          <p:cNvCxnSpPr/>
          <p:nvPr/>
        </p:nvCxnSpPr>
        <p:spPr>
          <a:xfrm flipV="1">
            <a:off x="551970" y="4570466"/>
            <a:ext cx="4884016" cy="1428"/>
          </a:xfrm>
          <a:prstGeom prst="line">
            <a:avLst/>
          </a:prstGeom>
          <a:ln w="203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4"/>
          <p:cNvCxnSpPr/>
          <p:nvPr/>
        </p:nvCxnSpPr>
        <p:spPr>
          <a:xfrm flipV="1">
            <a:off x="566635" y="5665222"/>
            <a:ext cx="4884016" cy="1428"/>
          </a:xfrm>
          <a:prstGeom prst="line">
            <a:avLst/>
          </a:prstGeom>
          <a:ln w="203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矩形 43"/>
          <p:cNvSpPr/>
          <p:nvPr/>
        </p:nvSpPr>
        <p:spPr>
          <a:xfrm>
            <a:off x="1143000" y="2895600"/>
            <a:ext cx="538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/>
              <a:t>TPC</a:t>
            </a:r>
            <a:endParaRPr lang="zh-CN" altLang="en-US" dirty="0"/>
          </a:p>
        </p:txBody>
      </p:sp>
      <p:sp>
        <p:nvSpPr>
          <p:cNvPr id="45" name="直角三角形 44"/>
          <p:cNvSpPr/>
          <p:nvPr/>
        </p:nvSpPr>
        <p:spPr>
          <a:xfrm rot="5400000">
            <a:off x="6719422" y="3838158"/>
            <a:ext cx="767414" cy="697201"/>
          </a:xfrm>
          <a:prstGeom prst="rt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文本框 45"/>
          <p:cNvSpPr txBox="1"/>
          <p:nvPr/>
        </p:nvSpPr>
        <p:spPr>
          <a:xfrm>
            <a:off x="7103129" y="4073443"/>
            <a:ext cx="1032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Reflector</a:t>
            </a:r>
            <a:endParaRPr lang="zh-CN" altLang="en-US" dirty="0"/>
          </a:p>
        </p:txBody>
      </p:sp>
      <p:sp>
        <p:nvSpPr>
          <p:cNvPr id="47" name="矩形 46"/>
          <p:cNvSpPr/>
          <p:nvPr/>
        </p:nvSpPr>
        <p:spPr>
          <a:xfrm>
            <a:off x="6427520" y="2400847"/>
            <a:ext cx="1359510" cy="663290"/>
          </a:xfrm>
          <a:prstGeom prst="rect">
            <a:avLst/>
          </a:prstGeom>
          <a:solidFill>
            <a:srgbClr val="3333FF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Positron detector</a:t>
            </a:r>
            <a:endParaRPr lang="zh-CN" altLang="en-US" sz="1400" dirty="0"/>
          </a:p>
        </p:txBody>
      </p:sp>
      <p:sp>
        <p:nvSpPr>
          <p:cNvPr id="48" name="文本框 47"/>
          <p:cNvSpPr txBox="1"/>
          <p:nvPr/>
        </p:nvSpPr>
        <p:spPr>
          <a:xfrm>
            <a:off x="4343400" y="3886200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Vacuum tube</a:t>
            </a:r>
          </a:p>
        </p:txBody>
      </p:sp>
      <p:sp>
        <p:nvSpPr>
          <p:cNvPr id="49" name="任意多边形 50"/>
          <p:cNvSpPr/>
          <p:nvPr/>
        </p:nvSpPr>
        <p:spPr>
          <a:xfrm>
            <a:off x="6783859" y="4570466"/>
            <a:ext cx="1993088" cy="1394832"/>
          </a:xfrm>
          <a:custGeom>
            <a:avLst/>
            <a:gdLst>
              <a:gd name="connsiteX0" fmla="*/ 18514 w 1993088"/>
              <a:gd name="connsiteY0" fmla="*/ 0 h 1418756"/>
              <a:gd name="connsiteX1" fmla="*/ 197418 w 1993088"/>
              <a:gd name="connsiteY1" fmla="*/ 311427 h 1418756"/>
              <a:gd name="connsiteX2" fmla="*/ 111279 w 1993088"/>
              <a:gd name="connsiteY2" fmla="*/ 1285461 h 1418756"/>
              <a:gd name="connsiteX3" fmla="*/ 1993088 w 1993088"/>
              <a:gd name="connsiteY3" fmla="*/ 1384853 h 1418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3088" h="1418756">
                <a:moveTo>
                  <a:pt x="18514" y="0"/>
                </a:moveTo>
                <a:cubicBezTo>
                  <a:pt x="100235" y="48592"/>
                  <a:pt x="181957" y="97184"/>
                  <a:pt x="197418" y="311427"/>
                </a:cubicBezTo>
                <a:cubicBezTo>
                  <a:pt x="212879" y="525670"/>
                  <a:pt x="-187999" y="1106557"/>
                  <a:pt x="111279" y="1285461"/>
                </a:cubicBezTo>
                <a:cubicBezTo>
                  <a:pt x="410557" y="1464365"/>
                  <a:pt x="1201822" y="1424609"/>
                  <a:pt x="1993088" y="1384853"/>
                </a:cubicBezTo>
              </a:path>
            </a:pathLst>
          </a:cu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任意多边形 51"/>
          <p:cNvSpPr/>
          <p:nvPr/>
        </p:nvSpPr>
        <p:spPr>
          <a:xfrm>
            <a:off x="5275389" y="4698483"/>
            <a:ext cx="1630568" cy="307124"/>
          </a:xfrm>
          <a:custGeom>
            <a:avLst/>
            <a:gdLst>
              <a:gd name="connsiteX0" fmla="*/ 0 w 1517374"/>
              <a:gd name="connsiteY0" fmla="*/ 0 h 1027738"/>
              <a:gd name="connsiteX1" fmla="*/ 669235 w 1517374"/>
              <a:gd name="connsiteY1" fmla="*/ 861391 h 1027738"/>
              <a:gd name="connsiteX2" fmla="*/ 1517374 w 1517374"/>
              <a:gd name="connsiteY2" fmla="*/ 1027043 h 102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17374" h="1027738">
                <a:moveTo>
                  <a:pt x="0" y="0"/>
                </a:moveTo>
                <a:cubicBezTo>
                  <a:pt x="208169" y="345108"/>
                  <a:pt x="416339" y="690217"/>
                  <a:pt x="669235" y="861391"/>
                </a:cubicBezTo>
                <a:cubicBezTo>
                  <a:pt x="922131" y="1032565"/>
                  <a:pt x="1219752" y="1029804"/>
                  <a:pt x="1517374" y="1027043"/>
                </a:cubicBezTo>
              </a:path>
            </a:pathLst>
          </a:cu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文本框 50"/>
          <p:cNvSpPr txBox="1"/>
          <p:nvPr/>
        </p:nvSpPr>
        <p:spPr>
          <a:xfrm>
            <a:off x="8153400" y="5486400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10kV</a:t>
            </a:r>
            <a:endParaRPr lang="zh-CN" altLang="en-US" dirty="0"/>
          </a:p>
        </p:txBody>
      </p:sp>
      <p:sp>
        <p:nvSpPr>
          <p:cNvPr id="52" name="文本框 51"/>
          <p:cNvSpPr txBox="1"/>
          <p:nvPr/>
        </p:nvSpPr>
        <p:spPr>
          <a:xfrm>
            <a:off x="2237854" y="2140774"/>
            <a:ext cx="1181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Scintillator</a:t>
            </a:r>
            <a:endParaRPr lang="zh-CN" altLang="en-US" dirty="0"/>
          </a:p>
        </p:txBody>
      </p:sp>
      <p:sp>
        <p:nvSpPr>
          <p:cNvPr id="53" name="文本框 52"/>
          <p:cNvSpPr txBox="1"/>
          <p:nvPr/>
        </p:nvSpPr>
        <p:spPr>
          <a:xfrm>
            <a:off x="5479625" y="5133577"/>
            <a:ext cx="1820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10kV E-Field cage</a:t>
            </a:r>
            <a:endParaRPr lang="zh-CN" altLang="en-US" dirty="0"/>
          </a:p>
        </p:txBody>
      </p:sp>
      <p:cxnSp>
        <p:nvCxnSpPr>
          <p:cNvPr id="54" name="直接箭头连接符 55"/>
          <p:cNvCxnSpPr/>
          <p:nvPr/>
        </p:nvCxnSpPr>
        <p:spPr>
          <a:xfrm flipH="1" flipV="1">
            <a:off x="5112542" y="4698436"/>
            <a:ext cx="430876" cy="5574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5" name="文本框 54"/>
          <p:cNvSpPr txBox="1"/>
          <p:nvPr/>
        </p:nvSpPr>
        <p:spPr>
          <a:xfrm>
            <a:off x="9360568" y="26710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62" name="椭圆 61"/>
          <p:cNvSpPr/>
          <p:nvPr/>
        </p:nvSpPr>
        <p:spPr>
          <a:xfrm>
            <a:off x="1981200" y="39624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64" name="直线箭头连接符 63"/>
          <p:cNvCxnSpPr/>
          <p:nvPr/>
        </p:nvCxnSpPr>
        <p:spPr>
          <a:xfrm>
            <a:off x="2362200" y="4114800"/>
            <a:ext cx="1295400" cy="0"/>
          </a:xfrm>
          <a:prstGeom prst="straightConnector1">
            <a:avLst/>
          </a:prstGeom>
          <a:ln>
            <a:solidFill>
              <a:srgbClr val="3333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下弧形箭头 64"/>
          <p:cNvSpPr/>
          <p:nvPr/>
        </p:nvSpPr>
        <p:spPr>
          <a:xfrm rot="20317982">
            <a:off x="1623230" y="1574366"/>
            <a:ext cx="2725516" cy="1895471"/>
          </a:xfrm>
          <a:prstGeom prst="curvedDownArrow">
            <a:avLst>
              <a:gd name="adj1" fmla="val 2926"/>
              <a:gd name="adj2" fmla="val 9303"/>
              <a:gd name="adj3" fmla="val 1324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4114800" y="2971800"/>
            <a:ext cx="60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e</a:t>
            </a:r>
            <a:r>
              <a:rPr kumimoji="1" lang="en-US" altLang="zh-CN" baseline="30000" dirty="0" smtClean="0"/>
              <a:t>-</a:t>
            </a:r>
            <a:endParaRPr kumimoji="1" lang="zh-CN" altLang="en-US" dirty="0"/>
          </a:p>
        </p:txBody>
      </p:sp>
      <p:sp>
        <p:nvSpPr>
          <p:cNvPr id="67" name="文本框 66"/>
          <p:cNvSpPr txBox="1"/>
          <p:nvPr/>
        </p:nvSpPr>
        <p:spPr>
          <a:xfrm>
            <a:off x="3733800" y="3886200"/>
            <a:ext cx="60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e</a:t>
            </a:r>
            <a:r>
              <a:rPr kumimoji="1" lang="en-US" altLang="zh-CN" baseline="30000" dirty="0" smtClean="0"/>
              <a:t>+</a:t>
            </a:r>
            <a:endParaRPr kumimoji="1" lang="zh-CN" altLang="en-US" dirty="0"/>
          </a:p>
        </p:txBody>
      </p:sp>
      <p:sp>
        <p:nvSpPr>
          <p:cNvPr id="68" name="文本框 67"/>
          <p:cNvSpPr txBox="1"/>
          <p:nvPr/>
        </p:nvSpPr>
        <p:spPr>
          <a:xfrm>
            <a:off x="1524000" y="3886200"/>
            <a:ext cx="60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zh-CN" dirty="0" smtClean="0"/>
              <a:t>M</a:t>
            </a:r>
            <a:r>
              <a:rPr kumimoji="1" lang="en-US" altLang="zh-CN" dirty="0" smtClean="0"/>
              <a:t>u</a:t>
            </a:r>
            <a:endParaRPr kumimoji="1" lang="zh-CN" altLang="en-US" dirty="0"/>
          </a:p>
        </p:txBody>
      </p:sp>
      <p:cxnSp>
        <p:nvCxnSpPr>
          <p:cNvPr id="70" name="直线连接符 69"/>
          <p:cNvCxnSpPr/>
          <p:nvPr/>
        </p:nvCxnSpPr>
        <p:spPr>
          <a:xfrm>
            <a:off x="1600200" y="3962400"/>
            <a:ext cx="304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直线箭头连接符 71"/>
          <p:cNvCxnSpPr/>
          <p:nvPr/>
        </p:nvCxnSpPr>
        <p:spPr>
          <a:xfrm flipV="1">
            <a:off x="7010400" y="3200400"/>
            <a:ext cx="0" cy="45720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文本框 72"/>
          <p:cNvSpPr txBox="1"/>
          <p:nvPr/>
        </p:nvSpPr>
        <p:spPr>
          <a:xfrm>
            <a:off x="7086600" y="32766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10keV e</a:t>
            </a:r>
            <a:r>
              <a:rPr kumimoji="1" lang="en-US" altLang="zh-CN" baseline="30000" dirty="0" smtClean="0"/>
              <a:t>+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904403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2" name="标题 2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</p:spPr>
        <p:txBody>
          <a:bodyPr/>
          <a:lstStyle/>
          <a:p>
            <a:r>
              <a:rPr kumimoji="1" lang="en-US" altLang="zh-CN" dirty="0" smtClean="0"/>
              <a:t>Electron Detector</a:t>
            </a:r>
            <a:endParaRPr kumimoji="1" lang="zh-CN" altLang="en-US" dirty="0"/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9144000" cy="515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435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685800" y="76200"/>
            <a:ext cx="7341570" cy="753033"/>
          </a:xfr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altLang="zh-CN" sz="3200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Outlines</a:t>
            </a:r>
            <a:endParaRPr lang="zh-CN" altLang="en-US" sz="3200" dirty="0">
              <a:solidFill>
                <a:srgbClr val="3333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838200" y="1905000"/>
            <a:ext cx="75438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/>
          <a:lstStyle/>
          <a:p>
            <a:pPr marL="222250" indent="-222250" defTabSz="890588">
              <a:lnSpc>
                <a:spcPct val="125000"/>
              </a:lnSpc>
              <a:spcBef>
                <a:spcPct val="25000"/>
              </a:spcBef>
              <a:spcAft>
                <a:spcPct val="15000"/>
              </a:spcAft>
              <a:buClr>
                <a:srgbClr val="0000FF"/>
              </a:buClr>
              <a:buFont typeface="Wingdings" pitchFamily="2" charset="2"/>
              <a:buChar char="q"/>
            </a:pPr>
            <a:r>
              <a:rPr lang="en-US" altLang="zh-CN" sz="2800" b="1" baseline="0" dirty="0" err="1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Muonium</a:t>
            </a:r>
            <a:r>
              <a:rPr lang="en-US" altLang="zh-CN" sz="2800" b="1" baseline="0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 </a:t>
            </a:r>
            <a:r>
              <a:rPr lang="en-US" altLang="zh-CN" sz="2800" b="1" baseline="0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and </a:t>
            </a:r>
            <a:r>
              <a:rPr lang="en-US" altLang="zh-CN" sz="2800" b="1" baseline="0" dirty="0" err="1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MuMuBar</a:t>
            </a:r>
            <a:r>
              <a:rPr lang="en-US" altLang="zh-CN" sz="2800" b="1" baseline="0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 search</a:t>
            </a:r>
          </a:p>
          <a:p>
            <a:pPr marL="222250" indent="-222250" defTabSz="890588">
              <a:lnSpc>
                <a:spcPct val="125000"/>
              </a:lnSpc>
              <a:spcBef>
                <a:spcPct val="25000"/>
              </a:spcBef>
              <a:spcAft>
                <a:spcPct val="15000"/>
              </a:spcAft>
              <a:buClr>
                <a:srgbClr val="0000FF"/>
              </a:buClr>
              <a:buFont typeface="Wingdings" pitchFamily="2" charset="2"/>
              <a:buChar char="q"/>
            </a:pPr>
            <a:r>
              <a:rPr lang="en-US" altLang="zh-CN" sz="2800" b="1" dirty="0" err="1" smtClean="0">
                <a:latin typeface="黑体" pitchFamily="2" charset="-122"/>
                <a:ea typeface="黑体" pitchFamily="2" charset="-122"/>
              </a:rPr>
              <a:t>Muon</a:t>
            </a:r>
            <a:r>
              <a:rPr lang="en-US" altLang="zh-CN" sz="2800" b="1" dirty="0" smtClean="0">
                <a:latin typeface="黑体" pitchFamily="2" charset="-122"/>
                <a:ea typeface="黑体" pitchFamily="2" charset="-122"/>
              </a:rPr>
              <a:t> beam design based on CSNS</a:t>
            </a:r>
          </a:p>
          <a:p>
            <a:pPr marL="222250" indent="-222250" defTabSz="890588">
              <a:lnSpc>
                <a:spcPct val="125000"/>
              </a:lnSpc>
              <a:spcBef>
                <a:spcPct val="25000"/>
              </a:spcBef>
              <a:spcAft>
                <a:spcPct val="15000"/>
              </a:spcAft>
              <a:buClr>
                <a:srgbClr val="0000FF"/>
              </a:buClr>
              <a:buFont typeface="Wingdings" pitchFamily="2" charset="2"/>
              <a:buChar char="q"/>
            </a:pPr>
            <a:r>
              <a:rPr lang="en-US" altLang="zh-CN" sz="2800" b="1" dirty="0" smtClean="0">
                <a:latin typeface="黑体" pitchFamily="2" charset="-122"/>
                <a:ea typeface="黑体" pitchFamily="2" charset="-122"/>
              </a:rPr>
              <a:t>From </a:t>
            </a:r>
            <a:r>
              <a:rPr lang="en-US" altLang="zh-CN" sz="2800" b="1" dirty="0" err="1" smtClean="0">
                <a:latin typeface="黑体" pitchFamily="2" charset="-122"/>
                <a:ea typeface="黑体" pitchFamily="2" charset="-122"/>
              </a:rPr>
              <a:t>muon</a:t>
            </a:r>
            <a:r>
              <a:rPr lang="en-US" altLang="zh-CN" sz="2800" b="1" dirty="0" smtClean="0">
                <a:latin typeface="黑体" pitchFamily="2" charset="-122"/>
                <a:ea typeface="黑体" pitchFamily="2" charset="-122"/>
              </a:rPr>
              <a:t> to </a:t>
            </a:r>
            <a:r>
              <a:rPr lang="en-US" altLang="zh-CN" sz="2800" b="1" dirty="0" err="1" smtClean="0">
                <a:latin typeface="黑体" pitchFamily="2" charset="-122"/>
                <a:ea typeface="黑体" pitchFamily="2" charset="-122"/>
              </a:rPr>
              <a:t>muonium</a:t>
            </a:r>
            <a:endParaRPr lang="en-US" altLang="zh-CN" sz="2800" b="1" dirty="0" smtClean="0">
              <a:latin typeface="黑体" pitchFamily="2" charset="-122"/>
              <a:ea typeface="黑体" pitchFamily="2" charset="-122"/>
            </a:endParaRPr>
          </a:p>
          <a:p>
            <a:pPr marL="222250" indent="-222250" defTabSz="890588">
              <a:lnSpc>
                <a:spcPct val="125000"/>
              </a:lnSpc>
              <a:spcBef>
                <a:spcPct val="25000"/>
              </a:spcBef>
              <a:spcAft>
                <a:spcPct val="15000"/>
              </a:spcAft>
              <a:buClr>
                <a:srgbClr val="0000FF"/>
              </a:buClr>
              <a:buFont typeface="Wingdings" pitchFamily="2" charset="2"/>
              <a:buChar char="q"/>
            </a:pPr>
            <a:r>
              <a:rPr lang="en-US" altLang="zh-CN" sz="2800" b="1" dirty="0" err="1" smtClean="0">
                <a:latin typeface="黑体" pitchFamily="2" charset="-122"/>
                <a:ea typeface="黑体" pitchFamily="2" charset="-122"/>
              </a:rPr>
              <a:t>M</a:t>
            </a:r>
            <a:r>
              <a:rPr lang="en-US" altLang="zh-CN" sz="2800" b="1" dirty="0" err="1" smtClean="0">
                <a:latin typeface="黑体" pitchFamily="2" charset="-122"/>
                <a:ea typeface="黑体" pitchFamily="2" charset="-122"/>
              </a:rPr>
              <a:t>uMuBar</a:t>
            </a:r>
            <a:r>
              <a:rPr lang="en-US" altLang="zh-CN" sz="2800" b="1" dirty="0" smtClean="0">
                <a:latin typeface="黑体" pitchFamily="2" charset="-122"/>
                <a:ea typeface="黑体" pitchFamily="2" charset="-122"/>
              </a:rPr>
              <a:t> </a:t>
            </a:r>
            <a:r>
              <a:rPr lang="en-US" altLang="zh-CN" sz="2800" b="1" dirty="0" smtClean="0">
                <a:latin typeface="黑体" pitchFamily="2" charset="-122"/>
                <a:ea typeface="黑体" pitchFamily="2" charset="-122"/>
              </a:rPr>
              <a:t>@ CSNS</a:t>
            </a:r>
          </a:p>
          <a:p>
            <a:pPr marL="222250" indent="-222250" defTabSz="890588">
              <a:lnSpc>
                <a:spcPct val="125000"/>
              </a:lnSpc>
              <a:spcBef>
                <a:spcPct val="25000"/>
              </a:spcBef>
              <a:spcAft>
                <a:spcPct val="15000"/>
              </a:spcAft>
              <a:buClr>
                <a:srgbClr val="0000FF"/>
              </a:buClr>
              <a:buFont typeface="Wingdings" pitchFamily="2" charset="2"/>
              <a:buChar char="q"/>
            </a:pPr>
            <a:r>
              <a:rPr lang="en-US" altLang="zh-CN" sz="2800" b="1" dirty="0" smtClean="0">
                <a:latin typeface="黑体" pitchFamily="2" charset="-122"/>
                <a:ea typeface="黑体" pitchFamily="2" charset="-122"/>
              </a:rPr>
              <a:t>S</a:t>
            </a:r>
            <a:r>
              <a:rPr lang="en-US" altLang="zh-CN" sz="2800" b="1" dirty="0" smtClean="0">
                <a:latin typeface="黑体" pitchFamily="2" charset="-122"/>
                <a:ea typeface="黑体" pitchFamily="2" charset="-122"/>
              </a:rPr>
              <a:t>ummary</a:t>
            </a:r>
            <a:endParaRPr lang="en-US" altLang="zh-CN" sz="2800" b="1" dirty="0" smtClean="0"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13732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Positron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Detector</a:t>
            </a:r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371600"/>
            <a:ext cx="8001000" cy="468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7982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1"/>
          </p:nvPr>
        </p:nvSpPr>
        <p:spPr>
          <a:xfrm>
            <a:off x="8534400" y="6318249"/>
            <a:ext cx="318932" cy="539751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451822" y="0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kumimoji="1" lang="en-US" altLang="zh-CN" sz="2800" dirty="0" smtClean="0">
                <a:solidFill>
                  <a:srgbClr val="3333FF"/>
                </a:solidFill>
                <a:latin typeface="微软雅黑"/>
                <a:ea typeface="微软雅黑"/>
                <a:cs typeface="微软雅黑"/>
              </a:rPr>
              <a:t>Roadmap</a:t>
            </a:r>
            <a:r>
              <a:rPr kumimoji="1" lang="zh-CN" altLang="en-US" sz="2800" dirty="0" smtClean="0">
                <a:solidFill>
                  <a:srgbClr val="3333FF"/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kumimoji="1" lang="en-US" altLang="zh-CN" sz="2800" dirty="0" smtClean="0">
                <a:solidFill>
                  <a:srgbClr val="3333FF"/>
                </a:solidFill>
                <a:latin typeface="微软雅黑"/>
                <a:ea typeface="微软雅黑"/>
                <a:cs typeface="微软雅黑"/>
              </a:rPr>
              <a:t>and</a:t>
            </a:r>
            <a:r>
              <a:rPr kumimoji="1" lang="zh-CN" altLang="en-US" sz="2800" dirty="0" smtClean="0">
                <a:solidFill>
                  <a:srgbClr val="3333FF"/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kumimoji="1" lang="en-US" altLang="zh-CN" sz="2800" dirty="0" smtClean="0">
                <a:solidFill>
                  <a:srgbClr val="3333FF"/>
                </a:solidFill>
                <a:latin typeface="微软雅黑"/>
                <a:ea typeface="微软雅黑"/>
                <a:cs typeface="微软雅黑"/>
              </a:rPr>
              <a:t>milestones</a:t>
            </a:r>
            <a:endParaRPr kumimoji="1" lang="zh-CN" altLang="en-US" sz="2800" dirty="0">
              <a:solidFill>
                <a:srgbClr val="3333FF"/>
              </a:solidFill>
              <a:latin typeface="微软雅黑"/>
              <a:ea typeface="微软雅黑"/>
              <a:cs typeface="微软雅黑"/>
            </a:endParaRPr>
          </a:p>
        </p:txBody>
      </p:sp>
      <p:graphicFrame>
        <p:nvGraphicFramePr>
          <p:cNvPr id="3" name="图表 2"/>
          <p:cNvGraphicFramePr/>
          <p:nvPr>
            <p:extLst>
              <p:ext uri="{D42A27DB-BD31-4B8C-83A1-F6EECF244321}">
                <p14:modId xmlns:p14="http://schemas.microsoft.com/office/powerpoint/2010/main" val="4183704844"/>
              </p:ext>
            </p:extLst>
          </p:nvPr>
        </p:nvGraphicFramePr>
        <p:xfrm>
          <a:off x="304800" y="1676400"/>
          <a:ext cx="83058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五角星 3"/>
          <p:cNvSpPr/>
          <p:nvPr/>
        </p:nvSpPr>
        <p:spPr>
          <a:xfrm>
            <a:off x="4572000" y="1676400"/>
            <a:ext cx="304800" cy="304800"/>
          </a:xfrm>
          <a:prstGeom prst="star5">
            <a:avLst>
              <a:gd name="adj" fmla="val 22239"/>
              <a:gd name="hf" fmla="val 105146"/>
              <a:gd name="vf" fmla="val 11055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724400" y="11430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TDR</a:t>
            </a:r>
            <a:endParaRPr kumimoji="1" lang="zh-CN" altLang="en-US" dirty="0"/>
          </a:p>
        </p:txBody>
      </p:sp>
      <p:sp>
        <p:nvSpPr>
          <p:cNvPr id="7" name="五角星 6"/>
          <p:cNvSpPr/>
          <p:nvPr/>
        </p:nvSpPr>
        <p:spPr>
          <a:xfrm>
            <a:off x="5715000" y="1676400"/>
            <a:ext cx="304800" cy="304800"/>
          </a:xfrm>
          <a:prstGeom prst="star5">
            <a:avLst>
              <a:gd name="adj" fmla="val 22239"/>
              <a:gd name="hf" fmla="val 105146"/>
              <a:gd name="vf" fmla="val 11055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5334000" y="1143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Data taking</a:t>
            </a:r>
            <a:endParaRPr kumimoji="1"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762000" y="594360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solidFill>
                  <a:srgbClr val="FF0000"/>
                </a:solidFill>
              </a:rPr>
              <a:t>We have got a start up funding to do the CDR!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12" name="五角星 11"/>
          <p:cNvSpPr/>
          <p:nvPr/>
        </p:nvSpPr>
        <p:spPr>
          <a:xfrm>
            <a:off x="4114800" y="1676400"/>
            <a:ext cx="304800" cy="304800"/>
          </a:xfrm>
          <a:prstGeom prst="star5">
            <a:avLst>
              <a:gd name="adj" fmla="val 22239"/>
              <a:gd name="hf" fmla="val 105146"/>
              <a:gd name="vf" fmla="val 11055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3962400" y="1143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CDR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9623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Summary </a:t>
            </a:r>
            <a:endParaRPr kumimoji="1"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kumimoji="1" lang="en-US" altLang="zh-CN" dirty="0" err="1" smtClean="0"/>
              <a:t>MuMuBar</a:t>
            </a:r>
            <a:r>
              <a:rPr kumimoji="1" lang="en-US" altLang="zh-CN" dirty="0" smtClean="0"/>
              <a:t> is an unique way searching for </a:t>
            </a:r>
            <a:r>
              <a:rPr kumimoji="1" lang="en-US" altLang="zh-CN" dirty="0" err="1" smtClean="0"/>
              <a:t>cLFV</a:t>
            </a:r>
            <a:r>
              <a:rPr kumimoji="1" lang="en-US" altLang="zh-CN" dirty="0" smtClean="0"/>
              <a:t>.</a:t>
            </a:r>
          </a:p>
          <a:p>
            <a:pPr marL="342900" indent="-342900">
              <a:buFont typeface="Arial"/>
              <a:buChar char="•"/>
            </a:pPr>
            <a:endParaRPr kumimoji="1" lang="en-US" altLang="zh-CN" dirty="0" smtClean="0"/>
          </a:p>
          <a:p>
            <a:pPr marL="342900" indent="-342900">
              <a:buFont typeface="Arial"/>
              <a:buChar char="•"/>
            </a:pPr>
            <a:r>
              <a:rPr kumimoji="1" lang="en-US" altLang="zh-CN" dirty="0" smtClean="0"/>
              <a:t>We propose a </a:t>
            </a:r>
            <a:r>
              <a:rPr kumimoji="1" lang="en-US" altLang="zh-CN" dirty="0" err="1" smtClean="0"/>
              <a:t>MuMuBar</a:t>
            </a:r>
            <a:r>
              <a:rPr kumimoji="1" lang="en-US" altLang="zh-CN" dirty="0" smtClean="0"/>
              <a:t> experiment based on CSNS high power proton driver.</a:t>
            </a:r>
          </a:p>
          <a:p>
            <a:pPr marL="342900" indent="-342900">
              <a:buFont typeface="Arial"/>
              <a:buChar char="•"/>
            </a:pPr>
            <a:endParaRPr kumimoji="1" lang="en-US" altLang="zh-CN" dirty="0" smtClean="0"/>
          </a:p>
          <a:p>
            <a:pPr marL="342900" indent="-342900">
              <a:buFont typeface="Arial"/>
              <a:buChar char="•"/>
            </a:pPr>
            <a:r>
              <a:rPr kumimoji="1" lang="zh-CN" altLang="zh-CN" dirty="0" smtClean="0"/>
              <a:t>W</a:t>
            </a:r>
            <a:r>
              <a:rPr kumimoji="1" lang="en-US" altLang="zh-CN" dirty="0" smtClean="0"/>
              <a:t>e expect to increase the sensitivity by a factor of 100 through improvement on several technologies</a:t>
            </a:r>
            <a:r>
              <a:rPr kumimoji="1" lang="en-US" altLang="zh-CN" dirty="0" smtClean="0"/>
              <a:t>.</a:t>
            </a:r>
          </a:p>
          <a:p>
            <a:pPr marL="800100" lvl="1" indent="-342900">
              <a:buFont typeface="Arial"/>
              <a:buChar char="•"/>
            </a:pPr>
            <a:r>
              <a:rPr kumimoji="1" lang="en-US" altLang="zh-CN" dirty="0"/>
              <a:t>2</a:t>
            </a:r>
            <a:r>
              <a:rPr kumimoji="1" lang="en-US" altLang="zh-CN" dirty="0" smtClean="0"/>
              <a:t>0</a:t>
            </a:r>
            <a:r>
              <a:rPr kumimoji="1" lang="zh-CN" altLang="en-US" dirty="0" smtClean="0"/>
              <a:t>* </a:t>
            </a:r>
            <a:r>
              <a:rPr kumimoji="1" lang="en-US" altLang="zh-CN" dirty="0" smtClean="0"/>
              <a:t>in μ</a:t>
            </a:r>
            <a:r>
              <a:rPr kumimoji="1" lang="en-US" altLang="zh-CN" baseline="30000" dirty="0" smtClean="0"/>
              <a:t>+</a:t>
            </a:r>
            <a:r>
              <a:rPr kumimoji="1" lang="en-US" altLang="zh-CN" dirty="0" smtClean="0"/>
              <a:t> beam intensity</a:t>
            </a:r>
          </a:p>
          <a:p>
            <a:pPr marL="800100" lvl="1" indent="-342900">
              <a:buFont typeface="Arial"/>
              <a:buChar char="•"/>
            </a:pPr>
            <a:r>
              <a:rPr kumimoji="1" lang="en-US" altLang="zh-CN" dirty="0"/>
              <a:t>5</a:t>
            </a:r>
            <a:r>
              <a:rPr kumimoji="1" lang="zh-CN" altLang="en-US" dirty="0" smtClean="0"/>
              <a:t>*</a:t>
            </a:r>
            <a:r>
              <a:rPr kumimoji="1" lang="en-US" altLang="zh-CN" dirty="0" smtClean="0"/>
              <a:t> in </a:t>
            </a:r>
            <a:r>
              <a:rPr kumimoji="1" lang="en-US" altLang="zh-CN" dirty="0" err="1" smtClean="0"/>
              <a:t>muonium</a:t>
            </a:r>
            <a:r>
              <a:rPr kumimoji="1" lang="en-US" altLang="zh-CN" dirty="0" smtClean="0"/>
              <a:t> production efficiency by</a:t>
            </a:r>
          </a:p>
          <a:p>
            <a:pPr marL="1033463" lvl="2" indent="-342900">
              <a:buFont typeface="Arial"/>
              <a:buChar char="•"/>
            </a:pPr>
            <a:r>
              <a:rPr kumimoji="1" lang="en-US" altLang="zh-CN" dirty="0" smtClean="0"/>
              <a:t>Reducing μ</a:t>
            </a:r>
            <a:r>
              <a:rPr kumimoji="1" lang="en-US" altLang="zh-CN" baseline="30000" dirty="0" smtClean="0"/>
              <a:t>+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energy.</a:t>
            </a:r>
          </a:p>
          <a:p>
            <a:pPr marL="1033463" lvl="2" indent="-342900">
              <a:buFont typeface="Arial"/>
              <a:buChar char="•"/>
            </a:pPr>
            <a:r>
              <a:rPr kumimoji="1" lang="en-US" altLang="zh-CN" dirty="0" smtClean="0"/>
              <a:t>Improving the production target.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837767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We are </a:t>
            </a:r>
            <a:r>
              <a:rPr kumimoji="1" lang="en-US" altLang="zh-CN" dirty="0" smtClean="0"/>
              <a:t>hiring</a:t>
            </a:r>
            <a:endParaRPr kumimoji="1"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233416"/>
          </a:xfrm>
        </p:spPr>
        <p:txBody>
          <a:bodyPr>
            <a:normAutofit/>
          </a:bodyPr>
          <a:lstStyle/>
          <a:p>
            <a:r>
              <a:rPr kumimoji="1" lang="en-US" altLang="zh-CN" dirty="0" smtClean="0"/>
              <a:t>To work on:</a:t>
            </a:r>
          </a:p>
          <a:p>
            <a:pPr marL="342900" indent="-342900">
              <a:buFont typeface="Arial"/>
              <a:buChar char="•"/>
            </a:pPr>
            <a:r>
              <a:rPr kumimoji="1" lang="en-US" altLang="zh-CN" dirty="0" smtClean="0"/>
              <a:t>Design and simulation of the experiment</a:t>
            </a:r>
          </a:p>
          <a:p>
            <a:pPr marL="342900" indent="-342900">
              <a:buFont typeface="Arial"/>
              <a:buChar char="•"/>
            </a:pPr>
            <a:r>
              <a:rPr kumimoji="1" lang="en-US" altLang="zh-CN" dirty="0" smtClean="0"/>
              <a:t>R&amp;D of the </a:t>
            </a:r>
            <a:r>
              <a:rPr kumimoji="1" lang="en-US" altLang="zh-CN" dirty="0" err="1" smtClean="0"/>
              <a:t>muon</a:t>
            </a:r>
            <a:r>
              <a:rPr kumimoji="1" lang="en-US" altLang="zh-CN" dirty="0" smtClean="0"/>
              <a:t> beam line </a:t>
            </a:r>
          </a:p>
          <a:p>
            <a:pPr marL="342900" indent="-342900">
              <a:buFont typeface="Arial"/>
              <a:buChar char="•"/>
            </a:pPr>
            <a:r>
              <a:rPr kumimoji="1" lang="en-US" altLang="zh-CN" dirty="0" err="1" smtClean="0"/>
              <a:t>M</a:t>
            </a:r>
            <a:r>
              <a:rPr kumimoji="1" lang="en-US" altLang="zh-CN" dirty="0" err="1" smtClean="0"/>
              <a:t>uon</a:t>
            </a:r>
            <a:r>
              <a:rPr kumimoji="1" lang="zh-CN" altLang="zh-CN" dirty="0" smtClean="0"/>
              <a:t>i</a:t>
            </a:r>
            <a:r>
              <a:rPr kumimoji="1" lang="en-US" altLang="zh-CN" dirty="0" smtClean="0"/>
              <a:t>um </a:t>
            </a:r>
            <a:r>
              <a:rPr kumimoji="1" lang="en-US" altLang="zh-CN" dirty="0" smtClean="0"/>
              <a:t>production</a:t>
            </a:r>
          </a:p>
          <a:p>
            <a:pPr marL="342900" indent="-342900">
              <a:buFont typeface="Arial"/>
              <a:buChar char="•"/>
            </a:pPr>
            <a:endParaRPr kumimoji="1" lang="en-US" altLang="zh-CN" dirty="0"/>
          </a:p>
          <a:p>
            <a:r>
              <a:rPr kumimoji="1" lang="zh-CN" altLang="zh-CN" dirty="0" smtClean="0"/>
              <a:t>B</a:t>
            </a:r>
            <a:r>
              <a:rPr kumimoji="1" lang="en-US" altLang="zh-CN" dirty="0" err="1" smtClean="0"/>
              <a:t>enefits</a:t>
            </a:r>
            <a:r>
              <a:rPr kumimoji="1" lang="en-US" altLang="zh-CN" dirty="0" smtClean="0"/>
              <a:t>:</a:t>
            </a:r>
          </a:p>
          <a:p>
            <a:pPr marL="342900" indent="-342900">
              <a:buFont typeface="Arial"/>
              <a:buChar char="•"/>
            </a:pPr>
            <a:r>
              <a:rPr kumimoji="1" lang="en-US" altLang="zh-CN" dirty="0" smtClean="0"/>
              <a:t>350k </a:t>
            </a:r>
            <a:r>
              <a:rPr kumimoji="1" lang="mr-IN" altLang="zh-CN" dirty="0" smtClean="0"/>
              <a:t>–</a:t>
            </a:r>
            <a:r>
              <a:rPr kumimoji="1" lang="en-US" altLang="zh-CN" dirty="0" smtClean="0"/>
              <a:t> 400k RMB/year base salary</a:t>
            </a:r>
          </a:p>
          <a:p>
            <a:pPr marL="342900" indent="-342900">
              <a:buFont typeface="Arial"/>
              <a:buChar char="•"/>
            </a:pPr>
            <a:r>
              <a:rPr kumimoji="1" lang="en-US" altLang="zh-CN" dirty="0" smtClean="0"/>
              <a:t>500k </a:t>
            </a:r>
            <a:r>
              <a:rPr kumimoji="1" lang="mr-IN" altLang="zh-CN" dirty="0" smtClean="0"/>
              <a:t>–</a:t>
            </a:r>
            <a:r>
              <a:rPr kumimoji="1" lang="en-US" altLang="zh-CN" dirty="0" smtClean="0"/>
              <a:t> 1 M RMB compensation (from local government)</a:t>
            </a:r>
          </a:p>
          <a:p>
            <a:pPr marL="342900" indent="-342900">
              <a:buFont typeface="Arial"/>
              <a:buChar char="•"/>
            </a:pPr>
            <a:r>
              <a:rPr kumimoji="1" lang="zh-CN" altLang="zh-CN" dirty="0"/>
              <a:t>P</a:t>
            </a:r>
            <a:r>
              <a:rPr kumimoji="1" lang="en-US" altLang="zh-CN" dirty="0" err="1" smtClean="0"/>
              <a:t>ossibility</a:t>
            </a:r>
            <a:r>
              <a:rPr kumimoji="1" lang="en-US" altLang="zh-CN" dirty="0" smtClean="0"/>
              <a:t> for permanent position (more benefits, </a:t>
            </a:r>
            <a:r>
              <a:rPr kumimoji="1" lang="en-US" altLang="zh-CN" dirty="0" err="1" smtClean="0"/>
              <a:t>pls</a:t>
            </a:r>
            <a:r>
              <a:rPr kumimoji="1" lang="en-US" altLang="zh-CN" dirty="0" smtClean="0"/>
              <a:t> ask me if you are interested)</a:t>
            </a:r>
          </a:p>
          <a:p>
            <a:pPr marL="3314700" lvl="6" indent="-342900">
              <a:buFont typeface="Arial"/>
              <a:buChar char="•"/>
            </a:pPr>
            <a:r>
              <a:rPr kumimoji="1" lang="en-US" altLang="zh-CN" dirty="0" smtClean="0"/>
              <a:t>Dr. Yu Bao,    </a:t>
            </a:r>
            <a:r>
              <a:rPr kumimoji="1" lang="en-US" altLang="zh-CN" dirty="0" err="1" smtClean="0"/>
              <a:t>yubao@ihep.ac.cn</a:t>
            </a:r>
            <a:endParaRPr kumimoji="1" lang="zh-CN" altLang="en-US" dirty="0"/>
          </a:p>
        </p:txBody>
      </p:sp>
      <p:pic>
        <p:nvPicPr>
          <p:cNvPr id="5" name="图片 4" descr="711570954490_.pic_hd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9" t="20555" r="18337" b="17587"/>
          <a:stretch/>
        </p:blipFill>
        <p:spPr>
          <a:xfrm>
            <a:off x="6400800" y="1524000"/>
            <a:ext cx="2370767" cy="235716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867400" y="9144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/>
              <a:t>My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err="1" smtClean="0"/>
              <a:t>WeChat</a:t>
            </a:r>
            <a:r>
              <a:rPr kumimoji="1" lang="en-US" altLang="zh-CN" sz="2400" dirty="0" smtClean="0"/>
              <a:t> for details</a:t>
            </a:r>
            <a:endParaRPr kumimoji="1"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739188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What we can do with </a:t>
            </a:r>
            <a:r>
              <a:rPr kumimoji="1" lang="en-US" altLang="zh-CN" dirty="0" err="1" smtClean="0"/>
              <a:t>Muonium</a:t>
            </a:r>
            <a:r>
              <a:rPr kumimoji="1" lang="en-US" altLang="zh-CN" dirty="0" smtClean="0"/>
              <a:t> and slow </a:t>
            </a:r>
            <a:r>
              <a:rPr kumimoji="1" lang="en-US" altLang="zh-CN" dirty="0" err="1" smtClean="0"/>
              <a:t>muon</a:t>
            </a:r>
            <a:r>
              <a:rPr kumimoji="1" lang="en-US" altLang="zh-CN" dirty="0" smtClean="0"/>
              <a:t>?</a:t>
            </a:r>
            <a:endParaRPr kumimoji="1" lang="zh-CN" altLang="en-US" dirty="0"/>
          </a:p>
        </p:txBody>
      </p:sp>
      <p:sp>
        <p:nvSpPr>
          <p:cNvPr id="4" name="内容占位符 3"/>
          <p:cNvSpPr txBox="1">
            <a:spLocks/>
          </p:cNvSpPr>
          <p:nvPr/>
        </p:nvSpPr>
        <p:spPr>
          <a:xfrm>
            <a:off x="457200" y="1243584"/>
            <a:ext cx="8108950" cy="506552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52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/>
              <a:buChar char="•"/>
            </a:pPr>
            <a:r>
              <a:rPr kumimoji="1" lang="en-US" altLang="zh-CN" dirty="0" err="1" smtClean="0"/>
              <a:t>Muonium</a:t>
            </a:r>
            <a:r>
              <a:rPr kumimoji="1" lang="en-US" altLang="zh-CN" dirty="0" smtClean="0"/>
              <a:t> physics:</a:t>
            </a:r>
          </a:p>
          <a:p>
            <a:pPr marL="800100" lvl="1" indent="-342900">
              <a:buFont typeface="Wingdings" charset="2"/>
              <a:buChar char="ü"/>
            </a:pPr>
            <a:r>
              <a:rPr kumimoji="1" lang="zh-CN" altLang="zh-CN" dirty="0" smtClean="0"/>
              <a:t>M</a:t>
            </a:r>
            <a:r>
              <a:rPr kumimoji="1" lang="en-US" altLang="zh-CN" dirty="0" err="1" smtClean="0"/>
              <a:t>uonium</a:t>
            </a:r>
            <a:r>
              <a:rPr kumimoji="1" lang="en-US" altLang="zh-CN" dirty="0" smtClean="0"/>
              <a:t> to anti-</a:t>
            </a:r>
            <a:r>
              <a:rPr kumimoji="1" lang="en-US" altLang="zh-CN" dirty="0" err="1" smtClean="0"/>
              <a:t>Muonium</a:t>
            </a:r>
            <a:r>
              <a:rPr kumimoji="1" lang="en-US" altLang="zh-CN" dirty="0" smtClean="0"/>
              <a:t> conversion</a:t>
            </a:r>
          </a:p>
          <a:p>
            <a:pPr marL="800100" lvl="1" indent="-342900">
              <a:buFont typeface="Arial"/>
              <a:buChar char="•"/>
            </a:pPr>
            <a:r>
              <a:rPr kumimoji="1" lang="en-US" altLang="zh-CN" dirty="0" smtClean="0"/>
              <a:t>Hyperfine structure of Mu</a:t>
            </a:r>
          </a:p>
          <a:p>
            <a:pPr marL="800100" lvl="1" indent="-342900">
              <a:buFont typeface="Arial"/>
              <a:buChar char="•"/>
            </a:pPr>
            <a:r>
              <a:rPr kumimoji="1" lang="en-US" altLang="zh-CN" dirty="0" smtClean="0"/>
              <a:t>1s-2s interval</a:t>
            </a:r>
          </a:p>
          <a:p>
            <a:pPr marL="800100" lvl="1" indent="-342900">
              <a:buFont typeface="Arial"/>
              <a:buChar char="•"/>
            </a:pPr>
            <a:r>
              <a:rPr kumimoji="1" lang="en-US" altLang="zh-CN" dirty="0" smtClean="0"/>
              <a:t>Antimatter gravity</a:t>
            </a:r>
          </a:p>
          <a:p>
            <a:pPr marL="342900" indent="-342900">
              <a:buFont typeface="Arial"/>
              <a:buChar char="•"/>
            </a:pPr>
            <a:endParaRPr kumimoji="1" lang="en-US" altLang="zh-CN" dirty="0" smtClean="0"/>
          </a:p>
          <a:p>
            <a:pPr marL="342900" indent="-342900">
              <a:buFont typeface="Arial"/>
              <a:buChar char="•"/>
            </a:pPr>
            <a:endParaRPr kumimoji="1" lang="en-US" altLang="zh-CN" dirty="0"/>
          </a:p>
          <a:p>
            <a:pPr marL="342900" indent="-342900">
              <a:buFont typeface="Arial"/>
              <a:buChar char="•"/>
            </a:pPr>
            <a:r>
              <a:rPr kumimoji="1" lang="en-US" altLang="zh-CN" dirty="0" smtClean="0"/>
              <a:t>Slow </a:t>
            </a:r>
            <a:r>
              <a:rPr kumimoji="1" lang="en-US" altLang="zh-CN" dirty="0" err="1" smtClean="0"/>
              <a:t>muon</a:t>
            </a:r>
            <a:r>
              <a:rPr kumimoji="1" lang="en-US" altLang="zh-CN" dirty="0" smtClean="0"/>
              <a:t> physics</a:t>
            </a:r>
            <a:r>
              <a:rPr kumimoji="1" lang="zh-CN" altLang="en-US" dirty="0" smtClean="0"/>
              <a:t>：</a:t>
            </a:r>
            <a:endParaRPr kumimoji="1" lang="en-US" altLang="zh-CN" dirty="0" smtClean="0"/>
          </a:p>
          <a:p>
            <a:pPr marL="800100" lvl="1" indent="-342900">
              <a:buFont typeface="Wingdings" charset="2"/>
              <a:buChar char="ü"/>
            </a:pPr>
            <a:r>
              <a:rPr kumimoji="1" lang="en-US" altLang="zh-CN" dirty="0" smtClean="0"/>
              <a:t>g-2</a:t>
            </a:r>
          </a:p>
          <a:p>
            <a:pPr marL="800100" lvl="1" indent="-342900">
              <a:buFont typeface="Arial"/>
              <a:buChar char="•"/>
            </a:pPr>
            <a:endParaRPr kumimoji="1" lang="en-US" altLang="zh-CN" dirty="0" smtClean="0"/>
          </a:p>
        </p:txBody>
      </p:sp>
      <p:sp>
        <p:nvSpPr>
          <p:cNvPr id="5" name="右大括号 4"/>
          <p:cNvSpPr/>
          <p:nvPr/>
        </p:nvSpPr>
        <p:spPr>
          <a:xfrm>
            <a:off x="4648200" y="2362200"/>
            <a:ext cx="228600" cy="9906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105400" y="26670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Need complex laser system!!!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270389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Beam parameters (preliminary)</a:t>
            </a:r>
            <a:endParaRPr kumimoji="1" lang="zh-CN" altLang="en-US" dirty="0"/>
          </a:p>
        </p:txBody>
      </p:sp>
      <p:graphicFrame>
        <p:nvGraphicFramePr>
          <p:cNvPr id="5" name="内容占位符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9313322"/>
              </p:ext>
            </p:extLst>
          </p:nvPr>
        </p:nvGraphicFramePr>
        <p:xfrm>
          <a:off x="381000" y="3581400"/>
          <a:ext cx="8108949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2819400"/>
                <a:gridCol w="3079749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PSI1998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 smtClean="0"/>
                        <a:t>EMuS</a:t>
                      </a:r>
                      <a:r>
                        <a:rPr lang="en-US" altLang="zh-CN" dirty="0" smtClean="0"/>
                        <a:t> for </a:t>
                      </a:r>
                      <a:r>
                        <a:rPr lang="en-US" altLang="zh-CN" dirty="0" err="1" smtClean="0"/>
                        <a:t>MuMuBar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Intensity(1E6/s)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zh-CN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~200 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(25kW)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Momentum</a:t>
                      </a:r>
                      <a:r>
                        <a:rPr lang="zh-CN" altLang="en-US" dirty="0" smtClean="0"/>
                        <a:t>（</a:t>
                      </a:r>
                      <a:r>
                        <a:rPr lang="en-US" altLang="zh-CN" dirty="0" smtClean="0"/>
                        <a:t>MeV/c</a:t>
                      </a:r>
                      <a:r>
                        <a:rPr lang="zh-CN" altLang="en-US" dirty="0" smtClean="0"/>
                        <a:t>）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28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 smtClean="0"/>
                        <a:t>δp</a:t>
                      </a:r>
                      <a:r>
                        <a:rPr lang="en-US" altLang="zh-CN" dirty="0" smtClean="0"/>
                        <a:t>/p(FWHM)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5%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3333FF"/>
                          </a:solidFill>
                        </a:rPr>
                        <a:t>15%</a:t>
                      </a:r>
                      <a:endParaRPr lang="zh-CN" altLang="en-US" dirty="0">
                        <a:solidFill>
                          <a:srgbClr val="3333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Pulse length(ns)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continuous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&lt;200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Repetition Rate(Hz)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continuous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3333FF"/>
                          </a:solidFill>
                        </a:rPr>
                        <a:t>2.5</a:t>
                      </a:r>
                      <a:endParaRPr lang="zh-CN" altLang="en-US" dirty="0">
                        <a:solidFill>
                          <a:srgbClr val="3333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Magnetic field (T)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&lt;0.001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914400"/>
            <a:ext cx="3066554" cy="2633700"/>
          </a:xfrm>
          <a:prstGeom prst="rect">
            <a:avLst/>
          </a:prstGeom>
        </p:spPr>
      </p:pic>
      <p:pic>
        <p:nvPicPr>
          <p:cNvPr id="8" name="图片 7" descr="x:y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1695" y="673706"/>
            <a:ext cx="2642809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3373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Preliminary simulation (</a:t>
            </a:r>
            <a:r>
              <a:rPr kumimoji="1" lang="en-US" altLang="zh-CN" dirty="0" err="1" smtClean="0"/>
              <a:t>beamline</a:t>
            </a:r>
            <a:r>
              <a:rPr kumimoji="1" lang="en-US" altLang="zh-CN" dirty="0" smtClean="0"/>
              <a:t> on-going)</a:t>
            </a:r>
            <a:endParaRPr kumimoji="1" lang="zh-CN" altLang="en-US" dirty="0"/>
          </a:p>
        </p:txBody>
      </p:sp>
      <p:pic>
        <p:nvPicPr>
          <p:cNvPr id="6" name="图片 5" descr="NoTilt_col1_z50_xPx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92162" y="524944"/>
            <a:ext cx="2713792" cy="4499182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43832" y="4826001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kumimoji="1" lang="en-US" altLang="zh-CN" sz="2400" dirty="0" smtClean="0"/>
              <a:t>Intensity ~ 5*10</a:t>
            </a:r>
            <a:r>
              <a:rPr kumimoji="1" lang="en-US" altLang="zh-CN" sz="2400" baseline="30000" dirty="0" smtClean="0"/>
              <a:t>8 </a:t>
            </a:r>
            <a:r>
              <a:rPr kumimoji="1" lang="en-US" altLang="zh-CN" sz="2400" dirty="0" smtClean="0"/>
              <a:t>mu+/s</a:t>
            </a:r>
          </a:p>
          <a:p>
            <a:pPr marL="285750" indent="-285750">
              <a:buFont typeface="Arial"/>
              <a:buChar char="•"/>
            </a:pPr>
            <a:r>
              <a:rPr kumimoji="1" lang="en-US" altLang="zh-CN" sz="2400" dirty="0" smtClean="0"/>
              <a:t>Polarization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up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to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90%, can be used for other experiments requiring polarization, and can be transferred to </a:t>
            </a:r>
            <a:r>
              <a:rPr kumimoji="1" lang="en-US" altLang="zh-CN" sz="2400" dirty="0" err="1" smtClean="0"/>
              <a:t>muSR</a:t>
            </a:r>
            <a:r>
              <a:rPr kumimoji="1" lang="en-US" altLang="zh-CN" sz="2400" dirty="0" smtClean="0"/>
              <a:t> study after </a:t>
            </a:r>
            <a:r>
              <a:rPr kumimoji="1" lang="en-US" altLang="zh-CN" sz="2400" dirty="0" err="1" smtClean="0"/>
              <a:t>MuMuBar</a:t>
            </a:r>
            <a:endParaRPr kumimoji="1" lang="en-US" altLang="zh-CN" sz="2400" dirty="0" smtClean="0"/>
          </a:p>
        </p:txBody>
      </p:sp>
      <p:sp>
        <p:nvSpPr>
          <p:cNvPr id="8" name="文本框 7"/>
          <p:cNvSpPr txBox="1"/>
          <p:nvPr/>
        </p:nvSpPr>
        <p:spPr>
          <a:xfrm>
            <a:off x="1143000" y="10668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Polarization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638800" y="1066800"/>
            <a:ext cx="2819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Phase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space</a:t>
            </a:r>
            <a:endParaRPr kumimoji="1" lang="zh-CN" altLang="en-US" dirty="0"/>
          </a:p>
        </p:txBody>
      </p:sp>
      <p:pic>
        <p:nvPicPr>
          <p:cNvPr id="10" name="内容占位符 3" descr="Pol_1w.eps"/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" r="6116"/>
          <a:stretch/>
        </p:blipFill>
        <p:spPr>
          <a:xfrm>
            <a:off x="158754" y="1371600"/>
            <a:ext cx="4184645" cy="277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781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err="1" smtClean="0"/>
              <a:t>Muonium</a:t>
            </a:r>
            <a:r>
              <a:rPr kumimoji="1" lang="en-US" altLang="zh-CN" dirty="0" smtClean="0"/>
              <a:t> and anti-</a:t>
            </a:r>
            <a:r>
              <a:rPr kumimoji="1" lang="en-US" altLang="zh-CN" dirty="0" err="1" smtClean="0"/>
              <a:t>muonium</a:t>
            </a:r>
            <a:endParaRPr kumimoji="1" lang="zh-CN" altLang="en-US" dirty="0"/>
          </a:p>
        </p:txBody>
      </p:sp>
      <p:sp>
        <p:nvSpPr>
          <p:cNvPr id="4" name="同心圆 3"/>
          <p:cNvSpPr/>
          <p:nvPr/>
        </p:nvSpPr>
        <p:spPr>
          <a:xfrm>
            <a:off x="5029200" y="1905000"/>
            <a:ext cx="2743200" cy="1371600"/>
          </a:xfrm>
          <a:prstGeom prst="donut">
            <a:avLst>
              <a:gd name="adj" fmla="val 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5181600" y="200031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6209763" y="2438400"/>
            <a:ext cx="304800" cy="30480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629400" y="22961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smtClean="0"/>
              <a:t>μ</a:t>
            </a:r>
            <a:r>
              <a:rPr kumimoji="1" lang="en-US" altLang="zh-CN" sz="2800" baseline="30000" dirty="0" smtClean="0"/>
              <a:t>-</a:t>
            </a:r>
            <a:endParaRPr kumimoji="1" lang="zh-CN" altLang="en-US" sz="2800" dirty="0"/>
          </a:p>
        </p:txBody>
      </p:sp>
      <p:sp>
        <p:nvSpPr>
          <p:cNvPr id="8" name="文本框 7"/>
          <p:cNvSpPr txBox="1"/>
          <p:nvPr/>
        </p:nvSpPr>
        <p:spPr>
          <a:xfrm>
            <a:off x="5486400" y="20574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smtClean="0"/>
              <a:t>e</a:t>
            </a:r>
            <a:r>
              <a:rPr kumimoji="1" lang="en-US" altLang="zh-CN" sz="2800" baseline="30000" dirty="0" smtClean="0"/>
              <a:t>+</a:t>
            </a:r>
            <a:endParaRPr kumimoji="1" lang="zh-CN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5257800" y="1447800"/>
                <a:ext cx="2667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000" b="1" dirty="0" smtClean="0"/>
                  <a:t>Anti-</a:t>
                </a:r>
                <a:r>
                  <a:rPr kumimoji="1" lang="en-US" altLang="zh-CN" sz="2000" b="1" dirty="0" err="1" smtClean="0"/>
                  <a:t>muonium</a:t>
                </a:r>
                <a:r>
                  <a:rPr kumimoji="1" lang="en-US" altLang="zh-CN" sz="2000" b="1" dirty="0" smtClean="0"/>
                  <a:t> (</a:t>
                </a:r>
                <a14:m>
                  <m:oMath xmlns:m="http://schemas.openxmlformats.org/officeDocument/2006/math" xmlns="">
                    <m:acc>
                      <m:accPr>
                        <m:chr m:val="̅"/>
                        <m:ctrlPr>
                          <a:rPr kumimoji="1"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CN" sz="2000" b="1" i="1" smtClean="0">
                            <a:latin typeface="Cambria Math" panose="02040503050406030204" pitchFamily="18" charset="0"/>
                          </a:rPr>
                          <m:t>𝑴𝒖</m:t>
                        </m:r>
                      </m:e>
                    </m:acc>
                  </m:oMath>
                </a14:m>
                <a:r>
                  <a:rPr kumimoji="1" lang="en-US" altLang="zh-CN" sz="2000" b="1" dirty="0" smtClean="0"/>
                  <a:t>)</a:t>
                </a:r>
                <a:endParaRPr kumimoji="1" lang="zh-CN" altLang="en-US" sz="2000" b="1" dirty="0"/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1447800"/>
                <a:ext cx="2667000" cy="40011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下箭头 9"/>
          <p:cNvSpPr/>
          <p:nvPr/>
        </p:nvSpPr>
        <p:spPr>
          <a:xfrm rot="16200000">
            <a:off x="4076700" y="2247712"/>
            <a:ext cx="304800" cy="8382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同心圆 10"/>
          <p:cNvSpPr/>
          <p:nvPr/>
        </p:nvSpPr>
        <p:spPr>
          <a:xfrm>
            <a:off x="685800" y="1905000"/>
            <a:ext cx="2743200" cy="1371600"/>
          </a:xfrm>
          <a:prstGeom prst="donut">
            <a:avLst>
              <a:gd name="adj" fmla="val 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905000" y="243840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914400" y="1981200"/>
            <a:ext cx="304800" cy="30480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2286000" y="22961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smtClean="0"/>
              <a:t>μ</a:t>
            </a:r>
            <a:r>
              <a:rPr kumimoji="1" lang="en-US" altLang="zh-CN" sz="2800" baseline="30000" dirty="0" smtClean="0"/>
              <a:t>+</a:t>
            </a:r>
            <a:endParaRPr kumimoji="1" lang="zh-CN" altLang="en-US" sz="2800" dirty="0"/>
          </a:p>
        </p:txBody>
      </p:sp>
      <p:sp>
        <p:nvSpPr>
          <p:cNvPr id="15" name="文本框 14"/>
          <p:cNvSpPr txBox="1"/>
          <p:nvPr/>
        </p:nvSpPr>
        <p:spPr>
          <a:xfrm>
            <a:off x="1143000" y="20574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smtClean="0"/>
              <a:t>e</a:t>
            </a:r>
            <a:r>
              <a:rPr kumimoji="1" lang="en-US" altLang="zh-CN" sz="2800" baseline="30000" dirty="0" smtClean="0"/>
              <a:t>-</a:t>
            </a:r>
            <a:endParaRPr kumimoji="1" lang="zh-CN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/>
              <p:cNvSpPr txBox="1"/>
              <p:nvPr/>
            </p:nvSpPr>
            <p:spPr>
              <a:xfrm>
                <a:off x="914400" y="1447800"/>
                <a:ext cx="2667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000" b="1" dirty="0" smtClean="0"/>
                  <a:t> </a:t>
                </a:r>
                <a:r>
                  <a:rPr kumimoji="1" lang="en-US" altLang="zh-CN" sz="2000" b="1" dirty="0" err="1" smtClean="0"/>
                  <a:t>Muonium</a:t>
                </a:r>
                <a:r>
                  <a:rPr kumimoji="1" lang="en-US" altLang="zh-CN" sz="2000" b="1" dirty="0" smtClean="0"/>
                  <a:t> (</a:t>
                </a:r>
                <a14:m>
                  <m:oMath xmlns:m="http://schemas.openxmlformats.org/officeDocument/2006/math" xmlns="">
                    <m:r>
                      <a:rPr kumimoji="1" lang="en-US" altLang="zh-CN" sz="2000" b="1" i="1" smtClean="0">
                        <a:latin typeface="Cambria Math" panose="02040503050406030204" pitchFamily="18" charset="0"/>
                      </a:rPr>
                      <m:t>𝑴𝒖</m:t>
                    </m:r>
                  </m:oMath>
                </a14:m>
                <a:r>
                  <a:rPr kumimoji="1" lang="en-US" altLang="zh-CN" sz="2000" b="1" dirty="0" smtClean="0"/>
                  <a:t>)</a:t>
                </a:r>
                <a:endParaRPr kumimoji="1" lang="zh-CN" altLang="en-US" sz="2000" b="1" dirty="0"/>
              </a:p>
            </p:txBody>
          </p:sp>
        </mc:Choice>
        <mc:Fallback xmlns=""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447800"/>
                <a:ext cx="2667000" cy="400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直线连接符 17"/>
          <p:cNvCxnSpPr/>
          <p:nvPr/>
        </p:nvCxnSpPr>
        <p:spPr>
          <a:xfrm>
            <a:off x="7239000" y="1524000"/>
            <a:ext cx="38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457200" y="3657600"/>
            <a:ext cx="82296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kumimoji="1" lang="en-US" altLang="zh-CN" dirty="0" smtClean="0"/>
              <a:t>Different way searching for </a:t>
            </a:r>
            <a:r>
              <a:rPr kumimoji="1" lang="en-US" altLang="zh-CN" dirty="0" err="1" smtClean="0"/>
              <a:t>cLFV</a:t>
            </a:r>
            <a:r>
              <a:rPr kumimoji="1" lang="en-US" altLang="zh-CN" dirty="0" smtClean="0"/>
              <a:t>, other than Mu2e/COMET, MEG, mu3e</a:t>
            </a:r>
            <a:r>
              <a:rPr kumimoji="1" lang="mr-IN" altLang="zh-CN" dirty="0" smtClean="0"/>
              <a:t>…</a:t>
            </a:r>
            <a:endParaRPr kumimoji="1" lang="en-US" altLang="zh-CN" dirty="0" smtClean="0"/>
          </a:p>
          <a:p>
            <a:pPr marL="800100" lvl="1" indent="-342900">
              <a:buFont typeface="Arial"/>
              <a:buChar char="•"/>
            </a:pPr>
            <a:r>
              <a:rPr kumimoji="1" lang="en-US" altLang="zh-CN" sz="2000" dirty="0"/>
              <a:t>Mu2e/COMET</a:t>
            </a:r>
          </a:p>
          <a:p>
            <a:pPr marL="3086100" lvl="6" indent="-342900">
              <a:buFont typeface="Wingdings" charset="2"/>
              <a:buChar char="Ø"/>
            </a:pPr>
            <a:r>
              <a:rPr kumimoji="1" lang="zh-CN" altLang="en-US" sz="2000" dirty="0"/>
              <a:t> </a:t>
            </a:r>
            <a:endParaRPr kumimoji="1" lang="en-US" altLang="zh-CN" sz="2000" dirty="0"/>
          </a:p>
          <a:p>
            <a:pPr marL="800100" lvl="1" indent="-342900">
              <a:buFont typeface="Arial"/>
              <a:buChar char="•"/>
            </a:pPr>
            <a:r>
              <a:rPr kumimoji="1" lang="en-US" altLang="zh-CN" sz="2000" dirty="0" smtClean="0"/>
              <a:t>MEG</a:t>
            </a:r>
            <a:endParaRPr kumimoji="1" lang="en-US" altLang="zh-CN" sz="2000" dirty="0"/>
          </a:p>
          <a:p>
            <a:pPr marL="3086100" lvl="6" indent="-342900">
              <a:buFont typeface="Wingdings" charset="2"/>
              <a:buChar char="Ø"/>
            </a:pPr>
            <a:r>
              <a:rPr kumimoji="1" lang="zh-CN" altLang="en-US" sz="2000" dirty="0"/>
              <a:t> </a:t>
            </a:r>
            <a:r>
              <a:rPr kumimoji="1" lang="en-US" altLang="zh-CN" sz="2000" dirty="0" smtClean="0"/>
              <a:t>			</a:t>
            </a:r>
            <a:endParaRPr kumimoji="1" lang="en-US" altLang="zh-CN" sz="2000" dirty="0"/>
          </a:p>
          <a:p>
            <a:pPr marL="800100" lvl="1" indent="-342900">
              <a:buFont typeface="Arial"/>
              <a:buChar char="•"/>
            </a:pPr>
            <a:r>
              <a:rPr kumimoji="1" lang="zh-CN" altLang="zh-CN" sz="2000" dirty="0"/>
              <a:t>Mu</a:t>
            </a:r>
            <a:r>
              <a:rPr kumimoji="1" lang="en-US" altLang="zh-CN" sz="2000" dirty="0"/>
              <a:t>3e</a:t>
            </a:r>
          </a:p>
          <a:p>
            <a:pPr marL="3028950" lvl="6" indent="-285750">
              <a:buFont typeface="Wingdings" charset="2"/>
              <a:buChar char="Ø"/>
            </a:pPr>
            <a:r>
              <a:rPr kumimoji="1" lang="en-US" altLang="zh-CN" dirty="0" smtClean="0"/>
              <a:t> </a:t>
            </a:r>
            <a:endParaRPr kumimoji="1" lang="zh-CN" altLang="en-US" dirty="0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4267200"/>
            <a:ext cx="1524000" cy="30480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1400" y="4876800"/>
            <a:ext cx="1214438" cy="3810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1400" y="5486400"/>
            <a:ext cx="1453662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862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30" descr="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837" y="-27406"/>
            <a:ext cx="51101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幻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Mu-Mu conversion</a:t>
            </a:r>
            <a:endParaRPr kumimoji="1"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37515" y="1292570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zh-CN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Strongly suppressed in SM</a:t>
            </a:r>
          </a:p>
          <a:p>
            <a:pPr>
              <a:spcBef>
                <a:spcPct val="50000"/>
              </a:spcBef>
              <a:buClr>
                <a:srgbClr val="008000"/>
              </a:buClr>
            </a:pPr>
            <a:r>
              <a:rPr lang="en-US" altLang="zh-CN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</a:p>
          <a:p>
            <a:pPr>
              <a:spcBef>
                <a:spcPct val="50000"/>
              </a:spcBef>
              <a:buClr>
                <a:srgbClr val="008000"/>
              </a:buClr>
              <a:buFontTx/>
              <a:buChar char="•"/>
            </a:pPr>
            <a:r>
              <a:rPr lang="en-US" altLang="zh-CN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Theory is proposing lots of models</a:t>
            </a:r>
          </a:p>
          <a:p>
            <a:pPr lvl="1">
              <a:buClr>
                <a:srgbClr val="008000"/>
              </a:buClr>
            </a:pPr>
            <a:r>
              <a:rPr lang="en-US" altLang="zh-CN" b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e.g</a:t>
            </a:r>
            <a:r>
              <a:rPr lang="en-US" altLang="zh-CN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.</a:t>
            </a:r>
          </a:p>
          <a:p>
            <a:pPr lvl="1">
              <a:buClr>
                <a:schemeClr val="tx1"/>
              </a:buClr>
              <a:buFont typeface="Wingdings" charset="0"/>
              <a:buChar char="Ø"/>
            </a:pPr>
            <a:r>
              <a:rPr lang="en-US" altLang="zh-CN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en-US" altLang="zh-CN" sz="1400" b="1" i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Clark, Love </a:t>
            </a:r>
            <a:r>
              <a:rPr lang="zh-CN" altLang="en-US" sz="1400" b="1" i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“</a:t>
            </a:r>
            <a:r>
              <a:rPr lang="en-US" altLang="zh-CN" sz="1400" b="1" i="1" dirty="0" err="1">
                <a:effectLst>
                  <a:outerShdw blurRad="38100" dist="38100" dir="2700000" algn="tl">
                    <a:srgbClr val="DDDDDD"/>
                  </a:outerShdw>
                </a:effectLst>
              </a:rPr>
              <a:t>Muonium-Antimuonium</a:t>
            </a:r>
            <a:r>
              <a:rPr lang="en-US" altLang="zh-CN" sz="1400" b="1" i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Oscillations and Massive </a:t>
            </a:r>
            <a:r>
              <a:rPr lang="en-US" altLang="zh-CN" sz="1400" b="1" i="1" dirty="0" err="1">
                <a:effectLst>
                  <a:outerShdw blurRad="38100" dist="38100" dir="2700000" algn="tl">
                    <a:srgbClr val="DDDDDD"/>
                  </a:outerShdw>
                </a:effectLst>
              </a:rPr>
              <a:t>Majorana</a:t>
            </a:r>
            <a:r>
              <a:rPr lang="en-US" altLang="zh-CN" sz="1400" b="1" i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Neutrinos</a:t>
            </a:r>
            <a:r>
              <a:rPr lang="zh-CN" altLang="en-US" sz="1400" b="1" i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”</a:t>
            </a:r>
            <a:r>
              <a:rPr lang="en-US" altLang="zh-CN" sz="1400" b="1" i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, </a:t>
            </a:r>
          </a:p>
          <a:p>
            <a:pPr lvl="1">
              <a:buClr>
                <a:schemeClr val="tx1"/>
              </a:buClr>
            </a:pPr>
            <a:r>
              <a:rPr lang="en-US" altLang="zh-CN" sz="1400" b="1" i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    </a:t>
            </a:r>
            <a:r>
              <a:rPr lang="en-US" altLang="zh-CN" sz="1400" b="1" i="1" dirty="0" err="1">
                <a:effectLst>
                  <a:outerShdw blurRad="38100" dist="38100" dir="2700000" algn="tl">
                    <a:srgbClr val="DDDDDD"/>
                  </a:outerShdw>
                </a:effectLst>
              </a:rPr>
              <a:t>hep-ph</a:t>
            </a:r>
            <a:r>
              <a:rPr lang="en-US" altLang="zh-CN" sz="1400" b="1" i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/0307264 (2003)</a:t>
            </a:r>
          </a:p>
          <a:p>
            <a:pPr lvl="1">
              <a:buClr>
                <a:schemeClr val="tx1"/>
              </a:buClr>
              <a:buFont typeface="Wingdings" charset="0"/>
              <a:buChar char="Ø"/>
            </a:pPr>
            <a:r>
              <a:rPr lang="en-US" altLang="zh-CN" sz="1400" b="1" i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en-US" altLang="zh-CN" sz="1400" b="1" i="1" dirty="0" err="1">
                <a:effectLst>
                  <a:outerShdw blurRad="38100" dist="38100" dir="2700000" algn="tl">
                    <a:srgbClr val="DDDDDD"/>
                  </a:outerShdw>
                </a:effectLst>
              </a:rPr>
              <a:t>Gusso</a:t>
            </a:r>
            <a:r>
              <a:rPr lang="en-US" altLang="zh-CN" sz="1400" b="1" i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, </a:t>
            </a:r>
            <a:r>
              <a:rPr lang="en-US" altLang="zh-CN" sz="1400" b="1" i="1" dirty="0" err="1">
                <a:effectLst>
                  <a:outerShdw blurRad="38100" dist="38100" dir="2700000" algn="tl">
                    <a:srgbClr val="DDDDDD"/>
                  </a:outerShdw>
                </a:effectLst>
              </a:rPr>
              <a:t>Pires</a:t>
            </a:r>
            <a:r>
              <a:rPr lang="en-US" altLang="zh-CN" sz="1400" b="1" i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, </a:t>
            </a:r>
            <a:r>
              <a:rPr lang="en-US" altLang="zh-CN" sz="1400" b="1" i="1" dirty="0" err="1">
                <a:effectLst>
                  <a:outerShdw blurRad="38100" dist="38100" dir="2700000" algn="tl">
                    <a:srgbClr val="DDDDDD"/>
                  </a:outerShdw>
                </a:effectLst>
              </a:rPr>
              <a:t>Pires</a:t>
            </a:r>
            <a:r>
              <a:rPr lang="en-US" altLang="zh-CN" sz="1400" b="1" i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, Rodrigues da Silva </a:t>
            </a:r>
            <a:r>
              <a:rPr lang="zh-CN" altLang="en-US" sz="1400" b="1" i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“</a:t>
            </a:r>
            <a:r>
              <a:rPr lang="en-US" altLang="zh-CN" sz="1400" b="1" i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Minimal 3-3-1 Model, lepton Mixing and </a:t>
            </a:r>
          </a:p>
          <a:p>
            <a:pPr lvl="1">
              <a:buClr>
                <a:schemeClr val="tx1"/>
              </a:buClr>
            </a:pPr>
            <a:r>
              <a:rPr lang="en-US" altLang="zh-CN" sz="1400" b="1" i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    </a:t>
            </a:r>
            <a:r>
              <a:rPr lang="en-US" altLang="zh-CN" sz="1400" b="1" i="1" dirty="0" err="1">
                <a:effectLst>
                  <a:outerShdw blurRad="38100" dist="38100" dir="2700000" algn="tl">
                    <a:srgbClr val="DDDDDD"/>
                  </a:outerShdw>
                </a:effectLst>
              </a:rPr>
              <a:t>Muonium</a:t>
            </a:r>
            <a:r>
              <a:rPr lang="en-US" altLang="zh-CN" sz="1400" b="1" i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-  </a:t>
            </a:r>
            <a:r>
              <a:rPr lang="en-US" altLang="zh-CN" sz="1400" b="1" i="1" dirty="0" err="1">
                <a:effectLst>
                  <a:outerShdw blurRad="38100" dist="38100" dir="2700000" algn="tl">
                    <a:srgbClr val="DDDDDD"/>
                  </a:outerShdw>
                </a:effectLst>
              </a:rPr>
              <a:t>Antimuonium</a:t>
            </a:r>
            <a:r>
              <a:rPr lang="en-US" altLang="zh-CN" sz="1400" b="1" i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Conversion</a:t>
            </a:r>
            <a:r>
              <a:rPr lang="zh-CN" altLang="en-US" sz="1400" b="1" i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”</a:t>
            </a:r>
            <a:r>
              <a:rPr lang="en-US" altLang="zh-CN" sz="1400" b="1" i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, </a:t>
            </a:r>
            <a:r>
              <a:rPr lang="en-US" altLang="zh-CN" sz="1400" b="1" i="1" dirty="0" err="1">
                <a:effectLst>
                  <a:outerShdw blurRad="38100" dist="38100" dir="2700000" algn="tl">
                    <a:srgbClr val="DDDDDD"/>
                  </a:outerShdw>
                </a:effectLst>
              </a:rPr>
              <a:t>hep-ph</a:t>
            </a:r>
            <a:r>
              <a:rPr lang="en-US" altLang="zh-CN" sz="1400" b="1" i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/0208062 (2002)</a:t>
            </a:r>
          </a:p>
          <a:p>
            <a:pPr lvl="1">
              <a:buClr>
                <a:schemeClr val="tx1"/>
              </a:buClr>
              <a:buFont typeface="Wingdings" charset="0"/>
              <a:buChar char="Ø"/>
            </a:pPr>
            <a:r>
              <a:rPr lang="en-US" altLang="zh-CN" sz="1400" b="1" i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 </a:t>
            </a:r>
            <a:r>
              <a:rPr lang="en-US" altLang="zh-CN" sz="1400" b="1" i="1" dirty="0" err="1">
                <a:effectLst>
                  <a:outerShdw blurRad="38100" dist="38100" dir="2700000" algn="tl">
                    <a:srgbClr val="DDDDDD"/>
                  </a:outerShdw>
                </a:effectLst>
              </a:rPr>
              <a:t>Cvetic,Dib</a:t>
            </a:r>
            <a:r>
              <a:rPr lang="en-US" altLang="zh-CN" sz="1400" b="1" i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, Kim, Kim, </a:t>
            </a:r>
            <a:r>
              <a:rPr lang="zh-CN" altLang="en-US" sz="1400" b="1" i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“</a:t>
            </a:r>
            <a:r>
              <a:rPr lang="en-US" altLang="zh-CN" sz="1400" b="1" i="1" dirty="0" err="1">
                <a:effectLst>
                  <a:outerShdw blurRad="38100" dist="38100" dir="2700000" algn="tl">
                    <a:srgbClr val="DDDDDD"/>
                  </a:outerShdw>
                </a:effectLst>
              </a:rPr>
              <a:t>Muonium-Antimuonium</a:t>
            </a:r>
            <a:r>
              <a:rPr lang="en-US" altLang="zh-CN" sz="1400" b="1" i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Conversion in models with heavy neutrinos</a:t>
            </a:r>
            <a:r>
              <a:rPr lang="zh-CN" altLang="en-US" sz="1400" b="1" i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”</a:t>
            </a:r>
            <a:r>
              <a:rPr lang="en-US" altLang="zh-CN" sz="1400" b="1" i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,</a:t>
            </a:r>
          </a:p>
          <a:p>
            <a:pPr lvl="1">
              <a:buClr>
                <a:schemeClr val="tx1"/>
              </a:buClr>
            </a:pPr>
            <a:r>
              <a:rPr lang="en-US" altLang="zh-CN" sz="1400" b="1" i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    </a:t>
            </a:r>
            <a:r>
              <a:rPr lang="en-US" altLang="zh-CN" sz="1400" b="1" i="1" dirty="0" err="1">
                <a:effectLst>
                  <a:outerShdw blurRad="38100" dist="38100" dir="2700000" algn="tl">
                    <a:srgbClr val="DDDDDD"/>
                  </a:outerShdw>
                </a:effectLst>
              </a:rPr>
              <a:t>hep-ph</a:t>
            </a:r>
            <a:r>
              <a:rPr lang="en-US" altLang="zh-CN" sz="1400" b="1" i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/0504126 (2005)</a:t>
            </a:r>
          </a:p>
          <a:p>
            <a:pPr lvl="1">
              <a:buClr>
                <a:schemeClr val="tx1"/>
              </a:buClr>
              <a:buFont typeface="Wingdings" charset="0"/>
              <a:buChar char="Ø"/>
            </a:pPr>
            <a:r>
              <a:rPr lang="en-US" altLang="zh-CN" sz="1400" b="1" i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en-US" altLang="zh-CN" sz="1400" b="1" i="1" dirty="0" err="1">
                <a:effectLst>
                  <a:outerShdw blurRad="38100" dist="38100" dir="2700000" algn="tl">
                    <a:srgbClr val="DDDDDD"/>
                  </a:outerShdw>
                </a:effectLst>
              </a:rPr>
              <a:t>Applequist</a:t>
            </a:r>
            <a:r>
              <a:rPr lang="en-US" altLang="zh-CN" sz="1400" b="1" i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, Christensen, </a:t>
            </a:r>
            <a:r>
              <a:rPr lang="en-US" altLang="zh-CN" sz="1400" b="1" i="1" dirty="0" err="1">
                <a:effectLst>
                  <a:outerShdw blurRad="38100" dist="38100" dir="2700000" algn="tl">
                    <a:srgbClr val="DDDDDD"/>
                  </a:outerShdw>
                </a:effectLst>
              </a:rPr>
              <a:t>Piai</a:t>
            </a:r>
            <a:r>
              <a:rPr lang="en-US" altLang="zh-CN" sz="1400" b="1" i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, Schrock </a:t>
            </a:r>
            <a:r>
              <a:rPr lang="zh-CN" altLang="en-US" sz="1400" b="1" i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“</a:t>
            </a:r>
            <a:r>
              <a:rPr lang="en-US" altLang="zh-CN" sz="1400" b="1" i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en-US" altLang="zh-CN" sz="1400" b="1" i="1" dirty="0" err="1">
                <a:effectLst>
                  <a:outerShdw blurRad="38100" dist="38100" dir="2700000" algn="tl">
                    <a:srgbClr val="DDDDDD"/>
                  </a:outerShdw>
                </a:effectLst>
              </a:rPr>
              <a:t>Flavour</a:t>
            </a:r>
            <a:r>
              <a:rPr lang="en-US" altLang="zh-CN" sz="1400" b="1" i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-Changing Processes in Extended Technicolor</a:t>
            </a:r>
            <a:r>
              <a:rPr lang="zh-CN" altLang="en-US" sz="1400" b="1" i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”</a:t>
            </a:r>
            <a:r>
              <a:rPr lang="en-US" altLang="zh-CN" sz="1400" b="1" i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,</a:t>
            </a:r>
          </a:p>
          <a:p>
            <a:pPr lvl="1">
              <a:buClr>
                <a:schemeClr val="tx1"/>
              </a:buClr>
            </a:pPr>
            <a:r>
              <a:rPr lang="en-US" altLang="zh-CN" sz="1400" b="1" i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   Phys. Rev.D70, 093919 (2004)</a:t>
            </a:r>
          </a:p>
          <a:p>
            <a:pPr lvl="1">
              <a:buClr>
                <a:schemeClr val="tx1"/>
              </a:buClr>
              <a:buFont typeface="Wingdings" charset="0"/>
              <a:buChar char="Ø"/>
            </a:pPr>
            <a:r>
              <a:rPr lang="en-US" altLang="zh-CN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….</a:t>
            </a:r>
          </a:p>
        </p:txBody>
      </p:sp>
      <p:cxnSp>
        <p:nvCxnSpPr>
          <p:cNvPr id="5" name="直线连接符 4"/>
          <p:cNvCxnSpPr/>
          <p:nvPr/>
        </p:nvCxnSpPr>
        <p:spPr>
          <a:xfrm>
            <a:off x="990600" y="533400"/>
            <a:ext cx="381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2454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11" name="图表 10"/>
          <p:cNvGraphicFramePr/>
          <p:nvPr>
            <p:extLst>
              <p:ext uri="{D42A27DB-BD31-4B8C-83A1-F6EECF244321}">
                <p14:modId xmlns:p14="http://schemas.microsoft.com/office/powerpoint/2010/main" val="855446256"/>
              </p:ext>
            </p:extLst>
          </p:nvPr>
        </p:nvGraphicFramePr>
        <p:xfrm>
          <a:off x="838200" y="1066800"/>
          <a:ext cx="61722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五角星 3"/>
          <p:cNvSpPr/>
          <p:nvPr/>
        </p:nvSpPr>
        <p:spPr>
          <a:xfrm>
            <a:off x="6629400" y="4343400"/>
            <a:ext cx="304800" cy="304800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451822" y="0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kumimoji="1" lang="en-US" altLang="zh-CN" sz="2800" dirty="0" err="1" smtClean="0">
                <a:solidFill>
                  <a:srgbClr val="3333FF"/>
                </a:solidFill>
                <a:latin typeface="微软雅黑"/>
                <a:ea typeface="微软雅黑"/>
                <a:cs typeface="微软雅黑"/>
              </a:rPr>
              <a:t>MuMuBar</a:t>
            </a:r>
            <a:r>
              <a:rPr kumimoji="1" lang="en-US" altLang="zh-CN" sz="2800" dirty="0" smtClean="0">
                <a:solidFill>
                  <a:srgbClr val="3333FF"/>
                </a:solidFill>
                <a:latin typeface="微软雅黑"/>
                <a:ea typeface="微软雅黑"/>
                <a:cs typeface="微软雅黑"/>
              </a:rPr>
              <a:t> history</a:t>
            </a:r>
            <a:endParaRPr kumimoji="1" lang="zh-CN" altLang="en-US" sz="2800" dirty="0">
              <a:solidFill>
                <a:srgbClr val="3333FF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19200" y="5124271"/>
            <a:ext cx="7467600" cy="1549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kumimoji="1" lang="en-US" altLang="zh-CN" sz="1600" dirty="0" smtClean="0">
                <a:solidFill>
                  <a:srgbClr val="000000"/>
                </a:solidFill>
              </a:rPr>
              <a:t>Last search was at PSI, 20 years ago.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kumimoji="1" lang="en-US" altLang="zh-CN" sz="1600" dirty="0" smtClean="0"/>
              <a:t>We propose a new </a:t>
            </a:r>
            <a:r>
              <a:rPr kumimoji="1" lang="en-US" altLang="zh-CN" sz="1600" dirty="0" err="1" smtClean="0"/>
              <a:t>MuMuBar</a:t>
            </a:r>
            <a:r>
              <a:rPr kumimoji="1" lang="en-US" altLang="zh-CN" sz="1600" dirty="0" smtClean="0"/>
              <a:t> experiment based on CSNS proton driver, and expect to increase the sensitivity by </a:t>
            </a:r>
            <a:r>
              <a:rPr kumimoji="1" lang="en-US" altLang="zh-CN" sz="1600" dirty="0" smtClean="0">
                <a:solidFill>
                  <a:srgbClr val="FF6600"/>
                </a:solidFill>
              </a:rPr>
              <a:t>2 orders of magnitude</a:t>
            </a:r>
            <a:r>
              <a:rPr kumimoji="1" lang="en-US" altLang="zh-CN" sz="1600" dirty="0" smtClean="0"/>
              <a:t>.</a:t>
            </a:r>
            <a:r>
              <a:rPr kumimoji="1" lang="en-US" altLang="zh-CN" sz="1600" dirty="0" smtClean="0">
                <a:solidFill>
                  <a:srgbClr val="FF0000"/>
                </a:solidFill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kumimoji="1" lang="en-US" altLang="zh-CN" sz="1600" dirty="0" smtClean="0">
                <a:solidFill>
                  <a:srgbClr val="FF0000"/>
                </a:solidFill>
              </a:rPr>
              <a:t>No on-going experiment currently in the world.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810000" y="3276600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dirty="0" smtClean="0"/>
              <a:t>PSI,1999</a:t>
            </a:r>
            <a:endParaRPr kumimoji="1" lang="zh-CN" altLang="en-US" sz="1200" dirty="0"/>
          </a:p>
        </p:txBody>
      </p:sp>
      <p:sp>
        <p:nvSpPr>
          <p:cNvPr id="8" name="文本框 7"/>
          <p:cNvSpPr txBox="1"/>
          <p:nvPr/>
        </p:nvSpPr>
        <p:spPr>
          <a:xfrm>
            <a:off x="6248400" y="40386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dirty="0" smtClean="0"/>
              <a:t>CSNS</a:t>
            </a:r>
            <a:r>
              <a:rPr kumimoji="1" lang="en-US" altLang="zh-CN" sz="1200" dirty="0"/>
              <a:t>,</a:t>
            </a:r>
            <a:r>
              <a:rPr kumimoji="1" lang="en-US" altLang="zh-CN" sz="1200" dirty="0" smtClean="0"/>
              <a:t>2029</a:t>
            </a:r>
            <a:endParaRPr kumimoji="1"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08582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PSI experiment 1998</a:t>
            </a:r>
            <a:endParaRPr kumimoji="1" lang="zh-CN" altLang="en-US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3417" y="1203158"/>
            <a:ext cx="3928576" cy="4558631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752600"/>
            <a:ext cx="4118597" cy="487680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52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Double coincidence</a:t>
            </a:r>
            <a:r>
              <a:rPr lang="en-US" dirty="0" smtClean="0"/>
              <a:t>：</a:t>
            </a:r>
          </a:p>
          <a:p>
            <a:r>
              <a:rPr lang="en-US" altLang="zh-CN" dirty="0" smtClean="0"/>
              <a:t>Signal</a:t>
            </a:r>
            <a:r>
              <a:rPr lang="en-US" dirty="0" smtClean="0"/>
              <a:t>1：</a:t>
            </a:r>
            <a:r>
              <a:rPr lang="en-US" altLang="zh-CN" dirty="0" smtClean="0"/>
              <a:t>HE </a:t>
            </a:r>
            <a:r>
              <a:rPr lang="en-US" altLang="zh-CN" dirty="0" smtClean="0">
                <a:solidFill>
                  <a:srgbClr val="3333FF"/>
                </a:solidFill>
              </a:rPr>
              <a:t>electron</a:t>
            </a:r>
            <a:r>
              <a:rPr lang="en-US" altLang="zh-CN" dirty="0" smtClean="0"/>
              <a:t> from mu- decay</a:t>
            </a:r>
            <a:endParaRPr lang="en-US" dirty="0" smtClean="0">
              <a:solidFill>
                <a:srgbClr val="3333FF"/>
              </a:solidFill>
            </a:endParaRPr>
          </a:p>
          <a:p>
            <a:r>
              <a:rPr lang="zh-CN" altLang="en-US" dirty="0" smtClean="0"/>
              <a:t>S</a:t>
            </a:r>
            <a:r>
              <a:rPr lang="en-US" altLang="zh-CN" dirty="0" smtClean="0"/>
              <a:t>ignal2</a:t>
            </a:r>
            <a:r>
              <a:rPr lang="zh-CN" altLang="en-US" dirty="0" smtClean="0"/>
              <a:t>：</a:t>
            </a:r>
            <a:r>
              <a:rPr lang="en-US" altLang="zh-CN" dirty="0" smtClean="0"/>
              <a:t>thermal </a:t>
            </a:r>
            <a:r>
              <a:rPr lang="en-US" altLang="zh-CN" dirty="0" smtClean="0">
                <a:solidFill>
                  <a:srgbClr val="FF0000"/>
                </a:solidFill>
              </a:rPr>
              <a:t>positron</a:t>
            </a:r>
            <a:r>
              <a:rPr lang="en-US" altLang="zh-CN" dirty="0" smtClean="0"/>
              <a:t> released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/>
              <a:t>Muon</a:t>
            </a:r>
            <a:r>
              <a:rPr lang="zh-CN" altLang="en-US" dirty="0" smtClean="0"/>
              <a:t> </a:t>
            </a:r>
            <a:r>
              <a:rPr lang="en-US" altLang="zh-CN" dirty="0" smtClean="0"/>
              <a:t>rate:</a:t>
            </a:r>
            <a:r>
              <a:rPr lang="zh-CN" altLang="en-US" dirty="0" smtClean="0"/>
              <a:t> </a:t>
            </a:r>
            <a:r>
              <a:rPr lang="en-US" altLang="zh-CN" dirty="0" smtClean="0"/>
              <a:t>8</a:t>
            </a:r>
            <a:r>
              <a:rPr lang="zh-CN" altLang="en-US" dirty="0" smtClean="0"/>
              <a:t>*</a:t>
            </a:r>
            <a:r>
              <a:rPr lang="en-US" altLang="zh-CN" dirty="0" smtClean="0"/>
              <a:t>10^6</a:t>
            </a:r>
            <a:r>
              <a:rPr lang="zh-CN" altLang="en-US" dirty="0" smtClean="0"/>
              <a:t> </a:t>
            </a:r>
            <a:r>
              <a:rPr lang="en-US" altLang="zh-CN" dirty="0" smtClean="0"/>
              <a:t>mu+/s</a:t>
            </a:r>
          </a:p>
          <a:p>
            <a:r>
              <a:rPr lang="en-US" dirty="0" err="1" smtClean="0"/>
              <a:t>Muonium</a:t>
            </a:r>
            <a:r>
              <a:rPr lang="zh-CN" altLang="en-US" dirty="0" smtClean="0"/>
              <a:t> </a:t>
            </a:r>
            <a:r>
              <a:rPr lang="en-US" altLang="zh-CN" dirty="0" smtClean="0"/>
              <a:t>efficiency:</a:t>
            </a:r>
            <a:r>
              <a:rPr lang="zh-CN" altLang="en-US" dirty="0" smtClean="0"/>
              <a:t> </a:t>
            </a:r>
            <a:r>
              <a:rPr lang="zh-CN" altLang="zh-CN" dirty="0" smtClean="0"/>
              <a:t>1</a:t>
            </a:r>
            <a:r>
              <a:rPr lang="en-US" altLang="zh-CN" dirty="0" smtClean="0"/>
              <a:t>.8%</a:t>
            </a:r>
          </a:p>
          <a:p>
            <a:r>
              <a:rPr lang="en-US" altLang="zh-CN" dirty="0" smtClean="0"/>
              <a:t>Detected </a:t>
            </a:r>
            <a:r>
              <a:rPr lang="en-US" altLang="zh-CN" dirty="0" err="1" smtClean="0"/>
              <a:t>muonium</a:t>
            </a:r>
            <a:r>
              <a:rPr lang="en-US" altLang="zh-CN" dirty="0" smtClean="0"/>
              <a:t>: 5*10^-3 /mu+</a:t>
            </a:r>
          </a:p>
          <a:p>
            <a:r>
              <a:rPr lang="en-US" dirty="0" smtClean="0"/>
              <a:t>Total</a:t>
            </a:r>
            <a:r>
              <a:rPr lang="zh-CN" altLang="en-US" dirty="0" smtClean="0"/>
              <a:t> </a:t>
            </a:r>
            <a:r>
              <a:rPr lang="en-US" altLang="zh-CN" dirty="0" smtClean="0"/>
              <a:t>accumulation:</a:t>
            </a:r>
          </a:p>
          <a:p>
            <a:pPr lvl="1"/>
            <a:r>
              <a:rPr lang="zh-CN" altLang="zh-CN" dirty="0" smtClean="0"/>
              <a:t>5</a:t>
            </a:r>
            <a:r>
              <a:rPr lang="zh-CN" altLang="en-US" dirty="0" smtClean="0"/>
              <a:t>*</a:t>
            </a:r>
            <a:r>
              <a:rPr lang="en-US" altLang="zh-CN" dirty="0" smtClean="0"/>
              <a:t>10^10</a:t>
            </a:r>
            <a:r>
              <a:rPr lang="zh-CN" altLang="en-US" dirty="0" smtClean="0"/>
              <a:t> </a:t>
            </a:r>
            <a:r>
              <a:rPr lang="en-US" altLang="zh-CN" dirty="0" smtClean="0"/>
              <a:t>Mu</a:t>
            </a:r>
            <a:r>
              <a:rPr lang="zh-CN" altLang="en-US" dirty="0" smtClean="0"/>
              <a:t> </a:t>
            </a:r>
            <a:r>
              <a:rPr lang="en-US" altLang="zh-CN" dirty="0" smtClean="0"/>
              <a:t>atoms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altLang="zh-CN" dirty="0" smtClean="0"/>
              <a:t>Our Improvement:</a:t>
            </a:r>
          </a:p>
          <a:p>
            <a:pPr marL="342900" indent="-342900">
              <a:buFont typeface="Arial"/>
              <a:buChar char="•"/>
            </a:pPr>
            <a:r>
              <a:rPr lang="en-US" altLang="zh-CN" dirty="0" err="1" smtClean="0"/>
              <a:t>Muon</a:t>
            </a:r>
            <a:r>
              <a:rPr lang="en-US" altLang="zh-CN" dirty="0" smtClean="0"/>
              <a:t> rate</a:t>
            </a:r>
          </a:p>
          <a:p>
            <a:pPr marL="342900" indent="-342900">
              <a:buFont typeface="Arial"/>
              <a:buChar char="•"/>
            </a:pPr>
            <a:r>
              <a:rPr lang="en-US" altLang="zh-CN" dirty="0" err="1" smtClean="0"/>
              <a:t>Muonium</a:t>
            </a:r>
            <a:r>
              <a:rPr lang="en-US" altLang="zh-CN" dirty="0" smtClean="0"/>
              <a:t> efficiency</a:t>
            </a:r>
          </a:p>
          <a:p>
            <a:pPr marL="342900" indent="-342900">
              <a:buFont typeface="Arial"/>
              <a:buChar char="•"/>
            </a:pPr>
            <a:r>
              <a:rPr lang="zh-CN" altLang="zh-CN" dirty="0" smtClean="0"/>
              <a:t>B</a:t>
            </a:r>
            <a:r>
              <a:rPr lang="en-US" altLang="zh-CN" dirty="0" err="1" smtClean="0"/>
              <a:t>ackground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dirty="0"/>
          </a:p>
        </p:txBody>
      </p:sp>
      <p:sp>
        <p:nvSpPr>
          <p:cNvPr id="6" name="框架 5"/>
          <p:cNvSpPr/>
          <p:nvPr/>
        </p:nvSpPr>
        <p:spPr>
          <a:xfrm>
            <a:off x="304800" y="4953000"/>
            <a:ext cx="3276600" cy="1752600"/>
          </a:xfrm>
          <a:prstGeom prst="frame">
            <a:avLst>
              <a:gd name="adj1" fmla="val 558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190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Background</a:t>
            </a:r>
            <a:endParaRPr kumimoji="1" lang="zh-CN" altLang="en-US" dirty="0"/>
          </a:p>
        </p:txBody>
      </p:sp>
      <p:sp>
        <p:nvSpPr>
          <p:cNvPr id="4" name="内容占位符 3"/>
          <p:cNvSpPr txBox="1">
            <a:spLocks/>
          </p:cNvSpPr>
          <p:nvPr/>
        </p:nvSpPr>
        <p:spPr>
          <a:xfrm>
            <a:off x="228600" y="1243584"/>
            <a:ext cx="8686800" cy="506552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52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kumimoji="1" lang="en-US" altLang="zh-CN" dirty="0" smtClean="0"/>
              <a:t>Accidental coincidences of energetic e- produced by </a:t>
            </a:r>
            <a:r>
              <a:rPr kumimoji="1" lang="en-US" altLang="zh-CN" dirty="0" err="1" smtClean="0"/>
              <a:t>Bhabha</a:t>
            </a:r>
            <a:r>
              <a:rPr kumimoji="1" lang="en-US" altLang="zh-CN" dirty="0" smtClean="0"/>
              <a:t> scattering of e+ from Mu decays and scattered e+</a:t>
            </a:r>
          </a:p>
          <a:p>
            <a:endParaRPr kumimoji="1" lang="en-US" altLang="zh-CN" dirty="0" smtClean="0"/>
          </a:p>
          <a:p>
            <a:pPr marL="457200" indent="-457200">
              <a:buFont typeface="+mj-lt"/>
              <a:buAutoNum type="arabicPeriod"/>
            </a:pPr>
            <a:r>
              <a:rPr kumimoji="1" lang="en-US" altLang="zh-CN" dirty="0" smtClean="0"/>
              <a:t>Allowed decay</a:t>
            </a:r>
            <a:r>
              <a:rPr kumimoji="1" lang="zh-CN" altLang="en-US" dirty="0" smtClean="0"/>
              <a:t>：</a:t>
            </a:r>
            <a:endParaRPr kumimoji="1" lang="en-US" altLang="zh-CN" dirty="0" smtClean="0"/>
          </a:p>
          <a:p>
            <a:pPr marL="457200" indent="-457200">
              <a:buFont typeface="+mj-lt"/>
              <a:buAutoNum type="arabicPeriod"/>
            </a:pPr>
            <a:endParaRPr kumimoji="1" lang="en-US" altLang="zh-CN" dirty="0"/>
          </a:p>
          <a:p>
            <a:pPr lvl="1" indent="0">
              <a:buNone/>
            </a:pPr>
            <a:endParaRPr kumimoji="1" lang="en-US" altLang="zh-CN" dirty="0" smtClean="0"/>
          </a:p>
          <a:p>
            <a:pPr lvl="1" indent="0">
              <a:buNone/>
            </a:pPr>
            <a:r>
              <a:rPr kumimoji="1" lang="en-US" altLang="zh-CN" dirty="0" smtClean="0"/>
              <a:t>Branch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ratio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=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3.4*10</a:t>
            </a:r>
            <a:r>
              <a:rPr kumimoji="1" lang="en-US" altLang="zh-CN" baseline="30000" dirty="0" smtClean="0"/>
              <a:t>-5</a:t>
            </a:r>
            <a:endParaRPr kumimoji="1"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3276600"/>
            <a:ext cx="3505200" cy="55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743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Background of continuous/pulsed beam</a:t>
            </a:r>
            <a:endParaRPr kumimoji="1" lang="zh-CN" altLang="en-US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90600" y="4419600"/>
            <a:ext cx="7481888" cy="1643527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buClr>
                <a:srgbClr val="000099"/>
              </a:buClr>
              <a:buFontTx/>
              <a:buChar char="•"/>
            </a:pPr>
            <a:r>
              <a:rPr lang="en-US" altLang="zh-CN" dirty="0">
                <a:effectLst/>
              </a:rPr>
              <a:t> </a:t>
            </a:r>
            <a:r>
              <a:rPr lang="en-US" altLang="zh-CN" b="1" dirty="0">
                <a:solidFill>
                  <a:srgbClr val="000099"/>
                </a:solidFill>
                <a:effectLst/>
              </a:rPr>
              <a:t>P(</a:t>
            </a:r>
            <a:r>
              <a:rPr lang="en-US" altLang="zh-CN" b="1" dirty="0" smtClean="0">
                <a:solidFill>
                  <a:srgbClr val="000099"/>
                </a:solidFill>
                <a:effectLst/>
              </a:rPr>
              <a:t>M</a:t>
            </a:r>
            <a:r>
              <a:rPr lang="en-US" altLang="zh-CN" b="1" dirty="0" smtClean="0">
                <a:solidFill>
                  <a:srgbClr val="000099"/>
                </a:solidFill>
                <a:effectLst/>
              </a:rPr>
              <a:t>u</a:t>
            </a:r>
            <a:r>
              <a:rPr lang="en-US" altLang="zh-CN" b="1" dirty="0" smtClean="0">
                <a:solidFill>
                  <a:srgbClr val="000099"/>
                </a:solidFill>
                <a:effectLst/>
              </a:rPr>
              <a:t>)  </a:t>
            </a:r>
            <a:r>
              <a:rPr lang="en-US" altLang="zh-CN" b="1" dirty="0">
                <a:solidFill>
                  <a:srgbClr val="000099"/>
                </a:solidFill>
                <a:effectLst/>
                <a:sym typeface="Symbol" charset="0"/>
              </a:rPr>
              <a:t> </a:t>
            </a:r>
            <a:r>
              <a:rPr lang="en-US" altLang="zh-CN" b="1" dirty="0">
                <a:solidFill>
                  <a:srgbClr val="000099"/>
                </a:solidFill>
                <a:effectLst/>
              </a:rPr>
              <a:t>sin</a:t>
            </a:r>
            <a:r>
              <a:rPr lang="en-US" altLang="zh-CN" b="1" baseline="30000" dirty="0">
                <a:solidFill>
                  <a:srgbClr val="000099"/>
                </a:solidFill>
                <a:effectLst/>
              </a:rPr>
              <a:t>2</a:t>
            </a:r>
            <a:r>
              <a:rPr lang="en-US" altLang="zh-CN" b="1" dirty="0">
                <a:solidFill>
                  <a:srgbClr val="000099"/>
                </a:solidFill>
                <a:effectLst/>
              </a:rPr>
              <a:t> [</a:t>
            </a:r>
            <a:r>
              <a:rPr lang="en-US" altLang="zh-CN" b="1" dirty="0" err="1">
                <a:solidFill>
                  <a:srgbClr val="000099"/>
                </a:solidFill>
                <a:effectLst/>
              </a:rPr>
              <a:t>const</a:t>
            </a:r>
            <a:r>
              <a:rPr lang="en-US" altLang="zh-CN" b="1" dirty="0">
                <a:solidFill>
                  <a:srgbClr val="000099"/>
                </a:solidFill>
                <a:effectLst/>
              </a:rPr>
              <a:t> * (G</a:t>
            </a:r>
            <a:r>
              <a:rPr lang="en-US" altLang="zh-CN" b="1" baseline="-25000" dirty="0">
                <a:solidFill>
                  <a:srgbClr val="000099"/>
                </a:solidFill>
                <a:effectLst/>
              </a:rPr>
              <a:t>MM</a:t>
            </a:r>
            <a:r>
              <a:rPr lang="en-US" altLang="zh-CN" b="1" dirty="0">
                <a:solidFill>
                  <a:srgbClr val="000099"/>
                </a:solidFill>
                <a:effectLst/>
              </a:rPr>
              <a:t>/G</a:t>
            </a:r>
            <a:r>
              <a:rPr lang="en-US" altLang="zh-CN" b="1" baseline="-25000" dirty="0">
                <a:solidFill>
                  <a:srgbClr val="000099"/>
                </a:solidFill>
                <a:effectLst/>
              </a:rPr>
              <a:t>F</a:t>
            </a:r>
            <a:r>
              <a:rPr lang="en-US" altLang="zh-CN" b="1" dirty="0">
                <a:solidFill>
                  <a:srgbClr val="000099"/>
                </a:solidFill>
                <a:effectLst/>
              </a:rPr>
              <a:t>)*t]*</a:t>
            </a:r>
            <a:r>
              <a:rPr lang="en-US" altLang="zh-CN" b="1" dirty="0" err="1">
                <a:solidFill>
                  <a:srgbClr val="000099"/>
                </a:solidFill>
                <a:effectLst/>
              </a:rPr>
              <a:t>exp</a:t>
            </a:r>
            <a:r>
              <a:rPr lang="en-US" altLang="zh-CN" b="1" dirty="0">
                <a:solidFill>
                  <a:srgbClr val="000099"/>
                </a:solidFill>
                <a:effectLst/>
              </a:rPr>
              <a:t>[-</a:t>
            </a:r>
            <a:r>
              <a:rPr lang="en-US" altLang="zh-CN" b="1" dirty="0">
                <a:solidFill>
                  <a:srgbClr val="000099"/>
                </a:solidFill>
                <a:effectLst/>
                <a:latin typeface="Symbol" charset="0"/>
              </a:rPr>
              <a:t>l</a:t>
            </a:r>
            <a:r>
              <a:rPr lang="en-US" altLang="zh-CN" b="1" baseline="-25000" dirty="0">
                <a:solidFill>
                  <a:srgbClr val="000099"/>
                </a:solidFill>
                <a:effectLst/>
                <a:latin typeface="Symbol" charset="0"/>
              </a:rPr>
              <a:t>m</a:t>
            </a:r>
            <a:r>
              <a:rPr lang="en-US" altLang="zh-CN" b="1" dirty="0">
                <a:solidFill>
                  <a:srgbClr val="000099"/>
                </a:solidFill>
                <a:effectLst/>
              </a:rPr>
              <a:t>*t]</a:t>
            </a:r>
          </a:p>
          <a:p>
            <a:pPr algn="l">
              <a:lnSpc>
                <a:spcPct val="120000"/>
              </a:lnSpc>
              <a:buFontTx/>
              <a:buChar char="•"/>
            </a:pPr>
            <a:r>
              <a:rPr lang="en-US" altLang="zh-CN" b="1" dirty="0">
                <a:solidFill>
                  <a:srgbClr val="000099"/>
                </a:solidFill>
                <a:effectLst/>
              </a:rPr>
              <a:t> Background </a:t>
            </a:r>
            <a:r>
              <a:rPr lang="en-US" altLang="zh-CN" b="1" dirty="0">
                <a:solidFill>
                  <a:srgbClr val="000099"/>
                </a:solidFill>
                <a:effectLst/>
                <a:sym typeface="Symbol" charset="0"/>
              </a:rPr>
              <a:t> </a:t>
            </a:r>
            <a:r>
              <a:rPr lang="en-US" altLang="zh-CN" b="1" dirty="0" err="1">
                <a:solidFill>
                  <a:srgbClr val="000099"/>
                </a:solidFill>
                <a:effectLst/>
              </a:rPr>
              <a:t>exp</a:t>
            </a:r>
            <a:r>
              <a:rPr lang="en-US" altLang="zh-CN" b="1" dirty="0">
                <a:solidFill>
                  <a:srgbClr val="000099"/>
                </a:solidFill>
                <a:effectLst/>
              </a:rPr>
              <a:t>(- </a:t>
            </a:r>
            <a:r>
              <a:rPr lang="en-US" altLang="zh-CN" b="1" dirty="0">
                <a:solidFill>
                  <a:srgbClr val="008000"/>
                </a:solidFill>
                <a:effectLst/>
              </a:rPr>
              <a:t>n</a:t>
            </a:r>
            <a:r>
              <a:rPr lang="en-US" altLang="zh-CN" b="1" dirty="0">
                <a:solidFill>
                  <a:srgbClr val="000099"/>
                </a:solidFill>
                <a:effectLst/>
              </a:rPr>
              <a:t> </a:t>
            </a:r>
            <a:r>
              <a:rPr lang="en-US" altLang="zh-CN" b="1" dirty="0">
                <a:solidFill>
                  <a:srgbClr val="000099"/>
                </a:solidFill>
                <a:effectLst/>
                <a:latin typeface="Symbol" charset="0"/>
              </a:rPr>
              <a:t>l</a:t>
            </a:r>
            <a:r>
              <a:rPr lang="en-US" altLang="zh-CN" b="1" baseline="-25000" dirty="0">
                <a:solidFill>
                  <a:srgbClr val="000099"/>
                </a:solidFill>
                <a:effectLst/>
                <a:latin typeface="Symbol" charset="0"/>
              </a:rPr>
              <a:t>m</a:t>
            </a:r>
            <a:r>
              <a:rPr lang="en-US" altLang="zh-CN" b="1" dirty="0">
                <a:solidFill>
                  <a:srgbClr val="000099"/>
                </a:solidFill>
                <a:effectLst/>
              </a:rPr>
              <a:t>*t) ; </a:t>
            </a:r>
            <a:r>
              <a:rPr lang="en-US" altLang="zh-CN" sz="2000" b="1" dirty="0">
                <a:solidFill>
                  <a:srgbClr val="008000"/>
                </a:solidFill>
                <a:effectLst/>
              </a:rPr>
              <a:t>n-fold coincidence detection</a:t>
            </a:r>
          </a:p>
          <a:p>
            <a:pPr algn="l">
              <a:lnSpc>
                <a:spcPct val="110000"/>
              </a:lnSpc>
              <a:buFontTx/>
              <a:buChar char="•"/>
            </a:pPr>
            <a:r>
              <a:rPr lang="en-US" altLang="zh-CN" b="1" dirty="0">
                <a:solidFill>
                  <a:srgbClr val="000099"/>
                </a:solidFill>
                <a:effectLst/>
              </a:rPr>
              <a:t> For G</a:t>
            </a:r>
            <a:r>
              <a:rPr lang="en-US" altLang="zh-CN" b="1" baseline="-25000" dirty="0">
                <a:solidFill>
                  <a:srgbClr val="000099"/>
                </a:solidFill>
                <a:effectLst/>
              </a:rPr>
              <a:t>MM</a:t>
            </a:r>
            <a:r>
              <a:rPr lang="en-US" altLang="zh-CN" b="1" dirty="0">
                <a:solidFill>
                  <a:srgbClr val="000099"/>
                </a:solidFill>
                <a:effectLst/>
              </a:rPr>
              <a:t> &lt;&lt; G</a:t>
            </a:r>
            <a:r>
              <a:rPr lang="en-US" altLang="zh-CN" b="1" baseline="-25000" dirty="0">
                <a:solidFill>
                  <a:srgbClr val="000099"/>
                </a:solidFill>
                <a:effectLst/>
              </a:rPr>
              <a:t>F</a:t>
            </a:r>
            <a:r>
              <a:rPr lang="en-US" altLang="zh-CN" b="1" dirty="0">
                <a:solidFill>
                  <a:srgbClr val="000099"/>
                </a:solidFill>
                <a:effectLst/>
              </a:rPr>
              <a:t>  M gains over Background</a:t>
            </a:r>
          </a:p>
          <a:p>
            <a:pPr algn="l">
              <a:buClr>
                <a:srgbClr val="FF0000"/>
              </a:buClr>
              <a:buFontTx/>
              <a:buChar char="•"/>
            </a:pPr>
            <a:r>
              <a:rPr lang="en-US" altLang="zh-CN" b="1" dirty="0">
                <a:effectLst/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effectLst/>
              </a:rPr>
              <a:t>P(</a:t>
            </a:r>
            <a:r>
              <a:rPr lang="en-US" altLang="zh-CN" b="1" dirty="0" smtClean="0">
                <a:solidFill>
                  <a:srgbClr val="FF0000"/>
                </a:solidFill>
                <a:effectLst/>
              </a:rPr>
              <a:t>M</a:t>
            </a:r>
            <a:r>
              <a:rPr lang="en-US" altLang="zh-CN" b="1" dirty="0" smtClean="0">
                <a:solidFill>
                  <a:srgbClr val="FF0000"/>
                </a:solidFill>
                <a:effectLst/>
              </a:rPr>
              <a:t>u</a:t>
            </a:r>
            <a:r>
              <a:rPr lang="en-US" altLang="zh-CN" b="1" dirty="0" smtClean="0">
                <a:solidFill>
                  <a:srgbClr val="FF0000"/>
                </a:solidFill>
                <a:effectLst/>
              </a:rPr>
              <a:t>) </a:t>
            </a:r>
            <a:r>
              <a:rPr lang="en-US" altLang="zh-CN" b="1" dirty="0">
                <a:solidFill>
                  <a:srgbClr val="FF0000"/>
                </a:solidFill>
                <a:effectLst/>
              </a:rPr>
              <a:t>/ Background </a:t>
            </a:r>
            <a:r>
              <a:rPr lang="en-US" altLang="zh-CN" b="1" dirty="0">
                <a:solidFill>
                  <a:srgbClr val="FF0000"/>
                </a:solidFill>
                <a:effectLst/>
                <a:sym typeface="Symbol" charset="0"/>
              </a:rPr>
              <a:t> t</a:t>
            </a:r>
            <a:r>
              <a:rPr lang="en-US" altLang="zh-CN" b="1" baseline="30000" dirty="0">
                <a:solidFill>
                  <a:srgbClr val="FF0000"/>
                </a:solidFill>
                <a:effectLst/>
                <a:sym typeface="Symbol" charset="0"/>
              </a:rPr>
              <a:t>2</a:t>
            </a:r>
            <a:r>
              <a:rPr lang="en-US" altLang="zh-CN" b="1" dirty="0">
                <a:solidFill>
                  <a:srgbClr val="FF0000"/>
                </a:solidFill>
                <a:effectLst/>
                <a:sym typeface="Symbol" charset="0"/>
              </a:rPr>
              <a:t> * </a:t>
            </a:r>
            <a:r>
              <a:rPr lang="en-US" altLang="zh-CN" b="1" dirty="0" err="1">
                <a:solidFill>
                  <a:srgbClr val="FF0000"/>
                </a:solidFill>
                <a:effectLst/>
                <a:sym typeface="Symbol" charset="0"/>
              </a:rPr>
              <a:t>exp</a:t>
            </a:r>
            <a:r>
              <a:rPr lang="en-US" altLang="zh-CN" b="1" dirty="0">
                <a:solidFill>
                  <a:srgbClr val="FF0000"/>
                </a:solidFill>
                <a:effectLst/>
                <a:sym typeface="Symbol" charset="0"/>
              </a:rPr>
              <a:t>[+(n-1)* </a:t>
            </a:r>
            <a:r>
              <a:rPr lang="en-US" altLang="zh-CN" b="1" dirty="0">
                <a:solidFill>
                  <a:srgbClr val="FF0000"/>
                </a:solidFill>
                <a:effectLst/>
                <a:latin typeface="Symbol" charset="0"/>
              </a:rPr>
              <a:t>l</a:t>
            </a:r>
            <a:r>
              <a:rPr lang="en-US" altLang="zh-CN" b="1" baseline="-25000" dirty="0">
                <a:solidFill>
                  <a:srgbClr val="FF0000"/>
                </a:solidFill>
                <a:effectLst/>
                <a:latin typeface="Symbol" charset="0"/>
              </a:rPr>
              <a:t>m</a:t>
            </a:r>
            <a:r>
              <a:rPr lang="en-US" altLang="zh-CN" b="1" dirty="0">
                <a:solidFill>
                  <a:srgbClr val="FF0000"/>
                </a:solidFill>
                <a:effectLst/>
              </a:rPr>
              <a:t>*t]</a:t>
            </a:r>
          </a:p>
          <a:p>
            <a:pPr algn="l">
              <a:lnSpc>
                <a:spcPct val="120000"/>
              </a:lnSpc>
            </a:pPr>
            <a:r>
              <a:rPr lang="en-US" altLang="zh-CN" b="1" dirty="0">
                <a:solidFill>
                  <a:srgbClr val="FF0000"/>
                </a:solidFill>
                <a:effectLst/>
                <a:sym typeface="Symbol" charset="0"/>
              </a:rPr>
              <a:t>                 </a:t>
            </a:r>
            <a:endParaRPr lang="en-US" altLang="zh-CN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303463" y="6203950"/>
            <a:ext cx="4841875" cy="519113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charset="0"/>
              </a:rPr>
              <a:t>     Pulsed ACCELERATOR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066800"/>
            <a:ext cx="6019800" cy="3239226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010400" y="60960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By Jungman,2016</a:t>
            </a:r>
            <a:endParaRPr kumimoji="1" lang="zh-CN" altLang="en-US" dirty="0"/>
          </a:p>
        </p:txBody>
      </p:sp>
      <p:cxnSp>
        <p:nvCxnSpPr>
          <p:cNvPr id="9" name="直线连接符 8"/>
          <p:cNvCxnSpPr/>
          <p:nvPr/>
        </p:nvCxnSpPr>
        <p:spPr>
          <a:xfrm>
            <a:off x="1447800" y="4495800"/>
            <a:ext cx="304800" cy="0"/>
          </a:xfrm>
          <a:prstGeom prst="line">
            <a:avLst/>
          </a:prstGeom>
          <a:ln>
            <a:solidFill>
              <a:srgbClr val="3333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线连接符 9"/>
          <p:cNvCxnSpPr/>
          <p:nvPr/>
        </p:nvCxnSpPr>
        <p:spPr>
          <a:xfrm>
            <a:off x="1447800" y="5410200"/>
            <a:ext cx="304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4678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err="1" smtClean="0"/>
              <a:t>Muon</a:t>
            </a:r>
            <a:r>
              <a:rPr kumimoji="1" lang="en-US" altLang="zh-CN" dirty="0" smtClean="0"/>
              <a:t> source @ CSNS</a:t>
            </a:r>
            <a:endParaRPr kumimoji="1"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381000" y="3962400"/>
            <a:ext cx="449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kumimoji="1" lang="en-US" altLang="zh-CN" dirty="0" smtClean="0"/>
              <a:t>Proton: 1.6GeV</a:t>
            </a:r>
            <a:r>
              <a:rPr kumimoji="1" lang="zh-CN" altLang="en-US" dirty="0" smtClean="0"/>
              <a:t>，</a:t>
            </a:r>
            <a:r>
              <a:rPr kumimoji="1" lang="en-US" altLang="zh-CN" dirty="0" smtClean="0"/>
              <a:t>25Hz</a:t>
            </a:r>
            <a:r>
              <a:rPr kumimoji="1" lang="zh-CN" altLang="en-US" dirty="0" smtClean="0"/>
              <a:t>，</a:t>
            </a:r>
            <a:r>
              <a:rPr kumimoji="1" lang="en-US" altLang="zh-CN" dirty="0" smtClean="0"/>
              <a:t>100kW~500kW</a:t>
            </a:r>
          </a:p>
          <a:p>
            <a:pPr marL="285750" indent="-285750">
              <a:buFont typeface="Arial"/>
              <a:buChar char="•"/>
            </a:pPr>
            <a:r>
              <a:rPr kumimoji="1" lang="en-US" altLang="zh-CN" dirty="0" smtClean="0"/>
              <a:t>Conceptual design has been completed for the </a:t>
            </a:r>
            <a:r>
              <a:rPr kumimoji="1" lang="en-US" altLang="zh-CN" dirty="0" err="1" smtClean="0"/>
              <a:t>muSR</a:t>
            </a:r>
            <a:r>
              <a:rPr kumimoji="1" lang="en-US" altLang="zh-CN" dirty="0" smtClean="0"/>
              <a:t> applications.</a:t>
            </a:r>
          </a:p>
          <a:p>
            <a:pPr marL="285750" indent="-285750">
              <a:buFont typeface="Arial"/>
              <a:buChar char="•"/>
            </a:pPr>
            <a:r>
              <a:rPr kumimoji="1" lang="en-US" altLang="zh-CN" dirty="0" err="1" smtClean="0"/>
              <a:t>MuMuBar</a:t>
            </a:r>
            <a:r>
              <a:rPr kumimoji="1" lang="en-US" altLang="zh-CN" dirty="0" smtClean="0"/>
              <a:t> needs a dedicated beam line for 1 </a:t>
            </a:r>
            <a:r>
              <a:rPr kumimoji="1" lang="mr-IN" altLang="zh-CN" dirty="0" smtClean="0"/>
              <a:t>–</a:t>
            </a:r>
            <a:r>
              <a:rPr kumimoji="1" lang="en-US" altLang="zh-CN" dirty="0" smtClean="0"/>
              <a:t> 2 years for data taking. </a:t>
            </a:r>
          </a:p>
          <a:p>
            <a:pPr marL="285750" indent="-285750">
              <a:buFont typeface="Arial"/>
              <a:buChar char="•"/>
            </a:pPr>
            <a:endParaRPr kumimoji="1" lang="en-US" altLang="zh-CN" dirty="0"/>
          </a:p>
          <a:p>
            <a:pPr marL="285750" indent="-285750">
              <a:buFont typeface="Arial"/>
              <a:buChar char="•"/>
            </a:pPr>
            <a:r>
              <a:rPr kumimoji="1" lang="en-US" altLang="zh-CN" dirty="0" err="1" smtClean="0">
                <a:solidFill>
                  <a:srgbClr val="FF0000"/>
                </a:solidFill>
              </a:rPr>
              <a:t>Muon</a:t>
            </a:r>
            <a:r>
              <a:rPr kumimoji="1" lang="en-US" altLang="zh-CN" dirty="0" smtClean="0">
                <a:solidFill>
                  <a:srgbClr val="FF0000"/>
                </a:solidFill>
              </a:rPr>
              <a:t> source project has been planed in the CSNS phase II upgrade.</a:t>
            </a:r>
          </a:p>
        </p:txBody>
      </p:sp>
      <p:pic>
        <p:nvPicPr>
          <p:cNvPr id="6" name="内容占位符 7" descr="462EB09FC2AB78370081BBA3441B52497D2F7138_size140_w1200_h675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1" t="36277" r="18944" b="13416"/>
          <a:stretch/>
        </p:blipFill>
        <p:spPr>
          <a:xfrm>
            <a:off x="304800" y="1219200"/>
            <a:ext cx="5165194" cy="2514600"/>
          </a:xfrm>
          <a:prstGeom prst="rect">
            <a:avLst/>
          </a:prstGeom>
        </p:spPr>
      </p:pic>
      <p:sp>
        <p:nvSpPr>
          <p:cNvPr id="7" name="梯形 6"/>
          <p:cNvSpPr/>
          <p:nvPr/>
        </p:nvSpPr>
        <p:spPr>
          <a:xfrm>
            <a:off x="2971800" y="2133600"/>
            <a:ext cx="703058" cy="260825"/>
          </a:xfrm>
          <a:prstGeom prst="trapezoid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9" name="图片 8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562600" y="1219200"/>
            <a:ext cx="3352800" cy="351111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7054087" y="2311689"/>
            <a:ext cx="14041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err="1" smtClean="0">
                <a:solidFill>
                  <a:srgbClr val="FFFF00"/>
                </a:solidFill>
              </a:rPr>
              <a:t>MuMuBar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570346" y="3761522"/>
            <a:ext cx="11376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FFFF00"/>
                </a:solidFill>
              </a:rPr>
              <a:t>Decay </a:t>
            </a:r>
            <a:r>
              <a:rPr lang="en-US" altLang="zh-CN" dirty="0" err="1" smtClean="0">
                <a:solidFill>
                  <a:srgbClr val="FFFF00"/>
                </a:solidFill>
              </a:rPr>
              <a:t>muon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746686" y="4055751"/>
            <a:ext cx="11376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FFFF00"/>
                </a:solidFill>
              </a:rPr>
              <a:t>Surface </a:t>
            </a:r>
            <a:r>
              <a:rPr lang="en-US" altLang="zh-CN" dirty="0" err="1" smtClean="0">
                <a:solidFill>
                  <a:srgbClr val="FFFF00"/>
                </a:solidFill>
              </a:rPr>
              <a:t>muon</a:t>
            </a:r>
            <a:endParaRPr lang="zh-CN" altLang="en-US" dirty="0">
              <a:solidFill>
                <a:srgbClr val="FFFF00"/>
              </a:solidFill>
            </a:endParaRPr>
          </a:p>
        </p:txBody>
      </p:sp>
      <p:cxnSp>
        <p:nvCxnSpPr>
          <p:cNvPr id="13" name="直接箭头连接符 15"/>
          <p:cNvCxnSpPr/>
          <p:nvPr/>
        </p:nvCxnSpPr>
        <p:spPr>
          <a:xfrm flipH="1">
            <a:off x="6718704" y="2595111"/>
            <a:ext cx="476639" cy="164495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7"/>
          <p:cNvCxnSpPr/>
          <p:nvPr/>
        </p:nvCxnSpPr>
        <p:spPr>
          <a:xfrm flipH="1" flipV="1">
            <a:off x="7239000" y="3764662"/>
            <a:ext cx="369086" cy="71677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9"/>
          <p:cNvCxnSpPr/>
          <p:nvPr/>
        </p:nvCxnSpPr>
        <p:spPr>
          <a:xfrm flipV="1">
            <a:off x="6203208" y="3588518"/>
            <a:ext cx="426192" cy="559094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5486400" y="5105400"/>
            <a:ext cx="3429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We are designing a </a:t>
            </a:r>
            <a:r>
              <a:rPr kumimoji="1" lang="en-US" altLang="zh-CN" dirty="0" err="1" smtClean="0"/>
              <a:t>MuMuBar</a:t>
            </a:r>
            <a:r>
              <a:rPr kumimoji="1" lang="en-US" altLang="zh-CN" dirty="0" smtClean="0"/>
              <a:t> </a:t>
            </a:r>
            <a:r>
              <a:rPr kumimoji="1" lang="en-US" altLang="zh-CN" dirty="0" err="1" smtClean="0"/>
              <a:t>beamline</a:t>
            </a:r>
            <a:r>
              <a:rPr kumimoji="1" lang="en-US" altLang="zh-CN" dirty="0" smtClean="0"/>
              <a:t> to reach an intensity of 10</a:t>
            </a:r>
            <a:r>
              <a:rPr kumimoji="1" lang="en-US" altLang="zh-CN" baseline="30000" dirty="0" smtClean="0"/>
              <a:t>8 </a:t>
            </a:r>
            <a:r>
              <a:rPr kumimoji="1" lang="en-US" altLang="zh-CN" dirty="0" smtClean="0"/>
              <a:t>mu+/s, which is more than 10 times higher than 1999 PSI experiment.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52474026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PT Project Intro Wang</Template>
  <TotalTime>52939</TotalTime>
  <Words>1292</Words>
  <Application>Microsoft Macintosh PowerPoint</Application>
  <PresentationFormat>全屏显示(4:3)</PresentationFormat>
  <Paragraphs>254</Paragraphs>
  <Slides>26</Slides>
  <Notes>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27" baseType="lpstr">
      <vt:lpstr>Blank</vt:lpstr>
      <vt:lpstr>PowerPoint 演示文稿</vt:lpstr>
      <vt:lpstr>Outlines</vt:lpstr>
      <vt:lpstr>Muonium and anti-muonium</vt:lpstr>
      <vt:lpstr>Mu-Mu conversion</vt:lpstr>
      <vt:lpstr>PowerPoint 演示文稿</vt:lpstr>
      <vt:lpstr>PSI experiment 1998</vt:lpstr>
      <vt:lpstr>Background</vt:lpstr>
      <vt:lpstr>Background of continuous/pulsed beam</vt:lpstr>
      <vt:lpstr>Muon source @ CSNS</vt:lpstr>
      <vt:lpstr>Alternative design – collect muons backward</vt:lpstr>
      <vt:lpstr>MuMuBar @ CSNS</vt:lpstr>
      <vt:lpstr>How to produce Mu</vt:lpstr>
      <vt:lpstr>Slowing down processes</vt:lpstr>
      <vt:lpstr>Aerogel</vt:lpstr>
      <vt:lpstr>Superfluid helium (courtesy of A. Soter)</vt:lpstr>
      <vt:lpstr>Superfluid helium + CNT/eroded Al2O3</vt:lpstr>
      <vt:lpstr>Phase rotation by induction LINAC/ RFQ</vt:lpstr>
      <vt:lpstr>MuMuBar Detector System</vt:lpstr>
      <vt:lpstr>Electron Detector</vt:lpstr>
      <vt:lpstr>Positron Detector</vt:lpstr>
      <vt:lpstr>PowerPoint 演示文稿</vt:lpstr>
      <vt:lpstr>Summary </vt:lpstr>
      <vt:lpstr>We are hiring</vt:lpstr>
      <vt:lpstr>What we can do with Muonium and slow muon?</vt:lpstr>
      <vt:lpstr>Beam parameters (preliminary)</vt:lpstr>
      <vt:lpstr>Preliminary simulation (beamline on-going)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LLRF Feedback Stability</dc:title>
  <dc:creator>Wang, Faya</dc:creator>
  <cp:lastModifiedBy>Yu Bao</cp:lastModifiedBy>
  <cp:revision>2267</cp:revision>
  <cp:lastPrinted>2017-10-28T12:38:41Z</cp:lastPrinted>
  <dcterms:created xsi:type="dcterms:W3CDTF">2006-08-16T00:00:00Z</dcterms:created>
  <dcterms:modified xsi:type="dcterms:W3CDTF">2019-12-08T01:53:39Z</dcterms:modified>
</cp:coreProperties>
</file>