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53"/>
  </p:notesMasterIdLst>
  <p:handoutMasterIdLst>
    <p:handoutMasterId r:id="rId54"/>
  </p:handoutMasterIdLst>
  <p:sldIdLst>
    <p:sldId id="263" r:id="rId2"/>
    <p:sldId id="372" r:id="rId3"/>
    <p:sldId id="469" r:id="rId4"/>
    <p:sldId id="389" r:id="rId5"/>
    <p:sldId id="440" r:id="rId6"/>
    <p:sldId id="470" r:id="rId7"/>
    <p:sldId id="375" r:id="rId8"/>
    <p:sldId id="471" r:id="rId9"/>
    <p:sldId id="482" r:id="rId10"/>
    <p:sldId id="344" r:id="rId11"/>
    <p:sldId id="472" r:id="rId12"/>
    <p:sldId id="346" r:id="rId13"/>
    <p:sldId id="347" r:id="rId14"/>
    <p:sldId id="416" r:id="rId15"/>
    <p:sldId id="279" r:id="rId16"/>
    <p:sldId id="443" r:id="rId17"/>
    <p:sldId id="445" r:id="rId18"/>
    <p:sldId id="444" r:id="rId19"/>
    <p:sldId id="338" r:id="rId20"/>
    <p:sldId id="283" r:id="rId21"/>
    <p:sldId id="378" r:id="rId22"/>
    <p:sldId id="379" r:id="rId23"/>
    <p:sldId id="380" r:id="rId24"/>
    <p:sldId id="287" r:id="rId25"/>
    <p:sldId id="289" r:id="rId26"/>
    <p:sldId id="455" r:id="rId27"/>
    <p:sldId id="381" r:id="rId28"/>
    <p:sldId id="474" r:id="rId29"/>
    <p:sldId id="358" r:id="rId30"/>
    <p:sldId id="357" r:id="rId31"/>
    <p:sldId id="303" r:id="rId32"/>
    <p:sldId id="307" r:id="rId33"/>
    <p:sldId id="297" r:id="rId34"/>
    <p:sldId id="291" r:id="rId35"/>
    <p:sldId id="467" r:id="rId36"/>
    <p:sldId id="468" r:id="rId37"/>
    <p:sldId id="475" r:id="rId38"/>
    <p:sldId id="428" r:id="rId39"/>
    <p:sldId id="382" r:id="rId40"/>
    <p:sldId id="451" r:id="rId41"/>
    <p:sldId id="295" r:id="rId42"/>
    <p:sldId id="447" r:id="rId43"/>
    <p:sldId id="370" r:id="rId44"/>
    <p:sldId id="441" r:id="rId45"/>
    <p:sldId id="364" r:id="rId46"/>
    <p:sldId id="383" r:id="rId47"/>
    <p:sldId id="480" r:id="rId48"/>
    <p:sldId id="477" r:id="rId49"/>
    <p:sldId id="478" r:id="rId50"/>
    <p:sldId id="479" r:id="rId51"/>
    <p:sldId id="481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00CC"/>
    <a:srgbClr val="070CFF"/>
    <a:srgbClr val="0080FF"/>
    <a:srgbClr val="006600"/>
    <a:srgbClr val="FFFF00"/>
    <a:srgbClr val="FF99FF"/>
    <a:srgbClr val="00FF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7" autoAdjust="0"/>
    <p:restoredTop sz="76230" autoAdjust="0"/>
  </p:normalViewPr>
  <p:slideViewPr>
    <p:cSldViewPr>
      <p:cViewPr varScale="1">
        <p:scale>
          <a:sx n="92" d="100"/>
          <a:sy n="92" d="100"/>
        </p:scale>
        <p:origin x="19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B9D84-4758-2F48-B5B6-EDCB262BBE74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E993D-D154-A146-9939-6BB63903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437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C583FF-3922-304F-A6A3-BF4B76BD8754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D9CF2-9BAE-DD4F-95E5-F575E6F5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00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CLFV </a:t>
            </a:r>
            <a:r>
              <a:rPr lang="fr-FR" dirty="0" err="1"/>
              <a:t>search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at </a:t>
            </a:r>
            <a:r>
              <a:rPr lang="fr-FR" dirty="0" err="1"/>
              <a:t>Fermilab</a:t>
            </a:r>
            <a:r>
              <a:rPr lang="fr-FR" dirty="0"/>
              <a:t> Mu2e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31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world CLFV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history</a:t>
            </a:r>
            <a:r>
              <a:rPr lang="fr-FR" dirty="0"/>
              <a:t>. </a:t>
            </a:r>
            <a:r>
              <a:rPr lang="fr-FR" dirty="0" err="1"/>
              <a:t>During</a:t>
            </a:r>
            <a:r>
              <a:rPr lang="fr-FR" dirty="0"/>
              <a:t> about </a:t>
            </a:r>
            <a:r>
              <a:rPr lang="fr-FR" dirty="0" err="1"/>
              <a:t>half</a:t>
            </a:r>
            <a:r>
              <a:rPr lang="fr-FR" dirty="0"/>
              <a:t> </a:t>
            </a:r>
            <a:r>
              <a:rPr lang="fr-FR" dirty="0" err="1"/>
              <a:t>century</a:t>
            </a:r>
            <a:r>
              <a:rPr lang="fr-FR" dirty="0"/>
              <a:t> the limitation has been </a:t>
            </a:r>
            <a:r>
              <a:rPr lang="fr-FR" dirty="0" err="1"/>
              <a:t>pushed</a:t>
            </a:r>
            <a:r>
              <a:rPr lang="fr-FR" dirty="0"/>
              <a:t> 10 to 10 </a:t>
            </a:r>
            <a:r>
              <a:rPr lang="fr-FR" dirty="0" err="1"/>
              <a:t>magnetude</a:t>
            </a:r>
            <a:r>
              <a:rPr lang="fr-FR" dirty="0"/>
              <a:t>. The </a:t>
            </a:r>
            <a:r>
              <a:rPr lang="fr-FR" dirty="0" err="1"/>
              <a:t>designed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mu2e/</a:t>
            </a:r>
            <a:r>
              <a:rPr lang="fr-FR" dirty="0" err="1"/>
              <a:t>comet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4 </a:t>
            </a:r>
            <a:r>
              <a:rPr lang="fr-FR" dirty="0" err="1"/>
              <a:t>magnetude</a:t>
            </a:r>
            <a:r>
              <a:rPr lang="fr-FR" dirty="0"/>
              <a:t> more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limitation.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33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E1AE242-E60F-A84D-9020-171CB5C17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SINDRUM II use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MEG more sensitive in Loops (Dipole dominant), 1:1/390:1/170 = 4e-14:1e-16:2e-16 (see Mori’s MEG talk)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7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table shows </a:t>
            </a:r>
            <a:r>
              <a:rPr lang="fr-FR" dirty="0" err="1"/>
              <a:t>these</a:t>
            </a:r>
            <a:r>
              <a:rPr lang="fr-FR" dirty="0"/>
              <a:t> 2 </a:t>
            </a:r>
            <a:r>
              <a:rPr lang="fr-FR" dirty="0" err="1"/>
              <a:t>channels</a:t>
            </a:r>
            <a:r>
              <a:rPr lang="fr-FR" dirty="0"/>
              <a:t> are sensitive to all the </a:t>
            </a:r>
            <a:r>
              <a:rPr lang="fr-FR" dirty="0" err="1"/>
              <a:t>models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28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Mu2e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located</a:t>
            </a:r>
            <a:r>
              <a:rPr lang="fr-FR" dirty="0"/>
              <a:t> at </a:t>
            </a:r>
            <a:r>
              <a:rPr lang="fr-FR" dirty="0" err="1"/>
              <a:t>fermilab</a:t>
            </a:r>
            <a:r>
              <a:rPr lang="fr-FR" dirty="0"/>
              <a:t>, one of the muon campus </a:t>
            </a:r>
            <a:r>
              <a:rPr lang="fr-FR" dirty="0" err="1"/>
              <a:t>experiment</a:t>
            </a:r>
            <a:r>
              <a:rPr lang="fr-FR" dirty="0"/>
              <a:t>. It </a:t>
            </a:r>
            <a:r>
              <a:rPr lang="fr-FR" dirty="0" err="1"/>
              <a:t>is</a:t>
            </a:r>
            <a:r>
              <a:rPr lang="fr-FR" dirty="0"/>
              <a:t> the one of the US </a:t>
            </a:r>
            <a:r>
              <a:rPr lang="fr-FR" dirty="0" err="1"/>
              <a:t>intensity</a:t>
            </a:r>
            <a:r>
              <a:rPr lang="fr-FR" dirty="0"/>
              <a:t> </a:t>
            </a:r>
            <a:r>
              <a:rPr lang="fr-FR" dirty="0" err="1"/>
              <a:t>frontier</a:t>
            </a:r>
            <a:r>
              <a:rPr lang="fr-FR" dirty="0"/>
              <a:t> top </a:t>
            </a:r>
            <a:r>
              <a:rPr lang="fr-FR" dirty="0" err="1"/>
              <a:t>priority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. The </a:t>
            </a:r>
            <a:r>
              <a:rPr lang="fr-FR" dirty="0" err="1"/>
              <a:t>funding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about 270 million dollars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6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Will use the </a:t>
            </a:r>
            <a:r>
              <a:rPr lang="fr-FR" dirty="0" err="1"/>
              <a:t>existing</a:t>
            </a:r>
            <a:r>
              <a:rPr lang="fr-FR" dirty="0"/>
              <a:t> proton </a:t>
            </a:r>
            <a:r>
              <a:rPr lang="fr-FR" dirty="0" err="1"/>
              <a:t>beam</a:t>
            </a:r>
            <a:r>
              <a:rPr lang="fr-FR" dirty="0"/>
              <a:t>, 8gev proton </a:t>
            </a:r>
            <a:r>
              <a:rPr lang="fr-FR" dirty="0" err="1"/>
              <a:t>from</a:t>
            </a:r>
            <a:r>
              <a:rPr lang="fr-FR" dirty="0"/>
              <a:t> the recycler ring, </a:t>
            </a:r>
            <a:r>
              <a:rPr lang="fr-FR" dirty="0" err="1"/>
              <a:t>then</a:t>
            </a:r>
            <a:r>
              <a:rPr lang="fr-FR" dirty="0"/>
              <a:t> the </a:t>
            </a:r>
            <a:r>
              <a:rPr lang="fr-FR" dirty="0" err="1"/>
              <a:t>diliver</a:t>
            </a:r>
            <a:r>
              <a:rPr lang="fr-FR" dirty="0"/>
              <a:t> ring </a:t>
            </a:r>
            <a:r>
              <a:rPr lang="fr-FR" dirty="0" err="1"/>
              <a:t>taking</a:t>
            </a:r>
            <a:r>
              <a:rPr lang="fr-FR" dirty="0"/>
              <a:t> one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recycler proton to the mu2e </a:t>
            </a:r>
            <a:r>
              <a:rPr lang="fr-FR" dirty="0" err="1"/>
              <a:t>experiment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56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beam</a:t>
            </a:r>
            <a:r>
              <a:rPr lang="fr-FR" dirty="0"/>
              <a:t> structure.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bunch</a:t>
            </a:r>
            <a:r>
              <a:rPr lang="fr-FR" dirty="0"/>
              <a:t> has 3 times 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to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power of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protons,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bunch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pion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arrive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stopping</a:t>
            </a:r>
            <a:r>
              <a:rPr lang="zh-CN" alt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purple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in the DS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muon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arrival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DS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/capture time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to set a DAQ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majority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π’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interactions and and at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fairly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acceptance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muonic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all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sure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no protons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arriving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bunches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So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an extinction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ratio of the out-of-time proton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w.r.t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in-time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protons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1e-10.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3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the mu2e building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built</a:t>
            </a:r>
            <a:r>
              <a:rPr lang="fr-FR" dirty="0"/>
              <a:t> in 2016 and the </a:t>
            </a:r>
            <a:r>
              <a:rPr lang="fr-FR" dirty="0" err="1"/>
              <a:t>inside</a:t>
            </a:r>
            <a:r>
              <a:rPr lang="fr-FR" dirty="0"/>
              <a:t> for DS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0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Mu2e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64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mu2e conversion </a:t>
            </a:r>
            <a:r>
              <a:rPr lang="fr-FR" dirty="0" err="1"/>
              <a:t>channel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the </a:t>
            </a:r>
            <a:r>
              <a:rPr lang="fr-FR" dirty="0" err="1"/>
              <a:t>reaction</a:t>
            </a:r>
            <a:r>
              <a:rPr lang="fr-FR" dirty="0"/>
              <a:t>, </a:t>
            </a:r>
            <a:r>
              <a:rPr lang="fr-FR" dirty="0" err="1"/>
              <a:t>when</a:t>
            </a:r>
            <a:r>
              <a:rPr lang="fr-FR" dirty="0"/>
              <a:t> a muon </a:t>
            </a:r>
            <a:r>
              <a:rPr lang="fr-FR" dirty="0" err="1"/>
              <a:t>captured</a:t>
            </a:r>
            <a:r>
              <a:rPr lang="fr-FR" dirty="0"/>
              <a:t> by a nucleus , the muon exchanges a </a:t>
            </a:r>
            <a:r>
              <a:rPr lang="fr-FR" dirty="0" err="1"/>
              <a:t>virtual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nucleus, and the </a:t>
            </a:r>
            <a:r>
              <a:rPr lang="fr-FR" dirty="0" err="1"/>
              <a:t>recoiled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have a mono-</a:t>
            </a:r>
            <a:r>
              <a:rPr lang="fr-FR" dirty="0" err="1"/>
              <a:t>energy</a:t>
            </a:r>
            <a:r>
              <a:rPr lang="fr-FR" dirty="0"/>
              <a:t> 105 MeV. 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advantage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virtual</a:t>
            </a:r>
            <a:r>
              <a:rPr lang="fr-FR" dirty="0"/>
              <a:t>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any</a:t>
            </a:r>
            <a:r>
              <a:rPr lang="fr-FR" dirty="0"/>
              <a:t>, not </a:t>
            </a:r>
            <a:r>
              <a:rPr lang="fr-FR" dirty="0" err="1"/>
              <a:t>specified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photon,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sensitive to </a:t>
            </a:r>
            <a:r>
              <a:rPr lang="fr-FR" dirty="0" err="1"/>
              <a:t>broader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and have </a:t>
            </a:r>
            <a:r>
              <a:rPr lang="fr-FR" dirty="0" err="1"/>
              <a:t>better</a:t>
            </a:r>
            <a:r>
              <a:rPr lang="fr-FR" dirty="0"/>
              <a:t> chances to </a:t>
            </a:r>
            <a:r>
              <a:rPr lang="fr-FR" dirty="0" err="1"/>
              <a:t>obeserve</a:t>
            </a:r>
            <a:r>
              <a:rPr lang="fr-FR" dirty="0"/>
              <a:t> the CLFV signal. </a:t>
            </a:r>
          </a:p>
          <a:p>
            <a:endParaRPr lang="fr-FR" dirty="0"/>
          </a:p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virtual</a:t>
            </a:r>
            <a:r>
              <a:rPr lang="fr-FR" dirty="0"/>
              <a:t> photon </a:t>
            </a:r>
            <a:r>
              <a:rPr lang="fr-FR" dirty="0" err="1"/>
              <a:t>diople</a:t>
            </a:r>
            <a:r>
              <a:rPr lang="fr-FR" dirty="0"/>
              <a:t> </a:t>
            </a:r>
            <a:r>
              <a:rPr lang="fr-FR" dirty="0" err="1"/>
              <a:t>diagram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the </a:t>
            </a:r>
            <a:r>
              <a:rPr lang="fr-FR" dirty="0" err="1"/>
              <a:t>possiblity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same</a:t>
            </a:r>
            <a:r>
              <a:rPr lang="fr-FR" dirty="0"/>
              <a:t>. And the muon to e gamma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directly</a:t>
            </a:r>
            <a:r>
              <a:rPr lang="fr-FR" dirty="0"/>
              <a:t> test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diagram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68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outline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introduction,</a:t>
            </a:r>
          </a:p>
          <a:p>
            <a:r>
              <a:rPr lang="fr-FR" dirty="0"/>
              <a:t>1&gt;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motivation, </a:t>
            </a:r>
            <a:r>
              <a:rPr lang="fr-FR" dirty="0" err="1"/>
              <a:t>physical</a:t>
            </a:r>
            <a:r>
              <a:rPr lang="fr-FR" dirty="0"/>
              <a:t> </a:t>
            </a:r>
            <a:r>
              <a:rPr lang="fr-FR" dirty="0" err="1"/>
              <a:t>side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 people </a:t>
            </a:r>
            <a:r>
              <a:rPr lang="fr-FR" dirty="0" err="1"/>
              <a:t>interested</a:t>
            </a:r>
            <a:r>
              <a:rPr lang="fr-FR" dirty="0"/>
              <a:t> in </a:t>
            </a:r>
            <a:r>
              <a:rPr lang="fr-FR" dirty="0" err="1"/>
              <a:t>searching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signal, </a:t>
            </a:r>
            <a:r>
              <a:rPr lang="fr-FR" dirty="0" err="1"/>
              <a:t>experimentally</a:t>
            </a:r>
            <a:r>
              <a:rPr lang="fr-FR" dirty="0"/>
              <a:t> </a:t>
            </a:r>
            <a:r>
              <a:rPr lang="fr-FR" dirty="0" err="1"/>
              <a:t>why</a:t>
            </a:r>
            <a:r>
              <a:rPr lang="fr-FR" dirty="0"/>
              <a:t> mu2e </a:t>
            </a:r>
            <a:r>
              <a:rPr lang="fr-FR" dirty="0" err="1"/>
              <a:t>experiment</a:t>
            </a:r>
            <a:r>
              <a:rPr lang="fr-FR" dirty="0"/>
              <a:t> came up</a:t>
            </a:r>
          </a:p>
          <a:p>
            <a:r>
              <a:rPr lang="fr-FR" dirty="0"/>
              <a:t>2&gt;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the design and the setups, and the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status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mu2e 2</a:t>
            </a:r>
            <a:r>
              <a:rPr lang="fr-FR" baseline="30000" dirty="0"/>
              <a:t>nd</a:t>
            </a:r>
            <a:r>
              <a:rPr lang="fr-FR" dirty="0"/>
              <a:t> phase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5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Mu2e setup has 3 main parts: PS, TS, DS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solenoid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8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GeV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strikes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W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π’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focus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majority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π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second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solenoidTS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TS pion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tunnel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(&gt;99.99%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µ)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high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momentum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positive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momenta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collimators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DS,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µ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last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solenoid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inteact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part in </a:t>
            </a:r>
            <a:r>
              <a:rPr lang="fr-FR" dirty="0" err="1"/>
              <a:t>detail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96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gray,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heavy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200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millimeters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nearly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inches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long,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cylindrical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rings on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end, fins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dissipate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empty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separating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segments of the central 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dump about 10%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 to ~1700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 (~3100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-F).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vacuum,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dissipate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thermal radiation. So the design and test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wereconsidering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Production Target size = 6.3 mm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160 mm long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tungsten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hubs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to 40mm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diameter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end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Stopping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size = 34 foils, 100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thick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2.5 cm, radius=8cm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r=2cm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middle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flash.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24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Collimator</a:t>
            </a:r>
            <a:r>
              <a:rPr lang="fr-FR" dirty="0"/>
              <a:t> selects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momentum</a:t>
            </a:r>
            <a:r>
              <a:rPr lang="fr-FR" dirty="0"/>
              <a:t>, </a:t>
            </a:r>
            <a:r>
              <a:rPr lang="fr-FR" dirty="0" err="1"/>
              <a:t>negative</a:t>
            </a:r>
            <a:r>
              <a:rPr lang="fr-FR" dirty="0"/>
              <a:t> muons • Antiproton absorber • The S </a:t>
            </a:r>
            <a:r>
              <a:rPr lang="fr-FR" dirty="0" err="1"/>
              <a:t>shape</a:t>
            </a:r>
            <a:r>
              <a:rPr lang="fr-FR" dirty="0"/>
              <a:t> </a:t>
            </a:r>
            <a:r>
              <a:rPr lang="fr-FR" dirty="0" err="1"/>
              <a:t>eliminates</a:t>
            </a:r>
            <a:r>
              <a:rPr lang="fr-FR" dirty="0"/>
              <a:t> photons and neutrons.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335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1. </a:t>
            </a:r>
            <a:r>
              <a:rPr lang="fr-FR" dirty="0" err="1"/>
              <a:t>Stopping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: Capture muons on Al </a:t>
            </a:r>
            <a:r>
              <a:rPr lang="fr-FR" dirty="0" err="1"/>
              <a:t>target</a:t>
            </a:r>
            <a:r>
              <a:rPr lang="fr-FR" dirty="0"/>
              <a:t>, </a:t>
            </a:r>
          </a:p>
          <a:p>
            <a:endParaRPr lang="fr-FR" dirty="0"/>
          </a:p>
          <a:p>
            <a:r>
              <a:rPr lang="fr-FR" dirty="0" err="1"/>
              <a:t>Tracker</a:t>
            </a:r>
            <a:r>
              <a:rPr lang="fr-FR" dirty="0"/>
              <a:t> for the reconstruction</a:t>
            </a:r>
          </a:p>
          <a:p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momentum</a:t>
            </a:r>
            <a:r>
              <a:rPr lang="fr-FR" dirty="0"/>
              <a:t> in </a:t>
            </a:r>
            <a:r>
              <a:rPr lang="fr-FR" dirty="0" err="1"/>
              <a:t>tracker</a:t>
            </a:r>
            <a:r>
              <a:rPr lang="fr-FR" dirty="0"/>
              <a:t> and </a:t>
            </a:r>
            <a:r>
              <a:rPr lang="fr-FR" dirty="0" err="1"/>
              <a:t>energy</a:t>
            </a:r>
            <a:r>
              <a:rPr lang="fr-FR" dirty="0"/>
              <a:t> in </a:t>
            </a:r>
            <a:r>
              <a:rPr lang="fr-FR" dirty="0" err="1"/>
              <a:t>calorimeter</a:t>
            </a:r>
            <a:r>
              <a:rPr lang="fr-FR" dirty="0"/>
              <a:t> </a:t>
            </a:r>
          </a:p>
          <a:p>
            <a:r>
              <a:rPr lang="fr-FR" dirty="0" err="1"/>
              <a:t>Graded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“</a:t>
            </a:r>
            <a:r>
              <a:rPr lang="fr-FR" dirty="0" err="1"/>
              <a:t>reflects</a:t>
            </a:r>
            <a:r>
              <a:rPr lang="fr-FR" dirty="0"/>
              <a:t>” </a:t>
            </a:r>
            <a:r>
              <a:rPr lang="fr-FR" dirty="0" err="1"/>
              <a:t>downstream</a:t>
            </a:r>
            <a:r>
              <a:rPr lang="fr-FR" dirty="0"/>
              <a:t> conversion </a:t>
            </a:r>
            <a:r>
              <a:rPr lang="fr-FR" dirty="0" err="1"/>
              <a:t>electrons</a:t>
            </a:r>
            <a:r>
              <a:rPr lang="fr-FR" dirty="0"/>
              <a:t> </a:t>
            </a:r>
            <a:r>
              <a:rPr lang="fr-FR" dirty="0" err="1"/>
              <a:t>emitted</a:t>
            </a:r>
            <a:r>
              <a:rPr lang="fr-FR" dirty="0"/>
              <a:t> </a:t>
            </a:r>
            <a:r>
              <a:rPr lang="fr-FR" dirty="0" err="1"/>
              <a:t>upstream</a:t>
            </a:r>
            <a:r>
              <a:rPr lang="fr-FR" dirty="0"/>
              <a:t>, </a:t>
            </a:r>
            <a:r>
              <a:rPr lang="fr-FR" dirty="0" err="1"/>
              <a:t>improving</a:t>
            </a:r>
            <a:r>
              <a:rPr lang="fr-FR" dirty="0"/>
              <a:t> </a:t>
            </a:r>
            <a:r>
              <a:rPr lang="fr-FR" dirty="0" err="1"/>
              <a:t>efficiency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946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tube detector,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vacuum!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basic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Mylar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-tube; about 20k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straws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arranged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panels 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who’s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top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~60 MeV,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µ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unstopped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Stopping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do not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active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 </a:t>
            </a:r>
          </a:p>
          <a:p>
            <a:endParaRPr lang="fr-FR" dirty="0"/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prototypes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capable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requirements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in the top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prototype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Berkeley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extensively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test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cosmic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rays and radioactive source.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plots on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on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straw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on the right the single hit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 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crossing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-point distance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full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plane and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installation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orbit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enter the Conversion Electron signal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1"/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DIO and 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ionization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bremsstrahlung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stopping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2"/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Roughly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radiation,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ionization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/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 and DIO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about 600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stochastic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distribution;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endpoint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signal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“high-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momentum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signal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DIO background.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excellent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essential </a:t>
            </a:r>
          </a:p>
          <a:p>
            <a:pPr lvl="2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distributions and a “first-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simulation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charge-cluster formation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electronics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included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dirty="0"/>
              <a:t>5mm </a:t>
            </a:r>
            <a:r>
              <a:rPr lang="fr-FR" dirty="0" err="1"/>
              <a:t>diameter</a:t>
            </a:r>
            <a:r>
              <a:rPr lang="fr-FR" dirty="0"/>
              <a:t> </a:t>
            </a:r>
            <a:r>
              <a:rPr lang="fr-FR" dirty="0" err="1"/>
              <a:t>straw</a:t>
            </a:r>
            <a:r>
              <a:rPr lang="fr-FR" dirty="0"/>
              <a:t> drift tubes: </a:t>
            </a:r>
            <a:r>
              <a:rPr lang="fr-FR" dirty="0" err="1"/>
              <a:t>mylar</a:t>
            </a:r>
            <a:r>
              <a:rPr lang="fr-FR" dirty="0"/>
              <a:t>-</a:t>
            </a:r>
            <a:r>
              <a:rPr lang="fr-FR" dirty="0" err="1"/>
              <a:t>epoxyAu</a:t>
            </a:r>
            <a:r>
              <a:rPr lang="fr-FR" dirty="0"/>
              <a:t>-Al </a:t>
            </a:r>
            <a:r>
              <a:rPr lang="fr-FR" dirty="0" err="1"/>
              <a:t>walls</a:t>
            </a:r>
            <a:r>
              <a:rPr lang="fr-FR" dirty="0"/>
              <a:t> and Au-</a:t>
            </a:r>
            <a:r>
              <a:rPr lang="fr-FR" dirty="0" err="1"/>
              <a:t>plated</a:t>
            </a:r>
            <a:r>
              <a:rPr lang="fr-FR" dirty="0"/>
              <a:t> W </a:t>
            </a:r>
            <a:r>
              <a:rPr lang="fr-FR" dirty="0" err="1"/>
              <a:t>wire</a:t>
            </a:r>
            <a:r>
              <a:rPr lang="fr-FR" dirty="0"/>
              <a:t>. • </a:t>
            </a:r>
            <a:r>
              <a:rPr lang="fr-FR" dirty="0" err="1"/>
              <a:t>Operates</a:t>
            </a:r>
            <a:r>
              <a:rPr lang="fr-FR" dirty="0"/>
              <a:t> in a vacuum, Ar/CO2 </a:t>
            </a:r>
            <a:r>
              <a:rPr lang="fr-FR" dirty="0" err="1"/>
              <a:t>gas</a:t>
            </a:r>
            <a:r>
              <a:rPr lang="fr-FR" dirty="0"/>
              <a:t> at ~1.45 kV. • Ultra </a:t>
            </a:r>
            <a:r>
              <a:rPr lang="fr-FR" dirty="0" err="1"/>
              <a:t>low</a:t>
            </a:r>
            <a:r>
              <a:rPr lang="fr-FR" dirty="0"/>
              <a:t> mass- </a:t>
            </a:r>
            <a:r>
              <a:rPr lang="fr-FR" dirty="0" err="1"/>
              <a:t>minimize</a:t>
            </a:r>
            <a:r>
              <a:rPr lang="fr-FR" dirty="0"/>
              <a:t> multiple </a:t>
            </a:r>
            <a:r>
              <a:rPr lang="fr-FR" dirty="0" err="1"/>
              <a:t>scattering</a:t>
            </a:r>
            <a:r>
              <a:rPr lang="fr-FR" dirty="0"/>
              <a:t>. • </a:t>
            </a:r>
            <a:r>
              <a:rPr lang="fr-FR" dirty="0" err="1"/>
              <a:t>Highly</a:t>
            </a:r>
            <a:r>
              <a:rPr lang="fr-FR" dirty="0"/>
              <a:t> </a:t>
            </a:r>
            <a:r>
              <a:rPr lang="fr-FR" dirty="0" err="1"/>
              <a:t>segmented</a:t>
            </a:r>
            <a:r>
              <a:rPr lang="fr-FR" dirty="0"/>
              <a:t> to </a:t>
            </a:r>
            <a:r>
              <a:rPr lang="fr-FR" dirty="0" err="1"/>
              <a:t>handle</a:t>
            </a:r>
            <a:r>
              <a:rPr lang="fr-FR" dirty="0"/>
              <a:t> high rates. • </a:t>
            </a:r>
            <a:r>
              <a:rPr lang="fr-FR" dirty="0" err="1"/>
              <a:t>Resolution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180 </a:t>
            </a:r>
            <a:r>
              <a:rPr lang="fr-FR" dirty="0" err="1"/>
              <a:t>keV</a:t>
            </a:r>
            <a:r>
              <a:rPr lang="fr-FR" dirty="0"/>
              <a:t>/c at 105 MeV. • 18 stations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having</a:t>
            </a:r>
            <a:r>
              <a:rPr lang="fr-FR" dirty="0"/>
              <a:t> 12 × 120° panels = 216 panels  ~21,000 </a:t>
            </a:r>
            <a:r>
              <a:rPr lang="fr-FR" dirty="0" err="1"/>
              <a:t>straws</a:t>
            </a:r>
            <a:r>
              <a:rPr lang="fr-F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36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calorimeter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CsI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by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SiPM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calorimeter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empty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corresponds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half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-pitch of the CE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helicoidal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trajectory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geometrical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acceptance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made in the clean room @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Fermilab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photosensors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last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year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assembled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large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prototype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51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crystals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Beat Test Facility in Frascati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plots on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test: On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distribution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reconstructed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overlaid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MC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nicely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data; on the middle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cases: one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impinging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orthogonally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prototype and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50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degrees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50?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MPV for the conversion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The last plot on the right shows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timing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configurations.</a:t>
            </a:r>
          </a:p>
          <a:p>
            <a:endParaRPr lang="fr-FR" dirty="0"/>
          </a:p>
          <a:p>
            <a:r>
              <a:rPr lang="fr-FR" dirty="0"/>
              <a:t>2 </a:t>
            </a:r>
            <a:r>
              <a:rPr lang="fr-FR" dirty="0" err="1"/>
              <a:t>annular</a:t>
            </a:r>
            <a:r>
              <a:rPr lang="fr-FR" dirty="0"/>
              <a:t> </a:t>
            </a:r>
            <a:r>
              <a:rPr lang="fr-FR" dirty="0" err="1"/>
              <a:t>disks</a:t>
            </a:r>
            <a:r>
              <a:rPr lang="fr-FR" dirty="0"/>
              <a:t> </a:t>
            </a:r>
            <a:r>
              <a:rPr lang="fr-FR" dirty="0" err="1"/>
              <a:t>separated</a:t>
            </a:r>
            <a:r>
              <a:rPr lang="fr-FR" dirty="0"/>
              <a:t> by </a:t>
            </a:r>
            <a:r>
              <a:rPr lang="fr-FR" dirty="0" err="1"/>
              <a:t>half</a:t>
            </a:r>
            <a:r>
              <a:rPr lang="fr-FR" dirty="0"/>
              <a:t> a </a:t>
            </a:r>
            <a:r>
              <a:rPr lang="fr-FR" dirty="0" err="1"/>
              <a:t>track</a:t>
            </a:r>
            <a:r>
              <a:rPr lang="fr-FR" dirty="0"/>
              <a:t> </a:t>
            </a:r>
            <a:r>
              <a:rPr lang="fr-FR" dirty="0" err="1"/>
              <a:t>wavelength</a:t>
            </a:r>
            <a:r>
              <a:rPr lang="fr-FR" dirty="0"/>
              <a:t> </a:t>
            </a:r>
            <a:r>
              <a:rPr lang="fr-FR" dirty="0" err="1"/>
              <a:t>gives</a:t>
            </a:r>
            <a:r>
              <a:rPr lang="fr-FR" dirty="0"/>
              <a:t> ~90% </a:t>
            </a:r>
            <a:r>
              <a:rPr lang="fr-FR" dirty="0" err="1"/>
              <a:t>acceptance</a:t>
            </a:r>
            <a:r>
              <a:rPr lang="fr-FR" dirty="0"/>
              <a:t>. •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disk</a:t>
            </a:r>
            <a:r>
              <a:rPr lang="fr-FR" dirty="0"/>
              <a:t> </a:t>
            </a:r>
            <a:r>
              <a:rPr lang="fr-FR" dirty="0" err="1"/>
              <a:t>contains</a:t>
            </a:r>
            <a:r>
              <a:rPr lang="fr-FR" dirty="0"/>
              <a:t> ~674 </a:t>
            </a:r>
            <a:r>
              <a:rPr lang="fr-FR" dirty="0" err="1"/>
              <a:t>scintillating</a:t>
            </a:r>
            <a:r>
              <a:rPr lang="fr-FR" dirty="0"/>
              <a:t> </a:t>
            </a:r>
            <a:r>
              <a:rPr lang="fr-FR" dirty="0" err="1"/>
              <a:t>CsI</a:t>
            </a:r>
            <a:r>
              <a:rPr lang="fr-FR" dirty="0"/>
              <a:t> </a:t>
            </a:r>
            <a:r>
              <a:rPr lang="fr-FR" dirty="0" err="1"/>
              <a:t>crystals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SiPMs</a:t>
            </a:r>
            <a:r>
              <a:rPr lang="fr-FR" dirty="0"/>
              <a:t> </a:t>
            </a:r>
            <a:r>
              <a:rPr lang="fr-FR" dirty="0" err="1"/>
              <a:t>readout</a:t>
            </a:r>
            <a:r>
              <a:rPr lang="fr-FR" dirty="0"/>
              <a:t> • </a:t>
            </a:r>
            <a:r>
              <a:rPr lang="fr-FR" dirty="0" err="1"/>
              <a:t>Resolution</a:t>
            </a:r>
            <a:r>
              <a:rPr lang="fr-FR" dirty="0"/>
              <a:t> ~5% at 105 MeV and ~1 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09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41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36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50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21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993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88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7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Panels are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at </a:t>
            </a:r>
            <a:r>
              <a:rPr lang="fr-FR" dirty="0" err="1"/>
              <a:t>University</a:t>
            </a:r>
            <a:r>
              <a:rPr lang="fr-FR" dirty="0"/>
              <a:t> of Minnesota • Full production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over </a:t>
            </a:r>
            <a:r>
              <a:rPr lang="fr-FR" dirty="0" err="1"/>
              <a:t>next</a:t>
            </a:r>
            <a:r>
              <a:rPr lang="fr-FR" dirty="0"/>
              <a:t> few </a:t>
            </a:r>
            <a:r>
              <a:rPr lang="fr-FR" dirty="0" err="1"/>
              <a:t>months</a:t>
            </a:r>
            <a:r>
              <a:rPr lang="fr-FR" dirty="0"/>
              <a:t> • JINR </a:t>
            </a:r>
            <a:r>
              <a:rPr lang="fr-FR" dirty="0" err="1"/>
              <a:t>Dubna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join</a:t>
            </a:r>
            <a:r>
              <a:rPr lang="fr-FR" dirty="0"/>
              <a:t> </a:t>
            </a:r>
            <a:r>
              <a:rPr lang="fr-FR" dirty="0" err="1"/>
              <a:t>Minn</a:t>
            </a:r>
            <a:r>
              <a:rPr lang="fr-FR" dirty="0"/>
              <a:t> team • LBNL/UC Berkeley </a:t>
            </a:r>
            <a:r>
              <a:rPr lang="fr-FR" dirty="0" err="1"/>
              <a:t>testing</a:t>
            </a:r>
            <a:r>
              <a:rPr lang="fr-FR" dirty="0"/>
              <a:t> </a:t>
            </a:r>
            <a:r>
              <a:rPr lang="fr-FR" dirty="0" err="1"/>
              <a:t>electronics</a:t>
            </a:r>
            <a:r>
              <a:rPr lang="fr-FR" dirty="0"/>
              <a:t> • Panel Component fabrication and QC at Duke and York • Supports </a:t>
            </a:r>
            <a:r>
              <a:rPr lang="fr-FR" dirty="0" err="1"/>
              <a:t>designed</a:t>
            </a:r>
            <a:r>
              <a:rPr lang="fr-FR" dirty="0"/>
              <a:t> at Argonne • </a:t>
            </a:r>
            <a:r>
              <a:rPr lang="fr-FR" dirty="0" err="1"/>
              <a:t>Wires</a:t>
            </a:r>
            <a:r>
              <a:rPr lang="fr-FR" dirty="0"/>
              <a:t> X-</a:t>
            </a:r>
            <a:r>
              <a:rPr lang="fr-FR" dirty="0" err="1"/>
              <a:t>rayed</a:t>
            </a:r>
            <a:r>
              <a:rPr lang="fr-FR" dirty="0"/>
              <a:t> at Duke • Michigan- </a:t>
            </a:r>
            <a:r>
              <a:rPr lang="fr-FR" dirty="0" err="1"/>
              <a:t>integration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DAQ • Houston- panel QC/QA • </a:t>
            </a:r>
            <a:r>
              <a:rPr lang="fr-FR" dirty="0" err="1"/>
              <a:t>Tracker</a:t>
            </a:r>
            <a:r>
              <a:rPr lang="fr-FR" dirty="0"/>
              <a:t> </a:t>
            </a:r>
            <a:r>
              <a:rPr lang="fr-FR" dirty="0" err="1"/>
              <a:t>assembled</a:t>
            </a:r>
            <a:r>
              <a:rPr lang="fr-FR" dirty="0"/>
              <a:t> at </a:t>
            </a:r>
            <a:r>
              <a:rPr lang="fr-FR" dirty="0" err="1"/>
              <a:t>Fermilab</a:t>
            </a:r>
            <a:endParaRPr lang="fr-FR" dirty="0"/>
          </a:p>
          <a:p>
            <a:endParaRPr lang="fr-FR" dirty="0"/>
          </a:p>
          <a:p>
            <a:r>
              <a:rPr lang="fr-FR" dirty="0"/>
              <a:t>75% of the </a:t>
            </a:r>
            <a:r>
              <a:rPr lang="fr-FR" dirty="0" err="1"/>
              <a:t>CsI</a:t>
            </a:r>
            <a:r>
              <a:rPr lang="fr-FR" dirty="0"/>
              <a:t> </a:t>
            </a:r>
            <a:r>
              <a:rPr lang="fr-FR" dirty="0" err="1"/>
              <a:t>crystals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and </a:t>
            </a:r>
            <a:r>
              <a:rPr lang="fr-FR" dirty="0" err="1"/>
              <a:t>tested</a:t>
            </a:r>
            <a:r>
              <a:rPr lang="fr-FR" dirty="0"/>
              <a:t> • All </a:t>
            </a:r>
            <a:r>
              <a:rPr lang="fr-FR" dirty="0" err="1"/>
              <a:t>SiPM’s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&amp; </a:t>
            </a:r>
            <a:r>
              <a:rPr lang="fr-FR" dirty="0" err="1"/>
              <a:t>tested</a:t>
            </a:r>
            <a:r>
              <a:rPr lang="fr-FR" dirty="0"/>
              <a:t> • </a:t>
            </a:r>
            <a:r>
              <a:rPr lang="fr-FR" dirty="0" err="1"/>
              <a:t>Completion</a:t>
            </a:r>
            <a:r>
              <a:rPr lang="fr-FR" dirty="0"/>
              <a:t> of DAQ and </a:t>
            </a:r>
            <a:r>
              <a:rPr lang="fr-FR" dirty="0" err="1"/>
              <a:t>electronics</a:t>
            </a:r>
            <a:r>
              <a:rPr lang="fr-FR" dirty="0"/>
              <a:t> </a:t>
            </a:r>
            <a:r>
              <a:rPr lang="fr-FR" dirty="0" err="1"/>
              <a:t>progressing</a:t>
            </a:r>
            <a:r>
              <a:rPr lang="fr-FR" dirty="0"/>
              <a:t> </a:t>
            </a:r>
            <a:r>
              <a:rPr lang="fr-FR" dirty="0" err="1"/>
              <a:t>well</a:t>
            </a:r>
            <a:r>
              <a:rPr lang="fr-FR" dirty="0"/>
              <a:t> • Large INFN contribution • </a:t>
            </a:r>
            <a:r>
              <a:rPr lang="fr-FR" dirty="0" err="1"/>
              <a:t>Testing</a:t>
            </a:r>
            <a:r>
              <a:rPr lang="fr-FR" dirty="0"/>
              <a:t>- </a:t>
            </a:r>
            <a:r>
              <a:rPr lang="fr-FR" dirty="0" err="1"/>
              <a:t>Dubna</a:t>
            </a:r>
            <a:r>
              <a:rPr lang="fr-FR" dirty="0"/>
              <a:t>, HZDR • QA/QC of </a:t>
            </a:r>
            <a:r>
              <a:rPr lang="fr-FR" dirty="0" err="1"/>
              <a:t>crystals</a:t>
            </a:r>
            <a:r>
              <a:rPr lang="fr-FR" dirty="0"/>
              <a:t>, calibration system- Caltech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41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Covers</a:t>
            </a:r>
            <a:r>
              <a:rPr lang="fr-FR" dirty="0"/>
              <a:t> all of DS, </a:t>
            </a:r>
            <a:r>
              <a:rPr lang="fr-FR" dirty="0" err="1"/>
              <a:t>half</a:t>
            </a:r>
            <a:r>
              <a:rPr lang="fr-FR" dirty="0"/>
              <a:t> of TS, </a:t>
            </a:r>
            <a:r>
              <a:rPr lang="fr-FR" dirty="0" err="1"/>
              <a:t>better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10-4 </a:t>
            </a:r>
            <a:r>
              <a:rPr lang="fr-FR" dirty="0" err="1"/>
              <a:t>inefficiency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3-fold </a:t>
            </a:r>
            <a:r>
              <a:rPr lang="fr-FR" dirty="0" err="1"/>
              <a:t>coincidence</a:t>
            </a:r>
            <a:r>
              <a:rPr lang="fr-FR" dirty="0"/>
              <a:t> • 4-layers of </a:t>
            </a:r>
            <a:r>
              <a:rPr lang="fr-FR" dirty="0" err="1"/>
              <a:t>extruded</a:t>
            </a:r>
            <a:r>
              <a:rPr lang="fr-FR" dirty="0"/>
              <a:t> </a:t>
            </a:r>
            <a:r>
              <a:rPr lang="fr-FR" dirty="0" err="1"/>
              <a:t>scintillator</a:t>
            </a:r>
            <a:r>
              <a:rPr lang="fr-FR" dirty="0"/>
              <a:t> bars, </a:t>
            </a:r>
            <a:r>
              <a:rPr lang="fr-FR" dirty="0" err="1"/>
              <a:t>wavelength</a:t>
            </a:r>
            <a:r>
              <a:rPr lang="fr-FR" dirty="0"/>
              <a:t> </a:t>
            </a:r>
            <a:r>
              <a:rPr lang="fr-FR" dirty="0" err="1"/>
              <a:t>shifting</a:t>
            </a:r>
            <a:r>
              <a:rPr lang="fr-FR" dirty="0"/>
              <a:t> </a:t>
            </a:r>
            <a:r>
              <a:rPr lang="fr-FR" dirty="0" err="1"/>
              <a:t>fibers</a:t>
            </a:r>
            <a:r>
              <a:rPr lang="fr-FR" dirty="0"/>
              <a:t> w/</a:t>
            </a:r>
            <a:r>
              <a:rPr lang="fr-FR" dirty="0" err="1"/>
              <a:t>SiPM</a:t>
            </a:r>
            <a:r>
              <a:rPr lang="fr-FR" dirty="0"/>
              <a:t> </a:t>
            </a:r>
            <a:r>
              <a:rPr lang="fr-FR" dirty="0" err="1"/>
              <a:t>read</a:t>
            </a:r>
            <a:r>
              <a:rPr lang="fr-FR" dirty="0"/>
              <a:t> out • </a:t>
            </a:r>
            <a:r>
              <a:rPr lang="fr-FR" dirty="0" err="1"/>
              <a:t>Scintillator</a:t>
            </a:r>
            <a:r>
              <a:rPr lang="fr-FR" dirty="0"/>
              <a:t> and </a:t>
            </a:r>
            <a:r>
              <a:rPr lang="fr-FR" dirty="0" err="1"/>
              <a:t>SiPMs</a:t>
            </a:r>
            <a:r>
              <a:rPr lang="fr-FR" dirty="0"/>
              <a:t> all in hand • Electronics and DAQ in </a:t>
            </a:r>
            <a:r>
              <a:rPr lang="fr-FR" dirty="0" err="1"/>
              <a:t>advanced</a:t>
            </a:r>
            <a:r>
              <a:rPr lang="fr-FR" dirty="0"/>
              <a:t> state • Virginia, Kansas, Argonne, </a:t>
            </a:r>
            <a:r>
              <a:rPr lang="fr-FR" dirty="0" err="1"/>
              <a:t>Dubna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912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324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59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877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44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18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78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figure </a:t>
            </a:r>
            <a:r>
              <a:rPr lang="fr-FR" dirty="0" err="1"/>
              <a:t>including</a:t>
            </a:r>
            <a:r>
              <a:rPr lang="fr-FR" dirty="0"/>
              <a:t> </a:t>
            </a:r>
            <a:r>
              <a:rPr lang="fr-FR" dirty="0" err="1"/>
              <a:t>almost</a:t>
            </a:r>
            <a:r>
              <a:rPr lang="fr-FR" dirty="0"/>
              <a:t> all the LFV </a:t>
            </a:r>
            <a:r>
              <a:rPr lang="fr-FR" dirty="0" err="1"/>
              <a:t>channels</a:t>
            </a:r>
            <a:r>
              <a:rPr lang="fr-FR" dirty="0"/>
              <a:t>. The </a:t>
            </a:r>
            <a:r>
              <a:rPr lang="fr-FR" dirty="0" err="1"/>
              <a:t>neutral</a:t>
            </a:r>
            <a:r>
              <a:rPr lang="fr-FR" dirty="0"/>
              <a:t> </a:t>
            </a:r>
            <a:r>
              <a:rPr lang="fr-FR" dirty="0" err="1"/>
              <a:t>channel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neutrino oscillation. For the </a:t>
            </a:r>
            <a:r>
              <a:rPr lang="fr-FR" dirty="0" err="1"/>
              <a:t>charged</a:t>
            </a:r>
            <a:r>
              <a:rPr lang="fr-FR" dirty="0"/>
              <a:t> LFV have not been </a:t>
            </a:r>
            <a:r>
              <a:rPr lang="fr-FR" dirty="0" err="1"/>
              <a:t>seen</a:t>
            </a:r>
            <a:r>
              <a:rPr lang="fr-FR" dirty="0"/>
              <a:t>. The world </a:t>
            </a:r>
            <a:r>
              <a:rPr lang="fr-FR" dirty="0" err="1"/>
              <a:t>searching</a:t>
            </a:r>
            <a:r>
              <a:rPr lang="fr-FR" dirty="0"/>
              <a:t> are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channels</a:t>
            </a:r>
            <a:r>
              <a:rPr lang="fr-FR" dirty="0"/>
              <a:t>, mu2e and </a:t>
            </a:r>
            <a:r>
              <a:rPr lang="fr-FR" dirty="0" err="1"/>
              <a:t>comet</a:t>
            </a:r>
            <a:r>
              <a:rPr lang="fr-FR" dirty="0"/>
              <a:t> are one of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searching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12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89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Also</a:t>
            </a:r>
            <a:r>
              <a:rPr lang="fr-FR" dirty="0"/>
              <a:t> as </a:t>
            </a:r>
            <a:r>
              <a:rPr lang="fr-FR" dirty="0" err="1"/>
              <a:t>theorists</a:t>
            </a:r>
            <a:r>
              <a:rPr lang="fr-FR" dirty="0"/>
              <a:t> are </a:t>
            </a:r>
            <a:r>
              <a:rPr lang="fr-FR" dirty="0" err="1"/>
              <a:t>expecting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phenomena</a:t>
            </a:r>
            <a:r>
              <a:rPr lang="fr-FR" dirty="0"/>
              <a:t>,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invented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possible </a:t>
            </a:r>
            <a:r>
              <a:rPr lang="fr-FR" dirty="0" err="1"/>
              <a:t>models</a:t>
            </a:r>
            <a:r>
              <a:rPr lang="fr-FR" dirty="0"/>
              <a:t> to </a:t>
            </a:r>
            <a:r>
              <a:rPr lang="fr-FR" dirty="0" err="1"/>
              <a:t>predict</a:t>
            </a:r>
            <a:r>
              <a:rPr lang="fr-FR" dirty="0"/>
              <a:t> the signal, or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invented</a:t>
            </a:r>
            <a:r>
              <a:rPr lang="fr-FR" dirty="0"/>
              <a:t> the </a:t>
            </a:r>
            <a:r>
              <a:rPr lang="fr-FR" dirty="0" err="1"/>
              <a:t>models</a:t>
            </a:r>
            <a:r>
              <a:rPr lang="fr-FR" dirty="0"/>
              <a:t> for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questions, and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predict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signal. One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CLFV </a:t>
            </a:r>
            <a:r>
              <a:rPr lang="fr-FR" dirty="0" err="1"/>
              <a:t>from</a:t>
            </a:r>
            <a:r>
              <a:rPr lang="fr-FR" dirty="0"/>
              <a:t> 2 parts, one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contact </a:t>
            </a:r>
            <a:r>
              <a:rPr lang="fr-FR" dirty="0" err="1"/>
              <a:t>feynman</a:t>
            </a:r>
            <a:r>
              <a:rPr lang="fr-FR" dirty="0"/>
              <a:t> </a:t>
            </a:r>
            <a:r>
              <a:rPr lang="fr-FR" dirty="0" err="1"/>
              <a:t>diagam</a:t>
            </a:r>
            <a:r>
              <a:rPr lang="fr-FR" dirty="0"/>
              <a:t> the </a:t>
            </a:r>
            <a:r>
              <a:rPr lang="fr-FR" dirty="0" err="1"/>
              <a:t>other</a:t>
            </a:r>
            <a:r>
              <a:rPr lang="fr-FR" dirty="0"/>
              <a:t> part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penguin</a:t>
            </a:r>
            <a:r>
              <a:rPr lang="fr-FR" dirty="0"/>
              <a:t> </a:t>
            </a:r>
            <a:r>
              <a:rPr lang="fr-FR" dirty="0" err="1"/>
              <a:t>diagram</a:t>
            </a:r>
            <a:r>
              <a:rPr lang="fr-FR" dirty="0"/>
              <a:t>.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are </a:t>
            </a:r>
            <a:r>
              <a:rPr lang="fr-FR" dirty="0" err="1"/>
              <a:t>involved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decide</a:t>
            </a:r>
            <a:r>
              <a:rPr lang="fr-FR" dirty="0"/>
              <a:t> the signal rates, the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tell us and </a:t>
            </a:r>
            <a:r>
              <a:rPr lang="fr-FR" dirty="0" err="1"/>
              <a:t>rule</a:t>
            </a:r>
            <a:r>
              <a:rPr lang="fr-FR" dirty="0"/>
              <a:t> out </a:t>
            </a:r>
            <a:r>
              <a:rPr lang="fr-FR" dirty="0" err="1"/>
              <a:t>some</a:t>
            </a:r>
            <a:r>
              <a:rPr lang="fr-FR" dirty="0"/>
              <a:t>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guessing</a:t>
            </a:r>
            <a:r>
              <a:rPr lang="fr-FR" dirty="0"/>
              <a:t>.</a:t>
            </a:r>
            <a:r>
              <a:rPr lang="zh-CN" altLang="fr-FR" dirty="0"/>
              <a:t> </a:t>
            </a:r>
            <a:endParaRPr lang="fr-FR" altLang="zh-CN" dirty="0"/>
          </a:p>
          <a:p>
            <a:endParaRPr lang="fr-F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Typical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of SUSY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symmetry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breaking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 10^-15, about 40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events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Mu2e/COMET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As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subject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important, the </a:t>
            </a:r>
            <a:r>
              <a:rPr lang="fr-FR" dirty="0" err="1"/>
              <a:t>searching</a:t>
            </a:r>
            <a:r>
              <a:rPr lang="fr-FR" dirty="0"/>
              <a:t> has been </a:t>
            </a:r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very</a:t>
            </a:r>
            <a:r>
              <a:rPr lang="fr-FR" dirty="0"/>
              <a:t> long.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reason</a:t>
            </a:r>
            <a:r>
              <a:rPr lang="fr-FR" dirty="0"/>
              <a:t> to come up </a:t>
            </a:r>
            <a:r>
              <a:rPr lang="fr-FR" dirty="0" err="1"/>
              <a:t>with</a:t>
            </a:r>
            <a:r>
              <a:rPr lang="fr-FR" dirty="0"/>
              <a:t> Mu2e/</a:t>
            </a:r>
            <a:r>
              <a:rPr lang="fr-FR" dirty="0" err="1"/>
              <a:t>comet</a:t>
            </a:r>
            <a:r>
              <a:rPr lang="fr-FR" dirty="0"/>
              <a:t> ?</a:t>
            </a:r>
          </a:p>
          <a:p>
            <a:endParaRPr lang="fr-FR" dirty="0"/>
          </a:p>
          <a:p>
            <a:r>
              <a:rPr lang="fr-FR" dirty="0"/>
              <a:t>The design of mu2e and </a:t>
            </a:r>
            <a:r>
              <a:rPr lang="fr-FR" dirty="0" err="1"/>
              <a:t>comet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proposed</a:t>
            </a:r>
            <a:r>
              <a:rPr lang="fr-FR" dirty="0"/>
              <a:t> by 2 </a:t>
            </a:r>
            <a:r>
              <a:rPr lang="fr-FR" dirty="0" err="1"/>
              <a:t>russian</a:t>
            </a:r>
            <a:r>
              <a:rPr lang="fr-FR" dirty="0"/>
              <a:t> </a:t>
            </a:r>
            <a:r>
              <a:rPr lang="fr-FR" dirty="0" err="1"/>
              <a:t>scietists</a:t>
            </a:r>
            <a:r>
              <a:rPr lang="fr-FR" dirty="0"/>
              <a:t>, the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104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table </a:t>
            </a:r>
            <a:r>
              <a:rPr lang="fr-FR" dirty="0" err="1"/>
              <a:t>lists</a:t>
            </a:r>
            <a:r>
              <a:rPr lang="fr-FR" dirty="0"/>
              <a:t> the </a:t>
            </a:r>
            <a:r>
              <a:rPr lang="fr-FR" dirty="0" err="1"/>
              <a:t>current</a:t>
            </a:r>
            <a:r>
              <a:rPr lang="fr-FR" dirty="0"/>
              <a:t> world CLFV </a:t>
            </a:r>
            <a:r>
              <a:rPr lang="fr-FR" dirty="0" err="1"/>
              <a:t>channels</a:t>
            </a:r>
            <a:r>
              <a:rPr lang="fr-FR" dirty="0"/>
              <a:t> and the </a:t>
            </a:r>
            <a:r>
              <a:rPr lang="fr-FR" dirty="0" err="1"/>
              <a:t>current</a:t>
            </a:r>
            <a:r>
              <a:rPr lang="fr-FR" dirty="0"/>
              <a:t> limitations.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clearly</a:t>
            </a:r>
            <a:r>
              <a:rPr lang="fr-FR" dirty="0"/>
              <a:t> the muon </a:t>
            </a:r>
            <a:r>
              <a:rPr lang="fr-FR" dirty="0" err="1"/>
              <a:t>channels</a:t>
            </a:r>
            <a:r>
              <a:rPr lang="fr-FR" dirty="0"/>
              <a:t> </a:t>
            </a:r>
            <a:r>
              <a:rPr lang="fr-FR" dirty="0" err="1"/>
              <a:t>speciallized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achieve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accurate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,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collider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. If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signal,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by one of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D9CF2-9BAE-DD4F-95E5-F575E6F539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72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FF02624-1925-7649-A9D1-1A81C8AD1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initial design of mu2e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2 </a:t>
            </a:r>
            <a:r>
              <a:rPr lang="fr-FR" dirty="0" err="1"/>
              <a:t>russian</a:t>
            </a:r>
            <a:r>
              <a:rPr lang="fr-FR" dirty="0"/>
              <a:t> </a:t>
            </a:r>
            <a:r>
              <a:rPr lang="fr-FR" dirty="0" err="1"/>
              <a:t>scientists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came up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pulsed</a:t>
            </a:r>
            <a:r>
              <a:rPr lang="fr-FR" dirty="0"/>
              <a:t> proton </a:t>
            </a:r>
            <a:r>
              <a:rPr lang="fr-FR" dirty="0" err="1"/>
              <a:t>beam</a:t>
            </a:r>
            <a:r>
              <a:rPr lang="fr-FR" dirty="0"/>
              <a:t> and a </a:t>
            </a:r>
            <a:r>
              <a:rPr lang="fr-FR" dirty="0" err="1"/>
              <a:t>solenoid</a:t>
            </a:r>
            <a:r>
              <a:rPr lang="fr-FR" dirty="0"/>
              <a:t> to </a:t>
            </a:r>
            <a:r>
              <a:rPr lang="fr-FR" dirty="0" err="1"/>
              <a:t>collect</a:t>
            </a:r>
            <a:r>
              <a:rPr lang="fr-FR" dirty="0"/>
              <a:t> muons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FF02624-1925-7649-A9D1-1A81C8AD1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initial design of mu2e </a:t>
            </a:r>
            <a:r>
              <a:rPr lang="fr-FR" dirty="0" err="1"/>
              <a:t>idea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2 </a:t>
            </a:r>
            <a:r>
              <a:rPr lang="fr-FR" dirty="0" err="1"/>
              <a:t>russian</a:t>
            </a:r>
            <a:r>
              <a:rPr lang="fr-FR" dirty="0"/>
              <a:t> </a:t>
            </a:r>
            <a:r>
              <a:rPr lang="fr-FR" dirty="0" err="1"/>
              <a:t>scientists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came up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pulsed</a:t>
            </a:r>
            <a:r>
              <a:rPr lang="fr-FR" dirty="0"/>
              <a:t> proton </a:t>
            </a:r>
            <a:r>
              <a:rPr lang="fr-FR" dirty="0" err="1"/>
              <a:t>beam</a:t>
            </a:r>
            <a:r>
              <a:rPr lang="fr-FR" dirty="0"/>
              <a:t> and a </a:t>
            </a:r>
            <a:r>
              <a:rPr lang="fr-FR" dirty="0" err="1"/>
              <a:t>solenoid</a:t>
            </a:r>
            <a:r>
              <a:rPr lang="fr-FR" dirty="0"/>
              <a:t> to </a:t>
            </a:r>
            <a:r>
              <a:rPr lang="fr-FR" dirty="0" err="1"/>
              <a:t>collect</a:t>
            </a:r>
            <a:r>
              <a:rPr lang="fr-FR" dirty="0"/>
              <a:t> muons</a:t>
            </a:r>
          </a:p>
        </p:txBody>
      </p:sp>
    </p:spTree>
    <p:extLst>
      <p:ext uri="{BB962C8B-B14F-4D97-AF65-F5344CB8AC3E}">
        <p14:creationId xmlns:p14="http://schemas.microsoft.com/office/powerpoint/2010/main" val="419744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229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1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77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4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07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95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45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77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2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899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066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116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85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265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Ying Wang (SYSU)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C48F76-1A9A-42E5-B0EF-79722885330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378" y="204747"/>
            <a:ext cx="1028622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D20D3-2EDC-491A-915C-5090BEB72F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6535"/>
            <a:ext cx="914400" cy="8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8B000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9" Type="http://schemas.openxmlformats.org/officeDocument/2006/relationships/image" Target="../media/image2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4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371600"/>
            <a:ext cx="7772400" cy="27432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altLang="zh-CN" dirty="0">
                <a:ea typeface="黑体" panose="02010609060101010101" pitchFamily="49" charset="-122"/>
                <a:cs typeface="Times New Roman" panose="02020603050405020304" pitchFamily="18" charset="0"/>
              </a:rPr>
              <a:t>Charged Lepton Flavor Violation search on Mu2e at Fermilab</a:t>
            </a:r>
            <a:br>
              <a:rPr lang="en-US" altLang="zh-CN" dirty="0"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+mn-cs"/>
              </a:rPr>
              <a:t/>
            </a:r>
            <a:br>
              <a:rPr lang="en-US" altLang="zh-CN" sz="2400" dirty="0">
                <a:solidFill>
                  <a:prstClr val="black"/>
                </a:solidFill>
                <a:ea typeface="华文楷体" panose="02010600040101010101" pitchFamily="2" charset="-122"/>
                <a:cs typeface="+mn-cs"/>
              </a:rPr>
            </a:br>
            <a:r>
              <a:rPr lang="zh-CN" altLang="en-US" sz="2800" dirty="0">
                <a:solidFill>
                  <a:prstClr val="black"/>
                </a:solidFill>
                <a:ea typeface="华文楷体" panose="02010600040101010101" pitchFamily="2" charset="-122"/>
                <a:cs typeface="+mn-cs"/>
              </a:rPr>
              <a:t>在费米实验室</a:t>
            </a:r>
            <a:r>
              <a:rPr lang="en-US" altLang="zh-CN" sz="2800" dirty="0">
                <a:solidFill>
                  <a:prstClr val="black"/>
                </a:solidFill>
                <a:ea typeface="华文楷体" panose="02010600040101010101" pitchFamily="2" charset="-122"/>
                <a:cs typeface="+mn-cs"/>
              </a:rPr>
              <a:t>Mu2e</a:t>
            </a:r>
            <a:r>
              <a:rPr lang="zh-CN" altLang="en-US" sz="2800" dirty="0">
                <a:solidFill>
                  <a:prstClr val="black"/>
                </a:solidFill>
                <a:ea typeface="华文楷体" panose="02010600040101010101" pitchFamily="2" charset="-122"/>
                <a:cs typeface="+mn-cs"/>
              </a:rPr>
              <a:t>实验上寻找带电轻子味破坏</a:t>
            </a:r>
            <a:endParaRPr lang="en-US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724400"/>
            <a:ext cx="6553200" cy="1752600"/>
          </a:xfrm>
        </p:spPr>
        <p:txBody>
          <a:bodyPr>
            <a:normAutofit fontScale="92500"/>
          </a:bodyPr>
          <a:lstStyle/>
          <a:p>
            <a:r>
              <a:rPr lang="en-US" altLang="zh-CN" sz="2400" dirty="0">
                <a:solidFill>
                  <a:schemeClr val="tx1"/>
                </a:solidFill>
                <a:ea typeface="华文楷体" panose="02010600040101010101" pitchFamily="2" charset="-122"/>
              </a:rPr>
              <a:t>Ying Wang (</a:t>
            </a:r>
            <a:r>
              <a:rPr lang="zh-CN" altLang="en-US" sz="2400" dirty="0">
                <a:solidFill>
                  <a:schemeClr val="tx1"/>
                </a:solidFill>
                <a:ea typeface="华文楷体" panose="02010600040101010101" pitchFamily="2" charset="-122"/>
              </a:rPr>
              <a:t>王莹</a:t>
            </a:r>
            <a:r>
              <a:rPr lang="en-US" altLang="zh-CN" sz="2400" dirty="0">
                <a:solidFill>
                  <a:schemeClr val="tx1"/>
                </a:solidFill>
                <a:ea typeface="华文楷体" panose="02010600040101010101" pitchFamily="2" charset="-122"/>
              </a:rPr>
              <a:t>)</a:t>
            </a:r>
            <a:r>
              <a:rPr lang="zh-CN" altLang="fr-FR" sz="2400" dirty="0">
                <a:solidFill>
                  <a:schemeClr val="tx1"/>
                </a:solidFill>
                <a:ea typeface="华文楷体" panose="02010600040101010101" pitchFamily="2" charset="-122"/>
              </a:rPr>
              <a:t>， </a:t>
            </a:r>
            <a:r>
              <a:rPr lang="en-US" altLang="zh-CN" sz="2400" dirty="0" err="1">
                <a:solidFill>
                  <a:schemeClr val="tx1"/>
                </a:solidFill>
                <a:ea typeface="华文楷体" panose="02010600040101010101" pitchFamily="2" charset="-122"/>
              </a:rPr>
              <a:t>Zhengyun</a:t>
            </a:r>
            <a:r>
              <a:rPr lang="en-US" altLang="zh-CN" sz="2400" dirty="0">
                <a:solidFill>
                  <a:schemeClr val="tx1"/>
                </a:solidFill>
                <a:ea typeface="华文楷体" panose="02010600040101010101" pitchFamily="2" charset="-122"/>
              </a:rPr>
              <a:t> You</a:t>
            </a:r>
            <a:r>
              <a:rPr lang="zh-CN" altLang="en-US" sz="2400" b="1" dirty="0">
                <a:solidFill>
                  <a:schemeClr val="tx1"/>
                </a:solidFill>
                <a:ea typeface="华文楷体" panose="02010600040101010101" pitchFamily="2" charset="-122"/>
              </a:rPr>
              <a:t>（尤郑昀）</a:t>
            </a:r>
            <a:endParaRPr lang="en-US" altLang="zh-CN" sz="2400" b="1" dirty="0">
              <a:solidFill>
                <a:schemeClr val="tx1"/>
              </a:solidFill>
              <a:ea typeface="华文楷体" panose="02010600040101010101" pitchFamily="2" charset="-122"/>
            </a:endParaRPr>
          </a:p>
          <a:p>
            <a:r>
              <a:rPr lang="en-US" altLang="zh-CN" sz="2400" dirty="0">
                <a:solidFill>
                  <a:schemeClr val="tx1"/>
                </a:solidFill>
                <a:ea typeface="华文楷体" panose="02010600040101010101" pitchFamily="2" charset="-122"/>
              </a:rPr>
              <a:t>Sun Yat-Sen University</a:t>
            </a:r>
            <a:r>
              <a:rPr lang="zh-CN" altLang="en-US" sz="2400" b="1" dirty="0">
                <a:solidFill>
                  <a:schemeClr val="tx1"/>
                </a:solidFill>
                <a:ea typeface="华文楷体" panose="02010600040101010101" pitchFamily="2" charset="-122"/>
              </a:rPr>
              <a:t>（中山大学）</a:t>
            </a:r>
            <a:endParaRPr lang="en-US" altLang="zh-CN" sz="2400" b="1" dirty="0">
              <a:solidFill>
                <a:schemeClr val="tx1"/>
              </a:solidFill>
              <a:ea typeface="华文楷体" panose="02010600040101010101" pitchFamily="2" charset="-122"/>
            </a:endParaRPr>
          </a:p>
          <a:p>
            <a:r>
              <a:rPr lang="en-US" altLang="zh-CN" sz="2000" dirty="0">
                <a:solidFill>
                  <a:schemeClr val="tx1"/>
                </a:solidFill>
                <a:ea typeface="华文楷体" panose="02010600040101010101" pitchFamily="2" charset="-122"/>
              </a:rPr>
              <a:t>Workshop on Intensity Frontier of Particle Physics</a:t>
            </a:r>
          </a:p>
          <a:p>
            <a:r>
              <a:rPr lang="en-US" sz="2000" dirty="0">
                <a:solidFill>
                  <a:schemeClr val="tx1"/>
                </a:solidFill>
                <a:ea typeface="华文楷体" panose="02010600040101010101" pitchFamily="2" charset="-122"/>
              </a:rPr>
              <a:t>7/12/2019, China Spallation Neutron Source, CSNS, Dongguan</a:t>
            </a:r>
          </a:p>
        </p:txBody>
      </p:sp>
    </p:spTree>
    <p:extLst>
      <p:ext uri="{BB962C8B-B14F-4D97-AF65-F5344CB8AC3E}">
        <p14:creationId xmlns:p14="http://schemas.microsoft.com/office/powerpoint/2010/main" val="271683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8965"/>
            <a:ext cx="7315200" cy="685800"/>
          </a:xfrm>
        </p:spPr>
        <p:txBody>
          <a:bodyPr>
            <a:noAutofit/>
          </a:bodyPr>
          <a:lstStyle/>
          <a:p>
            <a:r>
              <a:rPr lang="en-US" dirty="0"/>
              <a:t>Muon CLFV search history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228138" y="1447800"/>
            <a:ext cx="4296862" cy="3124200"/>
          </a:xfrm>
        </p:spPr>
        <p:txBody>
          <a:bodyPr>
            <a:normAutofit fontScale="92500"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en-US" sz="2400" kern="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Current best limit  	</a:t>
            </a:r>
          </a:p>
          <a:p>
            <a:pPr marL="0" lvl="0" indent="0" defTabSz="914400" eaLnBrk="0" fontAlgn="base" hangingPunct="0">
              <a:spcAft>
                <a:spcPct val="0"/>
              </a:spcAft>
              <a:buNone/>
            </a:pPr>
            <a:r>
              <a:rPr lang="en-US" sz="2400" kern="0" dirty="0">
                <a:solidFill>
                  <a:srgbClr val="000000"/>
                </a:solidFill>
                <a:ea typeface="ＭＳ Ｐゴシック" pitchFamily="-112" charset="-128"/>
                <a:cs typeface="ＭＳ Ｐゴシック" pitchFamily="-112" charset="-128"/>
              </a:rPr>
              <a:t>     </a:t>
            </a:r>
            <a:r>
              <a:rPr lang="en-US" sz="2400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MEG &lt;4.2x10</a:t>
            </a:r>
            <a:r>
              <a:rPr lang="en-US" sz="2400" kern="0" baseline="3000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-13 </a:t>
            </a:r>
            <a:r>
              <a:rPr lang="en-US" sz="1800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(90%C.L.)</a:t>
            </a:r>
            <a:endParaRPr lang="en-US" sz="2400" kern="0" baseline="30000" dirty="0">
              <a:solidFill>
                <a:srgbClr val="FF0000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lvl="0" defTabSz="914400" eaLnBrk="0" fontAlgn="base" hangingPunct="0">
              <a:spcAft>
                <a:spcPct val="0"/>
              </a:spcAft>
            </a:pPr>
            <a:endParaRPr lang="en-US" sz="2400" kern="0" dirty="0">
              <a:solidFill>
                <a:srgbClr val="008000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pPr lvl="0" defTabSz="914400" eaLnBrk="0" fontAlgn="base" hangingPunct="0">
              <a:spcAft>
                <a:spcPct val="0"/>
              </a:spcAft>
            </a:pPr>
            <a:r>
              <a:rPr lang="en-US" sz="2400" kern="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Next goal &lt;6x10</a:t>
            </a:r>
            <a:r>
              <a:rPr lang="en-US" sz="2400" kern="0" baseline="3000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-17 </a:t>
            </a:r>
            <a:r>
              <a:rPr lang="en-US" sz="1800" kern="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(90%C.L.)</a:t>
            </a:r>
            <a:endParaRPr lang="en-US" sz="1800" kern="0" baseline="30000" dirty="0">
              <a:solidFill>
                <a:srgbClr val="008000"/>
              </a:solidFill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Next generation experiments 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9D1651-B984-426F-A27C-772D5E814DFC}"/>
              </a:ext>
            </a:extLst>
          </p:cNvPr>
          <p:cNvGrpSpPr/>
          <p:nvPr/>
        </p:nvGrpSpPr>
        <p:grpSpPr>
          <a:xfrm>
            <a:off x="46321" y="1128672"/>
            <a:ext cx="5258017" cy="3858399"/>
            <a:chOff x="0" y="2667000"/>
            <a:chExt cx="5258017" cy="385839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971800"/>
              <a:ext cx="5029417" cy="3442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28600" y="6248400"/>
              <a:ext cx="4267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  <a:sym typeface="Arial Bold" charset="0"/>
                </a:rPr>
                <a:t>R. H. Bernstein &amp; P. S. Cooper, Phys. Rept. 532 (2013) 27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19200" y="2667000"/>
              <a:ext cx="25963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kern="0" dirty="0">
                  <a:solidFill>
                    <a:srgbClr val="000000"/>
                  </a:solidFill>
                  <a:ea typeface="ＭＳ Ｐゴシック" pitchFamily="-112" charset="-128"/>
                  <a:cs typeface="ＭＳ Ｐゴシック" pitchFamily="-112" charset="-128"/>
                </a:rPr>
                <a:t>CLFV Searches History</a:t>
              </a:r>
              <a:endParaRPr lang="en-US" dirty="0"/>
            </a:p>
          </p:txBody>
        </p:sp>
        <p:sp>
          <p:nvSpPr>
            <p:cNvPr id="7" name="Down Arrow 6"/>
            <p:cNvSpPr/>
            <p:nvPr/>
          </p:nvSpPr>
          <p:spPr bwMode="auto">
            <a:xfrm>
              <a:off x="3856665" y="4962845"/>
              <a:ext cx="152400" cy="545592"/>
            </a:xfrm>
            <a:prstGeom prst="downArrow">
              <a:avLst/>
            </a:prstGeom>
            <a:solidFill>
              <a:srgbClr val="008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90933" y="5117068"/>
              <a:ext cx="10190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kern="0" dirty="0">
                  <a:solidFill>
                    <a:srgbClr val="FF0000"/>
                  </a:solidFill>
                  <a:ea typeface="ＭＳ Ｐゴシック" pitchFamily="-112" charset="-128"/>
                  <a:cs typeface="ＭＳ Ｐゴシック" pitchFamily="-112" charset="-128"/>
                </a:rPr>
                <a:t>x10,000 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6200000">
              <a:off x="-270326" y="3165927"/>
              <a:ext cx="8176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  <a:sym typeface="Arial Bold" charset="0"/>
                </a:rPr>
                <a:t>90% C.L.</a:t>
              </a:r>
              <a:endParaRPr lang="en-US" sz="1200" dirty="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828FFDA-EFBA-4980-8AEB-3BCEBD54B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952" y="5369855"/>
            <a:ext cx="2362518" cy="1217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1B2FC07-BA03-4016-87EB-E0EB801B5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232" y="5328661"/>
            <a:ext cx="1676400" cy="1258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DAF3295-B48E-4153-BDC4-22975CBDB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10200"/>
            <a:ext cx="2366643" cy="11365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B433E81-B000-46BA-AB9D-69C63AB2E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330" y="5347211"/>
            <a:ext cx="1602704" cy="12215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46039FA-F80A-44FD-8335-276CACF64E51}"/>
              </a:ext>
            </a:extLst>
          </p:cNvPr>
          <p:cNvSpPr/>
          <p:nvPr/>
        </p:nvSpPr>
        <p:spPr>
          <a:xfrm>
            <a:off x="2456210" y="4983647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MEG </a:t>
            </a:r>
            <a:r>
              <a:rPr lang="en-US" altLang="zh-CN" kern="0" dirty="0">
                <a:solidFill>
                  <a:srgbClr val="FF0000"/>
                </a:solidFill>
                <a:ea typeface="ＭＳ Ｐゴシック" pitchFamily="-112" charset="-128"/>
                <a:cs typeface="ＭＳ Ｐゴシック" pitchFamily="-112" charset="-128"/>
              </a:rPr>
              <a:t>Upgrade @PSI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42FB4C-1112-44DD-BAFC-DD0B16F1180D}"/>
              </a:ext>
            </a:extLst>
          </p:cNvPr>
          <p:cNvSpPr/>
          <p:nvPr/>
        </p:nvSpPr>
        <p:spPr>
          <a:xfrm>
            <a:off x="544364" y="5000523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00CC"/>
                </a:solidFill>
                <a:ea typeface="ＭＳ Ｐゴシック" pitchFamily="-112" charset="-128"/>
                <a:cs typeface="ＭＳ Ｐゴシック" pitchFamily="-112" charset="-128"/>
              </a:rPr>
              <a:t>Mu3e </a:t>
            </a:r>
            <a:r>
              <a:rPr lang="en-US" altLang="zh-CN" kern="0" dirty="0">
                <a:solidFill>
                  <a:srgbClr val="0000CC"/>
                </a:solidFill>
                <a:ea typeface="ＭＳ Ｐゴシック" pitchFamily="-112" charset="-128"/>
                <a:cs typeface="ＭＳ Ｐゴシック" pitchFamily="-112" charset="-128"/>
              </a:rPr>
              <a:t>@PSI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7CF0D22-9BEF-4F96-B346-DCB47569E556}"/>
              </a:ext>
            </a:extLst>
          </p:cNvPr>
          <p:cNvSpPr/>
          <p:nvPr/>
        </p:nvSpPr>
        <p:spPr>
          <a:xfrm>
            <a:off x="5052463" y="5000523"/>
            <a:ext cx="1481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Mu2e @FNAL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004396-4E50-43F5-B7E0-397F2C4DCAFA}"/>
              </a:ext>
            </a:extLst>
          </p:cNvPr>
          <p:cNvSpPr/>
          <p:nvPr/>
        </p:nvSpPr>
        <p:spPr>
          <a:xfrm>
            <a:off x="7330684" y="5000523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solidFill>
                  <a:srgbClr val="008000"/>
                </a:solidFill>
                <a:ea typeface="ＭＳ Ｐゴシック" pitchFamily="-112" charset="-128"/>
                <a:cs typeface="ＭＳ Ｐゴシック" pitchFamily="-112" charset="-128"/>
              </a:rPr>
              <a:t>COMET @KEK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7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31766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Current Best Limit in </a:t>
            </a:r>
            <a:r>
              <a:rPr lang="en-US" i="1" dirty="0" err="1"/>
              <a:t>μN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i="1" dirty="0" err="1"/>
              <a:t>eN</a:t>
            </a:r>
            <a:r>
              <a:rPr lang="en-US" dirty="0"/>
              <a:t>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D7C79B-189D-EA40-BB07-340CDE818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" y="1686712"/>
            <a:ext cx="6187965" cy="4079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50163" y="1736508"/>
            <a:ext cx="439823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Adapted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from</a:t>
            </a:r>
            <a:r>
              <a:rPr lang="fr-FR" dirty="0">
                <a:solidFill>
                  <a:srgbClr val="FF0000"/>
                </a:solidFill>
              </a:rPr>
              <a:t>  talk by Andrei </a:t>
            </a:r>
            <a:r>
              <a:rPr lang="fr-FR" dirty="0" err="1">
                <a:solidFill>
                  <a:srgbClr val="FF0000"/>
                </a:solidFill>
              </a:rPr>
              <a:t>Gaponenko</a:t>
            </a:r>
            <a:r>
              <a:rPr lang="fr-FR" dirty="0">
                <a:solidFill>
                  <a:srgbClr val="FF0000"/>
                </a:solidFill>
              </a:rPr>
              <a:t> </a:t>
            </a:r>
            <a:endParaRPr lang="fr-FR" sz="1400" dirty="0">
              <a:solidFill>
                <a:srgbClr val="FF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C5CCEA1-9A34-FA47-BBA5-1AF2B49FB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0" y="2056045"/>
            <a:ext cx="3859610" cy="327795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Current best limit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by SINDRUM II at PSI</a:t>
            </a:r>
            <a:endParaRPr lang="en-US" sz="2400" baseline="300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l-GR" sz="2400" i="1" baseline="-25000" dirty="0">
                <a:solidFill>
                  <a:srgbClr val="FF0000"/>
                </a:solidFill>
              </a:rPr>
              <a:t>μ</a:t>
            </a:r>
            <a:r>
              <a:rPr lang="en-US" sz="2400" i="1" baseline="-25000" dirty="0">
                <a:solidFill>
                  <a:srgbClr val="FF0000"/>
                </a:solidFill>
              </a:rPr>
              <a:t>e</a:t>
            </a:r>
            <a:r>
              <a:rPr lang="en-US" sz="2400" dirty="0">
                <a:solidFill>
                  <a:srgbClr val="FF0000"/>
                </a:solidFill>
              </a:rPr>
              <a:t> (Au) &lt; 7 x 10</a:t>
            </a:r>
            <a:r>
              <a:rPr lang="en-US" sz="2400" baseline="30000" dirty="0">
                <a:solidFill>
                  <a:srgbClr val="FF0000"/>
                </a:solidFill>
              </a:rPr>
              <a:t>-13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(90%C.L.)</a:t>
            </a:r>
            <a:endParaRPr lang="en-US" sz="2400" dirty="0"/>
          </a:p>
          <a:p>
            <a:pPr>
              <a:spcBef>
                <a:spcPts val="1200"/>
              </a:spcBef>
            </a:pP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Mu2e, stop muon will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Be 10000 larger </a:t>
            </a:r>
          </a:p>
          <a:p>
            <a:pPr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A34CE-94CD-4843-AB5B-77BB09586254}"/>
              </a:ext>
            </a:extLst>
          </p:cNvPr>
          <p:cNvSpPr/>
          <p:nvPr/>
        </p:nvSpPr>
        <p:spPr>
          <a:xfrm>
            <a:off x="4541520" y="1438968"/>
            <a:ext cx="4629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Bertl</a:t>
            </a:r>
            <a:r>
              <a:rPr lang="en-US" dirty="0"/>
              <a:t> et al, Eur. Phys. J. C 47, 337-346 (2006) </a:t>
            </a:r>
          </a:p>
        </p:txBody>
      </p:sp>
    </p:spTree>
    <p:extLst>
      <p:ext uri="{BB962C8B-B14F-4D97-AF65-F5344CB8AC3E}">
        <p14:creationId xmlns:p14="http://schemas.microsoft.com/office/powerpoint/2010/main" val="389773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864D295-8B2F-44D9-A5D0-AC598ABB8C6B}"/>
              </a:ext>
            </a:extLst>
          </p:cNvPr>
          <p:cNvGrpSpPr/>
          <p:nvPr/>
        </p:nvGrpSpPr>
        <p:grpSpPr>
          <a:xfrm>
            <a:off x="37564" y="1813684"/>
            <a:ext cx="4229636" cy="5044316"/>
            <a:chOff x="2651649" y="2548134"/>
            <a:chExt cx="3282287" cy="377728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1980DAE-402C-44D1-B5FA-DF7AF0FF97D1}"/>
                </a:ext>
              </a:extLst>
            </p:cNvPr>
            <p:cNvGrpSpPr/>
            <p:nvPr/>
          </p:nvGrpSpPr>
          <p:grpSpPr>
            <a:xfrm>
              <a:off x="2651649" y="2548134"/>
              <a:ext cx="3266122" cy="3777287"/>
              <a:chOff x="2651649" y="2548134"/>
              <a:chExt cx="3266122" cy="3777287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CC8256A-5098-42DE-BA85-E05168F38D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20" r="610" b="3425"/>
              <a:stretch/>
            </p:blipFill>
            <p:spPr>
              <a:xfrm>
                <a:off x="2842488" y="2548134"/>
                <a:ext cx="3075283" cy="3643872"/>
              </a:xfrm>
              <a:prstGeom prst="rect">
                <a:avLst/>
              </a:prstGeom>
              <a:noFill/>
              <a:ln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22412F3C-778C-41F6-BDFD-3A97F98214A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324347" y="4080866"/>
                    <a:ext cx="1023935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𝑇𝑒𝑉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55BEA20-BC0E-469F-B8AB-EBE84E722D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324347" y="4080866"/>
                    <a:ext cx="1023935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r="-11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3372D3C-0FEF-4C26-A1DD-A752873AC51F}"/>
                      </a:ext>
                    </a:extLst>
                  </p:cNvPr>
                  <p:cNvSpPr txBox="1"/>
                  <p:nvPr/>
                </p:nvSpPr>
                <p:spPr>
                  <a:xfrm>
                    <a:off x="4476010" y="6048422"/>
                    <a:ext cx="174727" cy="276999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κ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5A19D9E-FC34-49EB-B0C1-0EA0C2C4DE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6010" y="6048422"/>
                    <a:ext cx="174727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690" r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6A0A10-8EAE-490D-91C7-11C7FFE1D18B}"/>
                </a:ext>
              </a:extLst>
            </p:cNvPr>
            <p:cNvSpPr txBox="1"/>
            <p:nvPr/>
          </p:nvSpPr>
          <p:spPr>
            <a:xfrm>
              <a:off x="3742330" y="4815200"/>
              <a:ext cx="698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MEG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3376C6-5EB0-4147-80B5-7095B4844619}"/>
                </a:ext>
              </a:extLst>
            </p:cNvPr>
            <p:cNvSpPr txBox="1"/>
            <p:nvPr/>
          </p:nvSpPr>
          <p:spPr>
            <a:xfrm>
              <a:off x="4888300" y="3309335"/>
              <a:ext cx="779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541FF"/>
                  </a:solidFill>
                </a:rPr>
                <a:t>Mu2e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26C8DC-ABB5-48D3-9383-D85CA1AFA5A2}"/>
                </a:ext>
              </a:extLst>
            </p:cNvPr>
            <p:cNvSpPr txBox="1"/>
            <p:nvPr/>
          </p:nvSpPr>
          <p:spPr>
            <a:xfrm>
              <a:off x="3749647" y="2587420"/>
              <a:ext cx="2184289" cy="240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050" dirty="0">
                  <a:solidFill>
                    <a:srgbClr val="404040"/>
                  </a:solidFill>
                </a:rPr>
                <a:t>A. de Gouvêa, R. Bernstein, et al</a:t>
              </a:r>
              <a:endParaRPr lang="en-US" sz="1050" dirty="0">
                <a:solidFill>
                  <a:srgbClr val="40404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Probing New Physics with CLFV</a:t>
            </a:r>
          </a:p>
        </p:txBody>
      </p:sp>
      <p:sp>
        <p:nvSpPr>
          <p:cNvPr id="47" name="Content Placeholder 13"/>
          <p:cNvSpPr>
            <a:spLocks noGrp="1"/>
          </p:cNvSpPr>
          <p:nvPr>
            <p:ph idx="1"/>
          </p:nvPr>
        </p:nvSpPr>
        <p:spPr>
          <a:xfrm>
            <a:off x="4572000" y="1219200"/>
            <a:ext cx="4419600" cy="5192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		Effective CLFV Lagrangian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</a:rPr>
              <a:t>Relative strength </a:t>
            </a:r>
            <a:r>
              <a:rPr lang="en-US" sz="2400" dirty="0">
                <a:solidFill>
                  <a:schemeClr val="tx1"/>
                </a:solidFill>
                <a:sym typeface="Symbol"/>
              </a:rPr>
              <a:t></a:t>
            </a:r>
            <a:r>
              <a:rPr lang="en-US" sz="2000" dirty="0">
                <a:solidFill>
                  <a:schemeClr val="tx1"/>
                </a:solidFill>
              </a:rPr>
              <a:t>, mass scale </a:t>
            </a:r>
            <a:r>
              <a:rPr lang="en-US" sz="2400" dirty="0">
                <a:solidFill>
                  <a:schemeClr val="tx1"/>
                </a:solidFill>
                <a:sym typeface="Symbol"/>
              </a:rPr>
              <a:t>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sym typeface="Symbol"/>
              </a:rPr>
              <a:t>‘Loops’, electromagnetic operator, &lt;&lt;1, can be probed by </a:t>
            </a:r>
            <a:r>
              <a:rPr lang="el-GR" sz="2000" i="1" dirty="0">
                <a:solidFill>
                  <a:schemeClr val="tx1"/>
                </a:solidFill>
              </a:rPr>
              <a:t>μ→</a:t>
            </a:r>
            <a:r>
              <a:rPr lang="en-US" sz="2000" i="1" dirty="0">
                <a:solidFill>
                  <a:schemeClr val="tx1"/>
                </a:solidFill>
              </a:rPr>
              <a:t>e</a:t>
            </a:r>
            <a:r>
              <a:rPr lang="el-GR" sz="2000" i="1" dirty="0">
                <a:solidFill>
                  <a:schemeClr val="tx1"/>
                </a:solidFill>
              </a:rPr>
              <a:t>γ</a:t>
            </a:r>
            <a:r>
              <a:rPr lang="en-US" sz="2000" i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l-GR" sz="2000" i="1" dirty="0">
                <a:solidFill>
                  <a:schemeClr val="tx1"/>
                </a:solidFill>
              </a:rPr>
              <a:t>μ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l-GR" sz="2000" i="1" dirty="0">
                <a:solidFill>
                  <a:schemeClr val="tx1"/>
                </a:solidFill>
              </a:rPr>
              <a:t>→</a:t>
            </a:r>
            <a:r>
              <a:rPr lang="en-US" sz="2000" i="1" dirty="0" err="1">
                <a:solidFill>
                  <a:schemeClr val="tx1"/>
                </a:solidFill>
              </a:rPr>
              <a:t>eN</a:t>
            </a:r>
            <a:endParaRPr lang="en-US" sz="2000" i="1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  <a:sym typeface="Symbol"/>
              </a:rPr>
              <a:t>‘Contact terms’, direct coupling between quarks and leptons,    	&gt;&gt;1, accessible by </a:t>
            </a:r>
            <a:r>
              <a:rPr lang="el-GR" sz="2000" i="1" dirty="0">
                <a:solidFill>
                  <a:schemeClr val="tx1"/>
                </a:solidFill>
              </a:rPr>
              <a:t>μ</a:t>
            </a:r>
            <a:r>
              <a:rPr lang="en-US" sz="2000" i="1" dirty="0">
                <a:solidFill>
                  <a:schemeClr val="tx1"/>
                </a:solidFill>
              </a:rPr>
              <a:t>N</a:t>
            </a:r>
            <a:r>
              <a:rPr lang="el-GR" sz="2000" i="1" dirty="0">
                <a:solidFill>
                  <a:schemeClr val="tx1"/>
                </a:solidFill>
              </a:rPr>
              <a:t>→</a:t>
            </a:r>
            <a:r>
              <a:rPr lang="en-US" sz="2000" i="1" dirty="0" err="1">
                <a:solidFill>
                  <a:schemeClr val="tx1"/>
                </a:solidFill>
              </a:rPr>
              <a:t>eN</a:t>
            </a:r>
            <a:endParaRPr lang="en-US" sz="2000" i="1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1"/>
                </a:solidFill>
              </a:rPr>
              <a:t>Mu2e will probe mass scale </a:t>
            </a:r>
            <a:r>
              <a:rPr lang="en-US" sz="2000" dirty="0">
                <a:solidFill>
                  <a:schemeClr val="tx1"/>
                </a:solidFill>
                <a:sym typeface="Symbol"/>
              </a:rPr>
              <a:t>		</a:t>
            </a:r>
            <a:r>
              <a:rPr lang="en-US" sz="2000" dirty="0">
                <a:solidFill>
                  <a:srgbClr val="FF0000"/>
                </a:solidFill>
              </a:rPr>
              <a:t>2,000 ~10,000 </a:t>
            </a:r>
            <a:r>
              <a:rPr lang="en-US" sz="2000" dirty="0" err="1">
                <a:solidFill>
                  <a:srgbClr val="FF0000"/>
                </a:solidFill>
              </a:rPr>
              <a:t>TeV</a:t>
            </a:r>
            <a:r>
              <a:rPr lang="en-US" sz="2000" dirty="0">
                <a:solidFill>
                  <a:srgbClr val="FF0000"/>
                </a:solidFill>
              </a:rPr>
              <a:t>			   	</a:t>
            </a:r>
            <a:r>
              <a:rPr lang="en-US" sz="2000" dirty="0">
                <a:sym typeface="Symbol"/>
              </a:rPr>
              <a:t>Beyond the reach of accelerators</a:t>
            </a:r>
            <a:r>
              <a:rPr lang="en-US" sz="2000" dirty="0">
                <a:solidFill>
                  <a:schemeClr val="tx1"/>
                </a:solidFill>
                <a:sym typeface="Symbol"/>
              </a:rPr>
              <a:t>	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7832"/>
            <a:ext cx="4788642" cy="54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mu2e_magnetic_moment_pengui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8681" y="1129415"/>
            <a:ext cx="1401127" cy="591494"/>
          </a:xfrm>
          <a:prstGeom prst="rect">
            <a:avLst/>
          </a:prstGeom>
          <a:noFill/>
        </p:spPr>
      </p:pic>
      <p:pic>
        <p:nvPicPr>
          <p:cNvPr id="55" name="Picture 6" descr="mu2e_four_fermi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9467" y="1147914"/>
            <a:ext cx="1219200" cy="578245"/>
          </a:xfrm>
          <a:prstGeom prst="rect">
            <a:avLst/>
          </a:prstGeom>
          <a:noFill/>
        </p:spPr>
      </p:pic>
      <p:sp>
        <p:nvSpPr>
          <p:cNvPr id="56" name="TextBox 55"/>
          <p:cNvSpPr txBox="1"/>
          <p:nvPr/>
        </p:nvSpPr>
        <p:spPr>
          <a:xfrm>
            <a:off x="85343" y="1255885"/>
            <a:ext cx="74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Loops</a:t>
            </a:r>
            <a:endParaRPr lang="en-US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3764921" y="1255885"/>
            <a:ext cx="146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Contact terms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D6EF97-E092-465B-8814-AF2F63A1443A}"/>
              </a:ext>
            </a:extLst>
          </p:cNvPr>
          <p:cNvSpPr/>
          <p:nvPr/>
        </p:nvSpPr>
        <p:spPr>
          <a:xfrm>
            <a:off x="1016501" y="2514600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70CFF"/>
                </a:solidFill>
              </a:rPr>
              <a:t>Mu2e-</a:t>
            </a:r>
            <a:r>
              <a:rPr lang="en-US" dirty="0">
                <a:solidFill>
                  <a:srgbClr val="070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endParaRPr lang="en-US" dirty="0">
              <a:solidFill>
                <a:srgbClr val="070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8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78798"/>
            <a:ext cx="7315200" cy="685800"/>
          </a:xfrm>
        </p:spPr>
        <p:txBody>
          <a:bodyPr>
            <a:noAutofit/>
          </a:bodyPr>
          <a:lstStyle/>
          <a:p>
            <a:r>
              <a:rPr lang="en-US" dirty="0"/>
              <a:t>CLFV and Theoretic Models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1600200"/>
            <a:ext cx="3810000" cy="1219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 </a:t>
            </a:r>
            <a:r>
              <a:rPr lang="en-US" altLang="en-US" sz="2400" dirty="0"/>
              <a:t>→ e + </a:t>
            </a:r>
            <a:r>
              <a:rPr lang="el-GR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en-US" sz="2400" dirty="0"/>
              <a:t>	         </a:t>
            </a:r>
          </a:p>
          <a:p>
            <a:pPr marL="0" indent="0"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</a:t>
            </a:r>
            <a:r>
              <a:rPr lang="en-US" altLang="en-US" sz="2400" baseline="30000" dirty="0">
                <a:sym typeface="Symbol" panose="05050102010706020507" pitchFamily="18" charset="2"/>
              </a:rPr>
              <a:t>- </a:t>
            </a:r>
            <a:r>
              <a:rPr lang="en-US" altLang="en-US" sz="2400" dirty="0">
                <a:sym typeface="Symbol" panose="05050102010706020507" pitchFamily="18" charset="2"/>
              </a:rPr>
              <a:t>+</a:t>
            </a:r>
            <a:r>
              <a:rPr lang="en-US" altLang="en-US" sz="2400" baseline="30000" dirty="0"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N </a:t>
            </a:r>
            <a:r>
              <a:rPr lang="en-US" altLang="en-US" sz="2400" dirty="0"/>
              <a:t>→ e</a:t>
            </a:r>
            <a:r>
              <a:rPr lang="en-US" altLang="en-US" sz="2400" baseline="30000" dirty="0"/>
              <a:t>-</a:t>
            </a:r>
            <a:r>
              <a:rPr lang="en-US" altLang="en-US" sz="2400" dirty="0"/>
              <a:t> + N	         </a:t>
            </a:r>
          </a:p>
          <a:p>
            <a:pPr marL="0" indent="0">
              <a:buNone/>
            </a:pPr>
            <a:r>
              <a:rPr lang="en-US" sz="2400" dirty="0"/>
              <a:t>Two most effective channels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" r="2728"/>
          <a:stretch/>
        </p:blipFill>
        <p:spPr bwMode="auto">
          <a:xfrm>
            <a:off x="4033912" y="1600200"/>
            <a:ext cx="4958349" cy="47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 flipV="1">
            <a:off x="4162986" y="4800600"/>
            <a:ext cx="4648200" cy="228600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FFCC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6861" y="6219013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W. </a:t>
            </a:r>
            <a:r>
              <a:rPr lang="en-US" sz="1200" dirty="0" err="1">
                <a:solidFill>
                  <a:srgbClr val="000000"/>
                </a:solidFill>
              </a:rPr>
              <a:t>Altmannshofer</a:t>
            </a:r>
            <a:r>
              <a:rPr lang="en-US" sz="1200" dirty="0"/>
              <a:t> , </a:t>
            </a:r>
            <a:r>
              <a:rPr lang="en-US" sz="1200" dirty="0" err="1"/>
              <a:t>A.J.Buras</a:t>
            </a:r>
            <a:r>
              <a:rPr lang="en-US" sz="1200" dirty="0"/>
              <a:t>, </a:t>
            </a:r>
            <a:r>
              <a:rPr lang="en-US" sz="1200" dirty="0" err="1"/>
              <a:t>S.Gori</a:t>
            </a:r>
            <a:r>
              <a:rPr lang="en-US" sz="1200" dirty="0"/>
              <a:t>, </a:t>
            </a:r>
            <a:r>
              <a:rPr lang="en-US" sz="1200" dirty="0" err="1"/>
              <a:t>P.Paradisi</a:t>
            </a:r>
            <a:r>
              <a:rPr lang="en-US" sz="1200" dirty="0"/>
              <a:t>, </a:t>
            </a:r>
            <a:r>
              <a:rPr lang="en-US" sz="1200" dirty="0" err="1"/>
              <a:t>D.M.Straub</a:t>
            </a:r>
            <a:r>
              <a:rPr lang="en-US" sz="1200" dirty="0">
                <a:solidFill>
                  <a:srgbClr val="000000"/>
                </a:solidFill>
              </a:rPr>
              <a:t>, NPB 830, 17 (2010) 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541867" y="3352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946727" y="3352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1371600" y="33528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05000" y="3352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Large effects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738140" y="3914001"/>
            <a:ext cx="381000" cy="304800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5-Point Star 25"/>
          <p:cNvSpPr/>
          <p:nvPr/>
        </p:nvSpPr>
        <p:spPr>
          <a:xfrm>
            <a:off x="1143000" y="3914001"/>
            <a:ext cx="381000" cy="304800"/>
          </a:xfrm>
          <a:prstGeom prst="star5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3925669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Visible, but small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943910" y="4428939"/>
            <a:ext cx="381000" cy="304800"/>
          </a:xfrm>
          <a:prstGeom prst="star5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2600" y="441960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No sizable effect</a:t>
            </a:r>
          </a:p>
        </p:txBody>
      </p:sp>
      <p:sp>
        <p:nvSpPr>
          <p:cNvPr id="19" name="Rectangle 18"/>
          <p:cNvSpPr/>
          <p:nvPr/>
        </p:nvSpPr>
        <p:spPr>
          <a:xfrm flipV="1">
            <a:off x="4175098" y="4351351"/>
            <a:ext cx="4648200" cy="228600"/>
          </a:xfrm>
          <a:prstGeom prst="rect">
            <a:avLst/>
          </a:prstGeom>
          <a:noFill/>
          <a:ln w="571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FFCC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697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ea typeface="黑体" panose="02010609060101010101" pitchFamily="49" charset="-122"/>
              </a:rPr>
              <a:t>Mu2e Experiment</a:t>
            </a:r>
            <a:endParaRPr lang="en-US" sz="4000" dirty="0"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04340"/>
            <a:ext cx="8763000" cy="125786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华文楷体" panose="02010600040101010101" pitchFamily="2" charset="-122"/>
                <a:cs typeface="Times New Roman" panose="02020603050405020304" pitchFamily="18" charset="0"/>
              </a:rPr>
              <a:t>One of the U.S. Intensity Frontier top priority projects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ea typeface="华文楷体" panose="02010600040101010101" pitchFamily="2" charset="-122"/>
                <a:cs typeface="Times New Roman" panose="02020603050405020304" pitchFamily="18" charset="0"/>
              </a:rPr>
              <a:t>Cost ~$270 M dollars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95A300-64EF-FA45-8478-B8CB42C0E017}"/>
              </a:ext>
            </a:extLst>
          </p:cNvPr>
          <p:cNvSpPr/>
          <p:nvPr/>
        </p:nvSpPr>
        <p:spPr>
          <a:xfrm>
            <a:off x="5200650" y="1688068"/>
            <a:ext cx="316229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Figure </a:t>
            </a:r>
            <a:r>
              <a:rPr lang="fr-FR" dirty="0" err="1">
                <a:solidFill>
                  <a:srgbClr val="FF0000"/>
                </a:solidFill>
              </a:rPr>
              <a:t>from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Yaqian</a:t>
            </a:r>
            <a:r>
              <a:rPr lang="fr-FR" dirty="0">
                <a:solidFill>
                  <a:srgbClr val="FF0000"/>
                </a:solidFill>
              </a:rPr>
              <a:t> Wang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B78C82-4FDC-DA43-B19E-5F9158F7B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" y="1981200"/>
            <a:ext cx="9144000" cy="50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6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17815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The Proton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1442852"/>
            <a:ext cx="5554580" cy="166125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Use existing accelerator infrastructure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Booster provides </a:t>
            </a:r>
            <a:r>
              <a:rPr lang="en-US" sz="2800" dirty="0">
                <a:solidFill>
                  <a:srgbClr val="FF0000"/>
                </a:solidFill>
              </a:rPr>
              <a:t>8 GeV </a:t>
            </a:r>
            <a:r>
              <a:rPr lang="en-US" sz="2800" dirty="0">
                <a:solidFill>
                  <a:schemeClr val="tx1"/>
                </a:solidFill>
              </a:rPr>
              <a:t>protons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Recycler stacks protons into 4 bunches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Deliver Ring takes one bunch from Recycler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Run simultaneously with neutrino programs </a:t>
            </a:r>
            <a:r>
              <a:rPr lang="en-US" sz="2800" dirty="0" err="1"/>
              <a:t>NO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073" name="Picture 1" descr="page13image39538960">
            <a:extLst>
              <a:ext uri="{FF2B5EF4-FFF2-40B4-BE49-F238E27FC236}">
                <a16:creationId xmlns:a16="http://schemas.microsoft.com/office/drawing/2014/main" id="{8D21954A-AEB3-434D-B6F5-9C381871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" y="1442852"/>
            <a:ext cx="3809010" cy="483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863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17815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Beam Time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77973"/>
            <a:ext cx="8229600" cy="166125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3x10</a:t>
            </a:r>
            <a:r>
              <a:rPr lang="en-US" sz="2800" baseline="30000" dirty="0">
                <a:solidFill>
                  <a:schemeClr val="tx1"/>
                </a:solidFill>
              </a:rPr>
              <a:t>7</a:t>
            </a:r>
            <a:r>
              <a:rPr lang="en-US" sz="2800" dirty="0">
                <a:solidFill>
                  <a:schemeClr val="tx1"/>
                </a:solidFill>
              </a:rPr>
              <a:t> protons per bunch, bunch spacing 1695 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700 ns delay before 1 </a:t>
            </a:r>
            <a:r>
              <a:rPr lang="en-US" sz="2800" dirty="0" err="1"/>
              <a:t>ms</a:t>
            </a:r>
            <a:r>
              <a:rPr lang="en-US" sz="2800" dirty="0"/>
              <a:t> live gate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Extinction factor (Out-Of</a:t>
            </a:r>
            <a:r>
              <a:rPr lang="en-US" sz="2800" dirty="0"/>
              <a:t>-Time proton rate</a:t>
            </a:r>
            <a:r>
              <a:rPr lang="en-US" sz="2800" dirty="0">
                <a:solidFill>
                  <a:schemeClr val="tx1"/>
                </a:solidFill>
              </a:rPr>
              <a:t>) &lt; 10</a:t>
            </a:r>
            <a:r>
              <a:rPr lang="en-US" sz="2800" baseline="30000" dirty="0">
                <a:solidFill>
                  <a:schemeClr val="tx1"/>
                </a:solidFill>
              </a:rPr>
              <a:t>-10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FE93B1-540E-4C17-BABC-8786516C4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600199"/>
            <a:ext cx="8077200" cy="31306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BDF282-BF32-42BC-AF41-4E88D3FD730B}"/>
              </a:ext>
            </a:extLst>
          </p:cNvPr>
          <p:cNvSpPr txBox="1"/>
          <p:nvPr/>
        </p:nvSpPr>
        <p:spPr>
          <a:xfrm>
            <a:off x="1828800" y="2387217"/>
            <a:ext cx="1749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charset="0"/>
                <a:ea typeface="Arial" charset="0"/>
                <a:cs typeface="Arial" charset="0"/>
              </a:rPr>
              <a:t>Prompt background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0546A2E-4B69-4F5E-A014-945A8B843151}"/>
              </a:ext>
            </a:extLst>
          </p:cNvPr>
          <p:cNvCxnSpPr>
            <a:cxnSpLocks/>
          </p:cNvCxnSpPr>
          <p:nvPr/>
        </p:nvCxnSpPr>
        <p:spPr>
          <a:xfrm>
            <a:off x="1055095" y="1443464"/>
            <a:ext cx="747930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D3A4B8F-1895-4B48-9849-A3F2FFB05BDF}"/>
              </a:ext>
            </a:extLst>
          </p:cNvPr>
          <p:cNvSpPr/>
          <p:nvPr/>
        </p:nvSpPr>
        <p:spPr>
          <a:xfrm>
            <a:off x="2575194" y="1327509"/>
            <a:ext cx="2657147" cy="225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FEAC4F-5E82-46BD-B7ED-8B675D1467C0}"/>
              </a:ext>
            </a:extLst>
          </p:cNvPr>
          <p:cNvSpPr txBox="1"/>
          <p:nvPr/>
        </p:nvSpPr>
        <p:spPr>
          <a:xfrm>
            <a:off x="2819400" y="1270959"/>
            <a:ext cx="3143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1695 ns peak-to-peak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74B4F8-37B0-4C9B-B1E3-15E297E2923B}"/>
              </a:ext>
            </a:extLst>
          </p:cNvPr>
          <p:cNvSpPr txBox="1"/>
          <p:nvPr/>
        </p:nvSpPr>
        <p:spPr>
          <a:xfrm>
            <a:off x="1219200" y="1686534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3×10</a:t>
            </a:r>
            <a:r>
              <a:rPr lang="en-GB" sz="1200" baseline="30000" dirty="0">
                <a:latin typeface="Arial" charset="0"/>
                <a:ea typeface="Arial" charset="0"/>
                <a:cs typeface="Arial" charset="0"/>
              </a:rPr>
              <a:t>7 </a:t>
            </a:r>
            <a:r>
              <a:rPr lang="en-GB" sz="1200" dirty="0">
                <a:latin typeface="Arial" charset="0"/>
                <a:ea typeface="Arial" charset="0"/>
                <a:cs typeface="Arial" charset="0"/>
              </a:rPr>
              <a:t>proton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CFDD2C-2EDD-1B49-8B96-BE888C0FD0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8848"/>
            <a:ext cx="8020987" cy="53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23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ea typeface="黑体" panose="02010609060101010101" pitchFamily="49" charset="-122"/>
              </a:rPr>
              <a:t>Mu2e Building</a:t>
            </a:r>
            <a:endParaRPr lang="en-US" sz="4000" dirty="0"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69951"/>
            <a:ext cx="8763000" cy="7350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Civil construction completed (2019/6)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31E847-57F1-4267-AE77-8BCAC0857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54999"/>
            <a:ext cx="4049951" cy="24586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94264E-1053-4259-8620-465B19B84BE7}"/>
              </a:ext>
            </a:extLst>
          </p:cNvPr>
          <p:cNvGrpSpPr/>
          <p:nvPr/>
        </p:nvGrpSpPr>
        <p:grpSpPr>
          <a:xfrm>
            <a:off x="5439714" y="2160551"/>
            <a:ext cx="2930554" cy="3716307"/>
            <a:chOff x="5400140" y="1578633"/>
            <a:chExt cx="3743860" cy="47476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7C861A-95ED-47E4-BE52-2E5A09D74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8" t="37008" r="3881" b="2376"/>
            <a:stretch/>
          </p:blipFill>
          <p:spPr>
            <a:xfrm>
              <a:off x="5400140" y="1578633"/>
              <a:ext cx="3743860" cy="4747679"/>
            </a:xfrm>
            <a:prstGeom prst="rect">
              <a:avLst/>
            </a:prstGeom>
          </p:spPr>
        </p:pic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7F5D7DEF-CF3B-4F44-80B5-C9D53ED883D8}"/>
                </a:ext>
              </a:extLst>
            </p:cNvPr>
            <p:cNvSpPr/>
            <p:nvPr/>
          </p:nvSpPr>
          <p:spPr>
            <a:xfrm rot="10800000">
              <a:off x="5545079" y="1578633"/>
              <a:ext cx="1114510" cy="491987"/>
            </a:xfrm>
            <a:prstGeom prst="triangle">
              <a:avLst>
                <a:gd name="adj" fmla="val 7206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97" name="Picture 1" descr="page14image39471136">
            <a:extLst>
              <a:ext uri="{FF2B5EF4-FFF2-40B4-BE49-F238E27FC236}">
                <a16:creationId xmlns:a16="http://schemas.microsoft.com/office/drawing/2014/main" id="{B393ADC0-B5D6-6840-9808-14D8855C9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54812"/>
            <a:ext cx="4229100" cy="21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131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Mu2e Collaboration</a:t>
            </a:r>
            <a:endParaRPr lang="en-US" dirty="0">
              <a:ea typeface="黑体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674"/>
            <a:ext cx="8622122" cy="50865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Sun Yat-Sen University joined Mu2e in Feb.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EF9567-F14C-4C7B-9033-C8DE78F8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5791674"/>
            <a:ext cx="1159018" cy="716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631EC-B4CE-49D1-B0C6-4EBB37B1A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5790782"/>
            <a:ext cx="1076802" cy="7323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6B8396-7493-4F35-A0BB-C536943B1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5079" y="5790782"/>
            <a:ext cx="1076802" cy="717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2FEB18-BDE9-4C56-B673-BCC88448AF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8350" y="5790782"/>
            <a:ext cx="1195250" cy="717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43BC74-8CDB-449F-97D6-6AC4ECEC50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8385" y="5766649"/>
            <a:ext cx="1132215" cy="7654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0BE7ED-03AD-47E5-BB60-8D58F7F518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68" y="5769063"/>
            <a:ext cx="1070932" cy="738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F35424-9808-4D9A-B47A-4333E77FCB53}"/>
              </a:ext>
            </a:extLst>
          </p:cNvPr>
          <p:cNvSpPr txBox="1"/>
          <p:nvPr/>
        </p:nvSpPr>
        <p:spPr>
          <a:xfrm>
            <a:off x="112073" y="2190922"/>
            <a:ext cx="44196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Argonne National Laboratory, </a:t>
            </a:r>
          </a:p>
          <a:p>
            <a:r>
              <a:rPr lang="en-US" sz="1200" dirty="0"/>
              <a:t>Boston University, </a:t>
            </a:r>
          </a:p>
          <a:p>
            <a:r>
              <a:rPr lang="en-US" sz="1200" dirty="0"/>
              <a:t>University of California Berkeley, </a:t>
            </a:r>
          </a:p>
          <a:p>
            <a:r>
              <a:rPr lang="en-US" sz="1200" dirty="0"/>
              <a:t>University of California Irvine, </a:t>
            </a:r>
          </a:p>
          <a:p>
            <a:r>
              <a:rPr lang="en-US" sz="1200" dirty="0"/>
              <a:t>California Institute of Technology, </a:t>
            </a:r>
          </a:p>
          <a:p>
            <a:r>
              <a:rPr lang="en-US" sz="1200" dirty="0"/>
              <a:t>City University of New York, </a:t>
            </a:r>
          </a:p>
          <a:p>
            <a:r>
              <a:rPr lang="en-US" sz="1200" dirty="0"/>
              <a:t>Joint Institute of Nuclear Research Dubna, </a:t>
            </a:r>
          </a:p>
          <a:p>
            <a:r>
              <a:rPr lang="en-US" sz="1200" dirty="0"/>
              <a:t>Duke University, </a:t>
            </a:r>
          </a:p>
          <a:p>
            <a:r>
              <a:rPr lang="en-US" sz="1200" dirty="0"/>
              <a:t>Fermi National Accelerator Laboratory, </a:t>
            </a:r>
          </a:p>
          <a:p>
            <a:r>
              <a:rPr lang="en-US" sz="1200" dirty="0"/>
              <a:t>Laboratori Nazionale di Frascati, </a:t>
            </a:r>
          </a:p>
          <a:p>
            <a:r>
              <a:rPr lang="en-US" sz="1200" dirty="0"/>
              <a:t>University of Houston, </a:t>
            </a:r>
          </a:p>
          <a:p>
            <a:r>
              <a:rPr lang="en-US" sz="1200" dirty="0"/>
              <a:t>Helmholtz-</a:t>
            </a:r>
            <a:r>
              <a:rPr lang="en-US" sz="1200" dirty="0" err="1"/>
              <a:t>Zentrum</a:t>
            </a:r>
            <a:r>
              <a:rPr lang="en-US" sz="1200" dirty="0"/>
              <a:t> Dresden-</a:t>
            </a:r>
            <a:r>
              <a:rPr lang="en-US" sz="1200" dirty="0" err="1"/>
              <a:t>Rossendorf</a:t>
            </a:r>
            <a:r>
              <a:rPr lang="en-US" sz="1200" dirty="0"/>
              <a:t>, </a:t>
            </a:r>
          </a:p>
          <a:p>
            <a:r>
              <a:rPr lang="en-US" sz="1200" dirty="0"/>
              <a:t>INFN Genova, </a:t>
            </a:r>
          </a:p>
          <a:p>
            <a:r>
              <a:rPr lang="en-US" sz="1200" dirty="0"/>
              <a:t>Institute for High Energy Physics, </a:t>
            </a:r>
            <a:r>
              <a:rPr lang="en-US" sz="1200" dirty="0" err="1"/>
              <a:t>Protvino</a:t>
            </a:r>
            <a:r>
              <a:rPr lang="en-US" sz="1200" dirty="0"/>
              <a:t>, </a:t>
            </a:r>
          </a:p>
          <a:p>
            <a:r>
              <a:rPr lang="en-US" sz="1200" dirty="0"/>
              <a:t>Kansas State University, </a:t>
            </a:r>
          </a:p>
          <a:p>
            <a:r>
              <a:rPr lang="en-US" sz="1200" dirty="0"/>
              <a:t>Lawrence Berkeley National Laboratory, </a:t>
            </a:r>
          </a:p>
          <a:p>
            <a:r>
              <a:rPr lang="en-US" sz="1200" dirty="0"/>
              <a:t>INFN Lecce,  University Marconi Rome, </a:t>
            </a:r>
          </a:p>
          <a:p>
            <a:r>
              <a:rPr lang="en-US" sz="1200" dirty="0"/>
              <a:t>Lewis University, </a:t>
            </a:r>
          </a:p>
          <a:p>
            <a:r>
              <a:rPr lang="en-US" sz="1200" dirty="0"/>
              <a:t>University of Liverpool, </a:t>
            </a:r>
          </a:p>
          <a:p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D5CF2-DDEB-418D-9C2E-5D788A874B70}"/>
              </a:ext>
            </a:extLst>
          </p:cNvPr>
          <p:cNvSpPr txBox="1"/>
          <p:nvPr/>
        </p:nvSpPr>
        <p:spPr>
          <a:xfrm>
            <a:off x="2820020" y="2191155"/>
            <a:ext cx="4419600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University College London, </a:t>
            </a:r>
          </a:p>
          <a:p>
            <a:r>
              <a:rPr lang="en-US" sz="1200" dirty="0"/>
              <a:t>University of Louisville, </a:t>
            </a:r>
          </a:p>
          <a:p>
            <a:r>
              <a:rPr lang="en-US" sz="1200" dirty="0"/>
              <a:t>University of Manchester, </a:t>
            </a:r>
          </a:p>
          <a:p>
            <a:r>
              <a:rPr lang="en-US" sz="1200" dirty="0"/>
              <a:t>University of Michigan, </a:t>
            </a:r>
          </a:p>
          <a:p>
            <a:r>
              <a:rPr lang="en-US" sz="1200" dirty="0"/>
              <a:t>University of Minnesota, </a:t>
            </a:r>
          </a:p>
          <a:p>
            <a:r>
              <a:rPr lang="en-US" sz="1200" dirty="0"/>
              <a:t>Muon Inc., </a:t>
            </a:r>
          </a:p>
          <a:p>
            <a:r>
              <a:rPr lang="en-US" sz="1200" dirty="0"/>
              <a:t>Northwestern University, </a:t>
            </a:r>
          </a:p>
          <a:p>
            <a:r>
              <a:rPr lang="en-US" sz="1200" dirty="0"/>
              <a:t>Institute for Nuclear Research Moscow, </a:t>
            </a:r>
          </a:p>
          <a:p>
            <a:r>
              <a:rPr lang="en-US" sz="1200" dirty="0"/>
              <a:t>INFN Pisa,</a:t>
            </a:r>
          </a:p>
          <a:p>
            <a:r>
              <a:rPr lang="en-US" sz="1200" dirty="0"/>
              <a:t>Northern Illinois University, </a:t>
            </a:r>
          </a:p>
          <a:p>
            <a:r>
              <a:rPr lang="en-US" sz="1200" dirty="0"/>
              <a:t>Purdue University, </a:t>
            </a:r>
          </a:p>
          <a:p>
            <a:r>
              <a:rPr lang="en-US" sz="1200" dirty="0"/>
              <a:t>Rice University,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Sun Yat-Sen University, </a:t>
            </a:r>
          </a:p>
          <a:p>
            <a:r>
              <a:rPr lang="en-US" sz="1200" dirty="0"/>
              <a:t>University of South Alabama,</a:t>
            </a:r>
          </a:p>
          <a:p>
            <a:r>
              <a:rPr lang="en-US" sz="1200" dirty="0"/>
              <a:t>Novosibirsk State University</a:t>
            </a:r>
          </a:p>
          <a:p>
            <a:r>
              <a:rPr lang="en-US" sz="1200" dirty="0" err="1"/>
              <a:t>Budker</a:t>
            </a:r>
            <a:r>
              <a:rPr lang="en-US" sz="1200" dirty="0"/>
              <a:t> Institute of Nuclear Physics, </a:t>
            </a:r>
          </a:p>
          <a:p>
            <a:r>
              <a:rPr lang="en-US" sz="1200" dirty="0"/>
              <a:t>University of Virginia, </a:t>
            </a:r>
          </a:p>
          <a:p>
            <a:r>
              <a:rPr lang="en-US" sz="1200" dirty="0"/>
              <a:t>University of Washington, </a:t>
            </a:r>
          </a:p>
          <a:p>
            <a:r>
              <a:rPr lang="en-US" sz="1200" dirty="0"/>
              <a:t>Yale University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6DCF77-9596-42E3-808E-A3C84E6436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580" y="2124532"/>
            <a:ext cx="3442840" cy="35021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F87076-1357-1F45-8124-06627114B012}"/>
              </a:ext>
            </a:extLst>
          </p:cNvPr>
          <p:cNvSpPr/>
          <p:nvPr/>
        </p:nvSpPr>
        <p:spPr>
          <a:xfrm>
            <a:off x="457200" y="1624395"/>
            <a:ext cx="396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Arial" panose="020B0604020202020204" pitchFamily="34" charset="0"/>
              </a:rPr>
              <a:t>Over </a:t>
            </a:r>
            <a:r>
              <a:rPr lang="fr-FR" dirty="0">
                <a:latin typeface="Calibri" panose="020F0502020204030204" pitchFamily="34" charset="0"/>
              </a:rPr>
              <a:t>200 </a:t>
            </a:r>
            <a:r>
              <a:rPr lang="fr-FR" dirty="0" err="1">
                <a:latin typeface="Calibri" panose="020F0502020204030204" pitchFamily="34" charset="0"/>
              </a:rPr>
              <a:t>scientists</a:t>
            </a:r>
            <a:r>
              <a:rPr lang="fr-FR" dirty="0">
                <a:latin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</a:rPr>
              <a:t>from</a:t>
            </a:r>
            <a:r>
              <a:rPr lang="fr-FR" dirty="0">
                <a:latin typeface="Calibri" panose="020F0502020204030204" pitchFamily="34" charset="0"/>
              </a:rPr>
              <a:t> 40 institutions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3451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dirty="0"/>
              <a:t>N → </a:t>
            </a:r>
            <a:r>
              <a:rPr lang="en-US" dirty="0" err="1"/>
              <a:t>eN</a:t>
            </a:r>
            <a:r>
              <a:rPr lang="en-US" dirty="0"/>
              <a:t> Conversion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86" y="1295400"/>
            <a:ext cx="8703014" cy="43558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What to measure</a:t>
            </a:r>
          </a:p>
          <a:p>
            <a:r>
              <a:rPr lang="en-US" sz="2400" dirty="0"/>
              <a:t>The ratio of muon to electron conversions to the number of muon captures by nuclei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/>
              <a:t>Signal: Neutrinoless conversion of a muon to electron in the field of a nucleus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Experimental signature</a:t>
            </a:r>
          </a:p>
          <a:p>
            <a:pPr lvl="1"/>
            <a:r>
              <a:rPr lang="en-US" sz="2000" dirty="0"/>
              <a:t>Mono-energetic electron</a:t>
            </a:r>
          </a:p>
          <a:p>
            <a:pPr lvl="1"/>
            <a:r>
              <a:rPr lang="en-US" sz="2000" dirty="0"/>
              <a:t>E</a:t>
            </a:r>
            <a:r>
              <a:rPr lang="en-US" sz="2000" baseline="-25000" dirty="0"/>
              <a:t>e</a:t>
            </a:r>
            <a:r>
              <a:rPr lang="en-US" sz="2000" dirty="0"/>
              <a:t> = m</a:t>
            </a:r>
            <a:r>
              <a:rPr lang="el-GR" sz="2000" baseline="-25000" dirty="0"/>
              <a:t>μ</a:t>
            </a:r>
            <a:r>
              <a:rPr lang="en-US" sz="2000" baseline="-25000" dirty="0"/>
              <a:t>  </a:t>
            </a:r>
            <a:r>
              <a:rPr lang="en-US" sz="2000" dirty="0"/>
              <a:t>– E</a:t>
            </a:r>
            <a:r>
              <a:rPr lang="en-US" sz="2000" baseline="-25000" dirty="0"/>
              <a:t>bind </a:t>
            </a:r>
            <a:r>
              <a:rPr lang="en-US" sz="2000" dirty="0"/>
              <a:t>– </a:t>
            </a:r>
            <a:r>
              <a:rPr lang="en-US" sz="2000" dirty="0" err="1"/>
              <a:t>E</a:t>
            </a:r>
            <a:r>
              <a:rPr lang="en-US" sz="2000" baseline="-25000" dirty="0" err="1"/>
              <a:t>recoil</a:t>
            </a:r>
            <a:endParaRPr lang="en-US" sz="2000" baseline="-25000" dirty="0"/>
          </a:p>
          <a:p>
            <a:pPr lvl="1"/>
            <a:r>
              <a:rPr lang="en-US" sz="2000" dirty="0"/>
              <a:t>For Al, E</a:t>
            </a:r>
            <a:r>
              <a:rPr lang="en-US" sz="2000" baseline="-25000" dirty="0"/>
              <a:t>e</a:t>
            </a:r>
            <a:r>
              <a:rPr lang="en-US" sz="2000" dirty="0"/>
              <a:t> = 104.97 MeV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22D06D0-AFD8-44B6-B223-6F83B0CF2A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081473"/>
              </p:ext>
            </p:extLst>
          </p:nvPr>
        </p:nvGraphicFramePr>
        <p:xfrm>
          <a:off x="2172685" y="2635305"/>
          <a:ext cx="4798630" cy="1022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Equation" r:id="rId4" imgW="2145960" imgH="457200" progId="Equation.DSMT4">
                  <p:embed/>
                </p:oleObj>
              </mc:Choice>
              <mc:Fallback>
                <p:oleObj name="Equation" r:id="rId4" imgW="214596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72685" y="2635305"/>
                        <a:ext cx="4798630" cy="10221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EFD24C33-4785-4D1E-9610-97CC33961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rcRect l="15089" t="6519" r="4416" b="3259"/>
          <a:stretch>
            <a:fillRect/>
          </a:stretch>
        </p:blipFill>
        <p:spPr>
          <a:xfrm>
            <a:off x="4059243" y="4528507"/>
            <a:ext cx="3154232" cy="17960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3B26BE-D570-A64D-8D6E-06DC4BA1B5ED}"/>
              </a:ext>
            </a:extLst>
          </p:cNvPr>
          <p:cNvSpPr/>
          <p:nvPr/>
        </p:nvSpPr>
        <p:spPr>
          <a:xfrm>
            <a:off x="5686321" y="4758014"/>
            <a:ext cx="3337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muon binding </a:t>
            </a:r>
            <a:r>
              <a:rPr lang="fr-FR" dirty="0" err="1"/>
              <a:t>energy</a:t>
            </a:r>
            <a:r>
              <a:rPr lang="fr-FR" dirty="0"/>
              <a:t> (0.48 MeV)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DBFB1C-96C9-2242-9031-0B95DC473B5F}"/>
              </a:ext>
            </a:extLst>
          </p:cNvPr>
          <p:cNvSpPr/>
          <p:nvPr/>
        </p:nvSpPr>
        <p:spPr>
          <a:xfrm>
            <a:off x="7205722" y="5081184"/>
            <a:ext cx="192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energy</a:t>
            </a:r>
            <a:r>
              <a:rPr lang="fr-FR" dirty="0"/>
              <a:t> (0.21 MeV)</a:t>
            </a:r>
          </a:p>
        </p:txBody>
      </p:sp>
    </p:spTree>
    <p:extLst>
      <p:ext uri="{BB962C8B-B14F-4D97-AF65-F5344CB8AC3E}">
        <p14:creationId xmlns:p14="http://schemas.microsoft.com/office/powerpoint/2010/main" val="538196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  <a:cs typeface="Times New Roman" panose="02020603050405020304" pitchFamily="18" charset="0"/>
              </a:rPr>
              <a:t>Overview</a:t>
            </a:r>
            <a:endParaRPr lang="en-US" sz="4000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789" y="1279937"/>
            <a:ext cx="8610600" cy="48768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Motivation of Mu2e</a:t>
            </a:r>
            <a:r>
              <a:rPr lang="zh-CN" altLang="fr-FR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：</a:t>
            </a:r>
            <a:endParaRPr lang="fr-FR" altLang="zh-CN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Physical: Charged Lepton Flavor Violation (CLFV)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Experimental: mu2e channel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zh-CN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The experimental apparatus	: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Signal and Backgrounds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Current status: Platform and simulation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Next plan – Mu2eII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1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05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6510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Mu2e Apparatus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04" y="4803185"/>
            <a:ext cx="3810000" cy="830997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chemeClr val="tx1"/>
                </a:solidFill>
              </a:rPr>
              <a:t>Three functional solenoids with graded fields (4.5</a:t>
            </a:r>
            <a:r>
              <a:rPr lang="en-US" altLang="zh-CN" sz="2400" dirty="0">
                <a:solidFill>
                  <a:schemeClr val="tx1"/>
                </a:solidFill>
              </a:rPr>
              <a:t>T – 1T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C39F39-159D-499F-A3CB-2BBF64705557}"/>
              </a:ext>
            </a:extLst>
          </p:cNvPr>
          <p:cNvGrpSpPr/>
          <p:nvPr/>
        </p:nvGrpSpPr>
        <p:grpSpPr>
          <a:xfrm>
            <a:off x="126885" y="1164854"/>
            <a:ext cx="8526017" cy="3144798"/>
            <a:chOff x="236983" y="1676400"/>
            <a:chExt cx="8526017" cy="3144798"/>
          </a:xfrm>
        </p:grpSpPr>
        <p:grpSp>
          <p:nvGrpSpPr>
            <p:cNvPr id="8" name="Group 7"/>
            <p:cNvGrpSpPr/>
            <p:nvPr/>
          </p:nvGrpSpPr>
          <p:grpSpPr>
            <a:xfrm>
              <a:off x="990599" y="1676400"/>
              <a:ext cx="7772401" cy="3144798"/>
              <a:chOff x="761999" y="1828800"/>
              <a:chExt cx="7772401" cy="314479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864" y="2620951"/>
                <a:ext cx="7717536" cy="156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192498" y="2035546"/>
                <a:ext cx="185300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8 GeV</a:t>
                </a:r>
              </a:p>
              <a:p>
                <a:r>
                  <a:rPr lang="en-US" sz="2400" b="1" dirty="0"/>
                  <a:t>Proton Beam</a:t>
                </a:r>
              </a:p>
            </p:txBody>
          </p:sp>
          <p:sp>
            <p:nvSpPr>
              <p:cNvPr id="1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2438400" y="2743200"/>
                <a:ext cx="762000" cy="3048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lg" len="lg"/>
                <a:tailEnd type="none" w="med" len="med"/>
              </a:ln>
              <a:effectLst>
                <a:outerShdw blurRad="25400" dist="253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 b="1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62000" y="1828800"/>
                <a:ext cx="216173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008000"/>
                    </a:solidFill>
                  </a:rPr>
                  <a:t>Production Solenoid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61999" y="4142601"/>
                <a:ext cx="167639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Production Target</a:t>
                </a:r>
              </a:p>
            </p:txBody>
          </p:sp>
          <p:sp>
            <p:nvSpPr>
              <p:cNvPr id="13" name="Line 16"/>
              <p:cNvSpPr>
                <a:spLocks noChangeShapeType="1"/>
              </p:cNvSpPr>
              <p:nvPr/>
            </p:nvSpPr>
            <p:spPr bwMode="auto">
              <a:xfrm rot="10800000" flipV="1">
                <a:off x="850999" y="3428999"/>
                <a:ext cx="749201" cy="639733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lg" len="lg"/>
                <a:tailEnd type="none" w="med" len="med"/>
              </a:ln>
              <a:effectLst>
                <a:outerShdw blurRad="25400" dist="253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 b="1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514600" y="4338935"/>
                <a:ext cx="259231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8000"/>
                    </a:solidFill>
                  </a:rPr>
                  <a:t>Transport Solenoid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410200" y="2526268"/>
                <a:ext cx="110754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Tracker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477000" y="2362200"/>
                <a:ext cx="16968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/>
                  <a:t>Calorimeter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715000" y="4186535"/>
                <a:ext cx="247926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8000"/>
                    </a:solidFill>
                  </a:rPr>
                  <a:t>Detector Solenoid</a:t>
                </a:r>
              </a:p>
            </p:txBody>
          </p:sp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 rot="10800000">
                <a:off x="5943600" y="2895600"/>
                <a:ext cx="381000" cy="4572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lg" len="lg"/>
                <a:tailEnd type="none" w="med" len="med"/>
              </a:ln>
              <a:effectLst>
                <a:outerShdw blurRad="25400" dist="253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 b="1"/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 rot="10800000">
                <a:off x="7162800" y="2743200"/>
                <a:ext cx="0" cy="4572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stealth" w="lg" len="lg"/>
                <a:tailEnd type="none" w="med" len="med"/>
              </a:ln>
              <a:effectLst>
                <a:outerShdw blurRad="25400" dist="25399" dir="2700000" algn="ctr" rotWithShape="0">
                  <a:schemeClr val="bg2">
                    <a:alpha val="75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2400" b="1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236983" y="2753380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4.6 T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133600" y="3591580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2.5 T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97644" y="2691206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2.0 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904633" y="3493532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1.0 T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02774A3-4873-4164-AFB3-99D2429AB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46" y="4234792"/>
            <a:ext cx="4351654" cy="21893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F759D6-9BA6-1945-854E-24779D877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9" y="3147026"/>
            <a:ext cx="684165" cy="81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12" b="8975"/>
          <a:stretch/>
        </p:blipFill>
        <p:spPr bwMode="auto">
          <a:xfrm>
            <a:off x="5562600" y="978473"/>
            <a:ext cx="3393757" cy="302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87691"/>
            <a:ext cx="7848600" cy="685800"/>
          </a:xfrm>
        </p:spPr>
        <p:txBody>
          <a:bodyPr>
            <a:noAutofit/>
          </a:bodyPr>
          <a:lstStyle/>
          <a:p>
            <a:r>
              <a:rPr lang="en-US" dirty="0"/>
              <a:t>Target and Shield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90" y="3555683"/>
            <a:ext cx="8565910" cy="206172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New designed Production Target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Protons + target </a:t>
            </a:r>
            <a:r>
              <a:rPr lang="en-US" altLang="en-US" sz="1600" dirty="0">
                <a:latin typeface="Helvetica" panose="020B0604020202020204" pitchFamily="34" charset="0"/>
              </a:rPr>
              <a:t>→ </a:t>
            </a:r>
            <a:r>
              <a:rPr lang="el-GR" altLang="en-US" sz="1600" dirty="0">
                <a:latin typeface="Helvetica" panose="020B0604020202020204" pitchFamily="34" charset="0"/>
              </a:rPr>
              <a:t>π</a:t>
            </a:r>
            <a:r>
              <a:rPr lang="en-US" altLang="en-US" sz="1600" dirty="0">
                <a:latin typeface="Helvetica" panose="020B0604020202020204" pitchFamily="34" charset="0"/>
              </a:rPr>
              <a:t> + X; </a:t>
            </a:r>
            <a:r>
              <a:rPr lang="el-GR" altLang="en-US" sz="1600" dirty="0">
                <a:latin typeface="Helvetica" panose="020B0604020202020204" pitchFamily="34" charset="0"/>
              </a:rPr>
              <a:t>π</a:t>
            </a:r>
            <a:r>
              <a:rPr lang="en-US" altLang="en-US" sz="1600" dirty="0">
                <a:latin typeface="Helvetica" panose="020B060402020202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decay into muons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Variable </a:t>
            </a:r>
            <a:r>
              <a:rPr lang="fr-FR" sz="1600" dirty="0" err="1"/>
              <a:t>length</a:t>
            </a:r>
            <a:r>
              <a:rPr lang="fr-FR" sz="1600" dirty="0"/>
              <a:t> </a:t>
            </a:r>
            <a:r>
              <a:rPr lang="fr-FR" sz="1600" dirty="0" err="1"/>
              <a:t>segmented</a:t>
            </a:r>
            <a:r>
              <a:rPr lang="fr-FR" sz="1600" dirty="0"/>
              <a:t> </a:t>
            </a:r>
            <a:r>
              <a:rPr lang="fr-FR" sz="1600" dirty="0" err="1"/>
              <a:t>core</a:t>
            </a:r>
            <a:r>
              <a:rPr lang="fr-FR" sz="1600" dirty="0"/>
              <a:t> and fins to control longitudinal </a:t>
            </a:r>
            <a:r>
              <a:rPr lang="fr-FR" sz="1600" dirty="0" err="1"/>
              <a:t>temperature</a:t>
            </a:r>
            <a:r>
              <a:rPr lang="fr-FR" sz="1600" dirty="0"/>
              <a:t> profile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/>
              <a:t>Extended </a:t>
            </a:r>
            <a:r>
              <a:rPr lang="fr-FR" sz="1600" dirty="0" err="1"/>
              <a:t>mounting</a:t>
            </a:r>
            <a:r>
              <a:rPr lang="fr-FR" sz="1600" dirty="0"/>
              <a:t> bars on </a:t>
            </a:r>
            <a:r>
              <a:rPr lang="fr-FR" sz="1600" dirty="0" err="1"/>
              <a:t>outside</a:t>
            </a:r>
            <a:r>
              <a:rPr lang="fr-FR" sz="1600" dirty="0"/>
              <a:t> ring to </a:t>
            </a:r>
            <a:r>
              <a:rPr lang="fr-FR" sz="1600" dirty="0" err="1"/>
              <a:t>minimize</a:t>
            </a:r>
            <a:r>
              <a:rPr lang="fr-FR" sz="1600" dirty="0"/>
              <a:t> </a:t>
            </a:r>
            <a:r>
              <a:rPr lang="fr-FR" sz="1600" dirty="0" err="1"/>
              <a:t>bending</a:t>
            </a:r>
            <a:r>
              <a:rPr lang="fr-FR" sz="1600" dirty="0"/>
              <a:t> moment on </a:t>
            </a:r>
            <a:r>
              <a:rPr lang="fr-FR" sz="1600" dirty="0" err="1"/>
              <a:t>target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High melting temp, radiative cooling (~1130ºC), with 8kW beam (700w in target)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Heat Radiation Shield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 protect superconductor of PS and upstream TS</a:t>
            </a:r>
            <a:endParaRPr lang="en-US" sz="1600" baseline="30000" dirty="0">
              <a:solidFill>
                <a:schemeClr val="tx1"/>
              </a:solidFill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To limit heat load and radiation damage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~25 tons of Bronze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EECE15-22A7-124E-8CC7-91631541A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05" y="1096882"/>
            <a:ext cx="2136777" cy="2557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B0DCA6-6FAD-9345-AFFC-0DFA9E131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90" y="1652607"/>
            <a:ext cx="2400300" cy="14464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2EA30E-1C07-5145-8BD9-2E6DDD6C5C2A}"/>
              </a:ext>
            </a:extLst>
          </p:cNvPr>
          <p:cNvSpPr/>
          <p:nvPr/>
        </p:nvSpPr>
        <p:spPr>
          <a:xfrm>
            <a:off x="33855" y="1195966"/>
            <a:ext cx="325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Four 1mm </a:t>
            </a:r>
            <a:r>
              <a:rPr lang="fr-FR" dirty="0" err="1"/>
              <a:t>thick</a:t>
            </a:r>
            <a:r>
              <a:rPr lang="fr-FR" dirty="0"/>
              <a:t> × 13mm </a:t>
            </a:r>
            <a:r>
              <a:rPr lang="fr-FR" dirty="0" err="1"/>
              <a:t>tall</a:t>
            </a:r>
            <a:r>
              <a:rPr lang="fr-FR" dirty="0"/>
              <a:t> fins</a:t>
            </a:r>
          </a:p>
        </p:txBody>
      </p:sp>
    </p:spTree>
    <p:extLst>
      <p:ext uri="{BB962C8B-B14F-4D97-AF65-F5344CB8AC3E}">
        <p14:creationId xmlns:p14="http://schemas.microsoft.com/office/powerpoint/2010/main" val="282703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Transport Solenoid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5334000" cy="25908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Gradient magnetic field from 2.5 T to 2.0 T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S-shaped magnetic channel to transmit low-momentum negatively charged particles in helical trajectories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Collimators to remove positively charged and high-momentum particles</a:t>
            </a:r>
            <a:endParaRPr lang="en-US" sz="1600" baseline="30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29" y="1219200"/>
            <a:ext cx="3082071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r="10891" b="17828"/>
          <a:stretch/>
        </p:blipFill>
        <p:spPr bwMode="auto">
          <a:xfrm>
            <a:off x="533400" y="3532364"/>
            <a:ext cx="4254790" cy="254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0249A5-0653-5F46-98C1-59A14049E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250" y="1524000"/>
            <a:ext cx="1413729" cy="105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5652B-A9BA-D047-B916-EC9481BA4F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65" y="4980164"/>
            <a:ext cx="1536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0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60750"/>
            <a:ext cx="82677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90600" y="314598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μ Stopping target</a:t>
            </a:r>
          </a:p>
        </p:txBody>
      </p:sp>
      <p:cxnSp>
        <p:nvCxnSpPr>
          <p:cNvPr id="15" name="Straight Arrow Connector 14"/>
          <p:cNvCxnSpPr>
            <a:stCxn id="14" idx="0"/>
          </p:cNvCxnSpPr>
          <p:nvPr/>
        </p:nvCxnSpPr>
        <p:spPr>
          <a:xfrm flipV="1">
            <a:off x="2057400" y="2438402"/>
            <a:ext cx="914400" cy="70758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90800" y="1143000"/>
            <a:ext cx="209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cs typeface="Symbol" charset="2"/>
              </a:rPr>
              <a:t>Proton Absorber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6" idx="2"/>
          </p:cNvCxnSpPr>
          <p:nvPr/>
        </p:nvCxnSpPr>
        <p:spPr>
          <a:xfrm flipH="1">
            <a:off x="3638550" y="1512332"/>
            <a:ext cx="209" cy="7925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10000" y="3200400"/>
            <a:ext cx="1344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cs typeface="Symbol" charset="2"/>
              </a:rPr>
              <a:t>Tracker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4482042" y="2590800"/>
            <a:ext cx="13758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62600" y="3200400"/>
            <a:ext cx="1930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Symbol" charset="2"/>
              </a:rPr>
              <a:t>EM Calorimeter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6003510" y="2585824"/>
            <a:ext cx="524499" cy="6145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72200" y="1143000"/>
            <a:ext cx="2022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μ</a:t>
            </a:r>
            <a:r>
              <a:rPr lang="en-US" dirty="0">
                <a:cs typeface="Symbol" charset="2"/>
              </a:rPr>
              <a:t> absorber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2"/>
          </p:cNvCxnSpPr>
          <p:nvPr/>
        </p:nvCxnSpPr>
        <p:spPr>
          <a:xfrm flipH="1">
            <a:off x="7182491" y="1512332"/>
            <a:ext cx="777" cy="7925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C23382FF-900E-4060-B2B0-FFAB891EA4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53" y="3458951"/>
            <a:ext cx="1431894" cy="107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4488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Detector Solenoid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4457848"/>
            <a:ext cx="8686800" cy="201001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Stopping target to capture muons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Graded magnetic field from 2 T to 1 T, captures conversion electrons with bigger acceptance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Tracker and Calorimeter in a uniform field to reconstruct and identify electrons.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17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15327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Tracker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61" y="4110361"/>
            <a:ext cx="5715001" cy="229232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5 mm diameter straw drift tubes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15 </a:t>
            </a:r>
            <a:r>
              <a:rPr lang="en-US" sz="2000" kern="1200" dirty="0"/>
              <a:t>μm Mylar walls, filled with Ar</a:t>
            </a:r>
            <a:r>
              <a:rPr lang="en-US" sz="2000" dirty="0"/>
              <a:t>:</a:t>
            </a:r>
            <a:r>
              <a:rPr lang="en-US" sz="2000" kern="1200" dirty="0"/>
              <a:t>CO</a:t>
            </a:r>
            <a:r>
              <a:rPr lang="en-US" sz="2000" kern="1200" baseline="-25000" dirty="0"/>
              <a:t>2</a:t>
            </a:r>
            <a:r>
              <a:rPr lang="en-US" sz="2000" kern="1200" dirty="0"/>
              <a:t> (80:20)</a:t>
            </a:r>
            <a:endParaRPr lang="en-US" sz="2000" baseline="-250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18 stations, 2 planes/station, 6 panels /plane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Blind to beam flash and &gt;97% DIO </a:t>
            </a:r>
          </a:p>
          <a:p>
            <a:r>
              <a:rPr lang="en-US" sz="2000" dirty="0"/>
              <a:t>Expect 100 μm hit resolution</a:t>
            </a:r>
          </a:p>
          <a:p>
            <a:r>
              <a:rPr lang="en-US" sz="2000" dirty="0"/>
              <a:t>Momentum resolution &lt; 180 keV/c (</a:t>
            </a:r>
            <a:r>
              <a:rPr lang="en-US" altLang="zh-CN" sz="2000" dirty="0"/>
              <a:t>@</a:t>
            </a:r>
            <a:r>
              <a:rPr lang="en-US" sz="2000" dirty="0"/>
              <a:t>105MeV/c)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38739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Tracker Structure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5947" t="36000" r="35880" b="31200"/>
          <a:stretch>
            <a:fillRect/>
          </a:stretch>
        </p:blipFill>
        <p:spPr>
          <a:xfrm>
            <a:off x="5715000" y="4725151"/>
            <a:ext cx="3200400" cy="159944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9917" y="1154875"/>
            <a:ext cx="3345483" cy="2959925"/>
            <a:chOff x="4572000" y="1143000"/>
            <a:chExt cx="3345483" cy="2959925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551594"/>
              <a:ext cx="2659683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846852" y="3456594"/>
              <a:ext cx="13440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cs typeface="Symbol" charset="2"/>
                </a:rPr>
                <a:t>DIO electrons</a:t>
              </a:r>
              <a:endParaRPr lang="en-US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962335" y="3075594"/>
              <a:ext cx="609600" cy="609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4572000" y="1143000"/>
              <a:ext cx="1344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cs typeface="Symbol" charset="2"/>
                </a:rPr>
                <a:t>105 MeV Conversion electrons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30" idx="3"/>
            </p:cNvCxnSpPr>
            <p:nvPr/>
          </p:nvCxnSpPr>
          <p:spPr>
            <a:xfrm>
              <a:off x="5916083" y="1604665"/>
              <a:ext cx="637117" cy="376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501548" y="4276883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Straw Tube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54" y="2285911"/>
            <a:ext cx="5189115" cy="1833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93642-A4F5-E647-9FA5-1771B4540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29" y="1208925"/>
            <a:ext cx="1508541" cy="933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417B3-6B5B-324F-A0B7-62B3C79F31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152"/>
          <a:stretch/>
        </p:blipFill>
        <p:spPr>
          <a:xfrm>
            <a:off x="3429000" y="1058496"/>
            <a:ext cx="1896448" cy="11605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AA77D0-7146-5B42-959F-97E122D849C6}"/>
              </a:ext>
            </a:extLst>
          </p:cNvPr>
          <p:cNvSpPr/>
          <p:nvPr/>
        </p:nvSpPr>
        <p:spPr>
          <a:xfrm>
            <a:off x="2276294" y="2089838"/>
            <a:ext cx="397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Half </a:t>
            </a:r>
            <a:r>
              <a:rPr lang="fr-FR" dirty="0" err="1"/>
              <a:t>Tracker</a:t>
            </a:r>
            <a:r>
              <a:rPr lang="fr-FR" dirty="0"/>
              <a:t> Plane </a:t>
            </a:r>
            <a:r>
              <a:rPr lang="fr-FR" dirty="0" err="1"/>
              <a:t>comprised</a:t>
            </a:r>
            <a:r>
              <a:rPr lang="fr-FR" dirty="0"/>
              <a:t> of 3 panels</a:t>
            </a:r>
          </a:p>
        </p:txBody>
      </p:sp>
    </p:spTree>
    <p:extLst>
      <p:ext uri="{BB962C8B-B14F-4D97-AF65-F5344CB8AC3E}">
        <p14:creationId xmlns:p14="http://schemas.microsoft.com/office/powerpoint/2010/main" val="2227423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Calorimeter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39" y="4500809"/>
            <a:ext cx="8164722" cy="1981200"/>
          </a:xfrm>
        </p:spPr>
        <p:txBody>
          <a:bodyPr>
            <a:noAutofit/>
          </a:bodyPr>
          <a:lstStyle/>
          <a:p>
            <a:r>
              <a:rPr lang="en-US" sz="2400" dirty="0"/>
              <a:t>Two disks separated by 70 cm (1/2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/>
              <a:t>), </a:t>
            </a:r>
            <a:r>
              <a:rPr lang="en-US" altLang="zh-CN" sz="2400" dirty="0"/>
              <a:t>~ 674 </a:t>
            </a:r>
            <a:r>
              <a:rPr lang="en-US" sz="2400" dirty="0" err="1"/>
              <a:t>CsI</a:t>
            </a:r>
            <a:r>
              <a:rPr lang="en-US" sz="2400" dirty="0"/>
              <a:t> crystals/disk</a:t>
            </a:r>
          </a:p>
          <a:p>
            <a:r>
              <a:rPr lang="en-US" sz="2400" dirty="0"/>
              <a:t>Provides independent energy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/>
              <a:t>/E&lt; 5%), time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2400" dirty="0"/>
              <a:t>0.5ns) and position 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 </a:t>
            </a:r>
            <a:r>
              <a:rPr lang="en-US" sz="2400" dirty="0"/>
              <a:t>~1cm) measurements</a:t>
            </a:r>
          </a:p>
          <a:p>
            <a:pPr lvl="0"/>
            <a:r>
              <a:rPr lang="en-US" sz="2400" dirty="0"/>
              <a:t>Particle ID, Cosmic Ray rejection, tracking seed</a:t>
            </a:r>
          </a:p>
          <a:p>
            <a:pPr lvl="0"/>
            <a:r>
              <a:rPr lang="en-US" sz="2400" dirty="0"/>
              <a:t>Independent trigger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9" y="1828800"/>
            <a:ext cx="282569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7BDFA7-99A7-4CEA-B3FF-91378769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007" y="1797094"/>
            <a:ext cx="2487985" cy="1892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E81855-5DF2-8E4A-B7DA-3E245F375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5579" y="1828800"/>
            <a:ext cx="2900700" cy="18859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75BD1B-6825-3949-9F2A-9AFFC54E9950}"/>
              </a:ext>
            </a:extLst>
          </p:cNvPr>
          <p:cNvSpPr/>
          <p:nvPr/>
        </p:nvSpPr>
        <p:spPr>
          <a:xfrm>
            <a:off x="2438400" y="3276599"/>
            <a:ext cx="800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1/2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5279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Extinction Monitor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38" y="5257799"/>
            <a:ext cx="8501961" cy="1224209"/>
          </a:xfrm>
        </p:spPr>
        <p:txBody>
          <a:bodyPr>
            <a:noAutofit/>
          </a:bodyPr>
          <a:lstStyle/>
          <a:p>
            <a:r>
              <a:rPr lang="en-US" sz="2400" dirty="0"/>
              <a:t>Extinction definition: protons between pulses / protons in pulse</a:t>
            </a:r>
          </a:p>
          <a:p>
            <a:r>
              <a:rPr lang="en-US" sz="2400" dirty="0"/>
              <a:t>Extinction requirements &lt; 10 </a:t>
            </a:r>
            <a:r>
              <a:rPr lang="en-US" sz="2400" baseline="30000" dirty="0"/>
              <a:t>-10</a:t>
            </a:r>
          </a:p>
          <a:p>
            <a:r>
              <a:rPr lang="en-US" sz="2400" dirty="0"/>
              <a:t>Extinction measurement is important to success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25B4D0-1F86-4F34-8692-73DC0F9ADF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0" b="943"/>
          <a:stretch/>
        </p:blipFill>
        <p:spPr>
          <a:xfrm>
            <a:off x="141876" y="2514600"/>
            <a:ext cx="3972924" cy="19812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43000"/>
            <a:ext cx="4263479" cy="231175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43200" y="2895601"/>
            <a:ext cx="1524000" cy="914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7275" y="3657600"/>
            <a:ext cx="3743325" cy="159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01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90500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Mu2e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01794"/>
            <a:ext cx="7998940" cy="3228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To find a signal electron near 105 MeV/c from a bunch of track candidates</a:t>
            </a: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9A99EF-6023-4A7A-A0A7-F0DF9B17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8" y="1145209"/>
            <a:ext cx="8367712" cy="27409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69BF929-8427-485F-A501-55FF4092B41A}"/>
              </a:ext>
            </a:extLst>
          </p:cNvPr>
          <p:cNvGrpSpPr/>
          <p:nvPr/>
        </p:nvGrpSpPr>
        <p:grpSpPr>
          <a:xfrm>
            <a:off x="304800" y="3690714"/>
            <a:ext cx="8435636" cy="2176686"/>
            <a:chOff x="404336" y="3849246"/>
            <a:chExt cx="8435636" cy="2176686"/>
          </a:xfrm>
        </p:grpSpPr>
        <p:pic>
          <p:nvPicPr>
            <p:cNvPr id="39" name="Picture 5" descr="Fig32.png">
              <a:extLst>
                <a:ext uri="{FF2B5EF4-FFF2-40B4-BE49-F238E27FC236}">
                  <a16:creationId xmlns:a16="http://schemas.microsoft.com/office/drawing/2014/main" id="{1026589F-1748-44CB-BB0D-D236AAEC0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777" t="42352" b="18414"/>
            <a:stretch>
              <a:fillRect/>
            </a:stretch>
          </p:blipFill>
          <p:spPr bwMode="auto">
            <a:xfrm>
              <a:off x="404336" y="3890894"/>
              <a:ext cx="8356604" cy="21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Box 6">
              <a:extLst>
                <a:ext uri="{FF2B5EF4-FFF2-40B4-BE49-F238E27FC236}">
                  <a16:creationId xmlns:a16="http://schemas.microsoft.com/office/drawing/2014/main" id="{5C4AED86-3530-44FC-8DD1-7B9E6C8F86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7341" y="3849246"/>
              <a:ext cx="586263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Particles with </a:t>
              </a:r>
              <a:r>
                <a:rPr lang="en-US" sz="2000" dirty="0" err="1">
                  <a:solidFill>
                    <a:schemeClr val="bg1"/>
                  </a:solidFill>
                </a:rPr>
                <a:t>trk</a:t>
              </a:r>
              <a:r>
                <a:rPr lang="en-US" sz="2000" dirty="0">
                  <a:solidFill>
                    <a:schemeClr val="bg1"/>
                  </a:solidFill>
                </a:rPr>
                <a:t> hits within +/-40 ns of signal electron</a:t>
              </a:r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438A38CA-6325-4C1D-87C6-B72E962AE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9209" y="4361926"/>
              <a:ext cx="88678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signal </a:t>
              </a:r>
              <a:r>
                <a:rPr lang="en-US" sz="1600" b="1" dirty="0" err="1">
                  <a:solidFill>
                    <a:schemeClr val="bg1"/>
                  </a:solidFill>
                </a:rPr>
                <a:t>e</a:t>
              </a:r>
              <a:r>
                <a:rPr lang="en-US" sz="1600" b="1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A54364DB-8C28-4F0C-BA92-05CEE0291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1949" y="4585086"/>
              <a:ext cx="7200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DIO </a:t>
              </a:r>
              <a:r>
                <a:rPr lang="en-US" sz="1600" b="1" dirty="0" err="1">
                  <a:solidFill>
                    <a:schemeClr val="bg1"/>
                  </a:solidFill>
                </a:rPr>
                <a:t>e</a:t>
              </a:r>
              <a:r>
                <a:rPr lang="en-US" sz="1600" b="1" dirty="0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43" name="TextBox 10">
              <a:extLst>
                <a:ext uri="{FF2B5EF4-FFF2-40B4-BE49-F238E27FC236}">
                  <a16:creationId xmlns:a16="http://schemas.microsoft.com/office/drawing/2014/main" id="{410766D4-440F-4BDB-9152-D152837534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3104" y="5645464"/>
              <a:ext cx="119410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straws with hits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317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All Backgrounds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E3C97A-5A8E-5045-8146-85FD8E4C5899}"/>
              </a:ext>
            </a:extLst>
          </p:cNvPr>
          <p:cNvSpPr txBox="1">
            <a:spLocks/>
          </p:cNvSpPr>
          <p:nvPr/>
        </p:nvSpPr>
        <p:spPr>
          <a:xfrm>
            <a:off x="3352800" y="3715606"/>
            <a:ext cx="3966954" cy="1501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Muon Decay-in-orbit (DIO)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 </a:t>
            </a:r>
            <a:r>
              <a:rPr lang="en-US" sz="1800" i="1" dirty="0">
                <a:latin typeface="Symbol" pitchFamily="18" charset="2"/>
              </a:rPr>
              <a:t>m </a:t>
            </a:r>
            <a:r>
              <a:rPr lang="en-US" sz="1800" dirty="0"/>
              <a:t> </a:t>
            </a:r>
            <a:r>
              <a:rPr lang="el-GR" sz="1800" dirty="0">
                <a:latin typeface="Arial" pitchFamily="34" charset="0"/>
                <a:cs typeface="Arial" pitchFamily="34" charset="0"/>
              </a:rPr>
              <a:t>→</a:t>
            </a:r>
            <a:r>
              <a:rPr lang="en-US" sz="1800" dirty="0"/>
              <a:t> </a:t>
            </a:r>
            <a:r>
              <a:rPr lang="en-US" sz="1800" dirty="0" err="1"/>
              <a:t>e</a:t>
            </a:r>
            <a:r>
              <a:rPr lang="en-US" sz="1800" i="1" dirty="0" err="1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US" sz="1800" i="1" baseline="-25000" dirty="0" err="1"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800" i="1" baseline="-250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1800" i="1" dirty="0"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US" sz="1800" i="1" baseline="-25000" dirty="0">
                <a:cs typeface="Arial" pitchFamily="34" charset="0"/>
              </a:rPr>
              <a:t>e</a:t>
            </a: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Radiative Muon Capture (RMC)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1800" dirty="0">
                <a:latin typeface="Helvetica" panose="020B0604020202020204" pitchFamily="34" charset="0"/>
              </a:rPr>
              <a:t> N </a:t>
            </a: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→ </a:t>
            </a:r>
            <a:r>
              <a:rPr lang="en-US" altLang="en-US" sz="1800" dirty="0" err="1">
                <a:latin typeface="Helvetica" panose="020B0604020202020204" pitchFamily="34" charset="0"/>
                <a:sym typeface="Symbol" panose="05050102010706020507" pitchFamily="18" charset="2"/>
              </a:rPr>
              <a:t>γ</a:t>
            </a: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 </a:t>
            </a:r>
            <a:r>
              <a:rPr lang="en-US" altLang="en-US" sz="1800" baseline="-25000" dirty="0" err="1"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  <a:r>
              <a:rPr lang="en-US" altLang="en-US" sz="1800" dirty="0">
                <a:latin typeface="Helvetica" panose="020B0604020202020204" pitchFamily="34" charset="0"/>
              </a:rPr>
              <a:t> N’*</a:t>
            </a:r>
          </a:p>
          <a:p>
            <a:pPr marL="263525" lvl="1" indent="0">
              <a:buNone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FBBC64-8FD7-7141-8903-FDEEC41B0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53" y="1476171"/>
            <a:ext cx="4516617" cy="3693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C278A-E07D-9849-8DAC-9314AB3B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953" y="2129821"/>
            <a:ext cx="1950198" cy="2323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61A803-AF93-6D42-A16B-75509A9F10B4}"/>
              </a:ext>
            </a:extLst>
          </p:cNvPr>
          <p:cNvSpPr/>
          <p:nvPr/>
        </p:nvSpPr>
        <p:spPr>
          <a:xfrm>
            <a:off x="2286000" y="252434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Radiative Pion Capture (RPC)</a:t>
            </a:r>
            <a:endParaRPr lang="en-US" dirty="0"/>
          </a:p>
          <a:p>
            <a:pPr marL="444500" lvl="1" indent="-180975">
              <a:buFontTx/>
              <a:buChar char="•"/>
              <a:defRPr/>
            </a:pPr>
            <a:r>
              <a:rPr lang="en-US" dirty="0"/>
              <a:t> </a:t>
            </a:r>
            <a:r>
              <a:rPr lang="pt-BR" dirty="0">
                <a:latin typeface="Comic Sans MS" panose="030F0702030302020204" pitchFamily="66" charset="0"/>
              </a:rPr>
              <a:t> </a:t>
            </a:r>
            <a:r>
              <a:rPr lang="pt-BR" dirty="0" err="1">
                <a:latin typeface="Symbol" panose="05050102010706020507" pitchFamily="18" charset="2"/>
              </a:rPr>
              <a:t>p</a:t>
            </a:r>
            <a:r>
              <a:rPr lang="pt-BR" baseline="30000" dirty="0">
                <a:latin typeface="Symbol" panose="05050102010706020507" pitchFamily="18" charset="2"/>
              </a:rPr>
              <a:t>-</a:t>
            </a:r>
            <a:r>
              <a:rPr lang="pt-BR" dirty="0"/>
              <a:t> N  </a:t>
            </a:r>
            <a:r>
              <a:rPr lang="pt-BR" dirty="0">
                <a:cs typeface="Arial"/>
              </a:rPr>
              <a:t>→ </a:t>
            </a:r>
            <a:r>
              <a:rPr lang="pt-BR" dirty="0"/>
              <a:t> </a:t>
            </a:r>
            <a:r>
              <a:rPr lang="pt-BR" dirty="0" err="1">
                <a:latin typeface="Symbol" panose="05050102010706020507" pitchFamily="18" charset="2"/>
              </a:rPr>
              <a:t>g</a:t>
            </a:r>
            <a:r>
              <a:rPr lang="pt-BR" dirty="0"/>
              <a:t> N’,  </a:t>
            </a:r>
            <a:r>
              <a:rPr lang="pt-BR" dirty="0" err="1">
                <a:latin typeface="Symbol" panose="05050102010706020507" pitchFamily="18" charset="2"/>
              </a:rPr>
              <a:t>g</a:t>
            </a:r>
            <a:r>
              <a:rPr lang="pt-BR" dirty="0"/>
              <a:t> </a:t>
            </a:r>
            <a:r>
              <a:rPr lang="pt-BR" dirty="0">
                <a:cs typeface="Arial"/>
              </a:rPr>
              <a:t>→ </a:t>
            </a:r>
            <a:r>
              <a:rPr lang="pt-BR" dirty="0" err="1"/>
              <a:t>e</a:t>
            </a:r>
            <a:r>
              <a:rPr lang="pt-BR" baseline="30000" dirty="0" err="1"/>
              <a:t>+</a:t>
            </a:r>
            <a:r>
              <a:rPr lang="pt-BR" dirty="0" err="1"/>
              <a:t>e</a:t>
            </a:r>
            <a:r>
              <a:rPr lang="pt-BR" baseline="30000" dirty="0"/>
              <a:t>-</a:t>
            </a:r>
            <a:r>
              <a:rPr lang="pt-BR" dirty="0"/>
              <a:t/>
            </a:r>
            <a:br>
              <a:rPr lang="pt-BR" dirty="0"/>
            </a:br>
            <a:r>
              <a:rPr lang="pt-BR" dirty="0">
                <a:latin typeface="Comic Sans MS" panose="030F0702030302020204" pitchFamily="66" charset="0"/>
              </a:rPr>
              <a:t>  </a:t>
            </a:r>
            <a:r>
              <a:rPr lang="pt-BR" dirty="0" err="1">
                <a:latin typeface="Symbol" panose="05050102010706020507" pitchFamily="18" charset="2"/>
              </a:rPr>
              <a:t>p</a:t>
            </a:r>
            <a:r>
              <a:rPr lang="pt-BR" baseline="30000" dirty="0">
                <a:latin typeface="Symbol" panose="05050102010706020507" pitchFamily="18" charset="2"/>
              </a:rPr>
              <a:t>-</a:t>
            </a:r>
            <a:r>
              <a:rPr lang="pt-BR" dirty="0"/>
              <a:t> N  </a:t>
            </a:r>
            <a:r>
              <a:rPr lang="pt-BR" dirty="0">
                <a:cs typeface="Arial"/>
              </a:rPr>
              <a:t>→</a:t>
            </a:r>
            <a:r>
              <a:rPr lang="pt-BR" dirty="0"/>
              <a:t> </a:t>
            </a:r>
            <a:r>
              <a:rPr lang="pt-BR" dirty="0" err="1"/>
              <a:t>e</a:t>
            </a:r>
            <a:r>
              <a:rPr lang="pt-BR" baseline="30000" dirty="0" err="1"/>
              <a:t>+</a:t>
            </a:r>
            <a:r>
              <a:rPr lang="pt-BR" dirty="0" err="1"/>
              <a:t>e</a:t>
            </a:r>
            <a:r>
              <a:rPr lang="pt-BR" baseline="30000" dirty="0"/>
              <a:t>-</a:t>
            </a:r>
            <a:r>
              <a:rPr lang="pt-BR" dirty="0"/>
              <a:t> N’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0688D-084D-FB47-9A41-921BCC30D2F3}"/>
              </a:ext>
            </a:extLst>
          </p:cNvPr>
          <p:cNvSpPr/>
          <p:nvPr/>
        </p:nvSpPr>
        <p:spPr>
          <a:xfrm>
            <a:off x="876300" y="20540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8GeV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D767C6-D631-B049-8F1C-7F23859453F2}"/>
              </a:ext>
            </a:extLst>
          </p:cNvPr>
          <p:cNvSpPr/>
          <p:nvPr/>
        </p:nvSpPr>
        <p:spPr>
          <a:xfrm>
            <a:off x="876299" y="52825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Cosmic rays</a:t>
            </a:r>
          </a:p>
        </p:txBody>
      </p:sp>
    </p:spTree>
    <p:extLst>
      <p:ext uri="{BB962C8B-B14F-4D97-AF65-F5344CB8AC3E}">
        <p14:creationId xmlns:p14="http://schemas.microsoft.com/office/powerpoint/2010/main" val="1416357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1958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Background(1): Anti-protons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6781800" cy="38100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The 8GeV proton is above anti-proton production threshold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</a:rPr>
              <a:t>pp </a:t>
            </a:r>
            <a:r>
              <a:rPr lang="pt-BR" sz="1800" dirty="0">
                <a:solidFill>
                  <a:schemeClr val="tx1"/>
                </a:solidFill>
                <a:cs typeface="Arial"/>
              </a:rPr>
              <a:t>→ </a:t>
            </a:r>
            <a:r>
              <a:rPr lang="pt-BR" sz="1800" dirty="0">
                <a:solidFill>
                  <a:schemeClr val="tx1"/>
                </a:solidFill>
              </a:rPr>
              <a:t> pppp, </a:t>
            </a:r>
          </a:p>
          <a:p>
            <a:pPr marL="444500" lvl="1" indent="-180975">
              <a:buFontTx/>
              <a:buChar char="•"/>
              <a:defRPr/>
            </a:pPr>
            <a:r>
              <a:rPr lang="pt-BR" sz="1800" dirty="0">
                <a:solidFill>
                  <a:schemeClr val="tx1"/>
                </a:solidFill>
              </a:rPr>
              <a:t>Anti-proton annihilate, produce </a:t>
            </a: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pt-BR" sz="1800" baseline="30000" dirty="0">
                <a:solidFill>
                  <a:schemeClr val="tx1"/>
                </a:solidFill>
                <a:latin typeface="Symbol" panose="05050102010706020507" pitchFamily="18" charset="2"/>
              </a:rPr>
              <a:t>0</a:t>
            </a:r>
            <a:r>
              <a:rPr lang="pt-BR" sz="1800" dirty="0">
                <a:solidFill>
                  <a:schemeClr val="tx1"/>
                </a:solidFill>
                <a:cs typeface="Arial"/>
              </a:rPr>
              <a:t>→ 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baseline="30000" dirty="0">
                <a:solidFill>
                  <a:schemeClr val="tx1"/>
                </a:solidFill>
              </a:rPr>
              <a:t>+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baseline="30000" dirty="0">
                <a:solidFill>
                  <a:schemeClr val="tx1"/>
                </a:solidFill>
              </a:rPr>
              <a:t>-</a:t>
            </a:r>
            <a:r>
              <a:rPr lang="pt-BR" sz="1800" dirty="0">
                <a:solidFill>
                  <a:schemeClr val="tx1"/>
                </a:solidFill>
              </a:rPr>
              <a:t>, </a:t>
            </a:r>
          </a:p>
          <a:p>
            <a:pPr marL="263525" lvl="1" indent="0">
              <a:buNone/>
              <a:defRPr/>
            </a:pP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   p</a:t>
            </a:r>
            <a:r>
              <a:rPr lang="pt-BR" sz="1800" baseline="30000" dirty="0">
                <a:solidFill>
                  <a:schemeClr val="tx1"/>
                </a:solidFill>
                <a:latin typeface="Symbol" panose="05050102010706020507" pitchFamily="18" charset="2"/>
              </a:rPr>
              <a:t>-</a:t>
            </a:r>
            <a:r>
              <a:rPr lang="pt-BR" sz="1800" dirty="0">
                <a:solidFill>
                  <a:schemeClr val="tx1"/>
                </a:solidFill>
              </a:rPr>
              <a:t> contribute to RPC backgrounds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Anti-protons travel 10x more slowly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Do not decay, time rejection does not help </a:t>
            </a:r>
          </a:p>
          <a:p>
            <a:pPr marL="444500" lvl="1" indent="-180975">
              <a:buFontTx/>
              <a:buChar char="•"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5038" y="4012150"/>
            <a:ext cx="46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70CFF"/>
                </a:solidFill>
              </a:rPr>
              <a:t>Add absorbers at some locations in the muon beamline to absorb anti-protons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1574797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525" lvl="1">
              <a:defRPr/>
            </a:pPr>
            <a:r>
              <a:rPr lang="en-US" altLang="en-US" dirty="0">
                <a:latin typeface="Helvetica" panose="020B0604020202020204" pitchFamily="34" charset="0"/>
              </a:rPr>
              <a:t>_</a:t>
            </a:r>
          </a:p>
        </p:txBody>
      </p:sp>
      <p:pic>
        <p:nvPicPr>
          <p:cNvPr id="13" name="Picture 12" descr="Screen shot 2014-04-07 at 4.49.38 PM.pn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66" b="190"/>
          <a:stretch/>
        </p:blipFill>
        <p:spPr>
          <a:xfrm>
            <a:off x="5410200" y="2287090"/>
            <a:ext cx="3513205" cy="383874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05975" y="2580184"/>
            <a:ext cx="56625" cy="391616"/>
          </a:xfrm>
          <a:prstGeom prst="rect">
            <a:avLst/>
          </a:prstGeom>
          <a:solidFill>
            <a:srgbClr val="070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391401" y="2441777"/>
            <a:ext cx="16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"/>
            <a:r>
              <a:rPr lang="en-US" sz="2000" dirty="0">
                <a:solidFill>
                  <a:srgbClr val="00B050"/>
                </a:solidFill>
              </a:rPr>
              <a:t>Transport Solenoid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7132051" y="3998299"/>
            <a:ext cx="52940" cy="391616"/>
          </a:xfrm>
          <a:prstGeom prst="rect">
            <a:avLst/>
          </a:prstGeom>
          <a:solidFill>
            <a:srgbClr val="070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5909111" y="2678230"/>
            <a:ext cx="45719" cy="175659"/>
          </a:xfrm>
          <a:prstGeom prst="rect">
            <a:avLst/>
          </a:prstGeom>
          <a:solidFill>
            <a:srgbClr val="070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181599" y="3149663"/>
            <a:ext cx="304801" cy="1030331"/>
          </a:xfrm>
          <a:prstGeom prst="straightConnector1">
            <a:avLst/>
          </a:prstGeom>
          <a:noFill/>
          <a:ln w="19050" cap="flat" cmpd="sng" algn="ctr">
            <a:solidFill>
              <a:srgbClr val="070C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5334000" y="4232935"/>
            <a:ext cx="1437183" cy="257847"/>
          </a:xfrm>
          <a:prstGeom prst="straightConnector1">
            <a:avLst/>
          </a:prstGeom>
          <a:noFill/>
          <a:ln w="19050" cap="flat" cmpd="sng" algn="ctr">
            <a:solidFill>
              <a:srgbClr val="070C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7379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F42D-BFC0-4DC2-A00B-3B0CB0B9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6319"/>
            <a:ext cx="8229600" cy="985362"/>
          </a:xfrm>
        </p:spPr>
        <p:txBody>
          <a:bodyPr/>
          <a:lstStyle/>
          <a:p>
            <a:r>
              <a:rPr lang="en-US" dirty="0"/>
              <a:t>Physical</a:t>
            </a:r>
            <a:r>
              <a:rPr lang="zh-CN" altLang="fr-FR" dirty="0"/>
              <a:t> </a:t>
            </a:r>
            <a:r>
              <a:rPr lang="fr-FR" altLang="zh-CN" dirty="0"/>
              <a:t>Motivation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0D1DF-5619-41D0-8579-912BDED3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8E89-2F19-467F-A35E-6849F67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662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92035"/>
            <a:ext cx="8001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Background(2): Prompt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6096000" cy="38100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Radiative Pion Capture (RPC)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pt-BR" sz="1800" baseline="30000" dirty="0">
                <a:solidFill>
                  <a:schemeClr val="tx1"/>
                </a:solidFill>
                <a:latin typeface="Symbol" panose="05050102010706020507" pitchFamily="18" charset="2"/>
              </a:rPr>
              <a:t>-</a:t>
            </a:r>
            <a:r>
              <a:rPr lang="pt-BR" sz="1800" dirty="0">
                <a:solidFill>
                  <a:schemeClr val="tx1"/>
                </a:solidFill>
              </a:rPr>
              <a:t> N  </a:t>
            </a:r>
            <a:r>
              <a:rPr lang="pt-BR" sz="1800" dirty="0">
                <a:solidFill>
                  <a:schemeClr val="tx1"/>
                </a:solidFill>
                <a:cs typeface="Arial"/>
              </a:rPr>
              <a:t>→ 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pt-BR" sz="1800" dirty="0">
                <a:solidFill>
                  <a:schemeClr val="tx1"/>
                </a:solidFill>
              </a:rPr>
              <a:t> N’,  </a:t>
            </a: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>
                <a:solidFill>
                  <a:schemeClr val="tx1"/>
                </a:solidFill>
                <a:cs typeface="Arial"/>
              </a:rPr>
              <a:t>→ 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baseline="30000" dirty="0">
                <a:solidFill>
                  <a:schemeClr val="tx1"/>
                </a:solidFill>
              </a:rPr>
              <a:t>+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baseline="30000" dirty="0">
                <a:solidFill>
                  <a:schemeClr val="tx1"/>
                </a:solidFill>
              </a:rPr>
              <a:t>-</a:t>
            </a:r>
            <a:r>
              <a:rPr lang="pt-BR" sz="1800" dirty="0">
                <a:solidFill>
                  <a:schemeClr val="tx1"/>
                </a:solidFill>
              </a:rPr>
              <a:t/>
            </a:r>
            <a:br>
              <a:rPr lang="pt-BR" sz="1800" dirty="0">
                <a:solidFill>
                  <a:schemeClr val="tx1"/>
                </a:solidFill>
              </a:rPr>
            </a:br>
            <a:r>
              <a:rPr lang="pt-BR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pt-BR" sz="1800" baseline="30000" dirty="0">
                <a:solidFill>
                  <a:schemeClr val="tx1"/>
                </a:solidFill>
                <a:latin typeface="Symbol" panose="05050102010706020507" pitchFamily="18" charset="2"/>
              </a:rPr>
              <a:t>-</a:t>
            </a:r>
            <a:r>
              <a:rPr lang="pt-BR" sz="1800" dirty="0">
                <a:solidFill>
                  <a:schemeClr val="tx1"/>
                </a:solidFill>
              </a:rPr>
              <a:t> N  </a:t>
            </a:r>
            <a:r>
              <a:rPr lang="pt-BR" sz="1800" dirty="0">
                <a:solidFill>
                  <a:schemeClr val="tx1"/>
                </a:solidFill>
                <a:cs typeface="Arial"/>
              </a:rPr>
              <a:t>→</a:t>
            </a:r>
            <a:r>
              <a:rPr lang="pt-BR" sz="1800" dirty="0">
                <a:solidFill>
                  <a:schemeClr val="tx1"/>
                </a:solidFill>
              </a:rPr>
              <a:t> e</a:t>
            </a:r>
            <a:r>
              <a:rPr lang="pt-BR" sz="1800" baseline="30000" dirty="0">
                <a:solidFill>
                  <a:schemeClr val="tx1"/>
                </a:solidFill>
              </a:rPr>
              <a:t>+</a:t>
            </a:r>
            <a:r>
              <a:rPr lang="pt-BR" sz="1800" dirty="0">
                <a:solidFill>
                  <a:schemeClr val="tx1"/>
                </a:solidFill>
              </a:rPr>
              <a:t>e</a:t>
            </a:r>
            <a:r>
              <a:rPr lang="pt-BR" sz="1800" baseline="30000" dirty="0">
                <a:solidFill>
                  <a:schemeClr val="tx1"/>
                </a:solidFill>
              </a:rPr>
              <a:t>-</a:t>
            </a:r>
            <a:r>
              <a:rPr lang="pt-BR" sz="1800" dirty="0">
                <a:solidFill>
                  <a:schemeClr val="tx1"/>
                </a:solidFill>
              </a:rPr>
              <a:t> N’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2% of captured </a:t>
            </a:r>
            <a:r>
              <a:rPr lang="pt-BR" sz="1800" dirty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r>
              <a:rPr lang="pt-BR" sz="1800" baseline="30000" dirty="0">
                <a:solidFill>
                  <a:schemeClr val="tx1"/>
                </a:solidFill>
                <a:latin typeface="Symbol" panose="05050102010706020507" pitchFamily="18" charset="2"/>
              </a:rPr>
              <a:t>- </a:t>
            </a:r>
            <a:r>
              <a:rPr lang="en-US" sz="1800" dirty="0"/>
              <a:t> 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Mitigate by waiting</a:t>
            </a:r>
          </a:p>
          <a:p>
            <a:pPr marL="444500" lvl="1" indent="-180975">
              <a:buFontTx/>
              <a:buChar char="•"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Beam and free decays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Beam Electrons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Muon Decay In Flight 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Pion Decay In Flight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76400"/>
            <a:ext cx="3730978" cy="26823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95800" y="4732616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70CFF"/>
                </a:solidFill>
              </a:rPr>
              <a:t>Delayed search time window help to mitigate prompt backgrounds</a:t>
            </a:r>
          </a:p>
        </p:txBody>
      </p:sp>
    </p:spTree>
    <p:extLst>
      <p:ext uri="{BB962C8B-B14F-4D97-AF65-F5344CB8AC3E}">
        <p14:creationId xmlns:p14="http://schemas.microsoft.com/office/powerpoint/2010/main" val="522978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689" y="205183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Background(1): Intrinsic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399"/>
            <a:ext cx="6096000" cy="239973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Muon Decay-in-orbit (DIO)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 </a:t>
            </a:r>
            <a:r>
              <a:rPr lang="en-US" sz="1800" i="1" dirty="0">
                <a:solidFill>
                  <a:schemeClr val="tx1"/>
                </a:solidFill>
                <a:latin typeface="Symbol" pitchFamily="18" charset="2"/>
              </a:rPr>
              <a:t>m 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l-GR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</a:t>
            </a:r>
            <a:r>
              <a:rPr lang="en-US" sz="1800" i="1" dirty="0" err="1">
                <a:solidFill>
                  <a:schemeClr val="tx1"/>
                </a:solidFill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US" sz="1800" i="1" baseline="-25000" dirty="0" err="1">
                <a:solidFill>
                  <a:schemeClr val="tx1"/>
                </a:solidFill>
                <a:latin typeface="Symbol" panose="05050102010706020507" pitchFamily="18" charset="2"/>
                <a:cs typeface="Arial" pitchFamily="34" charset="0"/>
              </a:rPr>
              <a:t>m</a:t>
            </a:r>
            <a:r>
              <a:rPr lang="en-US" sz="1800" i="1" baseline="-25000" dirty="0">
                <a:solidFill>
                  <a:schemeClr val="tx1"/>
                </a:solidFill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1800" i="1" dirty="0">
                <a:solidFill>
                  <a:schemeClr val="tx1"/>
                </a:solidFill>
                <a:latin typeface="Symbol" panose="05050102010706020507" pitchFamily="18" charset="2"/>
                <a:cs typeface="Arial" pitchFamily="34" charset="0"/>
              </a:rPr>
              <a:t>n</a:t>
            </a:r>
            <a:r>
              <a:rPr lang="en-US" sz="1800" i="1" baseline="-25000" dirty="0">
                <a:solidFill>
                  <a:schemeClr val="tx1"/>
                </a:solidFill>
                <a:cs typeface="Arial" pitchFamily="34" charset="0"/>
              </a:rPr>
              <a:t>e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sz="1800" dirty="0">
                <a:solidFill>
                  <a:schemeClr val="tx1"/>
                </a:solidFill>
                <a:sym typeface="Symbol" pitchFamily="18" charset="2"/>
              </a:rPr>
              <a:t>Dominant background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39% of stopped muons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/>
              <a:t>DIO Rate </a:t>
            </a:r>
            <a:r>
              <a:rPr lang="en-US" sz="1800" dirty="0">
                <a:sym typeface="Symbol" pitchFamily="18" charset="2"/>
              </a:rPr>
              <a:t> (E</a:t>
            </a:r>
            <a:r>
              <a:rPr lang="en-US" sz="1800" baseline="-25000" dirty="0">
                <a:sym typeface="Symbol" pitchFamily="18" charset="2"/>
              </a:rPr>
              <a:t>MAX</a:t>
            </a:r>
            <a:r>
              <a:rPr lang="en-US" sz="1800" dirty="0">
                <a:sym typeface="Symbol" pitchFamily="18" charset="2"/>
              </a:rPr>
              <a:t> - E</a:t>
            </a:r>
            <a:r>
              <a:rPr lang="en-US" sz="1800" baseline="-25000" dirty="0">
                <a:sym typeface="Symbol" pitchFamily="18" charset="2"/>
              </a:rPr>
              <a:t>e</a:t>
            </a:r>
            <a:r>
              <a:rPr lang="en-US" sz="1800" dirty="0">
                <a:sym typeface="Symbol" pitchFamily="18" charset="2"/>
              </a:rPr>
              <a:t>)</a:t>
            </a:r>
            <a:r>
              <a:rPr lang="en-US" sz="1800" baseline="30000" dirty="0">
                <a:sym typeface="Symbol" pitchFamily="18" charset="2"/>
              </a:rPr>
              <a:t>5</a:t>
            </a:r>
            <a:r>
              <a:rPr lang="en-US" sz="1800" dirty="0">
                <a:sym typeface="Symbol" pitchFamily="18" charset="2"/>
              </a:rPr>
              <a:t>, E</a:t>
            </a:r>
            <a:r>
              <a:rPr lang="en-US" sz="1800" baseline="-25000" dirty="0">
                <a:sym typeface="Symbol" pitchFamily="18" charset="2"/>
              </a:rPr>
              <a:t>MAX</a:t>
            </a:r>
            <a:r>
              <a:rPr lang="en-US" sz="1800" dirty="0">
                <a:sym typeface="Symbol" pitchFamily="18" charset="2"/>
              </a:rPr>
              <a:t> ~105 MeV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>
                <a:solidFill>
                  <a:srgbClr val="070CFF"/>
                </a:solidFill>
                <a:sym typeface="Symbol" pitchFamily="18" charset="2"/>
              </a:rPr>
              <a:t>Requires good energy resolution</a:t>
            </a:r>
          </a:p>
          <a:p>
            <a:pPr marL="444500" lvl="1" indent="-180975">
              <a:buFontTx/>
              <a:buChar char="•"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  <a:p>
            <a:pPr marL="444500" lvl="1" indent="-180975">
              <a:buFontTx/>
              <a:buChar char="•"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Radiative Muon Capture (RMC)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1800" dirty="0">
                <a:latin typeface="Helvetica" panose="020B0604020202020204" pitchFamily="34" charset="0"/>
              </a:rPr>
              <a:t> N </a:t>
            </a: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→ γ </a:t>
            </a:r>
            <a:r>
              <a:rPr lang="en-US" altLang="en-US" sz="1800" baseline="-25000" dirty="0">
                <a:latin typeface="Helvetica" panose="020B0604020202020204" pitchFamily="34" charset="0"/>
                <a:sym typeface="Symbol" panose="05050102010706020507" pitchFamily="18" charset="2"/>
              </a:rPr>
              <a:t>μ</a:t>
            </a:r>
            <a:r>
              <a:rPr lang="en-US" altLang="en-US" sz="1800" dirty="0">
                <a:latin typeface="Helvetica" panose="020B0604020202020204" pitchFamily="34" charset="0"/>
              </a:rPr>
              <a:t> N’*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61% of stopped muons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altLang="en-US" sz="1800" dirty="0">
                <a:latin typeface="Helvetica" panose="020B0604020202020204" pitchFamily="34" charset="0"/>
                <a:sym typeface="Symbol" panose="05050102010706020507" pitchFamily="18" charset="2"/>
              </a:rPr>
              <a:t>3 MeV under DIO end point</a:t>
            </a:r>
          </a:p>
          <a:p>
            <a:pPr marL="444500" lvl="1" indent="-180975">
              <a:buFontTx/>
              <a:buChar char="•"/>
              <a:defRPr/>
            </a:pPr>
            <a:r>
              <a:rPr lang="en-US" sz="1800" dirty="0">
                <a:latin typeface="Helvetica" panose="020B0604020202020204" pitchFamily="34" charset="0"/>
              </a:rPr>
              <a:t>Small contribution</a:t>
            </a:r>
            <a:endParaRPr lang="en-US" sz="1800" dirty="0"/>
          </a:p>
          <a:p>
            <a:pPr marL="444500" lvl="1" indent="-180975">
              <a:buFontTx/>
              <a:buChar char="•"/>
              <a:defRPr/>
            </a:pPr>
            <a:endParaRPr lang="en-US" sz="1800" dirty="0">
              <a:solidFill>
                <a:srgbClr val="0000FF"/>
              </a:solidFill>
              <a:sym typeface="Symbol" pitchFamily="18" charset="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43400" y="1320273"/>
            <a:ext cx="4656877" cy="3273957"/>
            <a:chOff x="4861789" y="3159431"/>
            <a:chExt cx="4225061" cy="3062134"/>
          </a:xfrm>
        </p:grpSpPr>
        <p:pic>
          <p:nvPicPr>
            <p:cNvPr id="23" name="Picture 22" descr=":Screen shot 2011-04-07 at 1.47.40 PM   Apr 7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61789" y="3159431"/>
              <a:ext cx="4225061" cy="3062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6633240" y="5816320"/>
              <a:ext cx="1253555" cy="2745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400" baseline="-25000" dirty="0" err="1"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400" dirty="0">
                  <a:latin typeface="Arial" pitchFamily="34" charset="0"/>
                  <a:cs typeface="Arial" pitchFamily="34" charset="0"/>
                </a:rPr>
                <a:t> (MeV)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31530" y="3509413"/>
              <a:ext cx="1569570" cy="490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E</a:t>
              </a:r>
              <a:r>
                <a:rPr lang="en-US" baseline="-25000" dirty="0" err="1"/>
                <a:t>conv</a:t>
              </a:r>
              <a:r>
                <a:rPr lang="en-US" dirty="0"/>
                <a:t> - </a:t>
              </a:r>
              <a:r>
                <a:rPr lang="en-US" dirty="0" err="1"/>
                <a:t>E</a:t>
              </a:r>
              <a:r>
                <a:rPr lang="en-US" baseline="-25000" dirty="0" err="1"/>
                <a:t>e</a:t>
              </a:r>
              <a:r>
                <a:rPr lang="en-US" dirty="0"/>
                <a:t>)</a:t>
              </a:r>
              <a:r>
                <a:rPr lang="en-US" baseline="30000" dirty="0"/>
                <a:t>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913823" y="4889459"/>
            <a:ext cx="3345266" cy="1603008"/>
            <a:chOff x="5036734" y="4615614"/>
            <a:chExt cx="3345266" cy="1603008"/>
          </a:xfrm>
        </p:grpSpPr>
        <p:pic>
          <p:nvPicPr>
            <p:cNvPr id="55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99173">
              <a:off x="7203783" y="5252950"/>
              <a:ext cx="881717" cy="1049628"/>
            </a:xfrm>
            <a:prstGeom prst="rect">
              <a:avLst/>
            </a:prstGeom>
            <a:noFill/>
            <a:ln w="25400" cap="flat">
              <a:noFill/>
              <a:miter lim="800000"/>
              <a:headEnd/>
              <a:tailEnd/>
            </a:ln>
            <a:extLst/>
          </p:spPr>
        </p:pic>
        <p:sp>
          <p:nvSpPr>
            <p:cNvPr id="26" name="Right Arrow 25"/>
            <p:cNvSpPr/>
            <p:nvPr/>
          </p:nvSpPr>
          <p:spPr>
            <a:xfrm>
              <a:off x="5959486" y="5365219"/>
              <a:ext cx="276710" cy="16766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6734" y="5086135"/>
              <a:ext cx="709999" cy="725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036734" y="4692528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27</a:t>
              </a:r>
              <a:r>
                <a:rPr lang="en-US" sz="2400" dirty="0"/>
                <a:t>Al </a:t>
              </a:r>
            </a:p>
          </p:txBody>
        </p:sp>
        <p:pic>
          <p:nvPicPr>
            <p:cNvPr id="29" name="Picture 2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82670">
              <a:off x="6335386" y="5064446"/>
              <a:ext cx="664283" cy="679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5400" cap="flat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6228860" y="4652487"/>
              <a:ext cx="9541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/>
                <a:t>27</a:t>
              </a:r>
              <a:r>
                <a:rPr lang="en-US" sz="2400" dirty="0"/>
                <a:t>Mg*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7118390" y="4945759"/>
              <a:ext cx="802745" cy="334537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8050208" y="5035931"/>
              <a:ext cx="293496" cy="329287"/>
              <a:chOff x="421008" y="3153311"/>
              <a:chExt cx="306494" cy="369332"/>
            </a:xfrm>
          </p:grpSpPr>
          <p:pic>
            <p:nvPicPr>
              <p:cNvPr id="33" name="Picture 2" descr="C:\Users\bertrand_2\Desktop\New folder\coloredspheres\sphere-10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057" y="3213330"/>
                <a:ext cx="306445" cy="306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421008" y="3153311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8088504" y="5350483"/>
              <a:ext cx="293496" cy="329287"/>
              <a:chOff x="421008" y="3153311"/>
              <a:chExt cx="306494" cy="369332"/>
            </a:xfrm>
          </p:grpSpPr>
          <p:pic>
            <p:nvPicPr>
              <p:cNvPr id="36" name="Picture 2" descr="C:\Users\bertrand_2\Desktop\New folder\coloredspheres\sphere-10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1057" y="3213330"/>
                <a:ext cx="306445" cy="306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7" name="TextBox 36"/>
              <p:cNvSpPr txBox="1"/>
              <p:nvPr/>
            </p:nvSpPr>
            <p:spPr>
              <a:xfrm>
                <a:off x="421008" y="3153311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</a:t>
                </a:r>
              </a:p>
            </p:txBody>
          </p:sp>
        </p:grpSp>
        <p:pic>
          <p:nvPicPr>
            <p:cNvPr id="38" name="Picture 5" descr="C:\Users\bertrand_2\Desktop\New folder\coloredspheres\sphere-19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3487" y="4706847"/>
              <a:ext cx="325318" cy="302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/>
            <p:cNvSpPr/>
            <p:nvPr/>
          </p:nvSpPr>
          <p:spPr>
            <a:xfrm>
              <a:off x="7911005" y="4615614"/>
              <a:ext cx="376387" cy="3292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Symbol" pitchFamily="18" charset="2"/>
                </a:rPr>
                <a:t>n</a:t>
              </a:r>
              <a:r>
                <a:rPr lang="en-US" b="1" baseline="-25000" dirty="0">
                  <a:latin typeface="Symbol" pitchFamily="18" charset="2"/>
                </a:rPr>
                <a:t>m</a:t>
              </a: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flipV="1">
              <a:off x="7177333" y="5280296"/>
              <a:ext cx="743197" cy="12369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7177333" y="5495873"/>
              <a:ext cx="785799" cy="3701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42820" y="1435718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525" lvl="1">
              <a:defRPr/>
            </a:pPr>
            <a:r>
              <a:rPr lang="en-US" altLang="en-US" dirty="0">
                <a:latin typeface="Helvetica" panose="020B0604020202020204" pitchFamily="34" charset="0"/>
              </a:rPr>
              <a:t>_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324074" y="3124200"/>
            <a:ext cx="0" cy="381000"/>
          </a:xfrm>
          <a:prstGeom prst="line">
            <a:avLst/>
          </a:prstGeom>
          <a:noFill/>
          <a:ln w="19050" cap="flat" cmpd="sng" algn="ctr">
            <a:solidFill>
              <a:srgbClr val="070CFF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8040156" y="2743200"/>
            <a:ext cx="78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70CFF"/>
                </a:solidFill>
              </a:rPr>
              <a:t>signal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17C66-57DA-1B4E-9A4E-286E3C5587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15" y="1562599"/>
            <a:ext cx="1367068" cy="3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2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92359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Background(4): Cosmic Rays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33500"/>
            <a:ext cx="8610600" cy="2209800"/>
          </a:xfrm>
        </p:spPr>
        <p:txBody>
          <a:bodyPr>
            <a:noAutofit/>
          </a:bodyPr>
          <a:lstStyle/>
          <a:p>
            <a:r>
              <a:rPr lang="en-US" sz="2000" dirty="0"/>
              <a:t>Cosmic ray background ~1 event / day</a:t>
            </a:r>
          </a:p>
          <a:p>
            <a:r>
              <a:rPr lang="en-US" sz="2000" dirty="0"/>
              <a:t>Requires &lt;10</a:t>
            </a:r>
            <a:r>
              <a:rPr lang="en-US" sz="2000" baseline="30000" dirty="0"/>
              <a:t>-4</a:t>
            </a:r>
            <a:r>
              <a:rPr lang="en-US" sz="2000" dirty="0"/>
              <a:t> inefficiency </a:t>
            </a:r>
            <a:r>
              <a:rPr lang="pt-BR" sz="2000" dirty="0">
                <a:solidFill>
                  <a:schemeClr val="tx1"/>
                </a:solidFill>
                <a:cs typeface="Arial"/>
              </a:rPr>
              <a:t>→</a:t>
            </a:r>
            <a:r>
              <a:rPr lang="en-US" sz="2000" dirty="0"/>
              <a:t> 0.1 event in 3 years</a:t>
            </a:r>
          </a:p>
          <a:p>
            <a:r>
              <a:rPr lang="en-US" sz="2000" dirty="0">
                <a:solidFill>
                  <a:srgbClr val="070CFF"/>
                </a:solidFill>
              </a:rPr>
              <a:t>Cosmic Ray Veto (CRV) </a:t>
            </a:r>
            <a:r>
              <a:rPr lang="en-US" sz="2000" dirty="0"/>
              <a:t>made of 4 layers of overlapping scintillators</a:t>
            </a:r>
          </a:p>
          <a:p>
            <a:r>
              <a:rPr lang="en-US" sz="2000" dirty="0"/>
              <a:t>Surrounding DS &amp; part of TS area</a:t>
            </a:r>
          </a:p>
          <a:p>
            <a:pPr marL="0" indent="0">
              <a:buNone/>
            </a:pPr>
            <a:r>
              <a:rPr lang="en-US" sz="2000" dirty="0"/>
              <a:t>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39" y="2438400"/>
            <a:ext cx="7474561" cy="42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82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All Backgrounds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131564"/>
            <a:ext cx="7886700" cy="635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Numbers normalized to 3 years run, </a:t>
            </a:r>
            <a:r>
              <a:rPr lang="en-US" sz="2000" dirty="0">
                <a:solidFill>
                  <a:srgbClr val="070CFF"/>
                </a:solidFill>
              </a:rPr>
              <a:t>3.6 x 10</a:t>
            </a:r>
            <a:r>
              <a:rPr lang="en-US" sz="2000" baseline="30000" dirty="0">
                <a:solidFill>
                  <a:srgbClr val="070CFF"/>
                </a:solidFill>
              </a:rPr>
              <a:t>20</a:t>
            </a:r>
            <a:r>
              <a:rPr lang="en-US" sz="2000" dirty="0">
                <a:solidFill>
                  <a:srgbClr val="070CFF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POT events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4AFA2-9E93-48DA-B84F-B2CF6BA08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227820"/>
            <a:ext cx="5848350" cy="486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06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138673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Signal and Backgrounds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754462"/>
            <a:ext cx="8305800" cy="1371600"/>
          </a:xfrm>
        </p:spPr>
        <p:txBody>
          <a:bodyPr>
            <a:noAutofit/>
          </a:bodyPr>
          <a:lstStyle/>
          <a:p>
            <a:r>
              <a:rPr lang="en-US" sz="2000" dirty="0"/>
              <a:t>Full Geant4 simulation and reconstruction, background overlaid with signal</a:t>
            </a:r>
          </a:p>
          <a:p>
            <a:r>
              <a:rPr lang="en-US" sz="2000" dirty="0"/>
              <a:t>Discovery sensitivity accomplished with 3 years of running and suppressing backgrounds to &lt; 0.4 event total, (5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dirty="0"/>
              <a:t>) </a:t>
            </a:r>
            <a:r>
              <a:rPr lang="en-US" sz="2000" b="1" dirty="0"/>
              <a:t>2 x 10</a:t>
            </a:r>
            <a:r>
              <a:rPr lang="en-US" sz="2000" b="1" baseline="30000" dirty="0"/>
              <a:t>-16 </a:t>
            </a:r>
            <a:endParaRPr lang="en-US" sz="2000" dirty="0"/>
          </a:p>
          <a:p>
            <a:r>
              <a:rPr lang="en-US" sz="2000" dirty="0"/>
              <a:t>Single event sensitivity </a:t>
            </a:r>
            <a:r>
              <a:rPr lang="en-US" sz="2000" b="1" dirty="0">
                <a:solidFill>
                  <a:srgbClr val="FF0000"/>
                </a:solidFill>
              </a:rPr>
              <a:t>3 x 10</a:t>
            </a:r>
            <a:r>
              <a:rPr lang="en-US" sz="2000" b="1" baseline="30000" dirty="0">
                <a:solidFill>
                  <a:srgbClr val="FF0000"/>
                </a:solidFill>
              </a:rPr>
              <a:t>-17 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dirty="0"/>
              <a:t>Null signal upper limit  </a:t>
            </a:r>
            <a:r>
              <a:rPr lang="en-US" sz="2000" b="1" dirty="0"/>
              <a:t>8 x 10</a:t>
            </a:r>
            <a:r>
              <a:rPr lang="en-US" sz="2000" b="1" baseline="30000" dirty="0"/>
              <a:t>-17 </a:t>
            </a:r>
            <a:r>
              <a:rPr lang="en-US" sz="2000" b="1" dirty="0"/>
              <a:t>@ 90% C.L.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185453-AD87-4530-B522-070B39105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29" y="1143000"/>
            <a:ext cx="5761141" cy="361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59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status PS&amp;TS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495800" cy="1523999"/>
          </a:xfrm>
        </p:spPr>
        <p:txBody>
          <a:bodyPr/>
          <a:lstStyle/>
          <a:p>
            <a:r>
              <a:rPr lang="en-US" sz="24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891F7-7D2D-9A42-9E51-6E91B3A0C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1" y="1146948"/>
            <a:ext cx="2136777" cy="25578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12AE12-6437-3741-A47A-A83F63A29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03" y="1666123"/>
            <a:ext cx="2400300" cy="14464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3FD8C4-189E-FF4F-8800-98C0FB982255}"/>
              </a:ext>
            </a:extLst>
          </p:cNvPr>
          <p:cNvSpPr/>
          <p:nvPr/>
        </p:nvSpPr>
        <p:spPr>
          <a:xfrm>
            <a:off x="219374" y="1086825"/>
            <a:ext cx="338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FINAL designed production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FD6223-7E8B-C84B-8DF0-334A32317D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t="4662" r="4874" b="3918"/>
          <a:stretch/>
        </p:blipFill>
        <p:spPr>
          <a:xfrm>
            <a:off x="606861" y="3917161"/>
            <a:ext cx="2886187" cy="22292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D68287-BE7A-2041-944E-5DD3BB6D2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917160"/>
            <a:ext cx="2711086" cy="22537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1DFE84-FBFE-F644-9241-060A46D3DBC0}"/>
              </a:ext>
            </a:extLst>
          </p:cNvPr>
          <p:cNvSpPr/>
          <p:nvPr/>
        </p:nvSpPr>
        <p:spPr>
          <a:xfrm>
            <a:off x="6553200" y="4800600"/>
            <a:ext cx="22788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More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half</a:t>
            </a:r>
            <a:r>
              <a:rPr lang="fr-FR" dirty="0"/>
              <a:t> of </a:t>
            </a:r>
            <a:r>
              <a:rPr lang="fr-FR" dirty="0" err="1"/>
              <a:t>TSu</a:t>
            </a:r>
            <a:r>
              <a:rPr lang="fr-FR" dirty="0"/>
              <a:t> </a:t>
            </a:r>
          </a:p>
          <a:p>
            <a:r>
              <a:rPr lang="fr-FR" dirty="0" err="1"/>
              <a:t>delivered</a:t>
            </a:r>
            <a:endParaRPr lang="fr-FR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C07998-47BE-4149-8889-782A8E9D8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38" y="1423416"/>
            <a:ext cx="2038276" cy="26848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BCDC81-BCC6-724A-8BBE-7FEC728D4C6E}"/>
              </a:ext>
            </a:extLst>
          </p:cNvPr>
          <p:cNvSpPr/>
          <p:nvPr/>
        </p:nvSpPr>
        <p:spPr>
          <a:xfrm>
            <a:off x="6684901" y="1086825"/>
            <a:ext cx="1995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4F4F4F"/>
                </a:solidFill>
                <a:latin typeface="Calibri,Bold"/>
              </a:rPr>
              <a:t>1</a:t>
            </a:r>
            <a:r>
              <a:rPr lang="fr-FR" sz="1200" dirty="0">
                <a:solidFill>
                  <a:srgbClr val="4F4F4F"/>
                </a:solidFill>
                <a:latin typeface="Calibri,Bold"/>
              </a:rPr>
              <a:t>st </a:t>
            </a:r>
            <a:r>
              <a:rPr lang="fr-FR" dirty="0">
                <a:solidFill>
                  <a:srgbClr val="4F4F4F"/>
                </a:solidFill>
                <a:latin typeface="Calibri,Bold"/>
              </a:rPr>
              <a:t>of </a:t>
            </a:r>
            <a:r>
              <a:rPr lang="fr-FR" dirty="0" err="1">
                <a:solidFill>
                  <a:srgbClr val="4F4F4F"/>
                </a:solidFill>
                <a:latin typeface="Calibri,Bold"/>
              </a:rPr>
              <a:t>three</a:t>
            </a:r>
            <a:r>
              <a:rPr lang="fr-FR" dirty="0">
                <a:solidFill>
                  <a:srgbClr val="4F4F4F"/>
                </a:solidFill>
                <a:latin typeface="Calibri,Bold"/>
              </a:rPr>
              <a:t> PS </a:t>
            </a:r>
            <a:r>
              <a:rPr lang="fr-FR" dirty="0" err="1">
                <a:solidFill>
                  <a:srgbClr val="4F4F4F"/>
                </a:solidFill>
                <a:latin typeface="Calibri,Bold"/>
              </a:rPr>
              <a:t>coils</a:t>
            </a:r>
            <a:r>
              <a:rPr lang="fr-FR" dirty="0">
                <a:solidFill>
                  <a:srgbClr val="4F4F4F"/>
                </a:solidFill>
                <a:latin typeface="Calibri,Bold"/>
              </a:rPr>
              <a:t>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3620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status 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495800" cy="1523999"/>
          </a:xfrm>
        </p:spPr>
        <p:txBody>
          <a:bodyPr/>
          <a:lstStyle/>
          <a:p>
            <a:r>
              <a:rPr lang="en-US" sz="24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6A80B4-5ED9-AF48-95B5-95D95239F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8" y="1371600"/>
            <a:ext cx="3048000" cy="19140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E9376-E64C-744C-B4E9-54B8CF987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458" y="1061562"/>
            <a:ext cx="1274742" cy="2338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FEF62-2E9D-0841-B30B-444103117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691" y="4385799"/>
            <a:ext cx="3339309" cy="1577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EB7A1-FB63-EF42-B503-B157A1B37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32" y="3895576"/>
            <a:ext cx="3532868" cy="2296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792C80-9A2C-5E41-A959-ECEFB6A8F5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81" y="1323169"/>
            <a:ext cx="3433419" cy="2572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D81BA0-FEBE-C640-95C9-B6FC5EFD5970}"/>
              </a:ext>
            </a:extLst>
          </p:cNvPr>
          <p:cNvSpPr/>
          <p:nvPr/>
        </p:nvSpPr>
        <p:spPr>
          <a:xfrm>
            <a:off x="4010829" y="4059383"/>
            <a:ext cx="4221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75% of the </a:t>
            </a:r>
            <a:r>
              <a:rPr lang="fr-FR" dirty="0" err="1"/>
              <a:t>CsI</a:t>
            </a:r>
            <a:r>
              <a:rPr lang="fr-FR" dirty="0"/>
              <a:t> </a:t>
            </a:r>
            <a:r>
              <a:rPr lang="fr-FR" dirty="0" err="1"/>
              <a:t>crystals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and </a:t>
            </a:r>
            <a:r>
              <a:rPr lang="fr-FR" dirty="0" err="1"/>
              <a:t>tested</a:t>
            </a:r>
            <a:r>
              <a:rPr lang="fr-FR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0A907-CAC0-E741-AF16-3AAFCBCC20D9}"/>
              </a:ext>
            </a:extLst>
          </p:cNvPr>
          <p:cNvSpPr/>
          <p:nvPr/>
        </p:nvSpPr>
        <p:spPr>
          <a:xfrm>
            <a:off x="4600020" y="5975402"/>
            <a:ext cx="2839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All </a:t>
            </a:r>
            <a:r>
              <a:rPr lang="fr-FR" dirty="0" err="1"/>
              <a:t>SiPM’s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&amp; </a:t>
            </a:r>
            <a:r>
              <a:rPr lang="fr-FR" dirty="0" err="1"/>
              <a:t>tested</a:t>
            </a:r>
            <a:r>
              <a:rPr lang="fr-FR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1A9EA9-6749-BF4F-B916-2143BE41C0BE}"/>
              </a:ext>
            </a:extLst>
          </p:cNvPr>
          <p:cNvSpPr/>
          <p:nvPr/>
        </p:nvSpPr>
        <p:spPr>
          <a:xfrm>
            <a:off x="1" y="1000003"/>
            <a:ext cx="175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Full production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over </a:t>
            </a:r>
            <a:r>
              <a:rPr lang="fr-FR" dirty="0" err="1"/>
              <a:t>next</a:t>
            </a:r>
            <a:r>
              <a:rPr lang="fr-FR" dirty="0"/>
              <a:t> few </a:t>
            </a:r>
            <a:r>
              <a:rPr lang="fr-FR" dirty="0" err="1"/>
              <a:t>months</a:t>
            </a:r>
            <a:endParaRPr lang="fr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8A3D6F-B135-6947-9C99-4A6B4B69454D}"/>
              </a:ext>
            </a:extLst>
          </p:cNvPr>
          <p:cNvSpPr/>
          <p:nvPr/>
        </p:nvSpPr>
        <p:spPr>
          <a:xfrm>
            <a:off x="728707" y="3520436"/>
            <a:ext cx="3081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C2B60"/>
                </a:solidFill>
                <a:latin typeface="Calibri" panose="020F0502020204030204" pitchFamily="34" charset="0"/>
              </a:rPr>
              <a:t>Prototype </a:t>
            </a:r>
            <a:r>
              <a:rPr lang="fr-FR" dirty="0" err="1">
                <a:solidFill>
                  <a:srgbClr val="0C2B60"/>
                </a:solidFill>
                <a:latin typeface="Calibri" panose="020F0502020204030204" pitchFamily="34" charset="0"/>
              </a:rPr>
              <a:t>Calorimeter</a:t>
            </a:r>
            <a:r>
              <a:rPr lang="fr-FR" dirty="0">
                <a:solidFill>
                  <a:srgbClr val="0C2B6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0C2B60"/>
                </a:solidFill>
                <a:latin typeface="Calibri" panose="020F0502020204030204" pitchFamily="34" charset="0"/>
              </a:rPr>
              <a:t>crystals</a:t>
            </a:r>
            <a:r>
              <a:rPr lang="fr-FR" dirty="0">
                <a:solidFill>
                  <a:srgbClr val="0C2B60"/>
                </a:solidFill>
                <a:latin typeface="Calibri" panose="020F0502020204030204" pitchFamily="34" charset="0"/>
              </a:rPr>
              <a:t> </a:t>
            </a:r>
            <a:endParaRPr lang="fr-FR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1075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status 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495800" cy="1523999"/>
          </a:xfrm>
        </p:spPr>
        <p:txBody>
          <a:bodyPr/>
          <a:lstStyle/>
          <a:p>
            <a:r>
              <a:rPr lang="en-US" sz="24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2" descr="page39image40506656">
            <a:extLst>
              <a:ext uri="{FF2B5EF4-FFF2-40B4-BE49-F238E27FC236}">
                <a16:creationId xmlns:a16="http://schemas.microsoft.com/office/drawing/2014/main" id="{33FEAA60-BF08-864E-8AC5-696C52122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512" y="1350475"/>
            <a:ext cx="6258488" cy="23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D3CF8F-CCEB-1047-9658-E64E5176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9" y="3689350"/>
            <a:ext cx="4775200" cy="266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3C5284-F69E-524E-AB17-BF203FD11EEE}"/>
              </a:ext>
            </a:extLst>
          </p:cNvPr>
          <p:cNvSpPr/>
          <p:nvPr/>
        </p:nvSpPr>
        <p:spPr>
          <a:xfrm>
            <a:off x="5045439" y="4406901"/>
            <a:ext cx="3284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Scintillator</a:t>
            </a:r>
            <a:r>
              <a:rPr lang="fr-FR" dirty="0"/>
              <a:t> and </a:t>
            </a:r>
            <a:r>
              <a:rPr lang="fr-FR" dirty="0" err="1"/>
              <a:t>SiPMs</a:t>
            </a:r>
            <a:r>
              <a:rPr lang="fr-FR" dirty="0"/>
              <a:t> all</a:t>
            </a:r>
            <a:r>
              <a:rPr lang="zh-CN" altLang="fr-FR" dirty="0"/>
              <a:t> </a:t>
            </a:r>
            <a:r>
              <a:rPr lang="fr-FR" dirty="0"/>
              <a:t>in hand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683319-60DE-554C-8036-C1EDDF17A916}"/>
              </a:ext>
            </a:extLst>
          </p:cNvPr>
          <p:cNvSpPr/>
          <p:nvPr/>
        </p:nvSpPr>
        <p:spPr>
          <a:xfrm>
            <a:off x="5045439" y="4900135"/>
            <a:ext cx="3832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Electronics and DAQ in </a:t>
            </a:r>
            <a:r>
              <a:rPr lang="fr-FR" dirty="0" err="1"/>
              <a:t>advanced</a:t>
            </a:r>
            <a:r>
              <a:rPr lang="fr-FR" dirty="0"/>
              <a:t> state </a:t>
            </a:r>
          </a:p>
        </p:txBody>
      </p:sp>
    </p:spTree>
    <p:extLst>
      <p:ext uri="{BB962C8B-B14F-4D97-AF65-F5344CB8AC3E}">
        <p14:creationId xmlns:p14="http://schemas.microsoft.com/office/powerpoint/2010/main" val="283853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3CDFB-98B0-154C-B739-D3B7E62F1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1"/>
          <a:stretch/>
        </p:blipFill>
        <p:spPr>
          <a:xfrm>
            <a:off x="1149350" y="1600200"/>
            <a:ext cx="7537450" cy="4780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</a:rPr>
              <a:t>Timeline</a:t>
            </a:r>
            <a:endParaRPr lang="en-US" dirty="0">
              <a:ea typeface="黑体" panose="02010609060101010101" pitchFamily="49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84F6060-8973-406D-888A-7C51FA9BA339}"/>
              </a:ext>
            </a:extLst>
          </p:cNvPr>
          <p:cNvSpPr txBox="1">
            <a:spLocks/>
          </p:cNvSpPr>
          <p:nvPr/>
        </p:nvSpPr>
        <p:spPr>
          <a:xfrm>
            <a:off x="2880690" y="6148388"/>
            <a:ext cx="853110" cy="404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zh-CN" sz="2400" dirty="0">
                <a:solidFill>
                  <a:srgbClr val="FF0000"/>
                </a:solidFill>
                <a:ea typeface="华文楷体" panose="02010600040101010101" pitchFamily="2" charset="-122"/>
              </a:rPr>
              <a:t>Now</a:t>
            </a:r>
            <a:endParaRPr lang="en-US" sz="2400" dirty="0">
              <a:solidFill>
                <a:srgbClr val="FF0000"/>
              </a:solidFill>
              <a:ea typeface="华文楷体" panose="02010600040101010101" pitchFamily="2" charset="-122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0C73056-90B2-4145-B1D7-6CE97B048950}"/>
              </a:ext>
            </a:extLst>
          </p:cNvPr>
          <p:cNvCxnSpPr>
            <a:cxnSpLocks/>
          </p:cNvCxnSpPr>
          <p:nvPr/>
        </p:nvCxnSpPr>
        <p:spPr bwMode="auto">
          <a:xfrm>
            <a:off x="3231045" y="1447800"/>
            <a:ext cx="30645" cy="45720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06298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r>
              <a:rPr lang="en-US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AFE4A-87AC-4584-B3ED-1F3BC4FFE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31" y="1162310"/>
            <a:ext cx="4876800" cy="46201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816BFF-2850-410B-AB9D-C97205E55718}"/>
              </a:ext>
            </a:extLst>
          </p:cNvPr>
          <p:cNvSpPr/>
          <p:nvPr/>
        </p:nvSpPr>
        <p:spPr>
          <a:xfrm>
            <a:off x="4715520" y="5883129"/>
            <a:ext cx="39712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M. Koike et al., J. Phys. G29 (2003) 2051-2054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80467"/>
            <a:ext cx="4105920" cy="490855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NO signal:</a:t>
            </a:r>
          </a:p>
          <a:p>
            <a:pPr marL="0" indent="0">
              <a:buNone/>
            </a:pPr>
            <a:r>
              <a:rPr lang="en-US" sz="2400" dirty="0"/>
              <a:t>     Higher sensitivity search;</a:t>
            </a:r>
          </a:p>
          <a:p>
            <a:pPr marL="0" indent="0">
              <a:buNone/>
            </a:pPr>
            <a:r>
              <a:rPr lang="en-US" sz="2400" dirty="0"/>
              <a:t>     X10 improvement</a:t>
            </a:r>
          </a:p>
          <a:p>
            <a:pPr lvl="1"/>
            <a:r>
              <a:rPr lang="en-US" sz="2000" dirty="0"/>
              <a:t>Proton source upgrade</a:t>
            </a:r>
          </a:p>
          <a:p>
            <a:pPr lvl="1"/>
            <a:r>
              <a:rPr lang="en-US" sz="2000" dirty="0"/>
              <a:t>Detector upgrade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70CFF"/>
                </a:solidFill>
              </a:rPr>
              <a:t>If signal:</a:t>
            </a:r>
          </a:p>
          <a:p>
            <a:pPr marL="0" indent="0">
              <a:buNone/>
            </a:pPr>
            <a:r>
              <a:rPr lang="en-US" sz="2400" dirty="0"/>
              <a:t>     Precision measurement;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  Measure different target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  materials to discriminate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  between new physics models;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/>
          </a:p>
          <a:p>
            <a:r>
              <a:rPr lang="en-US" sz="2400" dirty="0"/>
              <a:t>Expression of interest </a:t>
            </a:r>
            <a:r>
              <a:rPr lang="en-US" sz="2400" b="1" dirty="0">
                <a:solidFill>
                  <a:srgbClr val="0000FF"/>
                </a:solidFill>
              </a:rPr>
              <a:t>(EOI) </a:t>
            </a:r>
            <a:r>
              <a:rPr lang="en-US" sz="2400" dirty="0"/>
              <a:t>submitted to Fermilab PAC in 2018</a:t>
            </a:r>
          </a:p>
          <a:p>
            <a:pPr marL="0" indent="0">
              <a:buNone/>
            </a:pPr>
            <a:r>
              <a:rPr lang="en-US" sz="2400" dirty="0"/>
              <a:t>     (arXiv:1802.02599) </a:t>
            </a:r>
          </a:p>
        </p:txBody>
      </p:sp>
    </p:spTree>
    <p:extLst>
      <p:ext uri="{BB962C8B-B14F-4D97-AF65-F5344CB8AC3E}">
        <p14:creationId xmlns:p14="http://schemas.microsoft.com/office/powerpoint/2010/main" val="4290384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  <a:cs typeface="Times New Roman" panose="02020603050405020304" pitchFamily="18" charset="0"/>
              </a:rPr>
              <a:t>Lepton Flavor Violation</a:t>
            </a:r>
            <a:endParaRPr lang="en-US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E07384-82C1-2F48-BD55-3BA620514D5C}"/>
              </a:ext>
            </a:extLst>
          </p:cNvPr>
          <p:cNvGrpSpPr/>
          <p:nvPr/>
        </p:nvGrpSpPr>
        <p:grpSpPr>
          <a:xfrm>
            <a:off x="304800" y="1989854"/>
            <a:ext cx="5548580" cy="4208571"/>
            <a:chOff x="304800" y="1989854"/>
            <a:chExt cx="5548580" cy="42085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B6B445-ECB5-CA49-AD9E-AD53DF3B0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989854"/>
              <a:ext cx="5548580" cy="4208571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566565C-3338-DC45-9A25-C206594F6D6E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2709445"/>
              <a:ext cx="0" cy="490955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EDF7466-9B46-8D43-A804-ECCE40774E5C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2758105"/>
              <a:ext cx="990601" cy="38307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E3CF0D2-73CD-F246-BDEA-3F37CEF372ED}"/>
                </a:ext>
              </a:extLst>
            </p:cNvPr>
            <p:cNvCxnSpPr>
              <a:cxnSpLocks/>
            </p:cNvCxnSpPr>
            <p:nvPr/>
          </p:nvCxnSpPr>
          <p:spPr>
            <a:xfrm>
              <a:off x="1295399" y="2758105"/>
              <a:ext cx="2030184" cy="442295"/>
            </a:xfrm>
            <a:prstGeom prst="straightConnector1">
              <a:avLst/>
            </a:prstGeom>
            <a:ln w="63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3AED508-12CE-314F-A281-BBBB14D39E4F}"/>
                </a:ext>
              </a:extLst>
            </p:cNvPr>
            <p:cNvCxnSpPr>
              <a:cxnSpLocks/>
            </p:cNvCxnSpPr>
            <p:nvPr/>
          </p:nvCxnSpPr>
          <p:spPr>
            <a:xfrm>
              <a:off x="2286000" y="2704163"/>
              <a:ext cx="0" cy="490955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891AAE8-A8A4-434B-9EBD-CED801503CA4}"/>
                </a:ext>
              </a:extLst>
            </p:cNvPr>
            <p:cNvCxnSpPr>
              <a:cxnSpLocks/>
            </p:cNvCxnSpPr>
            <p:nvPr/>
          </p:nvCxnSpPr>
          <p:spPr>
            <a:xfrm>
              <a:off x="3276600" y="2709445"/>
              <a:ext cx="0" cy="490955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2F6508-0BCE-0346-A12E-6962CAD7E2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95398" y="2758105"/>
              <a:ext cx="1015093" cy="43173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B2DA02B-4C96-ED46-B1E1-A58416A446E2}"/>
                </a:ext>
              </a:extLst>
            </p:cNvPr>
            <p:cNvCxnSpPr>
              <a:cxnSpLocks/>
            </p:cNvCxnSpPr>
            <p:nvPr/>
          </p:nvCxnSpPr>
          <p:spPr>
            <a:xfrm>
              <a:off x="2259106" y="2743061"/>
              <a:ext cx="990601" cy="38307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81F3C32-7F4C-2643-8A09-7DB559C391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0489" y="2718730"/>
              <a:ext cx="1015093" cy="431733"/>
            </a:xfrm>
            <a:prstGeom prst="straightConnector1">
              <a:avLst/>
            </a:prstGeom>
            <a:ln w="28575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35C0EB9-0702-6844-88D0-6951F595F3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7643" y="2728017"/>
              <a:ext cx="1942064" cy="431731"/>
            </a:xfrm>
            <a:prstGeom prst="straightConnector1">
              <a:avLst/>
            </a:prstGeom>
            <a:ln w="63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0E44F48-8EEC-FC4F-924D-942D1BB7F676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5541084"/>
              <a:ext cx="533400" cy="0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9A0C05E-5862-1B41-A836-BA007FB1CEC8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5541084"/>
              <a:ext cx="533400" cy="0"/>
            </a:xfrm>
            <a:prstGeom prst="straightConnector1">
              <a:avLst/>
            </a:prstGeom>
            <a:ln w="57150">
              <a:solidFill>
                <a:srgbClr val="070C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C6C12D9-9C1E-8949-B942-4DBB562F484E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495800"/>
              <a:ext cx="5334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24EE0CA-0FA4-CD4D-B6D8-550A5608196F}"/>
                </a:ext>
              </a:extLst>
            </p:cNvPr>
            <p:cNvSpPr/>
            <p:nvPr/>
          </p:nvSpPr>
          <p:spPr>
            <a:xfrm>
              <a:off x="1600200" y="3911025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94533E5-F204-9E42-9667-23AB5E8B83B6}"/>
                </a:ext>
              </a:extLst>
            </p:cNvPr>
            <p:cNvCxnSpPr>
              <a:cxnSpLocks/>
            </p:cNvCxnSpPr>
            <p:nvPr/>
          </p:nvCxnSpPr>
          <p:spPr>
            <a:xfrm>
              <a:off x="2514600" y="4495800"/>
              <a:ext cx="53340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2A3B77-E201-FA4C-B9E2-464B326904D8}"/>
                </a:ext>
              </a:extLst>
            </p:cNvPr>
            <p:cNvSpPr/>
            <p:nvPr/>
          </p:nvSpPr>
          <p:spPr>
            <a:xfrm>
              <a:off x="2590800" y="3911025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51C96A7-2C93-B04E-8557-E6875FA06023}"/>
              </a:ext>
            </a:extLst>
          </p:cNvPr>
          <p:cNvSpPr txBox="1">
            <a:spLocks/>
          </p:cNvSpPr>
          <p:nvPr/>
        </p:nvSpPr>
        <p:spPr>
          <a:xfrm>
            <a:off x="5562600" y="2849768"/>
            <a:ext cx="3581400" cy="3292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Quark Mixing (CKM)</a:t>
            </a:r>
          </a:p>
          <a:p>
            <a:pPr>
              <a:lnSpc>
                <a:spcPct val="120000"/>
              </a:lnSpc>
            </a:pPr>
            <a:endParaRPr lang="en-US" altLang="zh-CN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Charged Lepton Flavor Violation</a:t>
            </a:r>
            <a:r>
              <a:rPr lang="zh-CN" altLang="en-US" sz="2800" b="1" dirty="0">
                <a:solidFill>
                  <a:srgbClr val="FF0000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？</a:t>
            </a:r>
            <a:endParaRPr lang="en-US" altLang="zh-CN" sz="2800" b="1" dirty="0">
              <a:solidFill>
                <a:srgbClr val="FF0000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Neutrino Oscillation</a:t>
            </a:r>
            <a:r>
              <a:rPr lang="zh-CN" altLang="en-US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endParaRPr lang="en-US" sz="36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5383F9A-1F96-9843-A0AA-094D37AD5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7010400" cy="9906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2800" b="1" dirty="0">
                <a:ea typeface="华文楷体" panose="02010600040101010101" pitchFamily="2" charset="-122"/>
                <a:cs typeface="Times New Roman" panose="02020603050405020304" pitchFamily="18" charset="0"/>
              </a:rPr>
              <a:t>Standard Model</a:t>
            </a:r>
            <a:r>
              <a:rPr lang="zh-CN" altLang="en-US" sz="2800" b="1" dirty="0"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of Elementary Particles</a:t>
            </a:r>
            <a:endParaRPr lang="en-US" sz="36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753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 /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/>
              <a:t>PIP-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962400"/>
            <a:ext cx="8738304" cy="2393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Fermilab PIP-II :</a:t>
            </a:r>
          </a:p>
          <a:p>
            <a:r>
              <a:rPr lang="en-US" sz="2400" dirty="0"/>
              <a:t>A superconducting LINAC for LBNF and the muon campus</a:t>
            </a:r>
          </a:p>
          <a:p>
            <a:r>
              <a:rPr lang="en-US" sz="2400" dirty="0"/>
              <a:t>800 MeV, ~100 kW protons for muons</a:t>
            </a:r>
          </a:p>
          <a:p>
            <a:r>
              <a:rPr lang="en-US" sz="2400" dirty="0"/>
              <a:t>Less background, no anti-proton backgrounds</a:t>
            </a:r>
          </a:p>
          <a:p>
            <a:r>
              <a:rPr lang="en-US" sz="2400" dirty="0"/>
              <a:t>Mu2e-II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/>
              <a:t>2030 ?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2" descr="https://pip2.fnal.gov/images/PIP-II-aerial-map-l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r="19222" b="19401"/>
          <a:stretch/>
        </p:blipFill>
        <p:spPr bwMode="auto">
          <a:xfrm>
            <a:off x="4060239" y="1267926"/>
            <a:ext cx="4606020" cy="28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89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1425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305800" cy="41910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800" dirty="0"/>
              <a:t>CLFV has great potentials to probe new physics at the Intensity Frontier</a:t>
            </a:r>
          </a:p>
          <a:p>
            <a:pPr>
              <a:buFont typeface="Wingdings" charset="2"/>
              <a:buChar char="Ø"/>
            </a:pPr>
            <a:r>
              <a:rPr lang="en-US" sz="2800" dirty="0"/>
              <a:t>Mu2e will search for CLFV with </a:t>
            </a:r>
            <a:r>
              <a:rPr lang="el-GR" sz="2800" i="1" dirty="0">
                <a:solidFill>
                  <a:schemeClr val="tx1"/>
                </a:solidFill>
              </a:rPr>
              <a:t>μ</a:t>
            </a:r>
            <a:r>
              <a:rPr lang="en-US" sz="2800" i="1" dirty="0" err="1">
                <a:solidFill>
                  <a:schemeClr val="tx1"/>
                </a:solidFill>
              </a:rPr>
              <a:t>N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i="1" dirty="0" err="1">
                <a:solidFill>
                  <a:schemeClr val="tx1"/>
                </a:solidFill>
              </a:rPr>
              <a:t>eN</a:t>
            </a:r>
            <a:endParaRPr lang="en-US" sz="2800" i="1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/>
              <a:t>Address compelling science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Single </a:t>
            </a:r>
            <a:r>
              <a:rPr lang="en-US" sz="2400" dirty="0"/>
              <a:t>event sensitivity </a:t>
            </a:r>
            <a:r>
              <a:rPr lang="en-US" sz="2400" dirty="0">
                <a:solidFill>
                  <a:schemeClr val="tx1"/>
                </a:solidFill>
              </a:rPr>
              <a:t>R</a:t>
            </a:r>
            <a:r>
              <a:rPr lang="el-GR" sz="2400" i="1" baseline="-25000" dirty="0">
                <a:solidFill>
                  <a:schemeClr val="tx1"/>
                </a:solidFill>
              </a:rPr>
              <a:t>μ</a:t>
            </a:r>
            <a:r>
              <a:rPr lang="en-US" sz="2400" i="1" baseline="-25000" dirty="0">
                <a:solidFill>
                  <a:schemeClr val="tx1"/>
                </a:solidFill>
              </a:rPr>
              <a:t>e</a:t>
            </a:r>
            <a:r>
              <a:rPr lang="en-US" sz="2400" dirty="0">
                <a:solidFill>
                  <a:schemeClr val="tx1"/>
                </a:solidFill>
              </a:rPr>
              <a:t> = 3 x 10</a:t>
            </a:r>
            <a:r>
              <a:rPr lang="en-US" sz="2400" baseline="30000" dirty="0">
                <a:solidFill>
                  <a:schemeClr val="tx1"/>
                </a:solidFill>
              </a:rPr>
              <a:t>-17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/>
              <a:t>Improve the current limits by a factor of 10</a:t>
            </a:r>
            <a:r>
              <a:rPr lang="en-US" sz="2400" baseline="30000" dirty="0">
                <a:solidFill>
                  <a:schemeClr val="tx1"/>
                </a:solidFill>
              </a:rPr>
              <a:t>4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Search for </a:t>
            </a:r>
            <a:r>
              <a:rPr lang="en-US" sz="2400" dirty="0"/>
              <a:t>New Physics with m</a:t>
            </a:r>
            <a:r>
              <a:rPr lang="en-US" sz="2400" dirty="0">
                <a:solidFill>
                  <a:schemeClr val="tx1"/>
                </a:solidFill>
              </a:rPr>
              <a:t>ass scale up to 10</a:t>
            </a:r>
            <a:r>
              <a:rPr lang="en-US" sz="2400" baseline="30000" dirty="0">
                <a:solidFill>
                  <a:schemeClr val="tx1"/>
                </a:solidFill>
              </a:rPr>
              <a:t>4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TeV</a:t>
            </a: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800" dirty="0"/>
              <a:t>Project is going well </a:t>
            </a:r>
          </a:p>
          <a:p>
            <a:pPr lvl="1">
              <a:buFont typeface="Arial"/>
              <a:buChar char="•"/>
            </a:pPr>
            <a:r>
              <a:rPr lang="en-US" sz="2400" dirty="0"/>
              <a:t>Complete construction in 202</a:t>
            </a:r>
            <a:r>
              <a:rPr lang="fr-FR" altLang="zh-CN" sz="2400" dirty="0"/>
              <a:t>2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Progressing on schedule </a:t>
            </a:r>
            <a:r>
              <a:rPr lang="en-US" sz="2400" dirty="0"/>
              <a:t>for data taking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53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F42D-BFC0-4DC2-A00B-3B0CB0B9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6319"/>
            <a:ext cx="8229600" cy="985362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0D1DF-5619-41D0-8579-912BDED3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8E89-2F19-467F-A35E-6849F67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447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Prototypes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4495800" cy="1523999"/>
          </a:xfrm>
        </p:spPr>
        <p:txBody>
          <a:bodyPr/>
          <a:lstStyle/>
          <a:p>
            <a:r>
              <a:rPr lang="en-US" sz="2400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58670" y="1175931"/>
            <a:ext cx="2331852" cy="3317674"/>
            <a:chOff x="3166076" y="988978"/>
            <a:chExt cx="2358255" cy="3505723"/>
          </a:xfrm>
        </p:grpSpPr>
        <p:pic>
          <p:nvPicPr>
            <p:cNvPr id="11" name="Picture 2" descr="C:\Users\pl68\Desktop\15EC1129 Target materials test stan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4536" y="988978"/>
              <a:ext cx="2339795" cy="3505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166076" y="3850978"/>
              <a:ext cx="2338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Tests of a prototype tungsten</a:t>
              </a:r>
            </a:p>
            <a:p>
              <a:r>
                <a:rPr lang="en-US" sz="1400" dirty="0">
                  <a:solidFill>
                    <a:srgbClr val="FFFFFF"/>
                  </a:solidFill>
                </a:rPr>
                <a:t>production target at RAL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2000" y="4606966"/>
            <a:ext cx="3429000" cy="1763002"/>
            <a:chOff x="407272" y="879545"/>
            <a:chExt cx="3063677" cy="1712323"/>
          </a:xfrm>
        </p:grpSpPr>
        <p:grpSp>
          <p:nvGrpSpPr>
            <p:cNvPr id="19" name="Group 18"/>
            <p:cNvGrpSpPr/>
            <p:nvPr/>
          </p:nvGrpSpPr>
          <p:grpSpPr>
            <a:xfrm>
              <a:off x="407272" y="906532"/>
              <a:ext cx="3063677" cy="1685336"/>
              <a:chOff x="3972764" y="4345577"/>
              <a:chExt cx="3063677" cy="1685336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319937" y="4428023"/>
                <a:ext cx="1846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22" name="Picture 21" descr="CRV-AnnaExtrusion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2764" y="4345577"/>
                <a:ext cx="3063677" cy="1685336"/>
              </a:xfrm>
              <a:prstGeom prst="rect">
                <a:avLst/>
              </a:prstGeom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 flipV="1">
                <a:off x="4644935" y="5595098"/>
                <a:ext cx="2105093" cy="217397"/>
              </a:xfrm>
              <a:prstGeom prst="straightConnector1">
                <a:avLst/>
              </a:prstGeom>
              <a:ln>
                <a:solidFill>
                  <a:schemeClr val="bg2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504603" y="5664769"/>
                <a:ext cx="5355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FFFF"/>
                    </a:solidFill>
                  </a:rPr>
                  <a:t>5 cm</a:t>
                </a: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rot="5400000">
                <a:off x="4233086" y="5189419"/>
                <a:ext cx="950699" cy="1588"/>
              </a:xfrm>
              <a:prstGeom prst="straightConnector1">
                <a:avLst/>
              </a:prstGeom>
              <a:ln>
                <a:solidFill>
                  <a:srgbClr val="FFFFFF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4087262" y="5061318"/>
                <a:ext cx="53558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/>
                    </a:solidFill>
                  </a:rPr>
                  <a:t>2 cm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627136" y="879545"/>
              <a:ext cx="26868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Prototype counter for cosmic veto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7798A95-4CE1-496B-8448-5F02D38D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92" y="3755651"/>
            <a:ext cx="2853034" cy="24649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8D0E41-C213-4799-BC56-D8C208E6934F}"/>
              </a:ext>
            </a:extLst>
          </p:cNvPr>
          <p:cNvGrpSpPr/>
          <p:nvPr/>
        </p:nvGrpSpPr>
        <p:grpSpPr>
          <a:xfrm>
            <a:off x="94213" y="1270604"/>
            <a:ext cx="3473591" cy="2186638"/>
            <a:chOff x="0" y="1293911"/>
            <a:chExt cx="3473591" cy="218663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5CED730-0582-4A06-94F8-351F620A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308397"/>
              <a:ext cx="3473591" cy="217215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F1ADA0-66BA-4AA6-AD2D-32441F52C8A5}"/>
                </a:ext>
              </a:extLst>
            </p:cNvPr>
            <p:cNvSpPr txBox="1"/>
            <p:nvPr/>
          </p:nvSpPr>
          <p:spPr>
            <a:xfrm>
              <a:off x="0" y="1293911"/>
              <a:ext cx="1804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FF"/>
                  </a:solidFill>
                </a:rPr>
                <a:t>Completed TS Module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DC9230B-4E70-4AF5-A5C2-D3D592229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0" y="1162313"/>
            <a:ext cx="2208711" cy="33176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FDDC1F-E5E1-4335-8859-C5DE14048018}"/>
              </a:ext>
            </a:extLst>
          </p:cNvPr>
          <p:cNvSpPr txBox="1"/>
          <p:nvPr/>
        </p:nvSpPr>
        <p:spPr>
          <a:xfrm>
            <a:off x="6618190" y="3979914"/>
            <a:ext cx="2016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Straw tracker fabrication</a:t>
            </a:r>
          </a:p>
        </p:txBody>
      </p:sp>
    </p:spTree>
    <p:extLst>
      <p:ext uri="{BB962C8B-B14F-4D97-AF65-F5344CB8AC3E}">
        <p14:creationId xmlns:p14="http://schemas.microsoft.com/office/powerpoint/2010/main" val="3388374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315200" cy="685800"/>
          </a:xfrm>
        </p:spPr>
        <p:txBody>
          <a:bodyPr/>
          <a:lstStyle/>
          <a:p>
            <a:r>
              <a:rPr lang="en-US" dirty="0"/>
              <a:t>New Physics in </a:t>
            </a:r>
            <a:r>
              <a:rPr lang="en-US" i="1" dirty="0" err="1"/>
              <a:t>μ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i="1" dirty="0" err="1"/>
              <a:t>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600200" y="6018252"/>
            <a:ext cx="7162800" cy="457200"/>
          </a:xfrm>
        </p:spPr>
        <p:txBody>
          <a:bodyPr/>
          <a:lstStyle/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200" dirty="0">
                <a:solidFill>
                  <a:srgbClr val="0000FF"/>
                </a:solidFill>
              </a:rPr>
              <a:t>Flavor physics of leptons and dipole moments, </a:t>
            </a:r>
            <a:r>
              <a:rPr lang="en-US" sz="1800" u="sng" kern="1200" dirty="0">
                <a:solidFill>
                  <a:srgbClr val="0000FF"/>
                </a:solidFill>
              </a:rPr>
              <a:t>arXiv:0801.1826</a:t>
            </a:r>
            <a:endParaRPr lang="en-US" sz="1800" kern="12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71134" b="51312"/>
          <a:stretch/>
        </p:blipFill>
        <p:spPr>
          <a:xfrm>
            <a:off x="1371600" y="1325841"/>
            <a:ext cx="2133600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BDC09-0E9F-4C20-9462-819EA3869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1" r="36083" b="54440"/>
          <a:stretch/>
        </p:blipFill>
        <p:spPr>
          <a:xfrm>
            <a:off x="1371600" y="3674204"/>
            <a:ext cx="2133600" cy="19965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07516-8AE2-49BC-9148-C1B18F954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41" t="50427"/>
          <a:stretch/>
        </p:blipFill>
        <p:spPr>
          <a:xfrm>
            <a:off x="6474425" y="3520968"/>
            <a:ext cx="2362200" cy="217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3F703-1490-4B6A-BFD5-D8BA12DB9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41" b="53219"/>
          <a:stretch/>
        </p:blipFill>
        <p:spPr>
          <a:xfrm>
            <a:off x="3771900" y="3657148"/>
            <a:ext cx="2362200" cy="2049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2E61AC-0949-41C5-A8A2-5F09A2E59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97" t="51782" r="32028"/>
          <a:stretch/>
        </p:blipFill>
        <p:spPr>
          <a:xfrm>
            <a:off x="6248400" y="1217268"/>
            <a:ext cx="2814250" cy="2113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C8F15A-8996-45CE-9632-5F4E79BFB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82" r="70368"/>
          <a:stretch/>
        </p:blipFill>
        <p:spPr>
          <a:xfrm>
            <a:off x="3891411" y="1217268"/>
            <a:ext cx="2190234" cy="2113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CC0627-1C23-4EB4-8343-8D09F981B55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37518" y="2012160"/>
            <a:ext cx="10549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Loops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120CAD-7277-4F66-AAAD-2E17E32A6ED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87204" y="4581782"/>
            <a:ext cx="23044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0000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Contact Terms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386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1308"/>
            <a:ext cx="6934200" cy="2579332"/>
          </a:xfrm>
        </p:spPr>
        <p:txBody>
          <a:bodyPr>
            <a:normAutofit/>
          </a:bodyPr>
          <a:lstStyle/>
          <a:p>
            <a:r>
              <a:rPr lang="en-US" sz="2400" dirty="0"/>
              <a:t>TDR published in Oct. 2014</a:t>
            </a:r>
          </a:p>
          <a:p>
            <a:pPr lvl="1"/>
            <a:r>
              <a:rPr lang="en-US" sz="2000" dirty="0">
                <a:latin typeface="LucidaGrande"/>
              </a:rPr>
              <a:t>http</a:t>
            </a:r>
            <a:r>
              <a:rPr lang="en-US" sz="2000" dirty="0">
                <a:latin typeface="Calibri" panose="020F0502020204030204" pitchFamily="34" charset="0"/>
              </a:rPr>
              <a:t>://arXiv.org/abs/1501.05241</a:t>
            </a:r>
            <a:endParaRPr lang="en-US" sz="2000" dirty="0"/>
          </a:p>
          <a:p>
            <a:r>
              <a:rPr lang="en-US" sz="2400" dirty="0"/>
              <a:t>DOE CD-2/3b received in March 2015</a:t>
            </a:r>
          </a:p>
          <a:p>
            <a:r>
              <a:rPr lang="en-US" sz="2400" dirty="0"/>
              <a:t>DOE CD-3 awarded in July 2016</a:t>
            </a:r>
          </a:p>
          <a:p>
            <a:r>
              <a:rPr lang="en-US" sz="2400" dirty="0"/>
              <a:t>First beam delivered in 2017 (Muon g-2)</a:t>
            </a:r>
          </a:p>
          <a:p>
            <a:r>
              <a:rPr lang="en-US" sz="2400" dirty="0"/>
              <a:t>Detector construction starts in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Screen Shot 2015-06-02 at 12.56.3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952" y="1128789"/>
            <a:ext cx="2153685" cy="2788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8C2EC0-7528-4DA6-8805-BEA2001EA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4"/>
          <a:stretch/>
        </p:blipFill>
        <p:spPr>
          <a:xfrm>
            <a:off x="3429000" y="4060655"/>
            <a:ext cx="4956123" cy="26608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78F2ED-A738-47F7-8377-DB88867966BD}"/>
              </a:ext>
            </a:extLst>
          </p:cNvPr>
          <p:cNvSpPr/>
          <p:nvPr/>
        </p:nvSpPr>
        <p:spPr>
          <a:xfrm>
            <a:off x="135420" y="4708207"/>
            <a:ext cx="34459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Mu2e keeps as priority funding on DOE’s funding for large projects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735491-C38E-4A87-BE01-5B16390165E0}"/>
              </a:ext>
            </a:extLst>
          </p:cNvPr>
          <p:cNvGrpSpPr/>
          <p:nvPr/>
        </p:nvGrpSpPr>
        <p:grpSpPr>
          <a:xfrm>
            <a:off x="215792" y="5764619"/>
            <a:ext cx="3043366" cy="331381"/>
            <a:chOff x="215792" y="5913355"/>
            <a:chExt cx="3043366" cy="3313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6CFE83-CAFC-43EA-9690-DF2C76BBE7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2655" b="-34219"/>
            <a:stretch/>
          </p:blipFill>
          <p:spPr>
            <a:xfrm>
              <a:off x="233235" y="5913355"/>
              <a:ext cx="3025923" cy="1789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CB8EF89-6E1C-4C17-81FB-75CC8C171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0266" t="-14287" b="-1"/>
            <a:stretch/>
          </p:blipFill>
          <p:spPr>
            <a:xfrm>
              <a:off x="215792" y="6092336"/>
              <a:ext cx="622152" cy="152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6FA34-F0C7-49AE-8D20-E353DCD834FB}"/>
              </a:ext>
            </a:extLst>
          </p:cNvPr>
          <p:cNvSpPr/>
          <p:nvPr/>
        </p:nvSpPr>
        <p:spPr>
          <a:xfrm>
            <a:off x="3447517" y="5427292"/>
            <a:ext cx="1657884" cy="2300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1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03885"/>
            <a:ext cx="8077200" cy="19812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Anti-proton background simulation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Muon beamline optimization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Simulation of the </a:t>
            </a:r>
            <a:r>
              <a:rPr lang="en-US" sz="2400" dirty="0"/>
              <a:t>Stopping Target Monitor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SYSU Mu2e team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PI: Prof. Zhengyun YOU (Work on Mu2e since 2011)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Postdoc: Dr. Ying WANG (Fermilab Intensity Frontier Fellow 2018)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couple of students</a:t>
            </a:r>
          </a:p>
        </p:txBody>
      </p:sp>
      <p:pic>
        <p:nvPicPr>
          <p:cNvPr id="23" name="Picture 22" descr="Screen shot 2014-04-08 at 3.33.47 PM.png">
            <a:extLst>
              <a:ext uri="{FF2B5EF4-FFF2-40B4-BE49-F238E27FC236}">
                <a16:creationId xmlns:a16="http://schemas.microsoft.com/office/drawing/2014/main" id="{829415B1-9E7C-4063-B2CE-48E7A9F4C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13808"/>
            <a:ext cx="1767670" cy="150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36816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SYSU work in Mu2e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CA0138-072A-432E-AFA7-063138F84E5F}"/>
              </a:ext>
            </a:extLst>
          </p:cNvPr>
          <p:cNvGrpSpPr/>
          <p:nvPr/>
        </p:nvGrpSpPr>
        <p:grpSpPr>
          <a:xfrm>
            <a:off x="838200" y="1862325"/>
            <a:ext cx="4029075" cy="1207410"/>
            <a:chOff x="1752600" y="1981200"/>
            <a:chExt cx="4029075" cy="120741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79DB9C-C177-427F-9BB0-0901C249D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5476" b="48523"/>
            <a:stretch/>
          </p:blipFill>
          <p:spPr>
            <a:xfrm>
              <a:off x="1752600" y="1981200"/>
              <a:ext cx="4029075" cy="120741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4B966D-6C67-40F2-A125-1629233B0711}"/>
                </a:ext>
              </a:extLst>
            </p:cNvPr>
            <p:cNvSpPr/>
            <p:nvPr/>
          </p:nvSpPr>
          <p:spPr>
            <a:xfrm>
              <a:off x="1828800" y="2548784"/>
              <a:ext cx="3886200" cy="3106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 descr="Screen shot 2014-05-02 at 12.16.56 PM.png">
            <a:extLst>
              <a:ext uri="{FF2B5EF4-FFF2-40B4-BE49-F238E27FC236}">
                <a16:creationId xmlns:a16="http://schemas.microsoft.com/office/drawing/2014/main" id="{9EEF22F8-8787-4AA9-BEBC-7327FE7E58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00" y="2000142"/>
            <a:ext cx="2257991" cy="1479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056668-22F6-4AA3-811A-FE08456EC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761224"/>
            <a:ext cx="2743200" cy="1449905"/>
          </a:xfrm>
          <a:prstGeom prst="rect">
            <a:avLst/>
          </a:prstGeom>
        </p:spPr>
      </p:pic>
      <p:pic>
        <p:nvPicPr>
          <p:cNvPr id="24" name="Picture 23" descr="Screen Shot 2015-05-31 at 4.37.28 PM.png">
            <a:extLst>
              <a:ext uri="{FF2B5EF4-FFF2-40B4-BE49-F238E27FC236}">
                <a16:creationId xmlns:a16="http://schemas.microsoft.com/office/drawing/2014/main" id="{BECA885A-C51F-46AC-A024-852B4C659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3" y="4038600"/>
            <a:ext cx="3714497" cy="72847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44C2E66-99F1-4FBC-BF67-8A0FF4D90465}"/>
              </a:ext>
            </a:extLst>
          </p:cNvPr>
          <p:cNvSpPr/>
          <p:nvPr/>
        </p:nvSpPr>
        <p:spPr>
          <a:xfrm>
            <a:off x="1494103" y="4419600"/>
            <a:ext cx="3077897" cy="3096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92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299B-F0C1-7E4E-B40B-6344F6DA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Extinction</a:t>
            </a:r>
            <a:r>
              <a:rPr lang="zh-CN" altLang="fr-FR" dirty="0"/>
              <a:t> </a:t>
            </a:r>
            <a:r>
              <a:rPr lang="fr-FR" altLang="zh-CN" dirty="0"/>
              <a:t>monitor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BACA3-B806-7A43-9FA7-29E61D28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95F7-2E34-AC42-8AE4-97389DBE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F87648-88B3-BC48-8834-28C4DF7D9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1562"/>
            <a:ext cx="6864350" cy="50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5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299B-F0C1-7E4E-B40B-6344F6DA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stopping</a:t>
            </a:r>
            <a:r>
              <a:rPr 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BACA3-B806-7A43-9FA7-29E61D28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95F7-2E34-AC42-8AE4-97389DBE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77086-9BC7-754C-813D-4FEC0A57F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8274"/>
            <a:ext cx="6545167" cy="479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01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299B-F0C1-7E4E-B40B-6344F6DA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 err="1"/>
              <a:t>Stopping</a:t>
            </a:r>
            <a:r>
              <a:rPr lang="zh-CN" altLang="fr-FR" dirty="0"/>
              <a:t> </a:t>
            </a:r>
            <a:r>
              <a:rPr lang="fr-FR" dirty="0" err="1"/>
              <a:t>target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BACA3-B806-7A43-9FA7-29E61D28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95F7-2E34-AC42-8AE4-97389DBE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F70A7-D31B-2144-8A95-A86456869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423"/>
            <a:ext cx="9144000" cy="4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06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28600"/>
            <a:ext cx="7391400" cy="685800"/>
          </a:xfrm>
        </p:spPr>
        <p:txBody>
          <a:bodyPr>
            <a:noAutofit/>
          </a:bodyPr>
          <a:lstStyle/>
          <a:p>
            <a:r>
              <a:rPr lang="en-US" altLang="zh-CN" dirty="0">
                <a:ea typeface="黑体" panose="02010609060101010101" pitchFamily="49" charset="-122"/>
                <a:cs typeface="Times New Roman" panose="02020603050405020304" pitchFamily="18" charset="0"/>
              </a:rPr>
              <a:t>CLFV and BSM</a:t>
            </a:r>
            <a:endParaRPr lang="en-US" dirty="0"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9906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Ordinary muon decay		  </a:t>
            </a:r>
            <a:r>
              <a:rPr lang="en-US" altLang="zh-CN" sz="2400" dirty="0">
                <a:ea typeface="华文楷体" panose="02010600040101010101" pitchFamily="2" charset="-122"/>
                <a:cs typeface="Times New Roman" panose="02020603050405020304" pitchFamily="18" charset="0"/>
              </a:rPr>
              <a:t>Lepton Flavor Conservation</a:t>
            </a:r>
            <a:endParaRPr lang="en-US" altLang="zh-CN" sz="2800" b="1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CLFV could exist but is too tiny to be measurable </a:t>
            </a:r>
          </a:p>
          <a:p>
            <a:pPr>
              <a:lnSpc>
                <a:spcPct val="120000"/>
              </a:lnSpc>
            </a:pPr>
            <a:endParaRPr lang="en-US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sz="28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Any CLFV observation implies </a:t>
            </a:r>
            <a:r>
              <a:rPr lang="en-US" altLang="zh-CN" sz="2800" b="1" dirty="0">
                <a:ea typeface="华文楷体" panose="02010600040101010101" pitchFamily="2" charset="-122"/>
                <a:cs typeface="Times New Roman" panose="02020603050405020304" pitchFamily="18" charset="0"/>
              </a:rPr>
              <a:t>New Physics </a:t>
            </a:r>
            <a:r>
              <a:rPr lang="en-US" altLang="zh-CN" sz="2800" dirty="0">
                <a:ea typeface="华文楷体" panose="02010600040101010101" pitchFamily="2" charset="-122"/>
                <a:cs typeface="Times New Roman" panose="02020603050405020304" pitchFamily="18" charset="0"/>
              </a:rPr>
              <a:t>Beyond the Standard Model (BSM)  </a:t>
            </a:r>
            <a:endParaRPr lang="en-US" sz="3600" dirty="0"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altLang="zh-CN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5CB998-BB02-42B6-936B-AE8640B76718}"/>
              </a:ext>
            </a:extLst>
          </p:cNvPr>
          <p:cNvGrpSpPr/>
          <p:nvPr/>
        </p:nvGrpSpPr>
        <p:grpSpPr>
          <a:xfrm>
            <a:off x="713898" y="3810000"/>
            <a:ext cx="7944803" cy="1447800"/>
            <a:chOff x="914400" y="2286000"/>
            <a:chExt cx="7640003" cy="128227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B86DA98-615A-4BBB-A470-AF66A5F974D0}"/>
                </a:ext>
              </a:extLst>
            </p:cNvPr>
            <p:cNvGrpSpPr/>
            <p:nvPr/>
          </p:nvGrpSpPr>
          <p:grpSpPr>
            <a:xfrm>
              <a:off x="914400" y="2286000"/>
              <a:ext cx="7640002" cy="1282275"/>
              <a:chOff x="9493087" y="1953985"/>
              <a:chExt cx="8087341" cy="1506805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032C446-070A-4B38-A69E-BFFC0342C202}"/>
                  </a:ext>
                </a:extLst>
              </p:cNvPr>
              <p:cNvSpPr/>
              <p:nvPr/>
            </p:nvSpPr>
            <p:spPr>
              <a:xfrm>
                <a:off x="9541328" y="1953985"/>
                <a:ext cx="8039100" cy="14804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73237B3-1618-421F-9AF6-6EA58629337A}"/>
                  </a:ext>
                </a:extLst>
              </p:cNvPr>
              <p:cNvGrpSpPr/>
              <p:nvPr/>
            </p:nvGrpSpPr>
            <p:grpSpPr>
              <a:xfrm>
                <a:off x="9493087" y="1954092"/>
                <a:ext cx="2972470" cy="1197213"/>
                <a:chOff x="6086476" y="1417400"/>
                <a:chExt cx="2972470" cy="1197213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9AA36E2D-5194-4036-90A2-9005D7004D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156" t="57500" r="49454" b="19957"/>
                <a:stretch/>
              </p:blipFill>
              <p:spPr bwMode="auto">
                <a:xfrm>
                  <a:off x="6137492" y="1457709"/>
                  <a:ext cx="2921454" cy="11569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4423E85B-F585-4F9F-BB46-F2DF17AF2A14}"/>
                    </a:ext>
                  </a:extLst>
                </p:cNvPr>
                <p:cNvSpPr/>
                <p:nvPr/>
              </p:nvSpPr>
              <p:spPr>
                <a:xfrm>
                  <a:off x="6086476" y="1417400"/>
                  <a:ext cx="945117" cy="41641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i="1" dirty="0">
                      <a:solidFill>
                        <a:srgbClr val="0000FF"/>
                      </a:solidFill>
                      <a:latin typeface="Symbol" pitchFamily="18" charset="2"/>
                      <a:cs typeface="Calibri" panose="020F0502020204030204" pitchFamily="34" charset="0"/>
                    </a:rPr>
                    <a:t>m</a:t>
                  </a:r>
                  <a:r>
                    <a:rPr lang="en-US" sz="200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200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</a:t>
                  </a:r>
                  <a:r>
                    <a:rPr lang="en-US" sz="2000" b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2000" b="1" i="1" dirty="0">
                      <a:solidFill>
                        <a:srgbClr val="0000FF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e</a:t>
                  </a:r>
                  <a:r>
                    <a:rPr lang="en-US" sz="2000" b="1" i="1" dirty="0">
                      <a:solidFill>
                        <a:srgbClr val="0000FF"/>
                      </a:solidFill>
                      <a:latin typeface="Symbol" pitchFamily="18" charset="2"/>
                      <a:cs typeface="Calibri" panose="020F0502020204030204" pitchFamily="34" charset="0"/>
                    </a:rPr>
                    <a:t>g</a:t>
                  </a:r>
                  <a:endParaRPr lang="en-US" sz="2000" b="1" i="1" dirty="0">
                    <a:solidFill>
                      <a:srgbClr val="0000FF"/>
                    </a:solidFill>
                  </a:endParaRPr>
                </a:p>
              </p:txBody>
            </p: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46DC0E1-DBE8-4DDF-80E7-C5AB2236EE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81665" y="1987950"/>
                <a:ext cx="4802324" cy="1058836"/>
              </a:xfrm>
              <a:prstGeom prst="rect">
                <a:avLst/>
              </a:prstGeom>
            </p:spPr>
          </p:pic>
          <p:sp>
            <p:nvSpPr>
              <p:cNvPr id="28" name="TextBox 16">
                <a:extLst>
                  <a:ext uri="{FF2B5EF4-FFF2-40B4-BE49-F238E27FC236}">
                    <a16:creationId xmlns:a16="http://schemas.microsoft.com/office/drawing/2014/main" id="{280F6394-0017-49C7-97E2-53E50FEE433C}"/>
                  </a:ext>
                </a:extLst>
              </p:cNvPr>
              <p:cNvSpPr txBox="1"/>
              <p:nvPr/>
            </p:nvSpPr>
            <p:spPr>
              <a:xfrm>
                <a:off x="12730510" y="2357357"/>
                <a:ext cx="321993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Ins="0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500" dirty="0">
                    <a:solidFill>
                      <a:schemeClr val="bg1"/>
                    </a:solidFill>
                    <a:latin typeface="Lucida Calligraphy" panose="03010101010101010101" pitchFamily="66" charset="0"/>
                  </a:rPr>
                  <a:t> </a:t>
                </a:r>
                <a:r>
                  <a:rPr lang="en-US" sz="1600" dirty="0">
                    <a:latin typeface="Lucida Calligraphy" panose="03010101010101010101" pitchFamily="66" charset="0"/>
                  </a:rPr>
                  <a:t>B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AF4C87-5BAA-4446-9AEC-849703ADC4F8}"/>
                  </a:ext>
                </a:extLst>
              </p:cNvPr>
              <p:cNvSpPr/>
              <p:nvPr/>
            </p:nvSpPr>
            <p:spPr>
              <a:xfrm>
                <a:off x="13851078" y="2918286"/>
                <a:ext cx="3118112" cy="5425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l-PL" dirty="0">
                    <a:latin typeface="Calibri" panose="020F0502020204030204" pitchFamily="34" charset="0"/>
                  </a:rPr>
                  <a:t>PMNS unitary,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sz="2400" dirty="0">
                    <a:latin typeface="Symbol" panose="05050102010706020507" pitchFamily="18" charset="2"/>
                  </a:rPr>
                  <a:t>S</a:t>
                </a:r>
                <a:r>
                  <a:rPr lang="en-US" dirty="0">
                    <a:latin typeface="Calibri" panose="020F0502020204030204" pitchFamily="34" charset="0"/>
                  </a:rPr>
                  <a:t> </a:t>
                </a:r>
                <a:r>
                  <a:rPr lang="en-US" dirty="0" err="1">
                    <a:latin typeface="Calibri" panose="020F0502020204030204" pitchFamily="34" charset="0"/>
                  </a:rPr>
                  <a:t>U</a:t>
                </a:r>
                <a:r>
                  <a:rPr lang="en-US" baseline="-25000" dirty="0" err="1">
                    <a:latin typeface="Symbol" panose="05050102010706020507" pitchFamily="18" charset="2"/>
                  </a:rPr>
                  <a:t>m</a:t>
                </a:r>
                <a:r>
                  <a:rPr lang="en-US" baseline="-25000" dirty="0" err="1">
                    <a:latin typeface="Calibri" panose="020F0502020204030204" pitchFamily="34" charset="0"/>
                  </a:rPr>
                  <a:t>i</a:t>
                </a:r>
                <a:r>
                  <a:rPr lang="en-US" dirty="0">
                    <a:latin typeface="Calibri" panose="020F0502020204030204" pitchFamily="34" charset="0"/>
                  </a:rPr>
                  <a:t>* </a:t>
                </a:r>
                <a:r>
                  <a:rPr lang="en-US" dirty="0" err="1">
                    <a:latin typeface="Calibri" panose="020F0502020204030204" pitchFamily="34" charset="0"/>
                  </a:rPr>
                  <a:t>U</a:t>
                </a:r>
                <a:r>
                  <a:rPr lang="en-US" baseline="-25000" dirty="0" err="1">
                    <a:latin typeface="Calibri" panose="020F0502020204030204" pitchFamily="34" charset="0"/>
                  </a:rPr>
                  <a:t>ei</a:t>
                </a:r>
                <a:r>
                  <a:rPr lang="en-US" dirty="0">
                    <a:latin typeface="Calibri" panose="020F0502020204030204" pitchFamily="34" charset="0"/>
                  </a:rPr>
                  <a:t> = 0</a:t>
                </a:r>
                <a:r>
                  <a:rPr lang="pl-PL" dirty="0">
                    <a:latin typeface="Calibri" panose="020F0502020204030204" pitchFamily="34" charset="0"/>
                  </a:rPr>
                  <a:t> 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3B31991-E44F-4DDB-AB82-C26ECC5E881D}"/>
                  </a:ext>
                </a:extLst>
              </p:cNvPr>
              <p:cNvCxnSpPr>
                <a:stCxn id="32" idx="0"/>
              </p:cNvCxnSpPr>
              <p:nvPr/>
            </p:nvCxnSpPr>
            <p:spPr>
              <a:xfrm flipH="1" flipV="1">
                <a:off x="15386445" y="2695912"/>
                <a:ext cx="23688" cy="22237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06C59F4-C01B-409E-8170-A0C0B0B0FF66}"/>
                </a:ext>
              </a:extLst>
            </p:cNvPr>
            <p:cNvSpPr/>
            <p:nvPr/>
          </p:nvSpPr>
          <p:spPr>
            <a:xfrm>
              <a:off x="8142535" y="2491037"/>
              <a:ext cx="411868" cy="3406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E87678-CA50-4407-A285-D8062140B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127" y="1772767"/>
            <a:ext cx="1852991" cy="1237082"/>
          </a:xfrm>
          <a:prstGeom prst="rect">
            <a:avLst/>
          </a:prstGeom>
        </p:spPr>
      </p:pic>
      <p:pic>
        <p:nvPicPr>
          <p:cNvPr id="19" name="Picture 4" descr="http://particleadventure.org/images/page-elements/muondecay.jpg">
            <a:extLst>
              <a:ext uri="{FF2B5EF4-FFF2-40B4-BE49-F238E27FC236}">
                <a16:creationId xmlns:a16="http://schemas.microsoft.com/office/drawing/2014/main" id="{77738FE5-539A-482D-9ED9-4E4058D3A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75"/>
          <a:stretch/>
        </p:blipFill>
        <p:spPr bwMode="auto">
          <a:xfrm>
            <a:off x="4893427" y="1714500"/>
            <a:ext cx="3219918" cy="1237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427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299B-F0C1-7E4E-B40B-6344F6DA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Proton absorber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BACA3-B806-7A43-9FA7-29E61D28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95F7-2E34-AC42-8AE4-97389DBE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41C4EB-341C-0546-87C9-ACDAFBDC1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" y="1362638"/>
            <a:ext cx="7543800" cy="47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3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8299B-F0C1-7E4E-B40B-6344F6DA1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Muon</a:t>
            </a:r>
            <a:r>
              <a:rPr lang="zh-CN" altLang="fr-FR" dirty="0"/>
              <a:t> </a:t>
            </a:r>
            <a:r>
              <a:rPr lang="fr-FR" altLang="zh-CN" dirty="0" err="1"/>
              <a:t>beam</a:t>
            </a:r>
            <a:r>
              <a:rPr lang="zh-CN" altLang="fr-FR" dirty="0"/>
              <a:t> </a:t>
            </a:r>
            <a:r>
              <a:rPr lang="fr-FR" altLang="zh-CN" dirty="0"/>
              <a:t>stop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8BACA3-B806-7A43-9FA7-29E61D28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95F7-2E34-AC42-8AE4-97389DBEF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6CF0E-4FC5-D04A-A398-8E6D2AFE8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307"/>
            <a:ext cx="9144000" cy="37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BF42D-BFC0-4DC2-A00B-3B0CB0B93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36319"/>
            <a:ext cx="8229600" cy="985362"/>
          </a:xfrm>
        </p:spPr>
        <p:txBody>
          <a:bodyPr/>
          <a:lstStyle/>
          <a:p>
            <a:r>
              <a:rPr lang="en-US" dirty="0"/>
              <a:t>Experimental</a:t>
            </a:r>
            <a:r>
              <a:rPr lang="zh-CN" altLang="fr-FR" dirty="0"/>
              <a:t> </a:t>
            </a:r>
            <a:r>
              <a:rPr lang="fr-FR" altLang="zh-CN" dirty="0"/>
              <a:t>Motivation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0D1DF-5619-41D0-8579-912BDED3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Ying Wang (SYSU)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28E89-2F19-467F-A35E-6849F672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936FD2-513A-814C-980E-E72EA2D0A5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75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5154"/>
            <a:ext cx="7315200" cy="685800"/>
          </a:xfrm>
        </p:spPr>
        <p:txBody>
          <a:bodyPr>
            <a:noAutofit/>
          </a:bodyPr>
          <a:lstStyle/>
          <a:p>
            <a:r>
              <a:rPr lang="en-US" dirty="0"/>
              <a:t>CLFV searches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18921" y="4225192"/>
            <a:ext cx="19050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FF0000"/>
                </a:solidFill>
                <a:sym typeface="Symbol" panose="05050102010706020507" pitchFamily="18" charset="2"/>
              </a:rPr>
              <a:t> channels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A29855-071B-4F8F-A974-AEE544C9C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4021"/>
            <a:ext cx="6322442" cy="380238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A7943-1593-4C62-8E66-7373C4C89BA3}"/>
              </a:ext>
            </a:extLst>
          </p:cNvPr>
          <p:cNvSpPr/>
          <p:nvPr/>
        </p:nvSpPr>
        <p:spPr>
          <a:xfrm flipV="1">
            <a:off x="2556164" y="3966473"/>
            <a:ext cx="6404113" cy="105083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CFFCC"/>
                </a:solidFill>
              </a:ln>
            </a:endParaRPr>
          </a:p>
        </p:txBody>
      </p:sp>
      <p:sp>
        <p:nvSpPr>
          <p:cNvPr id="9" name="Content Placeholder 13">
            <a:extLst>
              <a:ext uri="{FF2B5EF4-FFF2-40B4-BE49-F238E27FC236}">
                <a16:creationId xmlns:a16="http://schemas.microsoft.com/office/drawing/2014/main" id="{F0CBD222-62C8-4B33-AEE4-A6036A6FA29D}"/>
              </a:ext>
            </a:extLst>
          </p:cNvPr>
          <p:cNvSpPr txBox="1">
            <a:spLocks/>
          </p:cNvSpPr>
          <p:nvPr/>
        </p:nvSpPr>
        <p:spPr>
          <a:xfrm>
            <a:off x="256911" y="4311557"/>
            <a:ext cx="2299253" cy="14097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en-US" sz="2400" dirty="0"/>
              <a:t>        </a:t>
            </a:r>
          </a:p>
          <a:p>
            <a:pPr marL="0" indent="0">
              <a:buNone/>
            </a:pPr>
            <a:r>
              <a:rPr lang="en-US" sz="2400" dirty="0"/>
              <a:t>One of the most effective channels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D94333-B15B-FB48-AF7F-9F5F685E56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10" r="51020"/>
          <a:stretch/>
        </p:blipFill>
        <p:spPr>
          <a:xfrm>
            <a:off x="2789599" y="5235936"/>
            <a:ext cx="2286000" cy="1212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F3220-4074-8048-86B4-187DF3B05A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7" t="63510"/>
          <a:stretch/>
        </p:blipFill>
        <p:spPr>
          <a:xfrm>
            <a:off x="5309034" y="5308510"/>
            <a:ext cx="1733550" cy="12128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74C13C-1C0A-4244-B11C-608CB36BA9CD}"/>
              </a:ext>
            </a:extLst>
          </p:cNvPr>
          <p:cNvSpPr/>
          <p:nvPr/>
        </p:nvSpPr>
        <p:spPr>
          <a:xfrm>
            <a:off x="6453399" y="5730274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Or other virtual particle </a:t>
            </a:r>
          </a:p>
        </p:txBody>
      </p:sp>
    </p:spTree>
    <p:extLst>
      <p:ext uri="{BB962C8B-B14F-4D97-AF65-F5344CB8AC3E}">
        <p14:creationId xmlns:p14="http://schemas.microsoft.com/office/powerpoint/2010/main" val="80562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31766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Current Best Limit in </a:t>
            </a:r>
            <a:r>
              <a:rPr lang="en-US" i="1" dirty="0" err="1"/>
              <a:t>μN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i="1" dirty="0" err="1"/>
              <a:t>eN</a:t>
            </a:r>
            <a:r>
              <a:rPr lang="en-US" dirty="0"/>
              <a:t>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F3F99C-C2C3-464B-A867-18D5E15C8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1930"/>
            <a:ext cx="5932820" cy="45308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65DF06-8FF0-794E-B67C-B1473E87ED6E}"/>
              </a:ext>
            </a:extLst>
          </p:cNvPr>
          <p:cNvSpPr/>
          <p:nvPr/>
        </p:nvSpPr>
        <p:spPr>
          <a:xfrm>
            <a:off x="3673993" y="1283548"/>
            <a:ext cx="3465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Adapted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from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</a:rPr>
              <a:t> talk By D.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</a:rPr>
              <a:t>Glenzinski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846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31766"/>
            <a:ext cx="7391400" cy="685800"/>
          </a:xfrm>
        </p:spPr>
        <p:txBody>
          <a:bodyPr>
            <a:noAutofit/>
          </a:bodyPr>
          <a:lstStyle/>
          <a:p>
            <a:r>
              <a:rPr lang="en-US" dirty="0"/>
              <a:t>Current Best Limit in </a:t>
            </a:r>
            <a:r>
              <a:rPr lang="en-US" i="1" dirty="0" err="1"/>
              <a:t>μN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i="1" dirty="0" err="1"/>
              <a:t>eN</a:t>
            </a:r>
            <a:r>
              <a:rPr lang="en-US" dirty="0"/>
              <a:t>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522275"/>
            <a:ext cx="4191000" cy="323850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Ying Wang (SYSU)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80238" y="6522275"/>
            <a:ext cx="1935162" cy="323850"/>
          </a:xfrm>
        </p:spPr>
        <p:txBody>
          <a:bodyPr/>
          <a:lstStyle/>
          <a:p>
            <a:pPr>
              <a:defRPr/>
            </a:pPr>
            <a:fld id="{0F6FF004-E3B3-4E4B-A62F-7B8FE11A579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506758-6367-BA43-8C2A-E4A6D1805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1295400"/>
            <a:ext cx="84709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90866"/>
      </p:ext>
    </p:extLst>
  </p:cSld>
  <p:clrMapOvr>
    <a:masterClrMapping/>
  </p:clrMapOvr>
</p:sld>
</file>

<file path=ppt/theme/theme1.xml><?xml version="1.0" encoding="utf-8"?>
<a:theme xmlns:a="http://schemas.openxmlformats.org/drawingml/2006/main" name="SYSUyzy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36221</TotalTime>
  <Words>3423</Words>
  <Application>Microsoft Office PowerPoint</Application>
  <PresentationFormat>On-screen Show (4:3)</PresentationFormat>
  <Paragraphs>612</Paragraphs>
  <Slides>51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9" baseType="lpstr">
      <vt:lpstr>Calibri,Bold</vt:lpstr>
      <vt:lpstr>LucidaGrande</vt:lpstr>
      <vt:lpstr>ＭＳ Ｐゴシック</vt:lpstr>
      <vt:lpstr>黑体</vt:lpstr>
      <vt:lpstr>华文楷体</vt:lpstr>
      <vt:lpstr>宋体</vt:lpstr>
      <vt:lpstr>Arial</vt:lpstr>
      <vt:lpstr>Arial Bold</vt:lpstr>
      <vt:lpstr>Calibri</vt:lpstr>
      <vt:lpstr>Cambria Math</vt:lpstr>
      <vt:lpstr>Comic Sans MS</vt:lpstr>
      <vt:lpstr>Helvetica</vt:lpstr>
      <vt:lpstr>Lucida Calligraphy</vt:lpstr>
      <vt:lpstr>Symbol</vt:lpstr>
      <vt:lpstr>Times New Roman</vt:lpstr>
      <vt:lpstr>Wingdings</vt:lpstr>
      <vt:lpstr>SYSUyzy</vt:lpstr>
      <vt:lpstr>Equation</vt:lpstr>
      <vt:lpstr>Charged Lepton Flavor Violation search on Mu2e at Fermilab  在费米实验室Mu2e实验上寻找带电轻子味破坏</vt:lpstr>
      <vt:lpstr>Overview</vt:lpstr>
      <vt:lpstr>Physical Motivation</vt:lpstr>
      <vt:lpstr>Lepton Flavor Violation</vt:lpstr>
      <vt:lpstr>CLFV and BSM</vt:lpstr>
      <vt:lpstr>Experimental Motivation</vt:lpstr>
      <vt:lpstr>CLFV searches</vt:lpstr>
      <vt:lpstr>Current Best Limit in μN → eN  </vt:lpstr>
      <vt:lpstr>Current Best Limit in μN → eN  </vt:lpstr>
      <vt:lpstr>Muon CLFV search history</vt:lpstr>
      <vt:lpstr>Current Best Limit in μN → eN  </vt:lpstr>
      <vt:lpstr>Probing New Physics with CLFV</vt:lpstr>
      <vt:lpstr>CLFV and Theoretic Models</vt:lpstr>
      <vt:lpstr>Mu2e Experiment</vt:lpstr>
      <vt:lpstr>The Proton Beam</vt:lpstr>
      <vt:lpstr>Beam Time Structure</vt:lpstr>
      <vt:lpstr>Mu2e Building</vt:lpstr>
      <vt:lpstr>Mu2e Collaboration</vt:lpstr>
      <vt:lpstr>N → eN Conversion</vt:lpstr>
      <vt:lpstr>Mu2e Apparatus</vt:lpstr>
      <vt:lpstr>Target and Shield</vt:lpstr>
      <vt:lpstr>Transport Solenoid</vt:lpstr>
      <vt:lpstr>Detector Solenoid</vt:lpstr>
      <vt:lpstr>Tracker</vt:lpstr>
      <vt:lpstr>Calorimeter</vt:lpstr>
      <vt:lpstr>Extinction Monitor</vt:lpstr>
      <vt:lpstr>Mu2e Signal</vt:lpstr>
      <vt:lpstr>All Backgrounds</vt:lpstr>
      <vt:lpstr>Background(1): Anti-protons</vt:lpstr>
      <vt:lpstr>Background(2): Prompt</vt:lpstr>
      <vt:lpstr>Background(1): Intrinsic</vt:lpstr>
      <vt:lpstr>Background(4): Cosmic Rays</vt:lpstr>
      <vt:lpstr>All Backgrounds</vt:lpstr>
      <vt:lpstr>Signal and Backgrounds</vt:lpstr>
      <vt:lpstr>Mu2e status PS&amp;TS</vt:lpstr>
      <vt:lpstr>Mu2e status DS</vt:lpstr>
      <vt:lpstr>Mu2e status DS</vt:lpstr>
      <vt:lpstr>Timeline</vt:lpstr>
      <vt:lpstr>Mu2e Ⅱ </vt:lpstr>
      <vt:lpstr>Mu2e Ⅱ / PIP-Ⅱ</vt:lpstr>
      <vt:lpstr>Summary</vt:lpstr>
      <vt:lpstr>Backup Slides</vt:lpstr>
      <vt:lpstr>Mu2e Prototypes</vt:lpstr>
      <vt:lpstr>New Physics in μ→e</vt:lpstr>
      <vt:lpstr>Mu2e Status</vt:lpstr>
      <vt:lpstr>SYSU work in Mu2e</vt:lpstr>
      <vt:lpstr>Extinction monitor</vt:lpstr>
      <vt:lpstr>stopping target</vt:lpstr>
      <vt:lpstr>Stopping target</vt:lpstr>
      <vt:lpstr>Proton absorber</vt:lpstr>
      <vt:lpstr>Muon beam stop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Cartoon of Mu2e</dc:title>
  <dc:creator>Zhengyun You</dc:creator>
  <cp:lastModifiedBy>You Zhengyun</cp:lastModifiedBy>
  <cp:revision>1019</cp:revision>
  <cp:lastPrinted>2015-06-11T16:53:37Z</cp:lastPrinted>
  <dcterms:created xsi:type="dcterms:W3CDTF">2013-07-28T21:30:30Z</dcterms:created>
  <dcterms:modified xsi:type="dcterms:W3CDTF">2019-12-07T01:48:52Z</dcterms:modified>
</cp:coreProperties>
</file>