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964" r:id="rId1"/>
  </p:sldMasterIdLst>
  <p:notesMasterIdLst>
    <p:notesMasterId r:id="rId38"/>
  </p:notesMasterIdLst>
  <p:handoutMasterIdLst>
    <p:handoutMasterId r:id="rId39"/>
  </p:handoutMasterIdLst>
  <p:sldIdLst>
    <p:sldId id="330" r:id="rId2"/>
    <p:sldId id="332" r:id="rId3"/>
    <p:sldId id="334" r:id="rId4"/>
    <p:sldId id="335" r:id="rId5"/>
    <p:sldId id="336" r:id="rId6"/>
    <p:sldId id="337" r:id="rId7"/>
    <p:sldId id="338" r:id="rId8"/>
    <p:sldId id="339" r:id="rId9"/>
    <p:sldId id="368" r:id="rId10"/>
    <p:sldId id="357" r:id="rId11"/>
    <p:sldId id="344" r:id="rId12"/>
    <p:sldId id="363" r:id="rId13"/>
    <p:sldId id="340" r:id="rId14"/>
    <p:sldId id="369" r:id="rId15"/>
    <p:sldId id="342" r:id="rId16"/>
    <p:sldId id="343" r:id="rId17"/>
    <p:sldId id="345" r:id="rId18"/>
    <p:sldId id="346" r:id="rId19"/>
    <p:sldId id="347" r:id="rId20"/>
    <p:sldId id="362" r:id="rId21"/>
    <p:sldId id="353" r:id="rId22"/>
    <p:sldId id="354" r:id="rId23"/>
    <p:sldId id="355" r:id="rId24"/>
    <p:sldId id="356" r:id="rId25"/>
    <p:sldId id="367" r:id="rId26"/>
    <p:sldId id="348" r:id="rId27"/>
    <p:sldId id="349" r:id="rId28"/>
    <p:sldId id="350" r:id="rId29"/>
    <p:sldId id="351" r:id="rId30"/>
    <p:sldId id="361" r:id="rId31"/>
    <p:sldId id="359" r:id="rId32"/>
    <p:sldId id="360" r:id="rId33"/>
    <p:sldId id="365" r:id="rId34"/>
    <p:sldId id="366" r:id="rId35"/>
    <p:sldId id="364" r:id="rId36"/>
    <p:sldId id="358" r:id="rId37"/>
  </p:sldIdLst>
  <p:sldSz cx="9144000" cy="5143500" type="screen16x9"/>
  <p:notesSz cx="6881813" cy="10002838"/>
  <p:defaultTextStyle>
    <a:defPPr>
      <a:defRPr lang="de-CH"/>
    </a:defPPr>
    <a:lvl1pPr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189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2pPr>
    <a:lvl3pPr marL="914377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3pPr>
    <a:lvl4pPr marL="1371566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4pPr>
    <a:lvl5pPr marL="1828754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5pPr>
    <a:lvl6pPr marL="2285943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6pPr>
    <a:lvl7pPr marL="2743131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7pPr>
    <a:lvl8pPr marL="3200320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8pPr>
    <a:lvl9pPr marL="3657509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668" userDrawn="1">
          <p15:clr>
            <a:srgbClr val="A4A3A4"/>
          </p15:clr>
        </p15:guide>
        <p15:guide id="2" orient="horz" pos="622" userDrawn="1">
          <p15:clr>
            <a:srgbClr val="A4A3A4"/>
          </p15:clr>
        </p15:guide>
        <p15:guide id="3" orient="horz" pos="2845" userDrawn="1">
          <p15:clr>
            <a:srgbClr val="A4A3A4"/>
          </p15:clr>
        </p15:guide>
        <p15:guide id="4" orient="horz" pos="838" userDrawn="1">
          <p15:clr>
            <a:srgbClr val="A4A3A4"/>
          </p15:clr>
        </p15:guide>
        <p15:guide id="5" orient="horz" pos="140" userDrawn="1">
          <p15:clr>
            <a:srgbClr val="A4A3A4"/>
          </p15:clr>
        </p15:guide>
        <p15:guide id="6" orient="horz" pos="378" userDrawn="1">
          <p15:clr>
            <a:srgbClr val="A4A3A4"/>
          </p15:clr>
        </p15:guide>
        <p15:guide id="7" orient="horz" pos="3117" userDrawn="1">
          <p15:clr>
            <a:srgbClr val="A4A3A4"/>
          </p15:clr>
        </p15:guide>
        <p15:guide id="9" pos="657" userDrawn="1">
          <p15:clr>
            <a:srgbClr val="A4A3A4"/>
          </p15:clr>
        </p15:guide>
        <p15:guide id="10" pos="5534" userDrawn="1">
          <p15:clr>
            <a:srgbClr val="A4A3A4"/>
          </p15:clr>
        </p15:guide>
        <p15:guide id="11" pos="521" userDrawn="1">
          <p15:clr>
            <a:srgbClr val="A4A3A4"/>
          </p15:clr>
        </p15:guide>
        <p15:guide id="12" pos="385" userDrawn="1">
          <p15:clr>
            <a:srgbClr val="A4A3A4"/>
          </p15:clr>
        </p15:guide>
        <p15:guide id="13" pos="1315" userDrawn="1">
          <p15:clr>
            <a:srgbClr val="A4A3A4"/>
          </p15:clr>
        </p15:guide>
        <p15:guide id="14" pos="3039" userDrawn="1">
          <p15:clr>
            <a:srgbClr val="A4A3A4"/>
          </p15:clr>
        </p15:guide>
        <p15:guide id="15" pos="31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0">
          <p15:clr>
            <a:srgbClr val="A4A3A4"/>
          </p15:clr>
        </p15:guide>
        <p15:guide id="2" pos="216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DAFF"/>
    <a:srgbClr val="000000"/>
    <a:srgbClr val="FDCA00"/>
    <a:srgbClr val="010000"/>
    <a:srgbClr val="FFFFFF"/>
    <a:srgbClr val="808080"/>
    <a:srgbClr val="EF5B00"/>
    <a:srgbClr val="C50006"/>
    <a:srgbClr val="7C204E"/>
    <a:srgbClr val="003B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02" autoAdjust="0"/>
    <p:restoredTop sz="96405" autoAdjust="0"/>
  </p:normalViewPr>
  <p:slideViewPr>
    <p:cSldViewPr snapToObjects="1">
      <p:cViewPr varScale="1">
        <p:scale>
          <a:sx n="262" d="100"/>
          <a:sy n="262" d="100"/>
        </p:scale>
        <p:origin x="208" y="480"/>
      </p:cViewPr>
      <p:guideLst>
        <p:guide orient="horz" pos="668"/>
        <p:guide orient="horz" pos="622"/>
        <p:guide orient="horz" pos="2845"/>
        <p:guide orient="horz" pos="838"/>
        <p:guide orient="horz" pos="140"/>
        <p:guide orient="horz" pos="378"/>
        <p:guide orient="horz" pos="3117"/>
        <p:guide pos="657"/>
        <p:guide pos="5534"/>
        <p:guide pos="521"/>
        <p:guide pos="385"/>
        <p:guide pos="1315"/>
        <p:guide pos="3039"/>
        <p:guide pos="31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141" d="100"/>
          <a:sy n="141" d="100"/>
        </p:scale>
        <p:origin x="5616" y="200"/>
      </p:cViewPr>
      <p:guideLst>
        <p:guide orient="horz" pos="3150"/>
        <p:guide pos="216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23"/>
    </mc:Choice>
    <mc:Fallback>
      <c:style val="23"/>
    </mc:Fallback>
  </mc:AlternateContent>
  <c:chart>
    <c:autoTitleDeleted val="1"/>
    <c:view3D>
      <c:rotX val="15"/>
      <c:rotY val="20"/>
      <c:rAngAx val="1"/>
    </c:view3D>
    <c:floor>
      <c:thickness val="0"/>
      <c:spPr>
        <a:solidFill>
          <a:schemeClr val="bg1">
            <a:lumMod val="75000"/>
          </a:schemeClr>
        </a:solidFill>
      </c:spPr>
    </c:floor>
    <c:sideWall>
      <c:thickness val="0"/>
      <c:spPr>
        <a:solidFill>
          <a:schemeClr val="bg2">
            <a:lumMod val="20000"/>
            <a:lumOff val="80000"/>
          </a:schemeClr>
        </a:solidFill>
      </c:spPr>
    </c:sideWall>
    <c:backWall>
      <c:thickness val="0"/>
      <c:spPr>
        <a:solidFill>
          <a:schemeClr val="bg1">
            <a:lumMod val="95000"/>
          </a:schemeClr>
        </a:solidFill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cat>
            <c:numRef>
              <c:f>Sheet1!$A$2:$A$6</c:f>
              <c:numCache>
                <c:formatCode>General</c:formatCode>
                <c:ptCount val="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</c:numCache>
            </c:numRef>
          </c:cat>
          <c:val>
            <c:numRef>
              <c:f>Sheet1!$B$2:$B$6</c:f>
              <c:numCache>
                <c:formatCode>0.00E+00</c:formatCode>
                <c:ptCount val="5"/>
                <c:pt idx="0">
                  <c:v>60000000000000</c:v>
                </c:pt>
                <c:pt idx="1">
                  <c:v>110000000000000</c:v>
                </c:pt>
                <c:pt idx="2">
                  <c:v>230000000000000</c:v>
                </c:pt>
                <c:pt idx="3">
                  <c:v>280000000000000</c:v>
                </c:pt>
                <c:pt idx="4">
                  <c:v>210000000000000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A1-E244-A676-3666C429BD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112565272"/>
        <c:axId val="-2112568360"/>
        <c:axId val="0"/>
      </c:bar3DChart>
      <c:catAx>
        <c:axId val="-21125652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de-DE"/>
          </a:p>
        </c:txPr>
        <c:crossAx val="-2112568360"/>
        <c:crosses val="autoZero"/>
        <c:auto val="1"/>
        <c:lblAlgn val="ctr"/>
        <c:lblOffset val="100"/>
        <c:noMultiLvlLbl val="0"/>
      </c:catAx>
      <c:valAx>
        <c:axId val="-2112568360"/>
        <c:scaling>
          <c:orientation val="minMax"/>
        </c:scaling>
        <c:delete val="1"/>
        <c:axPos val="l"/>
        <c:majorGridlines/>
        <c:numFmt formatCode="0.00E+00" sourceLinked="1"/>
        <c:majorTickMark val="in"/>
        <c:minorTickMark val="in"/>
        <c:tickLblPos val="nextTo"/>
        <c:crossAx val="-2112565272"/>
        <c:crosses val="autoZero"/>
        <c:crossBetween val="between"/>
        <c:majorUnit val="100000000000000"/>
        <c:minorUnit val="100000000000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de-DE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Relationship Id="rId5" Type="http://schemas.openxmlformats.org/officeDocument/2006/relationships/image" Target="../media/image12.wmf"/><Relationship Id="rId4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t" anchorCtr="0" compatLnSpc="1">
            <a:prstTxWarp prst="textNoShape">
              <a:avLst/>
            </a:prstTxWarp>
          </a:bodyPr>
          <a:lstStyle>
            <a:lvl1pPr defTabSz="964838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 dirty="0">
              <a:latin typeface="+mn-lt"/>
            </a:endParaRP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9164" y="0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t" anchorCtr="0" compatLnSpc="1">
            <a:prstTxWarp prst="textNoShape">
              <a:avLst/>
            </a:prstTxWarp>
          </a:bodyPr>
          <a:lstStyle>
            <a:lvl1pPr algn="r" defTabSz="964838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 dirty="0">
              <a:latin typeface="+mn-lt"/>
            </a:endParaRPr>
          </a:p>
        </p:txBody>
      </p:sp>
      <p:sp>
        <p:nvSpPr>
          <p:cNvPr id="1187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02255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b" anchorCtr="0" compatLnSpc="1">
            <a:prstTxWarp prst="textNoShape">
              <a:avLst/>
            </a:prstTxWarp>
          </a:bodyPr>
          <a:lstStyle>
            <a:lvl1pPr defTabSz="964838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>
              <a:latin typeface="+mn-lt"/>
            </a:endParaRPr>
          </a:p>
        </p:txBody>
      </p:sp>
      <p:sp>
        <p:nvSpPr>
          <p:cNvPr id="1187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9164" y="9502255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b" anchorCtr="0" compatLnSpc="1">
            <a:prstTxWarp prst="textNoShape">
              <a:avLst/>
            </a:prstTxWarp>
          </a:bodyPr>
          <a:lstStyle>
            <a:lvl1pPr algn="r" defTabSz="964838">
              <a:spcBef>
                <a:spcPct val="0"/>
              </a:spcBef>
              <a:defRPr sz="1200" baseline="30000">
                <a:latin typeface="Times" charset="0"/>
              </a:defRPr>
            </a:lvl1pPr>
          </a:lstStyle>
          <a:p>
            <a:pPr>
              <a:defRPr/>
            </a:pPr>
            <a:fld id="{630A188E-C926-984B-863C-48B251A81B15}" type="slidenum">
              <a:rPr lang="en-GB">
                <a:latin typeface="+mn-lt"/>
              </a:rPr>
              <a:pPr>
                <a:defRPr/>
              </a:pPr>
              <a:t>‹#›</a:t>
            </a:fld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9599428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t" anchorCtr="0" compatLnSpc="1">
            <a:prstTxWarp prst="textNoShape">
              <a:avLst/>
            </a:prstTxWarp>
          </a:bodyPr>
          <a:lstStyle>
            <a:lvl1pPr defTabSz="964838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9164" y="0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t" anchorCtr="0" compatLnSpc="1">
            <a:prstTxWarp prst="textNoShape">
              <a:avLst/>
            </a:prstTxWarp>
          </a:bodyPr>
          <a:lstStyle>
            <a:lvl1pPr algn="r" defTabSz="964838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9538" y="750888"/>
            <a:ext cx="6667500" cy="37512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8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8282" y="4752009"/>
            <a:ext cx="5045250" cy="4499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  <a:p>
            <a:pPr lvl="5"/>
            <a:r>
              <a:rPr lang="de-DE" noProof="0" dirty="0"/>
              <a:t>Sechste Ebene</a:t>
            </a:r>
          </a:p>
          <a:p>
            <a:pPr lvl="6"/>
            <a:r>
              <a:rPr lang="de-DE" noProof="0" dirty="0"/>
              <a:t>Siebte Ebene</a:t>
            </a:r>
          </a:p>
          <a:p>
            <a:pPr lvl="7"/>
            <a:r>
              <a:rPr lang="de-DE" noProof="0" dirty="0"/>
              <a:t>Achte Ebene</a:t>
            </a:r>
          </a:p>
          <a:p>
            <a:pPr lvl="8"/>
            <a:r>
              <a:rPr lang="de-DE" noProof="0" dirty="0"/>
              <a:t>Neunte Ebene</a:t>
            </a:r>
          </a:p>
        </p:txBody>
      </p:sp>
      <p:sp>
        <p:nvSpPr>
          <p:cNvPr id="1228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02255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b" anchorCtr="0" compatLnSpc="1">
            <a:prstTxWarp prst="textNoShape">
              <a:avLst/>
            </a:prstTxWarp>
          </a:bodyPr>
          <a:lstStyle>
            <a:lvl1pPr defTabSz="964838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228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9164" y="9502255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b" anchorCtr="0" compatLnSpc="1">
            <a:prstTxWarp prst="textNoShape">
              <a:avLst/>
            </a:prstTxWarp>
          </a:bodyPr>
          <a:lstStyle>
            <a:lvl1pPr algn="r" defTabSz="964838">
              <a:spcBef>
                <a:spcPct val="0"/>
              </a:spcBef>
              <a:defRPr sz="1000" baseline="0">
                <a:latin typeface="+mn-lt"/>
              </a:defRPr>
            </a:lvl1pPr>
          </a:lstStyle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147384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90486" indent="-90486" algn="l" rtl="0" eaLnBrk="0" fontAlgn="base" hangingPunct="0">
      <a:spcBef>
        <a:spcPts val="0"/>
      </a:spcBef>
      <a:spcAft>
        <a:spcPct val="0"/>
      </a:spcAft>
      <a:buFont typeface="Arial" panose="020B0604020202020204" pitchFamily="34" charset="0"/>
      <a:buChar char="•"/>
      <a:defRPr sz="1000" kern="1200" baseline="0">
        <a:solidFill>
          <a:schemeClr val="tx1"/>
        </a:solidFill>
        <a:latin typeface="+mn-lt"/>
        <a:ea typeface="ヒラギノ角ゴ Pro W3" pitchFamily="-108" charset="-128"/>
        <a:cs typeface="ヒラギノ角ゴ Pro W3" pitchFamily="-108" charset="-128"/>
      </a:defRPr>
    </a:lvl1pPr>
    <a:lvl2pPr marL="180970" indent="-92072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ヒラギノ角ゴ Pro W3" charset="-128"/>
        <a:cs typeface="ヒラギノ角ゴ Pro W3" charset="0"/>
      </a:defRPr>
    </a:lvl2pPr>
    <a:lvl3pPr marL="266693" indent="-85723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3pPr>
    <a:lvl4pPr marL="357179" indent="-90486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4pPr>
    <a:lvl5pPr marL="447663" indent="-90486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ヒラギノ角ゴ Pro W3" pitchFamily="-112" charset="-128"/>
        <a:cs typeface="ＭＳ Ｐゴシック" charset="0"/>
      </a:defRPr>
    </a:lvl5pPr>
    <a:lvl6pPr marL="538149" indent="-90486" algn="l" defTabSz="457189" rtl="0" eaLnBrk="1" latinLnBrk="0" hangingPunct="1"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+mn-ea"/>
        <a:cs typeface="Arial" panose="020B0604020202020204" pitchFamily="34" charset="0"/>
      </a:defRPr>
    </a:lvl6pPr>
    <a:lvl7pPr marL="628635" indent="-90486" algn="l" defTabSz="457189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7pPr>
    <a:lvl8pPr marL="719121" indent="-90486" algn="l" defTabSz="457189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8pPr>
    <a:lvl9pPr marL="806431" indent="-88898" algn="l" defTabSz="457189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U:\20160506_PSI_Luftbild_0292.jpg"/>
          <p:cNvPicPr>
            <a:picLocks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9"/>
          <a:stretch/>
        </p:blipFill>
        <p:spPr bwMode="auto">
          <a:xfrm>
            <a:off x="3260542" y="195488"/>
            <a:ext cx="5055885" cy="237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5"/>
          <p:cNvSpPr/>
          <p:nvPr/>
        </p:nvSpPr>
        <p:spPr bwMode="auto">
          <a:xfrm>
            <a:off x="-2" y="195487"/>
            <a:ext cx="3152960" cy="2376263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de-DE" sz="2400" dirty="0">
              <a:ln>
                <a:solidFill>
                  <a:srgbClr val="FFFFFF"/>
                </a:solidFill>
              </a:ln>
              <a:latin typeface="Times" charset="0"/>
            </a:endParaRPr>
          </a:p>
        </p:txBody>
      </p:sp>
      <p:pic>
        <p:nvPicPr>
          <p:cNvPr id="5" name="Bild 24" descr="PSI-Logo_narrow_30k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30263" y="411523"/>
            <a:ext cx="1220400" cy="43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15"/>
          <p:cNvSpPr>
            <a:spLocks noChangeArrowheads="1"/>
          </p:cNvSpPr>
          <p:nvPr userDrawn="1"/>
        </p:nvSpPr>
        <p:spPr bwMode="auto">
          <a:xfrm>
            <a:off x="828012" y="4531500"/>
            <a:ext cx="612000" cy="612000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title" hasCustomPrompt="1"/>
          </p:nvPr>
        </p:nvSpPr>
        <p:spPr>
          <a:xfrm>
            <a:off x="814399" y="3273828"/>
            <a:ext cx="7969249" cy="810090"/>
          </a:xfrm>
        </p:spPr>
        <p:txBody>
          <a:bodyPr/>
          <a:lstStyle>
            <a:lvl1pPr>
              <a:lnSpc>
                <a:spcPct val="100000"/>
              </a:lnSpc>
              <a:defRPr sz="2500">
                <a:solidFill>
                  <a:srgbClr val="686868"/>
                </a:solidFill>
                <a:latin typeface="Georgia" charset="0"/>
                <a:ea typeface="ヒラギノ角ゴ Pro W3" charset="0"/>
              </a:defRPr>
            </a:lvl1pPr>
          </a:lstStyle>
          <a:p>
            <a:pPr lvl="0"/>
            <a:r>
              <a:rPr lang="en-GB" noProof="0" dirty="0"/>
              <a:t>Insert the title of your </a:t>
            </a:r>
            <a:br>
              <a:rPr lang="en-GB" noProof="0" dirty="0"/>
            </a:br>
            <a:r>
              <a:rPr lang="en-GB" noProof="0" dirty="0"/>
              <a:t>presentation here</a:t>
            </a:r>
          </a:p>
        </p:txBody>
      </p:sp>
      <p:sp>
        <p:nvSpPr>
          <p:cNvPr id="69649" name="Rectangle 17"/>
          <p:cNvSpPr>
            <a:spLocks noGrp="1" noChangeArrowheads="1"/>
          </p:cNvSpPr>
          <p:nvPr>
            <p:ph type="subTitle" sz="quarter" idx="1" hasCustomPrompt="1"/>
          </p:nvPr>
        </p:nvSpPr>
        <p:spPr bwMode="auto">
          <a:xfrm>
            <a:off x="828012" y="2946432"/>
            <a:ext cx="7955637" cy="27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1500" b="1">
                <a:solidFill>
                  <a:srgbClr val="969696"/>
                </a:solidFill>
                <a:ea typeface="ヒラギノ角ゴ Pro W3" charset="0"/>
              </a:defRPr>
            </a:lvl1pPr>
          </a:lstStyle>
          <a:p>
            <a:r>
              <a:rPr lang="en-GB" noProof="0" dirty="0"/>
              <a:t>First name and name Author  ::  Function  ::  Paul Scherrer Institute</a:t>
            </a:r>
          </a:p>
        </p:txBody>
      </p:sp>
      <p:sp>
        <p:nvSpPr>
          <p:cNvPr id="10" name="Rechteck 1"/>
          <p:cNvSpPr>
            <a:spLocks noChangeArrowheads="1"/>
          </p:cNvSpPr>
          <p:nvPr userDrawn="1"/>
        </p:nvSpPr>
        <p:spPr bwMode="auto">
          <a:xfrm>
            <a:off x="5796136" y="2397447"/>
            <a:ext cx="2520280" cy="174303"/>
          </a:xfrm>
          <a:prstGeom prst="rect">
            <a:avLst/>
          </a:prstGeom>
          <a:solidFill>
            <a:schemeClr val="bg1">
              <a:alpha val="7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0"/>
          <a:lstStyle/>
          <a:p>
            <a:pPr algn="ctr">
              <a:spcBef>
                <a:spcPct val="0"/>
              </a:spcBef>
            </a:pPr>
            <a:r>
              <a:rPr lang="de-CH" sz="900" b="1" i="0" kern="0" spc="31" dirty="0">
                <a:solidFill>
                  <a:srgbClr val="505150"/>
                </a:solidFill>
                <a:latin typeface="+mn-lt"/>
                <a:cs typeface="Arial" charset="0"/>
              </a:rPr>
              <a:t>WIR SCHAFFEN WISSEN – HEUTE FÜR MORGEN</a:t>
            </a:r>
          </a:p>
        </p:txBody>
      </p:sp>
      <p:sp>
        <p:nvSpPr>
          <p:cNvPr id="9" name="Rechteck 8"/>
          <p:cNvSpPr/>
          <p:nvPr userDrawn="1"/>
        </p:nvSpPr>
        <p:spPr bwMode="auto">
          <a:xfrm>
            <a:off x="8424000" y="195487"/>
            <a:ext cx="720000" cy="2376263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de-DE" sz="2400" dirty="0">
              <a:ln>
                <a:solidFill>
                  <a:srgbClr val="FFFFFF"/>
                </a:solidFill>
              </a:ln>
              <a:latin typeface="Times" charset="0"/>
            </a:endParaRP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828675" y="4150574"/>
            <a:ext cx="7954963" cy="293383"/>
          </a:xfrm>
        </p:spPr>
        <p:txBody>
          <a:bodyPr/>
          <a:lstStyle>
            <a:lvl1pPr marL="0" indent="0">
              <a:buNone/>
              <a:defRPr sz="1500" b="1">
                <a:solidFill>
                  <a:srgbClr val="969696"/>
                </a:solidFill>
              </a:defRPr>
            </a:lvl1pPr>
            <a:lvl2pPr marL="177790" indent="0">
              <a:buNone/>
              <a:defRPr sz="1500" b="1"/>
            </a:lvl2pPr>
            <a:lvl3pPr marL="355582" indent="0">
              <a:buNone/>
              <a:defRPr sz="1500" b="1"/>
            </a:lvl3pPr>
            <a:lvl4pPr marL="539723" indent="0">
              <a:buNone/>
              <a:defRPr sz="1500" b="1"/>
            </a:lvl4pPr>
            <a:lvl5pPr marL="717514" indent="0">
              <a:buNone/>
              <a:defRPr sz="1500" b="1"/>
            </a:lvl5pPr>
          </a:lstStyle>
          <a:p>
            <a:pPr lvl="0"/>
            <a:r>
              <a:rPr lang="en-GB" noProof="0" dirty="0"/>
              <a:t>Insert the occasion and date of your presentation here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>
          <a:xfrm>
            <a:off x="1043000" y="1006082"/>
            <a:ext cx="7742237" cy="2441822"/>
          </a:xfrm>
        </p:spPr>
        <p:txBody>
          <a:bodyPr>
            <a:sp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>
                <a:latin typeface="+mn-lt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5pPr>
            <a:lvl6pPr marL="1074685" indent="-179380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500"/>
            </a:lvl6pPr>
            <a:lvl7pPr marL="1257238" indent="-182554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7pPr>
            <a:lvl8pPr marL="1436616" indent="-179380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8pPr>
            <a:lvl9pPr marL="1614408" indent="-177792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 dirty="0"/>
              <a:t>Edit master text format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2077211" y="216000"/>
            <a:ext cx="6708025" cy="381375"/>
          </a:xfrm>
        </p:spPr>
        <p:txBody>
          <a:bodyPr>
            <a:spAutoFit/>
          </a:bodyPr>
          <a:lstStyle>
            <a:lvl1pPr>
              <a:defRPr sz="2400"/>
            </a:lvl1pPr>
          </a:lstStyle>
          <a:p>
            <a:r>
              <a:rPr lang="en-GB" noProof="0" dirty="0">
                <a:effectLst/>
              </a:rPr>
              <a:t>Enter slide title</a:t>
            </a:r>
            <a:endParaRPr lang="en-GB" noProof="0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168188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 bwMode="auto">
          <a:xfrm>
            <a:off x="827100" y="1059664"/>
            <a:ext cx="8066087" cy="3888581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2077211" y="216000"/>
            <a:ext cx="6708025" cy="381375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en-GB" noProof="0" dirty="0">
                <a:effectLst/>
              </a:rPr>
              <a:t>Enter slide title</a:t>
            </a:r>
            <a:endParaRPr lang="en-GB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9" name="Inhaltsplatzhalter 7"/>
          <p:cNvSpPr>
            <a:spLocks noGrp="1"/>
          </p:cNvSpPr>
          <p:nvPr>
            <p:ph sz="quarter" idx="13" hasCustomPrompt="1"/>
          </p:nvPr>
        </p:nvSpPr>
        <p:spPr>
          <a:xfrm>
            <a:off x="934841" y="1113586"/>
            <a:ext cx="7885633" cy="3456386"/>
          </a:xfrm>
        </p:spPr>
        <p:txBody>
          <a:bodyPr/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>
                <a:latin typeface="+mn-lt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5pPr>
            <a:lvl6pPr marL="1074685" indent="-179380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500"/>
            </a:lvl6pPr>
            <a:lvl7pPr marL="1257238" indent="-182554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7pPr>
            <a:lvl8pPr marL="1436616" indent="-179380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8pPr>
            <a:lvl9pPr marL="1614408" indent="-177792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 dirty="0"/>
              <a:t>Edit master text format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287839105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sz="quarter" idx="13" hasCustomPrompt="1"/>
          </p:nvPr>
        </p:nvSpPr>
        <p:spPr>
          <a:xfrm>
            <a:off x="1042993" y="1006081"/>
            <a:ext cx="3781425" cy="3509963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 dirty="0"/>
              <a:t>Edit master text format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6" name="Titel 15"/>
          <p:cNvSpPr>
            <a:spLocks noGrp="1"/>
          </p:cNvSpPr>
          <p:nvPr>
            <p:ph type="title" hasCustomPrompt="1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en-GB" noProof="0" dirty="0">
                <a:effectLst/>
              </a:rPr>
              <a:t>Enter slide title</a:t>
            </a:r>
            <a:endParaRPr lang="en-GB" dirty="0"/>
          </a:p>
        </p:txBody>
      </p:sp>
      <p:sp>
        <p:nvSpPr>
          <p:cNvPr id="8" name="Inhaltsplatzhalter 10"/>
          <p:cNvSpPr>
            <a:spLocks noGrp="1"/>
          </p:cNvSpPr>
          <p:nvPr>
            <p:ph sz="quarter" idx="18" hasCustomPrompt="1"/>
          </p:nvPr>
        </p:nvSpPr>
        <p:spPr>
          <a:xfrm>
            <a:off x="5003806" y="1003406"/>
            <a:ext cx="3781425" cy="3509963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 dirty="0"/>
              <a:t>Edit master text format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653103038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s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 bwMode="auto">
          <a:xfrm>
            <a:off x="827100" y="1059664"/>
            <a:ext cx="8066087" cy="3888581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6" name="Titel 15"/>
          <p:cNvSpPr>
            <a:spLocks noGrp="1"/>
          </p:cNvSpPr>
          <p:nvPr>
            <p:ph type="title" hasCustomPrompt="1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en-GB" noProof="0" dirty="0">
                <a:effectLst/>
              </a:rPr>
              <a:t>Enter slide title</a:t>
            </a:r>
            <a:endParaRPr lang="en-GB" dirty="0"/>
          </a:p>
        </p:txBody>
      </p:sp>
      <p:sp>
        <p:nvSpPr>
          <p:cNvPr id="17" name="Inhaltsplatzhalter 10"/>
          <p:cNvSpPr>
            <a:spLocks noGrp="1"/>
          </p:cNvSpPr>
          <p:nvPr>
            <p:ph sz="quarter" idx="18" hasCustomPrompt="1"/>
          </p:nvPr>
        </p:nvSpPr>
        <p:spPr>
          <a:xfrm>
            <a:off x="938422" y="1087360"/>
            <a:ext cx="3781425" cy="3428689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 dirty="0"/>
              <a:t>Edit master text format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  <p:sp>
        <p:nvSpPr>
          <p:cNvPr id="18" name="Inhaltsplatzhalter 10"/>
          <p:cNvSpPr>
            <a:spLocks noGrp="1"/>
          </p:cNvSpPr>
          <p:nvPr>
            <p:ph sz="quarter" idx="19" hasCustomPrompt="1"/>
          </p:nvPr>
        </p:nvSpPr>
        <p:spPr>
          <a:xfrm>
            <a:off x="4899235" y="1084678"/>
            <a:ext cx="3781425" cy="3431366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 dirty="0"/>
              <a:t>Edit master text format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96353116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en-GB" noProof="0" dirty="0">
                <a:effectLst/>
              </a:rPr>
              <a:t>Enter slide title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8152505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en-GB" noProof="0" dirty="0">
                <a:effectLst/>
              </a:rPr>
              <a:t>Enter slide title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7" name="Rechteck 6"/>
          <p:cNvSpPr/>
          <p:nvPr userDrawn="1"/>
        </p:nvSpPr>
        <p:spPr bwMode="auto">
          <a:xfrm>
            <a:off x="827100" y="1059664"/>
            <a:ext cx="8066087" cy="3888581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438787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on picture (hig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U:\20160506_PSI_Luftbild_0292.jpg"/>
          <p:cNvPicPr>
            <a:picLocks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 bwMode="auto">
          <a:xfrm>
            <a:off x="827095" y="764860"/>
            <a:ext cx="8316905" cy="418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en-GB" noProof="0" dirty="0">
                <a:effectLst/>
              </a:rPr>
              <a:t>Enter slide title</a:t>
            </a:r>
            <a:endParaRPr lang="en-GB" noProof="0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827088" y="764867"/>
            <a:ext cx="2289712" cy="4183379"/>
          </a:xfrm>
          <a:solidFill>
            <a:schemeClr val="bg1">
              <a:alpha val="75000"/>
            </a:schemeClr>
          </a:solidFill>
        </p:spPr>
        <p:txBody>
          <a:bodyPr lIns="72000" tIns="432000" rIns="36000" bIns="36000" anchor="t" anchorCtr="0"/>
          <a:lstStyle>
            <a:lvl1pPr marL="177792" indent="-177792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700"/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5pPr>
          </a:lstStyle>
          <a:p>
            <a:pPr lvl="0"/>
            <a:r>
              <a:rPr lang="en-GB" noProof="0" dirty="0"/>
              <a:t>Edit master text format</a:t>
            </a:r>
          </a:p>
          <a:p>
            <a:pPr lvl="1"/>
            <a:r>
              <a:rPr lang="en-GB" noProof="0" dirty="0"/>
              <a:t>Second level</a:t>
            </a:r>
            <a:endParaRPr lang="de-DE" dirty="0"/>
          </a:p>
          <a:p>
            <a:pPr lvl="2"/>
            <a:r>
              <a:rPr lang="en-GB" noProof="0" dirty="0"/>
              <a:t>Third level</a:t>
            </a:r>
            <a:endParaRPr lang="de-DE" dirty="0"/>
          </a:p>
          <a:p>
            <a:pPr lvl="3"/>
            <a:r>
              <a:rPr lang="en-GB" noProof="0" dirty="0"/>
              <a:t>Fourth level</a:t>
            </a:r>
            <a:endParaRPr lang="de-DE" dirty="0"/>
          </a:p>
          <a:p>
            <a:pPr lvl="4"/>
            <a:r>
              <a:rPr lang="en-GB" noProof="0" dirty="0"/>
              <a:t>Fifth level</a:t>
            </a:r>
            <a:endParaRPr lang="en-GB" dirty="0"/>
          </a:p>
        </p:txBody>
      </p:sp>
      <p:pic>
        <p:nvPicPr>
          <p:cNvPr id="9" name="Bild 14" descr="PSI-Logo_narrow_30k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27014" y="214317"/>
            <a:ext cx="1015200" cy="36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eck 12"/>
          <p:cNvSpPr>
            <a:spLocks noChangeArrowheads="1"/>
          </p:cNvSpPr>
          <p:nvPr userDrawn="1"/>
        </p:nvSpPr>
        <p:spPr bwMode="auto">
          <a:xfrm>
            <a:off x="12" y="764860"/>
            <a:ext cx="648000" cy="648000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46880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2077211" y="216000"/>
            <a:ext cx="6708025" cy="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dirty="0">
                <a:effectLst/>
              </a:rPr>
              <a:t>Enter </a:t>
            </a:r>
            <a:r>
              <a:rPr lang="de-CH" dirty="0" err="1">
                <a:effectLst/>
              </a:rPr>
              <a:t>slide</a:t>
            </a:r>
            <a:r>
              <a:rPr lang="de-CH" dirty="0">
                <a:effectLst/>
              </a:rPr>
              <a:t> title</a:t>
            </a:r>
            <a:endParaRPr lang="en-GB" noProof="0" dirty="0"/>
          </a:p>
        </p:txBody>
      </p:sp>
      <p:sp>
        <p:nvSpPr>
          <p:cNvPr id="1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206312" y="4968000"/>
            <a:ext cx="575742" cy="1476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800" smtClean="0">
                <a:latin typeface="+mn-lt"/>
              </a:defRPr>
            </a:lvl1pPr>
          </a:lstStyle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6" name="Rechteck 12"/>
          <p:cNvSpPr>
            <a:spLocks noChangeArrowheads="1"/>
          </p:cNvSpPr>
          <p:nvPr/>
        </p:nvSpPr>
        <p:spPr bwMode="auto">
          <a:xfrm>
            <a:off x="12" y="1059659"/>
            <a:ext cx="612000" cy="612000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1043000" y="1006082"/>
            <a:ext cx="7742237" cy="3509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Edit master text format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  <p:pic>
        <p:nvPicPr>
          <p:cNvPr id="8" name="Bild 14" descr="PSI-Logo_narrow_30k.eps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28000" y="214317"/>
            <a:ext cx="1015200" cy="36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74" r:id="rId2"/>
    <p:sldLayoutId id="2147483976" r:id="rId3"/>
    <p:sldLayoutId id="2147483973" r:id="rId4"/>
    <p:sldLayoutId id="2147483977" r:id="rId5"/>
    <p:sldLayoutId id="2147483979" r:id="rId6"/>
    <p:sldLayoutId id="2147483978" r:id="rId7"/>
    <p:sldLayoutId id="2147483980" r:id="rId8"/>
  </p:sldLayoutIdLst>
  <p:transition spd="med"/>
  <p:hf hdr="0" ftr="0"/>
  <p:txStyles>
    <p:titleStyle>
      <a:lvl1pPr marL="0" marR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tabLst/>
        <a:defRPr sz="2400" kern="1000" spc="0">
          <a:solidFill>
            <a:srgbClr val="68686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5pPr>
      <a:lvl6pPr marL="457178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6pPr>
      <a:lvl7pPr marL="914354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7pPr>
      <a:lvl8pPr marL="1371532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8pPr>
      <a:lvl9pPr marL="1828709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9pPr>
    </p:titleStyle>
    <p:bodyStyle>
      <a:lvl1pPr marL="177792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700" kern="120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355582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SzPct val="100000"/>
        <a:buFont typeface="Symbol" panose="05050102010706020507" pitchFamily="18" charset="2"/>
        <a:buChar char="-"/>
        <a:defRPr sz="17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355582" indent="18414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 spc="0" baseline="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3pPr>
      <a:lvl4pPr marL="717515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 kern="1200" spc="0" baseline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4pPr>
      <a:lvl5pPr marL="895306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 kern="1200" spc="0" baseline="0">
          <a:solidFill>
            <a:schemeClr val="tx1"/>
          </a:solidFill>
          <a:latin typeface="+mn-lt"/>
          <a:ea typeface="+mn-ea"/>
          <a:cs typeface="ＭＳ Ｐゴシック" charset="0"/>
        </a:defRPr>
      </a:lvl5pPr>
      <a:lvl6pPr marL="1074685" indent="-17938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6pPr>
      <a:lvl7pPr marL="1257238" indent="-182554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7pPr>
      <a:lvl8pPr marL="1436616" indent="-17938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8pPr>
      <a:lvl9pPr marL="1614408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wmf"/><Relationship Id="rId7" Type="http://schemas.openxmlformats.org/officeDocument/2006/relationships/image" Target="../media/image44.png"/><Relationship Id="rId12" Type="http://schemas.openxmlformats.org/officeDocument/2006/relationships/image" Target="../media/image49.jpeg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wmf"/><Relationship Id="rId11" Type="http://schemas.openxmlformats.org/officeDocument/2006/relationships/image" Target="../media/image48.jpe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wmf"/><Relationship Id="rId9" Type="http://schemas.openxmlformats.org/officeDocument/2006/relationships/image" Target="../media/image46.jpeg"/><Relationship Id="rId14" Type="http://schemas.openxmlformats.org/officeDocument/2006/relationships/image" Target="../media/image51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microsoft.com/office/2007/relationships/hdphoto" Target="../media/hdphoto2.wdp"/><Relationship Id="rId7" Type="http://schemas.openxmlformats.org/officeDocument/2006/relationships/image" Target="../media/image88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1.wmf"/><Relationship Id="rId4" Type="http://schemas.openxmlformats.org/officeDocument/2006/relationships/image" Target="../media/image8.wmf"/><Relationship Id="rId9" Type="http://schemas.openxmlformats.org/officeDocument/2006/relationships/oleObject" Target="../embeddings/oleObject4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Status of the MEG Experiment</a:t>
            </a:r>
          </a:p>
        </p:txBody>
      </p:sp>
      <p:sp>
        <p:nvSpPr>
          <p:cNvPr id="9" name="Untertitel 8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en-GB" noProof="0" dirty="0"/>
              <a:t>Stefan </a:t>
            </a:r>
            <a:r>
              <a:rPr lang="en-GB" noProof="0" dirty="0" err="1"/>
              <a:t>Ritt</a:t>
            </a:r>
            <a:r>
              <a:rPr lang="en-GB" noProof="0" dirty="0"/>
              <a:t> ::  Head Muon Physics Group  ::  Paul Scherrer Institute, Switzerland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3</a:t>
            </a:r>
            <a:r>
              <a:rPr lang="en-GB" baseline="30000" dirty="0"/>
              <a:t>rd</a:t>
            </a:r>
            <a:r>
              <a:rPr lang="en-GB" dirty="0"/>
              <a:t> Workshop “Physics at the high-intensity hadron accelerator in China”</a:t>
            </a:r>
          </a:p>
        </p:txBody>
      </p:sp>
    </p:spTree>
    <p:extLst>
      <p:ext uri="{BB962C8B-B14F-4D97-AF65-F5344CB8AC3E}">
        <p14:creationId xmlns:p14="http://schemas.microsoft.com/office/powerpoint/2010/main" val="1859313940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09BBED1-31F9-A543-B89F-14F09D06FDA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39817" y="2139702"/>
            <a:ext cx="7742237" cy="707566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dirty="0"/>
              <a:t>The MEG Experiment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AF8EC8-728F-2948-A1AE-071FCC7EEF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9131661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6382AB-6044-4B40-BE6A-98059B699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Signal and Background </a:t>
            </a:r>
            <a:r>
              <a:rPr lang="en-US" dirty="0">
                <a:latin typeface="Symbol" pitchFamily="2" charset="2"/>
              </a:rPr>
              <a:t>m </a:t>
            </a:r>
            <a:r>
              <a:rPr lang="en-US" dirty="0"/>
              <a:t>→ e </a:t>
            </a:r>
            <a:r>
              <a:rPr lang="en-US" dirty="0">
                <a:latin typeface="Symbol" pitchFamily="2" charset="2"/>
              </a:rPr>
              <a:t>g</a:t>
            </a:r>
          </a:p>
        </p:txBody>
      </p:sp>
      <p:sp>
        <p:nvSpPr>
          <p:cNvPr id="5" name="Text Box 13">
            <a:extLst>
              <a:ext uri="{FF2B5EF4-FFF2-40B4-BE49-F238E27FC236}">
                <a16:creationId xmlns:a16="http://schemas.microsoft.com/office/drawing/2014/main" id="{A15730F2-838F-8A43-BD1D-AE090EBAB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2" y="645935"/>
            <a:ext cx="1936882" cy="307777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/>
            <a:r>
              <a:rPr kumimoji="1" lang="en-US" altLang="ja-JP" sz="1400" dirty="0">
                <a:latin typeface="Century Gothic"/>
                <a:cs typeface="Century Gothic"/>
              </a:rPr>
              <a:t>Signal</a:t>
            </a:r>
          </a:p>
        </p:txBody>
      </p:sp>
      <p:sp>
        <p:nvSpPr>
          <p:cNvPr id="6" name="Text Box 17">
            <a:extLst>
              <a:ext uri="{FF2B5EF4-FFF2-40B4-BE49-F238E27FC236}">
                <a16:creationId xmlns:a16="http://schemas.microsoft.com/office/drawing/2014/main" id="{47C44F4E-B137-6E44-856E-29F3798354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5473" y="4559319"/>
            <a:ext cx="7355904" cy="338554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274638" indent="-274638" algn="l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542925" algn="l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algn="l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algn="l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algn="l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600" dirty="0" err="1">
                <a:latin typeface="Symbol" charset="2"/>
                <a:cs typeface="Symbol" charset="2"/>
              </a:rPr>
              <a:t>q</a:t>
            </a:r>
            <a:r>
              <a:rPr lang="en-US" sz="1600" baseline="-25000" dirty="0" err="1">
                <a:latin typeface="Symbol" charset="2"/>
                <a:cs typeface="Symbol" charset="2"/>
              </a:rPr>
              <a:t>g</a:t>
            </a:r>
            <a:r>
              <a:rPr lang="en-US" sz="1600" baseline="-25000" dirty="0" err="1">
                <a:latin typeface="Century Gothic"/>
                <a:cs typeface="Century Gothic"/>
              </a:rPr>
              <a:t>e</a:t>
            </a:r>
            <a:r>
              <a:rPr lang="en-US" sz="1600" dirty="0">
                <a:latin typeface="Century Gothic"/>
                <a:cs typeface="Century Gothic"/>
              </a:rPr>
              <a:t> = 180º     e and </a:t>
            </a:r>
            <a:r>
              <a:rPr lang="en-US" sz="1600" dirty="0">
                <a:latin typeface="Symbol" charset="2"/>
                <a:cs typeface="Symbol" charset="2"/>
              </a:rPr>
              <a:t>g</a:t>
            </a:r>
            <a:r>
              <a:rPr lang="en-US" sz="1600" dirty="0">
                <a:latin typeface="Century Gothic"/>
                <a:cs typeface="Century Gothic"/>
              </a:rPr>
              <a:t> in time    </a:t>
            </a:r>
            <a:r>
              <a:rPr lang="en-US" sz="1600" dirty="0" err="1">
                <a:latin typeface="Century Gothic"/>
                <a:cs typeface="Century Gothic"/>
              </a:rPr>
              <a:t>E</a:t>
            </a:r>
            <a:r>
              <a:rPr lang="en-US" sz="1600" baseline="-25000" dirty="0" err="1">
                <a:latin typeface="Century Gothic"/>
                <a:cs typeface="Century Gothic"/>
              </a:rPr>
              <a:t>e</a:t>
            </a:r>
            <a:r>
              <a:rPr lang="en-US" sz="1600" dirty="0">
                <a:latin typeface="Century Gothic"/>
                <a:cs typeface="Century Gothic"/>
              </a:rPr>
              <a:t> = 52.8 MeV   </a:t>
            </a:r>
            <a:r>
              <a:rPr lang="en-US" sz="1600" dirty="0" err="1">
                <a:latin typeface="Century Gothic"/>
                <a:cs typeface="Century Gothic"/>
              </a:rPr>
              <a:t>E</a:t>
            </a:r>
            <a:r>
              <a:rPr lang="en-US" sz="1600" baseline="-25000" dirty="0" err="1">
                <a:latin typeface="Symbol" charset="2"/>
                <a:cs typeface="Symbol" charset="2"/>
              </a:rPr>
              <a:t>g</a:t>
            </a:r>
            <a:r>
              <a:rPr lang="en-US" sz="1600" dirty="0">
                <a:latin typeface="Century Gothic"/>
                <a:cs typeface="Century Gothic"/>
              </a:rPr>
              <a:t> = 52.8 MeV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06EF40E-ABA0-EB42-890A-37914DC823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9247" y="1086052"/>
            <a:ext cx="243265" cy="24326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2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A77CC82-46B0-694E-83DB-E36199855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6991" y="1787484"/>
            <a:ext cx="282084" cy="28337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99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2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7F28B47-7CED-6948-8E94-4CE0D44296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608" y="2519688"/>
            <a:ext cx="241971" cy="24326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200"/>
          </a:p>
        </p:txBody>
      </p:sp>
      <p:sp>
        <p:nvSpPr>
          <p:cNvPr id="10" name="Line 9">
            <a:extLst>
              <a:ext uri="{FF2B5EF4-FFF2-40B4-BE49-F238E27FC236}">
                <a16:creationId xmlns:a16="http://schemas.microsoft.com/office/drawing/2014/main" id="{143EF18A-D68B-284E-A105-126A6C0ACF9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319599" y="2094563"/>
            <a:ext cx="373956" cy="37395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00"/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4546CC71-FFCA-DD4C-A1BB-0134A05AEA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065" y="2501343"/>
            <a:ext cx="21454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kumimoji="1" lang="en-US" altLang="ja-JP" sz="1100" b="1" dirty="0">
                <a:solidFill>
                  <a:schemeClr val="accent2"/>
                </a:solidFill>
                <a:latin typeface="Arial" charset="0"/>
                <a:cs typeface="ＭＳ Ｐゴシック" charset="0"/>
              </a:rPr>
              <a:t>e</a:t>
            </a: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4D072385-8CDE-6343-8B8B-6B010944B2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739" y="1064463"/>
            <a:ext cx="197558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kumimoji="1" lang="en-US" altLang="ja-JP" sz="1100" b="1">
                <a:solidFill>
                  <a:srgbClr val="FF0000"/>
                </a:solidFill>
                <a:latin typeface="Symbol" charset="0"/>
                <a:cs typeface="ＭＳ Ｐゴシック" charset="0"/>
              </a:rPr>
              <a:t>g</a:t>
            </a:r>
          </a:p>
        </p:txBody>
      </p:sp>
      <p:sp>
        <p:nvSpPr>
          <p:cNvPr id="13" name="Text Box 12">
            <a:extLst>
              <a:ext uri="{FF2B5EF4-FFF2-40B4-BE49-F238E27FC236}">
                <a16:creationId xmlns:a16="http://schemas.microsoft.com/office/drawing/2014/main" id="{E9920644-D275-8A4F-850D-5F118CDA6A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4366" y="1780563"/>
            <a:ext cx="217158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kumimoji="1" lang="en-US" altLang="ja-JP" sz="1100" b="1" dirty="0">
                <a:solidFill>
                  <a:srgbClr val="009900"/>
                </a:solidFill>
                <a:latin typeface="Symbol" charset="0"/>
                <a:cs typeface="ＭＳ Ｐゴシック" charset="0"/>
              </a:rPr>
              <a:t>m</a:t>
            </a: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FA8EEB3B-85D4-5241-847E-3F6632CC2018}"/>
              </a:ext>
            </a:extLst>
          </p:cNvPr>
          <p:cNvSpPr>
            <a:spLocks/>
          </p:cNvSpPr>
          <p:nvPr/>
        </p:nvSpPr>
        <p:spPr bwMode="auto">
          <a:xfrm rot="18884070">
            <a:off x="1932444" y="1474683"/>
            <a:ext cx="566757" cy="155276"/>
          </a:xfrm>
          <a:custGeom>
            <a:avLst/>
            <a:gdLst>
              <a:gd name="T0" fmla="*/ 0 w 1815"/>
              <a:gd name="T1" fmla="*/ 264 h 491"/>
              <a:gd name="T2" fmla="*/ 227 w 1815"/>
              <a:gd name="T3" fmla="*/ 264 h 491"/>
              <a:gd name="T4" fmla="*/ 454 w 1815"/>
              <a:gd name="T5" fmla="*/ 38 h 491"/>
              <a:gd name="T6" fmla="*/ 681 w 1815"/>
              <a:gd name="T7" fmla="*/ 491 h 491"/>
              <a:gd name="T8" fmla="*/ 907 w 1815"/>
              <a:gd name="T9" fmla="*/ 38 h 491"/>
              <a:gd name="T10" fmla="*/ 1134 w 1815"/>
              <a:gd name="T11" fmla="*/ 491 h 491"/>
              <a:gd name="T12" fmla="*/ 1361 w 1815"/>
              <a:gd name="T13" fmla="*/ 38 h 491"/>
              <a:gd name="T14" fmla="*/ 1588 w 1815"/>
              <a:gd name="T15" fmla="*/ 264 h 491"/>
              <a:gd name="T16" fmla="*/ 1815 w 1815"/>
              <a:gd name="T17" fmla="*/ 264 h 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15" h="491">
                <a:moveTo>
                  <a:pt x="0" y="264"/>
                </a:moveTo>
                <a:cubicBezTo>
                  <a:pt x="38" y="264"/>
                  <a:pt x="151" y="302"/>
                  <a:pt x="227" y="264"/>
                </a:cubicBezTo>
                <a:cubicBezTo>
                  <a:pt x="303" y="226"/>
                  <a:pt x="379" y="0"/>
                  <a:pt x="454" y="38"/>
                </a:cubicBezTo>
                <a:cubicBezTo>
                  <a:pt x="529" y="76"/>
                  <a:pt x="606" y="491"/>
                  <a:pt x="681" y="491"/>
                </a:cubicBezTo>
                <a:cubicBezTo>
                  <a:pt x="756" y="491"/>
                  <a:pt x="832" y="38"/>
                  <a:pt x="907" y="38"/>
                </a:cubicBezTo>
                <a:cubicBezTo>
                  <a:pt x="982" y="38"/>
                  <a:pt x="1058" y="491"/>
                  <a:pt x="1134" y="491"/>
                </a:cubicBezTo>
                <a:cubicBezTo>
                  <a:pt x="1210" y="491"/>
                  <a:pt x="1286" y="76"/>
                  <a:pt x="1361" y="38"/>
                </a:cubicBezTo>
                <a:cubicBezTo>
                  <a:pt x="1436" y="0"/>
                  <a:pt x="1512" y="226"/>
                  <a:pt x="1588" y="264"/>
                </a:cubicBezTo>
                <a:cubicBezTo>
                  <a:pt x="1664" y="302"/>
                  <a:pt x="1768" y="264"/>
                  <a:pt x="1815" y="264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00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5CD92D86-AEB1-954B-A05D-9F01151C715B}"/>
              </a:ext>
            </a:extLst>
          </p:cNvPr>
          <p:cNvSpPr>
            <a:spLocks/>
          </p:cNvSpPr>
          <p:nvPr/>
        </p:nvSpPr>
        <p:spPr bwMode="auto">
          <a:xfrm rot="8158532">
            <a:off x="1627171" y="2038287"/>
            <a:ext cx="850136" cy="428302"/>
          </a:xfrm>
          <a:custGeom>
            <a:avLst/>
            <a:gdLst>
              <a:gd name="T0" fmla="*/ 0 w 1905"/>
              <a:gd name="T1" fmla="*/ 960 h 960"/>
              <a:gd name="T2" fmla="*/ 953 w 1905"/>
              <a:gd name="T3" fmla="*/ 7 h 960"/>
              <a:gd name="T4" fmla="*/ 1905 w 1905"/>
              <a:gd name="T5" fmla="*/ 96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05" h="960">
                <a:moveTo>
                  <a:pt x="0" y="960"/>
                </a:moveTo>
                <a:cubicBezTo>
                  <a:pt x="3" y="320"/>
                  <a:pt x="536" y="14"/>
                  <a:pt x="953" y="7"/>
                </a:cubicBezTo>
                <a:cubicBezTo>
                  <a:pt x="1370" y="0"/>
                  <a:pt x="1904" y="327"/>
                  <a:pt x="1905" y="96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00"/>
          </a:p>
        </p:txBody>
      </p:sp>
      <p:sp>
        <p:nvSpPr>
          <p:cNvPr id="16" name="Text Box 16">
            <a:extLst>
              <a:ext uri="{FF2B5EF4-FFF2-40B4-BE49-F238E27FC236}">
                <a16:creationId xmlns:a16="http://schemas.microsoft.com/office/drawing/2014/main" id="{33643D31-F7B2-1B45-A4E3-BE1490B00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1412" y="2082901"/>
            <a:ext cx="528414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1100" dirty="0"/>
              <a:t>180º</a:t>
            </a:r>
          </a:p>
        </p:txBody>
      </p:sp>
      <p:sp>
        <p:nvSpPr>
          <p:cNvPr id="17" name="Text Box 66">
            <a:extLst>
              <a:ext uri="{FF2B5EF4-FFF2-40B4-BE49-F238E27FC236}">
                <a16:creationId xmlns:a16="http://schemas.microsoft.com/office/drawing/2014/main" id="{37F2C720-A023-824D-9569-C8FD9DFB9A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2239" y="2617101"/>
            <a:ext cx="917901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1100" dirty="0"/>
              <a:t>52.8 MeV</a:t>
            </a:r>
          </a:p>
        </p:txBody>
      </p:sp>
      <p:sp>
        <p:nvSpPr>
          <p:cNvPr id="18" name="Text Box 67">
            <a:extLst>
              <a:ext uri="{FF2B5EF4-FFF2-40B4-BE49-F238E27FC236}">
                <a16:creationId xmlns:a16="http://schemas.microsoft.com/office/drawing/2014/main" id="{832A11D4-27BD-3545-98AB-7CEC878F71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4529" y="964074"/>
            <a:ext cx="85579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1100" dirty="0"/>
              <a:t>52.8 MeV</a:t>
            </a:r>
          </a:p>
        </p:txBody>
      </p:sp>
      <p:sp>
        <p:nvSpPr>
          <p:cNvPr id="19" name="Oval 123">
            <a:extLst>
              <a:ext uri="{FF2B5EF4-FFF2-40B4-BE49-F238E27FC236}">
                <a16:creationId xmlns:a16="http://schemas.microsoft.com/office/drawing/2014/main" id="{80D89E46-1834-294C-AA27-3A3AB78852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4190" y="1817893"/>
            <a:ext cx="233874" cy="2377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200"/>
          </a:p>
        </p:txBody>
      </p:sp>
      <p:sp>
        <p:nvSpPr>
          <p:cNvPr id="20" name="Text Box 124">
            <a:extLst>
              <a:ext uri="{FF2B5EF4-FFF2-40B4-BE49-F238E27FC236}">
                <a16:creationId xmlns:a16="http://schemas.microsoft.com/office/drawing/2014/main" id="{8B1695B0-5D8C-764B-B149-B4B0472894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6164" y="1768971"/>
            <a:ext cx="22598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kumimoji="1" lang="en-US" altLang="ja-JP" sz="1400" b="1" dirty="0">
                <a:solidFill>
                  <a:schemeClr val="bg2"/>
                </a:solidFill>
                <a:latin typeface="Symbol" charset="0"/>
                <a:cs typeface="ＭＳ Ｐゴシック" charset="0"/>
              </a:rPr>
              <a:t>n</a:t>
            </a:r>
          </a:p>
        </p:txBody>
      </p:sp>
      <p:sp>
        <p:nvSpPr>
          <p:cNvPr id="21" name="Oval 133">
            <a:extLst>
              <a:ext uri="{FF2B5EF4-FFF2-40B4-BE49-F238E27FC236}">
                <a16:creationId xmlns:a16="http://schemas.microsoft.com/office/drawing/2014/main" id="{8AA95DA9-90F7-914B-A1C4-A9A57CD78A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3369" y="990503"/>
            <a:ext cx="242919" cy="242919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200"/>
          </a:p>
        </p:txBody>
      </p:sp>
      <p:sp>
        <p:nvSpPr>
          <p:cNvPr id="22" name="Oval 134">
            <a:extLst>
              <a:ext uri="{FF2B5EF4-FFF2-40B4-BE49-F238E27FC236}">
                <a16:creationId xmlns:a16="http://schemas.microsoft.com/office/drawing/2014/main" id="{D0FF6DF4-A72D-9947-A286-1258CF0512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4525" y="1784546"/>
            <a:ext cx="281682" cy="28297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99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200"/>
          </a:p>
        </p:txBody>
      </p:sp>
      <p:sp>
        <p:nvSpPr>
          <p:cNvPr id="23" name="Oval 135">
            <a:extLst>
              <a:ext uri="{FF2B5EF4-FFF2-40B4-BE49-F238E27FC236}">
                <a16:creationId xmlns:a16="http://schemas.microsoft.com/office/drawing/2014/main" id="{813C5AF7-F4B9-9543-BF0B-A776EBA90D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8351" y="2509716"/>
            <a:ext cx="241626" cy="242919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200"/>
          </a:p>
        </p:txBody>
      </p:sp>
      <p:sp>
        <p:nvSpPr>
          <p:cNvPr id="24" name="Line 136">
            <a:extLst>
              <a:ext uri="{FF2B5EF4-FFF2-40B4-BE49-F238E27FC236}">
                <a16:creationId xmlns:a16="http://schemas.microsoft.com/office/drawing/2014/main" id="{4FAD345D-F1BF-5A41-9B30-486452CAEFF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36561" y="2064966"/>
            <a:ext cx="422044" cy="397028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00"/>
          </a:p>
        </p:txBody>
      </p:sp>
      <p:sp>
        <p:nvSpPr>
          <p:cNvPr id="25" name="Text Box 137">
            <a:extLst>
              <a:ext uri="{FF2B5EF4-FFF2-40B4-BE49-F238E27FC236}">
                <a16:creationId xmlns:a16="http://schemas.microsoft.com/office/drawing/2014/main" id="{70D0FEAD-3785-8A42-869B-2A586821C8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6483" y="2486296"/>
            <a:ext cx="21423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kumimoji="1" lang="en-US" altLang="ja-JP" sz="1100" b="1">
                <a:solidFill>
                  <a:schemeClr val="accent2"/>
                </a:solidFill>
                <a:latin typeface="Arial" charset="0"/>
                <a:cs typeface="ＭＳ Ｐゴシック" charset="0"/>
              </a:rPr>
              <a:t>e</a:t>
            </a:r>
          </a:p>
        </p:txBody>
      </p:sp>
      <p:sp>
        <p:nvSpPr>
          <p:cNvPr id="26" name="Text Box 138">
            <a:extLst>
              <a:ext uri="{FF2B5EF4-FFF2-40B4-BE49-F238E27FC236}">
                <a16:creationId xmlns:a16="http://schemas.microsoft.com/office/drawing/2014/main" id="{06366B0A-6562-8641-914C-C42259666E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3445" y="955088"/>
            <a:ext cx="19727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kumimoji="1" lang="en-US" altLang="ja-JP" sz="1100" b="1">
                <a:solidFill>
                  <a:srgbClr val="FF0000"/>
                </a:solidFill>
                <a:latin typeface="Symbol" charset="0"/>
                <a:cs typeface="ＭＳ Ｐゴシック" charset="0"/>
              </a:rPr>
              <a:t>g</a:t>
            </a:r>
          </a:p>
        </p:txBody>
      </p:sp>
      <p:sp>
        <p:nvSpPr>
          <p:cNvPr id="27" name="Text Box 139">
            <a:extLst>
              <a:ext uri="{FF2B5EF4-FFF2-40B4-BE49-F238E27FC236}">
                <a16:creationId xmlns:a16="http://schemas.microsoft.com/office/drawing/2014/main" id="{B63E1CE3-2C7F-1943-AADF-49480D9275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564" y="1763755"/>
            <a:ext cx="216848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kumimoji="1" lang="en-US" altLang="ja-JP" sz="1100" b="1">
                <a:solidFill>
                  <a:srgbClr val="009900"/>
                </a:solidFill>
                <a:latin typeface="Symbol" charset="0"/>
                <a:cs typeface="ＭＳ Ｐゴシック" charset="0"/>
              </a:rPr>
              <a:t>m</a:t>
            </a:r>
          </a:p>
        </p:txBody>
      </p:sp>
      <p:sp>
        <p:nvSpPr>
          <p:cNvPr id="28" name="Freeform 140">
            <a:extLst>
              <a:ext uri="{FF2B5EF4-FFF2-40B4-BE49-F238E27FC236}">
                <a16:creationId xmlns:a16="http://schemas.microsoft.com/office/drawing/2014/main" id="{FCCE0EC0-FAA2-014B-926D-967473A855AD}"/>
              </a:ext>
            </a:extLst>
          </p:cNvPr>
          <p:cNvSpPr>
            <a:spLocks/>
          </p:cNvSpPr>
          <p:nvPr/>
        </p:nvSpPr>
        <p:spPr bwMode="auto">
          <a:xfrm rot="18316330">
            <a:off x="4440860" y="1423761"/>
            <a:ext cx="565947" cy="155054"/>
          </a:xfrm>
          <a:custGeom>
            <a:avLst/>
            <a:gdLst>
              <a:gd name="T0" fmla="*/ 0 w 1815"/>
              <a:gd name="T1" fmla="*/ 264 h 491"/>
              <a:gd name="T2" fmla="*/ 227 w 1815"/>
              <a:gd name="T3" fmla="*/ 264 h 491"/>
              <a:gd name="T4" fmla="*/ 454 w 1815"/>
              <a:gd name="T5" fmla="*/ 38 h 491"/>
              <a:gd name="T6" fmla="*/ 681 w 1815"/>
              <a:gd name="T7" fmla="*/ 491 h 491"/>
              <a:gd name="T8" fmla="*/ 907 w 1815"/>
              <a:gd name="T9" fmla="*/ 38 h 491"/>
              <a:gd name="T10" fmla="*/ 1134 w 1815"/>
              <a:gd name="T11" fmla="*/ 491 h 491"/>
              <a:gd name="T12" fmla="*/ 1361 w 1815"/>
              <a:gd name="T13" fmla="*/ 38 h 491"/>
              <a:gd name="T14" fmla="*/ 1588 w 1815"/>
              <a:gd name="T15" fmla="*/ 264 h 491"/>
              <a:gd name="T16" fmla="*/ 1815 w 1815"/>
              <a:gd name="T17" fmla="*/ 264 h 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15" h="491">
                <a:moveTo>
                  <a:pt x="0" y="264"/>
                </a:moveTo>
                <a:cubicBezTo>
                  <a:pt x="38" y="264"/>
                  <a:pt x="151" y="302"/>
                  <a:pt x="227" y="264"/>
                </a:cubicBezTo>
                <a:cubicBezTo>
                  <a:pt x="303" y="226"/>
                  <a:pt x="379" y="0"/>
                  <a:pt x="454" y="38"/>
                </a:cubicBezTo>
                <a:cubicBezTo>
                  <a:pt x="529" y="76"/>
                  <a:pt x="606" y="491"/>
                  <a:pt x="681" y="491"/>
                </a:cubicBezTo>
                <a:cubicBezTo>
                  <a:pt x="756" y="491"/>
                  <a:pt x="832" y="38"/>
                  <a:pt x="907" y="38"/>
                </a:cubicBezTo>
                <a:cubicBezTo>
                  <a:pt x="982" y="38"/>
                  <a:pt x="1058" y="491"/>
                  <a:pt x="1134" y="491"/>
                </a:cubicBezTo>
                <a:cubicBezTo>
                  <a:pt x="1210" y="491"/>
                  <a:pt x="1286" y="76"/>
                  <a:pt x="1361" y="38"/>
                </a:cubicBezTo>
                <a:cubicBezTo>
                  <a:pt x="1436" y="0"/>
                  <a:pt x="1512" y="226"/>
                  <a:pt x="1588" y="264"/>
                </a:cubicBezTo>
                <a:cubicBezTo>
                  <a:pt x="1664" y="302"/>
                  <a:pt x="1768" y="264"/>
                  <a:pt x="1815" y="264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00"/>
          </a:p>
        </p:txBody>
      </p:sp>
      <p:sp>
        <p:nvSpPr>
          <p:cNvPr id="29" name="Text Box 143">
            <a:extLst>
              <a:ext uri="{FF2B5EF4-FFF2-40B4-BE49-F238E27FC236}">
                <a16:creationId xmlns:a16="http://schemas.microsoft.com/office/drawing/2014/main" id="{10FD2AAC-E13C-0A45-A5A6-4964DDDA59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8184" y="2644767"/>
            <a:ext cx="933278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1100" dirty="0"/>
              <a:t>&lt; 52.8 MeV</a:t>
            </a:r>
          </a:p>
        </p:txBody>
      </p:sp>
      <p:sp>
        <p:nvSpPr>
          <p:cNvPr id="30" name="Text Box 144">
            <a:extLst>
              <a:ext uri="{FF2B5EF4-FFF2-40B4-BE49-F238E27FC236}">
                <a16:creationId xmlns:a16="http://schemas.microsoft.com/office/drawing/2014/main" id="{6EBBE3D6-B3CB-7F49-AFF1-8175CE70A7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2199" y="915566"/>
            <a:ext cx="100801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1100" dirty="0"/>
              <a:t>&lt; 52.8 MeV</a:t>
            </a:r>
          </a:p>
        </p:txBody>
      </p:sp>
      <p:sp>
        <p:nvSpPr>
          <p:cNvPr id="31" name="Line 121">
            <a:extLst>
              <a:ext uri="{FF2B5EF4-FFF2-40B4-BE49-F238E27FC236}">
                <a16:creationId xmlns:a16="http://schemas.microsoft.com/office/drawing/2014/main" id="{722C0C9A-FFF4-A049-A034-94D9859679B1}"/>
              </a:ext>
            </a:extLst>
          </p:cNvPr>
          <p:cNvSpPr>
            <a:spLocks noChangeShapeType="1"/>
          </p:cNvSpPr>
          <p:nvPr/>
        </p:nvSpPr>
        <p:spPr bwMode="auto">
          <a:xfrm>
            <a:off x="4630990" y="1944729"/>
            <a:ext cx="235166" cy="1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00"/>
          </a:p>
        </p:txBody>
      </p:sp>
      <p:sp>
        <p:nvSpPr>
          <p:cNvPr id="32" name="Line 120">
            <a:extLst>
              <a:ext uri="{FF2B5EF4-FFF2-40B4-BE49-F238E27FC236}">
                <a16:creationId xmlns:a16="http://schemas.microsoft.com/office/drawing/2014/main" id="{139C1E45-8518-CD4D-96CD-E454019890F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332668" y="1550657"/>
            <a:ext cx="22191" cy="186855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00"/>
          </a:p>
        </p:txBody>
      </p:sp>
      <p:sp>
        <p:nvSpPr>
          <p:cNvPr id="33" name="Oval 146">
            <a:extLst>
              <a:ext uri="{FF2B5EF4-FFF2-40B4-BE49-F238E27FC236}">
                <a16:creationId xmlns:a16="http://schemas.microsoft.com/office/drawing/2014/main" id="{097F9330-C47E-944C-AC93-B9F622AAA8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5945" y="1292117"/>
            <a:ext cx="233874" cy="2377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200"/>
          </a:p>
        </p:txBody>
      </p:sp>
      <p:sp>
        <p:nvSpPr>
          <p:cNvPr id="34" name="Text Box 147">
            <a:extLst>
              <a:ext uri="{FF2B5EF4-FFF2-40B4-BE49-F238E27FC236}">
                <a16:creationId xmlns:a16="http://schemas.microsoft.com/office/drawing/2014/main" id="{CC8A265C-475D-FB40-B77B-D00734FCB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6663" y="1238883"/>
            <a:ext cx="22598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kumimoji="1" lang="en-US" altLang="ja-JP" sz="1400" b="1" dirty="0">
                <a:solidFill>
                  <a:schemeClr val="bg2"/>
                </a:solidFill>
                <a:latin typeface="Symbol" charset="0"/>
                <a:cs typeface="ＭＳ Ｐゴシック" charset="0"/>
              </a:rPr>
              <a:t>n</a:t>
            </a:r>
          </a:p>
        </p:txBody>
      </p:sp>
      <p:sp>
        <p:nvSpPr>
          <p:cNvPr id="35" name="Text Box 148">
            <a:extLst>
              <a:ext uri="{FF2B5EF4-FFF2-40B4-BE49-F238E27FC236}">
                <a16:creationId xmlns:a16="http://schemas.microsoft.com/office/drawing/2014/main" id="{C2D00C82-DF2F-1B43-A34B-4D1CF66076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8256" y="645935"/>
            <a:ext cx="1934122" cy="307777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/>
            <a:r>
              <a:rPr kumimoji="1" lang="en-US" altLang="ja-JP" sz="1400" dirty="0">
                <a:latin typeface="Century Gothic"/>
                <a:cs typeface="Century Gothic"/>
              </a:rPr>
              <a:t>Prompt Background</a:t>
            </a:r>
          </a:p>
        </p:txBody>
      </p:sp>
      <p:sp>
        <p:nvSpPr>
          <p:cNvPr id="36" name="Oval 150">
            <a:extLst>
              <a:ext uri="{FF2B5EF4-FFF2-40B4-BE49-F238E27FC236}">
                <a16:creationId xmlns:a16="http://schemas.microsoft.com/office/drawing/2014/main" id="{A556DBAF-F096-734B-A4E8-8CBFB698E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7947" y="1427550"/>
            <a:ext cx="235614" cy="239519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200"/>
          </a:p>
        </p:txBody>
      </p:sp>
      <p:sp>
        <p:nvSpPr>
          <p:cNvPr id="37" name="Text Box 151">
            <a:extLst>
              <a:ext uri="{FF2B5EF4-FFF2-40B4-BE49-F238E27FC236}">
                <a16:creationId xmlns:a16="http://schemas.microsoft.com/office/drawing/2014/main" id="{ED4B2559-763C-854F-ACEA-DF870D4A3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7947" y="1359289"/>
            <a:ext cx="22766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kumimoji="1" lang="en-US" altLang="ja-JP" sz="1400" b="1">
                <a:solidFill>
                  <a:schemeClr val="bg2"/>
                </a:solidFill>
                <a:latin typeface="Symbol" charset="0"/>
                <a:cs typeface="ＭＳ Ｐゴシック" charset="0"/>
              </a:rPr>
              <a:t>n</a:t>
            </a:r>
          </a:p>
        </p:txBody>
      </p:sp>
      <p:sp>
        <p:nvSpPr>
          <p:cNvPr id="38" name="Oval 152">
            <a:extLst>
              <a:ext uri="{FF2B5EF4-FFF2-40B4-BE49-F238E27FC236}">
                <a16:creationId xmlns:a16="http://schemas.microsoft.com/office/drawing/2014/main" id="{63D5DAE9-8053-9845-9CD5-FF8C97FA6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3858" y="1073601"/>
            <a:ext cx="244726" cy="24472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200"/>
          </a:p>
        </p:txBody>
      </p:sp>
      <p:sp>
        <p:nvSpPr>
          <p:cNvPr id="39" name="Oval 153">
            <a:extLst>
              <a:ext uri="{FF2B5EF4-FFF2-40B4-BE49-F238E27FC236}">
                <a16:creationId xmlns:a16="http://schemas.microsoft.com/office/drawing/2014/main" id="{2513B7ED-BDCE-8D4F-899D-025016F61A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1048" y="1748226"/>
            <a:ext cx="283778" cy="28508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99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200"/>
          </a:p>
        </p:txBody>
      </p:sp>
      <p:sp>
        <p:nvSpPr>
          <p:cNvPr id="40" name="Oval 154">
            <a:extLst>
              <a:ext uri="{FF2B5EF4-FFF2-40B4-BE49-F238E27FC236}">
                <a16:creationId xmlns:a16="http://schemas.microsoft.com/office/drawing/2014/main" id="{B168511C-2266-134D-839B-CE3E9015B7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9901" y="2429598"/>
            <a:ext cx="243424" cy="2447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200"/>
          </a:p>
        </p:txBody>
      </p:sp>
      <p:sp>
        <p:nvSpPr>
          <p:cNvPr id="41" name="Line 155">
            <a:extLst>
              <a:ext uri="{FF2B5EF4-FFF2-40B4-BE49-F238E27FC236}">
                <a16:creationId xmlns:a16="http://schemas.microsoft.com/office/drawing/2014/main" id="{B435AC3E-098E-FF4D-9E5C-CFFEFAC25DC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72199" y="2033307"/>
            <a:ext cx="394431" cy="396292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00"/>
          </a:p>
        </p:txBody>
      </p:sp>
      <p:sp>
        <p:nvSpPr>
          <p:cNvPr id="42" name="Text Box 156">
            <a:extLst>
              <a:ext uri="{FF2B5EF4-FFF2-40B4-BE49-F238E27FC236}">
                <a16:creationId xmlns:a16="http://schemas.microsoft.com/office/drawing/2014/main" id="{E7C1EFE1-358E-7B4C-BC6E-413EA064A2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9630" y="2412714"/>
            <a:ext cx="215833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kumimoji="1" lang="en-US" altLang="ja-JP" sz="1100" b="1" dirty="0">
                <a:solidFill>
                  <a:schemeClr val="accent2"/>
                </a:solidFill>
                <a:latin typeface="Arial" charset="0"/>
                <a:cs typeface="ＭＳ Ｐゴシック" charset="0"/>
              </a:rPr>
              <a:t>e</a:t>
            </a:r>
          </a:p>
        </p:txBody>
      </p:sp>
      <p:sp>
        <p:nvSpPr>
          <p:cNvPr id="43" name="Text Box 157">
            <a:extLst>
              <a:ext uri="{FF2B5EF4-FFF2-40B4-BE49-F238E27FC236}">
                <a16:creationId xmlns:a16="http://schemas.microsoft.com/office/drawing/2014/main" id="{D3613490-BD72-EE41-BEB7-D6E80937E1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9733" y="1048201"/>
            <a:ext cx="198744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kumimoji="1" lang="en-US" altLang="ja-JP" sz="1100" b="1">
                <a:solidFill>
                  <a:srgbClr val="FF0000"/>
                </a:solidFill>
                <a:latin typeface="Symbol" charset="0"/>
                <a:cs typeface="ＭＳ Ｐゴシック" charset="0"/>
              </a:rPr>
              <a:t>g</a:t>
            </a:r>
          </a:p>
        </p:txBody>
      </p:sp>
      <p:sp>
        <p:nvSpPr>
          <p:cNvPr id="44" name="Text Box 158">
            <a:extLst>
              <a:ext uri="{FF2B5EF4-FFF2-40B4-BE49-F238E27FC236}">
                <a16:creationId xmlns:a16="http://schemas.microsoft.com/office/drawing/2014/main" id="{BD98729A-F36D-C546-BB5C-B03B1CFB77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9622" y="1749813"/>
            <a:ext cx="218461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kumimoji="1" lang="en-US" altLang="ja-JP" sz="1100" b="1">
                <a:solidFill>
                  <a:srgbClr val="009900"/>
                </a:solidFill>
                <a:latin typeface="Symbol" charset="0"/>
                <a:cs typeface="ＭＳ Ｐゴシック" charset="0"/>
              </a:rPr>
              <a:t>m</a:t>
            </a:r>
          </a:p>
        </p:txBody>
      </p:sp>
      <p:sp>
        <p:nvSpPr>
          <p:cNvPr id="45" name="Freeform 159">
            <a:extLst>
              <a:ext uri="{FF2B5EF4-FFF2-40B4-BE49-F238E27FC236}">
                <a16:creationId xmlns:a16="http://schemas.microsoft.com/office/drawing/2014/main" id="{FA31919A-0573-5E4C-8513-276513C461BB}"/>
              </a:ext>
            </a:extLst>
          </p:cNvPr>
          <p:cNvSpPr>
            <a:spLocks/>
          </p:cNvSpPr>
          <p:nvPr/>
        </p:nvSpPr>
        <p:spPr bwMode="auto">
          <a:xfrm rot="18316330">
            <a:off x="7932973" y="1424612"/>
            <a:ext cx="570159" cy="156208"/>
          </a:xfrm>
          <a:custGeom>
            <a:avLst/>
            <a:gdLst>
              <a:gd name="T0" fmla="*/ 0 w 1815"/>
              <a:gd name="T1" fmla="*/ 264 h 491"/>
              <a:gd name="T2" fmla="*/ 227 w 1815"/>
              <a:gd name="T3" fmla="*/ 264 h 491"/>
              <a:gd name="T4" fmla="*/ 454 w 1815"/>
              <a:gd name="T5" fmla="*/ 38 h 491"/>
              <a:gd name="T6" fmla="*/ 681 w 1815"/>
              <a:gd name="T7" fmla="*/ 491 h 491"/>
              <a:gd name="T8" fmla="*/ 907 w 1815"/>
              <a:gd name="T9" fmla="*/ 38 h 491"/>
              <a:gd name="T10" fmla="*/ 1134 w 1815"/>
              <a:gd name="T11" fmla="*/ 491 h 491"/>
              <a:gd name="T12" fmla="*/ 1361 w 1815"/>
              <a:gd name="T13" fmla="*/ 38 h 491"/>
              <a:gd name="T14" fmla="*/ 1588 w 1815"/>
              <a:gd name="T15" fmla="*/ 264 h 491"/>
              <a:gd name="T16" fmla="*/ 1815 w 1815"/>
              <a:gd name="T17" fmla="*/ 264 h 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15" h="491">
                <a:moveTo>
                  <a:pt x="0" y="264"/>
                </a:moveTo>
                <a:cubicBezTo>
                  <a:pt x="38" y="264"/>
                  <a:pt x="151" y="302"/>
                  <a:pt x="227" y="264"/>
                </a:cubicBezTo>
                <a:cubicBezTo>
                  <a:pt x="303" y="226"/>
                  <a:pt x="379" y="0"/>
                  <a:pt x="454" y="38"/>
                </a:cubicBezTo>
                <a:cubicBezTo>
                  <a:pt x="529" y="76"/>
                  <a:pt x="606" y="491"/>
                  <a:pt x="681" y="491"/>
                </a:cubicBezTo>
                <a:cubicBezTo>
                  <a:pt x="756" y="491"/>
                  <a:pt x="832" y="38"/>
                  <a:pt x="907" y="38"/>
                </a:cubicBezTo>
                <a:cubicBezTo>
                  <a:pt x="982" y="38"/>
                  <a:pt x="1058" y="491"/>
                  <a:pt x="1134" y="491"/>
                </a:cubicBezTo>
                <a:cubicBezTo>
                  <a:pt x="1210" y="491"/>
                  <a:pt x="1286" y="76"/>
                  <a:pt x="1361" y="38"/>
                </a:cubicBezTo>
                <a:cubicBezTo>
                  <a:pt x="1436" y="0"/>
                  <a:pt x="1512" y="226"/>
                  <a:pt x="1588" y="264"/>
                </a:cubicBezTo>
                <a:cubicBezTo>
                  <a:pt x="1664" y="302"/>
                  <a:pt x="1768" y="264"/>
                  <a:pt x="1815" y="264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00"/>
          </a:p>
        </p:txBody>
      </p:sp>
      <p:sp>
        <p:nvSpPr>
          <p:cNvPr id="46" name="Text Box 160">
            <a:extLst>
              <a:ext uri="{FF2B5EF4-FFF2-40B4-BE49-F238E27FC236}">
                <a16:creationId xmlns:a16="http://schemas.microsoft.com/office/drawing/2014/main" id="{C5BCF4D6-5E37-E446-951F-1FE2ECC3E7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3165" y="2632148"/>
            <a:ext cx="93230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1100" dirty="0"/>
              <a:t>&lt; 52.8 MeV</a:t>
            </a:r>
          </a:p>
        </p:txBody>
      </p:sp>
      <p:sp>
        <p:nvSpPr>
          <p:cNvPr id="47" name="Line 162">
            <a:extLst>
              <a:ext uri="{FF2B5EF4-FFF2-40B4-BE49-F238E27FC236}">
                <a16:creationId xmlns:a16="http://schemas.microsoft.com/office/drawing/2014/main" id="{3BD6A728-6D6C-3F44-B1E6-BA833258CFD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65697" y="1673612"/>
            <a:ext cx="187449" cy="12236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00"/>
          </a:p>
        </p:txBody>
      </p:sp>
      <p:sp>
        <p:nvSpPr>
          <p:cNvPr id="48" name="Line 163">
            <a:extLst>
              <a:ext uri="{FF2B5EF4-FFF2-40B4-BE49-F238E27FC236}">
                <a16:creationId xmlns:a16="http://schemas.microsoft.com/office/drawing/2014/main" id="{A02E96CA-B2A5-2A48-8CF5-46F1537F1A0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91072" y="1457713"/>
            <a:ext cx="48165" cy="204374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00"/>
          </a:p>
        </p:txBody>
      </p:sp>
      <p:sp>
        <p:nvSpPr>
          <p:cNvPr id="49" name="Oval 164">
            <a:extLst>
              <a:ext uri="{FF2B5EF4-FFF2-40B4-BE49-F238E27FC236}">
                <a16:creationId xmlns:a16="http://schemas.microsoft.com/office/drawing/2014/main" id="{460B5721-2BD1-5541-BBAF-FC02E400D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4560" y="1138625"/>
            <a:ext cx="235613" cy="239519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200"/>
          </a:p>
        </p:txBody>
      </p:sp>
      <p:sp>
        <p:nvSpPr>
          <p:cNvPr id="50" name="Text Box 165">
            <a:extLst>
              <a:ext uri="{FF2B5EF4-FFF2-40B4-BE49-F238E27FC236}">
                <a16:creationId xmlns:a16="http://schemas.microsoft.com/office/drawing/2014/main" id="{A1F4D27E-15C7-DB4E-A5C8-007EA03E4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4560" y="1070364"/>
            <a:ext cx="22766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kumimoji="1" lang="en-US" altLang="ja-JP" sz="1400" b="1">
                <a:solidFill>
                  <a:schemeClr val="bg2"/>
                </a:solidFill>
                <a:latin typeface="Symbol" charset="0"/>
                <a:cs typeface="ＭＳ Ｐゴシック" charset="0"/>
              </a:rPr>
              <a:t>n</a:t>
            </a:r>
          </a:p>
        </p:txBody>
      </p:sp>
      <p:sp>
        <p:nvSpPr>
          <p:cNvPr id="51" name="Oval 166">
            <a:extLst>
              <a:ext uri="{FF2B5EF4-FFF2-40B4-BE49-F238E27FC236}">
                <a16:creationId xmlns:a16="http://schemas.microsoft.com/office/drawing/2014/main" id="{2DA92625-ED9B-694A-986D-6997DF256B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9543" y="2676973"/>
            <a:ext cx="235613" cy="239519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200"/>
          </a:p>
        </p:txBody>
      </p:sp>
      <p:sp>
        <p:nvSpPr>
          <p:cNvPr id="52" name="Text Box 167">
            <a:extLst>
              <a:ext uri="{FF2B5EF4-FFF2-40B4-BE49-F238E27FC236}">
                <a16:creationId xmlns:a16="http://schemas.microsoft.com/office/drawing/2014/main" id="{7A8F5156-1783-D14E-830D-E8D6C616C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3559" y="2621904"/>
            <a:ext cx="22766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kumimoji="1" lang="en-US" altLang="ja-JP" sz="1400" b="1">
                <a:solidFill>
                  <a:schemeClr val="bg2"/>
                </a:solidFill>
                <a:latin typeface="Symbol" charset="0"/>
                <a:cs typeface="ＭＳ Ｐゴシック" charset="0"/>
              </a:rPr>
              <a:t>n</a:t>
            </a:r>
          </a:p>
        </p:txBody>
      </p:sp>
      <p:sp>
        <p:nvSpPr>
          <p:cNvPr id="53" name="Oval 168">
            <a:extLst>
              <a:ext uri="{FF2B5EF4-FFF2-40B4-BE49-F238E27FC236}">
                <a16:creationId xmlns:a16="http://schemas.microsoft.com/office/drawing/2014/main" id="{F7F0D660-7FA6-8E44-BCBC-14CC2FF719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7164" y="2257127"/>
            <a:ext cx="283778" cy="285079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99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200"/>
          </a:p>
        </p:txBody>
      </p:sp>
      <p:sp>
        <p:nvSpPr>
          <p:cNvPr id="54" name="Text Box 169">
            <a:extLst>
              <a:ext uri="{FF2B5EF4-FFF2-40B4-BE49-F238E27FC236}">
                <a16:creationId xmlns:a16="http://schemas.microsoft.com/office/drawing/2014/main" id="{D776B0A3-FD10-4E49-A074-DE959680A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5738" y="2258714"/>
            <a:ext cx="218461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kumimoji="1" lang="en-US" altLang="ja-JP" sz="1100" b="1">
                <a:solidFill>
                  <a:srgbClr val="009900"/>
                </a:solidFill>
                <a:latin typeface="Symbol" charset="0"/>
                <a:cs typeface="ＭＳ Ｐゴシック" charset="0"/>
              </a:rPr>
              <a:t>m</a:t>
            </a:r>
          </a:p>
        </p:txBody>
      </p:sp>
      <p:sp>
        <p:nvSpPr>
          <p:cNvPr id="55" name="Freeform 170">
            <a:extLst>
              <a:ext uri="{FF2B5EF4-FFF2-40B4-BE49-F238E27FC236}">
                <a16:creationId xmlns:a16="http://schemas.microsoft.com/office/drawing/2014/main" id="{F992F6D7-54ED-2349-8300-F25826B9AD1C}"/>
              </a:ext>
            </a:extLst>
          </p:cNvPr>
          <p:cNvSpPr>
            <a:spLocks/>
          </p:cNvSpPr>
          <p:nvPr/>
        </p:nvSpPr>
        <p:spPr bwMode="auto">
          <a:xfrm rot="18316330">
            <a:off x="8061003" y="1516841"/>
            <a:ext cx="570159" cy="156208"/>
          </a:xfrm>
          <a:custGeom>
            <a:avLst/>
            <a:gdLst>
              <a:gd name="T0" fmla="*/ 0 w 1815"/>
              <a:gd name="T1" fmla="*/ 264 h 491"/>
              <a:gd name="T2" fmla="*/ 227 w 1815"/>
              <a:gd name="T3" fmla="*/ 264 h 491"/>
              <a:gd name="T4" fmla="*/ 454 w 1815"/>
              <a:gd name="T5" fmla="*/ 38 h 491"/>
              <a:gd name="T6" fmla="*/ 681 w 1815"/>
              <a:gd name="T7" fmla="*/ 491 h 491"/>
              <a:gd name="T8" fmla="*/ 907 w 1815"/>
              <a:gd name="T9" fmla="*/ 38 h 491"/>
              <a:gd name="T10" fmla="*/ 1134 w 1815"/>
              <a:gd name="T11" fmla="*/ 491 h 491"/>
              <a:gd name="T12" fmla="*/ 1361 w 1815"/>
              <a:gd name="T13" fmla="*/ 38 h 491"/>
              <a:gd name="T14" fmla="*/ 1588 w 1815"/>
              <a:gd name="T15" fmla="*/ 264 h 491"/>
              <a:gd name="T16" fmla="*/ 1815 w 1815"/>
              <a:gd name="T17" fmla="*/ 264 h 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15" h="491">
                <a:moveTo>
                  <a:pt x="0" y="264"/>
                </a:moveTo>
                <a:cubicBezTo>
                  <a:pt x="38" y="264"/>
                  <a:pt x="151" y="302"/>
                  <a:pt x="227" y="264"/>
                </a:cubicBezTo>
                <a:cubicBezTo>
                  <a:pt x="303" y="226"/>
                  <a:pt x="379" y="0"/>
                  <a:pt x="454" y="38"/>
                </a:cubicBezTo>
                <a:cubicBezTo>
                  <a:pt x="529" y="76"/>
                  <a:pt x="606" y="491"/>
                  <a:pt x="681" y="491"/>
                </a:cubicBezTo>
                <a:cubicBezTo>
                  <a:pt x="756" y="491"/>
                  <a:pt x="832" y="38"/>
                  <a:pt x="907" y="38"/>
                </a:cubicBezTo>
                <a:cubicBezTo>
                  <a:pt x="982" y="38"/>
                  <a:pt x="1058" y="491"/>
                  <a:pt x="1134" y="491"/>
                </a:cubicBezTo>
                <a:cubicBezTo>
                  <a:pt x="1210" y="491"/>
                  <a:pt x="1286" y="76"/>
                  <a:pt x="1361" y="38"/>
                </a:cubicBezTo>
                <a:cubicBezTo>
                  <a:pt x="1436" y="0"/>
                  <a:pt x="1512" y="226"/>
                  <a:pt x="1588" y="264"/>
                </a:cubicBezTo>
                <a:cubicBezTo>
                  <a:pt x="1664" y="302"/>
                  <a:pt x="1768" y="264"/>
                  <a:pt x="1815" y="264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00"/>
          </a:p>
        </p:txBody>
      </p:sp>
      <p:sp>
        <p:nvSpPr>
          <p:cNvPr id="56" name="Line 171">
            <a:extLst>
              <a:ext uri="{FF2B5EF4-FFF2-40B4-BE49-F238E27FC236}">
                <a16:creationId xmlns:a16="http://schemas.microsoft.com/office/drawing/2014/main" id="{8064449D-54ED-684E-BA80-1EB0A167469A}"/>
              </a:ext>
            </a:extLst>
          </p:cNvPr>
          <p:cNvSpPr>
            <a:spLocks noChangeShapeType="1"/>
          </p:cNvSpPr>
          <p:nvPr/>
        </p:nvSpPr>
        <p:spPr bwMode="auto">
          <a:xfrm>
            <a:off x="7673558" y="2542206"/>
            <a:ext cx="73367" cy="132117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00"/>
          </a:p>
        </p:txBody>
      </p:sp>
      <p:sp>
        <p:nvSpPr>
          <p:cNvPr id="57" name="Line 172">
            <a:extLst>
              <a:ext uri="{FF2B5EF4-FFF2-40B4-BE49-F238E27FC236}">
                <a16:creationId xmlns:a16="http://schemas.microsoft.com/office/drawing/2014/main" id="{866D6833-5240-FE4D-8D85-1F786545C87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44994" y="2419844"/>
            <a:ext cx="155426" cy="12924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00"/>
          </a:p>
        </p:txBody>
      </p:sp>
      <p:sp>
        <p:nvSpPr>
          <p:cNvPr id="58" name="Oval 173">
            <a:extLst>
              <a:ext uri="{FF2B5EF4-FFF2-40B4-BE49-F238E27FC236}">
                <a16:creationId xmlns:a16="http://schemas.microsoft.com/office/drawing/2014/main" id="{5F64FFF8-A670-D045-8515-C183B468F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4674" y="2334279"/>
            <a:ext cx="235614" cy="239519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200"/>
          </a:p>
        </p:txBody>
      </p:sp>
      <p:sp>
        <p:nvSpPr>
          <p:cNvPr id="59" name="Text Box 174">
            <a:extLst>
              <a:ext uri="{FF2B5EF4-FFF2-40B4-BE49-F238E27FC236}">
                <a16:creationId xmlns:a16="http://schemas.microsoft.com/office/drawing/2014/main" id="{48C2E4C1-F87A-DA4B-957A-0DEC74958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7155" y="2286737"/>
            <a:ext cx="22766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kumimoji="1" lang="en-US" altLang="ja-JP" sz="1400" b="1">
                <a:solidFill>
                  <a:schemeClr val="bg2"/>
                </a:solidFill>
                <a:latin typeface="Symbol" charset="0"/>
                <a:cs typeface="ＭＳ Ｐゴシック" charset="0"/>
              </a:rPr>
              <a:t>n</a:t>
            </a:r>
          </a:p>
        </p:txBody>
      </p:sp>
      <p:sp>
        <p:nvSpPr>
          <p:cNvPr id="60" name="Line 175">
            <a:extLst>
              <a:ext uri="{FF2B5EF4-FFF2-40B4-BE49-F238E27FC236}">
                <a16:creationId xmlns:a16="http://schemas.microsoft.com/office/drawing/2014/main" id="{01D0F064-FFC0-C94C-B442-99B4F57A897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99543" y="2038022"/>
            <a:ext cx="189068" cy="226881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00"/>
          </a:p>
        </p:txBody>
      </p:sp>
      <p:sp>
        <p:nvSpPr>
          <p:cNvPr id="61" name="Oval 176">
            <a:extLst>
              <a:ext uri="{FF2B5EF4-FFF2-40B4-BE49-F238E27FC236}">
                <a16:creationId xmlns:a16="http://schemas.microsoft.com/office/drawing/2014/main" id="{BAD17EBD-1287-5844-B997-01370D93E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1097" y="1792144"/>
            <a:ext cx="243424" cy="2447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200"/>
          </a:p>
        </p:txBody>
      </p:sp>
      <p:sp>
        <p:nvSpPr>
          <p:cNvPr id="62" name="Text Box 177">
            <a:extLst>
              <a:ext uri="{FF2B5EF4-FFF2-40B4-BE49-F238E27FC236}">
                <a16:creationId xmlns:a16="http://schemas.microsoft.com/office/drawing/2014/main" id="{B8E4117C-AA37-4D44-9FA1-E72EB90A95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4271" y="1771506"/>
            <a:ext cx="215833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kumimoji="1" lang="en-US" altLang="ja-JP" sz="1100" b="1">
                <a:solidFill>
                  <a:schemeClr val="accent2"/>
                </a:solidFill>
                <a:latin typeface="Arial" charset="0"/>
                <a:cs typeface="ＭＳ Ｐゴシック" charset="0"/>
              </a:rPr>
              <a:t>e</a:t>
            </a:r>
          </a:p>
        </p:txBody>
      </p:sp>
      <p:sp>
        <p:nvSpPr>
          <p:cNvPr id="63" name="Text Box 178">
            <a:extLst>
              <a:ext uri="{FF2B5EF4-FFF2-40B4-BE49-F238E27FC236}">
                <a16:creationId xmlns:a16="http://schemas.microsoft.com/office/drawing/2014/main" id="{F1F46932-D06F-D442-B966-8FFC6A3A2A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6919" y="645935"/>
            <a:ext cx="2791545" cy="307777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/>
            <a:r>
              <a:rPr kumimoji="1" lang="en-US" altLang="ja-JP" sz="1400" dirty="0">
                <a:latin typeface="Century Gothic"/>
                <a:cs typeface="Century Gothic"/>
              </a:rPr>
              <a:t>Accidental Background</a:t>
            </a:r>
          </a:p>
        </p:txBody>
      </p: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BAC4BB8A-8816-9C4B-9730-A473A562F16B}"/>
              </a:ext>
            </a:extLst>
          </p:cNvPr>
          <p:cNvSpPr/>
          <p:nvPr/>
        </p:nvSpPr>
        <p:spPr bwMode="auto">
          <a:xfrm>
            <a:off x="899592" y="928666"/>
            <a:ext cx="1936882" cy="2001015"/>
          </a:xfrm>
          <a:prstGeom prst="roundRect">
            <a:avLst/>
          </a:prstGeom>
          <a:noFill/>
          <a:ln w="2857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EEBA5562-22AB-054E-B258-FD735C73228B}"/>
              </a:ext>
            </a:extLst>
          </p:cNvPr>
          <p:cNvSpPr/>
          <p:nvPr/>
        </p:nvSpPr>
        <p:spPr bwMode="auto">
          <a:xfrm>
            <a:off x="3428256" y="928666"/>
            <a:ext cx="1934122" cy="1998857"/>
          </a:xfrm>
          <a:prstGeom prst="roundRect">
            <a:avLst/>
          </a:prstGeom>
          <a:noFill/>
          <a:ln w="2857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1E810D72-9CDB-6443-9A08-602A4F966208}"/>
              </a:ext>
            </a:extLst>
          </p:cNvPr>
          <p:cNvSpPr/>
          <p:nvPr/>
        </p:nvSpPr>
        <p:spPr bwMode="auto">
          <a:xfrm>
            <a:off x="5956919" y="928666"/>
            <a:ext cx="2791545" cy="2014425"/>
          </a:xfrm>
          <a:prstGeom prst="roundRect">
            <a:avLst/>
          </a:prstGeom>
          <a:noFill/>
          <a:ln w="2857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27EABD7-ECD2-CB42-8A1E-616879821ECF}"/>
              </a:ext>
            </a:extLst>
          </p:cNvPr>
          <p:cNvSpPr txBox="1"/>
          <p:nvPr/>
        </p:nvSpPr>
        <p:spPr>
          <a:xfrm>
            <a:off x="1742940" y="4567460"/>
            <a:ext cx="914400" cy="360040"/>
          </a:xfrm>
          <a:prstGeom prst="rect">
            <a:avLst/>
          </a:prstGeom>
          <a:solidFill>
            <a:srgbClr val="C2F2C2"/>
          </a:solidFill>
          <a:ln>
            <a:solidFill>
              <a:srgbClr val="49D947"/>
            </a:solidFill>
          </a:ln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dirty="0">
                <a:latin typeface="Symbol" charset="2"/>
                <a:cs typeface="Symbol" charset="2"/>
              </a:rPr>
              <a:t>m→</a:t>
            </a:r>
            <a:r>
              <a:rPr lang="en-US" sz="1800" dirty="0"/>
              <a:t> e </a:t>
            </a:r>
            <a:r>
              <a:rPr lang="en-US" sz="1800" dirty="0">
                <a:latin typeface="Symbol" charset="2"/>
                <a:cs typeface="Symbol" charset="2"/>
              </a:rPr>
              <a:t>g</a:t>
            </a:r>
            <a:endParaRPr lang="en-US" sz="1800" kern="1000" spc="30" dirty="0">
              <a:latin typeface="+mn-lt"/>
              <a:cs typeface="Franklin Gothic Book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87C39FC-27F6-A148-8461-79A4AE91B05E}"/>
              </a:ext>
            </a:extLst>
          </p:cNvPr>
          <p:cNvGrpSpPr/>
          <p:nvPr/>
        </p:nvGrpSpPr>
        <p:grpSpPr>
          <a:xfrm>
            <a:off x="595355" y="3050166"/>
            <a:ext cx="8215123" cy="1537808"/>
            <a:chOff x="595355" y="3050166"/>
            <a:chExt cx="8215123" cy="1537808"/>
          </a:xfrm>
        </p:grpSpPr>
        <p:pic>
          <p:nvPicPr>
            <p:cNvPr id="64" name="Bild 11">
              <a:extLst>
                <a:ext uri="{FF2B5EF4-FFF2-40B4-BE49-F238E27FC236}">
                  <a16:creationId xmlns:a16="http://schemas.microsoft.com/office/drawing/2014/main" id="{EEC2FEFC-A242-A24E-864F-BA66530F6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01727" y="3050166"/>
              <a:ext cx="4708751" cy="1485010"/>
            </a:xfrm>
            <a:prstGeom prst="rect">
              <a:avLst/>
            </a:prstGeom>
          </p:spPr>
        </p:pic>
        <p:pic>
          <p:nvPicPr>
            <p:cNvPr id="65" name="Bild 12">
              <a:extLst>
                <a:ext uri="{FF2B5EF4-FFF2-40B4-BE49-F238E27FC236}">
                  <a16:creationId xmlns:a16="http://schemas.microsoft.com/office/drawing/2014/main" id="{25B0C46C-1BA5-FC40-8850-671B26C68C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9686"/>
            <a:stretch/>
          </p:blipFill>
          <p:spPr>
            <a:xfrm>
              <a:off x="2597733" y="3069221"/>
              <a:ext cx="1548930" cy="1465955"/>
            </a:xfrm>
            <a:prstGeom prst="rect">
              <a:avLst/>
            </a:prstGeom>
          </p:spPr>
        </p:pic>
        <p:sp>
          <p:nvSpPr>
            <p:cNvPr id="74" name="Line 9">
              <a:extLst>
                <a:ext uri="{FF2B5EF4-FFF2-40B4-BE49-F238E27FC236}">
                  <a16:creationId xmlns:a16="http://schemas.microsoft.com/office/drawing/2014/main" id="{3D67D31C-7F9C-CA4A-9114-99FC95C808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5355" y="4454854"/>
              <a:ext cx="576064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5" name="Line 9">
              <a:extLst>
                <a:ext uri="{FF2B5EF4-FFF2-40B4-BE49-F238E27FC236}">
                  <a16:creationId xmlns:a16="http://schemas.microsoft.com/office/drawing/2014/main" id="{3B49D8FE-9DDB-C948-9947-35FB451FBE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9079" y="3608891"/>
              <a:ext cx="576064" cy="0"/>
            </a:xfrm>
            <a:prstGeom prst="line">
              <a:avLst/>
            </a:prstGeom>
            <a:noFill/>
            <a:ln w="19050">
              <a:solidFill>
                <a:schemeClr val="accent4">
                  <a:lumMod val="60000"/>
                  <a:lumOff val="4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6" name="Line 9">
              <a:extLst>
                <a:ext uri="{FF2B5EF4-FFF2-40B4-BE49-F238E27FC236}">
                  <a16:creationId xmlns:a16="http://schemas.microsoft.com/office/drawing/2014/main" id="{5E8D83E3-4C7E-8B49-82C0-8D3E02FE73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9079" y="3896923"/>
              <a:ext cx="576064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7" name="Line 9">
              <a:extLst>
                <a:ext uri="{FF2B5EF4-FFF2-40B4-BE49-F238E27FC236}">
                  <a16:creationId xmlns:a16="http://schemas.microsoft.com/office/drawing/2014/main" id="{3D8A9FA2-CBAA-274A-83C4-57F528FF8C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9079" y="4184955"/>
              <a:ext cx="576064" cy="0"/>
            </a:xfrm>
            <a:prstGeom prst="line">
              <a:avLst/>
            </a:prstGeom>
            <a:noFill/>
            <a:ln w="19050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38481143-178D-B544-940E-031EEA1AA0A9}"/>
                </a:ext>
              </a:extLst>
            </p:cNvPr>
            <p:cNvSpPr txBox="1"/>
            <p:nvPr/>
          </p:nvSpPr>
          <p:spPr>
            <a:xfrm>
              <a:off x="1315190" y="4298536"/>
              <a:ext cx="235642" cy="28943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800" dirty="0">
                  <a:solidFill>
                    <a:srgbClr val="000000"/>
                  </a:solidFill>
                  <a:latin typeface="Calibri"/>
                </a:rPr>
                <a:t>Fit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AE9E1410-18E8-5A4B-9274-1C13166999EC}"/>
                </a:ext>
              </a:extLst>
            </p:cNvPr>
            <p:cNvSpPr txBox="1"/>
            <p:nvPr/>
          </p:nvSpPr>
          <p:spPr>
            <a:xfrm>
              <a:off x="1315190" y="3470199"/>
              <a:ext cx="710131" cy="28943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800" dirty="0">
                  <a:solidFill>
                    <a:srgbClr val="000000"/>
                  </a:solidFill>
                  <a:latin typeface="Calibri"/>
                </a:rPr>
                <a:t>Acc. BG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2976B925-B154-BB4F-9E55-DCC4E32DD6D6}"/>
                </a:ext>
              </a:extLst>
            </p:cNvPr>
            <p:cNvSpPr txBox="1"/>
            <p:nvPr/>
          </p:nvSpPr>
          <p:spPr>
            <a:xfrm>
              <a:off x="1316972" y="3745005"/>
              <a:ext cx="1022780" cy="28943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800" dirty="0">
                  <a:solidFill>
                    <a:srgbClr val="000000"/>
                  </a:solidFill>
                  <a:latin typeface="Calibri"/>
                </a:rPr>
                <a:t>Prompt BG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5280D7F3-AFD5-CD4D-8AD3-DFB799FE69F0}"/>
                </a:ext>
              </a:extLst>
            </p:cNvPr>
            <p:cNvSpPr txBox="1"/>
            <p:nvPr/>
          </p:nvSpPr>
          <p:spPr>
            <a:xfrm>
              <a:off x="1315190" y="4029086"/>
              <a:ext cx="553037" cy="28943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800" dirty="0">
                  <a:solidFill>
                    <a:srgbClr val="000000"/>
                  </a:solidFill>
                  <a:latin typeface="Calibri"/>
                </a:rPr>
                <a:t>Signal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4172A622-6880-8145-8340-5429943ECA21}"/>
                </a:ext>
              </a:extLst>
            </p:cNvPr>
            <p:cNvSpPr txBox="1"/>
            <p:nvPr/>
          </p:nvSpPr>
          <p:spPr>
            <a:xfrm>
              <a:off x="1315190" y="3171486"/>
              <a:ext cx="435889" cy="28943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800" dirty="0">
                  <a:solidFill>
                    <a:srgbClr val="000000"/>
                  </a:solidFill>
                  <a:latin typeface="Calibri"/>
                </a:rPr>
                <a:t>Data</a:t>
              </a: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0AD55482-4D33-7D47-99CA-DAC2802F97C2}"/>
                </a:ext>
              </a:extLst>
            </p:cNvPr>
            <p:cNvSpPr/>
            <p:nvPr/>
          </p:nvSpPr>
          <p:spPr bwMode="auto">
            <a:xfrm>
              <a:off x="756929" y="3316205"/>
              <a:ext cx="71636" cy="7163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564964E4-C0C5-2249-A34F-3B6E4059BD96}"/>
                </a:ext>
              </a:extLst>
            </p:cNvPr>
            <p:cNvCxnSpPr/>
            <p:nvPr/>
          </p:nvCxnSpPr>
          <p:spPr bwMode="auto">
            <a:xfrm>
              <a:off x="792425" y="3232040"/>
              <a:ext cx="0" cy="228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DD6A53E3-7FD6-8141-ADBF-A288C4A7726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06286" y="3355981"/>
              <a:ext cx="161185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CC207FBE-F5CA-F340-8ADE-72E885139302}"/>
                </a:ext>
              </a:extLst>
            </p:cNvPr>
            <p:cNvSpPr/>
            <p:nvPr/>
          </p:nvSpPr>
          <p:spPr bwMode="auto">
            <a:xfrm>
              <a:off x="980570" y="3316096"/>
              <a:ext cx="71636" cy="7163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96925FC3-7A50-7446-B375-EEE4E2C0A191}"/>
                </a:ext>
              </a:extLst>
            </p:cNvPr>
            <p:cNvCxnSpPr/>
            <p:nvPr/>
          </p:nvCxnSpPr>
          <p:spPr bwMode="auto">
            <a:xfrm>
              <a:off x="1016066" y="3231931"/>
              <a:ext cx="0" cy="22888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47F18C57-1D72-AA4A-BE4F-A07AB78B83D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29927" y="3355872"/>
              <a:ext cx="161185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94" name="Right Arrow 93">
            <a:extLst>
              <a:ext uri="{FF2B5EF4-FFF2-40B4-BE49-F238E27FC236}">
                <a16:creationId xmlns:a16="http://schemas.microsoft.com/office/drawing/2014/main" id="{51142005-3694-6C40-9A7D-8C6E694CB8EB}"/>
              </a:ext>
            </a:extLst>
          </p:cNvPr>
          <p:cNvSpPr/>
          <p:nvPr/>
        </p:nvSpPr>
        <p:spPr bwMode="auto">
          <a:xfrm>
            <a:off x="2743954" y="4673775"/>
            <a:ext cx="241519" cy="147410"/>
          </a:xfrm>
          <a:prstGeom prst="rightArrow">
            <a:avLst/>
          </a:prstGeom>
          <a:solidFill>
            <a:srgbClr val="19741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0740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7D510F-9E22-7A4D-8A4C-62CBBFACB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Signal and Background with Muon 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68D65E-CBDF-CD45-9A5B-59CDFDB02A8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12</a:t>
            </a:fld>
            <a:endParaRPr lang="de-D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26542F-7DF9-6745-A7BE-05633185AE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526" y="1306511"/>
            <a:ext cx="4714552" cy="6291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BC0E28-F606-384B-A530-9F2A094213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421" y="771550"/>
            <a:ext cx="4430762" cy="5836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5D0DAD2-333F-9545-A73F-23AF1555CE60}"/>
              </a:ext>
            </a:extLst>
          </p:cNvPr>
          <p:cNvSpPr txBox="1"/>
          <p:nvPr/>
        </p:nvSpPr>
        <p:spPr>
          <a:xfrm>
            <a:off x="6012160" y="1131590"/>
            <a:ext cx="3024336" cy="27304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tabLst>
                <a:tab pos="711200" algn="l"/>
              </a:tabLst>
            </a:pPr>
            <a:r>
              <a:rPr lang="en-US" sz="1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800" i="1" baseline="-25000" dirty="0">
                <a:solidFill>
                  <a:srgbClr val="000000"/>
                </a:solidFill>
                <a:latin typeface="Symbol" pitchFamily="2" charset="2"/>
                <a:cs typeface="Times New Roman" panose="02020603050405020304" pitchFamily="18" charset="0"/>
              </a:rPr>
              <a:t>m</a:t>
            </a:r>
            <a:r>
              <a:rPr lang="en-US" sz="1800" dirty="0">
                <a:solidFill>
                  <a:srgbClr val="000000"/>
                </a:solidFill>
                <a:latin typeface="Calibri"/>
              </a:rPr>
              <a:t> 	</a:t>
            </a:r>
            <a:r>
              <a:rPr lang="en-US" sz="1400" dirty="0">
                <a:solidFill>
                  <a:srgbClr val="000000"/>
                </a:solidFill>
                <a:latin typeface="Calibri"/>
              </a:rPr>
              <a:t>Muon stopping rate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tabLst>
                <a:tab pos="711200" algn="l"/>
              </a:tabLst>
            </a:pPr>
            <a:r>
              <a:rPr lang="en-US" sz="1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800" dirty="0">
                <a:solidFill>
                  <a:srgbClr val="000000"/>
                </a:solidFill>
                <a:latin typeface="Calibri"/>
              </a:rPr>
              <a:t> 	</a:t>
            </a:r>
            <a:r>
              <a:rPr lang="en-US" sz="1400" dirty="0">
                <a:solidFill>
                  <a:srgbClr val="000000"/>
                </a:solidFill>
                <a:latin typeface="Calibri"/>
              </a:rPr>
              <a:t>Measurement time</a:t>
            </a:r>
          </a:p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tabLst>
                <a:tab pos="711200" algn="l"/>
              </a:tabLst>
            </a:pPr>
            <a:endParaRPr lang="en-US" sz="1400" dirty="0">
              <a:solidFill>
                <a:srgbClr val="000000"/>
              </a:solidFill>
              <a:latin typeface="Calibri"/>
            </a:endParaRPr>
          </a:p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tabLst>
                <a:tab pos="711200" algn="l"/>
              </a:tabLst>
            </a:pPr>
            <a:r>
              <a:rPr lang="en-US" sz="1400" dirty="0" err="1">
                <a:solidFill>
                  <a:srgbClr val="000000"/>
                </a:solidFill>
                <a:latin typeface="Symbol" pitchFamily="2" charset="2"/>
                <a:cs typeface="Times New Roman" panose="02020603050405020304" pitchFamily="18" charset="0"/>
              </a:rPr>
              <a:t>D</a:t>
            </a:r>
            <a:r>
              <a:rPr lang="en-US" sz="1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400" i="1" baseline="-25000" dirty="0" err="1">
                <a:solidFill>
                  <a:srgbClr val="000000"/>
                </a:solidFill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1400" dirty="0">
                <a:solidFill>
                  <a:srgbClr val="000000"/>
                </a:solidFill>
                <a:latin typeface="Calibri"/>
              </a:rPr>
              <a:t>	Photon energy resolution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tabLst>
                <a:tab pos="711200" algn="l"/>
              </a:tabLst>
            </a:pPr>
            <a:r>
              <a:rPr lang="en-US" sz="1400" dirty="0" err="1">
                <a:solidFill>
                  <a:srgbClr val="000000"/>
                </a:solidFill>
                <a:latin typeface="Symbol" pitchFamily="2" charset="2"/>
                <a:cs typeface="Times New Roman" panose="02020603050405020304" pitchFamily="18" charset="0"/>
              </a:rPr>
              <a:t>D</a:t>
            </a:r>
            <a:r>
              <a:rPr lang="en-US" sz="1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400" baseline="-25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400" dirty="0">
                <a:solidFill>
                  <a:srgbClr val="000000"/>
                </a:solidFill>
                <a:latin typeface="Calibri"/>
              </a:rPr>
              <a:t>	Positron momentum resolution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tabLst>
                <a:tab pos="711200" algn="l"/>
              </a:tabLst>
            </a:pPr>
            <a:r>
              <a:rPr lang="en-US" sz="1400" dirty="0" err="1">
                <a:solidFill>
                  <a:srgbClr val="000000"/>
                </a:solidFill>
                <a:latin typeface="Symbol" pitchFamily="2" charset="2"/>
                <a:cs typeface="Times New Roman" panose="02020603050405020304" pitchFamily="18" charset="0"/>
              </a:rPr>
              <a:t>DQ</a:t>
            </a:r>
            <a:r>
              <a:rPr lang="en-US" sz="1400" baseline="-25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400" baseline="-25000" dirty="0" err="1">
                <a:solidFill>
                  <a:srgbClr val="000000"/>
                </a:solidFill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1400" dirty="0">
                <a:solidFill>
                  <a:srgbClr val="000000"/>
                </a:solidFill>
                <a:latin typeface="Calibri"/>
              </a:rPr>
              <a:t>	e</a:t>
            </a:r>
            <a:r>
              <a:rPr lang="en-US" sz="1400" baseline="30000" dirty="0">
                <a:solidFill>
                  <a:srgbClr val="000000"/>
                </a:solidFill>
                <a:latin typeface="Calibri"/>
              </a:rPr>
              <a:t>+</a:t>
            </a:r>
            <a:r>
              <a:rPr lang="en-US" sz="1400" dirty="0">
                <a:solidFill>
                  <a:srgbClr val="000000"/>
                </a:solidFill>
                <a:latin typeface="Calibri"/>
              </a:rPr>
              <a:t> - </a:t>
            </a:r>
            <a:r>
              <a:rPr lang="en-US" sz="1400" dirty="0">
                <a:solidFill>
                  <a:srgbClr val="000000"/>
                </a:solidFill>
                <a:latin typeface="Symbol" pitchFamily="2" charset="2"/>
              </a:rPr>
              <a:t>g</a:t>
            </a:r>
            <a:r>
              <a:rPr lang="en-US" sz="1400" dirty="0">
                <a:solidFill>
                  <a:srgbClr val="000000"/>
                </a:solidFill>
                <a:latin typeface="Calibri"/>
              </a:rPr>
              <a:t> angular resolution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tabLst>
                <a:tab pos="711200" algn="l"/>
              </a:tabLst>
            </a:pPr>
            <a:r>
              <a:rPr lang="en-US" sz="1400" dirty="0" err="1">
                <a:solidFill>
                  <a:srgbClr val="000000"/>
                </a:solidFill>
                <a:latin typeface="Symbol" pitchFamily="2" charset="2"/>
                <a:cs typeface="Times New Roman" panose="02020603050405020304" pitchFamily="18" charset="0"/>
              </a:rPr>
              <a:t>D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400" baseline="-25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400" baseline="-25000" dirty="0" err="1">
                <a:solidFill>
                  <a:srgbClr val="000000"/>
                </a:solidFill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1400" dirty="0">
                <a:solidFill>
                  <a:srgbClr val="000000"/>
                </a:solidFill>
                <a:latin typeface="Calibri"/>
              </a:rPr>
              <a:t>	e</a:t>
            </a:r>
            <a:r>
              <a:rPr lang="en-US" sz="1400" baseline="30000" dirty="0">
                <a:solidFill>
                  <a:srgbClr val="000000"/>
                </a:solidFill>
                <a:latin typeface="Calibri"/>
              </a:rPr>
              <a:t>+</a:t>
            </a:r>
            <a:r>
              <a:rPr lang="en-US" sz="1400" dirty="0">
                <a:solidFill>
                  <a:srgbClr val="000000"/>
                </a:solidFill>
                <a:latin typeface="Calibri"/>
              </a:rPr>
              <a:t> - </a:t>
            </a:r>
            <a:r>
              <a:rPr lang="en-US" sz="1400" dirty="0">
                <a:solidFill>
                  <a:srgbClr val="000000"/>
                </a:solidFill>
                <a:latin typeface="Symbol" pitchFamily="2" charset="2"/>
              </a:rPr>
              <a:t>g</a:t>
            </a:r>
            <a:r>
              <a:rPr lang="en-US" sz="1400" dirty="0">
                <a:solidFill>
                  <a:srgbClr val="000000"/>
                </a:solidFill>
                <a:latin typeface="Calibri"/>
              </a:rPr>
              <a:t> timing resolution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tabLst>
                <a:tab pos="711200" algn="l"/>
              </a:tabLst>
            </a:pPr>
            <a:r>
              <a:rPr lang="en-US" sz="1400" dirty="0">
                <a:solidFill>
                  <a:srgbClr val="000000"/>
                </a:solidFill>
                <a:latin typeface="Symbol" pitchFamily="2" charset="2"/>
                <a:cs typeface="Times New Roman" panose="02020603050405020304" pitchFamily="18" charset="0"/>
              </a:rPr>
              <a:t>W</a:t>
            </a:r>
            <a:r>
              <a:rPr lang="en-US" sz="1400" dirty="0">
                <a:solidFill>
                  <a:srgbClr val="000000"/>
                </a:solidFill>
                <a:latin typeface="Calibri"/>
              </a:rPr>
              <a:t>	Solid angle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tabLst>
                <a:tab pos="711200" algn="l"/>
              </a:tabLst>
            </a:pPr>
            <a:r>
              <a:rPr lang="en-US" sz="1400" dirty="0">
                <a:solidFill>
                  <a:srgbClr val="000000"/>
                </a:solidFill>
                <a:latin typeface="Symbol" pitchFamily="2" charset="2"/>
                <a:cs typeface="Times New Roman" panose="02020603050405020304" pitchFamily="18" charset="0"/>
              </a:rPr>
              <a:t>𝓑</a:t>
            </a:r>
            <a:r>
              <a:rPr lang="en-US" sz="1400" dirty="0">
                <a:solidFill>
                  <a:srgbClr val="000000"/>
                </a:solidFill>
                <a:latin typeface="Calibri"/>
              </a:rPr>
              <a:t>	</a:t>
            </a:r>
            <a:r>
              <a:rPr lang="en-US" sz="1400" dirty="0">
                <a:solidFill>
                  <a:srgbClr val="000000"/>
                </a:solidFill>
                <a:latin typeface="Symbol" pitchFamily="2" charset="2"/>
              </a:rPr>
              <a:t>m → </a:t>
            </a:r>
            <a:r>
              <a:rPr lang="en-US" sz="1400" dirty="0">
                <a:solidFill>
                  <a:srgbClr val="000000"/>
                </a:solidFill>
                <a:latin typeface="Calibri"/>
              </a:rPr>
              <a:t>e </a:t>
            </a:r>
            <a:r>
              <a:rPr lang="en-US" sz="1400" dirty="0">
                <a:solidFill>
                  <a:srgbClr val="000000"/>
                </a:solidFill>
                <a:latin typeface="Symbol" pitchFamily="2" charset="2"/>
              </a:rPr>
              <a:t>g</a:t>
            </a:r>
            <a:r>
              <a:rPr lang="en-US" sz="1400" dirty="0">
                <a:solidFill>
                  <a:srgbClr val="000000"/>
                </a:solidFill>
                <a:latin typeface="Calibri"/>
              </a:rPr>
              <a:t> branching ratio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tabLst>
                <a:tab pos="711200" algn="l"/>
              </a:tabLst>
            </a:pPr>
            <a:r>
              <a:rPr lang="en-US" sz="1400" dirty="0" err="1">
                <a:solidFill>
                  <a:srgbClr val="000000"/>
                </a:solidFill>
                <a:latin typeface="Symbol" pitchFamily="2" charset="2"/>
                <a:cs typeface="Times New Roman" panose="02020603050405020304" pitchFamily="18" charset="0"/>
              </a:rPr>
              <a:t>e</a:t>
            </a:r>
            <a:r>
              <a:rPr lang="en-US" sz="1400" baseline="-25000" dirty="0" err="1">
                <a:solidFill>
                  <a:srgbClr val="000000"/>
                </a:solidFill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1400" dirty="0">
                <a:solidFill>
                  <a:srgbClr val="000000"/>
                </a:solidFill>
                <a:latin typeface="Symbol" pitchFamily="2" charset="2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Symbol" pitchFamily="2" charset="2"/>
                <a:cs typeface="Times New Roman" panose="02020603050405020304" pitchFamily="18" charset="0"/>
              </a:rPr>
              <a:t>e</a:t>
            </a:r>
            <a:r>
              <a:rPr lang="en-US" sz="1400" baseline="-25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400" dirty="0">
                <a:solidFill>
                  <a:srgbClr val="000000"/>
                </a:solidFill>
                <a:latin typeface="Symbol" pitchFamily="2" charset="2"/>
                <a:cs typeface="Times New Roman" panose="02020603050405020304" pitchFamily="18" charset="0"/>
              </a:rPr>
              <a:t>, e</a:t>
            </a:r>
            <a:r>
              <a:rPr lang="en-US" sz="14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400" dirty="0">
                <a:solidFill>
                  <a:srgbClr val="000000"/>
                </a:solidFill>
                <a:latin typeface="Calibri"/>
              </a:rPr>
              <a:t>	Efficiencies</a:t>
            </a:r>
          </a:p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tabLst>
                <a:tab pos="533400" algn="l"/>
              </a:tabLst>
            </a:pPr>
            <a:endParaRPr lang="en-US" sz="1400" dirty="0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DEE8264-8146-724C-A7C5-371289D2B1C7}"/>
              </a:ext>
            </a:extLst>
          </p:cNvPr>
          <p:cNvCxnSpPr/>
          <p:nvPr/>
        </p:nvCxnSpPr>
        <p:spPr bwMode="auto">
          <a:xfrm>
            <a:off x="1637397" y="4264865"/>
            <a:ext cx="295294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9B42FF0-BBC7-0843-9D30-15624F9FC79E}"/>
              </a:ext>
            </a:extLst>
          </p:cNvPr>
          <p:cNvCxnSpPr>
            <a:cxnSpLocks/>
          </p:cNvCxnSpPr>
          <p:nvPr/>
        </p:nvCxnSpPr>
        <p:spPr bwMode="auto">
          <a:xfrm flipV="1">
            <a:off x="1637397" y="2104153"/>
            <a:ext cx="0" cy="21607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85A1DF0-17BD-0345-AAD8-AF5ECEA54CE1}"/>
              </a:ext>
            </a:extLst>
          </p:cNvPr>
          <p:cNvSpPr txBox="1"/>
          <p:nvPr/>
        </p:nvSpPr>
        <p:spPr>
          <a:xfrm>
            <a:off x="4709798" y="4083986"/>
            <a:ext cx="229230" cy="2879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800" i="1" baseline="-25000" dirty="0">
                <a:solidFill>
                  <a:srgbClr val="000000"/>
                </a:solidFill>
                <a:latin typeface="Symbol" pitchFamily="2" charset="2"/>
                <a:cs typeface="Times New Roman" panose="02020603050405020304" pitchFamily="18" charset="0"/>
              </a:rPr>
              <a:t>m</a:t>
            </a:r>
            <a:endParaRPr lang="en-US" sz="18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88C9463-7AC0-8F49-AAEC-D229939665E6}"/>
              </a:ext>
            </a:extLst>
          </p:cNvPr>
          <p:cNvSpPr txBox="1"/>
          <p:nvPr/>
        </p:nvSpPr>
        <p:spPr>
          <a:xfrm>
            <a:off x="1359816" y="2176195"/>
            <a:ext cx="153888" cy="2879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1800" dirty="0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6ECB28D-EC46-484F-8FA0-CF51202828E5}"/>
              </a:ext>
            </a:extLst>
          </p:cNvPr>
          <p:cNvCxnSpPr/>
          <p:nvPr/>
        </p:nvCxnSpPr>
        <p:spPr bwMode="auto">
          <a:xfrm flipV="1">
            <a:off x="1637397" y="2968249"/>
            <a:ext cx="2822138" cy="129661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72629E1-6E80-4C48-AAF4-6489795877A4}"/>
              </a:ext>
            </a:extLst>
          </p:cNvPr>
          <p:cNvSpPr txBox="1"/>
          <p:nvPr/>
        </p:nvSpPr>
        <p:spPr>
          <a:xfrm>
            <a:off x="4382591" y="2986604"/>
            <a:ext cx="333425" cy="28264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800" baseline="-25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</a:t>
            </a:r>
            <a:endParaRPr lang="en-US" sz="1800" baseline="-25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AC69E2F5-760B-1042-A39D-6BEDFF272949}"/>
              </a:ext>
            </a:extLst>
          </p:cNvPr>
          <p:cNvSpPr/>
          <p:nvPr/>
        </p:nvSpPr>
        <p:spPr bwMode="auto">
          <a:xfrm>
            <a:off x="1640889" y="2415427"/>
            <a:ext cx="2392680" cy="1849120"/>
          </a:xfrm>
          <a:custGeom>
            <a:avLst/>
            <a:gdLst>
              <a:gd name="connsiteX0" fmla="*/ 0 w 2392680"/>
              <a:gd name="connsiteY0" fmla="*/ 1849120 h 1849120"/>
              <a:gd name="connsiteX1" fmla="*/ 960120 w 2392680"/>
              <a:gd name="connsiteY1" fmla="*/ 1757680 h 1849120"/>
              <a:gd name="connsiteX2" fmla="*/ 1783080 w 2392680"/>
              <a:gd name="connsiteY2" fmla="*/ 1290320 h 1849120"/>
              <a:gd name="connsiteX3" fmla="*/ 2392680 w 2392680"/>
              <a:gd name="connsiteY3" fmla="*/ 0 h 1849120"/>
              <a:gd name="connsiteX0" fmla="*/ 0 w 2392680"/>
              <a:gd name="connsiteY0" fmla="*/ 1849120 h 1849120"/>
              <a:gd name="connsiteX1" fmla="*/ 960120 w 2392680"/>
              <a:gd name="connsiteY1" fmla="*/ 1757680 h 1849120"/>
              <a:gd name="connsiteX2" fmla="*/ 1783080 w 2392680"/>
              <a:gd name="connsiteY2" fmla="*/ 1290320 h 1849120"/>
              <a:gd name="connsiteX3" fmla="*/ 2392680 w 2392680"/>
              <a:gd name="connsiteY3" fmla="*/ 0 h 1849120"/>
              <a:gd name="connsiteX0" fmla="*/ 0 w 2392680"/>
              <a:gd name="connsiteY0" fmla="*/ 1849120 h 1849120"/>
              <a:gd name="connsiteX1" fmla="*/ 960120 w 2392680"/>
              <a:gd name="connsiteY1" fmla="*/ 1757680 h 1849120"/>
              <a:gd name="connsiteX2" fmla="*/ 1783080 w 2392680"/>
              <a:gd name="connsiteY2" fmla="*/ 1290320 h 1849120"/>
              <a:gd name="connsiteX3" fmla="*/ 2392680 w 2392680"/>
              <a:gd name="connsiteY3" fmla="*/ 0 h 1849120"/>
              <a:gd name="connsiteX0" fmla="*/ 0 w 2392680"/>
              <a:gd name="connsiteY0" fmla="*/ 1849120 h 1849122"/>
              <a:gd name="connsiteX1" fmla="*/ 960120 w 2392680"/>
              <a:gd name="connsiteY1" fmla="*/ 1757680 h 1849122"/>
              <a:gd name="connsiteX2" fmla="*/ 1783080 w 2392680"/>
              <a:gd name="connsiteY2" fmla="*/ 1290320 h 1849122"/>
              <a:gd name="connsiteX3" fmla="*/ 2392680 w 2392680"/>
              <a:gd name="connsiteY3" fmla="*/ 0 h 1849122"/>
              <a:gd name="connsiteX0" fmla="*/ 0 w 2392680"/>
              <a:gd name="connsiteY0" fmla="*/ 1849120 h 1849122"/>
              <a:gd name="connsiteX1" fmla="*/ 960120 w 2392680"/>
              <a:gd name="connsiteY1" fmla="*/ 1757680 h 1849122"/>
              <a:gd name="connsiteX2" fmla="*/ 1783080 w 2392680"/>
              <a:gd name="connsiteY2" fmla="*/ 1290320 h 1849122"/>
              <a:gd name="connsiteX3" fmla="*/ 2392680 w 2392680"/>
              <a:gd name="connsiteY3" fmla="*/ 0 h 1849122"/>
              <a:gd name="connsiteX0" fmla="*/ 0 w 2392680"/>
              <a:gd name="connsiteY0" fmla="*/ 1849120 h 1849189"/>
              <a:gd name="connsiteX1" fmla="*/ 960120 w 2392680"/>
              <a:gd name="connsiteY1" fmla="*/ 1757680 h 1849189"/>
              <a:gd name="connsiteX2" fmla="*/ 1833880 w 2392680"/>
              <a:gd name="connsiteY2" fmla="*/ 1264920 h 1849189"/>
              <a:gd name="connsiteX3" fmla="*/ 2392680 w 2392680"/>
              <a:gd name="connsiteY3" fmla="*/ 0 h 1849189"/>
              <a:gd name="connsiteX0" fmla="*/ 0 w 2392680"/>
              <a:gd name="connsiteY0" fmla="*/ 1849120 h 1849120"/>
              <a:gd name="connsiteX1" fmla="*/ 960120 w 2392680"/>
              <a:gd name="connsiteY1" fmla="*/ 1757680 h 1849120"/>
              <a:gd name="connsiteX2" fmla="*/ 1833880 w 2392680"/>
              <a:gd name="connsiteY2" fmla="*/ 1264920 h 1849120"/>
              <a:gd name="connsiteX3" fmla="*/ 2392680 w 2392680"/>
              <a:gd name="connsiteY3" fmla="*/ 0 h 184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2680" h="1849120">
                <a:moveTo>
                  <a:pt x="0" y="1849120"/>
                </a:moveTo>
                <a:cubicBezTo>
                  <a:pt x="381000" y="1849120"/>
                  <a:pt x="623993" y="1834727"/>
                  <a:pt x="960120" y="1757680"/>
                </a:cubicBezTo>
                <a:cubicBezTo>
                  <a:pt x="1296247" y="1680633"/>
                  <a:pt x="1595120" y="1557867"/>
                  <a:pt x="1833880" y="1264920"/>
                </a:cubicBezTo>
                <a:cubicBezTo>
                  <a:pt x="2072640" y="971973"/>
                  <a:pt x="2255520" y="460587"/>
                  <a:pt x="2392680" y="0"/>
                </a:cubicBezTo>
              </a:path>
            </a:pathLst>
          </a:cu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C60D4A-5809-144D-A9C4-60DF78F45FDE}"/>
              </a:ext>
            </a:extLst>
          </p:cNvPr>
          <p:cNvSpPr txBox="1"/>
          <p:nvPr/>
        </p:nvSpPr>
        <p:spPr>
          <a:xfrm>
            <a:off x="3559537" y="2329119"/>
            <a:ext cx="360676" cy="28264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800" baseline="-25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</a:t>
            </a:r>
            <a:endParaRPr lang="en-US" sz="1800" baseline="-25000" dirty="0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969D43A-9551-9840-818C-5FE56CFF883C}"/>
              </a:ext>
            </a:extLst>
          </p:cNvPr>
          <p:cNvCxnSpPr>
            <a:cxnSpLocks/>
            <a:stCxn id="28" idx="2"/>
          </p:cNvCxnSpPr>
          <p:nvPr/>
        </p:nvCxnSpPr>
        <p:spPr bwMode="auto">
          <a:xfrm>
            <a:off x="2683371" y="2438128"/>
            <a:ext cx="0" cy="132220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147C3881-719B-9C47-993B-717DED451E47}"/>
              </a:ext>
            </a:extLst>
          </p:cNvPr>
          <p:cNvSpPr txBox="1"/>
          <p:nvPr/>
        </p:nvSpPr>
        <p:spPr>
          <a:xfrm>
            <a:off x="2123923" y="1888810"/>
            <a:ext cx="1118896" cy="5493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100" dirty="0">
                <a:solidFill>
                  <a:srgbClr val="000000"/>
                </a:solidFill>
                <a:latin typeface="Calibri"/>
              </a:rPr>
              <a:t>optimal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100" dirty="0">
                <a:solidFill>
                  <a:srgbClr val="000000"/>
                </a:solidFill>
                <a:latin typeface="Calibri"/>
              </a:rPr>
              <a:t>signal / background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100" dirty="0">
                <a:solidFill>
                  <a:srgbClr val="000000"/>
                </a:solidFill>
                <a:latin typeface="Calibri"/>
              </a:rPr>
              <a:t>ratio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29C637E-8402-C84A-A634-0A7D260992C3}"/>
              </a:ext>
            </a:extLst>
          </p:cNvPr>
          <p:cNvSpPr txBox="1"/>
          <p:nvPr/>
        </p:nvSpPr>
        <p:spPr>
          <a:xfrm>
            <a:off x="1702028" y="2824233"/>
            <a:ext cx="915314" cy="3995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800" baseline="-25000" dirty="0" err="1">
                <a:solidFill>
                  <a:srgbClr val="000000"/>
                </a:solidFill>
                <a:latin typeface="Calibri"/>
              </a:rPr>
              <a:t>acc</a:t>
            </a:r>
            <a:r>
              <a:rPr lang="en-US" sz="800" dirty="0">
                <a:solidFill>
                  <a:srgbClr val="000000"/>
                </a:solidFill>
                <a:latin typeface="Calibri"/>
              </a:rPr>
              <a:t> &lt;&lt; 1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800" dirty="0">
                <a:solidFill>
                  <a:srgbClr val="000000"/>
                </a:solidFill>
                <a:latin typeface="Calibri"/>
              </a:rPr>
              <a:t>efficiency-dominated </a:t>
            </a:r>
            <a:br>
              <a:rPr lang="en-US" sz="800" dirty="0">
                <a:solidFill>
                  <a:srgbClr val="000000"/>
                </a:solidFill>
                <a:latin typeface="Calibri"/>
              </a:rPr>
            </a:br>
            <a:r>
              <a:rPr lang="en-US" sz="800" dirty="0">
                <a:solidFill>
                  <a:srgbClr val="000000"/>
                </a:solidFill>
                <a:latin typeface="Calibri"/>
              </a:rPr>
              <a:t>regime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40C00F3-39FE-4A4C-A6C1-D41C68248675}"/>
              </a:ext>
            </a:extLst>
          </p:cNvPr>
          <p:cNvSpPr txBox="1"/>
          <p:nvPr/>
        </p:nvSpPr>
        <p:spPr>
          <a:xfrm>
            <a:off x="2771624" y="2824233"/>
            <a:ext cx="1008288" cy="3995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800" baseline="-25000" dirty="0" err="1">
                <a:solidFill>
                  <a:srgbClr val="000000"/>
                </a:solidFill>
                <a:latin typeface="Calibri"/>
              </a:rPr>
              <a:t>acc</a:t>
            </a:r>
            <a:r>
              <a:rPr lang="en-US" sz="800" dirty="0">
                <a:solidFill>
                  <a:srgbClr val="000000"/>
                </a:solidFill>
                <a:latin typeface="Calibri"/>
              </a:rPr>
              <a:t> &gt;&gt; 1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800" dirty="0">
                <a:solidFill>
                  <a:srgbClr val="000000"/>
                </a:solidFill>
                <a:latin typeface="Calibri"/>
              </a:rPr>
              <a:t>background-dominated </a:t>
            </a:r>
            <a:br>
              <a:rPr lang="en-US" sz="800" dirty="0">
                <a:solidFill>
                  <a:srgbClr val="000000"/>
                </a:solidFill>
                <a:latin typeface="Calibri"/>
              </a:rPr>
            </a:br>
            <a:r>
              <a:rPr lang="en-US" sz="800" dirty="0">
                <a:solidFill>
                  <a:srgbClr val="000000"/>
                </a:solidFill>
                <a:latin typeface="Calibri"/>
              </a:rPr>
              <a:t>regime</a:t>
            </a:r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4B6E5B12-086E-2C4F-A6A8-A2C6AF6513C7}"/>
              </a:ext>
            </a:extLst>
          </p:cNvPr>
          <p:cNvSpPr/>
          <p:nvPr/>
        </p:nvSpPr>
        <p:spPr bwMode="auto">
          <a:xfrm rot="10800000">
            <a:off x="1890728" y="2752488"/>
            <a:ext cx="670418" cy="85691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90163B8E-7494-7648-9219-F11EA003381A}"/>
              </a:ext>
            </a:extLst>
          </p:cNvPr>
          <p:cNvSpPr/>
          <p:nvPr/>
        </p:nvSpPr>
        <p:spPr bwMode="auto">
          <a:xfrm>
            <a:off x="2805597" y="2750397"/>
            <a:ext cx="971063" cy="79781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B99570-8FE5-2646-A8FA-C76D9CFD61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1093" y="3823924"/>
            <a:ext cx="1512162" cy="1182170"/>
          </a:xfrm>
          <a:prstGeom prst="rect">
            <a:avLst/>
          </a:prstGeom>
        </p:spPr>
      </p:pic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A1579E1-0380-9946-A5D6-4DBCCCCA6AE1}"/>
              </a:ext>
            </a:extLst>
          </p:cNvPr>
          <p:cNvSpPr/>
          <p:nvPr/>
        </p:nvSpPr>
        <p:spPr bwMode="auto">
          <a:xfrm>
            <a:off x="611188" y="4566863"/>
            <a:ext cx="4714547" cy="381375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</a:pPr>
            <a:r>
              <a:rPr lang="en-US" dirty="0">
                <a:latin typeface="Century Gothic"/>
                <a:cs typeface="Century Gothic"/>
              </a:rPr>
              <a:t>At high muon rate, background dominates</a:t>
            </a:r>
          </a:p>
        </p:txBody>
      </p:sp>
    </p:spTree>
    <p:extLst>
      <p:ext uri="{BB962C8B-B14F-4D97-AF65-F5344CB8AC3E}">
        <p14:creationId xmlns:p14="http://schemas.microsoft.com/office/powerpoint/2010/main" val="375855669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283CD09-A682-C74F-8D32-67AA2DA46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DC muon beam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740BAA-DA11-0744-A573-1EBB3EE0C61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13</a:t>
            </a:fld>
            <a:endParaRPr lang="de-D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A304E2-557D-E24B-BA8A-8EF08E9891BA}"/>
              </a:ext>
            </a:extLst>
          </p:cNvPr>
          <p:cNvSpPr txBox="1"/>
          <p:nvPr/>
        </p:nvSpPr>
        <p:spPr>
          <a:xfrm>
            <a:off x="1835696" y="4586568"/>
            <a:ext cx="1453924" cy="28943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DC muon beam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E3ED6D-7FBE-494C-8F70-125FE1BC2161}"/>
              </a:ext>
            </a:extLst>
          </p:cNvPr>
          <p:cNvSpPr txBox="1"/>
          <p:nvPr/>
        </p:nvSpPr>
        <p:spPr>
          <a:xfrm>
            <a:off x="5652120" y="4586568"/>
            <a:ext cx="1870705" cy="28943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Pulsed muon beam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D870D7-0187-D145-A9BE-42E7213EC773}"/>
              </a:ext>
            </a:extLst>
          </p:cNvPr>
          <p:cNvSpPr txBox="1"/>
          <p:nvPr/>
        </p:nvSpPr>
        <p:spPr>
          <a:xfrm rot="16200000">
            <a:off x="140500" y="3617426"/>
            <a:ext cx="1564274" cy="19300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>
                <a:solidFill>
                  <a:srgbClr val="000000"/>
                </a:solidFill>
                <a:latin typeface="Calibri"/>
              </a:rPr>
              <a:t>instantaneous muon rate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E64EDF-206F-4A48-BBFE-419F1ABD1AEC}"/>
              </a:ext>
            </a:extLst>
          </p:cNvPr>
          <p:cNvSpPr txBox="1"/>
          <p:nvPr/>
        </p:nvSpPr>
        <p:spPr>
          <a:xfrm>
            <a:off x="4194350" y="4564656"/>
            <a:ext cx="286938" cy="19300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>
                <a:solidFill>
                  <a:srgbClr val="000000"/>
                </a:solidFill>
                <a:latin typeface="Calibri"/>
              </a:rPr>
              <a:t>time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BC47132-0F75-294D-BB0C-8AE957ECC229}"/>
              </a:ext>
            </a:extLst>
          </p:cNvPr>
          <p:cNvSpPr/>
          <p:nvPr/>
        </p:nvSpPr>
        <p:spPr bwMode="auto">
          <a:xfrm rot="16200000">
            <a:off x="1560422" y="3881902"/>
            <a:ext cx="123842" cy="11452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accent5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A258A06-B3E0-3A4A-BA84-1798418FC515}"/>
              </a:ext>
            </a:extLst>
          </p:cNvPr>
          <p:cNvCxnSpPr>
            <a:cxnSpLocks/>
          </p:cNvCxnSpPr>
          <p:nvPr/>
        </p:nvCxnSpPr>
        <p:spPr bwMode="auto">
          <a:xfrm flipV="1">
            <a:off x="5008265" y="3276113"/>
            <a:ext cx="0" cy="123296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0360EF7-5D8C-FA45-9FEF-8264B301AD17}"/>
              </a:ext>
            </a:extLst>
          </p:cNvPr>
          <p:cNvSpPr txBox="1"/>
          <p:nvPr/>
        </p:nvSpPr>
        <p:spPr>
          <a:xfrm rot="16200000">
            <a:off x="4105777" y="3610063"/>
            <a:ext cx="1564274" cy="19300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>
                <a:solidFill>
                  <a:srgbClr val="000000"/>
                </a:solidFill>
                <a:latin typeface="Calibri"/>
              </a:rPr>
              <a:t>instantaneous muon rate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824950E-A3C9-2E4F-BEC6-B01ABAFA4494}"/>
              </a:ext>
            </a:extLst>
          </p:cNvPr>
          <p:cNvSpPr txBox="1"/>
          <p:nvPr/>
        </p:nvSpPr>
        <p:spPr>
          <a:xfrm>
            <a:off x="8159627" y="4557293"/>
            <a:ext cx="286938" cy="19300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>
                <a:solidFill>
                  <a:srgbClr val="000000"/>
                </a:solidFill>
                <a:latin typeface="Calibri"/>
              </a:rPr>
              <a:t>time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9072175-4B24-E24D-9D39-E036D861770F}"/>
              </a:ext>
            </a:extLst>
          </p:cNvPr>
          <p:cNvSpPr/>
          <p:nvPr/>
        </p:nvSpPr>
        <p:spPr bwMode="auto">
          <a:xfrm rot="16200000">
            <a:off x="2715205" y="3881902"/>
            <a:ext cx="123842" cy="11452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accent5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44D6FD3-2E78-274A-960E-5C5127976D5D}"/>
              </a:ext>
            </a:extLst>
          </p:cNvPr>
          <p:cNvSpPr/>
          <p:nvPr/>
        </p:nvSpPr>
        <p:spPr bwMode="auto">
          <a:xfrm rot="16200000">
            <a:off x="3869989" y="3881902"/>
            <a:ext cx="123842" cy="11452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accent5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D6B356B-AE92-D742-8C16-5CEDFF71007B}"/>
              </a:ext>
            </a:extLst>
          </p:cNvPr>
          <p:cNvSpPr/>
          <p:nvPr/>
        </p:nvSpPr>
        <p:spPr bwMode="auto">
          <a:xfrm rot="16200000">
            <a:off x="1560421" y="3758055"/>
            <a:ext cx="123842" cy="11452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accent5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7D0CEA0-6353-6C46-A464-41F6B07A794F}"/>
              </a:ext>
            </a:extLst>
          </p:cNvPr>
          <p:cNvSpPr/>
          <p:nvPr/>
        </p:nvSpPr>
        <p:spPr bwMode="auto">
          <a:xfrm rot="16200000">
            <a:off x="2715206" y="3758055"/>
            <a:ext cx="123842" cy="11452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accent5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2DE082F-27CC-B048-A6F2-2BAC34C65C84}"/>
              </a:ext>
            </a:extLst>
          </p:cNvPr>
          <p:cNvSpPr/>
          <p:nvPr/>
        </p:nvSpPr>
        <p:spPr bwMode="auto">
          <a:xfrm rot="16200000">
            <a:off x="3869989" y="3758055"/>
            <a:ext cx="123842" cy="11452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accent5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C899280-F1F8-DB4E-81C0-9856288F0DA1}"/>
              </a:ext>
            </a:extLst>
          </p:cNvPr>
          <p:cNvSpPr/>
          <p:nvPr/>
        </p:nvSpPr>
        <p:spPr bwMode="auto">
          <a:xfrm>
            <a:off x="1049725" y="4268745"/>
            <a:ext cx="3454795" cy="24769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77B046B-D457-DC46-A7E0-97B0B586579B}"/>
              </a:ext>
            </a:extLst>
          </p:cNvPr>
          <p:cNvCxnSpPr>
            <a:cxnSpLocks/>
          </p:cNvCxnSpPr>
          <p:nvPr/>
        </p:nvCxnSpPr>
        <p:spPr bwMode="auto">
          <a:xfrm flipV="1">
            <a:off x="1042988" y="3283476"/>
            <a:ext cx="0" cy="123296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79A5703-8C85-9E4D-AAF5-077D2422AA83}"/>
              </a:ext>
            </a:extLst>
          </p:cNvPr>
          <p:cNvCxnSpPr/>
          <p:nvPr/>
        </p:nvCxnSpPr>
        <p:spPr bwMode="auto">
          <a:xfrm>
            <a:off x="1042988" y="4516438"/>
            <a:ext cx="352901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BCDE5E4-D2C9-1E46-8C55-49AA64DDB983}"/>
              </a:ext>
            </a:extLst>
          </p:cNvPr>
          <p:cNvCxnSpPr/>
          <p:nvPr/>
        </p:nvCxnSpPr>
        <p:spPr bwMode="auto">
          <a:xfrm>
            <a:off x="5008265" y="4509075"/>
            <a:ext cx="352901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8500118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7.40741E-7 L 0.39931 -0.100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65" y="-50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69136E-6 L 0.46424 -0.0777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12" y="-388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6.17284E-7 L 0.40104 -0.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2" y="-50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69136E-6 L 0.46545 -0.0771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64" y="-385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6.17284E-7 L 0.40122 -0.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2" y="-50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69136E-6 L 0.46685 -0.0759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33" y="-379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283CD09-A682-C74F-8D32-67AA2DA46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DC muon beam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740BAA-DA11-0744-A573-1EBB3EE0C61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14</a:t>
            </a:fld>
            <a:endParaRPr lang="de-D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A304E2-557D-E24B-BA8A-8EF08E9891BA}"/>
              </a:ext>
            </a:extLst>
          </p:cNvPr>
          <p:cNvSpPr txBox="1"/>
          <p:nvPr/>
        </p:nvSpPr>
        <p:spPr>
          <a:xfrm>
            <a:off x="1835696" y="4586568"/>
            <a:ext cx="1453924" cy="28943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DC muon beam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E3ED6D-7FBE-494C-8F70-125FE1BC2161}"/>
              </a:ext>
            </a:extLst>
          </p:cNvPr>
          <p:cNvSpPr txBox="1"/>
          <p:nvPr/>
        </p:nvSpPr>
        <p:spPr>
          <a:xfrm>
            <a:off x="5652120" y="4586568"/>
            <a:ext cx="1870705" cy="28943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Pulsed muon beam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D870D7-0187-D145-A9BE-42E7213EC773}"/>
              </a:ext>
            </a:extLst>
          </p:cNvPr>
          <p:cNvSpPr txBox="1"/>
          <p:nvPr/>
        </p:nvSpPr>
        <p:spPr>
          <a:xfrm rot="16200000">
            <a:off x="140500" y="3617426"/>
            <a:ext cx="1564274" cy="19300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>
                <a:solidFill>
                  <a:srgbClr val="000000"/>
                </a:solidFill>
                <a:latin typeface="Calibri"/>
              </a:rPr>
              <a:t>instantaneous muon rate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E64EDF-206F-4A48-BBFE-419F1ABD1AEC}"/>
              </a:ext>
            </a:extLst>
          </p:cNvPr>
          <p:cNvSpPr txBox="1"/>
          <p:nvPr/>
        </p:nvSpPr>
        <p:spPr>
          <a:xfrm>
            <a:off x="4194350" y="4564656"/>
            <a:ext cx="286938" cy="19300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>
                <a:solidFill>
                  <a:srgbClr val="000000"/>
                </a:solidFill>
                <a:latin typeface="Calibri"/>
              </a:rPr>
              <a:t>time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BC47132-0F75-294D-BB0C-8AE957ECC229}"/>
              </a:ext>
            </a:extLst>
          </p:cNvPr>
          <p:cNvSpPr/>
          <p:nvPr/>
        </p:nvSpPr>
        <p:spPr bwMode="auto">
          <a:xfrm rot="10800000">
            <a:off x="5786131" y="3363843"/>
            <a:ext cx="123842" cy="11452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accent5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A258A06-B3E0-3A4A-BA84-1798418FC515}"/>
              </a:ext>
            </a:extLst>
          </p:cNvPr>
          <p:cNvCxnSpPr>
            <a:cxnSpLocks/>
          </p:cNvCxnSpPr>
          <p:nvPr/>
        </p:nvCxnSpPr>
        <p:spPr bwMode="auto">
          <a:xfrm flipV="1">
            <a:off x="5008265" y="3276113"/>
            <a:ext cx="0" cy="123296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0360EF7-5D8C-FA45-9FEF-8264B301AD17}"/>
              </a:ext>
            </a:extLst>
          </p:cNvPr>
          <p:cNvSpPr txBox="1"/>
          <p:nvPr/>
        </p:nvSpPr>
        <p:spPr>
          <a:xfrm rot="16200000">
            <a:off x="4105777" y="3610063"/>
            <a:ext cx="1564274" cy="19300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>
                <a:solidFill>
                  <a:srgbClr val="000000"/>
                </a:solidFill>
                <a:latin typeface="Calibri"/>
              </a:rPr>
              <a:t>instantaneous muon rate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824950E-A3C9-2E4F-BEC6-B01ABAFA4494}"/>
              </a:ext>
            </a:extLst>
          </p:cNvPr>
          <p:cNvSpPr txBox="1"/>
          <p:nvPr/>
        </p:nvSpPr>
        <p:spPr>
          <a:xfrm>
            <a:off x="8159627" y="4557293"/>
            <a:ext cx="286938" cy="19300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>
                <a:solidFill>
                  <a:srgbClr val="000000"/>
                </a:solidFill>
                <a:latin typeface="Calibri"/>
              </a:rPr>
              <a:t>time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9072175-4B24-E24D-9D39-E036D861770F}"/>
              </a:ext>
            </a:extLst>
          </p:cNvPr>
          <p:cNvSpPr/>
          <p:nvPr/>
        </p:nvSpPr>
        <p:spPr bwMode="auto">
          <a:xfrm rot="10800000">
            <a:off x="6369740" y="3363843"/>
            <a:ext cx="123842" cy="11452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accent5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44D6FD3-2E78-274A-960E-5C5127976D5D}"/>
              </a:ext>
            </a:extLst>
          </p:cNvPr>
          <p:cNvSpPr/>
          <p:nvPr/>
        </p:nvSpPr>
        <p:spPr bwMode="auto">
          <a:xfrm rot="10800000">
            <a:off x="8120566" y="3363843"/>
            <a:ext cx="123842" cy="11452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accent5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D6B356B-AE92-D742-8C16-5CEDFF71007B}"/>
              </a:ext>
            </a:extLst>
          </p:cNvPr>
          <p:cNvSpPr/>
          <p:nvPr/>
        </p:nvSpPr>
        <p:spPr bwMode="auto">
          <a:xfrm rot="10800000">
            <a:off x="5202522" y="3363843"/>
            <a:ext cx="123842" cy="11452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accent5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7D0CEA0-6353-6C46-A464-41F6B07A794F}"/>
              </a:ext>
            </a:extLst>
          </p:cNvPr>
          <p:cNvSpPr/>
          <p:nvPr/>
        </p:nvSpPr>
        <p:spPr bwMode="auto">
          <a:xfrm rot="10800000">
            <a:off x="6953349" y="3363843"/>
            <a:ext cx="123842" cy="11452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accent5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2DE082F-27CC-B048-A6F2-2BAC34C65C84}"/>
              </a:ext>
            </a:extLst>
          </p:cNvPr>
          <p:cNvSpPr/>
          <p:nvPr/>
        </p:nvSpPr>
        <p:spPr bwMode="auto">
          <a:xfrm rot="10800000">
            <a:off x="7536958" y="3363843"/>
            <a:ext cx="123842" cy="11452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accent5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C899280-F1F8-DB4E-81C0-9856288F0DA1}"/>
              </a:ext>
            </a:extLst>
          </p:cNvPr>
          <p:cNvSpPr/>
          <p:nvPr/>
        </p:nvSpPr>
        <p:spPr bwMode="auto">
          <a:xfrm>
            <a:off x="1042988" y="4268745"/>
            <a:ext cx="3454795" cy="24769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77B046B-D457-DC46-A7E0-97B0B586579B}"/>
              </a:ext>
            </a:extLst>
          </p:cNvPr>
          <p:cNvCxnSpPr>
            <a:cxnSpLocks/>
          </p:cNvCxnSpPr>
          <p:nvPr/>
        </p:nvCxnSpPr>
        <p:spPr bwMode="auto">
          <a:xfrm flipV="1">
            <a:off x="1042988" y="3283476"/>
            <a:ext cx="0" cy="123296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79A5703-8C85-9E4D-AAF5-077D2422AA83}"/>
              </a:ext>
            </a:extLst>
          </p:cNvPr>
          <p:cNvCxnSpPr/>
          <p:nvPr/>
        </p:nvCxnSpPr>
        <p:spPr bwMode="auto">
          <a:xfrm>
            <a:off x="1042988" y="4516438"/>
            <a:ext cx="352901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BCDE5E4-D2C9-1E46-8C55-49AA64DDB983}"/>
              </a:ext>
            </a:extLst>
          </p:cNvPr>
          <p:cNvCxnSpPr/>
          <p:nvPr/>
        </p:nvCxnSpPr>
        <p:spPr bwMode="auto">
          <a:xfrm>
            <a:off x="5008265" y="4509075"/>
            <a:ext cx="352901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66" name="Group 65">
            <a:extLst>
              <a:ext uri="{FF2B5EF4-FFF2-40B4-BE49-F238E27FC236}">
                <a16:creationId xmlns:a16="http://schemas.microsoft.com/office/drawing/2014/main" id="{59A08D23-9347-EE41-8775-BD3FBD9FF2B6}"/>
              </a:ext>
            </a:extLst>
          </p:cNvPr>
          <p:cNvGrpSpPr/>
          <p:nvPr/>
        </p:nvGrpSpPr>
        <p:grpSpPr>
          <a:xfrm>
            <a:off x="3243031" y="2087428"/>
            <a:ext cx="4909031" cy="1217521"/>
            <a:chOff x="3243031" y="2087428"/>
            <a:chExt cx="4909031" cy="1217521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7D8A704-CB8E-E443-9EC2-4F5639B7CEBC}"/>
                </a:ext>
              </a:extLst>
            </p:cNvPr>
            <p:cNvSpPr txBox="1"/>
            <p:nvPr/>
          </p:nvSpPr>
          <p:spPr>
            <a:xfrm>
              <a:off x="3243031" y="2087428"/>
              <a:ext cx="4818178" cy="59413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wrap="none" lIns="0" tIns="0" rIns="0" bIns="0" rtlCol="0">
              <a:spAutoFit/>
            </a:bodyPr>
            <a:lstStyle/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800" dirty="0">
                  <a:solidFill>
                    <a:srgbClr val="000000"/>
                  </a:solidFill>
                  <a:latin typeface="Calibri"/>
                </a:rPr>
                <a:t>Same number of muons, higher instantaneous rate </a:t>
              </a:r>
              <a:br>
                <a:rPr lang="en-US" sz="1800" dirty="0">
                  <a:solidFill>
                    <a:srgbClr val="000000"/>
                  </a:solidFill>
                  <a:latin typeface="Calibri"/>
                </a:rPr>
              </a:br>
              <a:r>
                <a:rPr lang="en-US" sz="1800" dirty="0">
                  <a:solidFill>
                    <a:srgbClr val="000000"/>
                  </a:solidFill>
                  <a:latin typeface="Calibri"/>
                </a:rPr>
                <a:t>→ </a:t>
              </a:r>
              <a:r>
                <a:rPr lang="en-US" sz="1800" b="1" dirty="0">
                  <a:solidFill>
                    <a:srgbClr val="000000"/>
                  </a:solidFill>
                  <a:latin typeface="Calibri"/>
                </a:rPr>
                <a:t>more background rate</a:t>
              </a:r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BC5AA3BF-C9D8-3441-8528-9F0DC8775CAD}"/>
                </a:ext>
              </a:extLst>
            </p:cNvPr>
            <p:cNvCxnSpPr/>
            <p:nvPr/>
          </p:nvCxnSpPr>
          <p:spPr bwMode="auto">
            <a:xfrm>
              <a:off x="5148064" y="2766308"/>
              <a:ext cx="72008" cy="50980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677EE63F-0EEE-7E48-AB1B-5DA89D34AAB7}"/>
                </a:ext>
              </a:extLst>
            </p:cNvPr>
            <p:cNvCxnSpPr/>
            <p:nvPr/>
          </p:nvCxnSpPr>
          <p:spPr bwMode="auto">
            <a:xfrm>
              <a:off x="5734462" y="2773517"/>
              <a:ext cx="72008" cy="50980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FA15C802-B220-5544-B8C0-7BDA5CA829D4}"/>
                </a:ext>
              </a:extLst>
            </p:cNvPr>
            <p:cNvCxnSpPr/>
            <p:nvPr/>
          </p:nvCxnSpPr>
          <p:spPr bwMode="auto">
            <a:xfrm>
              <a:off x="6320860" y="2780726"/>
              <a:ext cx="72008" cy="50980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9B80C430-631C-DF45-9B33-E7D20E98D0C8}"/>
                </a:ext>
              </a:extLst>
            </p:cNvPr>
            <p:cNvCxnSpPr/>
            <p:nvPr/>
          </p:nvCxnSpPr>
          <p:spPr bwMode="auto">
            <a:xfrm>
              <a:off x="6907258" y="2787935"/>
              <a:ext cx="72008" cy="50980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FDA96204-59F2-E14D-A9F0-A1B0EE12F99A}"/>
                </a:ext>
              </a:extLst>
            </p:cNvPr>
            <p:cNvCxnSpPr/>
            <p:nvPr/>
          </p:nvCxnSpPr>
          <p:spPr bwMode="auto">
            <a:xfrm>
              <a:off x="7493656" y="2795144"/>
              <a:ext cx="72008" cy="50980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B6F1D247-FD2A-714D-B271-FA7840C51DFF}"/>
                </a:ext>
              </a:extLst>
            </p:cNvPr>
            <p:cNvCxnSpPr/>
            <p:nvPr/>
          </p:nvCxnSpPr>
          <p:spPr bwMode="auto">
            <a:xfrm>
              <a:off x="8080054" y="2795144"/>
              <a:ext cx="72008" cy="50980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217998C0-3E05-C847-BB5B-FF415113149B}"/>
              </a:ext>
            </a:extLst>
          </p:cNvPr>
          <p:cNvSpPr/>
          <p:nvPr/>
        </p:nvSpPr>
        <p:spPr bwMode="auto">
          <a:xfrm>
            <a:off x="1498287" y="942562"/>
            <a:ext cx="6708025" cy="498722"/>
          </a:xfrm>
          <a:prstGeom prst="roundRect">
            <a:avLst/>
          </a:prstGeom>
          <a:noFill/>
          <a:ln w="2857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Calibri"/>
              </a:rPr>
              <a:t>DC muon beam is better for MEG / Mu3e experiments!</a:t>
            </a:r>
          </a:p>
          <a:p>
            <a:pPr algn="ctr"/>
            <a:endParaRPr lang="en-GB" sz="20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3745487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338087-F49F-5A4F-B1A4-83F32B030C1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43001" y="1006082"/>
            <a:ext cx="2664904" cy="1424493"/>
          </a:xfrm>
        </p:spPr>
        <p:txBody>
          <a:bodyPr/>
          <a:lstStyle/>
          <a:p>
            <a:r>
              <a:rPr lang="en-US" dirty="0"/>
              <a:t>High Intensity Proton Accelerator Facility</a:t>
            </a:r>
          </a:p>
          <a:p>
            <a:pPr lvl="1"/>
            <a:r>
              <a:rPr lang="en-US" dirty="0"/>
              <a:t>590 MeV protons</a:t>
            </a:r>
          </a:p>
          <a:p>
            <a:pPr lvl="1"/>
            <a:r>
              <a:rPr lang="en-US" dirty="0"/>
              <a:t>2.4 mA proton current</a:t>
            </a:r>
          </a:p>
          <a:p>
            <a:pPr lvl="1"/>
            <a:r>
              <a:rPr lang="en-US" dirty="0"/>
              <a:t>1.4 MW beam power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390DBCF-23AD-814A-A825-1A6372085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cLFV</a:t>
            </a:r>
            <a:r>
              <a:rPr lang="en-US" dirty="0"/>
              <a:t> Experiments at PSI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88A80B-D863-A341-BB1A-9C266C14C67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15</a:t>
            </a:fld>
            <a:endParaRPr lang="de-DE" dirty="0"/>
          </a:p>
        </p:txBody>
      </p:sp>
      <p:pic>
        <p:nvPicPr>
          <p:cNvPr id="5" name="Bild 20">
            <a:extLst>
              <a:ext uri="{FF2B5EF4-FFF2-40B4-BE49-F238E27FC236}">
                <a16:creationId xmlns:a16="http://schemas.microsoft.com/office/drawing/2014/main" id="{8B69FC97-58E2-1442-80D5-1FDB6A1F07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4556" y="1006082"/>
            <a:ext cx="1508624" cy="1473830"/>
          </a:xfrm>
          <a:prstGeom prst="rect">
            <a:avLst/>
          </a:prstGeom>
        </p:spPr>
      </p:pic>
      <p:pic>
        <p:nvPicPr>
          <p:cNvPr id="6" name="Bild 5">
            <a:extLst>
              <a:ext uri="{FF2B5EF4-FFF2-40B4-BE49-F238E27FC236}">
                <a16:creationId xmlns:a16="http://schemas.microsoft.com/office/drawing/2014/main" id="{3EDFAEEE-51D6-B641-8C17-8C8599326E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8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8371" y="1006082"/>
            <a:ext cx="2353683" cy="186073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6A9ECCD-BA9B-A047-81DE-348995007215}"/>
              </a:ext>
            </a:extLst>
          </p:cNvPr>
          <p:cNvCxnSpPr>
            <a:cxnSpLocks/>
          </p:cNvCxnSpPr>
          <p:nvPr/>
        </p:nvCxnSpPr>
        <p:spPr bwMode="auto">
          <a:xfrm>
            <a:off x="5148064" y="1851670"/>
            <a:ext cx="2304256" cy="14401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3" name="Bild 8">
            <a:extLst>
              <a:ext uri="{FF2B5EF4-FFF2-40B4-BE49-F238E27FC236}">
                <a16:creationId xmlns:a16="http://schemas.microsoft.com/office/drawing/2014/main" id="{454838CF-CEF1-D742-923D-1860711669A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43596">
            <a:off x="5043022" y="3235724"/>
            <a:ext cx="2660250" cy="1496861"/>
          </a:xfrm>
          <a:prstGeom prst="rect">
            <a:avLst/>
          </a:prstGeom>
        </p:spPr>
      </p:pic>
      <p:pic>
        <p:nvPicPr>
          <p:cNvPr id="14" name="Bild 36">
            <a:extLst>
              <a:ext uri="{FF2B5EF4-FFF2-40B4-BE49-F238E27FC236}">
                <a16:creationId xmlns:a16="http://schemas.microsoft.com/office/drawing/2014/main" id="{249A7FFB-BD71-7A4B-ADF6-786AFC8521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831" y="3379622"/>
            <a:ext cx="2098371" cy="1500390"/>
          </a:xfrm>
          <a:prstGeom prst="rect">
            <a:avLst/>
          </a:prstGeom>
        </p:spPr>
      </p:pic>
      <p:sp>
        <p:nvSpPr>
          <p:cNvPr id="15" name="Textfeld 15">
            <a:extLst>
              <a:ext uri="{FF2B5EF4-FFF2-40B4-BE49-F238E27FC236}">
                <a16:creationId xmlns:a16="http://schemas.microsoft.com/office/drawing/2014/main" id="{B1A91456-2C88-C941-8A9A-DB9A621FEEA5}"/>
              </a:ext>
            </a:extLst>
          </p:cNvPr>
          <p:cNvSpPr txBox="1"/>
          <p:nvPr/>
        </p:nvSpPr>
        <p:spPr>
          <a:xfrm>
            <a:off x="5602954" y="3042754"/>
            <a:ext cx="1813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de-DE" sz="1400" dirty="0">
                <a:solidFill>
                  <a:srgbClr val="0070C0"/>
                </a:solidFill>
                <a:latin typeface="Century Gothic"/>
                <a:cs typeface="Century Gothic"/>
              </a:rPr>
              <a:t>Mu3e</a:t>
            </a:r>
          </a:p>
          <a:p>
            <a:pPr algn="ctr">
              <a:spcBef>
                <a:spcPts val="0"/>
              </a:spcBef>
            </a:pPr>
            <a:r>
              <a:rPr lang="de-DE" sz="1400" dirty="0">
                <a:solidFill>
                  <a:srgbClr val="0070C0"/>
                </a:solidFill>
                <a:latin typeface="Century Gothic"/>
                <a:cs typeface="Century Gothic"/>
              </a:rPr>
              <a:t>µ</a:t>
            </a:r>
            <a:r>
              <a:rPr lang="de-DE" sz="1400" baseline="30000" dirty="0">
                <a:solidFill>
                  <a:srgbClr val="0070C0"/>
                </a:solidFill>
                <a:latin typeface="Century Gothic"/>
                <a:cs typeface="Century Gothic"/>
              </a:rPr>
              <a:t>+ </a:t>
            </a:r>
            <a:r>
              <a:rPr lang="de-DE" sz="1400" dirty="0">
                <a:solidFill>
                  <a:srgbClr val="0070C0"/>
                </a:solidFill>
                <a:latin typeface="Century Gothic"/>
                <a:cs typeface="Century Gothic"/>
              </a:rPr>
              <a:t>→ </a:t>
            </a:r>
            <a:r>
              <a:rPr lang="de-DE" sz="1400" dirty="0" err="1">
                <a:solidFill>
                  <a:srgbClr val="0070C0"/>
                </a:solidFill>
                <a:latin typeface="Century Gothic"/>
                <a:cs typeface="Century Gothic"/>
              </a:rPr>
              <a:t>e</a:t>
            </a:r>
            <a:r>
              <a:rPr lang="de-DE" sz="1400" baseline="30000" dirty="0">
                <a:solidFill>
                  <a:srgbClr val="0070C0"/>
                </a:solidFill>
                <a:latin typeface="Century Gothic"/>
                <a:cs typeface="Century Gothic"/>
              </a:rPr>
              <a:t>+ </a:t>
            </a:r>
            <a:r>
              <a:rPr lang="de-DE" sz="1400" dirty="0" err="1">
                <a:solidFill>
                  <a:srgbClr val="0070C0"/>
                </a:solidFill>
                <a:latin typeface="Century Gothic"/>
                <a:cs typeface="Century Gothic"/>
              </a:rPr>
              <a:t>e</a:t>
            </a:r>
            <a:r>
              <a:rPr lang="de-DE" sz="1400" baseline="30000" dirty="0">
                <a:solidFill>
                  <a:srgbClr val="0070C0"/>
                </a:solidFill>
                <a:latin typeface="Century Gothic"/>
                <a:cs typeface="Century Gothic"/>
              </a:rPr>
              <a:t>- </a:t>
            </a:r>
            <a:r>
              <a:rPr lang="de-DE" sz="1400" dirty="0" err="1">
                <a:solidFill>
                  <a:srgbClr val="0070C0"/>
                </a:solidFill>
                <a:latin typeface="Century Gothic"/>
                <a:cs typeface="Century Gothic"/>
              </a:rPr>
              <a:t>e</a:t>
            </a:r>
            <a:r>
              <a:rPr lang="de-DE" sz="1400" baseline="30000" dirty="0">
                <a:solidFill>
                  <a:srgbClr val="0070C0"/>
                </a:solidFill>
                <a:latin typeface="Century Gothic"/>
                <a:cs typeface="Century Gothic"/>
              </a:rPr>
              <a:t>+</a:t>
            </a:r>
          </a:p>
        </p:txBody>
      </p:sp>
      <p:sp>
        <p:nvSpPr>
          <p:cNvPr id="16" name="Textfeld 12">
            <a:extLst>
              <a:ext uri="{FF2B5EF4-FFF2-40B4-BE49-F238E27FC236}">
                <a16:creationId xmlns:a16="http://schemas.microsoft.com/office/drawing/2014/main" id="{76CD827E-53E7-854F-8EDC-D1D18C34EB04}"/>
              </a:ext>
            </a:extLst>
          </p:cNvPr>
          <p:cNvSpPr txBox="1"/>
          <p:nvPr/>
        </p:nvSpPr>
        <p:spPr>
          <a:xfrm>
            <a:off x="1942086" y="3034317"/>
            <a:ext cx="1651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de-DE" sz="1400" dirty="0">
                <a:solidFill>
                  <a:srgbClr val="009338"/>
                </a:solidFill>
                <a:latin typeface="Century Gothic"/>
                <a:cs typeface="Century Gothic"/>
              </a:rPr>
              <a:t>MEG II</a:t>
            </a:r>
          </a:p>
          <a:p>
            <a:pPr algn="ctr">
              <a:spcBef>
                <a:spcPts val="0"/>
              </a:spcBef>
            </a:pPr>
            <a:r>
              <a:rPr lang="de-DE" sz="1400" dirty="0">
                <a:solidFill>
                  <a:srgbClr val="009338"/>
                </a:solidFill>
                <a:latin typeface="Century Gothic"/>
                <a:cs typeface="Century Gothic"/>
              </a:rPr>
              <a:t>µ</a:t>
            </a:r>
            <a:r>
              <a:rPr lang="de-DE" sz="1400" baseline="30000" dirty="0">
                <a:solidFill>
                  <a:srgbClr val="009338"/>
                </a:solidFill>
                <a:latin typeface="Century Gothic"/>
                <a:cs typeface="Century Gothic"/>
              </a:rPr>
              <a:t>+ </a:t>
            </a:r>
            <a:r>
              <a:rPr lang="de-DE" sz="1400" dirty="0">
                <a:solidFill>
                  <a:srgbClr val="009338"/>
                </a:solidFill>
                <a:latin typeface="Century Gothic"/>
                <a:cs typeface="Century Gothic"/>
              </a:rPr>
              <a:t>→ </a:t>
            </a:r>
            <a:r>
              <a:rPr lang="de-DE" sz="1400" dirty="0" err="1">
                <a:solidFill>
                  <a:srgbClr val="009338"/>
                </a:solidFill>
                <a:latin typeface="Century Gothic"/>
                <a:cs typeface="Century Gothic"/>
              </a:rPr>
              <a:t>e</a:t>
            </a:r>
            <a:r>
              <a:rPr lang="de-DE" sz="1400" baseline="30000" dirty="0">
                <a:solidFill>
                  <a:srgbClr val="009338"/>
                </a:solidFill>
                <a:latin typeface="Century Gothic"/>
                <a:cs typeface="Century Gothic"/>
              </a:rPr>
              <a:t>+ </a:t>
            </a:r>
            <a:r>
              <a:rPr lang="de-DE" sz="1400" dirty="0" err="1">
                <a:solidFill>
                  <a:srgbClr val="009338"/>
                </a:solidFill>
                <a:latin typeface="Symbol" pitchFamily="2" charset="2"/>
                <a:cs typeface="Century Gothic"/>
              </a:rPr>
              <a:t>g</a:t>
            </a:r>
            <a:endParaRPr lang="de-DE" sz="1400" dirty="0">
              <a:solidFill>
                <a:srgbClr val="009338"/>
              </a:solidFill>
              <a:latin typeface="Symbol" pitchFamily="2" charset="2"/>
              <a:cs typeface="Century Gothic"/>
            </a:endParaRP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6F85C3EC-1C89-0A43-BFAB-9EF6DDE4AA85}"/>
              </a:ext>
            </a:extLst>
          </p:cNvPr>
          <p:cNvSpPr/>
          <p:nvPr/>
        </p:nvSpPr>
        <p:spPr bwMode="auto">
          <a:xfrm rot="2789603">
            <a:off x="5029671" y="2786403"/>
            <a:ext cx="527018" cy="230455"/>
          </a:xfrm>
          <a:prstGeom prst="rightArrow">
            <a:avLst/>
          </a:prstGeom>
          <a:solidFill>
            <a:srgbClr val="F0C7DC"/>
          </a:solidFill>
          <a:ln w="9525" cap="flat" cmpd="sng" algn="ctr">
            <a:solidFill>
              <a:srgbClr val="D3569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C24CCA33-6885-3D43-9DAA-463E1779A350}"/>
              </a:ext>
            </a:extLst>
          </p:cNvPr>
          <p:cNvSpPr/>
          <p:nvPr/>
        </p:nvSpPr>
        <p:spPr bwMode="auto">
          <a:xfrm rot="8299687">
            <a:off x="3636236" y="2792953"/>
            <a:ext cx="541510" cy="224288"/>
          </a:xfrm>
          <a:prstGeom prst="rightArrow">
            <a:avLst/>
          </a:prstGeom>
          <a:solidFill>
            <a:srgbClr val="F0C7DC"/>
          </a:solidFill>
          <a:ln w="9525" cap="flat" cmpd="sng" algn="ctr">
            <a:solidFill>
              <a:srgbClr val="D3569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1D0C14C6-E59C-0F48-BB69-36E6EAC7C544}"/>
              </a:ext>
            </a:extLst>
          </p:cNvPr>
          <p:cNvSpPr/>
          <p:nvPr/>
        </p:nvSpPr>
        <p:spPr bwMode="auto">
          <a:xfrm>
            <a:off x="2531867" y="4469414"/>
            <a:ext cx="1584176" cy="527566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</a:pPr>
            <a:r>
              <a:rPr lang="de-DE" sz="1400" dirty="0">
                <a:latin typeface="Century Gothic"/>
                <a:cs typeface="Century Gothic"/>
              </a:rPr>
              <a:t>Sensitivity Goal</a:t>
            </a:r>
          </a:p>
          <a:p>
            <a:pPr algn="ctr">
              <a:spcBef>
                <a:spcPts val="0"/>
              </a:spcBef>
            </a:pPr>
            <a:r>
              <a:rPr lang="de-DE" sz="1400" dirty="0">
                <a:latin typeface="Century Gothic"/>
                <a:cs typeface="Century Gothic"/>
              </a:rPr>
              <a:t>≈ 4 x10</a:t>
            </a:r>
            <a:r>
              <a:rPr lang="de-DE" sz="1400" baseline="30000" dirty="0">
                <a:latin typeface="Century Gothic"/>
                <a:cs typeface="Century Gothic"/>
              </a:rPr>
              <a:t>-14</a:t>
            </a:r>
            <a:endParaRPr lang="de-DE" sz="1400" dirty="0">
              <a:latin typeface="Century Gothic"/>
              <a:cs typeface="Century Gothic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1C0678A-D2CD-D34D-9B1F-7264E923A7AF}"/>
              </a:ext>
            </a:extLst>
          </p:cNvPr>
          <p:cNvSpPr/>
          <p:nvPr/>
        </p:nvSpPr>
        <p:spPr bwMode="auto">
          <a:xfrm>
            <a:off x="5027959" y="4490435"/>
            <a:ext cx="1539180" cy="510902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</a:pPr>
            <a:r>
              <a:rPr lang="de-DE" sz="1400" dirty="0">
                <a:latin typeface="Century Gothic"/>
                <a:cs typeface="Century Gothic"/>
              </a:rPr>
              <a:t>Sensitivity Goal</a:t>
            </a:r>
          </a:p>
          <a:p>
            <a:pPr algn="ctr">
              <a:spcBef>
                <a:spcPts val="0"/>
              </a:spcBef>
            </a:pPr>
            <a:r>
              <a:rPr lang="de-DE" sz="1400" dirty="0">
                <a:latin typeface="Century Gothic"/>
                <a:cs typeface="Century Gothic"/>
              </a:rPr>
              <a:t>≈ 1 x10</a:t>
            </a:r>
            <a:r>
              <a:rPr lang="de-DE" sz="1400" baseline="30000" dirty="0">
                <a:latin typeface="Century Gothic"/>
                <a:cs typeface="Century Gothic"/>
              </a:rPr>
              <a:t>-16</a:t>
            </a:r>
            <a:endParaRPr lang="de-DE" sz="14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236314695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2FDC87-DD1B-A746-B372-0B4D0148307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43000" y="1006082"/>
            <a:ext cx="7742237" cy="1136721"/>
          </a:xfrm>
        </p:spPr>
        <p:txBody>
          <a:bodyPr/>
          <a:lstStyle/>
          <a:p>
            <a:r>
              <a:rPr lang="en-US" dirty="0"/>
              <a:t>MEG II and Mu3e (Phase I) have similar beam requirements:</a:t>
            </a:r>
          </a:p>
          <a:p>
            <a:pPr lvl="1"/>
            <a:r>
              <a:rPr lang="en-US" dirty="0"/>
              <a:t>Intensity O(10</a:t>
            </a:r>
            <a:r>
              <a:rPr lang="en-US" baseline="30000" dirty="0"/>
              <a:t>8</a:t>
            </a:r>
            <a:r>
              <a:rPr lang="en-US" dirty="0"/>
              <a:t> 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baseline="30000" dirty="0">
                <a:latin typeface="Symbol" pitchFamily="2" charset="2"/>
              </a:rPr>
              <a:t>+</a:t>
            </a:r>
            <a:r>
              <a:rPr lang="en-US" dirty="0"/>
              <a:t>/s), low momentum p=28 MeV/c (surface muons)</a:t>
            </a:r>
          </a:p>
          <a:p>
            <a:pPr lvl="1"/>
            <a:r>
              <a:rPr lang="en-US" dirty="0"/>
              <a:t>Stopped in few cm</a:t>
            </a:r>
            <a:r>
              <a:rPr lang="en-US" baseline="30000" dirty="0"/>
              <a:t>2</a:t>
            </a:r>
            <a:r>
              <a:rPr lang="en-US" dirty="0"/>
              <a:t> target foil</a:t>
            </a:r>
          </a:p>
          <a:p>
            <a:pPr lvl="1"/>
            <a:r>
              <a:rPr lang="en-US" dirty="0"/>
              <a:t>Low positron contamination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86D93B7-170B-714E-BAFA-443CA932B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MEG II and Mu3e beam lines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796D50-3EDB-974D-8CE3-9AAD98439EC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16</a:t>
            </a:fld>
            <a:endParaRPr lang="de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629AA5-1116-EB42-A4C2-B895EA35B7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276" y="2403795"/>
            <a:ext cx="3812708" cy="25444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F4CA74-B187-E047-9BB1-BE2A68F358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2200" y="1749093"/>
            <a:ext cx="2409854" cy="31954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E7285E-1CC5-0048-999C-721DB9C21959}"/>
              </a:ext>
            </a:extLst>
          </p:cNvPr>
          <p:cNvSpPr txBox="1"/>
          <p:nvPr/>
        </p:nvSpPr>
        <p:spPr>
          <a:xfrm>
            <a:off x="4485642" y="2448335"/>
            <a:ext cx="684483" cy="93609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Mu3e</a:t>
            </a:r>
          </a:p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Compact</a:t>
            </a:r>
          </a:p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Muon</a:t>
            </a:r>
          </a:p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Beamline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8F31C2-3677-1544-9D79-A7F585E44FA6}"/>
              </a:ext>
            </a:extLst>
          </p:cNvPr>
          <p:cNvSpPr txBox="1"/>
          <p:nvPr/>
        </p:nvSpPr>
        <p:spPr>
          <a:xfrm>
            <a:off x="5630060" y="1744922"/>
            <a:ext cx="684482" cy="69910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MEG</a:t>
            </a:r>
          </a:p>
          <a:p>
            <a:pPr algn="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Muon</a:t>
            </a:r>
          </a:p>
          <a:p>
            <a:pPr algn="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Beamline</a:t>
            </a:r>
          </a:p>
        </p:txBody>
      </p:sp>
    </p:spTree>
    <p:extLst>
      <p:ext uri="{BB962C8B-B14F-4D97-AF65-F5344CB8AC3E}">
        <p14:creationId xmlns:p14="http://schemas.microsoft.com/office/powerpoint/2010/main" val="3756652664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05681BE-0910-B647-A26F-561388044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MEG Experiment Layout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EA9A50-A972-F54C-9BD9-A5D183BD784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17</a:t>
            </a:fld>
            <a:endParaRPr lang="de-DE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8454F9F-EADE-8544-AEA0-D1D9CDA60E7B}"/>
              </a:ext>
            </a:extLst>
          </p:cNvPr>
          <p:cNvGrpSpPr/>
          <p:nvPr/>
        </p:nvGrpSpPr>
        <p:grpSpPr>
          <a:xfrm>
            <a:off x="92311" y="1998558"/>
            <a:ext cx="2895499" cy="3069716"/>
            <a:chOff x="92312" y="3356992"/>
            <a:chExt cx="3227447" cy="3421638"/>
          </a:xfrm>
        </p:grpSpPr>
        <p:pic>
          <p:nvPicPr>
            <p:cNvPr id="6" name="Picture 18">
              <a:extLst>
                <a:ext uri="{FF2B5EF4-FFF2-40B4-BE49-F238E27FC236}">
                  <a16:creationId xmlns:a16="http://schemas.microsoft.com/office/drawing/2014/main" id="{F8BC2848-9949-DC4D-A5C6-A941BC9852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92312" y="3356992"/>
              <a:ext cx="3227447" cy="3421638"/>
            </a:xfrm>
            <a:prstGeom prst="rect">
              <a:avLst/>
            </a:prstGeom>
          </p:spPr>
        </p:pic>
        <p:cxnSp>
          <p:nvCxnSpPr>
            <p:cNvPr id="7" name="Straight Connector 39">
              <a:extLst>
                <a:ext uri="{FF2B5EF4-FFF2-40B4-BE49-F238E27FC236}">
                  <a16:creationId xmlns:a16="http://schemas.microsoft.com/office/drawing/2014/main" id="{947459A6-E80D-A642-91E5-066A055E9051}"/>
                </a:ext>
              </a:extLst>
            </p:cNvPr>
            <p:cNvCxnSpPr/>
            <p:nvPr/>
          </p:nvCxnSpPr>
          <p:spPr>
            <a:xfrm rot="10740000">
              <a:off x="1057117" y="4817685"/>
              <a:ext cx="621080" cy="118072"/>
            </a:xfrm>
            <a:prstGeom prst="line">
              <a:avLst/>
            </a:prstGeom>
            <a:ln w="12700" cmpd="sng">
              <a:solidFill>
                <a:srgbClr val="FF36C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41">
              <a:extLst>
                <a:ext uri="{FF2B5EF4-FFF2-40B4-BE49-F238E27FC236}">
                  <a16:creationId xmlns:a16="http://schemas.microsoft.com/office/drawing/2014/main" id="{0285FB03-ED49-CC41-9E56-ACF3CB33B022}"/>
                </a:ext>
              </a:extLst>
            </p:cNvPr>
            <p:cNvCxnSpPr/>
            <p:nvPr/>
          </p:nvCxnSpPr>
          <p:spPr>
            <a:xfrm rot="10200000">
              <a:off x="768631" y="4756639"/>
              <a:ext cx="148004" cy="53604"/>
            </a:xfrm>
            <a:prstGeom prst="line">
              <a:avLst/>
            </a:prstGeom>
            <a:ln w="12700" cmpd="sng">
              <a:solidFill>
                <a:srgbClr val="FF36C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44">
              <a:extLst>
                <a:ext uri="{FF2B5EF4-FFF2-40B4-BE49-F238E27FC236}">
                  <a16:creationId xmlns:a16="http://schemas.microsoft.com/office/drawing/2014/main" id="{D6365976-17EC-1F4C-A8F7-570D7B42608C}"/>
                </a:ext>
              </a:extLst>
            </p:cNvPr>
            <p:cNvCxnSpPr/>
            <p:nvPr/>
          </p:nvCxnSpPr>
          <p:spPr>
            <a:xfrm flipH="1" flipV="1">
              <a:off x="1265767" y="3928533"/>
              <a:ext cx="406401" cy="872068"/>
            </a:xfrm>
            <a:prstGeom prst="line">
              <a:avLst/>
            </a:prstGeom>
            <a:ln w="12700" cmpd="sng">
              <a:solidFill>
                <a:srgbClr val="008000"/>
              </a:solidFill>
              <a:headEnd type="stealth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11">
              <a:extLst>
                <a:ext uri="{FF2B5EF4-FFF2-40B4-BE49-F238E27FC236}">
                  <a16:creationId xmlns:a16="http://schemas.microsoft.com/office/drawing/2014/main" id="{F91CE694-D3C7-A642-89BC-DEF836452ED1}"/>
                </a:ext>
              </a:extLst>
            </p:cNvPr>
            <p:cNvSpPr txBox="1"/>
            <p:nvPr/>
          </p:nvSpPr>
          <p:spPr>
            <a:xfrm>
              <a:off x="770436" y="4382392"/>
              <a:ext cx="2487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 dirty="0">
                  <a:solidFill>
                    <a:srgbClr val="FF36C9"/>
                  </a:solidFill>
                  <a:latin typeface="Times New Roman"/>
                  <a:ea typeface="Lucida Grande"/>
                  <a:cs typeface="Times New Roman"/>
                </a:rPr>
                <a:t>γ</a:t>
              </a:r>
              <a:endParaRPr lang="en-US" sz="1200" b="1" i="1" dirty="0">
                <a:solidFill>
                  <a:srgbClr val="FF36C9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AA66089E-5F63-0A4E-8D4F-6B76C13D8CBE}"/>
                </a:ext>
              </a:extLst>
            </p:cNvPr>
            <p:cNvSpPr txBox="1"/>
            <p:nvPr/>
          </p:nvSpPr>
          <p:spPr>
            <a:xfrm>
              <a:off x="1128541" y="3587936"/>
              <a:ext cx="3979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dirty="0">
                  <a:solidFill>
                    <a:srgbClr val="008000"/>
                  </a:solidFill>
                  <a:latin typeface="Times New Roman"/>
                  <a:cs typeface="Times New Roman"/>
                </a:rPr>
                <a:t>μ</a:t>
              </a:r>
              <a:r>
                <a:rPr lang="en-US" sz="1200" b="1" i="1" baseline="30000" dirty="0">
                  <a:solidFill>
                    <a:srgbClr val="008000"/>
                  </a:solidFill>
                  <a:latin typeface="Times New Roman"/>
                  <a:cs typeface="Times New Roman"/>
                </a:rPr>
                <a:t>+</a:t>
              </a:r>
              <a:endParaRPr lang="en-US" sz="1200" b="1" i="1" dirty="0">
                <a:solidFill>
                  <a:srgbClr val="0080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2" name="TextBox 13">
              <a:extLst>
                <a:ext uri="{FF2B5EF4-FFF2-40B4-BE49-F238E27FC236}">
                  <a16:creationId xmlns:a16="http://schemas.microsoft.com/office/drawing/2014/main" id="{7ACA954E-A82A-6B49-BEE1-63F5F60FA1AC}"/>
                </a:ext>
              </a:extLst>
            </p:cNvPr>
            <p:cNvSpPr txBox="1"/>
            <p:nvPr/>
          </p:nvSpPr>
          <p:spPr>
            <a:xfrm>
              <a:off x="1788099" y="5538409"/>
              <a:ext cx="3113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 dirty="0">
                  <a:solidFill>
                    <a:srgbClr val="003F95"/>
                  </a:solidFill>
                  <a:latin typeface="Times New Roman"/>
                  <a:cs typeface="Times New Roman"/>
                </a:rPr>
                <a:t>e</a:t>
              </a:r>
              <a:r>
                <a:rPr lang="en-US" sz="1200" b="1" i="1" baseline="30000" dirty="0">
                  <a:solidFill>
                    <a:srgbClr val="003F95"/>
                  </a:solidFill>
                  <a:latin typeface="Times New Roman"/>
                  <a:cs typeface="Times New Roman"/>
                </a:rPr>
                <a:t>+</a:t>
              </a:r>
              <a:endParaRPr lang="en-US" sz="1200" b="1" i="1" dirty="0">
                <a:solidFill>
                  <a:srgbClr val="003F95"/>
                </a:solidFill>
                <a:latin typeface="Times New Roman"/>
                <a:cs typeface="Times New Roman"/>
              </a:endParaRPr>
            </a:p>
          </p:txBody>
        </p:sp>
      </p:grpSp>
      <p:pic>
        <p:nvPicPr>
          <p:cNvPr id="13" name="Picture 230" descr="pic">
            <a:extLst>
              <a:ext uri="{FF2B5EF4-FFF2-40B4-BE49-F238E27FC236}">
                <a16:creationId xmlns:a16="http://schemas.microsoft.com/office/drawing/2014/main" id="{67FD784E-AB7D-334E-A356-AB0421B8C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9296" y="1273914"/>
            <a:ext cx="5184526" cy="2519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242">
            <a:extLst>
              <a:ext uri="{FF2B5EF4-FFF2-40B4-BE49-F238E27FC236}">
                <a16:creationId xmlns:a16="http://schemas.microsoft.com/office/drawing/2014/main" id="{70FB0567-45D8-3E42-BD44-6B468CEB3175}"/>
              </a:ext>
            </a:extLst>
          </p:cNvPr>
          <p:cNvGrpSpPr>
            <a:grpSpLocks/>
          </p:cNvGrpSpPr>
          <p:nvPr/>
        </p:nvGrpSpPr>
        <p:grpSpPr bwMode="auto">
          <a:xfrm>
            <a:off x="4139977" y="3950184"/>
            <a:ext cx="1008062" cy="342900"/>
            <a:chOff x="1202" y="3702"/>
            <a:chExt cx="635" cy="216"/>
          </a:xfrm>
        </p:grpSpPr>
        <p:sp>
          <p:nvSpPr>
            <p:cNvPr id="15" name="Line 238">
              <a:extLst>
                <a:ext uri="{FF2B5EF4-FFF2-40B4-BE49-F238E27FC236}">
                  <a16:creationId xmlns:a16="http://schemas.microsoft.com/office/drawing/2014/main" id="{10780F1F-3CE8-1D42-98FD-1CE3DAE506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2" y="3748"/>
              <a:ext cx="63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ts val="0"/>
                </a:spcBef>
              </a:pPr>
              <a:endParaRPr lang="en-US" sz="1100">
                <a:latin typeface="Century Gothic"/>
                <a:cs typeface="Century Gothic"/>
              </a:endParaRPr>
            </a:p>
          </p:txBody>
        </p:sp>
        <p:sp>
          <p:nvSpPr>
            <p:cNvPr id="16" name="Line 239">
              <a:extLst>
                <a:ext uri="{FF2B5EF4-FFF2-40B4-BE49-F238E27FC236}">
                  <a16:creationId xmlns:a16="http://schemas.microsoft.com/office/drawing/2014/main" id="{744C3F41-7D1A-154E-B209-04C577AFE5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37" y="3702"/>
              <a:ext cx="0" cy="9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ts val="0"/>
                </a:spcBef>
              </a:pPr>
              <a:endParaRPr lang="en-US" sz="1100">
                <a:latin typeface="Century Gothic"/>
                <a:cs typeface="Century Gothic"/>
              </a:endParaRPr>
            </a:p>
          </p:txBody>
        </p:sp>
        <p:sp>
          <p:nvSpPr>
            <p:cNvPr id="17" name="Line 240">
              <a:extLst>
                <a:ext uri="{FF2B5EF4-FFF2-40B4-BE49-F238E27FC236}">
                  <a16:creationId xmlns:a16="http://schemas.microsoft.com/office/drawing/2014/main" id="{DE748B82-5A1B-5044-BA7B-51692E0CE3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2" y="3702"/>
              <a:ext cx="0" cy="9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ts val="0"/>
                </a:spcBef>
              </a:pPr>
              <a:endParaRPr lang="en-US" sz="1100">
                <a:latin typeface="Century Gothic"/>
                <a:cs typeface="Century Gothic"/>
              </a:endParaRPr>
            </a:p>
          </p:txBody>
        </p:sp>
        <p:sp>
          <p:nvSpPr>
            <p:cNvPr id="18" name="Text Box 241">
              <a:extLst>
                <a:ext uri="{FF2B5EF4-FFF2-40B4-BE49-F238E27FC236}">
                  <a16:creationId xmlns:a16="http://schemas.microsoft.com/office/drawing/2014/main" id="{73ADDBE2-6F3A-414F-B75C-F6755EB3EC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8" y="3724"/>
              <a:ext cx="285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400">
                  <a:latin typeface="Century Gothic"/>
                  <a:cs typeface="Century Gothic"/>
                </a:rPr>
                <a:t>1m</a:t>
              </a:r>
            </a:p>
          </p:txBody>
        </p:sp>
      </p:grp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9E7592D3-1ECA-0D49-8208-EB032D01A4A0}"/>
              </a:ext>
            </a:extLst>
          </p:cNvPr>
          <p:cNvSpPr/>
          <p:nvPr/>
        </p:nvSpPr>
        <p:spPr bwMode="auto">
          <a:xfrm>
            <a:off x="4644008" y="885860"/>
            <a:ext cx="1728290" cy="792681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</a:pPr>
            <a:r>
              <a:rPr lang="en-US" sz="1050" b="1" dirty="0">
                <a:latin typeface="Century Gothic"/>
                <a:cs typeface="Century Gothic"/>
              </a:rPr>
              <a:t>Drift Chamber</a:t>
            </a:r>
          </a:p>
          <a:p>
            <a:pPr>
              <a:spcBef>
                <a:spcPts val="0"/>
              </a:spcBef>
            </a:pPr>
            <a:r>
              <a:rPr lang="en-US" sz="1050" dirty="0">
                <a:latin typeface="Century Gothic"/>
                <a:cs typeface="Century Gothic"/>
              </a:rPr>
              <a:t>Ultra-light material</a:t>
            </a:r>
          </a:p>
          <a:p>
            <a:pPr>
              <a:spcBef>
                <a:spcPts val="0"/>
              </a:spcBef>
            </a:pPr>
            <a:r>
              <a:rPr lang="en-US" sz="1050" dirty="0">
                <a:latin typeface="Century Gothic"/>
                <a:cs typeface="Century Gothic"/>
              </a:rPr>
              <a:t>Precise measurement</a:t>
            </a:r>
          </a:p>
          <a:p>
            <a:pPr>
              <a:spcBef>
                <a:spcPts val="0"/>
              </a:spcBef>
            </a:pPr>
            <a:r>
              <a:rPr lang="en-US" sz="1050" dirty="0">
                <a:latin typeface="Century Gothic"/>
                <a:cs typeface="Century Gothic"/>
              </a:rPr>
              <a:t>of e</a:t>
            </a:r>
            <a:r>
              <a:rPr lang="en-US" sz="1050" baseline="30000" dirty="0">
                <a:latin typeface="Century Gothic"/>
                <a:cs typeface="Century Gothic"/>
              </a:rPr>
              <a:t>+</a:t>
            </a:r>
            <a:r>
              <a:rPr lang="en-US" sz="1050" dirty="0">
                <a:latin typeface="Century Gothic"/>
                <a:cs typeface="Century Gothic"/>
              </a:rPr>
              <a:t> tracks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5F8CDDAC-8F99-3140-B912-9FE1C8094634}"/>
              </a:ext>
            </a:extLst>
          </p:cNvPr>
          <p:cNvSpPr/>
          <p:nvPr/>
        </p:nvSpPr>
        <p:spPr bwMode="auto">
          <a:xfrm>
            <a:off x="1627822" y="1007890"/>
            <a:ext cx="2376363" cy="648325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</a:pPr>
            <a:r>
              <a:rPr lang="en-US" sz="1050" b="1" dirty="0">
                <a:latin typeface="Century Gothic"/>
                <a:cs typeface="Century Gothic"/>
              </a:rPr>
              <a:t>COBRA Magnet</a:t>
            </a:r>
          </a:p>
          <a:p>
            <a:pPr>
              <a:spcBef>
                <a:spcPts val="0"/>
              </a:spcBef>
            </a:pPr>
            <a:r>
              <a:rPr lang="en-US" sz="1050" dirty="0">
                <a:latin typeface="Century Gothic"/>
                <a:cs typeface="Century Gothic"/>
              </a:rPr>
              <a:t>Gradient field .27 T magnet</a:t>
            </a:r>
          </a:p>
          <a:p>
            <a:pPr>
              <a:spcBef>
                <a:spcPts val="0"/>
              </a:spcBef>
            </a:pPr>
            <a:r>
              <a:rPr lang="en-US" sz="1050" dirty="0">
                <a:latin typeface="Century Gothic"/>
                <a:cs typeface="Century Gothic"/>
              </a:rPr>
              <a:t>sweeps out “high </a:t>
            </a:r>
            <a:r>
              <a:rPr lang="en-US" sz="1050" dirty="0" err="1">
                <a:latin typeface="Century Gothic"/>
                <a:cs typeface="Century Gothic"/>
              </a:rPr>
              <a:t>p</a:t>
            </a:r>
            <a:r>
              <a:rPr lang="en-US" sz="1050" baseline="-25000" dirty="0" err="1">
                <a:latin typeface="Century Gothic"/>
                <a:cs typeface="Century Gothic"/>
              </a:rPr>
              <a:t>T</a:t>
            </a:r>
            <a:r>
              <a:rPr lang="en-US" sz="1050" dirty="0">
                <a:latin typeface="Century Gothic"/>
                <a:cs typeface="Century Gothic"/>
              </a:rPr>
              <a:t>” e</a:t>
            </a:r>
            <a:r>
              <a:rPr lang="en-US" sz="1050" baseline="30000" dirty="0">
                <a:latin typeface="Century Gothic"/>
                <a:cs typeface="Century Gothic"/>
              </a:rPr>
              <a:t>+</a:t>
            </a:r>
            <a:r>
              <a:rPr lang="en-US" sz="1050" dirty="0">
                <a:latin typeface="Century Gothic"/>
                <a:cs typeface="Century Gothic"/>
              </a:rPr>
              <a:t> quickly</a:t>
            </a:r>
          </a:p>
          <a:p>
            <a:pPr>
              <a:spcBef>
                <a:spcPts val="0"/>
              </a:spcBef>
            </a:pPr>
            <a:endParaRPr lang="en-US" sz="1050" dirty="0">
              <a:latin typeface="Century Gothic"/>
              <a:cs typeface="Century Gothic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4EFCBBA9-5922-584A-ABE7-D95804EB3DE0}"/>
              </a:ext>
            </a:extLst>
          </p:cNvPr>
          <p:cNvSpPr/>
          <p:nvPr/>
        </p:nvSpPr>
        <p:spPr bwMode="auto">
          <a:xfrm>
            <a:off x="1894385" y="2103930"/>
            <a:ext cx="1368251" cy="935639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</a:pPr>
            <a:r>
              <a:rPr lang="en-US" sz="1050" b="1" dirty="0">
                <a:latin typeface="Century Gothic"/>
                <a:cs typeface="Century Gothic"/>
              </a:rPr>
              <a:t>Muon Beam</a:t>
            </a:r>
          </a:p>
          <a:p>
            <a:pPr>
              <a:spcBef>
                <a:spcPts val="0"/>
              </a:spcBef>
            </a:pPr>
            <a:r>
              <a:rPr lang="en-US" sz="1050" dirty="0">
                <a:latin typeface="Century Gothic"/>
                <a:cs typeface="Century Gothic"/>
              </a:rPr>
              <a:t>Most intense DC </a:t>
            </a:r>
            <a:br>
              <a:rPr lang="en-US" sz="1050" dirty="0">
                <a:latin typeface="Century Gothic"/>
                <a:cs typeface="Century Gothic"/>
              </a:rPr>
            </a:br>
            <a:r>
              <a:rPr lang="en-US" sz="1050" dirty="0">
                <a:latin typeface="Century Gothic"/>
                <a:cs typeface="Century Gothic"/>
              </a:rPr>
              <a:t>muon beam</a:t>
            </a:r>
          </a:p>
          <a:p>
            <a:pPr>
              <a:spcBef>
                <a:spcPts val="0"/>
              </a:spcBef>
            </a:pPr>
            <a:r>
              <a:rPr lang="en-US" sz="1050" dirty="0">
                <a:latin typeface="Century Gothic"/>
                <a:cs typeface="Century Gothic"/>
              </a:rPr>
              <a:t>up to 10</a:t>
            </a:r>
            <a:r>
              <a:rPr lang="en-US" sz="1050" baseline="30000" dirty="0">
                <a:latin typeface="Century Gothic"/>
                <a:cs typeface="Century Gothic"/>
              </a:rPr>
              <a:t>8</a:t>
            </a:r>
            <a:r>
              <a:rPr lang="en-US" sz="1050" dirty="0">
                <a:latin typeface="Century Gothic"/>
                <a:cs typeface="Century Gothic"/>
              </a:rPr>
              <a:t> </a:t>
            </a:r>
            <a:r>
              <a:rPr lang="en-US" sz="1050" dirty="0">
                <a:latin typeface="Symbol" charset="2"/>
                <a:cs typeface="Symbol" charset="2"/>
              </a:rPr>
              <a:t>m</a:t>
            </a:r>
            <a:r>
              <a:rPr lang="en-US" sz="1050" baseline="30000" dirty="0">
                <a:latin typeface="Symbol" charset="2"/>
                <a:cs typeface="Symbol" charset="2"/>
              </a:rPr>
              <a:t>+</a:t>
            </a:r>
            <a:r>
              <a:rPr lang="en-US" sz="1050" dirty="0">
                <a:latin typeface="Century Gothic"/>
                <a:cs typeface="Century Gothic"/>
              </a:rPr>
              <a:t>/s </a:t>
            </a:r>
            <a:br>
              <a:rPr lang="en-US" sz="1050" dirty="0">
                <a:latin typeface="Century Gothic"/>
                <a:cs typeface="Century Gothic"/>
              </a:rPr>
            </a:br>
            <a:r>
              <a:rPr lang="en-US" sz="1050" dirty="0">
                <a:latin typeface="Century Gothic"/>
                <a:cs typeface="Century Gothic"/>
              </a:rPr>
              <a:t>on target</a:t>
            </a:r>
          </a:p>
          <a:p>
            <a:pPr>
              <a:spcBef>
                <a:spcPts val="0"/>
              </a:spcBef>
            </a:pPr>
            <a:endParaRPr lang="en-US" sz="1050" dirty="0">
              <a:latin typeface="Century Gothic"/>
              <a:cs typeface="Century Gothic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D64FFD94-AA11-224A-8131-88AC520CD304}"/>
              </a:ext>
            </a:extLst>
          </p:cNvPr>
          <p:cNvSpPr/>
          <p:nvPr/>
        </p:nvSpPr>
        <p:spPr bwMode="auto">
          <a:xfrm>
            <a:off x="5257376" y="3198808"/>
            <a:ext cx="1224136" cy="982743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</a:pPr>
            <a:r>
              <a:rPr lang="en-US" sz="1050" b="1" dirty="0">
                <a:latin typeface="Century Gothic"/>
                <a:cs typeface="Century Gothic"/>
              </a:rPr>
              <a:t>Timing Counter</a:t>
            </a:r>
          </a:p>
          <a:p>
            <a:pPr>
              <a:spcBef>
                <a:spcPts val="0"/>
              </a:spcBef>
            </a:pPr>
            <a:r>
              <a:rPr lang="en-US" sz="1050" dirty="0">
                <a:latin typeface="Century Gothic"/>
                <a:cs typeface="Century Gothic"/>
              </a:rPr>
              <a:t>Resolution &lt;100ps</a:t>
            </a:r>
          </a:p>
          <a:p>
            <a:pPr>
              <a:spcBef>
                <a:spcPts val="0"/>
              </a:spcBef>
            </a:pPr>
            <a:r>
              <a:rPr lang="en-US" sz="1050" dirty="0">
                <a:latin typeface="Century Gothic"/>
                <a:cs typeface="Century Gothic"/>
              </a:rPr>
              <a:t>in 1.4T B-field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BB0F7FE-E49B-524A-91B7-8C095C493E05}"/>
              </a:ext>
            </a:extLst>
          </p:cNvPr>
          <p:cNvSpPr/>
          <p:nvPr/>
        </p:nvSpPr>
        <p:spPr bwMode="auto">
          <a:xfrm>
            <a:off x="6588224" y="3898210"/>
            <a:ext cx="2327363" cy="935667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</a:pPr>
            <a:r>
              <a:rPr lang="en-US" sz="1050" b="1" dirty="0">
                <a:latin typeface="Century Gothic"/>
                <a:cs typeface="Century Gothic"/>
              </a:rPr>
              <a:t>Liquid Xenon Calorimeter</a:t>
            </a:r>
          </a:p>
          <a:p>
            <a:pPr>
              <a:spcBef>
                <a:spcPts val="0"/>
              </a:spcBef>
            </a:pPr>
            <a:r>
              <a:rPr lang="en-US" sz="1050" dirty="0">
                <a:latin typeface="Century Gothic"/>
                <a:cs typeface="Century Gothic"/>
              </a:rPr>
              <a:t>World’s largest </a:t>
            </a:r>
            <a:r>
              <a:rPr lang="en-US" sz="1050" dirty="0" err="1">
                <a:latin typeface="Century Gothic"/>
                <a:cs typeface="Century Gothic"/>
              </a:rPr>
              <a:t>LXe</a:t>
            </a:r>
            <a:r>
              <a:rPr lang="en-US" sz="1050" dirty="0">
                <a:latin typeface="Century Gothic"/>
                <a:cs typeface="Century Gothic"/>
              </a:rPr>
              <a:t> calorimeter</a:t>
            </a:r>
            <a:br>
              <a:rPr lang="en-US" sz="1050" dirty="0">
                <a:latin typeface="Century Gothic"/>
                <a:cs typeface="Century Gothic"/>
              </a:rPr>
            </a:br>
            <a:r>
              <a:rPr lang="en-US" sz="1050" dirty="0">
                <a:latin typeface="Century Gothic"/>
                <a:cs typeface="Century Gothic"/>
              </a:rPr>
              <a:t>~900 l (2.7t) with 846 PMTs</a:t>
            </a:r>
          </a:p>
          <a:p>
            <a:pPr>
              <a:spcBef>
                <a:spcPts val="0"/>
              </a:spcBef>
            </a:pPr>
            <a:r>
              <a:rPr lang="en-US" sz="1050" dirty="0">
                <a:latin typeface="Century Gothic"/>
                <a:cs typeface="Century Gothic"/>
              </a:rPr>
              <a:t>immersed in Xenon</a:t>
            </a:r>
          </a:p>
          <a:p>
            <a:pPr>
              <a:spcBef>
                <a:spcPts val="0"/>
              </a:spcBef>
            </a:pPr>
            <a:r>
              <a:rPr lang="en-US" sz="1050" dirty="0">
                <a:latin typeface="Century Gothic"/>
                <a:cs typeface="Century Gothic"/>
              </a:rPr>
              <a:t>Lots of pioneering work</a:t>
            </a:r>
          </a:p>
          <a:p>
            <a:pPr>
              <a:spcBef>
                <a:spcPts val="0"/>
              </a:spcBef>
            </a:pPr>
            <a:endParaRPr lang="en-US" sz="105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229328319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6E67C86-9979-4D45-93B3-55F473169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MEG: A few pictures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2A2405-1E31-8D45-873B-AA2DDE99656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18</a:t>
            </a:fld>
            <a:endParaRPr lang="de-DE" dirty="0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151E2740-9D6C-5E4A-AC60-1ED9EEE709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659"/>
          <a:stretch/>
        </p:blipFill>
        <p:spPr bwMode="auto">
          <a:xfrm>
            <a:off x="6444208" y="1052166"/>
            <a:ext cx="2274342" cy="2564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10" descr="IMG_8191">
            <a:extLst>
              <a:ext uri="{FF2B5EF4-FFF2-40B4-BE49-F238E27FC236}">
                <a16:creationId xmlns:a16="http://schemas.microsoft.com/office/drawing/2014/main" id="{635315A1-4F5F-504C-AC00-8887A9B90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1052166"/>
            <a:ext cx="2736676" cy="250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6298D043-323E-C648-81D2-DAB114CD2A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69621" y="2628590"/>
            <a:ext cx="3039523" cy="230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CB92D3-5B79-E54C-99CB-3225475F86CF}"/>
              </a:ext>
            </a:extLst>
          </p:cNvPr>
          <p:cNvSpPr txBox="1"/>
          <p:nvPr/>
        </p:nvSpPr>
        <p:spPr>
          <a:xfrm>
            <a:off x="107504" y="3709520"/>
            <a:ext cx="2039533" cy="28943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Muon stopping target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65C9A1-377F-074E-B3FB-A63DE9745CBD}"/>
              </a:ext>
            </a:extLst>
          </p:cNvPr>
          <p:cNvSpPr txBox="1"/>
          <p:nvPr/>
        </p:nvSpPr>
        <p:spPr>
          <a:xfrm>
            <a:off x="6894468" y="3631382"/>
            <a:ext cx="1373822" cy="5941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Liquid Xenon Calorimeter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40C2353-5E0F-1A4C-9C7E-7B9A8E1E4D54}"/>
              </a:ext>
            </a:extLst>
          </p:cNvPr>
          <p:cNvCxnSpPr/>
          <p:nvPr/>
        </p:nvCxnSpPr>
        <p:spPr bwMode="auto">
          <a:xfrm flipV="1">
            <a:off x="1259632" y="2211710"/>
            <a:ext cx="719894" cy="141967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70135025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09DB21-A271-8E41-BAD1-D26193A6F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49C36B-9CB8-A14B-9E68-8713BB85A76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19</a:t>
            </a:fld>
            <a:endParaRPr lang="de-DE" dirty="0"/>
          </a:p>
        </p:txBody>
      </p:sp>
      <p:pic>
        <p:nvPicPr>
          <p:cNvPr id="5" name="Picture 5" descr="ledadc">
            <a:extLst>
              <a:ext uri="{FF2B5EF4-FFF2-40B4-BE49-F238E27FC236}">
                <a16:creationId xmlns:a16="http://schemas.microsoft.com/office/drawing/2014/main" id="{C90D492A-09F1-8F4C-BCC9-049CE6ABC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6780" y="868730"/>
            <a:ext cx="524480" cy="56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led">
            <a:extLst>
              <a:ext uri="{FF2B5EF4-FFF2-40B4-BE49-F238E27FC236}">
                <a16:creationId xmlns:a16="http://schemas.microsoft.com/office/drawing/2014/main" id="{B9445739-8ED4-AB4A-8E73-8394BD7D7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0579" y="937118"/>
            <a:ext cx="538128" cy="53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DFD5A6A7-3172-F94A-A147-60BE8E365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3653" y="947154"/>
            <a:ext cx="426019" cy="359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1A10BF59-BF27-6C49-9F98-51DAAAEBC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5944" y="1557518"/>
            <a:ext cx="417244" cy="368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F461E29C-1574-0E47-AFC5-45A54955F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0199" y="1595410"/>
            <a:ext cx="936850" cy="597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" name="AutoShape 10">
            <a:extLst>
              <a:ext uri="{FF2B5EF4-FFF2-40B4-BE49-F238E27FC236}">
                <a16:creationId xmlns:a16="http://schemas.microsoft.com/office/drawing/2014/main" id="{BE22EF62-BB3A-E947-8E13-47C0E1847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2428" y="635414"/>
            <a:ext cx="2522537" cy="1680681"/>
          </a:xfrm>
          <a:prstGeom prst="roundRect">
            <a:avLst>
              <a:gd name="adj" fmla="val 16667"/>
            </a:avLst>
          </a:prstGeom>
          <a:noFill/>
          <a:ln w="28575" cmpd="sng">
            <a:solidFill>
              <a:schemeClr val="accent5">
                <a:lumMod val="60000"/>
                <a:lumOff val="4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100">
              <a:latin typeface="Century Gothic"/>
              <a:cs typeface="Century Gothic"/>
            </a:endParaRPr>
          </a:p>
        </p:txBody>
      </p:sp>
      <p:sp>
        <p:nvSpPr>
          <p:cNvPr id="11" name="AutoShape 11">
            <a:extLst>
              <a:ext uri="{FF2B5EF4-FFF2-40B4-BE49-F238E27FC236}">
                <a16:creationId xmlns:a16="http://schemas.microsoft.com/office/drawing/2014/main" id="{784CCB87-FB38-C040-85BD-1A64FA787F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7388" y="3418309"/>
            <a:ext cx="2725052" cy="1241673"/>
          </a:xfrm>
          <a:prstGeom prst="roundRect">
            <a:avLst>
              <a:gd name="adj" fmla="val 16667"/>
            </a:avLst>
          </a:prstGeom>
          <a:noFill/>
          <a:ln w="28575" cmpd="sng">
            <a:solidFill>
              <a:schemeClr val="accent5">
                <a:lumMod val="60000"/>
                <a:lumOff val="4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100">
              <a:latin typeface="Century Gothic"/>
              <a:cs typeface="Century Gothic"/>
            </a:endParaRPr>
          </a:p>
        </p:txBody>
      </p:sp>
      <p:sp>
        <p:nvSpPr>
          <p:cNvPr id="12" name="AutoShape 12">
            <a:extLst>
              <a:ext uri="{FF2B5EF4-FFF2-40B4-BE49-F238E27FC236}">
                <a16:creationId xmlns:a16="http://schemas.microsoft.com/office/drawing/2014/main" id="{2A63E6FF-E9FE-0143-9F34-3607DF8532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592" y="2010385"/>
            <a:ext cx="2375246" cy="1443747"/>
          </a:xfrm>
          <a:prstGeom prst="roundRect">
            <a:avLst>
              <a:gd name="adj" fmla="val 16667"/>
            </a:avLst>
          </a:prstGeom>
          <a:noFill/>
          <a:ln w="28575" cmpd="sng">
            <a:solidFill>
              <a:schemeClr val="accent5">
                <a:lumMod val="60000"/>
                <a:lumOff val="4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100">
              <a:latin typeface="Century Gothic"/>
              <a:cs typeface="Century Gothic"/>
            </a:endParaRPr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3BC75491-0F6D-6E41-AAC5-56F88555E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5728" y="2586841"/>
            <a:ext cx="2332036" cy="647314"/>
          </a:xfrm>
          <a:prstGeom prst="roundRect">
            <a:avLst>
              <a:gd name="adj" fmla="val 16667"/>
            </a:avLst>
          </a:prstGeom>
          <a:noFill/>
          <a:ln w="28575" cmpd="sng">
            <a:solidFill>
              <a:schemeClr val="accent5">
                <a:lumMod val="60000"/>
                <a:lumOff val="4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100">
              <a:latin typeface="Century Gothic"/>
              <a:cs typeface="Century Gothic"/>
            </a:endParaRPr>
          </a:p>
        </p:txBody>
      </p:sp>
      <p:sp>
        <p:nvSpPr>
          <p:cNvPr id="14" name="AutoShape 14">
            <a:extLst>
              <a:ext uri="{FF2B5EF4-FFF2-40B4-BE49-F238E27FC236}">
                <a16:creationId xmlns:a16="http://schemas.microsoft.com/office/drawing/2014/main" id="{E75B8024-4F4C-CB41-AA8F-3EB43997C1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3567" y="634844"/>
            <a:ext cx="891250" cy="1545188"/>
          </a:xfrm>
          <a:prstGeom prst="roundRect">
            <a:avLst>
              <a:gd name="adj" fmla="val 16667"/>
            </a:avLst>
          </a:prstGeom>
          <a:noFill/>
          <a:ln w="28575" cmpd="sng">
            <a:solidFill>
              <a:schemeClr val="accent5">
                <a:lumMod val="60000"/>
                <a:lumOff val="4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100">
              <a:latin typeface="Century Gothic"/>
              <a:cs typeface="Century Gothic"/>
            </a:endParaRPr>
          </a:p>
        </p:txBody>
      </p:sp>
      <p:sp>
        <p:nvSpPr>
          <p:cNvPr id="15" name="Text Box 15">
            <a:extLst>
              <a:ext uri="{FF2B5EF4-FFF2-40B4-BE49-F238E27FC236}">
                <a16:creationId xmlns:a16="http://schemas.microsoft.com/office/drawing/2014/main" id="{0A2E8CB5-8A94-5C40-8118-32DEE7246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5529" y="670814"/>
            <a:ext cx="52448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kumimoji="1" lang="en-US" altLang="ja-JP" sz="1200" dirty="0">
                <a:solidFill>
                  <a:srgbClr val="008000"/>
                </a:solidFill>
                <a:latin typeface="Century Gothic"/>
                <a:cs typeface="Century Gothic"/>
              </a:rPr>
              <a:t>LED</a:t>
            </a:r>
          </a:p>
        </p:txBody>
      </p:sp>
      <p:sp>
        <p:nvSpPr>
          <p:cNvPr id="16" name="Text Box 16">
            <a:extLst>
              <a:ext uri="{FF2B5EF4-FFF2-40B4-BE49-F238E27FC236}">
                <a16:creationId xmlns:a16="http://schemas.microsoft.com/office/drawing/2014/main" id="{6326E9E4-C151-A84D-88EE-A3228AA8F3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0788" y="1011728"/>
            <a:ext cx="81868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kumimoji="1" lang="en-US" altLang="ja-JP" sz="800" u="sng" dirty="0">
                <a:latin typeface="Century Gothic"/>
                <a:cs typeface="Century Gothic"/>
              </a:rPr>
              <a:t>PMT Gain</a:t>
            </a:r>
          </a:p>
          <a:p>
            <a:pPr algn="l" eaLnBrk="1" hangingPunct="1">
              <a:spcBef>
                <a:spcPct val="50000"/>
              </a:spcBef>
            </a:pPr>
            <a:r>
              <a:rPr kumimoji="1" lang="en-US" altLang="ja-JP" sz="800" dirty="0">
                <a:latin typeface="Century Gothic"/>
                <a:cs typeface="Century Gothic"/>
              </a:rPr>
              <a:t>Higher V with light att.</a:t>
            </a:r>
          </a:p>
          <a:p>
            <a:pPr algn="l" eaLnBrk="1" hangingPunct="1">
              <a:spcBef>
                <a:spcPct val="50000"/>
              </a:spcBef>
            </a:pPr>
            <a:r>
              <a:rPr kumimoji="1" lang="en-US" altLang="ja-JP" sz="800" dirty="0">
                <a:latin typeface="Century Gothic"/>
                <a:cs typeface="Century Gothic"/>
              </a:rPr>
              <a:t>Can be repeated frequently </a:t>
            </a:r>
          </a:p>
        </p:txBody>
      </p:sp>
      <p:sp>
        <p:nvSpPr>
          <p:cNvPr id="17" name="Text Box 17">
            <a:extLst>
              <a:ext uri="{FF2B5EF4-FFF2-40B4-BE49-F238E27FC236}">
                <a16:creationId xmlns:a16="http://schemas.microsoft.com/office/drawing/2014/main" id="{54718ED7-D1EC-414F-9A69-C338D2C7E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9825" y="2582098"/>
            <a:ext cx="836053" cy="276999"/>
          </a:xfrm>
          <a:prstGeom prst="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kumimoji="1" lang="en-US" altLang="ja-JP" sz="1200" dirty="0">
                <a:solidFill>
                  <a:srgbClr val="008000"/>
                </a:solidFill>
                <a:latin typeface="Century Gothic"/>
                <a:cs typeface="Century Gothic"/>
              </a:rPr>
              <a:t>alpha</a:t>
            </a:r>
          </a:p>
        </p:txBody>
      </p:sp>
      <p:pic>
        <p:nvPicPr>
          <p:cNvPr id="18" name="Picture 18">
            <a:extLst>
              <a:ext uri="{FF2B5EF4-FFF2-40B4-BE49-F238E27FC236}">
                <a16:creationId xmlns:a16="http://schemas.microsoft.com/office/drawing/2014/main" id="{C264B7DC-EA33-FD45-945E-C0D96E3BA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4485" y="2650485"/>
            <a:ext cx="557626" cy="2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9">
            <a:extLst>
              <a:ext uri="{FF2B5EF4-FFF2-40B4-BE49-F238E27FC236}">
                <a16:creationId xmlns:a16="http://schemas.microsoft.com/office/drawing/2014/main" id="{B98DD9CB-3FCC-524B-BCAE-35C1F80C5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2413" y="2633654"/>
            <a:ext cx="649264" cy="58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0">
            <a:extLst>
              <a:ext uri="{FF2B5EF4-FFF2-40B4-BE49-F238E27FC236}">
                <a16:creationId xmlns:a16="http://schemas.microsoft.com/office/drawing/2014/main" id="{91389EBE-1903-C044-9CCB-2B155B9259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6702" y="2862247"/>
            <a:ext cx="1168328" cy="36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kumimoji="1" lang="en-US" altLang="ja-JP" sz="700" dirty="0">
                <a:latin typeface="Century Gothic"/>
                <a:cs typeface="Century Gothic"/>
              </a:rPr>
              <a:t>PMT QE &amp; Att. Length</a:t>
            </a:r>
          </a:p>
          <a:p>
            <a:pPr algn="l" eaLnBrk="1" hangingPunct="1">
              <a:spcBef>
                <a:spcPct val="50000"/>
              </a:spcBef>
            </a:pPr>
            <a:r>
              <a:rPr kumimoji="1" lang="en-US" altLang="ja-JP" sz="700" dirty="0">
                <a:latin typeface="Century Gothic"/>
                <a:cs typeface="Century Gothic"/>
              </a:rPr>
              <a:t>Cold </a:t>
            </a:r>
            <a:r>
              <a:rPr kumimoji="1" lang="en-US" altLang="ja-JP" sz="700" dirty="0" err="1">
                <a:latin typeface="Century Gothic"/>
                <a:cs typeface="Century Gothic"/>
              </a:rPr>
              <a:t>GXe</a:t>
            </a:r>
            <a:r>
              <a:rPr kumimoji="1" lang="en-US" altLang="ja-JP" sz="700" dirty="0">
                <a:latin typeface="Century Gothic"/>
                <a:cs typeface="Century Gothic"/>
              </a:rPr>
              <a:t> </a:t>
            </a:r>
            <a:r>
              <a:rPr kumimoji="1" lang="en-US" altLang="ja-JP" sz="700" dirty="0" err="1">
                <a:latin typeface="Century Gothic"/>
                <a:cs typeface="Century Gothic"/>
              </a:rPr>
              <a:t>LXe</a:t>
            </a:r>
            <a:endParaRPr kumimoji="1" lang="en-US" altLang="ja-JP" sz="700" dirty="0">
              <a:latin typeface="Century Gothic"/>
              <a:cs typeface="Century Gothic"/>
            </a:endParaRPr>
          </a:p>
        </p:txBody>
      </p:sp>
      <p:sp>
        <p:nvSpPr>
          <p:cNvPr id="21" name="Text Box 21">
            <a:extLst>
              <a:ext uri="{FF2B5EF4-FFF2-40B4-BE49-F238E27FC236}">
                <a16:creationId xmlns:a16="http://schemas.microsoft.com/office/drawing/2014/main" id="{E07A36C3-EA0B-E74D-8B75-A170C4A216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2518" y="634844"/>
            <a:ext cx="58004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kumimoji="1" lang="en-US" altLang="ja-JP" sz="1200" dirty="0">
                <a:solidFill>
                  <a:srgbClr val="008000"/>
                </a:solidFill>
                <a:latin typeface="Century Gothic"/>
                <a:cs typeface="Century Gothic"/>
              </a:rPr>
              <a:t>Laser</a:t>
            </a:r>
          </a:p>
        </p:txBody>
      </p:sp>
      <p:grpSp>
        <p:nvGrpSpPr>
          <p:cNvPr id="22" name="Group 22">
            <a:extLst>
              <a:ext uri="{FF2B5EF4-FFF2-40B4-BE49-F238E27FC236}">
                <a16:creationId xmlns:a16="http://schemas.microsoft.com/office/drawing/2014/main" id="{8D8F1653-72DF-764A-B114-B4A4B95BA05D}"/>
              </a:ext>
            </a:extLst>
          </p:cNvPr>
          <p:cNvGrpSpPr>
            <a:grpSpLocks/>
          </p:cNvGrpSpPr>
          <p:nvPr/>
        </p:nvGrpSpPr>
        <p:grpSpPr bwMode="auto">
          <a:xfrm>
            <a:off x="4474959" y="1477959"/>
            <a:ext cx="595434" cy="659963"/>
            <a:chOff x="2488" y="807"/>
            <a:chExt cx="671" cy="763"/>
          </a:xfrm>
        </p:grpSpPr>
        <p:sp>
          <p:nvSpPr>
            <p:cNvPr id="23" name="AutoShape 23">
              <a:extLst>
                <a:ext uri="{FF2B5EF4-FFF2-40B4-BE49-F238E27FC236}">
                  <a16:creationId xmlns:a16="http://schemas.microsoft.com/office/drawing/2014/main" id="{C676A68C-E351-B74C-80F9-04426E17E04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2560" y="993"/>
              <a:ext cx="313" cy="326"/>
            </a:xfrm>
            <a:custGeom>
              <a:avLst/>
              <a:gdLst>
                <a:gd name="G0" fmla="+- 4451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4451"/>
                <a:gd name="G18" fmla="*/ 4451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4451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4451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3174 w 21600"/>
                <a:gd name="T15" fmla="*/ 10800 h 21600"/>
                <a:gd name="T16" fmla="*/ 10800 w 21600"/>
                <a:gd name="T17" fmla="*/ 6349 h 21600"/>
                <a:gd name="T18" fmla="*/ 18426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6349" y="10800"/>
                  </a:moveTo>
                  <a:cubicBezTo>
                    <a:pt x="6349" y="8341"/>
                    <a:pt x="8341" y="6349"/>
                    <a:pt x="10800" y="6349"/>
                  </a:cubicBezTo>
                  <a:cubicBezTo>
                    <a:pt x="13258" y="6349"/>
                    <a:pt x="15250" y="8341"/>
                    <a:pt x="1525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1500000" lon="1500000" rev="0"/>
              </a:camera>
              <a:lightRig rig="legacyFlat2" dir="b"/>
            </a:scene3d>
            <a:sp3d extrusionH="2270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 sz="1100">
                <a:latin typeface="Century Gothic"/>
                <a:cs typeface="Century Gothic"/>
              </a:endParaRPr>
            </a:p>
          </p:txBody>
        </p:sp>
        <p:sp>
          <p:nvSpPr>
            <p:cNvPr id="24" name="AutoShape 24">
              <a:extLst>
                <a:ext uri="{FF2B5EF4-FFF2-40B4-BE49-F238E27FC236}">
                  <a16:creationId xmlns:a16="http://schemas.microsoft.com/office/drawing/2014/main" id="{9C68553E-0917-EC4A-8758-0A240B12470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2911" y="1161"/>
              <a:ext cx="166" cy="182"/>
            </a:xfrm>
            <a:custGeom>
              <a:avLst/>
              <a:gdLst>
                <a:gd name="G0" fmla="+- 9334 0 0"/>
                <a:gd name="G1" fmla="+- -11258831 0 0"/>
                <a:gd name="G2" fmla="+- 0 0 -11258831"/>
                <a:gd name="T0" fmla="*/ 0 256 1"/>
                <a:gd name="T1" fmla="*/ 180 256 1"/>
                <a:gd name="G3" fmla="+- -11258831 T0 T1"/>
                <a:gd name="T2" fmla="*/ 0 256 1"/>
                <a:gd name="T3" fmla="*/ 90 256 1"/>
                <a:gd name="G4" fmla="+- -11258831 T2 T3"/>
                <a:gd name="G5" fmla="*/ G4 2 1"/>
                <a:gd name="T4" fmla="*/ 90 256 1"/>
                <a:gd name="T5" fmla="*/ 0 256 1"/>
                <a:gd name="G6" fmla="+- -11258831 T4 T5"/>
                <a:gd name="G7" fmla="*/ G6 2 1"/>
                <a:gd name="G8" fmla="abs -11258831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9334"/>
                <a:gd name="G18" fmla="*/ 9334 1 2"/>
                <a:gd name="G19" fmla="+- G18 5400 0"/>
                <a:gd name="G20" fmla="cos G19 -11258831"/>
                <a:gd name="G21" fmla="sin G19 -11258831"/>
                <a:gd name="G22" fmla="+- G20 10800 0"/>
                <a:gd name="G23" fmla="+- G21 10800 0"/>
                <a:gd name="G24" fmla="+- 10800 0 G20"/>
                <a:gd name="G25" fmla="+- 9334 10800 0"/>
                <a:gd name="G26" fmla="?: G9 G17 G25"/>
                <a:gd name="G27" fmla="?: G9 0 21600"/>
                <a:gd name="G28" fmla="cos 10800 -11258831"/>
                <a:gd name="G29" fmla="sin 10800 -11258831"/>
                <a:gd name="G30" fmla="sin 9334 -11258831"/>
                <a:gd name="G31" fmla="+- G28 10800 0"/>
                <a:gd name="G32" fmla="+- G29 10800 0"/>
                <a:gd name="G33" fmla="+- G30 10800 0"/>
                <a:gd name="G34" fmla="?: G4 0 G31"/>
                <a:gd name="G35" fmla="?: -11258831 G34 0"/>
                <a:gd name="G36" fmla="?: G6 G35 G31"/>
                <a:gd name="G37" fmla="+- 21600 0 G36"/>
                <a:gd name="G38" fmla="?: G4 0 G33"/>
                <a:gd name="G39" fmla="?: -11258831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836 w 21600"/>
                <a:gd name="T15" fmla="*/ 9363 h 21600"/>
                <a:gd name="T16" fmla="*/ 10800 w 21600"/>
                <a:gd name="T17" fmla="*/ 1466 h 21600"/>
                <a:gd name="T18" fmla="*/ 20764 w 21600"/>
                <a:gd name="T19" fmla="*/ 9363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561" y="9468"/>
                  </a:moveTo>
                  <a:cubicBezTo>
                    <a:pt x="2223" y="4875"/>
                    <a:pt x="6159" y="1465"/>
                    <a:pt x="10800" y="1465"/>
                  </a:cubicBezTo>
                  <a:cubicBezTo>
                    <a:pt x="15440" y="1465"/>
                    <a:pt x="19376" y="4875"/>
                    <a:pt x="20038" y="9468"/>
                  </a:cubicBezTo>
                  <a:lnTo>
                    <a:pt x="21489" y="9258"/>
                  </a:lnTo>
                  <a:cubicBezTo>
                    <a:pt x="20723" y="3944"/>
                    <a:pt x="16169" y="0"/>
                    <a:pt x="10799" y="0"/>
                  </a:cubicBezTo>
                  <a:cubicBezTo>
                    <a:pt x="5430" y="0"/>
                    <a:pt x="876" y="3944"/>
                    <a:pt x="110" y="9258"/>
                  </a:cubicBezTo>
                  <a:close/>
                </a:path>
              </a:pathLst>
            </a:custGeom>
            <a:solidFill>
              <a:srgbClr val="FF99FF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FF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 sz="1100">
                <a:latin typeface="Century Gothic"/>
                <a:cs typeface="Century Gothic"/>
              </a:endParaRPr>
            </a:p>
          </p:txBody>
        </p:sp>
        <p:sp>
          <p:nvSpPr>
            <p:cNvPr id="25" name="Rectangle 25">
              <a:extLst>
                <a:ext uri="{FF2B5EF4-FFF2-40B4-BE49-F238E27FC236}">
                  <a16:creationId xmlns:a16="http://schemas.microsoft.com/office/drawing/2014/main" id="{A3DF5403-9ADB-7147-A489-FF878DFEA5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35" y="1458"/>
              <a:ext cx="294" cy="56"/>
            </a:xfrm>
            <a:prstGeom prst="rect">
              <a:avLst/>
            </a:prstGeom>
            <a:solidFill>
              <a:srgbClr val="FFCC66"/>
            </a:solidFill>
            <a:ln w="9525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CC66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 sz="1100">
                <a:latin typeface="Century Gothic"/>
                <a:cs typeface="Century Gothic"/>
              </a:endParaRPr>
            </a:p>
          </p:txBody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16CCC519-DA3B-7147-BA5E-13DC0EB5A9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" y="807"/>
              <a:ext cx="280" cy="678"/>
            </a:xfrm>
            <a:custGeom>
              <a:avLst/>
              <a:gdLst>
                <a:gd name="T0" fmla="*/ 143 w 280"/>
                <a:gd name="T1" fmla="*/ 678 h 678"/>
                <a:gd name="T2" fmla="*/ 182 w 280"/>
                <a:gd name="T3" fmla="*/ 642 h 678"/>
                <a:gd name="T4" fmla="*/ 170 w 280"/>
                <a:gd name="T5" fmla="*/ 537 h 678"/>
                <a:gd name="T6" fmla="*/ 149 w 280"/>
                <a:gd name="T7" fmla="*/ 399 h 678"/>
                <a:gd name="T8" fmla="*/ 218 w 280"/>
                <a:gd name="T9" fmla="*/ 243 h 678"/>
                <a:gd name="T10" fmla="*/ 275 w 280"/>
                <a:gd name="T11" fmla="*/ 135 h 678"/>
                <a:gd name="T12" fmla="*/ 188 w 280"/>
                <a:gd name="T13" fmla="*/ 15 h 678"/>
                <a:gd name="T14" fmla="*/ 29 w 280"/>
                <a:gd name="T15" fmla="*/ 42 h 678"/>
                <a:gd name="T16" fmla="*/ 11 w 280"/>
                <a:gd name="T17" fmla="*/ 240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0" h="678">
                  <a:moveTo>
                    <a:pt x="143" y="678"/>
                  </a:moveTo>
                  <a:cubicBezTo>
                    <a:pt x="160" y="671"/>
                    <a:pt x="178" y="665"/>
                    <a:pt x="182" y="642"/>
                  </a:cubicBezTo>
                  <a:cubicBezTo>
                    <a:pt x="186" y="619"/>
                    <a:pt x="175" y="577"/>
                    <a:pt x="170" y="537"/>
                  </a:cubicBezTo>
                  <a:cubicBezTo>
                    <a:pt x="165" y="497"/>
                    <a:pt x="141" y="448"/>
                    <a:pt x="149" y="399"/>
                  </a:cubicBezTo>
                  <a:cubicBezTo>
                    <a:pt x="157" y="350"/>
                    <a:pt x="197" y="287"/>
                    <a:pt x="218" y="243"/>
                  </a:cubicBezTo>
                  <a:cubicBezTo>
                    <a:pt x="239" y="199"/>
                    <a:pt x="280" y="173"/>
                    <a:pt x="275" y="135"/>
                  </a:cubicBezTo>
                  <a:cubicBezTo>
                    <a:pt x="270" y="97"/>
                    <a:pt x="229" y="30"/>
                    <a:pt x="188" y="15"/>
                  </a:cubicBezTo>
                  <a:cubicBezTo>
                    <a:pt x="147" y="0"/>
                    <a:pt x="58" y="5"/>
                    <a:pt x="29" y="42"/>
                  </a:cubicBezTo>
                  <a:cubicBezTo>
                    <a:pt x="0" y="79"/>
                    <a:pt x="5" y="159"/>
                    <a:pt x="11" y="240"/>
                  </a:cubicBezTo>
                </a:path>
              </a:pathLst>
            </a:custGeom>
            <a:noFill/>
            <a:ln w="9525">
              <a:solidFill>
                <a:srgbClr val="FF99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100">
                <a:latin typeface="Century Gothic"/>
                <a:cs typeface="Century Gothic"/>
              </a:endParaRPr>
            </a:p>
          </p:txBody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C0640111-0C65-6E4D-A16C-835841B862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7" y="898"/>
              <a:ext cx="192" cy="311"/>
            </a:xfrm>
            <a:custGeom>
              <a:avLst/>
              <a:gdLst>
                <a:gd name="T0" fmla="*/ 0 w 192"/>
                <a:gd name="T1" fmla="*/ 68 h 311"/>
                <a:gd name="T2" fmla="*/ 90 w 192"/>
                <a:gd name="T3" fmla="*/ 2 h 311"/>
                <a:gd name="T4" fmla="*/ 171 w 192"/>
                <a:gd name="T5" fmla="*/ 53 h 311"/>
                <a:gd name="T6" fmla="*/ 183 w 192"/>
                <a:gd name="T7" fmla="*/ 227 h 311"/>
                <a:gd name="T8" fmla="*/ 114 w 192"/>
                <a:gd name="T9" fmla="*/ 290 h 311"/>
                <a:gd name="T10" fmla="*/ 81 w 192"/>
                <a:gd name="T11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2" h="311">
                  <a:moveTo>
                    <a:pt x="0" y="68"/>
                  </a:moveTo>
                  <a:cubicBezTo>
                    <a:pt x="31" y="36"/>
                    <a:pt x="62" y="4"/>
                    <a:pt x="90" y="2"/>
                  </a:cubicBezTo>
                  <a:cubicBezTo>
                    <a:pt x="118" y="0"/>
                    <a:pt x="155" y="15"/>
                    <a:pt x="171" y="53"/>
                  </a:cubicBezTo>
                  <a:cubicBezTo>
                    <a:pt x="187" y="91"/>
                    <a:pt x="192" y="188"/>
                    <a:pt x="183" y="227"/>
                  </a:cubicBezTo>
                  <a:cubicBezTo>
                    <a:pt x="174" y="266"/>
                    <a:pt x="131" y="276"/>
                    <a:pt x="114" y="290"/>
                  </a:cubicBezTo>
                  <a:cubicBezTo>
                    <a:pt x="97" y="304"/>
                    <a:pt x="89" y="307"/>
                    <a:pt x="81" y="311"/>
                  </a:cubicBezTo>
                </a:path>
              </a:pathLst>
            </a:custGeom>
            <a:noFill/>
            <a:ln w="9525">
              <a:solidFill>
                <a:srgbClr val="FF99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100">
                <a:latin typeface="Century Gothic"/>
                <a:cs typeface="Century Gothic"/>
              </a:endParaRPr>
            </a:p>
          </p:txBody>
        </p:sp>
        <p:sp>
          <p:nvSpPr>
            <p:cNvPr id="28" name="Line 28">
              <a:extLst>
                <a:ext uri="{FF2B5EF4-FFF2-40B4-BE49-F238E27FC236}">
                  <a16:creationId xmlns:a16="http://schemas.microsoft.com/office/drawing/2014/main" id="{3432F056-514F-774B-9BAD-807D3D50AA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58" y="1056"/>
              <a:ext cx="27" cy="24"/>
            </a:xfrm>
            <a:prstGeom prst="line">
              <a:avLst/>
            </a:prstGeom>
            <a:noFill/>
            <a:ln w="9525">
              <a:solidFill>
                <a:srgbClr val="FF5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100">
                <a:latin typeface="Century Gothic"/>
                <a:cs typeface="Century Gothic"/>
              </a:endParaRPr>
            </a:p>
          </p:txBody>
        </p:sp>
        <p:sp>
          <p:nvSpPr>
            <p:cNvPr id="29" name="Line 29">
              <a:extLst>
                <a:ext uri="{FF2B5EF4-FFF2-40B4-BE49-F238E27FC236}">
                  <a16:creationId xmlns:a16="http://schemas.microsoft.com/office/drawing/2014/main" id="{3A3D6FB3-BD40-A747-9207-3873CD9E84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85" y="1059"/>
              <a:ext cx="12" cy="45"/>
            </a:xfrm>
            <a:prstGeom prst="line">
              <a:avLst/>
            </a:prstGeom>
            <a:noFill/>
            <a:ln w="9525">
              <a:solidFill>
                <a:srgbClr val="FF5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100">
                <a:latin typeface="Century Gothic"/>
                <a:cs typeface="Century Gothic"/>
              </a:endParaRPr>
            </a:p>
          </p:txBody>
        </p:sp>
        <p:sp>
          <p:nvSpPr>
            <p:cNvPr id="30" name="Line 30">
              <a:extLst>
                <a:ext uri="{FF2B5EF4-FFF2-40B4-BE49-F238E27FC236}">
                  <a16:creationId xmlns:a16="http://schemas.microsoft.com/office/drawing/2014/main" id="{F57F1B19-09AB-5642-812C-1743243A8B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12" y="1062"/>
              <a:ext cx="21" cy="24"/>
            </a:xfrm>
            <a:prstGeom prst="line">
              <a:avLst/>
            </a:prstGeom>
            <a:noFill/>
            <a:ln w="9525">
              <a:solidFill>
                <a:srgbClr val="FF5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100">
                <a:latin typeface="Century Gothic"/>
                <a:cs typeface="Century Gothic"/>
              </a:endParaRPr>
            </a:p>
          </p:txBody>
        </p:sp>
        <p:sp>
          <p:nvSpPr>
            <p:cNvPr id="31" name="Line 31">
              <a:extLst>
                <a:ext uri="{FF2B5EF4-FFF2-40B4-BE49-F238E27FC236}">
                  <a16:creationId xmlns:a16="http://schemas.microsoft.com/office/drawing/2014/main" id="{B25B49EE-7288-994B-8684-6C09CAC01F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27" y="1050"/>
              <a:ext cx="36" cy="9"/>
            </a:xfrm>
            <a:prstGeom prst="line">
              <a:avLst/>
            </a:prstGeom>
            <a:noFill/>
            <a:ln w="9525">
              <a:solidFill>
                <a:srgbClr val="FF5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100">
                <a:latin typeface="Century Gothic"/>
                <a:cs typeface="Century Gothic"/>
              </a:endParaRPr>
            </a:p>
          </p:txBody>
        </p:sp>
        <p:sp>
          <p:nvSpPr>
            <p:cNvPr id="32" name="Line 32">
              <a:extLst>
                <a:ext uri="{FF2B5EF4-FFF2-40B4-BE49-F238E27FC236}">
                  <a16:creationId xmlns:a16="http://schemas.microsoft.com/office/drawing/2014/main" id="{06717DC7-CA5A-1243-902B-8A4382B6FC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91" y="1215"/>
              <a:ext cx="27" cy="21"/>
            </a:xfrm>
            <a:prstGeom prst="line">
              <a:avLst/>
            </a:prstGeom>
            <a:noFill/>
            <a:ln w="9525">
              <a:solidFill>
                <a:srgbClr val="FF5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100">
                <a:latin typeface="Century Gothic"/>
                <a:cs typeface="Century Gothic"/>
              </a:endParaRPr>
            </a:p>
          </p:txBody>
        </p:sp>
        <p:sp>
          <p:nvSpPr>
            <p:cNvPr id="33" name="Line 33">
              <a:extLst>
                <a:ext uri="{FF2B5EF4-FFF2-40B4-BE49-F238E27FC236}">
                  <a16:creationId xmlns:a16="http://schemas.microsoft.com/office/drawing/2014/main" id="{1468DE40-FF29-2C40-BE25-AC1B5BC16D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42" y="1221"/>
              <a:ext cx="0" cy="42"/>
            </a:xfrm>
            <a:prstGeom prst="line">
              <a:avLst/>
            </a:prstGeom>
            <a:noFill/>
            <a:ln w="9525">
              <a:solidFill>
                <a:srgbClr val="FF5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100">
                <a:latin typeface="Century Gothic"/>
                <a:cs typeface="Century Gothic"/>
              </a:endParaRPr>
            </a:p>
          </p:txBody>
        </p:sp>
        <p:sp>
          <p:nvSpPr>
            <p:cNvPr id="34" name="Line 34">
              <a:extLst>
                <a:ext uri="{FF2B5EF4-FFF2-40B4-BE49-F238E27FC236}">
                  <a16:creationId xmlns:a16="http://schemas.microsoft.com/office/drawing/2014/main" id="{06F64379-C943-134B-9DBC-11F0C1D48D0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06" y="1221"/>
              <a:ext cx="21" cy="24"/>
            </a:xfrm>
            <a:prstGeom prst="line">
              <a:avLst/>
            </a:prstGeom>
            <a:noFill/>
            <a:ln w="9525">
              <a:solidFill>
                <a:srgbClr val="FF5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100">
                <a:latin typeface="Century Gothic"/>
                <a:cs typeface="Century Gothic"/>
              </a:endParaRPr>
            </a:p>
          </p:txBody>
        </p:sp>
        <p:sp>
          <p:nvSpPr>
            <p:cNvPr id="35" name="Line 35">
              <a:extLst>
                <a:ext uri="{FF2B5EF4-FFF2-40B4-BE49-F238E27FC236}">
                  <a16:creationId xmlns:a16="http://schemas.microsoft.com/office/drawing/2014/main" id="{EF588593-6FDB-324F-9F2C-F1F8530F23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51" y="1218"/>
              <a:ext cx="9" cy="27"/>
            </a:xfrm>
            <a:prstGeom prst="line">
              <a:avLst/>
            </a:prstGeom>
            <a:noFill/>
            <a:ln w="9525">
              <a:solidFill>
                <a:srgbClr val="FF5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100">
                <a:latin typeface="Century Gothic"/>
                <a:cs typeface="Century Gothic"/>
              </a:endParaRPr>
            </a:p>
          </p:txBody>
        </p:sp>
        <p:sp>
          <p:nvSpPr>
            <p:cNvPr id="36" name="Text Box 36">
              <a:extLst>
                <a:ext uri="{FF2B5EF4-FFF2-40B4-BE49-F238E27FC236}">
                  <a16:creationId xmlns:a16="http://schemas.microsoft.com/office/drawing/2014/main" id="{8CADA421-1212-AA48-A8E8-DB8E1D7D63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88" y="1410"/>
              <a:ext cx="392" cy="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kumimoji="1" lang="en-US" altLang="ja-JP" sz="300" dirty="0">
                  <a:latin typeface="Century Gothic"/>
                  <a:cs typeface="Century Gothic"/>
                </a:rPr>
                <a:t>Laser</a:t>
              </a:r>
            </a:p>
          </p:txBody>
        </p:sp>
      </p:grpSp>
      <p:sp>
        <p:nvSpPr>
          <p:cNvPr id="37" name="Text Box 37">
            <a:extLst>
              <a:ext uri="{FF2B5EF4-FFF2-40B4-BE49-F238E27FC236}">
                <a16:creationId xmlns:a16="http://schemas.microsoft.com/office/drawing/2014/main" id="{E9215F6A-D816-9B43-A0FD-DEA895370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4790" y="880618"/>
            <a:ext cx="778873" cy="577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kumimoji="1" lang="en-US" altLang="ja-JP" sz="700" dirty="0">
                <a:latin typeface="Century Gothic"/>
                <a:cs typeface="Century Gothic"/>
              </a:rPr>
              <a:t>(rough) relative timing </a:t>
            </a:r>
            <a:r>
              <a:rPr kumimoji="1" lang="en-US" altLang="ja-JP" sz="700" dirty="0" err="1">
                <a:latin typeface="Century Gothic"/>
                <a:cs typeface="Century Gothic"/>
              </a:rPr>
              <a:t>calib</a:t>
            </a:r>
            <a:r>
              <a:rPr kumimoji="1" lang="en-US" altLang="ja-JP" sz="700" dirty="0">
                <a:latin typeface="Century Gothic"/>
                <a:cs typeface="Century Gothic"/>
              </a:rPr>
              <a:t>.</a:t>
            </a:r>
          </a:p>
          <a:p>
            <a:pPr algn="l" eaLnBrk="1" hangingPunct="1">
              <a:spcBef>
                <a:spcPct val="50000"/>
              </a:spcBef>
            </a:pPr>
            <a:r>
              <a:rPr kumimoji="1" lang="en-US" altLang="ja-JP" sz="700" dirty="0">
                <a:effectLst>
                  <a:outerShdw blurRad="38100" dist="38100" dir="2700000" algn="tl">
                    <a:srgbClr val="DDDDDD"/>
                  </a:outerShdw>
                </a:effectLst>
                <a:latin typeface="Century Gothic"/>
                <a:cs typeface="Century Gothic"/>
              </a:rPr>
              <a:t>&lt; 2~3 </a:t>
            </a:r>
            <a:r>
              <a:rPr kumimoji="1" lang="en-US" altLang="ja-JP" sz="70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Century Gothic"/>
                <a:cs typeface="Century Gothic"/>
              </a:rPr>
              <a:t>nsec</a:t>
            </a:r>
            <a:endParaRPr kumimoji="1" lang="en-US" altLang="ja-JP" sz="700" dirty="0">
              <a:effectLst>
                <a:outerShdw blurRad="38100" dist="38100" dir="2700000" algn="tl">
                  <a:srgbClr val="DDDDDD"/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38" name="Line 38">
            <a:extLst>
              <a:ext uri="{FF2B5EF4-FFF2-40B4-BE49-F238E27FC236}">
                <a16:creationId xmlns:a16="http://schemas.microsoft.com/office/drawing/2014/main" id="{E6107980-763E-FB42-B02D-C85BAAD5E7F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52816" y="2222254"/>
            <a:ext cx="433384" cy="411399"/>
          </a:xfrm>
          <a:prstGeom prst="line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100">
              <a:latin typeface="Century Gothic"/>
              <a:cs typeface="Century Gothic"/>
            </a:endParaRPr>
          </a:p>
        </p:txBody>
      </p:sp>
      <p:sp>
        <p:nvSpPr>
          <p:cNvPr id="39" name="Line 39">
            <a:extLst>
              <a:ext uri="{FF2B5EF4-FFF2-40B4-BE49-F238E27FC236}">
                <a16:creationId xmlns:a16="http://schemas.microsoft.com/office/drawing/2014/main" id="{D56BE737-76F6-CF4E-9881-5A3C9FD60D8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91535" y="2191384"/>
            <a:ext cx="1" cy="310912"/>
          </a:xfrm>
          <a:prstGeom prst="line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100">
              <a:latin typeface="Century Gothic"/>
              <a:cs typeface="Century Gothic"/>
            </a:endParaRPr>
          </a:p>
        </p:txBody>
      </p:sp>
      <p:sp>
        <p:nvSpPr>
          <p:cNvPr id="40" name="Line 40">
            <a:extLst>
              <a:ext uri="{FF2B5EF4-FFF2-40B4-BE49-F238E27FC236}">
                <a16:creationId xmlns:a16="http://schemas.microsoft.com/office/drawing/2014/main" id="{A755FC07-F6E9-7441-AFFF-6148062D5D6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57513" y="2937279"/>
            <a:ext cx="274537" cy="103172"/>
          </a:xfrm>
          <a:prstGeom prst="line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100">
              <a:latin typeface="Century Gothic"/>
              <a:cs typeface="Century Gothic"/>
            </a:endParaRPr>
          </a:p>
        </p:txBody>
      </p:sp>
      <p:sp>
        <p:nvSpPr>
          <p:cNvPr id="41" name="Line 41">
            <a:extLst>
              <a:ext uri="{FF2B5EF4-FFF2-40B4-BE49-F238E27FC236}">
                <a16:creationId xmlns:a16="http://schemas.microsoft.com/office/drawing/2014/main" id="{826B4E26-FB19-604D-A17A-638AFE561A09}"/>
              </a:ext>
            </a:extLst>
          </p:cNvPr>
          <p:cNvSpPr>
            <a:spLocks noChangeShapeType="1"/>
          </p:cNvSpPr>
          <p:nvPr/>
        </p:nvSpPr>
        <p:spPr bwMode="auto">
          <a:xfrm>
            <a:off x="5652120" y="3310661"/>
            <a:ext cx="217442" cy="164002"/>
          </a:xfrm>
          <a:prstGeom prst="line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100">
              <a:latin typeface="Century Gothic"/>
              <a:cs typeface="Century Gothic"/>
            </a:endParaRPr>
          </a:p>
        </p:txBody>
      </p:sp>
      <p:sp>
        <p:nvSpPr>
          <p:cNvPr id="42" name="Line 42">
            <a:extLst>
              <a:ext uri="{FF2B5EF4-FFF2-40B4-BE49-F238E27FC236}">
                <a16:creationId xmlns:a16="http://schemas.microsoft.com/office/drawing/2014/main" id="{B444545B-505D-EE49-9C8A-B3A45CDDD74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52477" y="3432167"/>
            <a:ext cx="244068" cy="217356"/>
          </a:xfrm>
          <a:prstGeom prst="line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100">
              <a:latin typeface="Century Gothic"/>
              <a:cs typeface="Century Gothic"/>
            </a:endParaRPr>
          </a:p>
        </p:txBody>
      </p:sp>
      <p:sp>
        <p:nvSpPr>
          <p:cNvPr id="43" name="Line 43">
            <a:extLst>
              <a:ext uri="{FF2B5EF4-FFF2-40B4-BE49-F238E27FC236}">
                <a16:creationId xmlns:a16="http://schemas.microsoft.com/office/drawing/2014/main" id="{0EDE0073-8F6D-5945-A08B-C84D984DFF6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274837" y="2816145"/>
            <a:ext cx="730429" cy="136557"/>
          </a:xfrm>
          <a:prstGeom prst="line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100">
              <a:latin typeface="Century Gothic"/>
              <a:cs typeface="Century Gothic"/>
            </a:endParaRPr>
          </a:p>
        </p:txBody>
      </p:sp>
      <p:sp>
        <p:nvSpPr>
          <p:cNvPr id="44" name="Line 44">
            <a:extLst>
              <a:ext uri="{FF2B5EF4-FFF2-40B4-BE49-F238E27FC236}">
                <a16:creationId xmlns:a16="http://schemas.microsoft.com/office/drawing/2014/main" id="{52B8EBC7-70D5-E249-8D37-A6BB5C48AD0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99865" y="1856811"/>
            <a:ext cx="601577" cy="776842"/>
          </a:xfrm>
          <a:prstGeom prst="line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100">
              <a:latin typeface="Century Gothic"/>
              <a:cs typeface="Century Gothic"/>
            </a:endParaRPr>
          </a:p>
        </p:txBody>
      </p:sp>
      <p:sp>
        <p:nvSpPr>
          <p:cNvPr id="45" name="Text Box 45">
            <a:extLst>
              <a:ext uri="{FF2B5EF4-FFF2-40B4-BE49-F238E27FC236}">
                <a16:creationId xmlns:a16="http://schemas.microsoft.com/office/drawing/2014/main" id="{8A5F74F6-1A7F-E343-B1F3-0A59BD0E22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4066" y="3424617"/>
            <a:ext cx="166142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kumimoji="1" lang="en-US" altLang="ja-JP" sz="1200" dirty="0">
                <a:solidFill>
                  <a:srgbClr val="008000"/>
                </a:solidFill>
                <a:latin typeface="Century Gothic"/>
                <a:cs typeface="Century Gothic"/>
              </a:rPr>
              <a:t>Nickel </a:t>
            </a:r>
            <a:r>
              <a:rPr kumimoji="1" lang="en-US" altLang="ja-JP" sz="1200" dirty="0">
                <a:solidFill>
                  <a:srgbClr val="008000"/>
                </a:solidFill>
                <a:latin typeface="Symbol" charset="2"/>
                <a:cs typeface="Symbol" charset="2"/>
              </a:rPr>
              <a:t>g</a:t>
            </a:r>
            <a:r>
              <a:rPr kumimoji="1" lang="en-US" altLang="ja-JP" sz="1200" dirty="0">
                <a:solidFill>
                  <a:srgbClr val="008000"/>
                </a:solidFill>
                <a:latin typeface="Century Gothic"/>
                <a:cs typeface="Century Gothic"/>
              </a:rPr>
              <a:t> Generator</a:t>
            </a:r>
          </a:p>
        </p:txBody>
      </p:sp>
      <p:pic>
        <p:nvPicPr>
          <p:cNvPr id="46" name="Picture 46" descr="fitsand_par2">
            <a:extLst>
              <a:ext uri="{FF2B5EF4-FFF2-40B4-BE49-F238E27FC236}">
                <a16:creationId xmlns:a16="http://schemas.microsoft.com/office/drawing/2014/main" id="{BF45D5DF-71E5-714D-83EB-599C376CD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4848" y="3665421"/>
            <a:ext cx="786721" cy="706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tangle 47">
            <a:extLst>
              <a:ext uri="{FF2B5EF4-FFF2-40B4-BE49-F238E27FC236}">
                <a16:creationId xmlns:a16="http://schemas.microsoft.com/office/drawing/2014/main" id="{CCA88C00-70BA-3144-9A13-B55EE9E72B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7061" y="3429540"/>
            <a:ext cx="1062297" cy="146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sz="700" dirty="0">
                <a:solidFill>
                  <a:schemeClr val="accent2"/>
                </a:solidFill>
                <a:latin typeface="Century Gothic"/>
                <a:cs typeface="Century Gothic"/>
              </a:rPr>
              <a:t>9 MeV</a:t>
            </a:r>
            <a:r>
              <a:rPr lang="it-IT" altLang="ja-JP" sz="700" dirty="0">
                <a:solidFill>
                  <a:schemeClr val="accent2"/>
                </a:solidFill>
                <a:latin typeface="Century Gothic"/>
                <a:cs typeface="Century Gothic"/>
              </a:rPr>
              <a:t> Nickel</a:t>
            </a:r>
            <a:r>
              <a:rPr lang="en-US" sz="700" dirty="0">
                <a:solidFill>
                  <a:schemeClr val="accent2"/>
                </a:solidFill>
                <a:latin typeface="Century Gothic"/>
                <a:cs typeface="Century Gothic"/>
              </a:rPr>
              <a:t> γ-line</a:t>
            </a:r>
            <a:endParaRPr lang="it-IT" altLang="ja-JP" sz="700" dirty="0">
              <a:solidFill>
                <a:schemeClr val="accent2"/>
              </a:solidFill>
              <a:latin typeface="Century Gothic"/>
              <a:cs typeface="Century Gothic"/>
            </a:endParaRPr>
          </a:p>
        </p:txBody>
      </p:sp>
      <p:sp>
        <p:nvSpPr>
          <p:cNvPr id="48" name="Text Box 48">
            <a:extLst>
              <a:ext uri="{FF2B5EF4-FFF2-40B4-BE49-F238E27FC236}">
                <a16:creationId xmlns:a16="http://schemas.microsoft.com/office/drawing/2014/main" id="{F3AFE7A2-94F5-DF44-AECB-41A333435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3384" y="3908044"/>
            <a:ext cx="52597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kumimoji="1" lang="en-US" altLang="ja-JP" sz="1200" dirty="0" err="1">
                <a:latin typeface="Century Gothic"/>
                <a:cs typeface="Century Gothic"/>
              </a:rPr>
              <a:t>NaI</a:t>
            </a:r>
            <a:endParaRPr kumimoji="1" lang="en-US" altLang="ja-JP" sz="1200" dirty="0">
              <a:latin typeface="Century Gothic"/>
              <a:cs typeface="Century Gothic"/>
            </a:endParaRPr>
          </a:p>
        </p:txBody>
      </p:sp>
      <p:sp>
        <p:nvSpPr>
          <p:cNvPr id="49" name="Line 49">
            <a:extLst>
              <a:ext uri="{FF2B5EF4-FFF2-40B4-BE49-F238E27FC236}">
                <a16:creationId xmlns:a16="http://schemas.microsoft.com/office/drawing/2014/main" id="{47B992B9-606B-B44F-A5B8-FFE16394FB0C}"/>
              </a:ext>
            </a:extLst>
          </p:cNvPr>
          <p:cNvSpPr>
            <a:spLocks noChangeShapeType="1"/>
          </p:cNvSpPr>
          <p:nvPr/>
        </p:nvSpPr>
        <p:spPr bwMode="auto">
          <a:xfrm>
            <a:off x="6902163" y="4547022"/>
            <a:ext cx="180351" cy="1"/>
          </a:xfrm>
          <a:prstGeom prst="line">
            <a:avLst/>
          </a:prstGeom>
          <a:noFill/>
          <a:ln w="5715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100">
              <a:latin typeface="Century Gothic"/>
              <a:cs typeface="Century Gothic"/>
            </a:endParaRPr>
          </a:p>
        </p:txBody>
      </p:sp>
      <p:sp>
        <p:nvSpPr>
          <p:cNvPr id="50" name="Rectangle 50" descr="Dark upward diagonal">
            <a:extLst>
              <a:ext uri="{FF2B5EF4-FFF2-40B4-BE49-F238E27FC236}">
                <a16:creationId xmlns:a16="http://schemas.microsoft.com/office/drawing/2014/main" id="{89812F28-3CD2-5D43-B4FD-8A82FBB098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9768" y="4351462"/>
            <a:ext cx="212522" cy="124784"/>
          </a:xfrm>
          <a:prstGeom prst="rect">
            <a:avLst/>
          </a:prstGeom>
          <a:pattFill prst="dkUpDiag">
            <a:fgClr>
              <a:srgbClr val="99FF66"/>
            </a:fgClr>
            <a:bgClr>
              <a:srgbClr val="FFFFFF"/>
            </a:bgClr>
          </a:pattFill>
          <a:ln w="31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GB">
              <a:solidFill>
                <a:schemeClr val="accent2"/>
              </a:solidFill>
              <a:latin typeface="Century Gothic"/>
              <a:cs typeface="Century Gothic"/>
            </a:endParaRPr>
          </a:p>
        </p:txBody>
      </p:sp>
      <p:sp>
        <p:nvSpPr>
          <p:cNvPr id="51" name="Text Box 51">
            <a:extLst>
              <a:ext uri="{FF2B5EF4-FFF2-40B4-BE49-F238E27FC236}">
                <a16:creationId xmlns:a16="http://schemas.microsoft.com/office/drawing/2014/main" id="{940ABB29-9AC9-F943-9A8B-976F3F210C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7582" y="4317793"/>
            <a:ext cx="854396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lang="en-US" sz="700" i="1" dirty="0">
                <a:latin typeface="Century Gothic"/>
                <a:cs typeface="Century Gothic"/>
              </a:rPr>
              <a:t>Polyethylene</a:t>
            </a:r>
            <a:endParaRPr lang="it-IT" altLang="ja-JP" sz="700" i="1" dirty="0">
              <a:latin typeface="Century Gothic"/>
              <a:cs typeface="Century Gothic"/>
            </a:endParaRPr>
          </a:p>
        </p:txBody>
      </p:sp>
      <p:sp>
        <p:nvSpPr>
          <p:cNvPr id="52" name="Text Box 52">
            <a:extLst>
              <a:ext uri="{FF2B5EF4-FFF2-40B4-BE49-F238E27FC236}">
                <a16:creationId xmlns:a16="http://schemas.microsoft.com/office/drawing/2014/main" id="{FE0A14F2-A17C-8A46-AF2F-5F67E93B5D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0010" y="4444043"/>
            <a:ext cx="1208063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lang="en-US" sz="700" i="1" dirty="0">
                <a:latin typeface="Century Gothic"/>
                <a:cs typeface="Century Gothic"/>
              </a:rPr>
              <a:t>0.25 cm Nickel plate</a:t>
            </a:r>
            <a:endParaRPr lang="it-IT" altLang="ja-JP" sz="700" i="1" dirty="0">
              <a:latin typeface="Century Gothic"/>
              <a:cs typeface="Century Gothic"/>
            </a:endParaRPr>
          </a:p>
        </p:txBody>
      </p:sp>
      <p:grpSp>
        <p:nvGrpSpPr>
          <p:cNvPr id="53" name="Group 53">
            <a:extLst>
              <a:ext uri="{FF2B5EF4-FFF2-40B4-BE49-F238E27FC236}">
                <a16:creationId xmlns:a16="http://schemas.microsoft.com/office/drawing/2014/main" id="{E65F7CA7-4C24-454E-A011-590E2BC4AE72}"/>
              </a:ext>
            </a:extLst>
          </p:cNvPr>
          <p:cNvGrpSpPr>
            <a:grpSpLocks/>
          </p:cNvGrpSpPr>
          <p:nvPr/>
        </p:nvGrpSpPr>
        <p:grpSpPr bwMode="auto">
          <a:xfrm>
            <a:off x="6626493" y="3780338"/>
            <a:ext cx="699061" cy="558115"/>
            <a:chOff x="3607" y="2496"/>
            <a:chExt cx="2290" cy="1761"/>
          </a:xfrm>
        </p:grpSpPr>
        <p:grpSp>
          <p:nvGrpSpPr>
            <p:cNvPr id="54" name="Group 54">
              <a:extLst>
                <a:ext uri="{FF2B5EF4-FFF2-40B4-BE49-F238E27FC236}">
                  <a16:creationId xmlns:a16="http://schemas.microsoft.com/office/drawing/2014/main" id="{72BC8C05-23D4-FE4F-8ED8-C60724BE20D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94" y="2496"/>
              <a:ext cx="1526" cy="960"/>
              <a:chOff x="4042" y="2064"/>
              <a:chExt cx="1526" cy="960"/>
            </a:xfrm>
          </p:grpSpPr>
          <p:sp>
            <p:nvSpPr>
              <p:cNvPr id="59" name="Rectangle 55" descr="Dark upward diagonal">
                <a:extLst>
                  <a:ext uri="{FF2B5EF4-FFF2-40B4-BE49-F238E27FC236}">
                    <a16:creationId xmlns:a16="http://schemas.microsoft.com/office/drawing/2014/main" id="{3C03EA85-B0B7-1044-8C13-D509ED46DD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2" y="2064"/>
                <a:ext cx="1526" cy="950"/>
              </a:xfrm>
              <a:prstGeom prst="rect">
                <a:avLst/>
              </a:prstGeom>
              <a:pattFill prst="dkUpDiag">
                <a:fgClr>
                  <a:srgbClr val="99FF66"/>
                </a:fgClr>
                <a:bgClr>
                  <a:srgbClr val="FFFFFF"/>
                </a:bgClr>
              </a:pattFill>
              <a:ln w="317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GB">
                  <a:solidFill>
                    <a:schemeClr val="accent2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60" name="Line 56">
                <a:extLst>
                  <a:ext uri="{FF2B5EF4-FFF2-40B4-BE49-F238E27FC236}">
                    <a16:creationId xmlns:a16="http://schemas.microsoft.com/office/drawing/2014/main" id="{F6F35581-783D-D54A-890A-350DC737E4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4" y="2064"/>
                <a:ext cx="0" cy="960"/>
              </a:xfrm>
              <a:prstGeom prst="line">
                <a:avLst/>
              </a:prstGeom>
              <a:noFill/>
              <a:ln w="57150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100">
                  <a:latin typeface="Century Gothic"/>
                  <a:cs typeface="Century Gothic"/>
                </a:endParaRPr>
              </a:p>
            </p:txBody>
          </p:sp>
          <p:sp>
            <p:nvSpPr>
              <p:cNvPr id="61" name="Line 57">
                <a:extLst>
                  <a:ext uri="{FF2B5EF4-FFF2-40B4-BE49-F238E27FC236}">
                    <a16:creationId xmlns:a16="http://schemas.microsoft.com/office/drawing/2014/main" id="{3BD77D88-DCFF-904A-8DD5-EE7648613E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68" y="2064"/>
                <a:ext cx="0" cy="960"/>
              </a:xfrm>
              <a:prstGeom prst="line">
                <a:avLst/>
              </a:prstGeom>
              <a:noFill/>
              <a:ln w="57150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100">
                  <a:latin typeface="Century Gothic"/>
                  <a:cs typeface="Century Gothic"/>
                </a:endParaRPr>
              </a:p>
            </p:txBody>
          </p:sp>
          <p:sp>
            <p:nvSpPr>
              <p:cNvPr id="62" name="Line 58">
                <a:extLst>
                  <a:ext uri="{FF2B5EF4-FFF2-40B4-BE49-F238E27FC236}">
                    <a16:creationId xmlns:a16="http://schemas.microsoft.com/office/drawing/2014/main" id="{080AE2B8-3A02-074E-9453-E248B37D0B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12" y="2064"/>
                <a:ext cx="0" cy="960"/>
              </a:xfrm>
              <a:prstGeom prst="line">
                <a:avLst/>
              </a:prstGeom>
              <a:noFill/>
              <a:ln w="57150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100">
                  <a:latin typeface="Century Gothic"/>
                  <a:cs typeface="Century Gothic"/>
                </a:endParaRPr>
              </a:p>
            </p:txBody>
          </p:sp>
          <p:sp>
            <p:nvSpPr>
              <p:cNvPr id="63" name="Line 59">
                <a:extLst>
                  <a:ext uri="{FF2B5EF4-FFF2-40B4-BE49-F238E27FC236}">
                    <a16:creationId xmlns:a16="http://schemas.microsoft.com/office/drawing/2014/main" id="{4A4D7231-1ABA-5949-AD8F-016057C5F4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56" y="2064"/>
                <a:ext cx="0" cy="960"/>
              </a:xfrm>
              <a:prstGeom prst="line">
                <a:avLst/>
              </a:prstGeom>
              <a:noFill/>
              <a:ln w="57150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100">
                  <a:latin typeface="Century Gothic"/>
                  <a:cs typeface="Century Gothic"/>
                </a:endParaRPr>
              </a:p>
            </p:txBody>
          </p:sp>
          <p:sp>
            <p:nvSpPr>
              <p:cNvPr id="64" name="Rectangle 60">
                <a:extLst>
                  <a:ext uri="{FF2B5EF4-FFF2-40B4-BE49-F238E27FC236}">
                    <a16:creationId xmlns:a16="http://schemas.microsoft.com/office/drawing/2014/main" id="{CC7905A8-54CF-5943-8939-C42A8DB429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2" y="2496"/>
                <a:ext cx="96" cy="96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100">
                  <a:latin typeface="Century Gothic"/>
                  <a:cs typeface="Century Gothic"/>
                </a:endParaRPr>
              </a:p>
            </p:txBody>
          </p:sp>
        </p:grpSp>
        <p:sp>
          <p:nvSpPr>
            <p:cNvPr id="55" name="Line 61">
              <a:extLst>
                <a:ext uri="{FF2B5EF4-FFF2-40B4-BE49-F238E27FC236}">
                  <a16:creationId xmlns:a16="http://schemas.microsoft.com/office/drawing/2014/main" id="{7E83CEDA-779C-5849-B0C1-8E6756307B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84" y="3552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100">
                <a:latin typeface="Century Gothic"/>
                <a:cs typeface="Century Gothic"/>
              </a:endParaRPr>
            </a:p>
          </p:txBody>
        </p:sp>
        <p:sp>
          <p:nvSpPr>
            <p:cNvPr id="56" name="Text Box 62">
              <a:extLst>
                <a:ext uri="{FF2B5EF4-FFF2-40B4-BE49-F238E27FC236}">
                  <a16:creationId xmlns:a16="http://schemas.microsoft.com/office/drawing/2014/main" id="{D85017F5-27EA-D545-A20C-CD05759AE0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7" y="3667"/>
              <a:ext cx="1214" cy="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600" i="1" dirty="0">
                  <a:latin typeface="Century Gothic"/>
                  <a:cs typeface="Century Gothic"/>
                </a:rPr>
                <a:t>3 cm</a:t>
              </a:r>
              <a:endParaRPr lang="it-IT" altLang="ja-JP" sz="600" i="1" dirty="0">
                <a:latin typeface="Century Gothic"/>
                <a:cs typeface="Century Gothic"/>
              </a:endParaRPr>
            </a:p>
          </p:txBody>
        </p:sp>
        <p:sp>
          <p:nvSpPr>
            <p:cNvPr id="57" name="Line 63">
              <a:extLst>
                <a:ext uri="{FF2B5EF4-FFF2-40B4-BE49-F238E27FC236}">
                  <a16:creationId xmlns:a16="http://schemas.microsoft.com/office/drawing/2014/main" id="{219024A0-C4AA-B644-AADF-99D368EE3D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56" y="3552"/>
              <a:ext cx="8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100">
                <a:latin typeface="Century Gothic"/>
                <a:cs typeface="Century Gothic"/>
              </a:endParaRPr>
            </a:p>
          </p:txBody>
        </p:sp>
        <p:sp>
          <p:nvSpPr>
            <p:cNvPr id="58" name="Text Box 64">
              <a:extLst>
                <a:ext uri="{FF2B5EF4-FFF2-40B4-BE49-F238E27FC236}">
                  <a16:creationId xmlns:a16="http://schemas.microsoft.com/office/drawing/2014/main" id="{DFEC389E-3747-FD48-A734-2FF0F3575B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41" y="3674"/>
              <a:ext cx="1356" cy="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600" i="1" dirty="0">
                  <a:latin typeface="Century Gothic"/>
                  <a:cs typeface="Century Gothic"/>
                </a:rPr>
                <a:t>20 cm</a:t>
              </a:r>
              <a:endParaRPr lang="it-IT" altLang="ja-JP" sz="600" i="1" dirty="0">
                <a:latin typeface="Century Gothic"/>
                <a:cs typeface="Century Gothic"/>
              </a:endParaRPr>
            </a:p>
          </p:txBody>
        </p:sp>
      </p:grpSp>
      <p:sp>
        <p:nvSpPr>
          <p:cNvPr id="65" name="Rectangle 65">
            <a:extLst>
              <a:ext uri="{FF2B5EF4-FFF2-40B4-BE49-F238E27FC236}">
                <a16:creationId xmlns:a16="http://schemas.microsoft.com/office/drawing/2014/main" id="{396B4170-DF95-A442-BF1A-2D45C8D5C4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9411" y="3847187"/>
            <a:ext cx="127708" cy="11406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100">
              <a:latin typeface="Century Gothic"/>
              <a:cs typeface="Century Gothic"/>
            </a:endParaRPr>
          </a:p>
        </p:txBody>
      </p:sp>
      <p:sp>
        <p:nvSpPr>
          <p:cNvPr id="66" name="Freeform 66">
            <a:extLst>
              <a:ext uri="{FF2B5EF4-FFF2-40B4-BE49-F238E27FC236}">
                <a16:creationId xmlns:a16="http://schemas.microsoft.com/office/drawing/2014/main" id="{5B72B935-209F-EB40-BDC5-B5794A530235}"/>
              </a:ext>
            </a:extLst>
          </p:cNvPr>
          <p:cNvSpPr>
            <a:spLocks/>
          </p:cNvSpPr>
          <p:nvPr/>
        </p:nvSpPr>
        <p:spPr bwMode="auto">
          <a:xfrm>
            <a:off x="6022697" y="3703484"/>
            <a:ext cx="1136699" cy="199848"/>
          </a:xfrm>
          <a:custGeom>
            <a:avLst/>
            <a:gdLst>
              <a:gd name="T0" fmla="*/ 5 w 1283"/>
              <a:gd name="T1" fmla="*/ 175 h 231"/>
              <a:gd name="T2" fmla="*/ 61 w 1283"/>
              <a:gd name="T3" fmla="*/ 85 h 231"/>
              <a:gd name="T4" fmla="*/ 373 w 1283"/>
              <a:gd name="T5" fmla="*/ 9 h 231"/>
              <a:gd name="T6" fmla="*/ 1171 w 1283"/>
              <a:gd name="T7" fmla="*/ 29 h 231"/>
              <a:gd name="T8" fmla="*/ 1046 w 1283"/>
              <a:gd name="T9" fmla="*/ 99 h 231"/>
              <a:gd name="T10" fmla="*/ 1039 w 1283"/>
              <a:gd name="T11" fmla="*/ 231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83" h="231">
                <a:moveTo>
                  <a:pt x="5" y="175"/>
                </a:moveTo>
                <a:cubicBezTo>
                  <a:pt x="2" y="144"/>
                  <a:pt x="0" y="113"/>
                  <a:pt x="61" y="85"/>
                </a:cubicBezTo>
                <a:cubicBezTo>
                  <a:pt x="122" y="57"/>
                  <a:pt x="188" y="18"/>
                  <a:pt x="373" y="9"/>
                </a:cubicBezTo>
                <a:cubicBezTo>
                  <a:pt x="558" y="0"/>
                  <a:pt x="1059" y="14"/>
                  <a:pt x="1171" y="29"/>
                </a:cubicBezTo>
                <a:cubicBezTo>
                  <a:pt x="1283" y="44"/>
                  <a:pt x="1068" y="65"/>
                  <a:pt x="1046" y="99"/>
                </a:cubicBezTo>
                <a:cubicBezTo>
                  <a:pt x="1024" y="133"/>
                  <a:pt x="1031" y="182"/>
                  <a:pt x="1039" y="231"/>
                </a:cubicBezTo>
              </a:path>
            </a:pathLst>
          </a:custGeom>
          <a:noFill/>
          <a:ln w="28575" cmpd="sng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100">
              <a:latin typeface="Century Gothic"/>
              <a:cs typeface="Century Gothic"/>
            </a:endParaRPr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4CCBA18B-2A7B-B444-A091-2E377444CBCC}"/>
              </a:ext>
            </a:extLst>
          </p:cNvPr>
          <p:cNvSpPr>
            <a:spLocks/>
          </p:cNvSpPr>
          <p:nvPr/>
        </p:nvSpPr>
        <p:spPr bwMode="auto">
          <a:xfrm>
            <a:off x="6203482" y="3763555"/>
            <a:ext cx="323299" cy="45719"/>
          </a:xfrm>
          <a:custGeom>
            <a:avLst/>
            <a:gdLst>
              <a:gd name="T0" fmla="*/ 0 w 327"/>
              <a:gd name="T1" fmla="*/ 48 h 48"/>
              <a:gd name="T2" fmla="*/ 132 w 327"/>
              <a:gd name="T3" fmla="*/ 7 h 48"/>
              <a:gd name="T4" fmla="*/ 327 w 327"/>
              <a:gd name="T5" fmla="*/ 7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7" h="48">
                <a:moveTo>
                  <a:pt x="0" y="48"/>
                </a:moveTo>
                <a:cubicBezTo>
                  <a:pt x="39" y="31"/>
                  <a:pt x="78" y="14"/>
                  <a:pt x="132" y="7"/>
                </a:cubicBezTo>
                <a:cubicBezTo>
                  <a:pt x="186" y="0"/>
                  <a:pt x="256" y="3"/>
                  <a:pt x="327" y="7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100">
              <a:latin typeface="Century Gothic"/>
              <a:cs typeface="Century Gothic"/>
            </a:endParaRPr>
          </a:p>
        </p:txBody>
      </p:sp>
      <p:sp>
        <p:nvSpPr>
          <p:cNvPr id="68" name="Text Box 69">
            <a:extLst>
              <a:ext uri="{FF2B5EF4-FFF2-40B4-BE49-F238E27FC236}">
                <a16:creationId xmlns:a16="http://schemas.microsoft.com/office/drawing/2014/main" id="{77111D81-343E-9245-BDE5-ECDCADB6C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6294" y="3693285"/>
            <a:ext cx="50420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kumimoji="1" lang="en-US" altLang="ja-JP" sz="1100" dirty="0">
                <a:latin typeface="Century Gothic"/>
                <a:cs typeface="Century Gothic"/>
              </a:rPr>
              <a:t>on</a:t>
            </a:r>
          </a:p>
        </p:txBody>
      </p:sp>
      <p:sp>
        <p:nvSpPr>
          <p:cNvPr id="69" name="Text Box 70">
            <a:extLst>
              <a:ext uri="{FF2B5EF4-FFF2-40B4-BE49-F238E27FC236}">
                <a16:creationId xmlns:a16="http://schemas.microsoft.com/office/drawing/2014/main" id="{1ABDB1D5-DE0C-3145-8ABC-827826A87E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090" y="3784834"/>
            <a:ext cx="366551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kumimoji="1" lang="en-US" altLang="ja-JP" sz="1100" dirty="0">
                <a:latin typeface="Century Gothic"/>
                <a:cs typeface="Century Gothic"/>
              </a:rPr>
              <a:t>off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AA57815E-F972-0248-81FB-450856114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5413" y="3687557"/>
            <a:ext cx="49718" cy="48743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100">
              <a:latin typeface="Century Gothic"/>
              <a:cs typeface="Century Gothic"/>
            </a:endParaRPr>
          </a:p>
        </p:txBody>
      </p:sp>
      <p:sp>
        <p:nvSpPr>
          <p:cNvPr id="71" name="Line 72">
            <a:extLst>
              <a:ext uri="{FF2B5EF4-FFF2-40B4-BE49-F238E27FC236}">
                <a16:creationId xmlns:a16="http://schemas.microsoft.com/office/drawing/2014/main" id="{0BADEA0D-A8D0-0F4D-A489-23C94DEE3B4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59123" y="3625117"/>
            <a:ext cx="6277" cy="179531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100">
              <a:latin typeface="Century Gothic"/>
              <a:cs typeface="Century Gothic"/>
            </a:endParaRPr>
          </a:p>
        </p:txBody>
      </p:sp>
      <p:sp>
        <p:nvSpPr>
          <p:cNvPr id="72" name="Text Box 73">
            <a:extLst>
              <a:ext uri="{FF2B5EF4-FFF2-40B4-BE49-F238E27FC236}">
                <a16:creationId xmlns:a16="http://schemas.microsoft.com/office/drawing/2014/main" id="{28CD580B-6C73-A646-AC73-B11E29271B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9801" y="3971826"/>
            <a:ext cx="1050661" cy="684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kumimoji="1" lang="en-US" altLang="ja-JP" sz="700" dirty="0">
                <a:latin typeface="Century Gothic"/>
                <a:cs typeface="Century Gothic"/>
              </a:rPr>
              <a:t>Illuminate </a:t>
            </a:r>
            <a:r>
              <a:rPr kumimoji="1" lang="en-US" altLang="ja-JP" sz="700" dirty="0" err="1">
                <a:latin typeface="Century Gothic"/>
                <a:cs typeface="Century Gothic"/>
              </a:rPr>
              <a:t>Xe</a:t>
            </a:r>
            <a:r>
              <a:rPr kumimoji="1" lang="en-US" altLang="ja-JP" sz="700" dirty="0">
                <a:latin typeface="Century Gothic"/>
                <a:cs typeface="Century Gothic"/>
              </a:rPr>
              <a:t> from the back</a:t>
            </a:r>
          </a:p>
          <a:p>
            <a:pPr algn="l" eaLnBrk="1" hangingPunct="1">
              <a:spcBef>
                <a:spcPct val="50000"/>
              </a:spcBef>
            </a:pPr>
            <a:r>
              <a:rPr kumimoji="1" lang="en-US" altLang="ja-JP" sz="700" dirty="0">
                <a:latin typeface="Century Gothic"/>
                <a:cs typeface="Century Gothic"/>
              </a:rPr>
              <a:t>Source (</a:t>
            </a:r>
            <a:r>
              <a:rPr kumimoji="1" lang="en-US" altLang="ja-JP" sz="700" dirty="0" err="1">
                <a:latin typeface="Century Gothic"/>
                <a:cs typeface="Century Gothic"/>
              </a:rPr>
              <a:t>Cf</a:t>
            </a:r>
            <a:r>
              <a:rPr kumimoji="1" lang="en-US" altLang="ja-JP" sz="700" dirty="0">
                <a:latin typeface="Century Gothic"/>
                <a:cs typeface="Century Gothic"/>
              </a:rPr>
              <a:t>) transferred by comp air </a:t>
            </a:r>
            <a:r>
              <a:rPr kumimoji="1" lang="en-US" altLang="ja-JP" sz="700" dirty="0">
                <a:latin typeface="Century Gothic"/>
                <a:cs typeface="Century Gothic"/>
                <a:sym typeface="Wingdings" charset="0"/>
              </a:rPr>
              <a:t> on/off</a:t>
            </a:r>
            <a:endParaRPr kumimoji="1" lang="en-US" altLang="ja-JP" sz="700" dirty="0">
              <a:latin typeface="Century Gothic"/>
              <a:cs typeface="Century Gothic"/>
            </a:endParaRPr>
          </a:p>
        </p:txBody>
      </p:sp>
      <p:sp>
        <p:nvSpPr>
          <p:cNvPr id="73" name="Text Box 74">
            <a:extLst>
              <a:ext uri="{FF2B5EF4-FFF2-40B4-BE49-F238E27FC236}">
                <a16:creationId xmlns:a16="http://schemas.microsoft.com/office/drawing/2014/main" id="{26FC2B61-D1E0-4E42-B998-2B422F3192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8095" y="3579862"/>
            <a:ext cx="114839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kumimoji="1" lang="en-US" altLang="ja-JP" sz="1200" dirty="0">
                <a:solidFill>
                  <a:srgbClr val="008000"/>
                </a:solidFill>
                <a:latin typeface="Century Gothic"/>
                <a:cs typeface="Century Gothic"/>
              </a:rPr>
              <a:t>Proton Acc</a:t>
            </a:r>
          </a:p>
        </p:txBody>
      </p:sp>
      <p:sp>
        <p:nvSpPr>
          <p:cNvPr id="75" name="Text Box 76">
            <a:extLst>
              <a:ext uri="{FF2B5EF4-FFF2-40B4-BE49-F238E27FC236}">
                <a16:creationId xmlns:a16="http://schemas.microsoft.com/office/drawing/2014/main" id="{5C597B7B-CA0E-6146-9AFD-A7BC4E52C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6418" y="3649523"/>
            <a:ext cx="92917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ja-JP" sz="600" u="sng" dirty="0">
                <a:latin typeface="Century Gothic"/>
                <a:cs typeface="Century Gothic"/>
              </a:rPr>
              <a:t>Li(p,</a:t>
            </a:r>
            <a:r>
              <a:rPr lang="en-US" altLang="ja-JP" sz="600" u="sng" dirty="0">
                <a:latin typeface="Century Gothic"/>
                <a:cs typeface="Century Gothic"/>
                <a:sym typeface="Symbol" charset="0"/>
              </a:rPr>
              <a:t></a:t>
            </a:r>
            <a:r>
              <a:rPr lang="en-US" altLang="ja-JP" sz="600" u="sng" dirty="0">
                <a:latin typeface="Century Gothic"/>
                <a:cs typeface="Century Gothic"/>
              </a:rPr>
              <a:t>)Be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ja-JP" sz="600" dirty="0" err="1">
                <a:latin typeface="Century Gothic"/>
                <a:cs typeface="Century Gothic"/>
              </a:rPr>
              <a:t>LiF</a:t>
            </a:r>
            <a:r>
              <a:rPr lang="en-US" altLang="ja-JP" sz="600" dirty="0">
                <a:latin typeface="Century Gothic"/>
                <a:cs typeface="Century Gothic"/>
              </a:rPr>
              <a:t> target at COBRA center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ja-JP" sz="600" dirty="0">
                <a:latin typeface="Century Gothic"/>
                <a:cs typeface="Century Gothic"/>
              </a:rPr>
              <a:t>17.6MeV </a:t>
            </a:r>
            <a:r>
              <a:rPr lang="en-US" altLang="ja-JP" sz="600" dirty="0">
                <a:latin typeface="Symbol" charset="2"/>
                <a:cs typeface="Symbol" charset="2"/>
              </a:rPr>
              <a:t>g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ja-JP" sz="600" dirty="0">
                <a:latin typeface="Century Gothic"/>
                <a:cs typeface="Century Gothic"/>
              </a:rPr>
              <a:t>~daily </a:t>
            </a:r>
            <a:r>
              <a:rPr lang="en-US" altLang="ja-JP" sz="600" dirty="0" err="1">
                <a:latin typeface="Century Gothic"/>
                <a:cs typeface="Century Gothic"/>
              </a:rPr>
              <a:t>calib</a:t>
            </a:r>
            <a:r>
              <a:rPr lang="en-US" altLang="ja-JP" sz="600" dirty="0">
                <a:latin typeface="Century Gothic"/>
                <a:cs typeface="Century Gothic"/>
              </a:rPr>
              <a:t>.</a:t>
            </a:r>
            <a:endParaRPr lang="en-US" altLang="ja-JP" sz="200" dirty="0">
              <a:latin typeface="Century Gothic"/>
              <a:cs typeface="Century Gothic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en-US" altLang="ja-JP" sz="600" dirty="0">
                <a:latin typeface="Century Gothic"/>
                <a:cs typeface="Century Gothic"/>
              </a:rPr>
              <a:t>Can be used also for initial setup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95C3F924-DA00-3743-BE2A-F34C4F059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8608" y="4084730"/>
            <a:ext cx="1358969" cy="45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Line 87">
            <a:extLst>
              <a:ext uri="{FF2B5EF4-FFF2-40B4-BE49-F238E27FC236}">
                <a16:creationId xmlns:a16="http://schemas.microsoft.com/office/drawing/2014/main" id="{630A40BB-F4B8-6E45-A135-25BD8FE8A478}"/>
              </a:ext>
            </a:extLst>
          </p:cNvPr>
          <p:cNvSpPr>
            <a:spLocks noChangeShapeType="1"/>
          </p:cNvSpPr>
          <p:nvPr/>
        </p:nvSpPr>
        <p:spPr bwMode="auto">
          <a:xfrm>
            <a:off x="2290687" y="3958533"/>
            <a:ext cx="221575" cy="276904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100">
              <a:latin typeface="Century Gothic"/>
              <a:cs typeface="Century Gothic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CF1F8AE0-AA86-E443-8386-AA3F189554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5004" y="3650852"/>
            <a:ext cx="915320" cy="16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ja-JP" sz="500" dirty="0">
                <a:solidFill>
                  <a:srgbClr val="FF0000"/>
                </a:solidFill>
                <a:latin typeface="Century Gothic"/>
                <a:cs typeface="Century Gothic"/>
              </a:rPr>
              <a:t>Li(p, </a:t>
            </a:r>
            <a:r>
              <a:rPr lang="en-US" altLang="ja-JP" sz="500" dirty="0">
                <a:solidFill>
                  <a:srgbClr val="FF0000"/>
                </a:solidFill>
                <a:latin typeface="Century Gothic"/>
                <a:cs typeface="Century Gothic"/>
                <a:sym typeface="Symbol" charset="0"/>
              </a:rPr>
              <a:t>0) at </a:t>
            </a:r>
            <a:r>
              <a:rPr lang="en-US" altLang="ja-JP" sz="500" b="1" dirty="0">
                <a:solidFill>
                  <a:srgbClr val="FF0000"/>
                </a:solidFill>
                <a:latin typeface="Century Gothic"/>
                <a:cs typeface="Century Gothic"/>
                <a:sym typeface="Symbol" charset="0"/>
              </a:rPr>
              <a:t>17.6 MeV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20E1ED84-E3FA-5747-9902-073E737E06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3014" y="3812711"/>
            <a:ext cx="825595" cy="16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ja-JP" sz="500" dirty="0">
                <a:solidFill>
                  <a:srgbClr val="FF0000"/>
                </a:solidFill>
                <a:latin typeface="Century Gothic"/>
                <a:cs typeface="Century Gothic"/>
              </a:rPr>
              <a:t>Li(p, </a:t>
            </a:r>
            <a:r>
              <a:rPr lang="en-US" altLang="ja-JP" sz="500" dirty="0">
                <a:solidFill>
                  <a:srgbClr val="FF0000"/>
                </a:solidFill>
                <a:latin typeface="Century Gothic"/>
                <a:cs typeface="Century Gothic"/>
                <a:sym typeface="Symbol" charset="0"/>
              </a:rPr>
              <a:t>1) at 14.6 MeV</a:t>
            </a: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46C855E6-0408-9545-8FC4-8AFED3746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0407" y="3834945"/>
            <a:ext cx="568350" cy="685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AutoShape 91">
            <a:extLst>
              <a:ext uri="{FF2B5EF4-FFF2-40B4-BE49-F238E27FC236}">
                <a16:creationId xmlns:a16="http://schemas.microsoft.com/office/drawing/2014/main" id="{C3D4018E-6BFC-7F43-BD22-BAEA862AB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8436" y="3587607"/>
            <a:ext cx="2937500" cy="1032388"/>
          </a:xfrm>
          <a:prstGeom prst="roundRect">
            <a:avLst>
              <a:gd name="adj" fmla="val 16667"/>
            </a:avLst>
          </a:prstGeom>
          <a:noFill/>
          <a:ln w="28575" cmpd="sng">
            <a:solidFill>
              <a:schemeClr val="accent5">
                <a:lumMod val="60000"/>
                <a:lumOff val="4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100">
              <a:latin typeface="Century Gothic"/>
              <a:cs typeface="Century Gothic"/>
            </a:endParaRPr>
          </a:p>
        </p:txBody>
      </p:sp>
      <p:grpSp>
        <p:nvGrpSpPr>
          <p:cNvPr id="91" name="Group 94">
            <a:extLst>
              <a:ext uri="{FF2B5EF4-FFF2-40B4-BE49-F238E27FC236}">
                <a16:creationId xmlns:a16="http://schemas.microsoft.com/office/drawing/2014/main" id="{00ED9D28-F570-304B-9ABD-DAE124934197}"/>
              </a:ext>
            </a:extLst>
          </p:cNvPr>
          <p:cNvGrpSpPr>
            <a:grpSpLocks/>
          </p:cNvGrpSpPr>
          <p:nvPr/>
        </p:nvGrpSpPr>
        <p:grpSpPr bwMode="auto">
          <a:xfrm>
            <a:off x="1012981" y="2316390"/>
            <a:ext cx="595646" cy="560551"/>
            <a:chOff x="2611" y="1491"/>
            <a:chExt cx="4536" cy="4352"/>
          </a:xfrm>
        </p:grpSpPr>
        <p:pic>
          <p:nvPicPr>
            <p:cNvPr id="92" name="Picture 95">
              <a:extLst>
                <a:ext uri="{FF2B5EF4-FFF2-40B4-BE49-F238E27FC236}">
                  <a16:creationId xmlns:a16="http://schemas.microsoft.com/office/drawing/2014/main" id="{0F8CADCD-2BCC-3446-AD8B-AC88B97032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1" y="1491"/>
              <a:ext cx="4536" cy="4352"/>
            </a:xfrm>
            <a:prstGeom prst="rect">
              <a:avLst/>
            </a:prstGeom>
            <a:noFill/>
            <a:ln>
              <a:noFill/>
            </a:ln>
            <a:effectLst>
              <a:outerShdw blurRad="63500" dist="761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" name="Freeform 96">
              <a:extLst>
                <a:ext uri="{FF2B5EF4-FFF2-40B4-BE49-F238E27FC236}">
                  <a16:creationId xmlns:a16="http://schemas.microsoft.com/office/drawing/2014/main" id="{9A792AEE-72BA-AA48-ADC0-9394F0DC6A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1" y="1899"/>
              <a:ext cx="848" cy="3472"/>
            </a:xfrm>
            <a:custGeom>
              <a:avLst/>
              <a:gdLst>
                <a:gd name="T0" fmla="+- 0 10000 10000"/>
                <a:gd name="T1" fmla="*/ T0 w 10000"/>
                <a:gd name="T2" fmla="+- 0 10000 10000"/>
                <a:gd name="T3" fmla="*/ 10000 h 10000"/>
                <a:gd name="T4" fmla="+- 0 20000 10000"/>
                <a:gd name="T5" fmla="*/ T4 w 10000"/>
                <a:gd name="T6" fmla="+- 0 10000 10000"/>
                <a:gd name="T7" fmla="*/ 10000 h 10000"/>
                <a:gd name="T8" fmla="+- 0 20000 10000"/>
                <a:gd name="T9" fmla="*/ T8 w 10000"/>
                <a:gd name="T10" fmla="+- 0 20000 10000"/>
                <a:gd name="T11" fmla="*/ 20000 h 10000"/>
                <a:gd name="T12" fmla="+- 0 10000 10000"/>
                <a:gd name="T13" fmla="*/ T12 w 10000"/>
                <a:gd name="T14" fmla="+- 0 20000 10000"/>
                <a:gd name="T15" fmla="*/ 20000 h 10000"/>
                <a:gd name="T16" fmla="+- 0 10000 10000"/>
                <a:gd name="T17" fmla="*/ T16 w 10000"/>
                <a:gd name="T18" fmla="+- 0 10000 10000"/>
                <a:gd name="T19" fmla="*/ 10000 h 100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0000" h="10000">
                  <a:moveTo>
                    <a:pt x="0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chemeClr val="accent1">
                <a:alpha val="30223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63500">
                  <a:solidFill>
                    <a:srgbClr val="FFFFFF">
                      <a:alpha val="30223"/>
                    </a:srgbClr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100">
                <a:latin typeface="Century Gothic"/>
                <a:cs typeface="Century Gothic"/>
              </a:endParaRPr>
            </a:p>
          </p:txBody>
        </p:sp>
        <p:sp>
          <p:nvSpPr>
            <p:cNvPr id="94" name="Freeform 97">
              <a:extLst>
                <a:ext uri="{FF2B5EF4-FFF2-40B4-BE49-F238E27FC236}">
                  <a16:creationId xmlns:a16="http://schemas.microsoft.com/office/drawing/2014/main" id="{DB954197-8431-3F47-8FD9-B61DD93359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3" y="1899"/>
              <a:ext cx="608" cy="3472"/>
            </a:xfrm>
            <a:custGeom>
              <a:avLst/>
              <a:gdLst>
                <a:gd name="T0" fmla="+- 0 10000 10000"/>
                <a:gd name="T1" fmla="*/ T0 w 10000"/>
                <a:gd name="T2" fmla="+- 0 10000 10000"/>
                <a:gd name="T3" fmla="*/ 10000 h 10000"/>
                <a:gd name="T4" fmla="+- 0 20000 10000"/>
                <a:gd name="T5" fmla="*/ T4 w 10000"/>
                <a:gd name="T6" fmla="+- 0 10000 10000"/>
                <a:gd name="T7" fmla="*/ 10000 h 10000"/>
                <a:gd name="T8" fmla="+- 0 20000 10000"/>
                <a:gd name="T9" fmla="*/ T8 w 10000"/>
                <a:gd name="T10" fmla="+- 0 20000 10000"/>
                <a:gd name="T11" fmla="*/ 20000 h 10000"/>
                <a:gd name="T12" fmla="+- 0 10000 10000"/>
                <a:gd name="T13" fmla="*/ T12 w 10000"/>
                <a:gd name="T14" fmla="+- 0 20000 10000"/>
                <a:gd name="T15" fmla="*/ 20000 h 10000"/>
                <a:gd name="T16" fmla="+- 0 10000 10000"/>
                <a:gd name="T17" fmla="*/ T16 w 10000"/>
                <a:gd name="T18" fmla="+- 0 10000 10000"/>
                <a:gd name="T19" fmla="*/ 10000 h 100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0000" h="10000">
                  <a:moveTo>
                    <a:pt x="0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FF">
                <a:alpha val="3022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63500">
                  <a:solidFill>
                    <a:srgbClr val="FFFFFF">
                      <a:alpha val="30223"/>
                    </a:srgbClr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100">
                <a:latin typeface="Century Gothic"/>
                <a:cs typeface="Century Gothic"/>
              </a:endParaRPr>
            </a:p>
          </p:txBody>
        </p:sp>
      </p:grpSp>
      <p:pic>
        <p:nvPicPr>
          <p:cNvPr id="95" name="Picture 98">
            <a:extLst>
              <a:ext uri="{FF2B5EF4-FFF2-40B4-BE49-F238E27FC236}">
                <a16:creationId xmlns:a16="http://schemas.microsoft.com/office/drawing/2014/main" id="{72A29DC3-0D22-8E4C-93ED-BA058EF3E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1892" y="2943019"/>
            <a:ext cx="667786" cy="41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Text Box 99">
            <a:extLst>
              <a:ext uri="{FF2B5EF4-FFF2-40B4-BE49-F238E27FC236}">
                <a16:creationId xmlns:a16="http://schemas.microsoft.com/office/drawing/2014/main" id="{0EA06A59-1197-ED47-8C00-C79BB02D3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6839" y="2046205"/>
            <a:ext cx="131288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kumimoji="1" lang="en-US" altLang="ja-JP" sz="700" dirty="0">
                <a:latin typeface="Symbol" charset="2"/>
                <a:cs typeface="Symbol" charset="2"/>
              </a:rPr>
              <a:t>p</a:t>
            </a:r>
            <a:r>
              <a:rPr kumimoji="1" lang="en-US" altLang="ja-JP" sz="700" baseline="30000" dirty="0">
                <a:latin typeface="Century Gothic"/>
                <a:cs typeface="Century Gothic"/>
              </a:rPr>
              <a:t>-</a:t>
            </a:r>
            <a:r>
              <a:rPr kumimoji="1" lang="en-US" altLang="ja-JP" sz="700" dirty="0">
                <a:latin typeface="Century Gothic"/>
                <a:cs typeface="Century Gothic"/>
              </a:rPr>
              <a:t> + p </a:t>
            </a:r>
            <a:r>
              <a:rPr kumimoji="1" lang="en-US" altLang="ja-JP" sz="700" dirty="0">
                <a:latin typeface="Century Gothic"/>
                <a:cs typeface="Century Gothic"/>
                <a:sym typeface="Wingdings" charset="0"/>
              </a:rPr>
              <a:t> </a:t>
            </a:r>
            <a:r>
              <a:rPr kumimoji="1" lang="en-US" altLang="ja-JP" sz="700" dirty="0">
                <a:latin typeface="Symbol" charset="2"/>
                <a:cs typeface="Symbol" charset="2"/>
                <a:sym typeface="Wingdings" charset="0"/>
              </a:rPr>
              <a:t>p</a:t>
            </a:r>
            <a:r>
              <a:rPr kumimoji="1" lang="en-US" altLang="ja-JP" sz="700" baseline="30000" dirty="0">
                <a:latin typeface="Century Gothic"/>
                <a:cs typeface="Century Gothic"/>
                <a:sym typeface="Wingdings" charset="0"/>
              </a:rPr>
              <a:t>0</a:t>
            </a:r>
            <a:r>
              <a:rPr kumimoji="1" lang="en-US" altLang="ja-JP" sz="700" dirty="0">
                <a:latin typeface="Century Gothic"/>
                <a:cs typeface="Century Gothic"/>
                <a:sym typeface="Wingdings" charset="0"/>
              </a:rPr>
              <a:t> + n</a:t>
            </a:r>
          </a:p>
          <a:p>
            <a:pPr algn="l" eaLnBrk="1" hangingPunct="1">
              <a:spcBef>
                <a:spcPct val="50000"/>
              </a:spcBef>
            </a:pPr>
            <a:r>
              <a:rPr kumimoji="1" lang="en-US" altLang="ja-JP" sz="700" dirty="0">
                <a:latin typeface="Century Gothic"/>
                <a:cs typeface="Century Gothic"/>
                <a:sym typeface="Wingdings" charset="0"/>
              </a:rPr>
              <a:t>  </a:t>
            </a:r>
            <a:r>
              <a:rPr kumimoji="1" lang="en-US" altLang="ja-JP" sz="700" dirty="0">
                <a:latin typeface="Symbol" charset="2"/>
                <a:cs typeface="Symbol" charset="2"/>
                <a:sym typeface="Wingdings" charset="0"/>
              </a:rPr>
              <a:t>p</a:t>
            </a:r>
            <a:r>
              <a:rPr kumimoji="1" lang="en-US" altLang="ja-JP" sz="700" baseline="30000" dirty="0">
                <a:latin typeface="Century Gothic"/>
                <a:cs typeface="Century Gothic"/>
                <a:sym typeface="Wingdings" charset="0"/>
              </a:rPr>
              <a:t>0</a:t>
            </a:r>
            <a:r>
              <a:rPr kumimoji="1" lang="en-US" altLang="ja-JP" sz="700" dirty="0">
                <a:latin typeface="Century Gothic"/>
                <a:cs typeface="Century Gothic"/>
                <a:sym typeface="Wingdings" charset="0"/>
              </a:rPr>
              <a:t>  </a:t>
            </a:r>
            <a:r>
              <a:rPr kumimoji="1" lang="en-US" altLang="ja-JP" sz="700" dirty="0" err="1">
                <a:latin typeface="Symbol" charset="2"/>
                <a:cs typeface="Symbol" charset="2"/>
                <a:sym typeface="Wingdings" charset="0"/>
              </a:rPr>
              <a:t>gg</a:t>
            </a:r>
            <a:r>
              <a:rPr kumimoji="1" lang="en-US" altLang="ja-JP" sz="700" dirty="0">
                <a:latin typeface="Century Gothic"/>
                <a:cs typeface="Century Gothic"/>
                <a:sym typeface="Wingdings" charset="0"/>
              </a:rPr>
              <a:t> (</a:t>
            </a:r>
            <a:r>
              <a:rPr kumimoji="1" lang="en-US" altLang="ja-JP" sz="700" b="1" dirty="0">
                <a:latin typeface="Century Gothic"/>
                <a:cs typeface="Century Gothic"/>
                <a:sym typeface="Wingdings" charset="0"/>
              </a:rPr>
              <a:t>55MeV</a:t>
            </a:r>
            <a:r>
              <a:rPr kumimoji="1" lang="en-US" altLang="ja-JP" sz="700" dirty="0">
                <a:latin typeface="Century Gothic"/>
                <a:cs typeface="Century Gothic"/>
                <a:sym typeface="Wingdings" charset="0"/>
              </a:rPr>
              <a:t>, 83MeV)</a:t>
            </a:r>
          </a:p>
          <a:p>
            <a:pPr algn="l" eaLnBrk="1" hangingPunct="1">
              <a:spcBef>
                <a:spcPct val="50000"/>
              </a:spcBef>
            </a:pPr>
            <a:r>
              <a:rPr kumimoji="1" lang="en-US" altLang="ja-JP" sz="700" dirty="0">
                <a:latin typeface="Symbol" charset="2"/>
                <a:cs typeface="Symbol" charset="2"/>
                <a:sym typeface="Wingdings" charset="0"/>
              </a:rPr>
              <a:t>p</a:t>
            </a:r>
            <a:r>
              <a:rPr kumimoji="1" lang="en-US" altLang="ja-JP" sz="700" baseline="30000" dirty="0">
                <a:latin typeface="Century Gothic"/>
                <a:cs typeface="Century Gothic"/>
                <a:sym typeface="Wingdings" charset="0"/>
              </a:rPr>
              <a:t>-</a:t>
            </a:r>
            <a:r>
              <a:rPr kumimoji="1" lang="en-US" altLang="ja-JP" sz="700" dirty="0">
                <a:latin typeface="Century Gothic"/>
                <a:cs typeface="Century Gothic"/>
                <a:sym typeface="Wingdings" charset="0"/>
              </a:rPr>
              <a:t> + p  </a:t>
            </a:r>
            <a:r>
              <a:rPr kumimoji="1" lang="en-US" altLang="ja-JP" sz="700" dirty="0">
                <a:latin typeface="Symbol" charset="2"/>
                <a:cs typeface="Symbol" charset="2"/>
                <a:sym typeface="Wingdings" charset="0"/>
              </a:rPr>
              <a:t>g</a:t>
            </a:r>
            <a:r>
              <a:rPr kumimoji="1" lang="en-US" altLang="ja-JP" sz="700" dirty="0">
                <a:latin typeface="Century Gothic"/>
                <a:cs typeface="Century Gothic"/>
                <a:sym typeface="Wingdings" charset="0"/>
              </a:rPr>
              <a:t> + n (129MeV)</a:t>
            </a:r>
            <a:endParaRPr kumimoji="1" lang="en-US" altLang="ja-JP" sz="700" dirty="0">
              <a:latin typeface="Century Gothic"/>
              <a:cs typeface="Century Gothic"/>
            </a:endParaRPr>
          </a:p>
          <a:p>
            <a:pPr algn="l" eaLnBrk="1" hangingPunct="1">
              <a:spcBef>
                <a:spcPct val="50000"/>
              </a:spcBef>
            </a:pPr>
            <a:r>
              <a:rPr kumimoji="1" lang="en-US" altLang="ja-JP" sz="700" dirty="0">
                <a:latin typeface="Century Gothic"/>
                <a:cs typeface="Century Gothic"/>
              </a:rPr>
              <a:t>10 days to scan all </a:t>
            </a:r>
            <a:br>
              <a:rPr kumimoji="1" lang="en-US" altLang="ja-JP" sz="700" dirty="0">
                <a:latin typeface="Century Gothic"/>
                <a:cs typeface="Century Gothic"/>
              </a:rPr>
            </a:br>
            <a:r>
              <a:rPr kumimoji="1" lang="en-US" altLang="ja-JP" sz="700" dirty="0">
                <a:latin typeface="Century Gothic"/>
                <a:cs typeface="Century Gothic"/>
              </a:rPr>
              <a:t>volume precisely</a:t>
            </a:r>
          </a:p>
          <a:p>
            <a:pPr algn="l" eaLnBrk="1" hangingPunct="1">
              <a:spcBef>
                <a:spcPct val="50000"/>
              </a:spcBef>
            </a:pPr>
            <a:r>
              <a:rPr kumimoji="1" lang="en-US" altLang="ja-JP" sz="700" dirty="0">
                <a:latin typeface="Century Gothic"/>
                <a:cs typeface="Century Gothic"/>
              </a:rPr>
              <a:t>LH</a:t>
            </a:r>
            <a:r>
              <a:rPr kumimoji="1" lang="en-US" altLang="ja-JP" sz="700" baseline="-25000" dirty="0">
                <a:latin typeface="Century Gothic"/>
                <a:cs typeface="Century Gothic"/>
              </a:rPr>
              <a:t>2</a:t>
            </a:r>
            <a:r>
              <a:rPr kumimoji="1" lang="en-US" altLang="ja-JP" sz="700" dirty="0">
                <a:latin typeface="Century Gothic"/>
                <a:cs typeface="Century Gothic"/>
              </a:rPr>
              <a:t> target</a:t>
            </a:r>
          </a:p>
        </p:txBody>
      </p:sp>
      <p:sp>
        <p:nvSpPr>
          <p:cNvPr id="97" name="Oval 100">
            <a:extLst>
              <a:ext uri="{FF2B5EF4-FFF2-40B4-BE49-F238E27FC236}">
                <a16:creationId xmlns:a16="http://schemas.microsoft.com/office/drawing/2014/main" id="{4BDED6F0-1686-BD4A-BA09-51BB11CD9D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1524" y="3034929"/>
            <a:ext cx="135507" cy="129658"/>
          </a:xfrm>
          <a:prstGeom prst="ellipse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100">
              <a:latin typeface="Century Gothic"/>
              <a:cs typeface="Century Gothic"/>
            </a:endParaRPr>
          </a:p>
        </p:txBody>
      </p:sp>
      <p:sp>
        <p:nvSpPr>
          <p:cNvPr id="98" name="AutoShape 101">
            <a:extLst>
              <a:ext uri="{FF2B5EF4-FFF2-40B4-BE49-F238E27FC236}">
                <a16:creationId xmlns:a16="http://schemas.microsoft.com/office/drawing/2014/main" id="{A8FB7364-19E7-1449-AA0A-87C339E0ABB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364648" y="3010557"/>
            <a:ext cx="183069" cy="178402"/>
          </a:xfrm>
          <a:custGeom>
            <a:avLst/>
            <a:gdLst>
              <a:gd name="G0" fmla="+- 9960 0 0"/>
              <a:gd name="G1" fmla="+- -11592060 0 0"/>
              <a:gd name="G2" fmla="+- 0 0 -11592060"/>
              <a:gd name="T0" fmla="*/ 0 256 1"/>
              <a:gd name="T1" fmla="*/ 180 256 1"/>
              <a:gd name="G3" fmla="+- -11592060 T0 T1"/>
              <a:gd name="T2" fmla="*/ 0 256 1"/>
              <a:gd name="T3" fmla="*/ 90 256 1"/>
              <a:gd name="G4" fmla="+- -11592060 T2 T3"/>
              <a:gd name="G5" fmla="*/ G4 2 1"/>
              <a:gd name="T4" fmla="*/ 90 256 1"/>
              <a:gd name="T5" fmla="*/ 0 256 1"/>
              <a:gd name="G6" fmla="+- -11592060 T4 T5"/>
              <a:gd name="G7" fmla="*/ G6 2 1"/>
              <a:gd name="G8" fmla="abs -1159206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9960"/>
              <a:gd name="G18" fmla="*/ 9960 1 2"/>
              <a:gd name="G19" fmla="+- G18 5400 0"/>
              <a:gd name="G20" fmla="cos G19 -11592060"/>
              <a:gd name="G21" fmla="sin G19 -11592060"/>
              <a:gd name="G22" fmla="+- G20 10800 0"/>
              <a:gd name="G23" fmla="+- G21 10800 0"/>
              <a:gd name="G24" fmla="+- 10800 0 G20"/>
              <a:gd name="G25" fmla="+- 9960 10800 0"/>
              <a:gd name="G26" fmla="?: G9 G17 G25"/>
              <a:gd name="G27" fmla="?: G9 0 21600"/>
              <a:gd name="G28" fmla="cos 10800 -11592060"/>
              <a:gd name="G29" fmla="sin 10800 -11592060"/>
              <a:gd name="G30" fmla="sin 9960 -11592060"/>
              <a:gd name="G31" fmla="+- G28 10800 0"/>
              <a:gd name="G32" fmla="+- G29 10800 0"/>
              <a:gd name="G33" fmla="+- G30 10800 0"/>
              <a:gd name="G34" fmla="?: G4 0 G31"/>
              <a:gd name="G35" fmla="?: -11592060 G34 0"/>
              <a:gd name="G36" fmla="?: G6 G35 G31"/>
              <a:gd name="G37" fmla="+- 21600 0 G36"/>
              <a:gd name="G38" fmla="?: G4 0 G33"/>
              <a:gd name="G39" fmla="?: -1159206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435 w 21600"/>
              <a:gd name="T15" fmla="*/ 10235 h 21600"/>
              <a:gd name="T16" fmla="*/ 10800 w 21600"/>
              <a:gd name="T17" fmla="*/ 840 h 21600"/>
              <a:gd name="T18" fmla="*/ 21165 w 21600"/>
              <a:gd name="T19" fmla="*/ 10235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854" y="10258"/>
                </a:moveTo>
                <a:cubicBezTo>
                  <a:pt x="1142" y="4975"/>
                  <a:pt x="5509" y="839"/>
                  <a:pt x="10800" y="839"/>
                </a:cubicBezTo>
                <a:cubicBezTo>
                  <a:pt x="16090" y="839"/>
                  <a:pt x="20457" y="4975"/>
                  <a:pt x="20745" y="10258"/>
                </a:cubicBezTo>
                <a:lnTo>
                  <a:pt x="21583" y="10212"/>
                </a:lnTo>
                <a:cubicBezTo>
                  <a:pt x="21271" y="4484"/>
                  <a:pt x="16536" y="0"/>
                  <a:pt x="10799" y="0"/>
                </a:cubicBezTo>
                <a:cubicBezTo>
                  <a:pt x="5063" y="0"/>
                  <a:pt x="328" y="4484"/>
                  <a:pt x="16" y="10212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100">
              <a:latin typeface="Century Gothic"/>
              <a:cs typeface="Century Gothic"/>
            </a:endParaRPr>
          </a:p>
        </p:txBody>
      </p:sp>
      <p:sp>
        <p:nvSpPr>
          <p:cNvPr id="99" name="Freeform 102">
            <a:extLst>
              <a:ext uri="{FF2B5EF4-FFF2-40B4-BE49-F238E27FC236}">
                <a16:creationId xmlns:a16="http://schemas.microsoft.com/office/drawing/2014/main" id="{66F73C04-6830-F44E-BBE2-333E5E870F3A}"/>
              </a:ext>
            </a:extLst>
          </p:cNvPr>
          <p:cNvSpPr>
            <a:spLocks/>
          </p:cNvSpPr>
          <p:nvPr/>
        </p:nvSpPr>
        <p:spPr bwMode="auto">
          <a:xfrm>
            <a:off x="2064220" y="3059563"/>
            <a:ext cx="377182" cy="45719"/>
          </a:xfrm>
          <a:custGeom>
            <a:avLst/>
            <a:gdLst>
              <a:gd name="T0" fmla="*/ 291 w 291"/>
              <a:gd name="T1" fmla="*/ 19 h 36"/>
              <a:gd name="T2" fmla="*/ 276 w 291"/>
              <a:gd name="T3" fmla="*/ 34 h 36"/>
              <a:gd name="T4" fmla="*/ 261 w 291"/>
              <a:gd name="T5" fmla="*/ 7 h 36"/>
              <a:gd name="T6" fmla="*/ 243 w 291"/>
              <a:gd name="T7" fmla="*/ 31 h 36"/>
              <a:gd name="T8" fmla="*/ 225 w 291"/>
              <a:gd name="T9" fmla="*/ 13 h 36"/>
              <a:gd name="T10" fmla="*/ 207 w 291"/>
              <a:gd name="T11" fmla="*/ 31 h 36"/>
              <a:gd name="T12" fmla="*/ 180 w 291"/>
              <a:gd name="T13" fmla="*/ 4 h 36"/>
              <a:gd name="T14" fmla="*/ 162 w 291"/>
              <a:gd name="T15" fmla="*/ 28 h 36"/>
              <a:gd name="T16" fmla="*/ 138 w 291"/>
              <a:gd name="T17" fmla="*/ 7 h 36"/>
              <a:gd name="T18" fmla="*/ 117 w 291"/>
              <a:gd name="T19" fmla="*/ 34 h 36"/>
              <a:gd name="T20" fmla="*/ 93 w 291"/>
              <a:gd name="T21" fmla="*/ 4 h 36"/>
              <a:gd name="T22" fmla="*/ 69 w 291"/>
              <a:gd name="T23" fmla="*/ 25 h 36"/>
              <a:gd name="T24" fmla="*/ 51 w 291"/>
              <a:gd name="T25" fmla="*/ 1 h 36"/>
              <a:gd name="T26" fmla="*/ 36 w 291"/>
              <a:gd name="T27" fmla="*/ 19 h 36"/>
              <a:gd name="T28" fmla="*/ 0 w 291"/>
              <a:gd name="T29" fmla="*/ 19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91" h="36">
                <a:moveTo>
                  <a:pt x="291" y="19"/>
                </a:moveTo>
                <a:cubicBezTo>
                  <a:pt x="286" y="27"/>
                  <a:pt x="281" y="36"/>
                  <a:pt x="276" y="34"/>
                </a:cubicBezTo>
                <a:cubicBezTo>
                  <a:pt x="271" y="32"/>
                  <a:pt x="266" y="7"/>
                  <a:pt x="261" y="7"/>
                </a:cubicBezTo>
                <a:cubicBezTo>
                  <a:pt x="256" y="7"/>
                  <a:pt x="249" y="30"/>
                  <a:pt x="243" y="31"/>
                </a:cubicBezTo>
                <a:cubicBezTo>
                  <a:pt x="237" y="32"/>
                  <a:pt x="231" y="13"/>
                  <a:pt x="225" y="13"/>
                </a:cubicBezTo>
                <a:cubicBezTo>
                  <a:pt x="219" y="13"/>
                  <a:pt x="214" y="32"/>
                  <a:pt x="207" y="31"/>
                </a:cubicBezTo>
                <a:cubicBezTo>
                  <a:pt x="200" y="30"/>
                  <a:pt x="187" y="4"/>
                  <a:pt x="180" y="4"/>
                </a:cubicBezTo>
                <a:cubicBezTo>
                  <a:pt x="173" y="4"/>
                  <a:pt x="169" y="27"/>
                  <a:pt x="162" y="28"/>
                </a:cubicBezTo>
                <a:cubicBezTo>
                  <a:pt x="155" y="29"/>
                  <a:pt x="145" y="6"/>
                  <a:pt x="138" y="7"/>
                </a:cubicBezTo>
                <a:cubicBezTo>
                  <a:pt x="131" y="8"/>
                  <a:pt x="124" y="34"/>
                  <a:pt x="117" y="34"/>
                </a:cubicBezTo>
                <a:cubicBezTo>
                  <a:pt x="110" y="34"/>
                  <a:pt x="101" y="5"/>
                  <a:pt x="93" y="4"/>
                </a:cubicBezTo>
                <a:cubicBezTo>
                  <a:pt x="85" y="3"/>
                  <a:pt x="76" y="25"/>
                  <a:pt x="69" y="25"/>
                </a:cubicBezTo>
                <a:cubicBezTo>
                  <a:pt x="62" y="25"/>
                  <a:pt x="56" y="2"/>
                  <a:pt x="51" y="1"/>
                </a:cubicBezTo>
                <a:cubicBezTo>
                  <a:pt x="46" y="0"/>
                  <a:pt x="44" y="16"/>
                  <a:pt x="36" y="19"/>
                </a:cubicBezTo>
                <a:cubicBezTo>
                  <a:pt x="28" y="22"/>
                  <a:pt x="14" y="20"/>
                  <a:pt x="0" y="19"/>
                </a:cubicBezTo>
              </a:path>
            </a:pathLst>
          </a:custGeom>
          <a:noFill/>
          <a:ln w="9525">
            <a:solidFill>
              <a:srgbClr val="FF505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100">
              <a:latin typeface="Century Gothic"/>
              <a:cs typeface="Century Gothic"/>
            </a:endParaRPr>
          </a:p>
        </p:txBody>
      </p:sp>
      <p:sp>
        <p:nvSpPr>
          <p:cNvPr id="100" name="Freeform 103">
            <a:extLst>
              <a:ext uri="{FF2B5EF4-FFF2-40B4-BE49-F238E27FC236}">
                <a16:creationId xmlns:a16="http://schemas.microsoft.com/office/drawing/2014/main" id="{D1B0B8DF-DB3C-B849-8D6D-03A0C1B0B02E}"/>
              </a:ext>
            </a:extLst>
          </p:cNvPr>
          <p:cNvSpPr>
            <a:spLocks/>
          </p:cNvSpPr>
          <p:nvPr/>
        </p:nvSpPr>
        <p:spPr bwMode="auto">
          <a:xfrm>
            <a:off x="2445976" y="3067571"/>
            <a:ext cx="71056" cy="45719"/>
          </a:xfrm>
          <a:custGeom>
            <a:avLst/>
            <a:gdLst>
              <a:gd name="T0" fmla="*/ 0 w 93"/>
              <a:gd name="T1" fmla="*/ 17 h 29"/>
              <a:gd name="T2" fmla="*/ 30 w 93"/>
              <a:gd name="T3" fmla="*/ 2 h 29"/>
              <a:gd name="T4" fmla="*/ 45 w 93"/>
              <a:gd name="T5" fmla="*/ 29 h 29"/>
              <a:gd name="T6" fmla="*/ 69 w 93"/>
              <a:gd name="T7" fmla="*/ 5 h 29"/>
              <a:gd name="T8" fmla="*/ 93 w 93"/>
              <a:gd name="T9" fmla="*/ 23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29">
                <a:moveTo>
                  <a:pt x="0" y="17"/>
                </a:moveTo>
                <a:cubicBezTo>
                  <a:pt x="11" y="8"/>
                  <a:pt x="23" y="0"/>
                  <a:pt x="30" y="2"/>
                </a:cubicBezTo>
                <a:cubicBezTo>
                  <a:pt x="37" y="4"/>
                  <a:pt x="39" y="29"/>
                  <a:pt x="45" y="29"/>
                </a:cubicBezTo>
                <a:cubicBezTo>
                  <a:pt x="51" y="29"/>
                  <a:pt x="61" y="6"/>
                  <a:pt x="69" y="5"/>
                </a:cubicBezTo>
                <a:cubicBezTo>
                  <a:pt x="77" y="4"/>
                  <a:pt x="89" y="20"/>
                  <a:pt x="93" y="23"/>
                </a:cubicBezTo>
              </a:path>
            </a:pathLst>
          </a:cu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100">
              <a:latin typeface="Century Gothic"/>
              <a:cs typeface="Century Gothic"/>
            </a:endParaRPr>
          </a:p>
        </p:txBody>
      </p:sp>
      <p:sp>
        <p:nvSpPr>
          <p:cNvPr id="101" name="Freeform 104">
            <a:extLst>
              <a:ext uri="{FF2B5EF4-FFF2-40B4-BE49-F238E27FC236}">
                <a16:creationId xmlns:a16="http://schemas.microsoft.com/office/drawing/2014/main" id="{948FFFF8-4107-3342-85AB-E84D999CA21A}"/>
              </a:ext>
            </a:extLst>
          </p:cNvPr>
          <p:cNvSpPr>
            <a:spLocks/>
          </p:cNvSpPr>
          <p:nvPr/>
        </p:nvSpPr>
        <p:spPr bwMode="auto">
          <a:xfrm>
            <a:off x="2545384" y="2882528"/>
            <a:ext cx="379427" cy="222754"/>
          </a:xfrm>
          <a:custGeom>
            <a:avLst/>
            <a:gdLst>
              <a:gd name="T0" fmla="*/ 0 w 330"/>
              <a:gd name="T1" fmla="*/ 180 h 180"/>
              <a:gd name="T2" fmla="*/ 150 w 330"/>
              <a:gd name="T3" fmla="*/ 156 h 180"/>
              <a:gd name="T4" fmla="*/ 261 w 330"/>
              <a:gd name="T5" fmla="*/ 87 h 180"/>
              <a:gd name="T6" fmla="*/ 330 w 330"/>
              <a:gd name="T7" fmla="*/ 0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0" h="180">
                <a:moveTo>
                  <a:pt x="0" y="180"/>
                </a:moveTo>
                <a:cubicBezTo>
                  <a:pt x="53" y="175"/>
                  <a:pt x="107" y="171"/>
                  <a:pt x="150" y="156"/>
                </a:cubicBezTo>
                <a:cubicBezTo>
                  <a:pt x="193" y="141"/>
                  <a:pt x="231" y="113"/>
                  <a:pt x="261" y="87"/>
                </a:cubicBezTo>
                <a:cubicBezTo>
                  <a:pt x="291" y="61"/>
                  <a:pt x="310" y="30"/>
                  <a:pt x="330" y="0"/>
                </a:cubicBezTo>
              </a:path>
            </a:pathLst>
          </a:custGeom>
          <a:noFill/>
          <a:ln w="9525">
            <a:solidFill>
              <a:srgbClr val="6699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100">
              <a:latin typeface="Century Gothic"/>
              <a:cs typeface="Century Gothic"/>
            </a:endParaRPr>
          </a:p>
        </p:txBody>
      </p:sp>
      <p:sp>
        <p:nvSpPr>
          <p:cNvPr id="102" name="Freeform 105">
            <a:extLst>
              <a:ext uri="{FF2B5EF4-FFF2-40B4-BE49-F238E27FC236}">
                <a16:creationId xmlns:a16="http://schemas.microsoft.com/office/drawing/2014/main" id="{6A777027-4439-1645-8CEF-59F06E84068A}"/>
              </a:ext>
            </a:extLst>
          </p:cNvPr>
          <p:cNvSpPr>
            <a:spLocks/>
          </p:cNvSpPr>
          <p:nvPr/>
        </p:nvSpPr>
        <p:spPr bwMode="auto">
          <a:xfrm>
            <a:off x="2548006" y="3105283"/>
            <a:ext cx="233302" cy="163966"/>
          </a:xfrm>
          <a:custGeom>
            <a:avLst/>
            <a:gdLst>
              <a:gd name="T0" fmla="*/ 0 w 144"/>
              <a:gd name="T1" fmla="*/ 0 h 144"/>
              <a:gd name="T2" fmla="*/ 84 w 144"/>
              <a:gd name="T3" fmla="*/ 18 h 144"/>
              <a:gd name="T4" fmla="*/ 135 w 144"/>
              <a:gd name="T5" fmla="*/ 75 h 144"/>
              <a:gd name="T6" fmla="*/ 141 w 144"/>
              <a:gd name="T7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44" h="144">
                <a:moveTo>
                  <a:pt x="0" y="0"/>
                </a:moveTo>
                <a:cubicBezTo>
                  <a:pt x="31" y="2"/>
                  <a:pt x="62" y="5"/>
                  <a:pt x="84" y="18"/>
                </a:cubicBezTo>
                <a:cubicBezTo>
                  <a:pt x="106" y="31"/>
                  <a:pt x="126" y="54"/>
                  <a:pt x="135" y="75"/>
                </a:cubicBezTo>
                <a:cubicBezTo>
                  <a:pt x="144" y="96"/>
                  <a:pt x="142" y="120"/>
                  <a:pt x="141" y="144"/>
                </a:cubicBezTo>
              </a:path>
            </a:pathLst>
          </a:custGeom>
          <a:noFill/>
          <a:ln w="9525">
            <a:solidFill>
              <a:srgbClr val="6699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100">
              <a:latin typeface="Century Gothic"/>
              <a:cs typeface="Century Gothic"/>
            </a:endParaRPr>
          </a:p>
        </p:txBody>
      </p:sp>
      <p:sp>
        <p:nvSpPr>
          <p:cNvPr id="103" name="Text Box 106">
            <a:extLst>
              <a:ext uri="{FF2B5EF4-FFF2-40B4-BE49-F238E27FC236}">
                <a16:creationId xmlns:a16="http://schemas.microsoft.com/office/drawing/2014/main" id="{FF45528B-1E1F-8F45-B95E-81E4FDEED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9053" y="2906857"/>
            <a:ext cx="129657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kumimoji="1" lang="en-US" altLang="ja-JP" sz="1050" dirty="0">
                <a:solidFill>
                  <a:srgbClr val="FF5050"/>
                </a:solidFill>
                <a:latin typeface="Symbol" charset="2"/>
                <a:cs typeface="Symbol" charset="2"/>
              </a:rPr>
              <a:t>g</a:t>
            </a:r>
          </a:p>
        </p:txBody>
      </p:sp>
      <p:sp>
        <p:nvSpPr>
          <p:cNvPr id="104" name="Text Box 107">
            <a:extLst>
              <a:ext uri="{FF2B5EF4-FFF2-40B4-BE49-F238E27FC236}">
                <a16:creationId xmlns:a16="http://schemas.microsoft.com/office/drawing/2014/main" id="{8B98E690-808F-0E4E-9169-38F7ACD4D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1724" y="2734900"/>
            <a:ext cx="360520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kumimoji="1" lang="en-US" altLang="ja-JP" sz="700" dirty="0">
                <a:solidFill>
                  <a:srgbClr val="669900"/>
                </a:solidFill>
                <a:latin typeface="Century Gothic"/>
                <a:cs typeface="Century Gothic"/>
              </a:rPr>
              <a:t>e</a:t>
            </a:r>
            <a:r>
              <a:rPr kumimoji="1" lang="en-US" altLang="ja-JP" sz="700" baseline="30000" dirty="0">
                <a:solidFill>
                  <a:srgbClr val="669900"/>
                </a:solidFill>
                <a:latin typeface="Century Gothic"/>
                <a:cs typeface="Century Gothic"/>
              </a:rPr>
              <a:t>+</a:t>
            </a:r>
          </a:p>
        </p:txBody>
      </p:sp>
      <p:sp>
        <p:nvSpPr>
          <p:cNvPr id="105" name="Text Box 108">
            <a:extLst>
              <a:ext uri="{FF2B5EF4-FFF2-40B4-BE49-F238E27FC236}">
                <a16:creationId xmlns:a16="http://schemas.microsoft.com/office/drawing/2014/main" id="{781D771B-870D-8E46-8F36-6CCFF6619B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9350" y="3215405"/>
            <a:ext cx="334716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kumimoji="1" lang="en-US" altLang="ja-JP" sz="700" dirty="0">
                <a:solidFill>
                  <a:srgbClr val="669900"/>
                </a:solidFill>
                <a:latin typeface="Century Gothic"/>
                <a:cs typeface="Century Gothic"/>
              </a:rPr>
              <a:t>e</a:t>
            </a:r>
            <a:r>
              <a:rPr kumimoji="1" lang="en-US" altLang="ja-JP" sz="700" baseline="30000" dirty="0">
                <a:solidFill>
                  <a:srgbClr val="669900"/>
                </a:solidFill>
                <a:latin typeface="Century Gothic"/>
                <a:cs typeface="Century Gothic"/>
              </a:rPr>
              <a:t>-</a:t>
            </a:r>
          </a:p>
        </p:txBody>
      </p:sp>
      <p:pic>
        <p:nvPicPr>
          <p:cNvPr id="106" name="Picture 109">
            <a:extLst>
              <a:ext uri="{FF2B5EF4-FFF2-40B4-BE49-F238E27FC236}">
                <a16:creationId xmlns:a16="http://schemas.microsoft.com/office/drawing/2014/main" id="{E7784981-7106-BB4F-81BA-031190E34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1370" y="1399053"/>
            <a:ext cx="744801" cy="478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7" name="Line 110">
            <a:extLst>
              <a:ext uri="{FF2B5EF4-FFF2-40B4-BE49-F238E27FC236}">
                <a16:creationId xmlns:a16="http://schemas.microsoft.com/office/drawing/2014/main" id="{34976F80-D4E9-F94B-A8D1-09610E94499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67130" y="1036953"/>
            <a:ext cx="143306" cy="46794"/>
          </a:xfrm>
          <a:prstGeom prst="line">
            <a:avLst/>
          </a:prstGeom>
          <a:noFill/>
          <a:ln w="9525">
            <a:solidFill>
              <a:srgbClr val="66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100">
              <a:latin typeface="Century Gothic"/>
              <a:cs typeface="Century Gothic"/>
            </a:endParaRPr>
          </a:p>
        </p:txBody>
      </p:sp>
      <p:sp>
        <p:nvSpPr>
          <p:cNvPr id="108" name="Oval 111">
            <a:extLst>
              <a:ext uri="{FF2B5EF4-FFF2-40B4-BE49-F238E27FC236}">
                <a16:creationId xmlns:a16="http://schemas.microsoft.com/office/drawing/2014/main" id="{83F97268-E002-F24E-9AD1-914349E2B0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8742" y="921066"/>
            <a:ext cx="108211" cy="99437"/>
          </a:xfrm>
          <a:prstGeom prst="ellipse">
            <a:avLst/>
          </a:prstGeom>
          <a:solidFill>
            <a:srgbClr val="669900"/>
          </a:solidFill>
          <a:ln w="9525">
            <a:solidFill>
              <a:srgbClr val="669900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kumimoji="1" lang="en-US" altLang="ja-JP" sz="1200" dirty="0">
                <a:latin typeface="Century Gothic"/>
                <a:cs typeface="Century Gothic"/>
              </a:rPr>
              <a:t>e</a:t>
            </a:r>
          </a:p>
        </p:txBody>
      </p:sp>
      <p:sp>
        <p:nvSpPr>
          <p:cNvPr id="109" name="Line 112">
            <a:extLst>
              <a:ext uri="{FF2B5EF4-FFF2-40B4-BE49-F238E27FC236}">
                <a16:creationId xmlns:a16="http://schemas.microsoft.com/office/drawing/2014/main" id="{C4A9D075-DCA5-6640-9768-18D2755D111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721030" y="1008378"/>
            <a:ext cx="233969" cy="76040"/>
          </a:xfrm>
          <a:prstGeom prst="line">
            <a:avLst/>
          </a:prstGeom>
          <a:noFill/>
          <a:ln w="9525">
            <a:solidFill>
              <a:srgbClr val="FF505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100">
              <a:latin typeface="Century Gothic"/>
              <a:cs typeface="Century Gothic"/>
            </a:endParaRPr>
          </a:p>
        </p:txBody>
      </p:sp>
      <p:sp>
        <p:nvSpPr>
          <p:cNvPr id="110" name="Oval 113">
            <a:extLst>
              <a:ext uri="{FF2B5EF4-FFF2-40B4-BE49-F238E27FC236}">
                <a16:creationId xmlns:a16="http://schemas.microsoft.com/office/drawing/2014/main" id="{DDC91E2D-FA46-BE48-AEDA-FDA734EA8A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2872" y="905192"/>
            <a:ext cx="108210" cy="99436"/>
          </a:xfrm>
          <a:prstGeom prst="ellipse">
            <a:avLst/>
          </a:prstGeom>
          <a:solidFill>
            <a:srgbClr val="FF5050"/>
          </a:solidFill>
          <a:ln w="9525">
            <a:solidFill>
              <a:srgbClr val="FF5050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kumimoji="1" lang="en-US" altLang="ja-JP" sz="1200" dirty="0">
                <a:latin typeface="Symbol" charset="2"/>
                <a:cs typeface="Symbol" charset="2"/>
              </a:rPr>
              <a:t>g</a:t>
            </a:r>
          </a:p>
        </p:txBody>
      </p:sp>
      <p:sp>
        <p:nvSpPr>
          <p:cNvPr id="111" name="Line 114">
            <a:extLst>
              <a:ext uri="{FF2B5EF4-FFF2-40B4-BE49-F238E27FC236}">
                <a16:creationId xmlns:a16="http://schemas.microsoft.com/office/drawing/2014/main" id="{BB8D7DA8-D567-0646-82A7-623A0D225321}"/>
              </a:ext>
            </a:extLst>
          </p:cNvPr>
          <p:cNvSpPr>
            <a:spLocks noChangeShapeType="1"/>
          </p:cNvSpPr>
          <p:nvPr/>
        </p:nvSpPr>
        <p:spPr bwMode="auto">
          <a:xfrm>
            <a:off x="2246492" y="1189353"/>
            <a:ext cx="120884" cy="935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100">
              <a:latin typeface="Century Gothic"/>
              <a:cs typeface="Century Gothic"/>
            </a:endParaRPr>
          </a:p>
        </p:txBody>
      </p:sp>
      <p:sp>
        <p:nvSpPr>
          <p:cNvPr id="112" name="Oval 115">
            <a:extLst>
              <a:ext uri="{FF2B5EF4-FFF2-40B4-BE49-F238E27FC236}">
                <a16:creationId xmlns:a16="http://schemas.microsoft.com/office/drawing/2014/main" id="{09D541AB-9CF6-8640-AB6F-805147FC38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3817" y="1310003"/>
            <a:ext cx="108211" cy="9943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kumimoji="1" lang="en-US" altLang="ja-JP" sz="1200" dirty="0">
                <a:latin typeface="Symbol" charset="2"/>
                <a:cs typeface="Symbol" charset="2"/>
              </a:rPr>
              <a:t>n</a:t>
            </a:r>
          </a:p>
        </p:txBody>
      </p:sp>
      <p:sp>
        <p:nvSpPr>
          <p:cNvPr id="113" name="Line 116">
            <a:extLst>
              <a:ext uri="{FF2B5EF4-FFF2-40B4-BE49-F238E27FC236}">
                <a16:creationId xmlns:a16="http://schemas.microsoft.com/office/drawing/2014/main" id="{4C8A8226-052A-1641-AF81-1364EF3EF60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17866" y="1189353"/>
            <a:ext cx="185225" cy="994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100">
              <a:latin typeface="Century Gothic"/>
              <a:cs typeface="Century Gothic"/>
            </a:endParaRPr>
          </a:p>
        </p:txBody>
      </p:sp>
      <p:sp>
        <p:nvSpPr>
          <p:cNvPr id="114" name="Oval 117">
            <a:extLst>
              <a:ext uri="{FF2B5EF4-FFF2-40B4-BE49-F238E27FC236}">
                <a16:creationId xmlns:a16="http://schemas.microsoft.com/office/drawing/2014/main" id="{B8EDC5AD-CD35-6740-ADBB-B3E365FA95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0442" y="1065528"/>
            <a:ext cx="108211" cy="1062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kumimoji="1" lang="en-US" altLang="ja-JP" sz="1200" dirty="0">
                <a:latin typeface="Symbol" charset="2"/>
                <a:cs typeface="Symbol" charset="2"/>
              </a:rPr>
              <a:t>m</a:t>
            </a:r>
          </a:p>
        </p:txBody>
      </p:sp>
      <p:sp>
        <p:nvSpPr>
          <p:cNvPr id="115" name="Oval 118">
            <a:extLst>
              <a:ext uri="{FF2B5EF4-FFF2-40B4-BE49-F238E27FC236}">
                <a16:creationId xmlns:a16="http://schemas.microsoft.com/office/drawing/2014/main" id="{A9A43379-B844-3842-B532-F39378A7F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9592" y="1294128"/>
            <a:ext cx="108211" cy="9943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kumimoji="1" lang="en-US" altLang="ja-JP" sz="1200" dirty="0">
                <a:latin typeface="Symbol" charset="2"/>
                <a:cs typeface="Symbol" charset="2"/>
              </a:rPr>
              <a:t>n</a:t>
            </a:r>
          </a:p>
        </p:txBody>
      </p:sp>
      <p:sp>
        <p:nvSpPr>
          <p:cNvPr id="116" name="AutoShape 119">
            <a:extLst>
              <a:ext uri="{FF2B5EF4-FFF2-40B4-BE49-F238E27FC236}">
                <a16:creationId xmlns:a16="http://schemas.microsoft.com/office/drawing/2014/main" id="{EA36C37D-D7D8-664D-81D0-B96B7DCED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7805" y="690947"/>
            <a:ext cx="2461083" cy="1192256"/>
          </a:xfrm>
          <a:prstGeom prst="roundRect">
            <a:avLst>
              <a:gd name="adj" fmla="val 16667"/>
            </a:avLst>
          </a:prstGeom>
          <a:noFill/>
          <a:ln w="28575" cmpd="sng">
            <a:solidFill>
              <a:schemeClr val="accent5">
                <a:lumMod val="60000"/>
                <a:lumOff val="4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100">
              <a:latin typeface="Century Gothic"/>
              <a:cs typeface="Century Gothic"/>
            </a:endParaRPr>
          </a:p>
        </p:txBody>
      </p:sp>
      <p:sp>
        <p:nvSpPr>
          <p:cNvPr id="117" name="Text Box 120">
            <a:extLst>
              <a:ext uri="{FF2B5EF4-FFF2-40B4-BE49-F238E27FC236}">
                <a16:creationId xmlns:a16="http://schemas.microsoft.com/office/drawing/2014/main" id="{53EBF50C-0020-E84C-A0D4-1691E2D95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6684" y="1025229"/>
            <a:ext cx="1253427" cy="577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kumimoji="1" lang="en-US" altLang="ja-JP" sz="700" dirty="0">
                <a:latin typeface="Century Gothic"/>
                <a:cs typeface="Century Gothic"/>
              </a:rPr>
              <a:t>Lower beam intensity </a:t>
            </a:r>
            <a:br>
              <a:rPr kumimoji="1" lang="en-US" altLang="ja-JP" sz="700" dirty="0">
                <a:latin typeface="Century Gothic"/>
                <a:cs typeface="Century Gothic"/>
              </a:rPr>
            </a:br>
            <a:r>
              <a:rPr kumimoji="1" lang="en-US" altLang="ja-JP" sz="700" dirty="0">
                <a:latin typeface="Century Gothic"/>
                <a:cs typeface="Century Gothic"/>
              </a:rPr>
              <a:t>&lt; 10</a:t>
            </a:r>
            <a:r>
              <a:rPr kumimoji="1" lang="en-US" altLang="ja-JP" sz="700" baseline="30000" dirty="0">
                <a:latin typeface="Century Gothic"/>
                <a:cs typeface="Century Gothic"/>
              </a:rPr>
              <a:t>7 </a:t>
            </a:r>
            <a:r>
              <a:rPr kumimoji="1" lang="en-US" altLang="ja-JP" sz="700" dirty="0">
                <a:latin typeface="Century Gothic"/>
                <a:cs typeface="Century Gothic"/>
              </a:rPr>
              <a:t>to reduce pile-ups</a:t>
            </a:r>
          </a:p>
          <a:p>
            <a:pPr algn="l" eaLnBrk="1" hangingPunct="1">
              <a:spcBef>
                <a:spcPct val="50000"/>
              </a:spcBef>
            </a:pPr>
            <a:r>
              <a:rPr kumimoji="1" lang="en-US" altLang="ja-JP" sz="700" dirty="0">
                <a:latin typeface="Century Gothic"/>
                <a:cs typeface="Century Gothic"/>
              </a:rPr>
              <a:t>A few days ~ 1 week to get enough statistics</a:t>
            </a:r>
          </a:p>
        </p:txBody>
      </p:sp>
      <p:sp>
        <p:nvSpPr>
          <p:cNvPr id="118" name="Oval 121">
            <a:extLst>
              <a:ext uri="{FF2B5EF4-FFF2-40B4-BE49-F238E27FC236}">
                <a16:creationId xmlns:a16="http://schemas.microsoft.com/office/drawing/2014/main" id="{618C0647-18F1-4C43-97CB-879E135EF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560" y="2511378"/>
            <a:ext cx="1760423" cy="1096729"/>
          </a:xfrm>
          <a:prstGeom prst="ellipse">
            <a:avLst/>
          </a:prstGeom>
          <a:solidFill>
            <a:srgbClr val="AFDAFF"/>
          </a:solidFill>
          <a:ln w="28575">
            <a:solidFill>
              <a:schemeClr val="accent5">
                <a:lumMod val="60000"/>
                <a:lumOff val="40000"/>
              </a:schemeClr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1" hangingPunct="1">
              <a:spcBef>
                <a:spcPts val="0"/>
              </a:spcBef>
            </a:pPr>
            <a:endParaRPr kumimoji="1" lang="en-US" altLang="ja-JP" dirty="0">
              <a:solidFill>
                <a:srgbClr val="000000"/>
              </a:solidFill>
              <a:latin typeface="Century Gothic"/>
              <a:ea typeface="ホリデイMDJP02" charset="0"/>
              <a:cs typeface="Century Gothic"/>
            </a:endParaRPr>
          </a:p>
          <a:p>
            <a:pPr algn="ctr" eaLnBrk="1" hangingPunct="1">
              <a:spcBef>
                <a:spcPts val="0"/>
              </a:spcBef>
            </a:pPr>
            <a:r>
              <a:rPr kumimoji="1" lang="en-US" altLang="ja-JP" dirty="0">
                <a:solidFill>
                  <a:srgbClr val="000000"/>
                </a:solidFill>
                <a:latin typeface="Century Gothic"/>
                <a:ea typeface="ホリデイMDJP02" charset="0"/>
                <a:cs typeface="Century Gothic"/>
              </a:rPr>
              <a:t>MEG Detector</a:t>
            </a:r>
          </a:p>
          <a:p>
            <a:pPr algn="ctr" eaLnBrk="1" hangingPunct="1">
              <a:spcBef>
                <a:spcPts val="0"/>
              </a:spcBef>
            </a:pPr>
            <a:r>
              <a:rPr kumimoji="1" lang="en-US" altLang="ja-JP" dirty="0">
                <a:solidFill>
                  <a:srgbClr val="000000"/>
                </a:solidFill>
                <a:latin typeface="Century Gothic"/>
                <a:ea typeface="ホリデイMDJP02" charset="0"/>
                <a:cs typeface="Century Gothic"/>
              </a:rPr>
              <a:t>Standard</a:t>
            </a:r>
          </a:p>
          <a:p>
            <a:pPr algn="ctr" eaLnBrk="1" hangingPunct="1">
              <a:spcBef>
                <a:spcPts val="0"/>
              </a:spcBef>
            </a:pPr>
            <a:r>
              <a:rPr kumimoji="1" lang="en-US" altLang="ja-JP" dirty="0">
                <a:solidFill>
                  <a:srgbClr val="000000"/>
                </a:solidFill>
                <a:latin typeface="Century Gothic"/>
                <a:ea typeface="ホリデイMDJP02" charset="0"/>
                <a:cs typeface="Century Gothic"/>
              </a:rPr>
              <a:t>Calibrations</a:t>
            </a:r>
          </a:p>
          <a:p>
            <a:pPr algn="ctr" eaLnBrk="1" hangingPunct="1">
              <a:spcBef>
                <a:spcPts val="0"/>
              </a:spcBef>
            </a:pPr>
            <a:endParaRPr kumimoji="1" lang="en-US" altLang="ja-JP" dirty="0">
              <a:solidFill>
                <a:srgbClr val="000000"/>
              </a:solidFill>
              <a:latin typeface="Century Gothic"/>
              <a:ea typeface="ホリデイMDJP02" charset="0"/>
              <a:cs typeface="Century Gothic"/>
            </a:endParaRPr>
          </a:p>
        </p:txBody>
      </p:sp>
      <p:sp>
        <p:nvSpPr>
          <p:cNvPr id="119" name="Text Box 93">
            <a:extLst>
              <a:ext uri="{FF2B5EF4-FFF2-40B4-BE49-F238E27FC236}">
                <a16:creationId xmlns:a16="http://schemas.microsoft.com/office/drawing/2014/main" id="{2CE0E1AB-6443-A94C-9EE6-6756D1822D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599" y="1995686"/>
            <a:ext cx="66291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kumimoji="1" lang="en-US" altLang="ja-JP" sz="1200" dirty="0">
                <a:solidFill>
                  <a:srgbClr val="008000"/>
                </a:solidFill>
                <a:latin typeface="Symbol" charset="2"/>
                <a:cs typeface="Symbol" charset="2"/>
              </a:rPr>
              <a:t>p</a:t>
            </a:r>
            <a:r>
              <a:rPr kumimoji="1" lang="en-US" altLang="ja-JP" sz="1200" baseline="30000" dirty="0">
                <a:solidFill>
                  <a:srgbClr val="008000"/>
                </a:solidFill>
                <a:latin typeface="Century Gothic"/>
                <a:cs typeface="Century Gothic"/>
              </a:rPr>
              <a:t>0</a:t>
            </a:r>
            <a:r>
              <a:rPr kumimoji="1" lang="en-US" altLang="ja-JP" sz="1200" dirty="0">
                <a:solidFill>
                  <a:srgbClr val="008000"/>
                </a:solidFill>
                <a:latin typeface="Century Gothic"/>
                <a:cs typeface="Century Gothic"/>
                <a:sym typeface="Wingdings" charset="0"/>
              </a:rPr>
              <a:t> </a:t>
            </a:r>
            <a:r>
              <a:rPr kumimoji="1" lang="en-US" altLang="ja-JP" sz="1200" dirty="0" err="1">
                <a:solidFill>
                  <a:srgbClr val="008000"/>
                </a:solidFill>
                <a:latin typeface="Symbol" charset="2"/>
                <a:cs typeface="Symbol" charset="2"/>
                <a:sym typeface="Wingdings" charset="0"/>
              </a:rPr>
              <a:t>gg</a:t>
            </a:r>
            <a:endParaRPr kumimoji="1" lang="en-US" altLang="ja-JP" sz="1200" dirty="0">
              <a:solidFill>
                <a:srgbClr val="008000"/>
              </a:solidFill>
              <a:latin typeface="Symbol" charset="2"/>
              <a:cs typeface="Symbol" charset="2"/>
            </a:endParaRPr>
          </a:p>
        </p:txBody>
      </p:sp>
      <p:sp>
        <p:nvSpPr>
          <p:cNvPr id="120" name="Text Box 21">
            <a:extLst>
              <a:ext uri="{FF2B5EF4-FFF2-40B4-BE49-F238E27FC236}">
                <a16:creationId xmlns:a16="http://schemas.microsoft.com/office/drawing/2014/main" id="{FC80CC69-D585-B54D-B3A3-FF7943F23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2544" y="636734"/>
            <a:ext cx="192634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kumimoji="1" lang="en-US" altLang="ja-JP" sz="1200" dirty="0">
                <a:solidFill>
                  <a:srgbClr val="008000"/>
                </a:solidFill>
                <a:latin typeface="Symbol" charset="2"/>
                <a:cs typeface="Symbol" charset="2"/>
              </a:rPr>
              <a:t>m</a:t>
            </a:r>
            <a:r>
              <a:rPr kumimoji="1" lang="en-US" altLang="ja-JP" sz="1200" dirty="0">
                <a:solidFill>
                  <a:srgbClr val="008000"/>
                </a:solidFill>
                <a:latin typeface="Century Gothic"/>
                <a:cs typeface="Century Gothic"/>
              </a:rPr>
              <a:t> </a:t>
            </a:r>
            <a:r>
              <a:rPr kumimoji="1" lang="en-US" altLang="ja-JP" sz="1200" dirty="0" err="1">
                <a:solidFill>
                  <a:srgbClr val="008000"/>
                </a:solidFill>
                <a:latin typeface="Century Gothic"/>
                <a:cs typeface="Century Gothic"/>
              </a:rPr>
              <a:t>radiative</a:t>
            </a:r>
            <a:r>
              <a:rPr kumimoji="1" lang="en-US" altLang="ja-JP" sz="1200" dirty="0">
                <a:solidFill>
                  <a:srgbClr val="008000"/>
                </a:solidFill>
                <a:latin typeface="Century Gothic"/>
                <a:cs typeface="Century Gothic"/>
              </a:rPr>
              <a:t> decay</a:t>
            </a:r>
          </a:p>
        </p:txBody>
      </p:sp>
      <p:sp>
        <p:nvSpPr>
          <p:cNvPr id="121" name="Line 87">
            <a:extLst>
              <a:ext uri="{FF2B5EF4-FFF2-40B4-BE49-F238E27FC236}">
                <a16:creationId xmlns:a16="http://schemas.microsoft.com/office/drawing/2014/main" id="{DFE70C9A-4AA6-6044-87C5-A94BDA078615}"/>
              </a:ext>
            </a:extLst>
          </p:cNvPr>
          <p:cNvSpPr>
            <a:spLocks noChangeShapeType="1"/>
          </p:cNvSpPr>
          <p:nvPr/>
        </p:nvSpPr>
        <p:spPr bwMode="auto">
          <a:xfrm>
            <a:off x="2608460" y="3812711"/>
            <a:ext cx="31802" cy="3831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100">
              <a:latin typeface="Century Gothic"/>
              <a:cs typeface="Century Gothic"/>
            </a:endParaRPr>
          </a:p>
        </p:txBody>
      </p:sp>
      <p:sp>
        <p:nvSpPr>
          <p:cNvPr id="123" name="Rounded Rectangle 122">
            <a:extLst>
              <a:ext uri="{FF2B5EF4-FFF2-40B4-BE49-F238E27FC236}">
                <a16:creationId xmlns:a16="http://schemas.microsoft.com/office/drawing/2014/main" id="{478D671F-2F2D-3C42-B443-B25DC2A81221}"/>
              </a:ext>
            </a:extLst>
          </p:cNvPr>
          <p:cNvSpPr/>
          <p:nvPr/>
        </p:nvSpPr>
        <p:spPr bwMode="auto">
          <a:xfrm>
            <a:off x="611187" y="4748352"/>
            <a:ext cx="8165619" cy="331916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</a:pPr>
            <a:r>
              <a:rPr lang="en-US" sz="1800" kern="1000" spc="30" dirty="0">
                <a:cs typeface="Franklin Gothic Book"/>
              </a:rPr>
              <a:t>Absolute calibration – Long term stability – Continuous monitoring</a:t>
            </a:r>
          </a:p>
          <a:p>
            <a:pPr algn="ctr">
              <a:spcBef>
                <a:spcPts val="0"/>
              </a:spcBef>
            </a:pPr>
            <a:endParaRPr lang="en-US" sz="1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4844926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F183E9D-3FCF-B145-801E-99CC0C93F51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Standard Model (SM) of particle physics is very successful, but falls short on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Dark matter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Matter-antimatter asymmetry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Mass hierarchy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...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6AC4C1E-04E9-C04C-B09D-F7E7C2396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for </a:t>
            </a:r>
            <a:r>
              <a:rPr lang="en-US" dirty="0" err="1"/>
              <a:t>cLFV</a:t>
            </a:r>
            <a:r>
              <a:rPr lang="en-US"/>
              <a:t> searches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63D22-A739-CE42-9169-FBF4060F426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</a:t>
            </a:fld>
            <a:endParaRPr lang="de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CF4329-D74C-9742-ADAD-EE9ACD48F6C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6795" y="1583397"/>
            <a:ext cx="4207388" cy="3158625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6900D83-8F0C-1141-9104-8F9A3C32849D}"/>
              </a:ext>
            </a:extLst>
          </p:cNvPr>
          <p:cNvSpPr/>
          <p:nvPr/>
        </p:nvSpPr>
        <p:spPr bwMode="auto">
          <a:xfrm>
            <a:off x="341151" y="4461077"/>
            <a:ext cx="3366753" cy="381375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</a:pPr>
            <a:r>
              <a:rPr lang="en-US" dirty="0">
                <a:latin typeface="Century Gothic"/>
                <a:cs typeface="Century Gothic"/>
              </a:rPr>
              <a:t>Something is missing</a:t>
            </a:r>
          </a:p>
        </p:txBody>
      </p:sp>
    </p:spTree>
    <p:extLst>
      <p:ext uri="{BB962C8B-B14F-4D97-AF65-F5344CB8AC3E}">
        <p14:creationId xmlns:p14="http://schemas.microsoft.com/office/powerpoint/2010/main" val="29649552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3B70D33-813A-F549-8066-DC25B3B81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 MEG Dataset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481A08-401F-3D43-920C-9F9C8224161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20</a:t>
            </a:fld>
            <a:endParaRPr lang="de-DE" dirty="0"/>
          </a:p>
        </p:txBody>
      </p:sp>
      <p:graphicFrame>
        <p:nvGraphicFramePr>
          <p:cNvPr id="5" name="Content Placeholder 6">
            <a:extLst>
              <a:ext uri="{FF2B5EF4-FFF2-40B4-BE49-F238E27FC236}">
                <a16:creationId xmlns:a16="http://schemas.microsoft.com/office/drawing/2014/main" id="{189B7778-4ABB-B646-83E5-95EAEEA2BEA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0466872"/>
              </p:ext>
            </p:extLst>
          </p:nvPr>
        </p:nvGraphicFramePr>
        <p:xfrm>
          <a:off x="3341533" y="597375"/>
          <a:ext cx="3240360" cy="2171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6AC355F-8E0A-904B-98A8-DDB56BA449D8}"/>
              </a:ext>
            </a:extLst>
          </p:cNvPr>
          <p:cNvSpPr txBox="1"/>
          <p:nvPr/>
        </p:nvSpPr>
        <p:spPr>
          <a:xfrm rot="16200000">
            <a:off x="1294787" y="2390086"/>
            <a:ext cx="2379369" cy="28943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Muons stopped on target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6A44F4-F57F-324A-AE31-F8575343F364}"/>
              </a:ext>
            </a:extLst>
          </p:cNvPr>
          <p:cNvSpPr txBox="1"/>
          <p:nvPr/>
        </p:nvSpPr>
        <p:spPr>
          <a:xfrm>
            <a:off x="2987824" y="1808201"/>
            <a:ext cx="476092" cy="19300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>
                <a:solidFill>
                  <a:srgbClr val="000000"/>
                </a:solidFill>
                <a:latin typeface="Calibri"/>
              </a:rPr>
              <a:t>1 x 10</a:t>
            </a:r>
            <a:r>
              <a:rPr lang="en-US" sz="1200" baseline="30000" dirty="0">
                <a:solidFill>
                  <a:srgbClr val="000000"/>
                </a:solidFill>
                <a:latin typeface="Calibri"/>
              </a:rPr>
              <a:t>14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440F90-4503-E640-B7CF-F6BC50F87B83}"/>
              </a:ext>
            </a:extLst>
          </p:cNvPr>
          <p:cNvSpPr txBox="1"/>
          <p:nvPr/>
        </p:nvSpPr>
        <p:spPr>
          <a:xfrm>
            <a:off x="2987824" y="1330325"/>
            <a:ext cx="476092" cy="19300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>
                <a:solidFill>
                  <a:srgbClr val="000000"/>
                </a:solidFill>
                <a:latin typeface="Calibri"/>
              </a:rPr>
              <a:t>2 x 10</a:t>
            </a:r>
            <a:r>
              <a:rPr lang="en-US" sz="1200" baseline="30000" dirty="0">
                <a:solidFill>
                  <a:srgbClr val="000000"/>
                </a:solidFill>
                <a:latin typeface="Calibri"/>
              </a:rPr>
              <a:t>14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8A1B12-65CE-7B47-9624-F8F557917F7E}"/>
              </a:ext>
            </a:extLst>
          </p:cNvPr>
          <p:cNvSpPr txBox="1"/>
          <p:nvPr/>
        </p:nvSpPr>
        <p:spPr>
          <a:xfrm>
            <a:off x="2987824" y="813473"/>
            <a:ext cx="476092" cy="19300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>
                <a:solidFill>
                  <a:srgbClr val="000000"/>
                </a:solidFill>
                <a:latin typeface="Calibri"/>
              </a:rPr>
              <a:t>3 x 10</a:t>
            </a:r>
            <a:r>
              <a:rPr lang="en-US" sz="1200" baseline="30000" dirty="0">
                <a:solidFill>
                  <a:srgbClr val="000000"/>
                </a:solidFill>
                <a:latin typeface="Calibri"/>
              </a:rPr>
              <a:t>14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BB8AEE2-EC8D-0441-951C-8B759F66EE3C}"/>
              </a:ext>
            </a:extLst>
          </p:cNvPr>
          <p:cNvSpPr/>
          <p:nvPr/>
        </p:nvSpPr>
        <p:spPr bwMode="auto">
          <a:xfrm>
            <a:off x="2195736" y="4648221"/>
            <a:ext cx="5256584" cy="432048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 Total: </a:t>
            </a:r>
            <a:r>
              <a:rPr lang="en-US" sz="2000" b="1" dirty="0">
                <a:solidFill>
                  <a:srgbClr val="000000"/>
                </a:solidFill>
                <a:latin typeface="Calibri"/>
              </a:rPr>
              <a:t>7.5 x 10</a:t>
            </a:r>
            <a:r>
              <a:rPr lang="en-US" sz="2000" b="1" baseline="30000" dirty="0">
                <a:solidFill>
                  <a:srgbClr val="000000"/>
                </a:solidFill>
                <a:latin typeface="Calibri"/>
              </a:rPr>
              <a:t>14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 stopped muons on target </a:t>
            </a:r>
          </a:p>
          <a:p>
            <a:pPr algn="ctr">
              <a:spcBef>
                <a:spcPts val="0"/>
              </a:spcBef>
            </a:pPr>
            <a:endParaRPr lang="en-US" sz="2000" dirty="0">
              <a:latin typeface="Century Gothic"/>
              <a:cs typeface="Century Gothic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E92E386-20A3-4A4C-82AF-A47C8CFE84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357" y="2671069"/>
            <a:ext cx="3206536" cy="196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582913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BB3F8D-6E9F-9447-A094-6F72051D7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MEG Event Distribution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324BA5-2005-AA43-951B-100BB062766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21</a:t>
            </a:fld>
            <a:endParaRPr lang="de-DE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918C5DED-A48C-C045-8223-8A7BF6EA3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72" r="1440"/>
          <a:stretch>
            <a:fillRect/>
          </a:stretch>
        </p:blipFill>
        <p:spPr bwMode="auto">
          <a:xfrm>
            <a:off x="827088" y="962726"/>
            <a:ext cx="3283342" cy="314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818D96B7-EA3A-C84E-8474-376FF188E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3" r="3647" b="1672"/>
          <a:stretch>
            <a:fillRect/>
          </a:stretch>
        </p:blipFill>
        <p:spPr bwMode="auto">
          <a:xfrm>
            <a:off x="5652120" y="1006475"/>
            <a:ext cx="3173898" cy="3017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asellaDiTesto 8">
            <a:extLst>
              <a:ext uri="{FF2B5EF4-FFF2-40B4-BE49-F238E27FC236}">
                <a16:creationId xmlns:a16="http://schemas.microsoft.com/office/drawing/2014/main" id="{0EEAEF90-058B-9741-AC25-C60AD6E07956}"/>
              </a:ext>
            </a:extLst>
          </p:cNvPr>
          <p:cNvSpPr txBox="1"/>
          <p:nvPr/>
        </p:nvSpPr>
        <p:spPr>
          <a:xfrm>
            <a:off x="1763688" y="4288317"/>
            <a:ext cx="625964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1400" dirty="0">
                <a:latin typeface="Century Gothic"/>
                <a:cs typeface="Century Gothic"/>
              </a:rPr>
              <a:t>90% signal efficiency cut for other two variables</a:t>
            </a:r>
          </a:p>
          <a:p>
            <a:pPr marL="342900" indent="-342900">
              <a:buFont typeface="Arial"/>
              <a:buChar char="•"/>
            </a:pPr>
            <a:r>
              <a:rPr lang="en-GB" sz="1400" dirty="0">
                <a:latin typeface="Century Gothic"/>
                <a:cs typeface="Century Gothic"/>
              </a:rPr>
              <a:t>Highest probability events differ in left and right plots.</a:t>
            </a:r>
          </a:p>
        </p:txBody>
      </p:sp>
      <p:cxnSp>
        <p:nvCxnSpPr>
          <p:cNvPr id="15" name="Connettore 2 9">
            <a:extLst>
              <a:ext uri="{FF2B5EF4-FFF2-40B4-BE49-F238E27FC236}">
                <a16:creationId xmlns:a16="http://schemas.microsoft.com/office/drawing/2014/main" id="{E0A5A832-82C7-034B-BE5E-83E3FB6182A4}"/>
              </a:ext>
            </a:extLst>
          </p:cNvPr>
          <p:cNvCxnSpPr>
            <a:cxnSpLocks/>
          </p:cNvCxnSpPr>
          <p:nvPr/>
        </p:nvCxnSpPr>
        <p:spPr>
          <a:xfrm flipH="1">
            <a:off x="2843808" y="1544619"/>
            <a:ext cx="1393404" cy="70209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0">
            <a:extLst>
              <a:ext uri="{FF2B5EF4-FFF2-40B4-BE49-F238E27FC236}">
                <a16:creationId xmlns:a16="http://schemas.microsoft.com/office/drawing/2014/main" id="{02CC5B53-85A2-504A-8C3B-0482F585C532}"/>
              </a:ext>
            </a:extLst>
          </p:cNvPr>
          <p:cNvSpPr txBox="1"/>
          <p:nvPr/>
        </p:nvSpPr>
        <p:spPr>
          <a:xfrm>
            <a:off x="4237211" y="1096699"/>
            <a:ext cx="117440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GB" sz="1100" dirty="0">
                <a:solidFill>
                  <a:srgbClr val="000000"/>
                </a:solidFill>
                <a:latin typeface="Century Gothic"/>
                <a:cs typeface="Century Gothic"/>
              </a:rPr>
              <a:t>1, 1.64 and 2</a:t>
            </a:r>
            <a:r>
              <a:rPr lang="en-GB" sz="1100" dirty="0">
                <a:solidFill>
                  <a:srgbClr val="000000"/>
                </a:solidFill>
                <a:latin typeface="Symbol" charset="2"/>
                <a:cs typeface="Symbol" charset="2"/>
              </a:rPr>
              <a:t>s</a:t>
            </a:r>
            <a:r>
              <a:rPr lang="en-GB" sz="1100" dirty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</a:p>
          <a:p>
            <a:pPr>
              <a:spcBef>
                <a:spcPts val="0"/>
              </a:spcBef>
            </a:pPr>
            <a:r>
              <a:rPr lang="en-GB" sz="1100" dirty="0">
                <a:solidFill>
                  <a:srgbClr val="000000"/>
                </a:solidFill>
                <a:latin typeface="Century Gothic"/>
                <a:cs typeface="Century Gothic"/>
              </a:rPr>
              <a:t>contours on </a:t>
            </a:r>
          </a:p>
          <a:p>
            <a:pPr>
              <a:spcBef>
                <a:spcPts val="0"/>
              </a:spcBef>
            </a:pPr>
            <a:r>
              <a:rPr lang="en-GB" sz="1100" dirty="0">
                <a:solidFill>
                  <a:srgbClr val="000000"/>
                </a:solidFill>
                <a:latin typeface="Century Gothic"/>
                <a:cs typeface="Century Gothic"/>
              </a:rPr>
              <a:t>signal PDF</a:t>
            </a:r>
          </a:p>
        </p:txBody>
      </p:sp>
      <p:cxnSp>
        <p:nvCxnSpPr>
          <p:cNvPr id="17" name="Connettore 2 11">
            <a:extLst>
              <a:ext uri="{FF2B5EF4-FFF2-40B4-BE49-F238E27FC236}">
                <a16:creationId xmlns:a16="http://schemas.microsoft.com/office/drawing/2014/main" id="{34F313FD-B2E9-F140-9F6C-686B3BA466E7}"/>
              </a:ext>
            </a:extLst>
          </p:cNvPr>
          <p:cNvCxnSpPr>
            <a:cxnSpLocks/>
          </p:cNvCxnSpPr>
          <p:nvPr/>
        </p:nvCxnSpPr>
        <p:spPr>
          <a:xfrm>
            <a:off x="5162025" y="1544619"/>
            <a:ext cx="1066159" cy="52307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E19B4969-D29D-764A-8F9B-30D308D7B959}"/>
              </a:ext>
            </a:extLst>
          </p:cNvPr>
          <p:cNvSpPr/>
          <p:nvPr/>
        </p:nvSpPr>
        <p:spPr bwMode="auto">
          <a:xfrm>
            <a:off x="2472437" y="2464834"/>
            <a:ext cx="4256176" cy="431954"/>
          </a:xfrm>
          <a:prstGeom prst="roundRect">
            <a:avLst/>
          </a:prstGeom>
          <a:solidFill>
            <a:srgbClr val="AFDAFF"/>
          </a:solidFill>
          <a:ln w="2857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/>
                <a:cs typeface="Century Gothic"/>
              </a:rPr>
              <a:t>No indication of signal excess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BA464AC-C3CF-FE4E-A2D8-0C59D7A1F16B}"/>
              </a:ext>
            </a:extLst>
          </p:cNvPr>
          <p:cNvGrpSpPr/>
          <p:nvPr/>
        </p:nvGrpSpPr>
        <p:grpSpPr>
          <a:xfrm>
            <a:off x="7812360" y="55732"/>
            <a:ext cx="917055" cy="957355"/>
            <a:chOff x="7668343" y="239397"/>
            <a:chExt cx="917055" cy="957355"/>
          </a:xfrm>
        </p:grpSpPr>
        <p:sp>
          <p:nvSpPr>
            <p:cNvPr id="26" name="Oval 6">
              <a:extLst>
                <a:ext uri="{FF2B5EF4-FFF2-40B4-BE49-F238E27FC236}">
                  <a16:creationId xmlns:a16="http://schemas.microsoft.com/office/drawing/2014/main" id="{702E6741-B1C4-FB44-BB9D-554FED17F1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12689" y="360324"/>
              <a:ext cx="115155" cy="115155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700"/>
            </a:p>
          </p:txBody>
        </p:sp>
        <p:sp>
          <p:nvSpPr>
            <p:cNvPr id="27" name="Oval 7">
              <a:extLst>
                <a:ext uri="{FF2B5EF4-FFF2-40B4-BE49-F238E27FC236}">
                  <a16:creationId xmlns:a16="http://schemas.microsoft.com/office/drawing/2014/main" id="{4B6655CD-9689-0749-8B3C-14A7DD62A9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68448" y="666588"/>
              <a:ext cx="133531" cy="13414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99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700"/>
            </a:p>
          </p:txBody>
        </p:sp>
        <p:sp>
          <p:nvSpPr>
            <p:cNvPr id="28" name="Oval 8">
              <a:extLst>
                <a:ext uri="{FF2B5EF4-FFF2-40B4-BE49-F238E27FC236}">
                  <a16:creationId xmlns:a16="http://schemas.microsoft.com/office/drawing/2014/main" id="{576151DD-D581-FA4B-83FA-60A3B836A5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2184" y="992454"/>
              <a:ext cx="114543" cy="115155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700"/>
            </a:p>
          </p:txBody>
        </p:sp>
        <p:sp>
          <p:nvSpPr>
            <p:cNvPr id="29" name="Line 9">
              <a:extLst>
                <a:ext uri="{FF2B5EF4-FFF2-40B4-BE49-F238E27FC236}">
                  <a16:creationId xmlns:a16="http://schemas.microsoft.com/office/drawing/2014/main" id="{8BA02AAE-DBF5-824B-8328-B40CFC46A26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876727" y="815433"/>
              <a:ext cx="177021" cy="17702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700"/>
            </a:p>
          </p:txBody>
        </p:sp>
        <p:sp>
          <p:nvSpPr>
            <p:cNvPr id="30" name="Text Box 10">
              <a:extLst>
                <a:ext uri="{FF2B5EF4-FFF2-40B4-BE49-F238E27FC236}">
                  <a16:creationId xmlns:a16="http://schemas.microsoft.com/office/drawing/2014/main" id="{6744FC26-4FBF-3E4E-A951-CF40AA725F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09434" y="952741"/>
              <a:ext cx="227459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kumimoji="1" lang="en-US" altLang="ja-JP" sz="600" b="1" dirty="0">
                  <a:solidFill>
                    <a:schemeClr val="accent2"/>
                  </a:solidFill>
                  <a:latin typeface="Arial" charset="0"/>
                  <a:cs typeface="ＭＳ Ｐゴシック" charset="0"/>
                </a:rPr>
                <a:t>e</a:t>
              </a:r>
            </a:p>
          </p:txBody>
        </p:sp>
        <p:sp>
          <p:nvSpPr>
            <p:cNvPr id="31" name="Text Box 11">
              <a:extLst>
                <a:ext uri="{FF2B5EF4-FFF2-40B4-BE49-F238E27FC236}">
                  <a16:creationId xmlns:a16="http://schemas.microsoft.com/office/drawing/2014/main" id="{387EAF6B-DF06-4541-9F0C-397B88C0BA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62260" y="316781"/>
              <a:ext cx="223138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kumimoji="1" lang="en-US" altLang="ja-JP" sz="600" b="1" dirty="0">
                  <a:solidFill>
                    <a:srgbClr val="FF0000"/>
                  </a:solidFill>
                  <a:latin typeface="Symbol" charset="0"/>
                  <a:cs typeface="ＭＳ Ｐゴシック" charset="0"/>
                </a:rPr>
                <a:t>g</a:t>
              </a:r>
            </a:p>
          </p:txBody>
        </p:sp>
        <p:sp>
          <p:nvSpPr>
            <p:cNvPr id="32" name="Text Box 12">
              <a:extLst>
                <a:ext uri="{FF2B5EF4-FFF2-40B4-BE49-F238E27FC236}">
                  <a16:creationId xmlns:a16="http://schemas.microsoft.com/office/drawing/2014/main" id="{6DACA4B4-E7B3-A844-A8C7-F5DAB67044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28384" y="620688"/>
              <a:ext cx="235962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kumimoji="1" lang="en-US" altLang="ja-JP" sz="600" b="1" dirty="0">
                  <a:solidFill>
                    <a:srgbClr val="009900"/>
                  </a:solidFill>
                  <a:latin typeface="Symbol" charset="0"/>
                  <a:cs typeface="ＭＳ Ｐゴシック" charset="0"/>
                </a:rPr>
                <a:t>m</a:t>
              </a:r>
            </a:p>
          </p:txBody>
        </p:sp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id="{3071DE29-5F36-B846-981C-F6F3A1B99E59}"/>
                </a:ext>
              </a:extLst>
            </p:cNvPr>
            <p:cNvSpPr>
              <a:spLocks/>
            </p:cNvSpPr>
            <p:nvPr/>
          </p:nvSpPr>
          <p:spPr bwMode="auto">
            <a:xfrm rot="18884070">
              <a:off x="8162165" y="534895"/>
              <a:ext cx="268288" cy="73503"/>
            </a:xfrm>
            <a:custGeom>
              <a:avLst/>
              <a:gdLst>
                <a:gd name="T0" fmla="*/ 0 w 1815"/>
                <a:gd name="T1" fmla="*/ 264 h 491"/>
                <a:gd name="T2" fmla="*/ 227 w 1815"/>
                <a:gd name="T3" fmla="*/ 264 h 491"/>
                <a:gd name="T4" fmla="*/ 454 w 1815"/>
                <a:gd name="T5" fmla="*/ 38 h 491"/>
                <a:gd name="T6" fmla="*/ 681 w 1815"/>
                <a:gd name="T7" fmla="*/ 491 h 491"/>
                <a:gd name="T8" fmla="*/ 907 w 1815"/>
                <a:gd name="T9" fmla="*/ 38 h 491"/>
                <a:gd name="T10" fmla="*/ 1134 w 1815"/>
                <a:gd name="T11" fmla="*/ 491 h 491"/>
                <a:gd name="T12" fmla="*/ 1361 w 1815"/>
                <a:gd name="T13" fmla="*/ 38 h 491"/>
                <a:gd name="T14" fmla="*/ 1588 w 1815"/>
                <a:gd name="T15" fmla="*/ 264 h 491"/>
                <a:gd name="T16" fmla="*/ 1815 w 1815"/>
                <a:gd name="T17" fmla="*/ 264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15" h="491">
                  <a:moveTo>
                    <a:pt x="0" y="264"/>
                  </a:moveTo>
                  <a:cubicBezTo>
                    <a:pt x="38" y="264"/>
                    <a:pt x="151" y="302"/>
                    <a:pt x="227" y="264"/>
                  </a:cubicBezTo>
                  <a:cubicBezTo>
                    <a:pt x="303" y="226"/>
                    <a:pt x="379" y="0"/>
                    <a:pt x="454" y="38"/>
                  </a:cubicBezTo>
                  <a:cubicBezTo>
                    <a:pt x="529" y="76"/>
                    <a:pt x="606" y="491"/>
                    <a:pt x="681" y="491"/>
                  </a:cubicBezTo>
                  <a:cubicBezTo>
                    <a:pt x="756" y="491"/>
                    <a:pt x="832" y="38"/>
                    <a:pt x="907" y="38"/>
                  </a:cubicBezTo>
                  <a:cubicBezTo>
                    <a:pt x="982" y="38"/>
                    <a:pt x="1058" y="491"/>
                    <a:pt x="1134" y="491"/>
                  </a:cubicBezTo>
                  <a:cubicBezTo>
                    <a:pt x="1210" y="491"/>
                    <a:pt x="1286" y="76"/>
                    <a:pt x="1361" y="38"/>
                  </a:cubicBezTo>
                  <a:cubicBezTo>
                    <a:pt x="1436" y="0"/>
                    <a:pt x="1512" y="226"/>
                    <a:pt x="1588" y="264"/>
                  </a:cubicBezTo>
                  <a:cubicBezTo>
                    <a:pt x="1664" y="302"/>
                    <a:pt x="1768" y="264"/>
                    <a:pt x="1815" y="264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700"/>
            </a:p>
          </p:txBody>
        </p:sp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id="{18DDDBFE-76BF-4F42-837C-04B7DFDB3A40}"/>
                </a:ext>
              </a:extLst>
            </p:cNvPr>
            <p:cNvSpPr>
              <a:spLocks/>
            </p:cNvSpPr>
            <p:nvPr/>
          </p:nvSpPr>
          <p:spPr bwMode="auto">
            <a:xfrm rot="8158532">
              <a:off x="8049460" y="762755"/>
              <a:ext cx="402431" cy="202747"/>
            </a:xfrm>
            <a:custGeom>
              <a:avLst/>
              <a:gdLst>
                <a:gd name="T0" fmla="*/ 0 w 1905"/>
                <a:gd name="T1" fmla="*/ 960 h 960"/>
                <a:gd name="T2" fmla="*/ 953 w 1905"/>
                <a:gd name="T3" fmla="*/ 7 h 960"/>
                <a:gd name="T4" fmla="*/ 1905 w 1905"/>
                <a:gd name="T5" fmla="*/ 96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05" h="960">
                  <a:moveTo>
                    <a:pt x="0" y="960"/>
                  </a:moveTo>
                  <a:cubicBezTo>
                    <a:pt x="3" y="320"/>
                    <a:pt x="536" y="14"/>
                    <a:pt x="953" y="7"/>
                  </a:cubicBezTo>
                  <a:cubicBezTo>
                    <a:pt x="1370" y="0"/>
                    <a:pt x="1904" y="327"/>
                    <a:pt x="1905" y="960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700"/>
            </a:p>
          </p:txBody>
        </p:sp>
        <p:sp>
          <p:nvSpPr>
            <p:cNvPr id="35" name="Text Box 16">
              <a:extLst>
                <a:ext uri="{FF2B5EF4-FFF2-40B4-BE49-F238E27FC236}">
                  <a16:creationId xmlns:a16="http://schemas.microsoft.com/office/drawing/2014/main" id="{011E8498-B375-0A40-9768-ED9042925C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67702" y="763469"/>
              <a:ext cx="341147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600" dirty="0"/>
                <a:t>180º</a:t>
              </a:r>
            </a:p>
          </p:txBody>
        </p:sp>
        <p:sp>
          <p:nvSpPr>
            <p:cNvPr id="36" name="Text Box 66">
              <a:extLst>
                <a:ext uri="{FF2B5EF4-FFF2-40B4-BE49-F238E27FC236}">
                  <a16:creationId xmlns:a16="http://schemas.microsoft.com/office/drawing/2014/main" id="{612C536A-1EE2-CC4A-8521-95E4B39F22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70333" y="1012086"/>
              <a:ext cx="518091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600" dirty="0"/>
                <a:t>52.8 MeV</a:t>
              </a:r>
            </a:p>
          </p:txBody>
        </p:sp>
        <p:sp>
          <p:nvSpPr>
            <p:cNvPr id="37" name="Text Box 67">
              <a:extLst>
                <a:ext uri="{FF2B5EF4-FFF2-40B4-BE49-F238E27FC236}">
                  <a16:creationId xmlns:a16="http://schemas.microsoft.com/office/drawing/2014/main" id="{F0B222A7-01E2-ED41-A703-213A266666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56376" y="267219"/>
              <a:ext cx="518091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600" dirty="0"/>
                <a:t>52.8 MeV</a:t>
              </a:r>
            </a:p>
          </p:txBody>
        </p: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D09DBE95-0D1B-2C43-B0DD-C67C7C2DC662}"/>
                </a:ext>
              </a:extLst>
            </p:cNvPr>
            <p:cNvSpPr/>
            <p:nvPr/>
          </p:nvSpPr>
          <p:spPr bwMode="auto">
            <a:xfrm>
              <a:off x="7668343" y="239397"/>
              <a:ext cx="916868" cy="947229"/>
            </a:xfrm>
            <a:prstGeom prst="roundRect">
              <a:avLst/>
            </a:prstGeom>
            <a:noFill/>
            <a:ln w="28575" cap="flat" cmpd="sng" algn="ctr">
              <a:solidFill>
                <a:srgbClr val="D3569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95632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9B6E4BC-9296-CA48-B078-F2A97087D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MEG Result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906897-A454-CB4D-A700-502019D1B3C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22</a:t>
            </a:fld>
            <a:endParaRPr lang="de-DE" dirty="0"/>
          </a:p>
        </p:txBody>
      </p:sp>
      <p:pic>
        <p:nvPicPr>
          <p:cNvPr id="5" name="Bild 11">
            <a:extLst>
              <a:ext uri="{FF2B5EF4-FFF2-40B4-BE49-F238E27FC236}">
                <a16:creationId xmlns:a16="http://schemas.microsoft.com/office/drawing/2014/main" id="{49884809-A8DE-0047-A6DB-F30DBBC13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037" y="843558"/>
            <a:ext cx="5708171" cy="1800200"/>
          </a:xfrm>
          <a:prstGeom prst="rect">
            <a:avLst/>
          </a:prstGeom>
        </p:spPr>
      </p:pic>
      <p:pic>
        <p:nvPicPr>
          <p:cNvPr id="6" name="Bild 12">
            <a:extLst>
              <a:ext uri="{FF2B5EF4-FFF2-40B4-BE49-F238E27FC236}">
                <a16:creationId xmlns:a16="http://schemas.microsoft.com/office/drawing/2014/main" id="{9653D4E2-9D58-8143-AA07-EEFA98940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509" y="2832411"/>
            <a:ext cx="3729757" cy="1776074"/>
          </a:xfrm>
          <a:prstGeom prst="rect">
            <a:avLst/>
          </a:prstGeom>
        </p:spPr>
      </p:pic>
      <p:sp>
        <p:nvSpPr>
          <p:cNvPr id="7" name="Textfeld 16">
            <a:extLst>
              <a:ext uri="{FF2B5EF4-FFF2-40B4-BE49-F238E27FC236}">
                <a16:creationId xmlns:a16="http://schemas.microsoft.com/office/drawing/2014/main" id="{21D83666-5A17-1E4A-96D5-6EAE468C079F}"/>
              </a:ext>
            </a:extLst>
          </p:cNvPr>
          <p:cNvSpPr txBox="1"/>
          <p:nvPr/>
        </p:nvSpPr>
        <p:spPr>
          <a:xfrm>
            <a:off x="6474446" y="3180791"/>
            <a:ext cx="28083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B050"/>
                </a:solidFill>
                <a:latin typeface="Avenir Book" charset="0"/>
                <a:ea typeface="Avenir Book" charset="0"/>
                <a:cs typeface="Avenir Book" charset="0"/>
              </a:rPr>
              <a:t>Signal PDF</a:t>
            </a:r>
            <a:r>
              <a:rPr lang="en-US" sz="1200" dirty="0">
                <a:solidFill>
                  <a:srgbClr val="00B050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br>
              <a:rPr lang="en-US" sz="1200" dirty="0">
                <a:solidFill>
                  <a:srgbClr val="00B050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1200" dirty="0">
                <a:latin typeface="Avenir Book" charset="0"/>
                <a:ea typeface="Avenir Book" charset="0"/>
                <a:cs typeface="Avenir Book" charset="0"/>
              </a:rPr>
              <a:t>(upper limit magnified by 100)</a:t>
            </a:r>
          </a:p>
        </p:txBody>
      </p:sp>
      <p:sp>
        <p:nvSpPr>
          <p:cNvPr id="8" name="Textfeld 13">
            <a:extLst>
              <a:ext uri="{FF2B5EF4-FFF2-40B4-BE49-F238E27FC236}">
                <a16:creationId xmlns:a16="http://schemas.microsoft.com/office/drawing/2014/main" id="{DFC9D99B-3F6C-6645-8899-FDFE1C414ED5}"/>
              </a:ext>
            </a:extLst>
          </p:cNvPr>
          <p:cNvSpPr txBox="1"/>
          <p:nvPr/>
        </p:nvSpPr>
        <p:spPr>
          <a:xfrm>
            <a:off x="6474446" y="2729401"/>
            <a:ext cx="2588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err="1">
                <a:solidFill>
                  <a:srgbClr val="FF40FF"/>
                </a:solidFill>
                <a:latin typeface="Avenir Book" charset="0"/>
                <a:ea typeface="Avenir Book" charset="0"/>
                <a:cs typeface="Avenir Book" charset="0"/>
              </a:rPr>
              <a:t>N</a:t>
            </a:r>
            <a:r>
              <a:rPr lang="de-DE" sz="1800" baseline="-25000" dirty="0" err="1">
                <a:solidFill>
                  <a:srgbClr val="FF40FF"/>
                </a:solidFill>
                <a:latin typeface="Avenir Book" charset="0"/>
                <a:ea typeface="Avenir Book" charset="0"/>
                <a:cs typeface="Avenir Book" charset="0"/>
              </a:rPr>
              <a:t>acc</a:t>
            </a:r>
            <a:r>
              <a:rPr lang="de-DE" sz="1800" dirty="0">
                <a:solidFill>
                  <a:srgbClr val="FF40FF"/>
                </a:solidFill>
                <a:latin typeface="Avenir Book" charset="0"/>
                <a:ea typeface="Avenir Book" charset="0"/>
                <a:cs typeface="Avenir Book" charset="0"/>
              </a:rPr>
              <a:t> = 7739 ± 38 </a:t>
            </a:r>
          </a:p>
        </p:txBody>
      </p:sp>
      <p:sp>
        <p:nvSpPr>
          <p:cNvPr id="9" name="Textfeld 14">
            <a:extLst>
              <a:ext uri="{FF2B5EF4-FFF2-40B4-BE49-F238E27FC236}">
                <a16:creationId xmlns:a16="http://schemas.microsoft.com/office/drawing/2014/main" id="{07E4E5EC-DBA8-3A4A-AFFE-2BC2B2046C73}"/>
              </a:ext>
            </a:extLst>
          </p:cNvPr>
          <p:cNvSpPr txBox="1"/>
          <p:nvPr/>
        </p:nvSpPr>
        <p:spPr>
          <a:xfrm>
            <a:off x="6474444" y="2325307"/>
            <a:ext cx="2588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N</a:t>
            </a:r>
            <a:r>
              <a:rPr lang="de-DE" sz="1800" baseline="-25000" dirty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RMD</a:t>
            </a:r>
            <a:r>
              <a:rPr lang="de-DE" sz="1800" dirty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 =625 ± 28 </a:t>
            </a:r>
          </a:p>
        </p:txBody>
      </p:sp>
      <p:sp>
        <p:nvSpPr>
          <p:cNvPr id="10" name="Textfeld 15">
            <a:extLst>
              <a:ext uri="{FF2B5EF4-FFF2-40B4-BE49-F238E27FC236}">
                <a16:creationId xmlns:a16="http://schemas.microsoft.com/office/drawing/2014/main" id="{49A620B1-E29E-7A46-A09E-E9845F7F049F}"/>
              </a:ext>
            </a:extLst>
          </p:cNvPr>
          <p:cNvSpPr txBox="1"/>
          <p:nvPr/>
        </p:nvSpPr>
        <p:spPr>
          <a:xfrm>
            <a:off x="6474442" y="1945424"/>
            <a:ext cx="2588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solidFill>
                  <a:srgbClr val="3138C0"/>
                </a:solidFill>
                <a:latin typeface="Avenir Book" charset="0"/>
                <a:ea typeface="Avenir Book" charset="0"/>
                <a:cs typeface="Avenir Book" charset="0"/>
              </a:rPr>
              <a:t>Best fit </a:t>
            </a:r>
            <a:r>
              <a:rPr lang="de-DE" sz="1800" dirty="0" err="1">
                <a:solidFill>
                  <a:schemeClr val="bg1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to</a:t>
            </a:r>
            <a:r>
              <a:rPr lang="de-DE" sz="1800" dirty="0">
                <a:solidFill>
                  <a:srgbClr val="3138C0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de-DE" sz="1800" dirty="0">
                <a:latin typeface="Avenir Book" charset="0"/>
                <a:ea typeface="Avenir Book" charset="0"/>
                <a:cs typeface="Avenir Book" charset="0"/>
              </a:rPr>
              <a:t>Data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95F9F91-1F81-A047-BB66-66A5830275AB}"/>
              </a:ext>
            </a:extLst>
          </p:cNvPr>
          <p:cNvSpPr/>
          <p:nvPr/>
        </p:nvSpPr>
        <p:spPr bwMode="auto">
          <a:xfrm>
            <a:off x="361946" y="4648221"/>
            <a:ext cx="8461698" cy="432048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</a:pPr>
            <a:r>
              <a:rPr lang="en-US" sz="2000" b="1" dirty="0">
                <a:latin typeface="Century Gothic"/>
                <a:cs typeface="Century Gothic"/>
              </a:rPr>
              <a:t>Best fit: </a:t>
            </a:r>
            <a:r>
              <a:rPr lang="en-US" sz="2000" dirty="0">
                <a:latin typeface="Century Gothic"/>
                <a:cs typeface="Century Gothic"/>
              </a:rPr>
              <a:t>BR(</a:t>
            </a:r>
            <a:r>
              <a:rPr lang="en-US" sz="2000" dirty="0" err="1">
                <a:latin typeface="Symbol" charset="2"/>
                <a:cs typeface="Symbol" charset="2"/>
              </a:rPr>
              <a:t>m</a:t>
            </a:r>
            <a:r>
              <a:rPr lang="en-US" sz="2000" dirty="0" err="1">
                <a:latin typeface="Century Gothic"/>
                <a:cs typeface="Century Gothic"/>
              </a:rPr>
              <a:t>→e</a:t>
            </a:r>
            <a:r>
              <a:rPr lang="en-US" sz="2000" dirty="0" err="1">
                <a:latin typeface="Symbol" charset="2"/>
                <a:cs typeface="Symbol" charset="2"/>
              </a:rPr>
              <a:t>g</a:t>
            </a:r>
            <a:r>
              <a:rPr lang="en-US" sz="2000" dirty="0">
                <a:latin typeface="Century Gothic"/>
                <a:cs typeface="Century Gothic"/>
              </a:rPr>
              <a:t>) = -2.2 x 10</a:t>
            </a:r>
            <a:r>
              <a:rPr lang="en-US" sz="2000" baseline="30000" dirty="0">
                <a:latin typeface="Century Gothic"/>
                <a:cs typeface="Century Gothic"/>
              </a:rPr>
              <a:t>-13</a:t>
            </a:r>
            <a:r>
              <a:rPr lang="en-US" sz="2000" dirty="0">
                <a:latin typeface="Century Gothic"/>
                <a:cs typeface="Century Gothic"/>
              </a:rPr>
              <a:t>, </a:t>
            </a:r>
            <a:r>
              <a:rPr lang="en-US" sz="2000" b="1" dirty="0">
                <a:latin typeface="Century Gothic"/>
                <a:cs typeface="Century Gothic"/>
              </a:rPr>
              <a:t>Upper Limit:</a:t>
            </a:r>
            <a:r>
              <a:rPr lang="en-US" sz="2000" dirty="0">
                <a:latin typeface="Century Gothic"/>
                <a:cs typeface="Century Gothic"/>
              </a:rPr>
              <a:t> BR(</a:t>
            </a:r>
            <a:r>
              <a:rPr lang="en-US" sz="2000" dirty="0" err="1">
                <a:latin typeface="Symbol" charset="2"/>
                <a:cs typeface="Symbol" charset="2"/>
              </a:rPr>
              <a:t>m</a:t>
            </a:r>
            <a:r>
              <a:rPr lang="en-US" sz="2000" dirty="0" err="1">
                <a:latin typeface="Century Gothic"/>
                <a:cs typeface="Century Gothic"/>
              </a:rPr>
              <a:t>→e</a:t>
            </a:r>
            <a:r>
              <a:rPr lang="en-US" sz="2000" dirty="0" err="1">
                <a:latin typeface="Symbol" charset="2"/>
                <a:cs typeface="Symbol" charset="2"/>
              </a:rPr>
              <a:t>g</a:t>
            </a:r>
            <a:r>
              <a:rPr lang="en-US" sz="2000" dirty="0">
                <a:latin typeface="Century Gothic"/>
                <a:cs typeface="Century Gothic"/>
              </a:rPr>
              <a:t>) ≦ </a:t>
            </a:r>
            <a:r>
              <a:rPr lang="en-US" sz="2000" b="1" dirty="0">
                <a:latin typeface="Century Gothic"/>
                <a:cs typeface="Century Gothic"/>
              </a:rPr>
              <a:t>4.2 x 10</a:t>
            </a:r>
            <a:r>
              <a:rPr lang="en-US" sz="2000" b="1" baseline="30000" dirty="0">
                <a:latin typeface="Century Gothic"/>
                <a:cs typeface="Century Gothic"/>
              </a:rPr>
              <a:t>-13</a:t>
            </a:r>
            <a:endParaRPr lang="en-US" sz="2000" b="1" dirty="0">
              <a:latin typeface="Century Gothic"/>
              <a:cs typeface="Century Gothic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0D7CE1-E899-714F-862B-E15BDA8BEA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859415"/>
            <a:ext cx="1800200" cy="177607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D299198-1F61-E240-AE53-C092FA51EE04}"/>
              </a:ext>
            </a:extLst>
          </p:cNvPr>
          <p:cNvSpPr/>
          <p:nvPr/>
        </p:nvSpPr>
        <p:spPr bwMode="auto">
          <a:xfrm>
            <a:off x="4781550" y="2940050"/>
            <a:ext cx="1492250" cy="14097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925494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03BA6C9-F093-7043-A016-DB520E40B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MEG Impact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85B7BA-3A5E-7B41-8325-826E93FB40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23</a:t>
            </a:fld>
            <a:endParaRPr lang="de-DE" dirty="0"/>
          </a:p>
        </p:txBody>
      </p:sp>
      <p:pic>
        <p:nvPicPr>
          <p:cNvPr id="5" name="Immagine 8">
            <a:extLst>
              <a:ext uri="{FF2B5EF4-FFF2-40B4-BE49-F238E27FC236}">
                <a16:creationId xmlns:a16="http://schemas.microsoft.com/office/drawing/2014/main" id="{7DC519D1-D92C-9142-A94E-CC1D118589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2" r="8093"/>
          <a:stretch/>
        </p:blipFill>
        <p:spPr>
          <a:xfrm>
            <a:off x="827584" y="807254"/>
            <a:ext cx="3014479" cy="3132000"/>
          </a:xfrm>
          <a:prstGeom prst="rect">
            <a:avLst/>
          </a:prstGeom>
        </p:spPr>
      </p:pic>
      <p:sp>
        <p:nvSpPr>
          <p:cNvPr id="6" name="CasellaDiTesto 9">
            <a:extLst>
              <a:ext uri="{FF2B5EF4-FFF2-40B4-BE49-F238E27FC236}">
                <a16:creationId xmlns:a16="http://schemas.microsoft.com/office/drawing/2014/main" id="{BFB38607-DCC3-1343-A8FE-959D0F1E8C06}"/>
              </a:ext>
            </a:extLst>
          </p:cNvPr>
          <p:cNvSpPr txBox="1"/>
          <p:nvPr/>
        </p:nvSpPr>
        <p:spPr>
          <a:xfrm>
            <a:off x="3762216" y="2890545"/>
            <a:ext cx="1402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GB" sz="1200" dirty="0">
                <a:latin typeface="Century Gothic"/>
                <a:cs typeface="Century Gothic"/>
              </a:rPr>
              <a:t>L. </a:t>
            </a:r>
            <a:r>
              <a:rPr lang="en-GB" sz="1200" dirty="0" err="1">
                <a:latin typeface="Century Gothic"/>
                <a:cs typeface="Century Gothic"/>
              </a:rPr>
              <a:t>Calibbi</a:t>
            </a:r>
            <a:r>
              <a:rPr lang="en-GB" sz="1200" dirty="0">
                <a:latin typeface="Century Gothic"/>
                <a:cs typeface="Century Gothic"/>
              </a:rPr>
              <a:t> et al. </a:t>
            </a:r>
          </a:p>
          <a:p>
            <a:pPr>
              <a:spcBef>
                <a:spcPts val="0"/>
              </a:spcBef>
            </a:pPr>
            <a:r>
              <a:rPr lang="it-IT" sz="1200" dirty="0" err="1">
                <a:latin typeface="Century Gothic"/>
                <a:cs typeface="Century Gothic"/>
              </a:rPr>
              <a:t>Eur</a:t>
            </a:r>
            <a:r>
              <a:rPr lang="it-IT" sz="1200" dirty="0">
                <a:latin typeface="Century Gothic"/>
                <a:cs typeface="Century Gothic"/>
              </a:rPr>
              <a:t>. </a:t>
            </a:r>
            <a:r>
              <a:rPr lang="it-IT" sz="1200" dirty="0" err="1">
                <a:latin typeface="Century Gothic"/>
                <a:cs typeface="Century Gothic"/>
              </a:rPr>
              <a:t>Phys</a:t>
            </a:r>
            <a:r>
              <a:rPr lang="it-IT" sz="1200" dirty="0">
                <a:latin typeface="Century Gothic"/>
                <a:cs typeface="Century Gothic"/>
              </a:rPr>
              <a:t>. J. </a:t>
            </a:r>
            <a:r>
              <a:rPr lang="it-IT" sz="1200" b="1" dirty="0">
                <a:latin typeface="Century Gothic"/>
                <a:cs typeface="Century Gothic"/>
              </a:rPr>
              <a:t>C74</a:t>
            </a:r>
            <a:r>
              <a:rPr lang="it-IT" sz="1200" dirty="0">
                <a:latin typeface="Century Gothic"/>
                <a:cs typeface="Century Gothic"/>
              </a:rPr>
              <a:t> </a:t>
            </a:r>
            <a:br>
              <a:rPr lang="it-IT" sz="1200" dirty="0">
                <a:latin typeface="Century Gothic"/>
                <a:cs typeface="Century Gothic"/>
              </a:rPr>
            </a:br>
            <a:r>
              <a:rPr lang="it-IT" sz="1200" dirty="0">
                <a:latin typeface="Century Gothic"/>
                <a:cs typeface="Century Gothic"/>
              </a:rPr>
              <a:t>(2014) 1-20</a:t>
            </a:r>
            <a:endParaRPr lang="en-GB" sz="1200" dirty="0">
              <a:latin typeface="Century Gothic"/>
              <a:cs typeface="Century Gothic"/>
            </a:endParaRPr>
          </a:p>
        </p:txBody>
      </p:sp>
      <p:sp>
        <p:nvSpPr>
          <p:cNvPr id="7" name="CasellaDiTesto 22">
            <a:extLst>
              <a:ext uri="{FF2B5EF4-FFF2-40B4-BE49-F238E27FC236}">
                <a16:creationId xmlns:a16="http://schemas.microsoft.com/office/drawing/2014/main" id="{BC77D0BA-9434-F749-AAAD-4EDB8DCDB31A}"/>
              </a:ext>
            </a:extLst>
          </p:cNvPr>
          <p:cNvSpPr txBox="1"/>
          <p:nvPr/>
        </p:nvSpPr>
        <p:spPr>
          <a:xfrm>
            <a:off x="1331640" y="1794302"/>
            <a:ext cx="2439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MEG 2016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5AF9FABC-BDB0-E041-8F4B-FA3B37436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9" t="2860" r="5950" b="2860"/>
          <a:stretch>
            <a:fillRect/>
          </a:stretch>
        </p:blipFill>
        <p:spPr bwMode="auto">
          <a:xfrm>
            <a:off x="5364088" y="995690"/>
            <a:ext cx="3698655" cy="26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asellaDiTesto 11">
            <a:extLst>
              <a:ext uri="{FF2B5EF4-FFF2-40B4-BE49-F238E27FC236}">
                <a16:creationId xmlns:a16="http://schemas.microsoft.com/office/drawing/2014/main" id="{7CEFBF71-840D-2548-9D89-4AA4D0E9DB1E}"/>
              </a:ext>
            </a:extLst>
          </p:cNvPr>
          <p:cNvSpPr txBox="1"/>
          <p:nvPr/>
        </p:nvSpPr>
        <p:spPr>
          <a:xfrm>
            <a:off x="4283968" y="1020749"/>
            <a:ext cx="1309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 err="1">
                <a:latin typeface="Century Gothic"/>
                <a:cs typeface="Century Gothic"/>
              </a:rPr>
              <a:t>Antusch</a:t>
            </a:r>
            <a:r>
              <a:rPr lang="en-GB" sz="1200" dirty="0">
                <a:latin typeface="Century Gothic"/>
                <a:cs typeface="Century Gothic"/>
              </a:rPr>
              <a:t> et al. </a:t>
            </a:r>
            <a:br>
              <a:rPr lang="en-GB" sz="1200" dirty="0">
                <a:latin typeface="Century Gothic"/>
                <a:cs typeface="Century Gothic"/>
              </a:rPr>
            </a:br>
            <a:r>
              <a:rPr lang="it-IT" sz="1200" dirty="0">
                <a:latin typeface="Century Gothic"/>
                <a:cs typeface="Century Gothic"/>
              </a:rPr>
              <a:t>JHEP </a:t>
            </a:r>
            <a:r>
              <a:rPr lang="it-IT" sz="1200" b="1" dirty="0">
                <a:latin typeface="Century Gothic"/>
                <a:cs typeface="Century Gothic"/>
              </a:rPr>
              <a:t>0611</a:t>
            </a:r>
            <a:r>
              <a:rPr lang="it-IT" sz="1200" dirty="0">
                <a:latin typeface="Century Gothic"/>
                <a:cs typeface="Century Gothic"/>
              </a:rPr>
              <a:t> (2006) 090</a:t>
            </a:r>
            <a:r>
              <a:rPr lang="it-IT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 </a:t>
            </a:r>
            <a:endParaRPr lang="en-GB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69CEE49-5A72-1A43-9ABE-C8BB0E382767}"/>
              </a:ext>
            </a:extLst>
          </p:cNvPr>
          <p:cNvSpPr/>
          <p:nvPr/>
        </p:nvSpPr>
        <p:spPr bwMode="auto">
          <a:xfrm>
            <a:off x="5818825" y="1065065"/>
            <a:ext cx="3132524" cy="1370183"/>
          </a:xfrm>
          <a:prstGeom prst="rect">
            <a:avLst/>
          </a:prstGeom>
          <a:solidFill>
            <a:schemeClr val="accent4">
              <a:lumMod val="60000"/>
              <a:lumOff val="40000"/>
              <a:alpha val="23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13" name="Connettore 1 21">
            <a:extLst>
              <a:ext uri="{FF2B5EF4-FFF2-40B4-BE49-F238E27FC236}">
                <a16:creationId xmlns:a16="http://schemas.microsoft.com/office/drawing/2014/main" id="{3D9EF94D-6979-E641-BB3D-04A550A5665B}"/>
              </a:ext>
            </a:extLst>
          </p:cNvPr>
          <p:cNvCxnSpPr/>
          <p:nvPr/>
        </p:nvCxnSpPr>
        <p:spPr>
          <a:xfrm>
            <a:off x="5818825" y="2435248"/>
            <a:ext cx="31325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22">
            <a:extLst>
              <a:ext uri="{FF2B5EF4-FFF2-40B4-BE49-F238E27FC236}">
                <a16:creationId xmlns:a16="http://schemas.microsoft.com/office/drawing/2014/main" id="{5F17CADC-2F18-1847-A3FF-216F614518C1}"/>
              </a:ext>
            </a:extLst>
          </p:cNvPr>
          <p:cNvSpPr txBox="1"/>
          <p:nvPr/>
        </p:nvSpPr>
        <p:spPr>
          <a:xfrm>
            <a:off x="6541586" y="2085705"/>
            <a:ext cx="24097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MEG 2016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789ACA79-292F-394D-94CC-C12F225FC863}"/>
              </a:ext>
            </a:extLst>
          </p:cNvPr>
          <p:cNvSpPr/>
          <p:nvPr/>
        </p:nvSpPr>
        <p:spPr bwMode="auto">
          <a:xfrm>
            <a:off x="341151" y="4461077"/>
            <a:ext cx="8461698" cy="381375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</a:pPr>
            <a:r>
              <a:rPr lang="en-US" dirty="0">
                <a:latin typeface="Century Gothic"/>
                <a:cs typeface="Century Gothic"/>
              </a:rPr>
              <a:t>Large parameter space for BSM models (SUSY) are already excluded by MEG</a:t>
            </a:r>
          </a:p>
        </p:txBody>
      </p:sp>
      <p:cxnSp>
        <p:nvCxnSpPr>
          <p:cNvPr id="18" name="Connettore 1 21">
            <a:extLst>
              <a:ext uri="{FF2B5EF4-FFF2-40B4-BE49-F238E27FC236}">
                <a16:creationId xmlns:a16="http://schemas.microsoft.com/office/drawing/2014/main" id="{6425D94E-7141-2D4B-AC79-B8B8FB0EB6E1}"/>
              </a:ext>
            </a:extLst>
          </p:cNvPr>
          <p:cNvCxnSpPr/>
          <p:nvPr/>
        </p:nvCxnSpPr>
        <p:spPr>
          <a:xfrm>
            <a:off x="1354895" y="2139731"/>
            <a:ext cx="24351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82B82021-2DA5-7D41-A697-DC35F373C2AA}"/>
              </a:ext>
            </a:extLst>
          </p:cNvPr>
          <p:cNvSpPr/>
          <p:nvPr/>
        </p:nvSpPr>
        <p:spPr bwMode="auto">
          <a:xfrm>
            <a:off x="1359141" y="1063049"/>
            <a:ext cx="2435112" cy="1080120"/>
          </a:xfrm>
          <a:prstGeom prst="rect">
            <a:avLst/>
          </a:prstGeom>
          <a:solidFill>
            <a:schemeClr val="accent4">
              <a:lumMod val="60000"/>
              <a:lumOff val="40000"/>
              <a:alpha val="23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046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9589ACF-9C59-3A42-97E1-0AB0F2966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MEG: a “cover” experiment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2B3CCF-EDF2-FA43-9152-A732113B0D1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24</a:t>
            </a:fld>
            <a:endParaRPr lang="de-DE" dirty="0"/>
          </a:p>
        </p:txBody>
      </p:sp>
      <p:graphicFrame>
        <p:nvGraphicFramePr>
          <p:cNvPr id="5" name="Oggetto 5">
            <a:extLst>
              <a:ext uri="{FF2B5EF4-FFF2-40B4-BE49-F238E27FC236}">
                <a16:creationId xmlns:a16="http://schemas.microsoft.com/office/drawing/2014/main" id="{92529337-B863-8743-B6B6-CBBBF7DE7E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4733132"/>
              </p:ext>
            </p:extLst>
          </p:nvPr>
        </p:nvGraphicFramePr>
        <p:xfrm>
          <a:off x="1405961" y="1703238"/>
          <a:ext cx="2477300" cy="3255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" name="Acrobat Document" r:id="rId3" imgW="5723810" imgH="7523810" progId="AcroExch.Document.DC">
                  <p:embed/>
                </p:oleObj>
              </mc:Choice>
              <mc:Fallback>
                <p:oleObj name="Acrobat Document" r:id="rId3" imgW="5723810" imgH="7523810" progId="AcroExch.Document.DC">
                  <p:embed/>
                  <p:pic>
                    <p:nvPicPr>
                      <p:cNvPr id="7" name="Oggetto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5961" y="1703238"/>
                        <a:ext cx="2477300" cy="3255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4">
            <a:extLst>
              <a:ext uri="{FF2B5EF4-FFF2-40B4-BE49-F238E27FC236}">
                <a16:creationId xmlns:a16="http://schemas.microsoft.com/office/drawing/2014/main" id="{5DF21C1C-E63A-144B-981B-8EC272747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70321" y="1712557"/>
            <a:ext cx="2434442" cy="3236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B5E076-DEF2-2E42-BF5D-DFDD207B7B48}"/>
              </a:ext>
            </a:extLst>
          </p:cNvPr>
          <p:cNvSpPr txBox="1"/>
          <p:nvPr/>
        </p:nvSpPr>
        <p:spPr>
          <a:xfrm>
            <a:off x="654540" y="1268760"/>
            <a:ext cx="3287252" cy="50405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endParaRPr lang="en-US" sz="2400" kern="1000" spc="30" dirty="0">
              <a:latin typeface="+mn-lt"/>
              <a:cs typeface="Franklin Gothic Book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B9F7F94-DDD6-6344-A4BB-A34263D07BD5}"/>
              </a:ext>
            </a:extLst>
          </p:cNvPr>
          <p:cNvSpPr/>
          <p:nvPr/>
        </p:nvSpPr>
        <p:spPr bwMode="auto">
          <a:xfrm>
            <a:off x="1405961" y="1078297"/>
            <a:ext cx="2477300" cy="413333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>
                <a:latin typeface="Century Gothic"/>
                <a:cs typeface="Century Gothic"/>
              </a:rPr>
              <a:t>Final MEG Result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5E3A366-BD0F-2F45-AECF-EB5E083B1D42}"/>
              </a:ext>
            </a:extLst>
          </p:cNvPr>
          <p:cNvSpPr/>
          <p:nvPr/>
        </p:nvSpPr>
        <p:spPr bwMode="auto">
          <a:xfrm>
            <a:off x="5666022" y="1067116"/>
            <a:ext cx="2434442" cy="435694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>
                <a:latin typeface="Century Gothic"/>
                <a:cs typeface="Century Gothic"/>
              </a:rPr>
              <a:t>Polarization Paper</a:t>
            </a:r>
          </a:p>
        </p:txBody>
      </p:sp>
    </p:spTree>
    <p:extLst>
      <p:ext uri="{BB962C8B-B14F-4D97-AF65-F5344CB8AC3E}">
        <p14:creationId xmlns:p14="http://schemas.microsoft.com/office/powerpoint/2010/main" val="3296386328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09BBED1-31F9-A543-B89F-14F09D06FDA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39817" y="2139702"/>
            <a:ext cx="7742237" cy="707566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dirty="0"/>
              <a:t>The MEG II Experiment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AF8EC8-728F-2948-A1AE-071FCC7EEF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1132637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739E80D-F564-DA44-9CE4-97B26B570B8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43000" y="1006082"/>
            <a:ext cx="7742237" cy="2287806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Increased muon beam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Reduced target thickness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New positron tracker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Better acceptance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Pixelated timing counter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Extending </a:t>
            </a:r>
            <a:r>
              <a:rPr lang="en-US" dirty="0">
                <a:latin typeface="Symbol" pitchFamily="2" charset="2"/>
              </a:rPr>
              <a:t>g</a:t>
            </a:r>
            <a:r>
              <a:rPr lang="en-US" dirty="0"/>
              <a:t>-acceptance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Improved </a:t>
            </a:r>
            <a:r>
              <a:rPr lang="en-US" dirty="0">
                <a:latin typeface="Symbol" pitchFamily="2" charset="2"/>
              </a:rPr>
              <a:t>g</a:t>
            </a:r>
            <a:r>
              <a:rPr lang="en-US" dirty="0"/>
              <a:t> resolutions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New trigger &amp; DAQ system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98BED8F-16F3-C84B-B1C3-A0758A608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MEG II Experiment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E65F4C-34A8-7448-A36D-6DDFEF8575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26</a:t>
            </a:fld>
            <a:endParaRPr lang="de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D35CF2-2107-C640-88E1-7E0D49CBD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0089" y="771551"/>
            <a:ext cx="4661233" cy="1800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CB4AC6-54FA-5245-8B03-3E4BC6204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0088" y="2922380"/>
            <a:ext cx="4653061" cy="18333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343677-623A-3749-B565-9C03F9ECE275}"/>
              </a:ext>
            </a:extLst>
          </p:cNvPr>
          <p:cNvSpPr txBox="1"/>
          <p:nvPr/>
        </p:nvSpPr>
        <p:spPr>
          <a:xfrm>
            <a:off x="4100088" y="716644"/>
            <a:ext cx="558358" cy="2894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 MEG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C635AF-CFFE-2441-A579-B5BB8B8599B8}"/>
              </a:ext>
            </a:extLst>
          </p:cNvPr>
          <p:cNvSpPr txBox="1"/>
          <p:nvPr/>
        </p:nvSpPr>
        <p:spPr>
          <a:xfrm>
            <a:off x="4100088" y="2949478"/>
            <a:ext cx="726674" cy="2894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 MEG II 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42CF11B-9171-174A-B2CB-E6D5A7B8984D}"/>
              </a:ext>
            </a:extLst>
          </p:cNvPr>
          <p:cNvSpPr/>
          <p:nvPr/>
        </p:nvSpPr>
        <p:spPr bwMode="auto">
          <a:xfrm>
            <a:off x="935079" y="4552374"/>
            <a:ext cx="3150729" cy="381375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</a:pPr>
            <a:r>
              <a:rPr lang="en-US" dirty="0">
                <a:latin typeface="Century Gothic"/>
                <a:cs typeface="Century Gothic"/>
              </a:rPr>
              <a:t>Eight Improvements</a:t>
            </a:r>
          </a:p>
        </p:txBody>
      </p:sp>
    </p:spTree>
    <p:extLst>
      <p:ext uri="{BB962C8B-B14F-4D97-AF65-F5344CB8AC3E}">
        <p14:creationId xmlns:p14="http://schemas.microsoft.com/office/powerpoint/2010/main" val="3266090918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E321C2F-7581-7748-9A39-2BA55B70A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Upgraded </a:t>
            </a:r>
            <a:r>
              <a:rPr lang="en-US" dirty="0" err="1"/>
              <a:t>LXe</a:t>
            </a:r>
            <a:r>
              <a:rPr lang="en-US" dirty="0"/>
              <a:t> Calorimeter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17F51A-B388-4746-82DD-225BA64487C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27</a:t>
            </a:fld>
            <a:endParaRPr lang="de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BDCD9B-2C03-2747-8AA6-EC1BFF4B42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0" t="2782" r="2044" b="2289"/>
          <a:stretch/>
        </p:blipFill>
        <p:spPr>
          <a:xfrm>
            <a:off x="1079451" y="1064370"/>
            <a:ext cx="2016224" cy="15183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5D661B-577F-D242-A057-6E5EB856FC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64" t="3203" r="2064" b="2852"/>
          <a:stretch/>
        </p:blipFill>
        <p:spPr>
          <a:xfrm>
            <a:off x="3707904" y="1064370"/>
            <a:ext cx="2020386" cy="1507380"/>
          </a:xfrm>
          <a:prstGeom prst="rect">
            <a:avLst/>
          </a:prstGeom>
        </p:spPr>
      </p:pic>
      <p:sp>
        <p:nvSpPr>
          <p:cNvPr id="7" name="Down Arrow 6">
            <a:extLst>
              <a:ext uri="{FF2B5EF4-FFF2-40B4-BE49-F238E27FC236}">
                <a16:creationId xmlns:a16="http://schemas.microsoft.com/office/drawing/2014/main" id="{7E119512-C7D3-A345-A60A-36BA0C8F7182}"/>
              </a:ext>
            </a:extLst>
          </p:cNvPr>
          <p:cNvSpPr/>
          <p:nvPr/>
        </p:nvSpPr>
        <p:spPr bwMode="auto">
          <a:xfrm rot="16200000">
            <a:off x="3279748" y="1533972"/>
            <a:ext cx="288032" cy="504056"/>
          </a:xfrm>
          <a:prstGeom prst="down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1F9DBE-4F4D-1142-8B9F-80B71C77C19A}"/>
              </a:ext>
            </a:extLst>
          </p:cNvPr>
          <p:cNvSpPr txBox="1"/>
          <p:nvPr/>
        </p:nvSpPr>
        <p:spPr>
          <a:xfrm>
            <a:off x="1187120" y="1127122"/>
            <a:ext cx="974626" cy="225126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>
                <a:solidFill>
                  <a:schemeClr val="bg1"/>
                </a:solidFill>
                <a:latin typeface="Calibri"/>
              </a:rPr>
              <a:t>216 x 2” PMT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668D4B-3131-A549-86C3-9CC9669978D7}"/>
              </a:ext>
            </a:extLst>
          </p:cNvPr>
          <p:cNvSpPr txBox="1"/>
          <p:nvPr/>
        </p:nvSpPr>
        <p:spPr>
          <a:xfrm>
            <a:off x="3780408" y="1127122"/>
            <a:ext cx="1724831" cy="462114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>
                <a:solidFill>
                  <a:schemeClr val="bg1"/>
                </a:solidFill>
                <a:latin typeface="Calibri"/>
              </a:rPr>
              <a:t>4096 x 12x12mm</a:t>
            </a:r>
            <a:r>
              <a:rPr lang="en-US" sz="1400" baseline="30000" dirty="0">
                <a:solidFill>
                  <a:schemeClr val="bg1"/>
                </a:solidFill>
                <a:latin typeface="Calibri"/>
              </a:rPr>
              <a:t>2</a:t>
            </a:r>
            <a:r>
              <a:rPr lang="en-US" sz="1400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alibri"/>
              </a:rPr>
              <a:t>SiPM</a:t>
            </a:r>
            <a:endParaRPr lang="en-US" sz="1400" dirty="0">
              <a:solidFill>
                <a:schemeClr val="bg1"/>
              </a:solidFill>
              <a:latin typeface="Calibri"/>
            </a:endParaRP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>
                <a:solidFill>
                  <a:schemeClr val="bg1"/>
                </a:solidFill>
                <a:latin typeface="Calibri"/>
              </a:rPr>
              <a:t>(0.6 m</a:t>
            </a:r>
            <a:r>
              <a:rPr lang="en-US" sz="1400" baseline="30000" dirty="0">
                <a:solidFill>
                  <a:schemeClr val="bg1"/>
                </a:solidFill>
                <a:latin typeface="Calibri"/>
              </a:rPr>
              <a:t>2</a:t>
            </a:r>
            <a:r>
              <a:rPr lang="en-US" sz="1400" dirty="0">
                <a:solidFill>
                  <a:schemeClr val="bg1"/>
                </a:solidFill>
                <a:latin typeface="Calibri"/>
              </a:rPr>
              <a:t>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0979DC-CA18-EC4A-A203-82E92A414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8341" y="1206797"/>
            <a:ext cx="1499096" cy="1649006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79702661-D2B2-934C-B71D-56621464E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1711" y="2821389"/>
            <a:ext cx="5164135" cy="2106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9E8B928-EBD3-6C44-B5AB-1DBDD5B9E180}"/>
              </a:ext>
            </a:extLst>
          </p:cNvPr>
          <p:cNvSpPr txBox="1"/>
          <p:nvPr/>
        </p:nvSpPr>
        <p:spPr>
          <a:xfrm>
            <a:off x="7646388" y="2213709"/>
            <a:ext cx="694101" cy="28943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2” PMT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DA10EF-A442-204F-A488-5A3C315EAE4A}"/>
              </a:ext>
            </a:extLst>
          </p:cNvPr>
          <p:cNvSpPr txBox="1"/>
          <p:nvPr/>
        </p:nvSpPr>
        <p:spPr>
          <a:xfrm>
            <a:off x="6821437" y="557525"/>
            <a:ext cx="2049087" cy="59413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new 12x12 mm</a:t>
            </a:r>
            <a:r>
              <a:rPr lang="en-US" sz="1800" baseline="30000" dirty="0">
                <a:solidFill>
                  <a:srgbClr val="000000"/>
                </a:solidFill>
                <a:latin typeface="Calibri"/>
              </a:rPr>
              <a:t>2</a:t>
            </a:r>
            <a:r>
              <a:rPr lang="en-US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/>
              </a:rPr>
              <a:t>SiPM</a:t>
            </a:r>
            <a:endParaRPr lang="en-US" sz="1800" dirty="0">
              <a:solidFill>
                <a:srgbClr val="000000"/>
              </a:solidFill>
              <a:latin typeface="Calibri"/>
            </a:endParaRP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for </a:t>
            </a:r>
            <a:r>
              <a:rPr lang="en-US" sz="1800" dirty="0" err="1">
                <a:solidFill>
                  <a:srgbClr val="000000"/>
                </a:solidFill>
                <a:latin typeface="Calibri"/>
              </a:rPr>
              <a:t>LXe</a:t>
            </a:r>
            <a:r>
              <a:rPr lang="en-US" sz="1800" dirty="0">
                <a:solidFill>
                  <a:srgbClr val="000000"/>
                </a:solidFill>
                <a:latin typeface="Calibri"/>
              </a:rPr>
              <a:t> (UV / cold)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D0EBCCE-C66C-584C-8846-F7A3CDA7D1A3}"/>
              </a:ext>
            </a:extLst>
          </p:cNvPr>
          <p:cNvCxnSpPr>
            <a:stCxn id="13" idx="2"/>
          </p:cNvCxnSpPr>
          <p:nvPr/>
        </p:nvCxnSpPr>
        <p:spPr bwMode="auto">
          <a:xfrm>
            <a:off x="7845981" y="1151662"/>
            <a:ext cx="31908" cy="26152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243A3A8-D029-9B44-9DA0-A90433FD6867}"/>
              </a:ext>
            </a:extLst>
          </p:cNvPr>
          <p:cNvCxnSpPr>
            <a:cxnSpLocks/>
          </p:cNvCxnSpPr>
          <p:nvPr/>
        </p:nvCxnSpPr>
        <p:spPr bwMode="auto">
          <a:xfrm flipV="1">
            <a:off x="7070324" y="1450191"/>
            <a:ext cx="445800" cy="15472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49C7506-F759-FE43-87C2-E6C04E2EBAF5}"/>
              </a:ext>
            </a:extLst>
          </p:cNvPr>
          <p:cNvSpPr txBox="1"/>
          <p:nvPr/>
        </p:nvSpPr>
        <p:spPr>
          <a:xfrm>
            <a:off x="6227583" y="1508412"/>
            <a:ext cx="799899" cy="19300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>
                <a:solidFill>
                  <a:srgbClr val="000000"/>
                </a:solidFill>
                <a:latin typeface="Calibri"/>
              </a:rPr>
              <a:t>normal </a:t>
            </a:r>
            <a:r>
              <a:rPr lang="en-US" sz="1200" dirty="0" err="1">
                <a:solidFill>
                  <a:srgbClr val="000000"/>
                </a:solidFill>
                <a:latin typeface="Calibri"/>
              </a:rPr>
              <a:t>SiPM</a:t>
            </a:r>
            <a:endParaRPr lang="en-US" sz="1200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0A01EAA-22FF-AC46-82B9-5E36576C3E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6216" y="2965509"/>
            <a:ext cx="2567930" cy="195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47539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1F07A9-F949-9349-A509-502D84493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single volume Drift Chamber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FF66FC-9BF3-DF46-A81B-A5C84BC9594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28</a:t>
            </a:fld>
            <a:endParaRPr lang="de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497AAB-ADF8-3346-8CB4-0E438A148E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753" y="2402630"/>
            <a:ext cx="2996092" cy="2120902"/>
          </a:xfrm>
          <a:prstGeom prst="rect">
            <a:avLst/>
          </a:prstGeom>
        </p:spPr>
      </p:pic>
      <p:sp>
        <p:nvSpPr>
          <p:cNvPr id="7" name="Down Arrow 6">
            <a:extLst>
              <a:ext uri="{FF2B5EF4-FFF2-40B4-BE49-F238E27FC236}">
                <a16:creationId xmlns:a16="http://schemas.microsoft.com/office/drawing/2014/main" id="{A9743956-680F-DA47-91E0-71B285E5CE47}"/>
              </a:ext>
            </a:extLst>
          </p:cNvPr>
          <p:cNvSpPr/>
          <p:nvPr/>
        </p:nvSpPr>
        <p:spPr bwMode="auto">
          <a:xfrm rot="16200000">
            <a:off x="3455876" y="3307017"/>
            <a:ext cx="288032" cy="504056"/>
          </a:xfrm>
          <a:prstGeom prst="down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D4F393-1948-9E47-B8D0-B4B30392F9A2}"/>
              </a:ext>
            </a:extLst>
          </p:cNvPr>
          <p:cNvSpPr txBox="1"/>
          <p:nvPr/>
        </p:nvSpPr>
        <p:spPr>
          <a:xfrm>
            <a:off x="1115616" y="1019433"/>
            <a:ext cx="4076757" cy="120353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5750" indent="-285750"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Higher granularity → more hits per track</a:t>
            </a:r>
          </a:p>
          <a:p>
            <a:pPr marL="285750" indent="-285750"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Cluster counting technique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Higher acceptance → higher efficiency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~2 x better resolutions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0FF63EC-FA49-A642-950A-7D89E62A8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292" y="919806"/>
            <a:ext cx="1656184" cy="13350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D40022-09BA-FF49-B423-D991A41C4C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4715" y="2395536"/>
            <a:ext cx="4860510" cy="2558163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2827552-8C71-2245-B8D8-9102FF45E456}"/>
              </a:ext>
            </a:extLst>
          </p:cNvPr>
          <p:cNvCxnSpPr/>
          <p:nvPr/>
        </p:nvCxnSpPr>
        <p:spPr bwMode="auto">
          <a:xfrm>
            <a:off x="4716016" y="4011910"/>
            <a:ext cx="2736304" cy="86409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4E7D515-B822-754E-BFC0-BBC45C1EE368}"/>
              </a:ext>
            </a:extLst>
          </p:cNvPr>
          <p:cNvSpPr txBox="1"/>
          <p:nvPr/>
        </p:nvSpPr>
        <p:spPr>
          <a:xfrm rot="977343">
            <a:off x="5614655" y="4342497"/>
            <a:ext cx="301365" cy="28943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2m</a:t>
            </a:r>
          </a:p>
        </p:txBody>
      </p:sp>
      <p:pic>
        <p:nvPicPr>
          <p:cNvPr id="17" name="Picture 10">
            <a:extLst>
              <a:ext uri="{FF2B5EF4-FFF2-40B4-BE49-F238E27FC236}">
                <a16:creationId xmlns:a16="http://schemas.microsoft.com/office/drawing/2014/main" id="{1613B9F6-9BAD-814F-90FD-D1E93A4E4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24000" contrast="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984384"/>
            <a:ext cx="1439585" cy="1203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BB359C1-D489-9F48-9DAF-67284A58905C}"/>
              </a:ext>
            </a:extLst>
          </p:cNvPr>
          <p:cNvCxnSpPr/>
          <p:nvPr/>
        </p:nvCxnSpPr>
        <p:spPr bwMode="auto">
          <a:xfrm flipV="1">
            <a:off x="7019697" y="1621200"/>
            <a:ext cx="864671" cy="30247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011138290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A87452A-DAD1-1B46-B67A-2E4A4004F92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43000" y="1006082"/>
            <a:ext cx="7742237" cy="1136721"/>
          </a:xfrm>
        </p:spPr>
        <p:txBody>
          <a:bodyPr/>
          <a:lstStyle/>
          <a:p>
            <a:r>
              <a:rPr lang="en-US" dirty="0"/>
              <a:t>9000 channels 5 GSPS / 12 bit waveform digitizing</a:t>
            </a:r>
          </a:p>
          <a:p>
            <a:r>
              <a:rPr lang="en-US" dirty="0"/>
              <a:t>Integrated bias voltage, amplifiers and shaping for </a:t>
            </a:r>
            <a:r>
              <a:rPr lang="en-US" dirty="0" err="1"/>
              <a:t>SiPMs</a:t>
            </a:r>
            <a:endParaRPr lang="en-US" dirty="0"/>
          </a:p>
          <a:p>
            <a:r>
              <a:rPr lang="en-US" dirty="0"/>
              <a:t>Integrated global trigger system 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LXe</a:t>
            </a:r>
            <a:r>
              <a:rPr lang="en-US" dirty="0"/>
              <a:t> calorimeter sum over 4000 channels every 12 ns)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C8D0688-C2B8-4446-84B4-3995DF790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</a:t>
            </a:r>
            <a:r>
              <a:rPr lang="en-US" dirty="0" err="1"/>
              <a:t>WaveDAQ</a:t>
            </a:r>
            <a:r>
              <a:rPr lang="en-US" dirty="0"/>
              <a:t> Trigger &amp; DAQ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32A1F5-260C-8A45-A5CE-A0B20C44C34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29</a:t>
            </a:fld>
            <a:endParaRPr lang="de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79496A-CA45-FF48-AD19-78D0F5DE5A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9154" y="3039653"/>
            <a:ext cx="4752900" cy="1800072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98ADFE-7667-294E-AC4E-F701375CD2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088003" y="2320704"/>
            <a:ext cx="1978415" cy="32242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7BF165-BFBA-A849-89D3-170612751583}"/>
              </a:ext>
            </a:extLst>
          </p:cNvPr>
          <p:cNvSpPr txBox="1"/>
          <p:nvPr/>
        </p:nvSpPr>
        <p:spPr>
          <a:xfrm>
            <a:off x="748578" y="2543170"/>
            <a:ext cx="2657266" cy="28943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WaveDREAM board (16 </a:t>
            </a:r>
            <a:r>
              <a:rPr lang="en-US" sz="1800" dirty="0" err="1">
                <a:solidFill>
                  <a:srgbClr val="000000"/>
                </a:solidFill>
                <a:latin typeface="Calibri"/>
              </a:rPr>
              <a:t>chn</a:t>
            </a:r>
            <a:r>
              <a:rPr lang="en-US" sz="1800" dirty="0">
                <a:solidFill>
                  <a:srgbClr val="000000"/>
                </a:solidFill>
                <a:latin typeface="Calibri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B8C5E8-FC13-2940-9707-D8483379D879}"/>
              </a:ext>
            </a:extLst>
          </p:cNvPr>
          <p:cNvSpPr txBox="1"/>
          <p:nvPr/>
        </p:nvSpPr>
        <p:spPr>
          <a:xfrm>
            <a:off x="5221174" y="2544316"/>
            <a:ext cx="2410340" cy="28943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 err="1">
                <a:solidFill>
                  <a:srgbClr val="000000"/>
                </a:solidFill>
                <a:latin typeface="Calibri"/>
              </a:rPr>
              <a:t>WaveDAQ</a:t>
            </a:r>
            <a:r>
              <a:rPr lang="en-US" sz="1800" dirty="0">
                <a:solidFill>
                  <a:srgbClr val="000000"/>
                </a:solidFill>
                <a:latin typeface="Calibri"/>
              </a:rPr>
              <a:t> crate (256 </a:t>
            </a:r>
            <a:r>
              <a:rPr lang="en-US" sz="1800" dirty="0" err="1">
                <a:solidFill>
                  <a:srgbClr val="000000"/>
                </a:solidFill>
                <a:latin typeface="Calibri"/>
              </a:rPr>
              <a:t>chn</a:t>
            </a:r>
            <a:r>
              <a:rPr lang="en-US" sz="1800" dirty="0">
                <a:solidFill>
                  <a:srgbClr val="000000"/>
                </a:solidFill>
                <a:latin typeface="Calibri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F2E4A6-5E78-7A41-93AF-976160BD8D72}"/>
              </a:ext>
            </a:extLst>
          </p:cNvPr>
          <p:cNvSpPr txBox="1"/>
          <p:nvPr/>
        </p:nvSpPr>
        <p:spPr>
          <a:xfrm>
            <a:off x="1115616" y="4807887"/>
            <a:ext cx="746230" cy="22512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DRS4 Chip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4C402C4-ACF4-874D-A996-39C999A8B37D}"/>
              </a:ext>
            </a:extLst>
          </p:cNvPr>
          <p:cNvCxnSpPr/>
          <p:nvPr/>
        </p:nvCxnSpPr>
        <p:spPr bwMode="auto">
          <a:xfrm flipV="1">
            <a:off x="1619672" y="4299942"/>
            <a:ext cx="360040" cy="50405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02912121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3B14A76-A925-3A42-A9D0-AD84E5007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Searches for New Physics </a:t>
            </a:r>
            <a:r>
              <a:rPr lang="en-US" b="1" dirty="0"/>
              <a:t>B</a:t>
            </a:r>
            <a:r>
              <a:rPr lang="en-US" dirty="0"/>
              <a:t>eyond the </a:t>
            </a:r>
            <a:r>
              <a:rPr lang="en-US" b="1" dirty="0"/>
              <a:t>SM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74DE84-1C79-C149-B802-A8B4AC73C2C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3</a:t>
            </a:fld>
            <a:endParaRPr lang="de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717336-0E5E-2445-87D7-61B5F08353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744" y="1048134"/>
            <a:ext cx="1135986" cy="1012132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5154D06-7C60-6042-B740-2368A3DF4C99}"/>
              </a:ext>
            </a:extLst>
          </p:cNvPr>
          <p:cNvSpPr/>
          <p:nvPr/>
        </p:nvSpPr>
        <p:spPr bwMode="auto">
          <a:xfrm>
            <a:off x="1971580" y="706443"/>
            <a:ext cx="5159096" cy="2033513"/>
          </a:xfrm>
          <a:prstGeom prst="roundRect">
            <a:avLst>
              <a:gd name="adj" fmla="val 21620"/>
            </a:avLst>
          </a:prstGeom>
          <a:noFill/>
          <a:ln w="38100" cap="flat" cmpd="sng" algn="ctr">
            <a:solidFill>
              <a:srgbClr val="5FB5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25C43B1-E49F-8E40-BE0F-8BFB0CA4102D}"/>
              </a:ext>
            </a:extLst>
          </p:cNvPr>
          <p:cNvCxnSpPr/>
          <p:nvPr/>
        </p:nvCxnSpPr>
        <p:spPr bwMode="auto">
          <a:xfrm flipV="1">
            <a:off x="4610396" y="2025546"/>
            <a:ext cx="288032" cy="28803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73BAF74-4642-5642-A285-1D63D8B1D71A}"/>
              </a:ext>
            </a:extLst>
          </p:cNvPr>
          <p:cNvCxnSpPr/>
          <p:nvPr/>
        </p:nvCxnSpPr>
        <p:spPr bwMode="auto">
          <a:xfrm flipV="1">
            <a:off x="4610396" y="1089441"/>
            <a:ext cx="1224136" cy="122413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34459D8-33AB-EC40-B865-8F21BF819B10}"/>
              </a:ext>
            </a:extLst>
          </p:cNvPr>
          <p:cNvCxnSpPr/>
          <p:nvPr/>
        </p:nvCxnSpPr>
        <p:spPr bwMode="auto">
          <a:xfrm>
            <a:off x="4610396" y="1089442"/>
            <a:ext cx="1224136" cy="12241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C7C68EF-E3E2-264E-9511-C01E360F65C3}"/>
              </a:ext>
            </a:extLst>
          </p:cNvPr>
          <p:cNvCxnSpPr/>
          <p:nvPr/>
        </p:nvCxnSpPr>
        <p:spPr bwMode="auto">
          <a:xfrm flipV="1">
            <a:off x="5330476" y="1305466"/>
            <a:ext cx="288032" cy="28803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2B87CFA-DBE3-6348-8187-E7008347C313}"/>
              </a:ext>
            </a:extLst>
          </p:cNvPr>
          <p:cNvCxnSpPr/>
          <p:nvPr/>
        </p:nvCxnSpPr>
        <p:spPr bwMode="auto">
          <a:xfrm>
            <a:off x="4610396" y="1089441"/>
            <a:ext cx="288032" cy="28803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397487D-4773-9740-BB2B-FB98DFDE7E6A}"/>
              </a:ext>
            </a:extLst>
          </p:cNvPr>
          <p:cNvCxnSpPr>
            <a:stCxn id="13" idx="5"/>
          </p:cNvCxnSpPr>
          <p:nvPr/>
        </p:nvCxnSpPr>
        <p:spPr bwMode="auto">
          <a:xfrm>
            <a:off x="5332301" y="1800051"/>
            <a:ext cx="286207" cy="29750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BC34181B-FEE0-DE49-A51E-9AFB64FBDC84}"/>
              </a:ext>
            </a:extLst>
          </p:cNvPr>
          <p:cNvSpPr/>
          <p:nvPr/>
        </p:nvSpPr>
        <p:spPr bwMode="auto">
          <a:xfrm>
            <a:off x="5086450" y="1554200"/>
            <a:ext cx="288032" cy="28803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rgbClr val="5FB5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05D10C-4B64-E34E-A27E-AC593911E5FB}"/>
              </a:ext>
            </a:extLst>
          </p:cNvPr>
          <p:cNvSpPr txBox="1"/>
          <p:nvPr/>
        </p:nvSpPr>
        <p:spPr>
          <a:xfrm>
            <a:off x="5618508" y="1239736"/>
            <a:ext cx="1656184" cy="62927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200" kern="1000" spc="30" dirty="0">
                <a:latin typeface="+mn-lt"/>
                <a:cs typeface="Franklin Gothic Book"/>
              </a:rPr>
              <a:t>Real BSM</a:t>
            </a: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200" kern="1000" spc="30" dirty="0">
                <a:latin typeface="+mn-lt"/>
                <a:cs typeface="Franklin Gothic Book"/>
              </a:rPr>
              <a:t>particles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DA3D77-9860-E64A-B8FE-94F6143BACCF}"/>
              </a:ext>
            </a:extLst>
          </p:cNvPr>
          <p:cNvSpPr txBox="1"/>
          <p:nvPr/>
        </p:nvSpPr>
        <p:spPr>
          <a:xfrm>
            <a:off x="1971580" y="795741"/>
            <a:ext cx="5159096" cy="36004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400" kern="1000" spc="30" dirty="0">
                <a:latin typeface="+mn-lt"/>
                <a:cs typeface="Franklin Gothic Book"/>
              </a:rPr>
              <a:t>Energy Frontier </a:t>
            </a:r>
            <a:r>
              <a:rPr lang="mr-IN" sz="1400" kern="1000" spc="30" dirty="0">
                <a:latin typeface="+mn-lt"/>
                <a:cs typeface="Franklin Gothic Book"/>
              </a:rPr>
              <a:t>–</a:t>
            </a:r>
            <a:r>
              <a:rPr lang="en-US" sz="1400" kern="1000" spc="30" dirty="0">
                <a:latin typeface="+mn-lt"/>
                <a:cs typeface="Franklin Gothic Book"/>
              </a:rPr>
              <a:t> LHC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505123E-71B6-F94B-86A3-5B68338AAABA}"/>
              </a:ext>
            </a:extLst>
          </p:cNvPr>
          <p:cNvCxnSpPr>
            <a:endCxn id="13" idx="6"/>
          </p:cNvCxnSpPr>
          <p:nvPr/>
        </p:nvCxnSpPr>
        <p:spPr bwMode="auto">
          <a:xfrm flipH="1">
            <a:off x="5374482" y="1554200"/>
            <a:ext cx="549528" cy="14401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5FB5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69D3742-CC69-0E4B-8F8A-06331529ED3E}"/>
              </a:ext>
            </a:extLst>
          </p:cNvPr>
          <p:cNvSpPr txBox="1"/>
          <p:nvPr/>
        </p:nvSpPr>
        <p:spPr>
          <a:xfrm>
            <a:off x="1971580" y="2379917"/>
            <a:ext cx="5159096" cy="36004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400" kern="1000" spc="30" dirty="0">
                <a:latin typeface="+mn-lt"/>
                <a:cs typeface="Franklin Gothic Book"/>
              </a:rPr>
              <a:t>“Direct” Searches </a:t>
            </a:r>
            <a:r>
              <a:rPr lang="en-US" sz="1400" kern="1000" spc="30" dirty="0">
                <a:latin typeface="Symbol" charset="2"/>
                <a:cs typeface="Symbol" charset="2"/>
              </a:rPr>
              <a:t>L</a:t>
            </a:r>
            <a:r>
              <a:rPr lang="en-US" sz="1400" kern="1000" spc="30" dirty="0">
                <a:latin typeface="+mn-lt"/>
                <a:cs typeface="Franklin Gothic Book"/>
              </a:rPr>
              <a:t> ~ 10 TeV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8E84457-461C-3847-9CBF-F1ED09B8C29A}"/>
              </a:ext>
            </a:extLst>
          </p:cNvPr>
          <p:cNvGrpSpPr/>
          <p:nvPr/>
        </p:nvGrpSpPr>
        <p:grpSpPr>
          <a:xfrm>
            <a:off x="1944012" y="2848700"/>
            <a:ext cx="5303112" cy="2104936"/>
            <a:chOff x="2077200" y="3933056"/>
            <a:chExt cx="5303112" cy="2592288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FB60D799-5012-B04B-A9F4-F10706C92231}"/>
                </a:ext>
              </a:extLst>
            </p:cNvPr>
            <p:cNvSpPr/>
            <p:nvPr/>
          </p:nvSpPr>
          <p:spPr bwMode="auto">
            <a:xfrm>
              <a:off x="2077200" y="3933056"/>
              <a:ext cx="5159096" cy="2592288"/>
            </a:xfrm>
            <a:prstGeom prst="roundRect">
              <a:avLst>
                <a:gd name="adj" fmla="val 21620"/>
              </a:avLst>
            </a:prstGeom>
            <a:noFill/>
            <a:ln w="38100" cap="flat" cmpd="sng" algn="ctr">
              <a:solidFill>
                <a:srgbClr val="49D94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AC5FFD4-59C7-F942-A19A-FA53AE6AE33F}"/>
                </a:ext>
              </a:extLst>
            </p:cNvPr>
            <p:cNvCxnSpPr/>
            <p:nvPr/>
          </p:nvCxnSpPr>
          <p:spPr bwMode="auto">
            <a:xfrm flipV="1">
              <a:off x="4716016" y="5385731"/>
              <a:ext cx="288032" cy="28803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9BAF01C-216D-D942-9FE6-53D1492EFBA1}"/>
                </a:ext>
              </a:extLst>
            </p:cNvPr>
            <p:cNvCxnSpPr/>
            <p:nvPr/>
          </p:nvCxnSpPr>
          <p:spPr bwMode="auto">
            <a:xfrm flipV="1">
              <a:off x="4716016" y="5313723"/>
              <a:ext cx="360040" cy="36004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D999725E-2F6B-1F44-AB2E-CDC84021A9C2}"/>
                </a:ext>
              </a:extLst>
            </p:cNvPr>
            <p:cNvCxnSpPr/>
            <p:nvPr/>
          </p:nvCxnSpPr>
          <p:spPr bwMode="auto">
            <a:xfrm>
              <a:off x="4716016" y="4449627"/>
              <a:ext cx="360040" cy="36004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59C1EFE-96D1-904F-8E00-DD0C2A000EC4}"/>
                </a:ext>
              </a:extLst>
            </p:cNvPr>
            <p:cNvCxnSpPr/>
            <p:nvPr/>
          </p:nvCxnSpPr>
          <p:spPr bwMode="auto">
            <a:xfrm flipV="1">
              <a:off x="5580112" y="4593644"/>
              <a:ext cx="216024" cy="21602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31FCC8BD-6BDA-6149-A546-25B3F82C3C38}"/>
                </a:ext>
              </a:extLst>
            </p:cNvPr>
            <p:cNvCxnSpPr/>
            <p:nvPr/>
          </p:nvCxnSpPr>
          <p:spPr bwMode="auto">
            <a:xfrm>
              <a:off x="4716016" y="4449626"/>
              <a:ext cx="288032" cy="28803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29B1FE34-C7B1-6A40-AB62-001F98F64A33}"/>
                </a:ext>
              </a:extLst>
            </p:cNvPr>
            <p:cNvCxnSpPr/>
            <p:nvPr/>
          </p:nvCxnSpPr>
          <p:spPr bwMode="auto">
            <a:xfrm>
              <a:off x="5580112" y="5313723"/>
              <a:ext cx="216024" cy="25172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81E1194-F1D5-B241-9D6B-A69BF9A66144}"/>
                </a:ext>
              </a:extLst>
            </p:cNvPr>
            <p:cNvSpPr txBox="1"/>
            <p:nvPr/>
          </p:nvSpPr>
          <p:spPr>
            <a:xfrm>
              <a:off x="5724128" y="4599921"/>
              <a:ext cx="1656184" cy="62927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US" sz="1200" kern="1000" spc="30" dirty="0">
                  <a:latin typeface="+mn-lt"/>
                  <a:cs typeface="Franklin Gothic Book"/>
                </a:rPr>
                <a:t>Virtual BSM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US" sz="1200" kern="1000" spc="30" dirty="0">
                  <a:latin typeface="+mn-lt"/>
                  <a:cs typeface="Franklin Gothic Book"/>
                </a:rPr>
                <a:t>particles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2871CCE-3B29-8843-9E82-4C481E1F74C6}"/>
                </a:ext>
              </a:extLst>
            </p:cNvPr>
            <p:cNvSpPr txBox="1"/>
            <p:nvPr/>
          </p:nvSpPr>
          <p:spPr>
            <a:xfrm>
              <a:off x="2077200" y="4005064"/>
              <a:ext cx="5159096" cy="36004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US" sz="1400" kern="1000" spc="30" dirty="0">
                  <a:latin typeface="+mn-lt"/>
                  <a:cs typeface="Franklin Gothic Book"/>
                </a:rPr>
                <a:t>Intensity Frontier - cLFV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2C74E8F3-86D9-8B45-9054-9D77EAEB4847}"/>
                </a:ext>
              </a:extLst>
            </p:cNvPr>
            <p:cNvCxnSpPr/>
            <p:nvPr/>
          </p:nvCxnSpPr>
          <p:spPr bwMode="auto">
            <a:xfrm flipH="1">
              <a:off x="5652120" y="4941168"/>
              <a:ext cx="377510" cy="11723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49D947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D2199B1-4CAE-E34E-A1F4-B72ECF280D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</a:blip>
            <a:stretch>
              <a:fillRect/>
            </a:stretch>
          </p:blipFill>
          <p:spPr>
            <a:xfrm>
              <a:off x="2512503" y="4449625"/>
              <a:ext cx="1024416" cy="1303328"/>
            </a:xfrm>
            <a:prstGeom prst="rect">
              <a:avLst/>
            </a:prstGeom>
          </p:spPr>
        </p:pic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42196EFD-0B1C-E146-AF96-DCCE7C6F9BFE}"/>
                </a:ext>
              </a:extLst>
            </p:cNvPr>
            <p:cNvCxnSpPr/>
            <p:nvPr/>
          </p:nvCxnSpPr>
          <p:spPr bwMode="auto">
            <a:xfrm flipV="1">
              <a:off x="5580112" y="4449626"/>
              <a:ext cx="360040" cy="36004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DB317A42-BC85-434E-A91D-D4E7AC8A7619}"/>
                </a:ext>
              </a:extLst>
            </p:cNvPr>
            <p:cNvCxnSpPr/>
            <p:nvPr/>
          </p:nvCxnSpPr>
          <p:spPr bwMode="auto">
            <a:xfrm>
              <a:off x="5076056" y="4809668"/>
              <a:ext cx="504056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81341FC-94E6-954A-9DF1-8610B34833C2}"/>
                </a:ext>
              </a:extLst>
            </p:cNvPr>
            <p:cNvSpPr/>
            <p:nvPr/>
          </p:nvSpPr>
          <p:spPr bwMode="auto">
            <a:xfrm>
              <a:off x="5076056" y="4809668"/>
              <a:ext cx="504056" cy="504055"/>
            </a:xfrm>
            <a:prstGeom prst="rect">
              <a:avLst/>
            </a:prstGeom>
            <a:noFill/>
            <a:ln w="952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0709C824-81EE-AE4B-B601-FB8D0CA780D9}"/>
                </a:ext>
              </a:extLst>
            </p:cNvPr>
            <p:cNvCxnSpPr/>
            <p:nvPr/>
          </p:nvCxnSpPr>
          <p:spPr bwMode="auto">
            <a:xfrm>
              <a:off x="5580112" y="5313724"/>
              <a:ext cx="360040" cy="41953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40A9E8C-4EC8-4C46-8B81-2DC2B58E37E9}"/>
                </a:ext>
              </a:extLst>
            </p:cNvPr>
            <p:cNvSpPr txBox="1"/>
            <p:nvPr/>
          </p:nvSpPr>
          <p:spPr>
            <a:xfrm>
              <a:off x="2077200" y="6021288"/>
              <a:ext cx="5159096" cy="36004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US" sz="1400" kern="1000" spc="30" dirty="0">
                  <a:latin typeface="+mn-lt"/>
                  <a:cs typeface="Franklin Gothic Book"/>
                </a:rPr>
                <a:t>“Indirect” Searches </a:t>
              </a:r>
              <a:r>
                <a:rPr lang="en-US" sz="1400" kern="1000" spc="30" dirty="0">
                  <a:latin typeface="Symbol" charset="2"/>
                  <a:cs typeface="Symbol" charset="2"/>
                </a:rPr>
                <a:t>L</a:t>
              </a:r>
              <a:r>
                <a:rPr lang="en-US" sz="1400" kern="1000" spc="30" dirty="0">
                  <a:latin typeface="+mn-lt"/>
                  <a:cs typeface="Franklin Gothic Book"/>
                </a:rPr>
                <a:t> &gt; 1000 TeV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02979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9962B88-3BDB-A44A-A013-C77489E97B7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43000" y="1006082"/>
            <a:ext cx="7742237" cy="1915396"/>
          </a:xfrm>
        </p:spPr>
        <p:txBody>
          <a:bodyPr/>
          <a:lstStyle/>
          <a:p>
            <a:r>
              <a:rPr lang="en-US" sz="1600" dirty="0"/>
              <a:t>Developments took much longer than anticipated</a:t>
            </a:r>
          </a:p>
          <a:p>
            <a:pPr lvl="1"/>
            <a:r>
              <a:rPr lang="en-US" sz="1600" dirty="0"/>
              <a:t>Noise problems in mixed-signal electronics boards</a:t>
            </a:r>
          </a:p>
          <a:p>
            <a:pPr lvl="1"/>
            <a:r>
              <a:rPr lang="en-US" sz="1600" dirty="0"/>
              <a:t>Wire breaking in drift chamber</a:t>
            </a:r>
          </a:p>
          <a:p>
            <a:pPr lvl="1"/>
            <a:r>
              <a:rPr lang="en-US" sz="1600" dirty="0"/>
              <a:t>Low light yield in </a:t>
            </a:r>
            <a:r>
              <a:rPr lang="en-US" sz="1600" dirty="0" err="1"/>
              <a:t>LXe</a:t>
            </a:r>
            <a:r>
              <a:rPr lang="en-US" sz="1600" dirty="0"/>
              <a:t> calorimeter</a:t>
            </a:r>
          </a:p>
          <a:p>
            <a:pPr lvl="1"/>
            <a:r>
              <a:rPr lang="en-US" sz="1600" dirty="0"/>
              <a:t>Ageing of </a:t>
            </a:r>
            <a:r>
              <a:rPr lang="en-US" sz="1600" dirty="0" err="1"/>
              <a:t>SiPM</a:t>
            </a:r>
            <a:r>
              <a:rPr lang="en-US" sz="1600" dirty="0"/>
              <a:t> in </a:t>
            </a:r>
            <a:r>
              <a:rPr lang="en-US" sz="1600" dirty="0" err="1"/>
              <a:t>LXe</a:t>
            </a:r>
            <a:r>
              <a:rPr lang="en-US" sz="1600" dirty="0"/>
              <a:t> calorimeter</a:t>
            </a:r>
          </a:p>
          <a:p>
            <a:r>
              <a:rPr lang="en-US" sz="1600" dirty="0"/>
              <a:t>First full engineering run planned for 2020</a:t>
            </a:r>
          </a:p>
          <a:p>
            <a:r>
              <a:rPr lang="en-US" sz="1600" dirty="0"/>
              <a:t>Data taking 2021-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F049F3C-A1A1-AD47-9D74-99E1903E5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MEG 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1E9665-ABB1-8F42-9758-EB1B4EA30C2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30</a:t>
            </a:fld>
            <a:endParaRPr lang="de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6B88EE-2C7F-8D48-B8E9-6E5B32DF43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188" y="3309119"/>
            <a:ext cx="2165847" cy="13476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5E5618-012A-364A-9367-E28FD1E96E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7866" y="2916495"/>
            <a:ext cx="1815480" cy="17424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5FB6BB-F95A-9449-94A8-08132F8144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177" y="2897807"/>
            <a:ext cx="1918854" cy="1758950"/>
          </a:xfrm>
          <a:prstGeom prst="rect">
            <a:avLst/>
          </a:prstGeom>
        </p:spPr>
      </p:pic>
      <p:pic>
        <p:nvPicPr>
          <p:cNvPr id="8" name="Picture 7" descr="2017-01-20 10.46.16.jpg">
            <a:extLst>
              <a:ext uri="{FF2B5EF4-FFF2-40B4-BE49-F238E27FC236}">
                <a16:creationId xmlns:a16="http://schemas.microsoft.com/office/drawing/2014/main" id="{E4B9EB83-3B83-BB4D-8F5D-35A49E2A62A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3861" y="1059582"/>
            <a:ext cx="1374278" cy="35971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954F40-1136-514B-B779-17AF122C125E}"/>
              </a:ext>
            </a:extLst>
          </p:cNvPr>
          <p:cNvSpPr txBox="1"/>
          <p:nvPr/>
        </p:nvSpPr>
        <p:spPr>
          <a:xfrm>
            <a:off x="611188" y="4722318"/>
            <a:ext cx="2165847" cy="2251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Timing Counter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AAC1E2-2D7F-D448-9DEC-E002D48020C0}"/>
              </a:ext>
            </a:extLst>
          </p:cNvPr>
          <p:cNvSpPr txBox="1"/>
          <p:nvPr/>
        </p:nvSpPr>
        <p:spPr>
          <a:xfrm>
            <a:off x="3077866" y="4722318"/>
            <a:ext cx="1815480" cy="2251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Drift Chamber End-Caps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40217C-E76A-B647-BA65-740ACD55D2AC}"/>
              </a:ext>
            </a:extLst>
          </p:cNvPr>
          <p:cNvSpPr txBox="1"/>
          <p:nvPr/>
        </p:nvSpPr>
        <p:spPr>
          <a:xfrm>
            <a:off x="5194178" y="4722318"/>
            <a:ext cx="1918854" cy="2251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Radiative Decay Counter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90A946-20F4-D545-AB5E-4EA395EF4D1B}"/>
              </a:ext>
            </a:extLst>
          </p:cNvPr>
          <p:cNvSpPr txBox="1"/>
          <p:nvPr/>
        </p:nvSpPr>
        <p:spPr>
          <a:xfrm>
            <a:off x="7413861" y="4722318"/>
            <a:ext cx="1368194" cy="2251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TDAQ</a:t>
            </a:r>
          </a:p>
        </p:txBody>
      </p:sp>
    </p:spTree>
    <p:extLst>
      <p:ext uri="{BB962C8B-B14F-4D97-AF65-F5344CB8AC3E}">
        <p14:creationId xmlns:p14="http://schemas.microsoft.com/office/powerpoint/2010/main" val="2505486424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56550D71-3127-7E4A-9F57-986C93F11D5B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515025153"/>
              </p:ext>
            </p:extLst>
          </p:nvPr>
        </p:nvGraphicFramePr>
        <p:xfrm>
          <a:off x="1042988" y="915566"/>
          <a:ext cx="7742238" cy="40233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249092">
                  <a:extLst>
                    <a:ext uri="{9D8B030D-6E8A-4147-A177-3AD203B41FA5}">
                      <a16:colId xmlns:a16="http://schemas.microsoft.com/office/drawing/2014/main" val="1488742565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641910626"/>
                    </a:ext>
                  </a:extLst>
                </a:gridCol>
                <a:gridCol w="1692946">
                  <a:extLst>
                    <a:ext uri="{9D8B030D-6E8A-4147-A177-3AD203B41FA5}">
                      <a16:colId xmlns:a16="http://schemas.microsoft.com/office/drawing/2014/main" val="2005658126"/>
                    </a:ext>
                  </a:extLst>
                </a:gridCol>
              </a:tblGrid>
              <a:tr h="356457">
                <a:tc>
                  <a:txBody>
                    <a:bodyPr/>
                    <a:lstStyle/>
                    <a:p>
                      <a:r>
                        <a:rPr lang="en-US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MEG II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8664823"/>
                  </a:ext>
                </a:extLst>
              </a:tr>
              <a:tr h="356457">
                <a:tc>
                  <a:txBody>
                    <a:bodyPr/>
                    <a:lstStyle/>
                    <a:p>
                      <a:r>
                        <a:rPr lang="en-US" dirty="0"/>
                        <a:t>e</a:t>
                      </a:r>
                      <a:r>
                        <a:rPr lang="en-US" baseline="30000" dirty="0"/>
                        <a:t>+</a:t>
                      </a:r>
                      <a:r>
                        <a:rPr lang="en-US" dirty="0"/>
                        <a:t> energy (keV)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8517624"/>
                  </a:ext>
                </a:extLst>
              </a:tr>
              <a:tr h="356457">
                <a:tc>
                  <a:txBody>
                    <a:bodyPr/>
                    <a:lstStyle/>
                    <a:p>
                      <a:r>
                        <a:rPr lang="en-US" dirty="0"/>
                        <a:t>e</a:t>
                      </a:r>
                      <a:r>
                        <a:rPr lang="en-US" baseline="30000" dirty="0"/>
                        <a:t>+</a:t>
                      </a:r>
                      <a:r>
                        <a:rPr lang="en-US" dirty="0"/>
                        <a:t> </a:t>
                      </a:r>
                      <a:r>
                        <a:rPr lang="en-US" dirty="0">
                          <a:latin typeface="Symbol" pitchFamily="2" charset="2"/>
                        </a:rPr>
                        <a:t>q</a:t>
                      </a:r>
                      <a:r>
                        <a:rPr lang="en-US" dirty="0"/>
                        <a:t> (</a:t>
                      </a:r>
                      <a:r>
                        <a:rPr lang="en-US" dirty="0" err="1"/>
                        <a:t>mrad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5794214"/>
                  </a:ext>
                </a:extLst>
              </a:tr>
              <a:tr h="356457"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e</a:t>
                      </a:r>
                      <a:r>
                        <a:rPr lang="en-US" baseline="30000" dirty="0"/>
                        <a:t>+</a:t>
                      </a:r>
                      <a:r>
                        <a:rPr lang="en-US" dirty="0"/>
                        <a:t> </a:t>
                      </a:r>
                      <a:r>
                        <a:rPr lang="en-US" dirty="0">
                          <a:latin typeface="Symbol" pitchFamily="2" charset="2"/>
                        </a:rPr>
                        <a:t>f</a:t>
                      </a:r>
                      <a:r>
                        <a:rPr lang="en-US" dirty="0"/>
                        <a:t> (</a:t>
                      </a:r>
                      <a:r>
                        <a:rPr lang="en-US" dirty="0" err="1"/>
                        <a:t>mrad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4250080"/>
                  </a:ext>
                </a:extLst>
              </a:tr>
              <a:tr h="356457">
                <a:tc>
                  <a:txBody>
                    <a:bodyPr/>
                    <a:lstStyle/>
                    <a:p>
                      <a:r>
                        <a:rPr lang="en-US" dirty="0"/>
                        <a:t>e</a:t>
                      </a:r>
                      <a:r>
                        <a:rPr lang="en-US" baseline="30000" dirty="0"/>
                        <a:t>+</a:t>
                      </a:r>
                      <a:r>
                        <a:rPr lang="en-US" dirty="0"/>
                        <a:t> vertex (mm) Z/Y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2.4 / 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1.6 / 0.7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9744123"/>
                  </a:ext>
                </a:extLst>
              </a:tr>
              <a:tr h="356457">
                <a:tc>
                  <a:txBody>
                    <a:bodyPr/>
                    <a:lstStyle/>
                    <a:p>
                      <a:r>
                        <a:rPr lang="en-US" dirty="0">
                          <a:latin typeface="Symbol" pitchFamily="2" charset="2"/>
                        </a:rPr>
                        <a:t>g</a:t>
                      </a:r>
                      <a:r>
                        <a:rPr lang="en-US" dirty="0"/>
                        <a:t> energy (%) w&lt;2cm/w&gt;2cm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2.4 / 1.7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1.1 / 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8157703"/>
                  </a:ext>
                </a:extLst>
              </a:tr>
              <a:tr h="356457">
                <a:tc>
                  <a:txBody>
                    <a:bodyPr/>
                    <a:lstStyle/>
                    <a:p>
                      <a:r>
                        <a:rPr lang="en-US" dirty="0">
                          <a:latin typeface="Symbol" pitchFamily="2" charset="2"/>
                        </a:rPr>
                        <a:t>g</a:t>
                      </a:r>
                      <a:r>
                        <a:rPr lang="en-US" dirty="0"/>
                        <a:t> position (mm) u/v/w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 / 5 /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2.6 / 2.2 /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3315098"/>
                  </a:ext>
                </a:extLst>
              </a:tr>
              <a:tr h="356457">
                <a:tc>
                  <a:txBody>
                    <a:bodyPr/>
                    <a:lstStyle/>
                    <a:p>
                      <a:r>
                        <a:rPr lang="en-US" dirty="0">
                          <a:latin typeface="Symbol" pitchFamily="2" charset="2"/>
                        </a:rPr>
                        <a:t>g</a:t>
                      </a:r>
                      <a:r>
                        <a:rPr lang="en-US" dirty="0"/>
                        <a:t>-e</a:t>
                      </a:r>
                      <a:r>
                        <a:rPr lang="en-US" baseline="30000" dirty="0"/>
                        <a:t>+</a:t>
                      </a:r>
                      <a:r>
                        <a:rPr lang="en-US" dirty="0"/>
                        <a:t> timing (</a:t>
                      </a:r>
                      <a:r>
                        <a:rPr lang="en-US" dirty="0" err="1"/>
                        <a:t>ps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2927669"/>
                  </a:ext>
                </a:extLst>
              </a:tr>
              <a:tr h="356457">
                <a:tc gridSpan="3"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Efficiency (%)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52786"/>
                  </a:ext>
                </a:extLst>
              </a:tr>
              <a:tr h="356457">
                <a:tc>
                  <a:txBody>
                    <a:bodyPr/>
                    <a:lstStyle/>
                    <a:p>
                      <a:r>
                        <a:rPr lang="en-US" dirty="0">
                          <a:latin typeface="Symbol" pitchFamily="2" charset="2"/>
                        </a:rPr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0426698"/>
                  </a:ext>
                </a:extLst>
              </a:tr>
              <a:tr h="356457">
                <a:tc>
                  <a:txBody>
                    <a:bodyPr/>
                    <a:lstStyle/>
                    <a:p>
                      <a:r>
                        <a:rPr lang="en-US" dirty="0"/>
                        <a:t>e</a:t>
                      </a:r>
                      <a:r>
                        <a:rPr lang="en-US" baseline="300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9045822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61EED49A-E405-864B-90BE-EB787ABC4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Resolutions and Efficiencies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8B15BD-692E-9B41-B450-CAEB4AE7A1E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31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73132937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DCB4424-FF3A-7640-BB3E-837DFB7B7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MEG II </a:t>
            </a:r>
            <a:r>
              <a:rPr lang="en-US" dirty="0">
                <a:latin typeface="Symbol" pitchFamily="2" charset="2"/>
              </a:rPr>
              <a:t>g</a:t>
            </a:r>
            <a:r>
              <a:rPr lang="en-US" dirty="0"/>
              <a:t> resolution and expected result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2F643-FA6A-4B46-B996-10EEC513706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32</a:t>
            </a:fld>
            <a:endParaRPr lang="de-D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DD36C8-D5D0-5947-ADE0-4F883E094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144" y="1663119"/>
            <a:ext cx="4918604" cy="22391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DB71D2-61AC-3D4E-AF1F-09AD9A2754AF}"/>
              </a:ext>
            </a:extLst>
          </p:cNvPr>
          <p:cNvSpPr txBox="1"/>
          <p:nvPr/>
        </p:nvSpPr>
        <p:spPr>
          <a:xfrm>
            <a:off x="1547664" y="3867894"/>
            <a:ext cx="1216551" cy="28943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Signal Events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0CB381-12F2-9042-8332-1C37FC6B8ADE}"/>
              </a:ext>
            </a:extLst>
          </p:cNvPr>
          <p:cNvSpPr txBox="1"/>
          <p:nvPr/>
        </p:nvSpPr>
        <p:spPr>
          <a:xfrm>
            <a:off x="3480479" y="3867894"/>
            <a:ext cx="2139368" cy="28943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Accidental Background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7D66CE-28A2-094A-9AC8-5BE0E343259E}"/>
              </a:ext>
            </a:extLst>
          </p:cNvPr>
          <p:cNvSpPr txBox="1"/>
          <p:nvPr/>
        </p:nvSpPr>
        <p:spPr>
          <a:xfrm>
            <a:off x="1259632" y="1496047"/>
            <a:ext cx="452560" cy="28943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MEG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DF5566-1E8A-A044-B683-707C170740DF}"/>
              </a:ext>
            </a:extLst>
          </p:cNvPr>
          <p:cNvSpPr txBox="1"/>
          <p:nvPr/>
        </p:nvSpPr>
        <p:spPr>
          <a:xfrm>
            <a:off x="2087563" y="1496047"/>
            <a:ext cx="620876" cy="28943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70C0"/>
                </a:solidFill>
                <a:latin typeface="Calibri"/>
              </a:rPr>
              <a:t>MEG II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878DEF8-EEB7-274F-AB55-FA704AB26DAC}"/>
              </a:ext>
            </a:extLst>
          </p:cNvPr>
          <p:cNvCxnSpPr/>
          <p:nvPr/>
        </p:nvCxnSpPr>
        <p:spPr bwMode="auto">
          <a:xfrm>
            <a:off x="1763688" y="1663119"/>
            <a:ext cx="21602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6482DE-DDD5-3442-87B4-D54F5083A799}"/>
              </a:ext>
            </a:extLst>
          </p:cNvPr>
          <p:cNvCxnSpPr/>
          <p:nvPr/>
        </p:nvCxnSpPr>
        <p:spPr bwMode="auto">
          <a:xfrm>
            <a:off x="2764215" y="1654918"/>
            <a:ext cx="21602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96C942F4-EA17-8942-A54E-9C07417BA1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6682" y="1205004"/>
            <a:ext cx="2774124" cy="3597114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4F67BF2-8E08-C741-93C7-B6E536ED3DCF}"/>
              </a:ext>
            </a:extLst>
          </p:cNvPr>
          <p:cNvCxnSpPr/>
          <p:nvPr/>
        </p:nvCxnSpPr>
        <p:spPr bwMode="auto">
          <a:xfrm flipH="1">
            <a:off x="6444208" y="2499742"/>
            <a:ext cx="50405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BBC2ED6-4EA3-AA43-B642-726E518DEC19}"/>
              </a:ext>
            </a:extLst>
          </p:cNvPr>
          <p:cNvSpPr txBox="1"/>
          <p:nvPr/>
        </p:nvSpPr>
        <p:spPr>
          <a:xfrm>
            <a:off x="7048217" y="2410966"/>
            <a:ext cx="1139736" cy="1727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MEG final (actual)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2D1643-324A-2E4E-A1CF-6EA806E6288C}"/>
              </a:ext>
            </a:extLst>
          </p:cNvPr>
          <p:cNvSpPr txBox="1"/>
          <p:nvPr/>
        </p:nvSpPr>
        <p:spPr>
          <a:xfrm>
            <a:off x="5735807" y="2383365"/>
            <a:ext cx="636393" cy="18838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4.2 x 10</a:t>
            </a:r>
            <a:r>
              <a:rPr lang="en-US" sz="12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437DE42-4BA7-E84A-8E30-C1608417BDE6}"/>
              </a:ext>
            </a:extLst>
          </p:cNvPr>
          <p:cNvSpPr txBox="1"/>
          <p:nvPr/>
        </p:nvSpPr>
        <p:spPr>
          <a:xfrm>
            <a:off x="5796136" y="3319469"/>
            <a:ext cx="520976" cy="18838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x 10</a:t>
            </a:r>
            <a:r>
              <a:rPr lang="en-US" sz="12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-14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CAD940E-8455-C140-8B41-AADD5E4080C3}"/>
              </a:ext>
            </a:extLst>
          </p:cNvPr>
          <p:cNvCxnSpPr>
            <a:cxnSpLocks/>
          </p:cNvCxnSpPr>
          <p:nvPr/>
        </p:nvCxnSpPr>
        <p:spPr bwMode="auto">
          <a:xfrm flipH="1">
            <a:off x="6444208" y="3435846"/>
            <a:ext cx="136815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7FB897B3-55D2-8641-8FAD-328913BDA12D}"/>
              </a:ext>
            </a:extLst>
          </p:cNvPr>
          <p:cNvSpPr/>
          <p:nvPr/>
        </p:nvSpPr>
        <p:spPr bwMode="auto">
          <a:xfrm>
            <a:off x="2759907" y="4445376"/>
            <a:ext cx="3175307" cy="381375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i="1" baseline="-25000" dirty="0">
                <a:solidFill>
                  <a:srgbClr val="000000"/>
                </a:solidFill>
                <a:latin typeface="Symbol" pitchFamily="2" charset="2"/>
              </a:rPr>
              <a:t>m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 : 3 x 10</a:t>
            </a:r>
            <a:r>
              <a:rPr lang="en-US" baseline="30000" dirty="0">
                <a:solidFill>
                  <a:srgbClr val="000000"/>
                </a:solidFill>
                <a:latin typeface="Calibri"/>
              </a:rPr>
              <a:t>7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dirty="0">
                <a:solidFill>
                  <a:srgbClr val="000000"/>
                </a:solidFill>
                <a:latin typeface="Symbol" pitchFamily="2" charset="2"/>
              </a:rPr>
              <a:t>m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/s → 7 x 10</a:t>
            </a:r>
            <a:r>
              <a:rPr lang="en-US" baseline="30000" dirty="0">
                <a:solidFill>
                  <a:srgbClr val="000000"/>
                </a:solidFill>
                <a:latin typeface="Calibri"/>
              </a:rPr>
              <a:t>7 </a:t>
            </a:r>
            <a:r>
              <a:rPr lang="en-US" dirty="0">
                <a:solidFill>
                  <a:srgbClr val="000000"/>
                </a:solidFill>
                <a:latin typeface="Symbol" pitchFamily="2" charset="2"/>
              </a:rPr>
              <a:t>m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/s</a:t>
            </a:r>
            <a:endParaRPr lang="en-US" baseline="30000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7614143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BF67094-7E8E-A64A-9F26-E2D28DDD4FF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43000" y="1006082"/>
            <a:ext cx="7742237" cy="2000035"/>
          </a:xfrm>
        </p:spPr>
        <p:txBody>
          <a:bodyPr/>
          <a:lstStyle/>
          <a:p>
            <a:r>
              <a:rPr lang="en-US" dirty="0"/>
              <a:t>Increase muon stopping rate</a:t>
            </a:r>
          </a:p>
          <a:p>
            <a:pPr lvl="1"/>
            <a:r>
              <a:rPr lang="en-US" dirty="0"/>
              <a:t>Currently 10</a:t>
            </a:r>
            <a:r>
              <a:rPr lang="en-US" baseline="30000" dirty="0"/>
              <a:t>8 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/s at PSI, 1.4 MW of DC proton beam</a:t>
            </a:r>
          </a:p>
          <a:p>
            <a:pPr lvl="1"/>
            <a:r>
              <a:rPr lang="en-US" dirty="0" err="1"/>
              <a:t>HiMB</a:t>
            </a:r>
            <a:r>
              <a:rPr lang="en-US" dirty="0"/>
              <a:t> project aims at 10</a:t>
            </a:r>
            <a:r>
              <a:rPr lang="en-US" baseline="30000" dirty="0"/>
              <a:t>10 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/s with same proton beam</a:t>
            </a:r>
          </a:p>
          <a:p>
            <a:pPr lvl="1"/>
            <a:r>
              <a:rPr lang="en-US" dirty="0" err="1"/>
              <a:t>CiADC</a:t>
            </a:r>
            <a:r>
              <a:rPr lang="en-US" dirty="0"/>
              <a:t> project 1 MW 1 GeV (5 MW Phase-II) ?</a:t>
            </a:r>
          </a:p>
          <a:p>
            <a:r>
              <a:rPr lang="en-US" dirty="0"/>
              <a:t>Increase resolutions to suppress background</a:t>
            </a:r>
          </a:p>
          <a:p>
            <a:pPr lvl="1"/>
            <a:r>
              <a:rPr lang="en-US" dirty="0"/>
              <a:t>x100 muon rate produces x100</a:t>
            </a:r>
            <a:r>
              <a:rPr lang="en-US" baseline="30000" dirty="0"/>
              <a:t>2</a:t>
            </a:r>
            <a:r>
              <a:rPr lang="en-US" dirty="0"/>
              <a:t> background rate</a:t>
            </a:r>
          </a:p>
          <a:p>
            <a:pPr lvl="1"/>
            <a:r>
              <a:rPr lang="en-US" dirty="0"/>
              <a:t>Calorimeter approach will break down at some point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82FEF4B-258D-EE43-BDA5-E49A8D6C7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of MEG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FC56B9-6F6A-FF48-9306-35A52CFEA21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33</a:t>
            </a:fld>
            <a:endParaRPr lang="de-DE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7F7689E-5A6A-BB41-BF7E-A00EEAA38695}"/>
              </a:ext>
            </a:extLst>
          </p:cNvPr>
          <p:cNvGrpSpPr/>
          <p:nvPr/>
        </p:nvGrpSpPr>
        <p:grpSpPr>
          <a:xfrm>
            <a:off x="1763688" y="3334236"/>
            <a:ext cx="5904656" cy="1593264"/>
            <a:chOff x="93410" y="3098719"/>
            <a:chExt cx="7201153" cy="19431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4665818-703A-354B-B314-9D27FFDBD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54263" y="3098719"/>
              <a:ext cx="4940300" cy="19431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192A0E8-1B10-984F-8E1A-75E7334D1F60}"/>
                </a:ext>
              </a:extLst>
            </p:cNvPr>
            <p:cNvSpPr txBox="1"/>
            <p:nvPr/>
          </p:nvSpPr>
          <p:spPr>
            <a:xfrm>
              <a:off x="93410" y="4561572"/>
              <a:ext cx="2176621" cy="44284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100" dirty="0">
                  <a:solidFill>
                    <a:srgbClr val="000000"/>
                  </a:solidFill>
                  <a:latin typeface="Calibri"/>
                </a:rPr>
                <a:t>G. </a:t>
              </a:r>
              <a:r>
                <a:rPr lang="en-US" sz="1100" dirty="0" err="1">
                  <a:solidFill>
                    <a:srgbClr val="000000"/>
                  </a:solidFill>
                  <a:latin typeface="Calibri"/>
                </a:rPr>
                <a:t>Cavoto</a:t>
              </a:r>
              <a:r>
                <a:rPr lang="en-US" sz="1100" dirty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en-US" sz="1100" i="1" dirty="0">
                  <a:solidFill>
                    <a:srgbClr val="000000"/>
                  </a:solidFill>
                  <a:latin typeface="Calibri"/>
                </a:rPr>
                <a:t>et al.</a:t>
              </a:r>
              <a:br>
                <a:rPr lang="en-US" sz="1100" dirty="0">
                  <a:solidFill>
                    <a:srgbClr val="000000"/>
                  </a:solidFill>
                  <a:latin typeface="Calibri"/>
                </a:rPr>
              </a:br>
              <a:r>
                <a:rPr lang="en-US" sz="1100" dirty="0" err="1">
                  <a:solidFill>
                    <a:srgbClr val="000000"/>
                  </a:solidFill>
                  <a:latin typeface="Calibri"/>
                </a:rPr>
                <a:t>Eur.Phys.J</a:t>
              </a:r>
              <a:r>
                <a:rPr lang="en-US" sz="1100" dirty="0">
                  <a:solidFill>
                    <a:srgbClr val="000000"/>
                  </a:solidFill>
                  <a:latin typeface="Calibri"/>
                </a:rPr>
                <a:t>. C 78 (2018) 37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96256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F46470-7786-0D48-903D-0446A67C4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of MEG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B23F9-2CAE-D649-8B5A-382C6006F61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34</a:t>
            </a:fld>
            <a:endParaRPr lang="de-DE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E311472-6A32-D843-8802-536244FBDB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888" y="1393870"/>
            <a:ext cx="4093543" cy="176326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7CCD70F-9563-EF4D-9E17-40BAB0DFAC10}"/>
              </a:ext>
            </a:extLst>
          </p:cNvPr>
          <p:cNvSpPr txBox="1"/>
          <p:nvPr/>
        </p:nvSpPr>
        <p:spPr>
          <a:xfrm>
            <a:off x="1085367" y="3219822"/>
            <a:ext cx="1368131" cy="28943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Symbol" pitchFamily="2" charset="2"/>
              </a:rPr>
              <a:t>g</a:t>
            </a:r>
            <a:r>
              <a:rPr lang="en-US" sz="1800" dirty="0">
                <a:solidFill>
                  <a:srgbClr val="000000"/>
                </a:solidFill>
                <a:latin typeface="Calibri"/>
              </a:rPr>
              <a:t> - calorimeter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608177-DD43-AA46-9821-EF7693AF9E85}"/>
              </a:ext>
            </a:extLst>
          </p:cNvPr>
          <p:cNvSpPr txBox="1"/>
          <p:nvPr/>
        </p:nvSpPr>
        <p:spPr>
          <a:xfrm>
            <a:off x="3285558" y="3201566"/>
            <a:ext cx="1286442" cy="2870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Symbol" pitchFamily="2" charset="2"/>
              </a:rPr>
              <a:t>g</a:t>
            </a:r>
            <a:r>
              <a:rPr lang="en-US" sz="1800" dirty="0">
                <a:solidFill>
                  <a:srgbClr val="000000"/>
                </a:solidFill>
                <a:latin typeface="Calibri"/>
              </a:rPr>
              <a:t> - conversion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5F6091-CAA4-8949-A60A-0DB97272DA7F}"/>
              </a:ext>
            </a:extLst>
          </p:cNvPr>
          <p:cNvSpPr/>
          <p:nvPr/>
        </p:nvSpPr>
        <p:spPr bwMode="auto">
          <a:xfrm>
            <a:off x="2195736" y="1131590"/>
            <a:ext cx="257762" cy="144016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FB917F-733A-8244-AAE2-F57EFA4C28A9}"/>
              </a:ext>
            </a:extLst>
          </p:cNvPr>
          <p:cNvSpPr txBox="1"/>
          <p:nvPr/>
        </p:nvSpPr>
        <p:spPr>
          <a:xfrm>
            <a:off x="2555776" y="1043259"/>
            <a:ext cx="944810" cy="28943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e - tracker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A590D0D-9694-8741-BBD5-40729B9C42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5750" y="3649562"/>
            <a:ext cx="2026996" cy="96558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A1C66D8-B68B-E344-96E5-4724A0DF1B8B}"/>
              </a:ext>
            </a:extLst>
          </p:cNvPr>
          <p:cNvSpPr txBox="1"/>
          <p:nvPr/>
        </p:nvSpPr>
        <p:spPr>
          <a:xfrm>
            <a:off x="3131840" y="4587974"/>
            <a:ext cx="1538947" cy="2232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50 </a:t>
            </a:r>
            <a:r>
              <a:rPr lang="en-US" sz="1400" dirty="0">
                <a:solidFill>
                  <a:srgbClr val="000000"/>
                </a:solidFill>
                <a:latin typeface="Symbol" pitchFamily="2" charset="2"/>
              </a:rPr>
              <a:t>m</a:t>
            </a:r>
            <a:r>
              <a:rPr lang="en-US" sz="1400" dirty="0">
                <a:solidFill>
                  <a:srgbClr val="000000"/>
                </a:solidFill>
                <a:latin typeface="Calibri"/>
              </a:rPr>
              <a:t>m HVMAPS pixel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BE3DB9E-6FAC-7049-8CEE-01E3437123FE}"/>
              </a:ext>
            </a:extLst>
          </p:cNvPr>
          <p:cNvGrpSpPr/>
          <p:nvPr/>
        </p:nvGrpSpPr>
        <p:grpSpPr>
          <a:xfrm>
            <a:off x="4932040" y="1530372"/>
            <a:ext cx="4094088" cy="2996278"/>
            <a:chOff x="4932040" y="1530372"/>
            <a:chExt cx="4094088" cy="2996278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DADD567-B304-D640-8C23-891729F5A4B9}"/>
                </a:ext>
              </a:extLst>
            </p:cNvPr>
            <p:cNvGrpSpPr/>
            <p:nvPr/>
          </p:nvGrpSpPr>
          <p:grpSpPr>
            <a:xfrm>
              <a:off x="4932040" y="1530372"/>
              <a:ext cx="4094088" cy="2996278"/>
              <a:chOff x="4932040" y="1530372"/>
              <a:chExt cx="4094088" cy="2996278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78D68B3D-2ED6-5C4F-8E4A-6D41891AC3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32040" y="1799001"/>
                <a:ext cx="4094088" cy="2716270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16F41EA-5439-4D40-A094-80FCA05AE3CC}"/>
                  </a:ext>
                </a:extLst>
              </p:cNvPr>
              <p:cNvSpPr txBox="1"/>
              <p:nvPr/>
            </p:nvSpPr>
            <p:spPr>
              <a:xfrm>
                <a:off x="7956376" y="2466850"/>
                <a:ext cx="593111" cy="1769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r>
                  <a:rPr lang="en-US" sz="1100" dirty="0">
                    <a:solidFill>
                      <a:srgbClr val="000000"/>
                    </a:solidFill>
                    <a:latin typeface="Calibri"/>
                  </a:rPr>
                  <a:t>MEG Limit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B13032D-B07D-5A42-BC4A-CDA57DA2B1CB}"/>
                  </a:ext>
                </a:extLst>
              </p:cNvPr>
              <p:cNvSpPr txBox="1"/>
              <p:nvPr/>
            </p:nvSpPr>
            <p:spPr>
              <a:xfrm>
                <a:off x="7956376" y="2898898"/>
                <a:ext cx="695703" cy="1769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r>
                  <a:rPr lang="en-US" sz="1100" dirty="0">
                    <a:solidFill>
                      <a:srgbClr val="000000"/>
                    </a:solidFill>
                    <a:latin typeface="Calibri"/>
                  </a:rPr>
                  <a:t>MEG II Limit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50CEF3E-4C46-7E41-84DC-04C7591582B4}"/>
                  </a:ext>
                </a:extLst>
              </p:cNvPr>
              <p:cNvSpPr txBox="1"/>
              <p:nvPr/>
            </p:nvSpPr>
            <p:spPr>
              <a:xfrm>
                <a:off x="6588224" y="4333648"/>
                <a:ext cx="1223284" cy="1930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r>
                  <a:rPr lang="en-US" sz="1200" dirty="0">
                    <a:solidFill>
                      <a:srgbClr val="000000"/>
                    </a:solidFill>
                    <a:latin typeface="Calibri"/>
                  </a:rPr>
                  <a:t>muon stopping rate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3DA562B-9DE4-564D-8647-29A4E134CE8F}"/>
                  </a:ext>
                </a:extLst>
              </p:cNvPr>
              <p:cNvSpPr txBox="1"/>
              <p:nvPr/>
            </p:nvSpPr>
            <p:spPr>
              <a:xfrm>
                <a:off x="8325271" y="3851930"/>
                <a:ext cx="453650" cy="1599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r>
                  <a:rPr lang="en-US" sz="1000" i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sz="1000" baseline="-25000" dirty="0" err="1">
                    <a:solidFill>
                      <a:srgbClr val="000000"/>
                    </a:solidFill>
                    <a:latin typeface="Calibri"/>
                  </a:rPr>
                  <a:t>acc</a:t>
                </a:r>
                <a:r>
                  <a:rPr lang="en-US" sz="1000" dirty="0">
                    <a:solidFill>
                      <a:srgbClr val="000000"/>
                    </a:solidFill>
                    <a:latin typeface="Calibri"/>
                  </a:rPr>
                  <a:t> &gt; 10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0C67FC1-6353-6D42-A725-1599DD89B6E4}"/>
                  </a:ext>
                </a:extLst>
              </p:cNvPr>
              <p:cNvSpPr txBox="1"/>
              <p:nvPr/>
            </p:nvSpPr>
            <p:spPr>
              <a:xfrm>
                <a:off x="6096519" y="1530372"/>
                <a:ext cx="2228752" cy="2572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r>
                  <a:rPr lang="en-US" dirty="0">
                    <a:solidFill>
                      <a:srgbClr val="000000"/>
                    </a:solidFill>
                    <a:latin typeface="Calibri"/>
                  </a:rPr>
                  <a:t>3 years measurement time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82FB083-F82C-974E-97B8-CF16DF1AD6E4}"/>
                </a:ext>
              </a:extLst>
            </p:cNvPr>
            <p:cNvGrpSpPr/>
            <p:nvPr/>
          </p:nvGrpSpPr>
          <p:grpSpPr>
            <a:xfrm>
              <a:off x="7812360" y="3867894"/>
              <a:ext cx="458890" cy="144016"/>
              <a:chOff x="7740352" y="3867894"/>
              <a:chExt cx="360040" cy="144016"/>
            </a:xfrm>
          </p:grpSpPr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68A18384-5E0E-6446-A737-526F479EE3C4}"/>
                  </a:ext>
                </a:extLst>
              </p:cNvPr>
              <p:cNvCxnSpPr/>
              <p:nvPr/>
            </p:nvCxnSpPr>
            <p:spPr bwMode="auto">
              <a:xfrm>
                <a:off x="7740352" y="3939902"/>
                <a:ext cx="360040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07F419F-7EC0-E74E-AF98-F1CB6DABA4D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740352" y="3867894"/>
                <a:ext cx="0" cy="144016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3F5ED8C-2983-8A45-A3E4-A512CB895DBA}"/>
              </a:ext>
            </a:extLst>
          </p:cNvPr>
          <p:cNvSpPr txBox="1"/>
          <p:nvPr/>
        </p:nvSpPr>
        <p:spPr>
          <a:xfrm>
            <a:off x="1999817" y="3068917"/>
            <a:ext cx="1834802" cy="1286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800" dirty="0">
                <a:solidFill>
                  <a:srgbClr val="000000"/>
                </a:solidFill>
                <a:latin typeface="Calibri"/>
              </a:rPr>
              <a:t>G. </a:t>
            </a:r>
            <a:r>
              <a:rPr lang="en-US" sz="800" dirty="0" err="1">
                <a:solidFill>
                  <a:srgbClr val="000000"/>
                </a:solidFill>
                <a:latin typeface="Calibri"/>
              </a:rPr>
              <a:t>Cavoto</a:t>
            </a:r>
            <a:r>
              <a:rPr lang="en-US" sz="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800" i="1" dirty="0">
                <a:solidFill>
                  <a:srgbClr val="000000"/>
                </a:solidFill>
                <a:latin typeface="Calibri"/>
              </a:rPr>
              <a:t>et al., </a:t>
            </a:r>
            <a:r>
              <a:rPr lang="en-US" sz="800" dirty="0" err="1">
                <a:solidFill>
                  <a:srgbClr val="000000"/>
                </a:solidFill>
                <a:latin typeface="Calibri"/>
              </a:rPr>
              <a:t>Eur.Phys.J</a:t>
            </a:r>
            <a:r>
              <a:rPr lang="en-US" sz="800" dirty="0">
                <a:solidFill>
                  <a:srgbClr val="000000"/>
                </a:solidFill>
                <a:latin typeface="Calibri"/>
              </a:rPr>
              <a:t>. C 78 (2018) 37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73059D8-DEE4-6545-BF64-01D3E088A352}"/>
              </a:ext>
            </a:extLst>
          </p:cNvPr>
          <p:cNvSpPr txBox="1"/>
          <p:nvPr/>
        </p:nvSpPr>
        <p:spPr>
          <a:xfrm>
            <a:off x="7353849" y="4583961"/>
            <a:ext cx="1834802" cy="1286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800" dirty="0">
                <a:solidFill>
                  <a:srgbClr val="000000"/>
                </a:solidFill>
                <a:latin typeface="Calibri"/>
              </a:rPr>
              <a:t>G. </a:t>
            </a:r>
            <a:r>
              <a:rPr lang="en-US" sz="800" dirty="0" err="1">
                <a:solidFill>
                  <a:srgbClr val="000000"/>
                </a:solidFill>
                <a:latin typeface="Calibri"/>
              </a:rPr>
              <a:t>Cavoto</a:t>
            </a:r>
            <a:r>
              <a:rPr lang="en-US" sz="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800" i="1" dirty="0">
                <a:solidFill>
                  <a:srgbClr val="000000"/>
                </a:solidFill>
                <a:latin typeface="Calibri"/>
              </a:rPr>
              <a:t>et al., </a:t>
            </a:r>
            <a:r>
              <a:rPr lang="en-US" sz="800" dirty="0" err="1">
                <a:solidFill>
                  <a:srgbClr val="000000"/>
                </a:solidFill>
                <a:latin typeface="Calibri"/>
              </a:rPr>
              <a:t>Eur.Phys.J</a:t>
            </a:r>
            <a:r>
              <a:rPr lang="en-US" sz="800" dirty="0">
                <a:solidFill>
                  <a:srgbClr val="000000"/>
                </a:solidFill>
                <a:latin typeface="Calibri"/>
              </a:rPr>
              <a:t>. C 78 (2018) 37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242B3D-EE26-144E-841C-20A98D50EA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247" y="3571946"/>
            <a:ext cx="1593935" cy="1414698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FBB84E7-5C26-C047-99E5-ABE68B35F826}"/>
              </a:ext>
            </a:extLst>
          </p:cNvPr>
          <p:cNvCxnSpPr/>
          <p:nvPr/>
        </p:nvCxnSpPr>
        <p:spPr bwMode="auto">
          <a:xfrm>
            <a:off x="1506781" y="4011910"/>
            <a:ext cx="184899" cy="2160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0D11171-B8BA-0448-BEA9-9D399ACB6321}"/>
              </a:ext>
            </a:extLst>
          </p:cNvPr>
          <p:cNvCxnSpPr/>
          <p:nvPr/>
        </p:nvCxnSpPr>
        <p:spPr bwMode="auto">
          <a:xfrm>
            <a:off x="1374685" y="4182608"/>
            <a:ext cx="184899" cy="2160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886A43E-086B-7948-8E37-57C885473B72}"/>
              </a:ext>
            </a:extLst>
          </p:cNvPr>
          <p:cNvCxnSpPr/>
          <p:nvPr/>
        </p:nvCxnSpPr>
        <p:spPr bwMode="auto">
          <a:xfrm>
            <a:off x="1475495" y="4470557"/>
            <a:ext cx="184899" cy="2160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81BB517-FBC7-6045-B8C4-A8DAAF0BAD27}"/>
              </a:ext>
            </a:extLst>
          </p:cNvPr>
          <p:cNvSpPr txBox="1"/>
          <p:nvPr/>
        </p:nvSpPr>
        <p:spPr>
          <a:xfrm>
            <a:off x="6589" y="3602786"/>
            <a:ext cx="820995" cy="59926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>
                <a:solidFill>
                  <a:srgbClr val="000000"/>
                </a:solidFill>
                <a:latin typeface="Calibri"/>
              </a:rPr>
              <a:t>current</a:t>
            </a:r>
          </a:p>
          <a:p>
            <a:pPr algn="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>
                <a:solidFill>
                  <a:srgbClr val="000000"/>
                </a:solidFill>
                <a:latin typeface="Calibri"/>
              </a:rPr>
              <a:t>situation</a:t>
            </a:r>
          </a:p>
          <a:p>
            <a:pPr algn="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>
                <a:solidFill>
                  <a:srgbClr val="000000"/>
                </a:solidFill>
                <a:latin typeface="Calibri"/>
              </a:rPr>
              <a:t>(3 x 10</a:t>
            </a:r>
            <a:r>
              <a:rPr lang="en-US" sz="1200" baseline="30000" dirty="0">
                <a:solidFill>
                  <a:srgbClr val="000000"/>
                </a:solidFill>
                <a:latin typeface="Calibri"/>
              </a:rPr>
              <a:t>7</a:t>
            </a:r>
            <a:r>
              <a:rPr lang="en-US" sz="1200" dirty="0">
                <a:solidFill>
                  <a:srgbClr val="000000"/>
                </a:solidFill>
                <a:latin typeface="Calibri"/>
              </a:rPr>
              <a:t> m/s)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1FDC889A-8F85-8A4E-B8B5-8F363E269F7E}"/>
              </a:ext>
            </a:extLst>
          </p:cNvPr>
          <p:cNvSpPr/>
          <p:nvPr/>
        </p:nvSpPr>
        <p:spPr bwMode="auto">
          <a:xfrm>
            <a:off x="2625551" y="2164410"/>
            <a:ext cx="400397" cy="216024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45A7484-A99D-FD42-A05A-4BA47D15DFDD}"/>
              </a:ext>
            </a:extLst>
          </p:cNvPr>
          <p:cNvCxnSpPr>
            <a:cxnSpLocks/>
          </p:cNvCxnSpPr>
          <p:nvPr/>
        </p:nvCxnSpPr>
        <p:spPr bwMode="auto">
          <a:xfrm flipH="1">
            <a:off x="5580113" y="3831107"/>
            <a:ext cx="223139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B937CA51-4564-B64B-84D6-FA0FDA3A5743}"/>
              </a:ext>
            </a:extLst>
          </p:cNvPr>
          <p:cNvSpPr txBox="1"/>
          <p:nvPr/>
        </p:nvSpPr>
        <p:spPr>
          <a:xfrm>
            <a:off x="5748990" y="3654199"/>
            <a:ext cx="466474" cy="1769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100" dirty="0">
                <a:solidFill>
                  <a:srgbClr val="000000"/>
                </a:solidFill>
                <a:latin typeface="Calibri"/>
              </a:rPr>
              <a:t>2 x 10</a:t>
            </a:r>
            <a:r>
              <a:rPr lang="en-US" sz="1100" baseline="30000" dirty="0">
                <a:solidFill>
                  <a:srgbClr val="000000"/>
                </a:solidFill>
                <a:latin typeface="Calibri"/>
              </a:rPr>
              <a:t>-15</a:t>
            </a:r>
          </a:p>
        </p:txBody>
      </p:sp>
    </p:spTree>
    <p:extLst>
      <p:ext uri="{BB962C8B-B14F-4D97-AF65-F5344CB8AC3E}">
        <p14:creationId xmlns:p14="http://schemas.microsoft.com/office/powerpoint/2010/main" val="1869030826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224DC8-7C63-9F42-964D-724B18059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Outlook – a personal guess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C6DFA3-FEB0-FA49-B82A-8FBBF5EE036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35</a:t>
            </a:fld>
            <a:endParaRPr lang="de-DE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4132B94-FE7A-C446-8C53-1F88A17C4325}"/>
              </a:ext>
            </a:extLst>
          </p:cNvPr>
          <p:cNvCxnSpPr>
            <a:cxnSpLocks/>
          </p:cNvCxnSpPr>
          <p:nvPr/>
        </p:nvCxnSpPr>
        <p:spPr bwMode="auto">
          <a:xfrm>
            <a:off x="1403648" y="1923678"/>
            <a:ext cx="0" cy="201622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3092166-47C4-EA4B-B8FA-1D9B292B458E}"/>
              </a:ext>
            </a:extLst>
          </p:cNvPr>
          <p:cNvCxnSpPr>
            <a:cxnSpLocks/>
          </p:cNvCxnSpPr>
          <p:nvPr/>
        </p:nvCxnSpPr>
        <p:spPr bwMode="auto">
          <a:xfrm>
            <a:off x="554380" y="1923678"/>
            <a:ext cx="792125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92025CB-58CD-E94F-A675-4F56B9AB0B78}"/>
              </a:ext>
            </a:extLst>
          </p:cNvPr>
          <p:cNvSpPr txBox="1"/>
          <p:nvPr/>
        </p:nvSpPr>
        <p:spPr>
          <a:xfrm>
            <a:off x="513996" y="2079130"/>
            <a:ext cx="740587" cy="46211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>
                <a:solidFill>
                  <a:srgbClr val="000000"/>
                </a:solidFill>
                <a:latin typeface="Symbol" pitchFamily="2" charset="2"/>
              </a:rPr>
              <a:t>m</a:t>
            </a:r>
            <a:r>
              <a:rPr lang="en-US" sz="1400" baseline="30000" dirty="0">
                <a:solidFill>
                  <a:srgbClr val="000000"/>
                </a:solidFill>
                <a:latin typeface="Calibri"/>
              </a:rPr>
              <a:t>-</a:t>
            </a:r>
            <a:r>
              <a:rPr lang="en-US" sz="1400" dirty="0">
                <a:solidFill>
                  <a:srgbClr val="000000"/>
                </a:solidFill>
                <a:latin typeface="Calibri"/>
              </a:rPr>
              <a:t>N → e</a:t>
            </a:r>
            <a:r>
              <a:rPr lang="en-US" sz="1400" baseline="30000" dirty="0">
                <a:solidFill>
                  <a:srgbClr val="000000"/>
                </a:solidFill>
                <a:latin typeface="Calibri"/>
              </a:rPr>
              <a:t>-</a:t>
            </a:r>
            <a:r>
              <a:rPr lang="en-US" sz="1400" dirty="0">
                <a:solidFill>
                  <a:srgbClr val="000000"/>
                </a:solidFill>
                <a:latin typeface="Calibri"/>
              </a:rPr>
              <a:t>N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(7 x 10</a:t>
            </a:r>
            <a:r>
              <a:rPr lang="en-US" sz="1400" baseline="30000" dirty="0">
                <a:solidFill>
                  <a:srgbClr val="000000"/>
                </a:solidFill>
                <a:latin typeface="Calibri"/>
              </a:rPr>
              <a:t>-13</a:t>
            </a:r>
            <a:r>
              <a:rPr lang="en-US" sz="1400" dirty="0">
                <a:solidFill>
                  <a:srgbClr val="000000"/>
                </a:solidFill>
                <a:latin typeface="Calibri"/>
              </a:rPr>
              <a:t>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D770938-6A9E-8445-928C-DB9720F0A3C3}"/>
              </a:ext>
            </a:extLst>
          </p:cNvPr>
          <p:cNvCxnSpPr>
            <a:cxnSpLocks/>
          </p:cNvCxnSpPr>
          <p:nvPr/>
        </p:nvCxnSpPr>
        <p:spPr bwMode="auto">
          <a:xfrm>
            <a:off x="572931" y="2643758"/>
            <a:ext cx="792125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F90D129F-24FC-4044-A5D3-2FB700373245}"/>
              </a:ext>
            </a:extLst>
          </p:cNvPr>
          <p:cNvSpPr/>
          <p:nvPr/>
        </p:nvSpPr>
        <p:spPr bwMode="auto">
          <a:xfrm>
            <a:off x="1900070" y="2368741"/>
            <a:ext cx="1080114" cy="21602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COMET Phase-I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C0F434-81F0-164A-949B-B694BCFEDF63}"/>
              </a:ext>
            </a:extLst>
          </p:cNvPr>
          <p:cNvSpPr txBox="1"/>
          <p:nvPr/>
        </p:nvSpPr>
        <p:spPr>
          <a:xfrm>
            <a:off x="1479271" y="1937056"/>
            <a:ext cx="562655" cy="1608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000" dirty="0">
                <a:solidFill>
                  <a:srgbClr val="000000"/>
                </a:solidFill>
                <a:latin typeface="Calibri"/>
              </a:rPr>
              <a:t>Sensitivity: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12C728-EEFA-2343-A1C9-2BDFBFC91165}"/>
              </a:ext>
            </a:extLst>
          </p:cNvPr>
          <p:cNvSpPr txBox="1"/>
          <p:nvPr/>
        </p:nvSpPr>
        <p:spPr>
          <a:xfrm>
            <a:off x="2699792" y="1948941"/>
            <a:ext cx="243656" cy="1608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000" dirty="0">
                <a:solidFill>
                  <a:srgbClr val="000000"/>
                </a:solidFill>
                <a:latin typeface="Calibri"/>
              </a:rPr>
              <a:t>10</a:t>
            </a:r>
            <a:r>
              <a:rPr lang="en-US" sz="1000" baseline="30000" dirty="0">
                <a:solidFill>
                  <a:srgbClr val="000000"/>
                </a:solidFill>
                <a:latin typeface="Calibri"/>
              </a:rPr>
              <a:t>-15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AC293F3-4CDF-D743-A0BA-CD213ED1A4F9}"/>
              </a:ext>
            </a:extLst>
          </p:cNvPr>
          <p:cNvCxnSpPr>
            <a:cxnSpLocks/>
          </p:cNvCxnSpPr>
          <p:nvPr/>
        </p:nvCxnSpPr>
        <p:spPr bwMode="auto">
          <a:xfrm>
            <a:off x="572931" y="3291830"/>
            <a:ext cx="792125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842F844-2D5E-7E47-A2F5-8799B5355148}"/>
              </a:ext>
            </a:extLst>
          </p:cNvPr>
          <p:cNvCxnSpPr>
            <a:cxnSpLocks/>
          </p:cNvCxnSpPr>
          <p:nvPr/>
        </p:nvCxnSpPr>
        <p:spPr bwMode="auto">
          <a:xfrm>
            <a:off x="572931" y="3939902"/>
            <a:ext cx="792125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B7413D9-86E6-8445-944D-B8243C404750}"/>
              </a:ext>
            </a:extLst>
          </p:cNvPr>
          <p:cNvSpPr txBox="1"/>
          <p:nvPr/>
        </p:nvSpPr>
        <p:spPr>
          <a:xfrm>
            <a:off x="1691680" y="4057011"/>
            <a:ext cx="416781" cy="2572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  <a:latin typeface="Calibri"/>
              </a:rPr>
              <a:t>2020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621278-7A0E-264D-9670-D690E05E8B39}"/>
              </a:ext>
            </a:extLst>
          </p:cNvPr>
          <p:cNvSpPr txBox="1"/>
          <p:nvPr/>
        </p:nvSpPr>
        <p:spPr>
          <a:xfrm>
            <a:off x="3635896" y="4057011"/>
            <a:ext cx="416781" cy="2572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  <a:latin typeface="Calibri"/>
              </a:rPr>
              <a:t>2025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17EA38-29C4-3142-B443-AECC978586D2}"/>
              </a:ext>
            </a:extLst>
          </p:cNvPr>
          <p:cNvSpPr txBox="1"/>
          <p:nvPr/>
        </p:nvSpPr>
        <p:spPr>
          <a:xfrm>
            <a:off x="5580112" y="4057011"/>
            <a:ext cx="416781" cy="2572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  <a:latin typeface="Calibri"/>
              </a:rPr>
              <a:t>2030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BDEBC74-115B-EA49-8461-C5E3F51CFE09}"/>
              </a:ext>
            </a:extLst>
          </p:cNvPr>
          <p:cNvSpPr txBox="1"/>
          <p:nvPr/>
        </p:nvSpPr>
        <p:spPr>
          <a:xfrm>
            <a:off x="7524328" y="4057011"/>
            <a:ext cx="416781" cy="2572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  <a:latin typeface="Calibri"/>
              </a:rPr>
              <a:t>2035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E3978A1-54FE-E14C-9B77-CC91CF88EACA}"/>
              </a:ext>
            </a:extLst>
          </p:cNvPr>
          <p:cNvSpPr/>
          <p:nvPr/>
        </p:nvSpPr>
        <p:spPr bwMode="auto">
          <a:xfrm>
            <a:off x="2843807" y="2099129"/>
            <a:ext cx="1656165" cy="21602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Mu2e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7694F35-58EA-994E-A760-2EC98D41DAB2}"/>
              </a:ext>
            </a:extLst>
          </p:cNvPr>
          <p:cNvSpPr/>
          <p:nvPr/>
        </p:nvSpPr>
        <p:spPr bwMode="auto">
          <a:xfrm>
            <a:off x="4139951" y="2368741"/>
            <a:ext cx="1656175" cy="21602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rgbClr val="E79CC0"/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COMET Phase-II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3032E98-D6A7-164F-9D73-A0534B6768EA}"/>
              </a:ext>
            </a:extLst>
          </p:cNvPr>
          <p:cNvSpPr/>
          <p:nvPr/>
        </p:nvSpPr>
        <p:spPr bwMode="auto">
          <a:xfrm>
            <a:off x="5431223" y="2094163"/>
            <a:ext cx="1949089" cy="21602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rgbClr val="E79CC0"/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Mu2e-II with PIP-II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70CB90D-1C7B-CD4F-8EC7-52771A581A49}"/>
              </a:ext>
            </a:extLst>
          </p:cNvPr>
          <p:cNvSpPr/>
          <p:nvPr/>
        </p:nvSpPr>
        <p:spPr bwMode="auto">
          <a:xfrm>
            <a:off x="7740352" y="2361556"/>
            <a:ext cx="753828" cy="21602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rgbClr val="E79CC0"/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PRISM →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3258D44-4B2C-E343-BD71-FE5990E225CD}"/>
              </a:ext>
            </a:extLst>
          </p:cNvPr>
          <p:cNvSpPr txBox="1"/>
          <p:nvPr/>
        </p:nvSpPr>
        <p:spPr>
          <a:xfrm>
            <a:off x="469111" y="2761101"/>
            <a:ext cx="830356" cy="46211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>
                <a:solidFill>
                  <a:srgbClr val="000000"/>
                </a:solidFill>
                <a:latin typeface="Symbol" pitchFamily="2" charset="2"/>
              </a:rPr>
              <a:t>m</a:t>
            </a:r>
            <a:r>
              <a:rPr lang="en-US" sz="1400" baseline="30000" dirty="0">
                <a:solidFill>
                  <a:srgbClr val="000000"/>
                </a:solidFill>
                <a:latin typeface="Calibri"/>
              </a:rPr>
              <a:t>+</a:t>
            </a:r>
            <a:r>
              <a:rPr lang="en-US" sz="1400" dirty="0">
                <a:solidFill>
                  <a:srgbClr val="000000"/>
                </a:solidFill>
                <a:latin typeface="Calibri"/>
              </a:rPr>
              <a:t> → e</a:t>
            </a:r>
            <a:r>
              <a:rPr lang="en-US" sz="1400" baseline="30000" dirty="0">
                <a:solidFill>
                  <a:srgbClr val="000000"/>
                </a:solidFill>
                <a:latin typeface="Calibri"/>
              </a:rPr>
              <a:t>+</a:t>
            </a:r>
            <a:r>
              <a:rPr lang="en-US" sz="1400" dirty="0">
                <a:solidFill>
                  <a:srgbClr val="000000"/>
                </a:solidFill>
                <a:latin typeface="Calibri"/>
              </a:rPr>
              <a:t>e</a:t>
            </a:r>
            <a:r>
              <a:rPr lang="en-US" sz="1400" baseline="30000" dirty="0">
                <a:solidFill>
                  <a:srgbClr val="000000"/>
                </a:solidFill>
                <a:latin typeface="Calibri"/>
              </a:rPr>
              <a:t>+</a:t>
            </a:r>
            <a:r>
              <a:rPr lang="en-US" sz="1400" dirty="0">
                <a:solidFill>
                  <a:srgbClr val="000000"/>
                </a:solidFill>
                <a:latin typeface="Calibri"/>
              </a:rPr>
              <a:t>e</a:t>
            </a:r>
            <a:r>
              <a:rPr lang="en-US" sz="1400" baseline="30000" dirty="0">
                <a:solidFill>
                  <a:srgbClr val="000000"/>
                </a:solidFill>
                <a:latin typeface="Calibri"/>
              </a:rPr>
              <a:t>-</a:t>
            </a:r>
            <a:endParaRPr lang="en-US" sz="1400" dirty="0">
              <a:solidFill>
                <a:srgbClr val="000000"/>
              </a:solidFill>
              <a:latin typeface="Calibri"/>
            </a:endParaRP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(1 x 10</a:t>
            </a:r>
            <a:r>
              <a:rPr lang="en-US" sz="1400" baseline="30000" dirty="0">
                <a:solidFill>
                  <a:srgbClr val="000000"/>
                </a:solidFill>
                <a:latin typeface="Calibri"/>
              </a:rPr>
              <a:t>-12</a:t>
            </a:r>
            <a:r>
              <a:rPr lang="en-US" sz="1400" dirty="0">
                <a:solidFill>
                  <a:srgbClr val="000000"/>
                </a:solidFill>
                <a:latin typeface="Calibri"/>
              </a:rPr>
              <a:t>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7B42B72-F791-DB46-9683-5C39DC7CD206}"/>
              </a:ext>
            </a:extLst>
          </p:cNvPr>
          <p:cNvSpPr txBox="1"/>
          <p:nvPr/>
        </p:nvSpPr>
        <p:spPr>
          <a:xfrm>
            <a:off x="4206516" y="1948941"/>
            <a:ext cx="243656" cy="1608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000" dirty="0">
                <a:solidFill>
                  <a:srgbClr val="000000"/>
                </a:solidFill>
                <a:latin typeface="Calibri"/>
              </a:rPr>
              <a:t>10</a:t>
            </a:r>
            <a:r>
              <a:rPr lang="en-US" sz="1000" baseline="30000" dirty="0">
                <a:solidFill>
                  <a:srgbClr val="000000"/>
                </a:solidFill>
                <a:latin typeface="Calibri"/>
              </a:rPr>
              <a:t>-17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4667F7C-99CD-034C-8C69-68CDF9319104}"/>
              </a:ext>
            </a:extLst>
          </p:cNvPr>
          <p:cNvSpPr txBox="1"/>
          <p:nvPr/>
        </p:nvSpPr>
        <p:spPr>
          <a:xfrm>
            <a:off x="5875065" y="1937055"/>
            <a:ext cx="243656" cy="1608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000" dirty="0">
                <a:solidFill>
                  <a:srgbClr val="000000"/>
                </a:solidFill>
                <a:latin typeface="Calibri"/>
              </a:rPr>
              <a:t>10</a:t>
            </a:r>
            <a:r>
              <a:rPr lang="en-US" sz="1000" baseline="30000" dirty="0">
                <a:solidFill>
                  <a:srgbClr val="000000"/>
                </a:solidFill>
                <a:latin typeface="Calibri"/>
              </a:rPr>
              <a:t>-18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F73C035-AE12-E449-9BC6-3BAFEC53EB66}"/>
              </a:ext>
            </a:extLst>
          </p:cNvPr>
          <p:cNvSpPr txBox="1"/>
          <p:nvPr/>
        </p:nvSpPr>
        <p:spPr>
          <a:xfrm>
            <a:off x="8100392" y="1925169"/>
            <a:ext cx="243656" cy="1608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000" dirty="0">
                <a:solidFill>
                  <a:srgbClr val="000000"/>
                </a:solidFill>
                <a:latin typeface="Calibri"/>
              </a:rPr>
              <a:t>10</a:t>
            </a:r>
            <a:r>
              <a:rPr lang="en-US" sz="1000" baseline="30000" dirty="0">
                <a:solidFill>
                  <a:srgbClr val="000000"/>
                </a:solidFill>
                <a:latin typeface="Calibri"/>
              </a:rPr>
              <a:t>-19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E1EA1EC-9340-7B45-A050-369D4297CC07}"/>
              </a:ext>
            </a:extLst>
          </p:cNvPr>
          <p:cNvSpPr txBox="1"/>
          <p:nvPr/>
        </p:nvSpPr>
        <p:spPr>
          <a:xfrm>
            <a:off x="1474631" y="2682939"/>
            <a:ext cx="562655" cy="1608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000" dirty="0">
                <a:solidFill>
                  <a:srgbClr val="000000"/>
                </a:solidFill>
                <a:latin typeface="Calibri"/>
              </a:rPr>
              <a:t>Sensitivity: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148955F-40E3-554F-9246-925A99624147}"/>
              </a:ext>
            </a:extLst>
          </p:cNvPr>
          <p:cNvSpPr txBox="1"/>
          <p:nvPr/>
        </p:nvSpPr>
        <p:spPr>
          <a:xfrm>
            <a:off x="2888184" y="2694824"/>
            <a:ext cx="243656" cy="1608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000" dirty="0">
                <a:solidFill>
                  <a:srgbClr val="000000"/>
                </a:solidFill>
                <a:latin typeface="Calibri"/>
              </a:rPr>
              <a:t>10</a:t>
            </a:r>
            <a:r>
              <a:rPr lang="en-US" sz="1000" baseline="30000" dirty="0">
                <a:solidFill>
                  <a:srgbClr val="000000"/>
                </a:solidFill>
                <a:latin typeface="Calibri"/>
              </a:rPr>
              <a:t>-14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61B6FE7-45FB-EA46-89EB-3603532C1E33}"/>
              </a:ext>
            </a:extLst>
          </p:cNvPr>
          <p:cNvSpPr txBox="1"/>
          <p:nvPr/>
        </p:nvSpPr>
        <p:spPr>
          <a:xfrm>
            <a:off x="4624040" y="2694824"/>
            <a:ext cx="243656" cy="1608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000" dirty="0">
                <a:solidFill>
                  <a:srgbClr val="000000"/>
                </a:solidFill>
                <a:latin typeface="Calibri"/>
              </a:rPr>
              <a:t>10</a:t>
            </a:r>
            <a:r>
              <a:rPr lang="en-US" sz="1000" baseline="30000" dirty="0">
                <a:solidFill>
                  <a:srgbClr val="000000"/>
                </a:solidFill>
                <a:latin typeface="Calibri"/>
              </a:rPr>
              <a:t>-15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11A4E9E-9C3B-5546-9786-C4598917A994}"/>
              </a:ext>
            </a:extLst>
          </p:cNvPr>
          <p:cNvSpPr txBox="1"/>
          <p:nvPr/>
        </p:nvSpPr>
        <p:spPr>
          <a:xfrm>
            <a:off x="6359896" y="2682938"/>
            <a:ext cx="243656" cy="1608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000" dirty="0">
                <a:solidFill>
                  <a:srgbClr val="000000"/>
                </a:solidFill>
                <a:latin typeface="Calibri"/>
              </a:rPr>
              <a:t>10</a:t>
            </a:r>
            <a:r>
              <a:rPr lang="en-US" sz="1000" baseline="30000" dirty="0">
                <a:solidFill>
                  <a:srgbClr val="000000"/>
                </a:solidFill>
                <a:latin typeface="Calibri"/>
              </a:rPr>
              <a:t>-16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F238AE6-A3F0-C84C-8047-296057CCBB0D}"/>
              </a:ext>
            </a:extLst>
          </p:cNvPr>
          <p:cNvSpPr txBox="1"/>
          <p:nvPr/>
        </p:nvSpPr>
        <p:spPr>
          <a:xfrm>
            <a:off x="8095752" y="2671052"/>
            <a:ext cx="243656" cy="1608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000" dirty="0">
                <a:solidFill>
                  <a:srgbClr val="000000"/>
                </a:solidFill>
                <a:latin typeface="Calibri"/>
              </a:rPr>
              <a:t>10</a:t>
            </a:r>
            <a:r>
              <a:rPr lang="en-US" sz="1000" baseline="30000" dirty="0">
                <a:solidFill>
                  <a:srgbClr val="000000"/>
                </a:solidFill>
                <a:latin typeface="Calibri"/>
              </a:rPr>
              <a:t>-17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965D137-6407-6E41-89B5-E65FC2CC3507}"/>
              </a:ext>
            </a:extLst>
          </p:cNvPr>
          <p:cNvSpPr/>
          <p:nvPr/>
        </p:nvSpPr>
        <p:spPr bwMode="auto">
          <a:xfrm>
            <a:off x="2799268" y="2947540"/>
            <a:ext cx="1484695" cy="2160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Mu3e Phase-I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0415F33-B381-9845-9D4F-00F6A3478B66}"/>
              </a:ext>
            </a:extLst>
          </p:cNvPr>
          <p:cNvSpPr/>
          <p:nvPr/>
        </p:nvSpPr>
        <p:spPr bwMode="auto">
          <a:xfrm>
            <a:off x="4745868" y="2947540"/>
            <a:ext cx="1340679" cy="21602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Mu3e Phase-II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0E88C19-123F-0D47-8A12-B37A8EC9D2FE}"/>
              </a:ext>
            </a:extLst>
          </p:cNvPr>
          <p:cNvSpPr/>
          <p:nvPr/>
        </p:nvSpPr>
        <p:spPr bwMode="auto">
          <a:xfrm>
            <a:off x="6876263" y="2947540"/>
            <a:ext cx="1617912" cy="21602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rgbClr val="5FB5FF"/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future options?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B0FA554-D8CB-FA4E-8F24-7AF2B9B3F8B4}"/>
              </a:ext>
            </a:extLst>
          </p:cNvPr>
          <p:cNvSpPr txBox="1"/>
          <p:nvPr/>
        </p:nvSpPr>
        <p:spPr>
          <a:xfrm>
            <a:off x="465905" y="3357111"/>
            <a:ext cx="836768" cy="46211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>
                <a:solidFill>
                  <a:srgbClr val="000000"/>
                </a:solidFill>
                <a:latin typeface="Symbol" pitchFamily="2" charset="2"/>
              </a:rPr>
              <a:t>m</a:t>
            </a:r>
            <a:r>
              <a:rPr lang="en-US" sz="1400" baseline="30000" dirty="0">
                <a:solidFill>
                  <a:srgbClr val="000000"/>
                </a:solidFill>
                <a:latin typeface="Calibri"/>
              </a:rPr>
              <a:t>+</a:t>
            </a:r>
            <a:r>
              <a:rPr lang="en-US" sz="1400" dirty="0">
                <a:solidFill>
                  <a:srgbClr val="000000"/>
                </a:solidFill>
                <a:latin typeface="Calibri"/>
              </a:rPr>
              <a:t> → </a:t>
            </a:r>
            <a:r>
              <a:rPr lang="en-US" sz="1400" dirty="0" err="1">
                <a:solidFill>
                  <a:srgbClr val="000000"/>
                </a:solidFill>
                <a:latin typeface="Calibri"/>
              </a:rPr>
              <a:t>e</a:t>
            </a:r>
            <a:r>
              <a:rPr lang="en-US" sz="1400" baseline="30000" dirty="0" err="1">
                <a:solidFill>
                  <a:srgbClr val="000000"/>
                </a:solidFill>
                <a:latin typeface="Calibri"/>
              </a:rPr>
              <a:t>+</a:t>
            </a:r>
            <a:r>
              <a:rPr lang="en-US" sz="1400" dirty="0" err="1">
                <a:solidFill>
                  <a:srgbClr val="000000"/>
                </a:solidFill>
                <a:latin typeface="Symbol" pitchFamily="2" charset="2"/>
              </a:rPr>
              <a:t>g</a:t>
            </a:r>
            <a:endParaRPr lang="en-US" sz="1400" dirty="0">
              <a:solidFill>
                <a:srgbClr val="000000"/>
              </a:solidFill>
              <a:latin typeface="Symbol" pitchFamily="2" charset="2"/>
            </a:endParaRP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(4.2 x 10</a:t>
            </a:r>
            <a:r>
              <a:rPr lang="en-US" sz="1400" baseline="30000" dirty="0">
                <a:solidFill>
                  <a:srgbClr val="000000"/>
                </a:solidFill>
                <a:latin typeface="Calibri"/>
              </a:rPr>
              <a:t>-13</a:t>
            </a:r>
            <a:r>
              <a:rPr lang="en-US" sz="1400" dirty="0">
                <a:solidFill>
                  <a:srgbClr val="000000"/>
                </a:solidFill>
                <a:latin typeface="Calibri"/>
              </a:rPr>
              <a:t>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1C564EE-17A6-F54E-B2B5-19C9FB064F2C}"/>
              </a:ext>
            </a:extLst>
          </p:cNvPr>
          <p:cNvSpPr txBox="1"/>
          <p:nvPr/>
        </p:nvSpPr>
        <p:spPr>
          <a:xfrm>
            <a:off x="1474631" y="3360446"/>
            <a:ext cx="562655" cy="1608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000" dirty="0">
                <a:solidFill>
                  <a:srgbClr val="000000"/>
                </a:solidFill>
                <a:latin typeface="Calibri"/>
              </a:rPr>
              <a:t>Sensitivity: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EDC500C-AF59-BE44-9CC0-53A4C22A3392}"/>
              </a:ext>
            </a:extLst>
          </p:cNvPr>
          <p:cNvSpPr txBox="1"/>
          <p:nvPr/>
        </p:nvSpPr>
        <p:spPr>
          <a:xfrm>
            <a:off x="4959068" y="3372331"/>
            <a:ext cx="243656" cy="1608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000" dirty="0">
                <a:solidFill>
                  <a:srgbClr val="000000"/>
                </a:solidFill>
                <a:latin typeface="Calibri"/>
              </a:rPr>
              <a:t>10</a:t>
            </a:r>
            <a:r>
              <a:rPr lang="en-US" sz="1000" baseline="30000" dirty="0">
                <a:solidFill>
                  <a:srgbClr val="000000"/>
                </a:solidFill>
                <a:latin typeface="Calibri"/>
              </a:rPr>
              <a:t>-14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277D398-3433-0941-90FA-A25ADDE2463E}"/>
              </a:ext>
            </a:extLst>
          </p:cNvPr>
          <p:cNvSpPr txBox="1"/>
          <p:nvPr/>
        </p:nvSpPr>
        <p:spPr>
          <a:xfrm>
            <a:off x="7248924" y="3360445"/>
            <a:ext cx="243656" cy="1608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000" dirty="0">
                <a:solidFill>
                  <a:srgbClr val="000000"/>
                </a:solidFill>
                <a:latin typeface="Calibri"/>
              </a:rPr>
              <a:t>10</a:t>
            </a:r>
            <a:r>
              <a:rPr lang="en-US" sz="1000" baseline="30000" dirty="0">
                <a:solidFill>
                  <a:srgbClr val="000000"/>
                </a:solidFill>
                <a:latin typeface="Calibri"/>
              </a:rPr>
              <a:t>-15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BF74B54-9700-5C42-8167-F3310C56B1E8}"/>
              </a:ext>
            </a:extLst>
          </p:cNvPr>
          <p:cNvSpPr/>
          <p:nvPr/>
        </p:nvSpPr>
        <p:spPr bwMode="auto">
          <a:xfrm>
            <a:off x="2440127" y="3614349"/>
            <a:ext cx="1555810" cy="2160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MEG II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1BB8906-640E-584D-876F-38224504380D}"/>
              </a:ext>
            </a:extLst>
          </p:cNvPr>
          <p:cNvSpPr/>
          <p:nvPr/>
        </p:nvSpPr>
        <p:spPr bwMode="auto">
          <a:xfrm>
            <a:off x="5878512" y="3600416"/>
            <a:ext cx="2615661" cy="21602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63000">
                <a:srgbClr val="94EB93"/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future options?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2A2271E4-441D-604F-A2E1-7643C9D2CABC}"/>
              </a:ext>
            </a:extLst>
          </p:cNvPr>
          <p:cNvSpPr/>
          <p:nvPr/>
        </p:nvSpPr>
        <p:spPr bwMode="auto">
          <a:xfrm>
            <a:off x="853066" y="1033728"/>
            <a:ext cx="7679374" cy="381375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</a:pPr>
            <a:r>
              <a:rPr lang="en-US" dirty="0" err="1"/>
              <a:t>cLFV</a:t>
            </a:r>
            <a:r>
              <a:rPr lang="en-US" dirty="0"/>
              <a:t> remains one of the most exciting places to search for new physics</a:t>
            </a:r>
          </a:p>
          <a:p>
            <a:pPr algn="ctr">
              <a:spcBef>
                <a:spcPts val="0"/>
              </a:spcBef>
            </a:pP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9F2213B-4686-8647-B622-A848418670C2}"/>
              </a:ext>
            </a:extLst>
          </p:cNvPr>
          <p:cNvSpPr txBox="1"/>
          <p:nvPr/>
        </p:nvSpPr>
        <p:spPr>
          <a:xfrm>
            <a:off x="2669212" y="3374874"/>
            <a:ext cx="243656" cy="1608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000" dirty="0">
                <a:solidFill>
                  <a:srgbClr val="000000"/>
                </a:solidFill>
                <a:latin typeface="Calibri"/>
              </a:rPr>
              <a:t>10</a:t>
            </a:r>
            <a:r>
              <a:rPr lang="en-US" sz="1000" baseline="30000" dirty="0">
                <a:solidFill>
                  <a:srgbClr val="000000"/>
                </a:solidFill>
                <a:latin typeface="Calibri"/>
              </a:rPr>
              <a:t>-13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A64F6B8-A4EC-2346-8F18-16A900EFE438}"/>
              </a:ext>
            </a:extLst>
          </p:cNvPr>
          <p:cNvSpPr/>
          <p:nvPr/>
        </p:nvSpPr>
        <p:spPr bwMode="auto">
          <a:xfrm>
            <a:off x="6128598" y="4586473"/>
            <a:ext cx="1080114" cy="216024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Approved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D84DA6B-AD01-3149-AD18-FA9CA5437CAB}"/>
              </a:ext>
            </a:extLst>
          </p:cNvPr>
          <p:cNvSpPr/>
          <p:nvPr/>
        </p:nvSpPr>
        <p:spPr bwMode="auto">
          <a:xfrm>
            <a:off x="7414059" y="4592595"/>
            <a:ext cx="1080114" cy="216024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0">
                <a:schemeClr val="bg2"/>
              </a:gs>
              <a:gs pos="100000">
                <a:schemeClr val="bg1">
                  <a:lumMod val="85000"/>
                </a:scheme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Proposed</a:t>
            </a:r>
          </a:p>
        </p:txBody>
      </p:sp>
    </p:spTree>
    <p:extLst>
      <p:ext uri="{BB962C8B-B14F-4D97-AF65-F5344CB8AC3E}">
        <p14:creationId xmlns:p14="http://schemas.microsoft.com/office/powerpoint/2010/main" val="2436766784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A08FF69-A326-E345-B492-76515CDA7B7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43000" y="858704"/>
            <a:ext cx="7742237" cy="293371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~70 researchers from 11 institutes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24063A5-E2D2-FA4C-9AD2-B4EB3845F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 to my colleagues 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84E668-95D6-9F49-98F3-FBFB012B23D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36</a:t>
            </a:fld>
            <a:endParaRPr lang="de-DE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68C6728-94A1-D24E-99AF-266D207BF777}"/>
              </a:ext>
            </a:extLst>
          </p:cNvPr>
          <p:cNvSpPr txBox="1">
            <a:spLocks/>
          </p:cNvSpPr>
          <p:nvPr/>
        </p:nvSpPr>
        <p:spPr>
          <a:xfrm>
            <a:off x="611188" y="790034"/>
            <a:ext cx="8417213" cy="4156230"/>
          </a:xfrm>
          <a:prstGeom prst="rect">
            <a:avLst/>
          </a:prstGeom>
        </p:spPr>
        <p:txBody>
          <a:bodyPr/>
          <a:lstStyle>
            <a:lvl1pPr marL="17779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5582" indent="18414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400" dirty="0"/>
          </a:p>
        </p:txBody>
      </p:sp>
      <p:pic>
        <p:nvPicPr>
          <p:cNvPr id="6" name="Picture 5" descr="C:\Users\kaneko\Desktop\hito.jpg">
            <a:extLst>
              <a:ext uri="{FF2B5EF4-FFF2-40B4-BE49-F238E27FC236}">
                <a16:creationId xmlns:a16="http://schemas.microsoft.com/office/drawing/2014/main" id="{D808E53B-93C8-C24C-B8D3-E2CD19DBCF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1187" y="1909966"/>
            <a:ext cx="8170867" cy="303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kaneko\Desktop\ロモノネタ\Flag_of_the_United_States.svg.png">
            <a:extLst>
              <a:ext uri="{FF2B5EF4-FFF2-40B4-BE49-F238E27FC236}">
                <a16:creationId xmlns:a16="http://schemas.microsoft.com/office/drawing/2014/main" id="{F7CF318C-5A37-D943-8A04-9636556FE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1994" y="1431045"/>
            <a:ext cx="556260" cy="293371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kaneko\Desktop\ロモノネタ\Flag_of_Italy.svg.png">
            <a:extLst>
              <a:ext uri="{FF2B5EF4-FFF2-40B4-BE49-F238E27FC236}">
                <a16:creationId xmlns:a16="http://schemas.microsoft.com/office/drawing/2014/main" id="{EF5F2A4F-1685-9C43-B656-45D92EBF9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7208" y="1411997"/>
            <a:ext cx="495300" cy="331471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kaneko\Desktop\ロモノネタ\Flag_of_Japan.svg.png">
            <a:extLst>
              <a:ext uri="{FF2B5EF4-FFF2-40B4-BE49-F238E27FC236}">
                <a16:creationId xmlns:a16="http://schemas.microsoft.com/office/drawing/2014/main" id="{AC188112-2442-F046-8661-F1A58DC77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800" y="1411997"/>
            <a:ext cx="495300" cy="331471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kaneko\Desktop\ロモノネタ\Flag_of_Russia.svg.png">
            <a:extLst>
              <a:ext uri="{FF2B5EF4-FFF2-40B4-BE49-F238E27FC236}">
                <a16:creationId xmlns:a16="http://schemas.microsoft.com/office/drawing/2014/main" id="{D8547B11-0657-3D47-8899-CD4009B7B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6584" y="1411997"/>
            <a:ext cx="495300" cy="331471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kaneko\Desktop\ロモノネタ\Flag_of_Switzerland.svg.png">
            <a:extLst>
              <a:ext uri="{FF2B5EF4-FFF2-40B4-BE49-F238E27FC236}">
                <a16:creationId xmlns:a16="http://schemas.microsoft.com/office/drawing/2014/main" id="{37D595EE-2E1F-EE49-AECC-2197E2A02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2616" y="1375802"/>
            <a:ext cx="403860" cy="40386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41603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73F0100-F850-B74B-A91F-29DA4D0F915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43000" y="1006082"/>
            <a:ext cx="7742237" cy="3509963"/>
          </a:xfrm>
        </p:spPr>
        <p:txBody>
          <a:bodyPr/>
          <a:lstStyle/>
          <a:p>
            <a:r>
              <a:rPr lang="en-US" dirty="0"/>
              <a:t>Lepton Flavor Violation</a:t>
            </a:r>
          </a:p>
          <a:p>
            <a:pPr lvl="1"/>
            <a:r>
              <a:rPr lang="en-US" dirty="0"/>
              <a:t>observed in the neutral sector</a:t>
            </a:r>
            <a:br>
              <a:rPr lang="en-US" dirty="0"/>
            </a:br>
            <a:r>
              <a:rPr lang="en-US" dirty="0"/>
              <a:t>(neutrino oscillations)</a:t>
            </a:r>
          </a:p>
          <a:p>
            <a:pPr lvl="1"/>
            <a:r>
              <a:rPr lang="en-US" dirty="0"/>
              <a:t>Not observed in the charged sector</a:t>
            </a:r>
            <a:br>
              <a:rPr lang="en-US" dirty="0"/>
            </a:br>
            <a:r>
              <a:rPr lang="en-US" dirty="0"/>
              <a:t>“accidental” symmetry!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0C177EE-3469-4349-A46B-BDFA502DA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Neutral vs. Charged Sector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EDA612-EFEB-4E4B-8DE3-8455F79BF20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4</a:t>
            </a:fld>
            <a:endParaRPr lang="de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3F938F-5020-9545-929A-0C4B9D628E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5679" y="1006475"/>
            <a:ext cx="2639546" cy="15680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E7550E-FD2C-B84C-8E8C-B48AAA941595}"/>
              </a:ext>
            </a:extLst>
          </p:cNvPr>
          <p:cNvSpPr txBox="1"/>
          <p:nvPr/>
        </p:nvSpPr>
        <p:spPr>
          <a:xfrm>
            <a:off x="2751396" y="2916884"/>
            <a:ext cx="1470163" cy="25564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>
                <a:latin typeface="+mn-lt"/>
                <a:cs typeface="Franklin Gothic Book"/>
              </a:rPr>
              <a:t>Neutral Sector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0D2592-4771-DD4D-9CA5-AB96733FE168}"/>
              </a:ext>
            </a:extLst>
          </p:cNvPr>
          <p:cNvSpPr txBox="1"/>
          <p:nvPr/>
        </p:nvSpPr>
        <p:spPr>
          <a:xfrm>
            <a:off x="4964265" y="2924743"/>
            <a:ext cx="1470163" cy="25564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>
                <a:latin typeface="+mn-lt"/>
                <a:cs typeface="Franklin Gothic Book"/>
              </a:rPr>
              <a:t>Charged Sector</a:t>
            </a:r>
          </a:p>
        </p:txBody>
      </p:sp>
      <p:sp>
        <p:nvSpPr>
          <p:cNvPr id="8" name="Pfeil nach links und rechts 38">
            <a:extLst>
              <a:ext uri="{FF2B5EF4-FFF2-40B4-BE49-F238E27FC236}">
                <a16:creationId xmlns:a16="http://schemas.microsoft.com/office/drawing/2014/main" id="{097A1F9F-9DCF-C448-A461-2D292E606A34}"/>
              </a:ext>
            </a:extLst>
          </p:cNvPr>
          <p:cNvSpPr/>
          <p:nvPr/>
        </p:nvSpPr>
        <p:spPr>
          <a:xfrm rot="7200000">
            <a:off x="3490957" y="4018964"/>
            <a:ext cx="552942" cy="173595"/>
          </a:xfrm>
          <a:prstGeom prst="leftRightArrow">
            <a:avLst>
              <a:gd name="adj1" fmla="val 11224"/>
              <a:gd name="adj2" fmla="val 50000"/>
            </a:avLst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9" name="Textfeld 40">
            <a:extLst>
              <a:ext uri="{FF2B5EF4-FFF2-40B4-BE49-F238E27FC236}">
                <a16:creationId xmlns:a16="http://schemas.microsoft.com/office/drawing/2014/main" id="{153D6B12-7D06-7246-9341-38425992EBE8}"/>
              </a:ext>
            </a:extLst>
          </p:cNvPr>
          <p:cNvSpPr txBox="1"/>
          <p:nvPr/>
        </p:nvSpPr>
        <p:spPr>
          <a:xfrm>
            <a:off x="2727165" y="3427908"/>
            <a:ext cx="591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Symbol" pitchFamily="2" charset="2"/>
                <a:ea typeface="Avenir Book" charset="0"/>
                <a:cs typeface="Avenir Book" charset="0"/>
              </a:rPr>
              <a:t>ν</a:t>
            </a:r>
            <a:r>
              <a:rPr lang="en-US" sz="2000" baseline="-25000" dirty="0" err="1">
                <a:latin typeface="Avenir Book" charset="0"/>
                <a:ea typeface="Avenir Book" charset="0"/>
                <a:cs typeface="Avenir Book" charset="0"/>
              </a:rPr>
              <a:t>e</a:t>
            </a:r>
            <a:endParaRPr lang="en-US" sz="2000" baseline="-250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0" name="Textfeld 41">
            <a:extLst>
              <a:ext uri="{FF2B5EF4-FFF2-40B4-BE49-F238E27FC236}">
                <a16:creationId xmlns:a16="http://schemas.microsoft.com/office/drawing/2014/main" id="{A0BC6C1B-D365-444B-9DC1-49219B604679}"/>
              </a:ext>
            </a:extLst>
          </p:cNvPr>
          <p:cNvSpPr txBox="1"/>
          <p:nvPr/>
        </p:nvSpPr>
        <p:spPr>
          <a:xfrm>
            <a:off x="3873830" y="3438141"/>
            <a:ext cx="591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 err="1">
                <a:latin typeface="Symbol" pitchFamily="2" charset="2"/>
                <a:ea typeface="Avenir Book" charset="0"/>
                <a:cs typeface="Avenir Book" charset="0"/>
              </a:rPr>
              <a:t>ν</a:t>
            </a:r>
            <a:r>
              <a:rPr lang="en-US" sz="2000" baseline="-25000" dirty="0" err="1">
                <a:latin typeface="Symbol" pitchFamily="2" charset="2"/>
                <a:ea typeface="Avenir Book" charset="0"/>
                <a:cs typeface="Avenir Book" charset="0"/>
              </a:rPr>
              <a:t>τ</a:t>
            </a:r>
            <a:endParaRPr lang="en-US" sz="2000" baseline="-25000" dirty="0">
              <a:latin typeface="Symbol" pitchFamily="2" charset="2"/>
              <a:ea typeface="Avenir Book" charset="0"/>
              <a:cs typeface="Avenir Book" charset="0"/>
            </a:endParaRPr>
          </a:p>
        </p:txBody>
      </p:sp>
      <p:sp>
        <p:nvSpPr>
          <p:cNvPr id="11" name="Textfeld 43">
            <a:extLst>
              <a:ext uri="{FF2B5EF4-FFF2-40B4-BE49-F238E27FC236}">
                <a16:creationId xmlns:a16="http://schemas.microsoft.com/office/drawing/2014/main" id="{88301ECF-2A84-5F49-8F16-8C3D96111F3E}"/>
              </a:ext>
            </a:extLst>
          </p:cNvPr>
          <p:cNvSpPr txBox="1"/>
          <p:nvPr/>
        </p:nvSpPr>
        <p:spPr>
          <a:xfrm>
            <a:off x="3247616" y="4302966"/>
            <a:ext cx="591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dirty="0">
                <a:latin typeface="Symbol" pitchFamily="2" charset="2"/>
                <a:ea typeface="Avenir Book" charset="0"/>
                <a:cs typeface="Avenir Book" charset="0"/>
              </a:rPr>
              <a:t>ν</a:t>
            </a:r>
            <a:r>
              <a:rPr lang="en-US" sz="2000" baseline="-25000" dirty="0">
                <a:latin typeface="Avenir Book" charset="0"/>
                <a:ea typeface="Avenir Book" charset="0"/>
                <a:cs typeface="Avenir Book" charset="0"/>
              </a:rPr>
              <a:t>µ</a:t>
            </a:r>
          </a:p>
        </p:txBody>
      </p:sp>
      <p:sp>
        <p:nvSpPr>
          <p:cNvPr id="12" name="Pfeil nach links und rechts 38">
            <a:extLst>
              <a:ext uri="{FF2B5EF4-FFF2-40B4-BE49-F238E27FC236}">
                <a16:creationId xmlns:a16="http://schemas.microsoft.com/office/drawing/2014/main" id="{6B6273E6-822F-BF47-B631-BE5AB520E812}"/>
              </a:ext>
            </a:extLst>
          </p:cNvPr>
          <p:cNvSpPr/>
          <p:nvPr/>
        </p:nvSpPr>
        <p:spPr>
          <a:xfrm rot="3548561">
            <a:off x="2936231" y="4012720"/>
            <a:ext cx="586382" cy="180104"/>
          </a:xfrm>
          <a:prstGeom prst="leftRightArrow">
            <a:avLst>
              <a:gd name="adj1" fmla="val 11224"/>
              <a:gd name="adj2" fmla="val 50000"/>
            </a:avLst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3" name="Pfeil nach links und rechts 38">
            <a:extLst>
              <a:ext uri="{FF2B5EF4-FFF2-40B4-BE49-F238E27FC236}">
                <a16:creationId xmlns:a16="http://schemas.microsoft.com/office/drawing/2014/main" id="{A1291C3F-6C78-4245-AE1B-E5C608A0BB08}"/>
              </a:ext>
            </a:extLst>
          </p:cNvPr>
          <p:cNvSpPr/>
          <p:nvPr/>
        </p:nvSpPr>
        <p:spPr>
          <a:xfrm>
            <a:off x="3219013" y="3576878"/>
            <a:ext cx="593225" cy="166816"/>
          </a:xfrm>
          <a:prstGeom prst="leftRightArrow">
            <a:avLst>
              <a:gd name="adj1" fmla="val 11224"/>
              <a:gd name="adj2" fmla="val 50000"/>
            </a:avLst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4" name="Textfeld 48">
            <a:extLst>
              <a:ext uri="{FF2B5EF4-FFF2-40B4-BE49-F238E27FC236}">
                <a16:creationId xmlns:a16="http://schemas.microsoft.com/office/drawing/2014/main" id="{6398D45C-FFD9-2249-AB9C-D811936D82B0}"/>
              </a:ext>
            </a:extLst>
          </p:cNvPr>
          <p:cNvSpPr txBox="1"/>
          <p:nvPr/>
        </p:nvSpPr>
        <p:spPr>
          <a:xfrm>
            <a:off x="3858313" y="4139039"/>
            <a:ext cx="535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B050"/>
                </a:solidFill>
                <a:latin typeface="Avenir Book" charset="0"/>
                <a:ea typeface="Avenir Book" charset="0"/>
                <a:cs typeface="Avenir Book" charset="0"/>
              </a:rPr>
              <a:t>✓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C89DEF-D19F-4F48-A782-4FAF30106AC7}"/>
              </a:ext>
            </a:extLst>
          </p:cNvPr>
          <p:cNvSpPr txBox="1"/>
          <p:nvPr/>
        </p:nvSpPr>
        <p:spPr>
          <a:xfrm>
            <a:off x="6329416" y="4178115"/>
            <a:ext cx="210023" cy="4461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3600" kern="1000" spc="30" dirty="0">
                <a:solidFill>
                  <a:srgbClr val="FF0000"/>
                </a:solidFill>
                <a:latin typeface="+mn-lt"/>
                <a:cs typeface="Franklin Gothic Book"/>
              </a:rPr>
              <a:t>X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18ACF207-16AA-2442-B731-1F661518B655}"/>
              </a:ext>
            </a:extLst>
          </p:cNvPr>
          <p:cNvSpPr/>
          <p:nvPr/>
        </p:nvSpPr>
        <p:spPr bwMode="auto">
          <a:xfrm>
            <a:off x="2520190" y="2817110"/>
            <a:ext cx="1932576" cy="2002532"/>
          </a:xfrm>
          <a:prstGeom prst="roundRect">
            <a:avLst>
              <a:gd name="adj" fmla="val 21620"/>
            </a:avLst>
          </a:prstGeom>
          <a:noFill/>
          <a:ln w="38100" cap="flat" cmpd="sng" algn="ctr">
            <a:solidFill>
              <a:srgbClr val="49D94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E91FEDD7-4496-4B45-A8FF-5692D21ED7C8}"/>
              </a:ext>
            </a:extLst>
          </p:cNvPr>
          <p:cNvSpPr/>
          <p:nvPr/>
        </p:nvSpPr>
        <p:spPr bwMode="auto">
          <a:xfrm>
            <a:off x="4691235" y="2827241"/>
            <a:ext cx="2016224" cy="2002532"/>
          </a:xfrm>
          <a:prstGeom prst="roundRect">
            <a:avLst>
              <a:gd name="adj" fmla="val 21620"/>
            </a:avLst>
          </a:prstGeom>
          <a:noFill/>
          <a:ln w="38100" cap="flat" cmpd="sng" algn="ctr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8" name="Textfeld 45">
            <a:extLst>
              <a:ext uri="{FF2B5EF4-FFF2-40B4-BE49-F238E27FC236}">
                <a16:creationId xmlns:a16="http://schemas.microsoft.com/office/drawing/2014/main" id="{F8F71324-FE2F-9546-9FD0-FF94987CCE76}"/>
              </a:ext>
            </a:extLst>
          </p:cNvPr>
          <p:cNvSpPr txBox="1"/>
          <p:nvPr/>
        </p:nvSpPr>
        <p:spPr>
          <a:xfrm>
            <a:off x="4748974" y="3147814"/>
            <a:ext cx="1958485" cy="1715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720"/>
              </a:spcBef>
            </a:pPr>
            <a:r>
              <a:rPr lang="en-US" sz="2000" dirty="0">
                <a:latin typeface="Arial"/>
                <a:ea typeface="Avenir Book" charset="0"/>
                <a:cs typeface="Arial"/>
              </a:rPr>
              <a:t>µ → e </a:t>
            </a:r>
            <a:r>
              <a:rPr lang="en-US" sz="2400" dirty="0">
                <a:latin typeface="Symbol" pitchFamily="2" charset="2"/>
                <a:ea typeface="Avenir Book" charset="0"/>
                <a:cs typeface="Arial"/>
              </a:rPr>
              <a:t>g</a:t>
            </a:r>
            <a:endParaRPr lang="en-US" sz="2000" dirty="0">
              <a:latin typeface="Symbol" pitchFamily="2" charset="2"/>
              <a:ea typeface="Avenir Book" charset="0"/>
              <a:cs typeface="Arial"/>
            </a:endParaRPr>
          </a:p>
          <a:p>
            <a:pPr algn="ctr">
              <a:spcBef>
                <a:spcPts val="720"/>
              </a:spcBef>
            </a:pPr>
            <a:r>
              <a:rPr lang="en-US" sz="2000" dirty="0">
                <a:latin typeface="Arial"/>
                <a:ea typeface="Avenir Book" charset="0"/>
                <a:cs typeface="Arial"/>
              </a:rPr>
              <a:t>µ → e e e</a:t>
            </a:r>
          </a:p>
          <a:p>
            <a:pPr algn="ctr">
              <a:spcBef>
                <a:spcPts val="720"/>
              </a:spcBef>
            </a:pPr>
            <a:r>
              <a:rPr lang="el-GR" sz="2400" dirty="0">
                <a:latin typeface="Symbol" charset="2"/>
                <a:ea typeface="Avenir Book" charset="0"/>
                <a:cs typeface="Symbol" charset="2"/>
              </a:rPr>
              <a:t>τ</a:t>
            </a:r>
            <a:r>
              <a:rPr lang="en-US" sz="2000" dirty="0">
                <a:latin typeface="Arial"/>
                <a:ea typeface="Avenir Book" charset="0"/>
                <a:cs typeface="Arial"/>
              </a:rPr>
              <a:t> → e </a:t>
            </a:r>
            <a:r>
              <a:rPr lang="en-US" sz="2400" dirty="0">
                <a:latin typeface="Symbol" pitchFamily="2" charset="2"/>
                <a:ea typeface="Avenir Book" charset="0"/>
                <a:cs typeface="Arial"/>
              </a:rPr>
              <a:t>g</a:t>
            </a:r>
            <a:endParaRPr lang="en-US" sz="2000" dirty="0">
              <a:latin typeface="Symbol" pitchFamily="2" charset="2"/>
              <a:ea typeface="Avenir Book" charset="0"/>
              <a:cs typeface="Arial"/>
            </a:endParaRPr>
          </a:p>
          <a:p>
            <a:pPr algn="ctr">
              <a:spcBef>
                <a:spcPts val="720"/>
              </a:spcBef>
            </a:pPr>
            <a:r>
              <a:rPr lang="is-IS" sz="2000" dirty="0">
                <a:latin typeface="Arial"/>
                <a:ea typeface="Avenir Book" charset="0"/>
                <a:cs typeface="Arial"/>
              </a:rPr>
              <a:t>…</a:t>
            </a:r>
            <a:endParaRPr lang="en-US" sz="2000" dirty="0">
              <a:latin typeface="Arial"/>
              <a:ea typeface="Avenir Book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09739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1F68E89-C7A5-B746-A8A4-C6DE172BC7D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err="1"/>
              <a:t>cLFV</a:t>
            </a:r>
            <a:r>
              <a:rPr lang="en-US" dirty="0"/>
              <a:t> is possible in the SM through neutrino mixing,</a:t>
            </a:r>
            <a:br>
              <a:rPr lang="en-US" dirty="0"/>
            </a:br>
            <a:r>
              <a:rPr lang="en-US" dirty="0"/>
              <a:t>but immeasurable small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8F062D-CBC0-E743-A0D3-E494E2D3D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cLFV</a:t>
            </a:r>
            <a:r>
              <a:rPr lang="en-US" dirty="0"/>
              <a:t> in the SM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CACAD9-2A2C-2D44-8C72-88A97988B33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5</a:t>
            </a:fld>
            <a:endParaRPr lang="de-DE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909DE09-EB80-3649-85A3-1966361ED2B6}"/>
              </a:ext>
            </a:extLst>
          </p:cNvPr>
          <p:cNvGrpSpPr>
            <a:grpSpLocks/>
          </p:cNvGrpSpPr>
          <p:nvPr/>
        </p:nvGrpSpPr>
        <p:grpSpPr bwMode="auto">
          <a:xfrm>
            <a:off x="827088" y="1651745"/>
            <a:ext cx="2384015" cy="1208038"/>
            <a:chOff x="295" y="900"/>
            <a:chExt cx="1859" cy="942"/>
          </a:xfrm>
        </p:grpSpPr>
        <p:sp>
          <p:nvSpPr>
            <p:cNvPr id="6" name="Arc 5">
              <a:extLst>
                <a:ext uri="{FF2B5EF4-FFF2-40B4-BE49-F238E27FC236}">
                  <a16:creationId xmlns:a16="http://schemas.microsoft.com/office/drawing/2014/main" id="{552A8AC7-0FF4-294B-A568-85744A551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" y="1207"/>
              <a:ext cx="726" cy="409"/>
            </a:xfrm>
            <a:custGeom>
              <a:avLst/>
              <a:gdLst>
                <a:gd name="G0" fmla="+- 21597 0 0"/>
                <a:gd name="G1" fmla="+- 21600 0 0"/>
                <a:gd name="G2" fmla="+- 21600 0 0"/>
                <a:gd name="T0" fmla="*/ 0 w 43197"/>
                <a:gd name="T1" fmla="*/ 21221 h 21600"/>
                <a:gd name="T2" fmla="*/ 43197 w 43197"/>
                <a:gd name="T3" fmla="*/ 21600 h 21600"/>
                <a:gd name="T4" fmla="*/ 21597 w 43197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197" h="21600" fill="none" extrusionOk="0">
                  <a:moveTo>
                    <a:pt x="0" y="21221"/>
                  </a:moveTo>
                  <a:cubicBezTo>
                    <a:pt x="207" y="9441"/>
                    <a:pt x="9815" y="-1"/>
                    <a:pt x="21597" y="-1"/>
                  </a:cubicBezTo>
                  <a:cubicBezTo>
                    <a:pt x="33526" y="-1"/>
                    <a:pt x="43197" y="9670"/>
                    <a:pt x="43197" y="21600"/>
                  </a:cubicBezTo>
                </a:path>
                <a:path w="43197" h="21600" stroke="0" extrusionOk="0">
                  <a:moveTo>
                    <a:pt x="0" y="21221"/>
                  </a:moveTo>
                  <a:cubicBezTo>
                    <a:pt x="207" y="9441"/>
                    <a:pt x="9815" y="-1"/>
                    <a:pt x="21597" y="-1"/>
                  </a:cubicBezTo>
                  <a:cubicBezTo>
                    <a:pt x="33526" y="-1"/>
                    <a:pt x="43197" y="9670"/>
                    <a:pt x="43197" y="21600"/>
                  </a:cubicBezTo>
                  <a:lnTo>
                    <a:pt x="21597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7A0C351D-9789-744A-9756-D4D5EABE1E71}"/>
                </a:ext>
              </a:extLst>
            </p:cNvPr>
            <p:cNvSpPr>
              <a:spLocks/>
            </p:cNvSpPr>
            <p:nvPr/>
          </p:nvSpPr>
          <p:spPr bwMode="auto">
            <a:xfrm rot="19573028" flipH="1">
              <a:off x="1143" y="987"/>
              <a:ext cx="633" cy="44"/>
            </a:xfrm>
            <a:custGeom>
              <a:avLst/>
              <a:gdLst>
                <a:gd name="T0" fmla="*/ 0 w 2304"/>
                <a:gd name="T1" fmla="*/ 192 h 192"/>
                <a:gd name="T2" fmla="*/ 192 w 2304"/>
                <a:gd name="T3" fmla="*/ 0 h 192"/>
                <a:gd name="T4" fmla="*/ 384 w 2304"/>
                <a:gd name="T5" fmla="*/ 192 h 192"/>
                <a:gd name="T6" fmla="*/ 576 w 2304"/>
                <a:gd name="T7" fmla="*/ 0 h 192"/>
                <a:gd name="T8" fmla="*/ 768 w 2304"/>
                <a:gd name="T9" fmla="*/ 192 h 192"/>
                <a:gd name="T10" fmla="*/ 960 w 2304"/>
                <a:gd name="T11" fmla="*/ 0 h 192"/>
                <a:gd name="T12" fmla="*/ 1152 w 2304"/>
                <a:gd name="T13" fmla="*/ 192 h 192"/>
                <a:gd name="T14" fmla="*/ 1344 w 2304"/>
                <a:gd name="T15" fmla="*/ 0 h 192"/>
                <a:gd name="T16" fmla="*/ 1536 w 2304"/>
                <a:gd name="T17" fmla="*/ 192 h 192"/>
                <a:gd name="T18" fmla="*/ 1728 w 2304"/>
                <a:gd name="T19" fmla="*/ 0 h 192"/>
                <a:gd name="T20" fmla="*/ 1920 w 2304"/>
                <a:gd name="T21" fmla="*/ 192 h 192"/>
                <a:gd name="T22" fmla="*/ 2112 w 2304"/>
                <a:gd name="T23" fmla="*/ 0 h 192"/>
                <a:gd name="T24" fmla="*/ 2304 w 2304"/>
                <a:gd name="T25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04" h="192">
                  <a:moveTo>
                    <a:pt x="0" y="192"/>
                  </a:moveTo>
                  <a:cubicBezTo>
                    <a:pt x="64" y="96"/>
                    <a:pt x="128" y="0"/>
                    <a:pt x="192" y="0"/>
                  </a:cubicBezTo>
                  <a:cubicBezTo>
                    <a:pt x="256" y="0"/>
                    <a:pt x="320" y="192"/>
                    <a:pt x="384" y="192"/>
                  </a:cubicBezTo>
                  <a:cubicBezTo>
                    <a:pt x="448" y="192"/>
                    <a:pt x="512" y="0"/>
                    <a:pt x="576" y="0"/>
                  </a:cubicBezTo>
                  <a:cubicBezTo>
                    <a:pt x="640" y="0"/>
                    <a:pt x="704" y="192"/>
                    <a:pt x="768" y="192"/>
                  </a:cubicBezTo>
                  <a:cubicBezTo>
                    <a:pt x="832" y="192"/>
                    <a:pt x="896" y="0"/>
                    <a:pt x="960" y="0"/>
                  </a:cubicBezTo>
                  <a:cubicBezTo>
                    <a:pt x="1024" y="0"/>
                    <a:pt x="1088" y="192"/>
                    <a:pt x="1152" y="192"/>
                  </a:cubicBezTo>
                  <a:cubicBezTo>
                    <a:pt x="1216" y="192"/>
                    <a:pt x="1280" y="0"/>
                    <a:pt x="1344" y="0"/>
                  </a:cubicBezTo>
                  <a:cubicBezTo>
                    <a:pt x="1408" y="0"/>
                    <a:pt x="1472" y="192"/>
                    <a:pt x="1536" y="192"/>
                  </a:cubicBezTo>
                  <a:cubicBezTo>
                    <a:pt x="1600" y="192"/>
                    <a:pt x="1664" y="0"/>
                    <a:pt x="1728" y="0"/>
                  </a:cubicBezTo>
                  <a:cubicBezTo>
                    <a:pt x="1792" y="0"/>
                    <a:pt x="1856" y="192"/>
                    <a:pt x="1920" y="192"/>
                  </a:cubicBezTo>
                  <a:cubicBezTo>
                    <a:pt x="1984" y="192"/>
                    <a:pt x="2048" y="0"/>
                    <a:pt x="2112" y="0"/>
                  </a:cubicBezTo>
                  <a:cubicBezTo>
                    <a:pt x="2176" y="0"/>
                    <a:pt x="2272" y="160"/>
                    <a:pt x="2304" y="192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2546CA8-45B6-604F-914F-CC244E7A2F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5" y="1183"/>
              <a:ext cx="45" cy="45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487B2AE-8888-054F-B473-1E1367246A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9" y="1592"/>
              <a:ext cx="45" cy="45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47C121E-B797-E74D-80D2-6648E3BA3D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4" y="1592"/>
              <a:ext cx="45" cy="45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6A21563-5C7A-4341-A61D-68743CE27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" y="1570"/>
              <a:ext cx="91" cy="91"/>
            </a:xfrm>
            <a:custGeom>
              <a:avLst/>
              <a:gdLst>
                <a:gd name="T0" fmla="*/ 0 w 91"/>
                <a:gd name="T1" fmla="*/ 0 h 91"/>
                <a:gd name="T2" fmla="*/ 91 w 91"/>
                <a:gd name="T3" fmla="*/ 46 h 91"/>
                <a:gd name="T4" fmla="*/ 0 w 91"/>
                <a:gd name="T5" fmla="*/ 91 h 91"/>
                <a:gd name="T6" fmla="*/ 0 w 91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" h="91">
                  <a:moveTo>
                    <a:pt x="0" y="0"/>
                  </a:moveTo>
                  <a:lnTo>
                    <a:pt x="91" y="46"/>
                  </a:lnTo>
                  <a:lnTo>
                    <a:pt x="0" y="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11">
              <a:extLst>
                <a:ext uri="{FF2B5EF4-FFF2-40B4-BE49-F238E27FC236}">
                  <a16:creationId xmlns:a16="http://schemas.microsoft.com/office/drawing/2014/main" id="{B214388B-D176-1E4D-B4D4-E06C8E9AAC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" y="1616"/>
              <a:ext cx="862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12">
              <a:extLst>
                <a:ext uri="{FF2B5EF4-FFF2-40B4-BE49-F238E27FC236}">
                  <a16:creationId xmlns:a16="http://schemas.microsoft.com/office/drawing/2014/main" id="{E2A0487C-BD1E-6241-BEBC-8A528BCB7C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2" y="1616"/>
              <a:ext cx="907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75EDF9C-885A-B343-BC23-C04008F2C8D4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1570"/>
              <a:ext cx="91" cy="91"/>
            </a:xfrm>
            <a:custGeom>
              <a:avLst/>
              <a:gdLst>
                <a:gd name="T0" fmla="*/ 0 w 91"/>
                <a:gd name="T1" fmla="*/ 0 h 91"/>
                <a:gd name="T2" fmla="*/ 91 w 91"/>
                <a:gd name="T3" fmla="*/ 46 h 91"/>
                <a:gd name="T4" fmla="*/ 0 w 91"/>
                <a:gd name="T5" fmla="*/ 91 h 91"/>
                <a:gd name="T6" fmla="*/ 0 w 91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" h="91">
                  <a:moveTo>
                    <a:pt x="0" y="0"/>
                  </a:moveTo>
                  <a:lnTo>
                    <a:pt x="91" y="46"/>
                  </a:lnTo>
                  <a:lnTo>
                    <a:pt x="0" y="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F6921831-56A8-5641-A8A5-3F4A5A119A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8" y="1570"/>
              <a:ext cx="91" cy="91"/>
            </a:xfrm>
            <a:custGeom>
              <a:avLst/>
              <a:gdLst>
                <a:gd name="T0" fmla="*/ 0 w 91"/>
                <a:gd name="T1" fmla="*/ 0 h 91"/>
                <a:gd name="T2" fmla="*/ 91 w 91"/>
                <a:gd name="T3" fmla="*/ 46 h 91"/>
                <a:gd name="T4" fmla="*/ 0 w 91"/>
                <a:gd name="T5" fmla="*/ 91 h 91"/>
                <a:gd name="T6" fmla="*/ 0 w 91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" h="91">
                  <a:moveTo>
                    <a:pt x="0" y="0"/>
                  </a:moveTo>
                  <a:lnTo>
                    <a:pt x="91" y="46"/>
                  </a:lnTo>
                  <a:lnTo>
                    <a:pt x="0" y="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153AE72A-48DE-3C42-85AB-9E6927A4AC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1" y="1570"/>
              <a:ext cx="91" cy="91"/>
            </a:xfrm>
            <a:custGeom>
              <a:avLst/>
              <a:gdLst>
                <a:gd name="T0" fmla="*/ 0 w 91"/>
                <a:gd name="T1" fmla="*/ 0 h 91"/>
                <a:gd name="T2" fmla="*/ 91 w 91"/>
                <a:gd name="T3" fmla="*/ 46 h 91"/>
                <a:gd name="T4" fmla="*/ 0 w 91"/>
                <a:gd name="T5" fmla="*/ 91 h 91"/>
                <a:gd name="T6" fmla="*/ 0 w 91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" h="91">
                  <a:moveTo>
                    <a:pt x="0" y="0"/>
                  </a:moveTo>
                  <a:lnTo>
                    <a:pt x="91" y="46"/>
                  </a:lnTo>
                  <a:lnTo>
                    <a:pt x="0" y="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16">
              <a:extLst>
                <a:ext uri="{FF2B5EF4-FFF2-40B4-BE49-F238E27FC236}">
                  <a16:creationId xmlns:a16="http://schemas.microsoft.com/office/drawing/2014/main" id="{403EA6CD-3550-5D4A-A80A-1BED5CCFDB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6" y="1570"/>
              <a:ext cx="91" cy="9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17">
              <a:extLst>
                <a:ext uri="{FF2B5EF4-FFF2-40B4-BE49-F238E27FC236}">
                  <a16:creationId xmlns:a16="http://schemas.microsoft.com/office/drawing/2014/main" id="{C8DC392E-2537-6946-A0D0-C6D9614473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56" y="1570"/>
              <a:ext cx="91" cy="9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 Box 18">
              <a:extLst>
                <a:ext uri="{FF2B5EF4-FFF2-40B4-BE49-F238E27FC236}">
                  <a16:creationId xmlns:a16="http://schemas.microsoft.com/office/drawing/2014/main" id="{6ADC9F67-C1FC-CE4C-B759-F9A7C63F7F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43" y="900"/>
              <a:ext cx="17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800">
                  <a:solidFill>
                    <a:srgbClr val="FF0000"/>
                  </a:solidFill>
                  <a:latin typeface="Symbol" charset="0"/>
                </a:rPr>
                <a:t>g</a:t>
              </a:r>
            </a:p>
          </p:txBody>
        </p:sp>
        <p:sp>
          <p:nvSpPr>
            <p:cNvPr id="20" name="Text Box 19">
              <a:extLst>
                <a:ext uri="{FF2B5EF4-FFF2-40B4-BE49-F238E27FC236}">
                  <a16:creationId xmlns:a16="http://schemas.microsoft.com/office/drawing/2014/main" id="{8AC64AE8-9389-AD44-B52A-EC94D4896B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4" y="1084"/>
              <a:ext cx="26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/>
                <a:t>W</a:t>
              </a:r>
              <a:r>
                <a:rPr lang="en-US" baseline="30000"/>
                <a:t>-</a:t>
              </a:r>
            </a:p>
          </p:txBody>
        </p:sp>
        <p:sp>
          <p:nvSpPr>
            <p:cNvPr id="21" name="Text Box 20">
              <a:extLst>
                <a:ext uri="{FF2B5EF4-FFF2-40B4-BE49-F238E27FC236}">
                  <a16:creationId xmlns:a16="http://schemas.microsoft.com/office/drawing/2014/main" id="{A78ACBBD-E571-3A49-BF74-AB0B1F7077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" y="1570"/>
              <a:ext cx="25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800">
                  <a:solidFill>
                    <a:srgbClr val="0000FF"/>
                  </a:solidFill>
                  <a:latin typeface="Symbol" charset="0"/>
                </a:rPr>
                <a:t>m</a:t>
              </a:r>
              <a:r>
                <a:rPr lang="en-US" sz="1800" baseline="30000">
                  <a:solidFill>
                    <a:srgbClr val="0000FF"/>
                  </a:solidFill>
                  <a:latin typeface="Symbol" charset="0"/>
                </a:rPr>
                <a:t>-</a:t>
              </a:r>
            </a:p>
          </p:txBody>
        </p:sp>
        <p:sp>
          <p:nvSpPr>
            <p:cNvPr id="22" name="Text Box 21">
              <a:extLst>
                <a:ext uri="{FF2B5EF4-FFF2-40B4-BE49-F238E27FC236}">
                  <a16:creationId xmlns:a16="http://schemas.microsoft.com/office/drawing/2014/main" id="{C8BE5E6F-11E5-B44C-B2FA-E56DBFE5DE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0" y="1611"/>
              <a:ext cx="24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800">
                  <a:solidFill>
                    <a:srgbClr val="0000FF"/>
                  </a:solidFill>
                  <a:latin typeface="Symbol" charset="0"/>
                </a:rPr>
                <a:t>n</a:t>
              </a:r>
              <a:r>
                <a:rPr lang="en-US" sz="1800" baseline="-25000">
                  <a:solidFill>
                    <a:srgbClr val="0000FF"/>
                  </a:solidFill>
                  <a:latin typeface="Symbol" charset="0"/>
                </a:rPr>
                <a:t>m</a:t>
              </a:r>
            </a:p>
          </p:txBody>
        </p:sp>
        <p:sp>
          <p:nvSpPr>
            <p:cNvPr id="23" name="Text Box 22">
              <a:extLst>
                <a:ext uri="{FF2B5EF4-FFF2-40B4-BE49-F238E27FC236}">
                  <a16:creationId xmlns:a16="http://schemas.microsoft.com/office/drawing/2014/main" id="{5E962F65-379F-CE4C-9ECF-C5E201921B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7" y="1611"/>
              <a:ext cx="24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800">
                  <a:solidFill>
                    <a:srgbClr val="FF0000"/>
                  </a:solidFill>
                  <a:latin typeface="Symbol" charset="0"/>
                </a:rPr>
                <a:t>n</a:t>
              </a:r>
              <a:r>
                <a:rPr lang="en-US" sz="1800" baseline="-25000">
                  <a:solidFill>
                    <a:srgbClr val="FF0000"/>
                  </a:solidFill>
                </a:rPr>
                <a:t>e</a:t>
              </a:r>
            </a:p>
          </p:txBody>
        </p:sp>
        <p:sp>
          <p:nvSpPr>
            <p:cNvPr id="24" name="Text Box 23">
              <a:extLst>
                <a:ext uri="{FF2B5EF4-FFF2-40B4-BE49-F238E27FC236}">
                  <a16:creationId xmlns:a16="http://schemas.microsoft.com/office/drawing/2014/main" id="{42EDED85-F394-2842-9644-B1D3148A4F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7" y="1570"/>
              <a:ext cx="22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800">
                  <a:solidFill>
                    <a:srgbClr val="FF0000"/>
                  </a:solidFill>
                </a:rPr>
                <a:t>e</a:t>
              </a:r>
              <a:r>
                <a:rPr lang="en-US" sz="1800" baseline="30000">
                  <a:solidFill>
                    <a:srgbClr val="FF0000"/>
                  </a:solidFill>
                </a:rPr>
                <a:t>-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CB52E87-7201-9C4C-A6AD-C40EE5D029D5}"/>
              </a:ext>
            </a:extLst>
          </p:cNvPr>
          <p:cNvGrpSpPr>
            <a:grpSpLocks/>
          </p:cNvGrpSpPr>
          <p:nvPr/>
        </p:nvGrpSpPr>
        <p:grpSpPr bwMode="auto">
          <a:xfrm>
            <a:off x="834141" y="3291830"/>
            <a:ext cx="2326306" cy="1191309"/>
            <a:chOff x="2745" y="981"/>
            <a:chExt cx="1859" cy="952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C937AC-68A3-614D-AC89-52EEA3C22078}"/>
                </a:ext>
              </a:extLst>
            </p:cNvPr>
            <p:cNvSpPr>
              <a:spLocks/>
            </p:cNvSpPr>
            <p:nvPr/>
          </p:nvSpPr>
          <p:spPr bwMode="auto">
            <a:xfrm rot="19573028" flipH="1">
              <a:off x="3795" y="1062"/>
              <a:ext cx="633" cy="44"/>
            </a:xfrm>
            <a:custGeom>
              <a:avLst/>
              <a:gdLst>
                <a:gd name="T0" fmla="*/ 0 w 2304"/>
                <a:gd name="T1" fmla="*/ 192 h 192"/>
                <a:gd name="T2" fmla="*/ 192 w 2304"/>
                <a:gd name="T3" fmla="*/ 0 h 192"/>
                <a:gd name="T4" fmla="*/ 384 w 2304"/>
                <a:gd name="T5" fmla="*/ 192 h 192"/>
                <a:gd name="T6" fmla="*/ 576 w 2304"/>
                <a:gd name="T7" fmla="*/ 0 h 192"/>
                <a:gd name="T8" fmla="*/ 768 w 2304"/>
                <a:gd name="T9" fmla="*/ 192 h 192"/>
                <a:gd name="T10" fmla="*/ 960 w 2304"/>
                <a:gd name="T11" fmla="*/ 0 h 192"/>
                <a:gd name="T12" fmla="*/ 1152 w 2304"/>
                <a:gd name="T13" fmla="*/ 192 h 192"/>
                <a:gd name="T14" fmla="*/ 1344 w 2304"/>
                <a:gd name="T15" fmla="*/ 0 h 192"/>
                <a:gd name="T16" fmla="*/ 1536 w 2304"/>
                <a:gd name="T17" fmla="*/ 192 h 192"/>
                <a:gd name="T18" fmla="*/ 1728 w 2304"/>
                <a:gd name="T19" fmla="*/ 0 h 192"/>
                <a:gd name="T20" fmla="*/ 1920 w 2304"/>
                <a:gd name="T21" fmla="*/ 192 h 192"/>
                <a:gd name="T22" fmla="*/ 2112 w 2304"/>
                <a:gd name="T23" fmla="*/ 0 h 192"/>
                <a:gd name="T24" fmla="*/ 2304 w 2304"/>
                <a:gd name="T25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04" h="192">
                  <a:moveTo>
                    <a:pt x="0" y="192"/>
                  </a:moveTo>
                  <a:cubicBezTo>
                    <a:pt x="64" y="96"/>
                    <a:pt x="128" y="0"/>
                    <a:pt x="192" y="0"/>
                  </a:cubicBezTo>
                  <a:cubicBezTo>
                    <a:pt x="256" y="0"/>
                    <a:pt x="320" y="192"/>
                    <a:pt x="384" y="192"/>
                  </a:cubicBezTo>
                  <a:cubicBezTo>
                    <a:pt x="448" y="192"/>
                    <a:pt x="512" y="0"/>
                    <a:pt x="576" y="0"/>
                  </a:cubicBezTo>
                  <a:cubicBezTo>
                    <a:pt x="640" y="0"/>
                    <a:pt x="704" y="192"/>
                    <a:pt x="768" y="192"/>
                  </a:cubicBezTo>
                  <a:cubicBezTo>
                    <a:pt x="832" y="192"/>
                    <a:pt x="896" y="0"/>
                    <a:pt x="960" y="0"/>
                  </a:cubicBezTo>
                  <a:cubicBezTo>
                    <a:pt x="1024" y="0"/>
                    <a:pt x="1088" y="192"/>
                    <a:pt x="1152" y="192"/>
                  </a:cubicBezTo>
                  <a:cubicBezTo>
                    <a:pt x="1216" y="192"/>
                    <a:pt x="1280" y="0"/>
                    <a:pt x="1344" y="0"/>
                  </a:cubicBezTo>
                  <a:cubicBezTo>
                    <a:pt x="1408" y="0"/>
                    <a:pt x="1472" y="192"/>
                    <a:pt x="1536" y="192"/>
                  </a:cubicBezTo>
                  <a:cubicBezTo>
                    <a:pt x="1600" y="192"/>
                    <a:pt x="1664" y="0"/>
                    <a:pt x="1728" y="0"/>
                  </a:cubicBezTo>
                  <a:cubicBezTo>
                    <a:pt x="1792" y="0"/>
                    <a:pt x="1856" y="192"/>
                    <a:pt x="1920" y="192"/>
                  </a:cubicBezTo>
                  <a:cubicBezTo>
                    <a:pt x="1984" y="192"/>
                    <a:pt x="2048" y="0"/>
                    <a:pt x="2112" y="0"/>
                  </a:cubicBezTo>
                  <a:cubicBezTo>
                    <a:pt x="2176" y="0"/>
                    <a:pt x="2272" y="160"/>
                    <a:pt x="2304" y="192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9F5E549E-FC16-1640-A222-8DCD2F7350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1" y="1570"/>
              <a:ext cx="91" cy="91"/>
            </a:xfrm>
            <a:custGeom>
              <a:avLst/>
              <a:gdLst>
                <a:gd name="T0" fmla="*/ 0 w 91"/>
                <a:gd name="T1" fmla="*/ 0 h 91"/>
                <a:gd name="T2" fmla="*/ 91 w 91"/>
                <a:gd name="T3" fmla="*/ 46 h 91"/>
                <a:gd name="T4" fmla="*/ 0 w 91"/>
                <a:gd name="T5" fmla="*/ 91 h 91"/>
                <a:gd name="T6" fmla="*/ 0 w 91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" h="91">
                  <a:moveTo>
                    <a:pt x="0" y="0"/>
                  </a:moveTo>
                  <a:lnTo>
                    <a:pt x="91" y="46"/>
                  </a:lnTo>
                  <a:lnTo>
                    <a:pt x="0" y="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27">
              <a:extLst>
                <a:ext uri="{FF2B5EF4-FFF2-40B4-BE49-F238E27FC236}">
                  <a16:creationId xmlns:a16="http://schemas.microsoft.com/office/drawing/2014/main" id="{AA0D6B7A-1CB6-DB4D-84C8-13163FBDD5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90" y="1616"/>
              <a:ext cx="49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28">
              <a:extLst>
                <a:ext uri="{FF2B5EF4-FFF2-40B4-BE49-F238E27FC236}">
                  <a16:creationId xmlns:a16="http://schemas.microsoft.com/office/drawing/2014/main" id="{37B04350-42C1-454C-80D6-7467236B37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1616"/>
              <a:ext cx="545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6B309C11-1FF4-2A46-8107-C1DCA7AC6F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5" y="1570"/>
              <a:ext cx="91" cy="91"/>
            </a:xfrm>
            <a:custGeom>
              <a:avLst/>
              <a:gdLst>
                <a:gd name="T0" fmla="*/ 0 w 91"/>
                <a:gd name="T1" fmla="*/ 0 h 91"/>
                <a:gd name="T2" fmla="*/ 91 w 91"/>
                <a:gd name="T3" fmla="*/ 46 h 91"/>
                <a:gd name="T4" fmla="*/ 0 w 91"/>
                <a:gd name="T5" fmla="*/ 91 h 91"/>
                <a:gd name="T6" fmla="*/ 0 w 91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" h="91">
                  <a:moveTo>
                    <a:pt x="0" y="0"/>
                  </a:moveTo>
                  <a:lnTo>
                    <a:pt x="91" y="46"/>
                  </a:lnTo>
                  <a:lnTo>
                    <a:pt x="0" y="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16AD113D-0E6B-034F-BFB0-2D61971B8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1" y="1570"/>
              <a:ext cx="91" cy="91"/>
            </a:xfrm>
            <a:custGeom>
              <a:avLst/>
              <a:gdLst>
                <a:gd name="T0" fmla="*/ 0 w 91"/>
                <a:gd name="T1" fmla="*/ 0 h 91"/>
                <a:gd name="T2" fmla="*/ 91 w 91"/>
                <a:gd name="T3" fmla="*/ 46 h 91"/>
                <a:gd name="T4" fmla="*/ 0 w 91"/>
                <a:gd name="T5" fmla="*/ 91 h 91"/>
                <a:gd name="T6" fmla="*/ 0 w 91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" h="91">
                  <a:moveTo>
                    <a:pt x="0" y="0"/>
                  </a:moveTo>
                  <a:lnTo>
                    <a:pt x="91" y="46"/>
                  </a:lnTo>
                  <a:lnTo>
                    <a:pt x="0" y="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 Box 31">
              <a:extLst>
                <a:ext uri="{FF2B5EF4-FFF2-40B4-BE49-F238E27FC236}">
                  <a16:creationId xmlns:a16="http://schemas.microsoft.com/office/drawing/2014/main" id="{7B5FAF51-BCE8-5E4A-ACEB-0C2472DF96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6" y="981"/>
              <a:ext cx="17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800">
                  <a:solidFill>
                    <a:srgbClr val="FF0000"/>
                  </a:solidFill>
                  <a:latin typeface="Symbol" charset="0"/>
                </a:rPr>
                <a:t>g</a:t>
              </a:r>
            </a:p>
          </p:txBody>
        </p:sp>
        <p:sp>
          <p:nvSpPr>
            <p:cNvPr id="33" name="Text Box 32">
              <a:extLst>
                <a:ext uri="{FF2B5EF4-FFF2-40B4-BE49-F238E27FC236}">
                  <a16:creationId xmlns:a16="http://schemas.microsoft.com/office/drawing/2014/main" id="{7C616B98-7C64-CF49-8FB7-9648D751BC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5" y="1570"/>
              <a:ext cx="25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800">
                  <a:solidFill>
                    <a:srgbClr val="0000FF"/>
                  </a:solidFill>
                  <a:latin typeface="Symbol" charset="0"/>
                </a:rPr>
                <a:t>m</a:t>
              </a:r>
              <a:r>
                <a:rPr lang="en-US" sz="1800" baseline="30000">
                  <a:solidFill>
                    <a:srgbClr val="0000FF"/>
                  </a:solidFill>
                  <a:latin typeface="Symbol" charset="0"/>
                </a:rPr>
                <a:t>-</a:t>
              </a:r>
            </a:p>
          </p:txBody>
        </p:sp>
        <p:sp>
          <p:nvSpPr>
            <p:cNvPr id="34" name="Text Box 33">
              <a:extLst>
                <a:ext uri="{FF2B5EF4-FFF2-40B4-BE49-F238E27FC236}">
                  <a16:creationId xmlns:a16="http://schemas.microsoft.com/office/drawing/2014/main" id="{7E4D4099-B8A3-864C-96C9-2C8C37C9BA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77" y="1570"/>
              <a:ext cx="22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800">
                  <a:solidFill>
                    <a:srgbClr val="FF0000"/>
                  </a:solidFill>
                </a:rPr>
                <a:t>e</a:t>
              </a:r>
              <a:r>
                <a:rPr lang="en-US" sz="1800" baseline="30000">
                  <a:solidFill>
                    <a:srgbClr val="FF0000"/>
                  </a:solidFill>
                </a:rPr>
                <a:t>-</a:t>
              </a:r>
            </a:p>
          </p:txBody>
        </p:sp>
        <p:sp>
          <p:nvSpPr>
            <p:cNvPr id="35" name="Line 34">
              <a:extLst>
                <a:ext uri="{FF2B5EF4-FFF2-40B4-BE49-F238E27FC236}">
                  <a16:creationId xmlns:a16="http://schemas.microsoft.com/office/drawing/2014/main" id="{38348CC4-17CC-9A41-B813-F50D7D04D7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89" y="1616"/>
              <a:ext cx="72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36" name="Object 35">
              <a:extLst>
                <a:ext uri="{FF2B5EF4-FFF2-40B4-BE49-F238E27FC236}">
                  <a16:creationId xmlns:a16="http://schemas.microsoft.com/office/drawing/2014/main" id="{948447A4-EE5D-0D4C-808C-84AA602B8CB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560" y="1706"/>
            <a:ext cx="202" cy="2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55" name="Equation" r:id="rId3" imgW="203040" imgH="228600" progId="Equation.3">
                    <p:embed/>
                  </p:oleObj>
                </mc:Choice>
                <mc:Fallback>
                  <p:oleObj name="Equation" r:id="rId3" imgW="203040" imgH="228600" progId="Equation.3">
                    <p:embed/>
                    <p:pic>
                      <p:nvPicPr>
                        <p:cNvPr id="38" name="Object 3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60" y="1706"/>
                          <a:ext cx="202" cy="22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DFE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7" name="Object 36">
              <a:extLst>
                <a:ext uri="{FF2B5EF4-FFF2-40B4-BE49-F238E27FC236}">
                  <a16:creationId xmlns:a16="http://schemas.microsoft.com/office/drawing/2014/main" id="{31F55027-FE03-064A-8380-3FE4284E886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198" y="1162"/>
            <a:ext cx="152" cy="2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56" name="Equation" r:id="rId5" imgW="152280" imgH="203040" progId="Equation.3">
                    <p:embed/>
                  </p:oleObj>
                </mc:Choice>
                <mc:Fallback>
                  <p:oleObj name="Equation" r:id="rId5" imgW="152280" imgH="203040" progId="Equation.3">
                    <p:embed/>
                    <p:pic>
                      <p:nvPicPr>
                        <p:cNvPr id="39" name="Object 3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98" y="1162"/>
                          <a:ext cx="152" cy="2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8" name="Object 37">
              <a:extLst>
                <a:ext uri="{FF2B5EF4-FFF2-40B4-BE49-F238E27FC236}">
                  <a16:creationId xmlns:a16="http://schemas.microsoft.com/office/drawing/2014/main" id="{6611A3A5-4990-ED4E-A2B5-261B558C58D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014" y="1298"/>
            <a:ext cx="140" cy="1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57" name="Equation" r:id="rId7" imgW="139680" imgH="177480" progId="Equation.3">
                    <p:embed/>
                  </p:oleObj>
                </mc:Choice>
                <mc:Fallback>
                  <p:oleObj name="Equation" r:id="rId7" imgW="139680" imgH="177480" progId="Equation.3">
                    <p:embed/>
                    <p:pic>
                      <p:nvPicPr>
                        <p:cNvPr id="40" name="Object 3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14" y="1298"/>
                          <a:ext cx="140" cy="17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9" name="Line 38">
              <a:extLst>
                <a:ext uri="{FF2B5EF4-FFF2-40B4-BE49-F238E27FC236}">
                  <a16:creationId xmlns:a16="http://schemas.microsoft.com/office/drawing/2014/main" id="{1D1DED6E-0285-4049-B344-EF1ADCFFD1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6" y="1162"/>
              <a:ext cx="91" cy="9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Line 39">
              <a:extLst>
                <a:ext uri="{FF2B5EF4-FFF2-40B4-BE49-F238E27FC236}">
                  <a16:creationId xmlns:a16="http://schemas.microsoft.com/office/drawing/2014/main" id="{AF4F546E-46DC-CD48-BC26-3C3C1F2D5A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06" y="1162"/>
              <a:ext cx="91" cy="9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Arc 40">
              <a:extLst>
                <a:ext uri="{FF2B5EF4-FFF2-40B4-BE49-F238E27FC236}">
                  <a16:creationId xmlns:a16="http://schemas.microsoft.com/office/drawing/2014/main" id="{F91B52AE-A578-4445-8CCB-1CEB4B376D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9" y="1208"/>
              <a:ext cx="726" cy="409"/>
            </a:xfrm>
            <a:custGeom>
              <a:avLst/>
              <a:gdLst>
                <a:gd name="G0" fmla="+- 21597 0 0"/>
                <a:gd name="G1" fmla="+- 21600 0 0"/>
                <a:gd name="G2" fmla="+- 21600 0 0"/>
                <a:gd name="T0" fmla="*/ 0 w 43197"/>
                <a:gd name="T1" fmla="*/ 21221 h 21600"/>
                <a:gd name="T2" fmla="*/ 43197 w 43197"/>
                <a:gd name="T3" fmla="*/ 21600 h 21600"/>
                <a:gd name="T4" fmla="*/ 21597 w 43197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197" h="21600" fill="none" extrusionOk="0">
                  <a:moveTo>
                    <a:pt x="0" y="21221"/>
                  </a:moveTo>
                  <a:cubicBezTo>
                    <a:pt x="207" y="9441"/>
                    <a:pt x="9815" y="-1"/>
                    <a:pt x="21597" y="-1"/>
                  </a:cubicBezTo>
                  <a:cubicBezTo>
                    <a:pt x="33526" y="-1"/>
                    <a:pt x="43197" y="9670"/>
                    <a:pt x="43197" y="21600"/>
                  </a:cubicBezTo>
                </a:path>
                <a:path w="43197" h="21600" stroke="0" extrusionOk="0">
                  <a:moveTo>
                    <a:pt x="0" y="21221"/>
                  </a:moveTo>
                  <a:cubicBezTo>
                    <a:pt x="207" y="9441"/>
                    <a:pt x="9815" y="-1"/>
                    <a:pt x="21597" y="-1"/>
                  </a:cubicBezTo>
                  <a:cubicBezTo>
                    <a:pt x="33526" y="-1"/>
                    <a:pt x="43197" y="9670"/>
                    <a:pt x="43197" y="21600"/>
                  </a:cubicBezTo>
                  <a:lnTo>
                    <a:pt x="21597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174BCB7-7912-F942-ACF7-80894A24DB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9" y="1592"/>
              <a:ext cx="45" cy="45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D3A6983E-1930-2241-B106-68BAEC7F4C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1592"/>
              <a:ext cx="45" cy="45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396A9A27-A6F6-F64B-BBCF-42C7590F93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5" y="1257"/>
              <a:ext cx="45" cy="45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45" name="Line 44">
            <a:extLst>
              <a:ext uri="{FF2B5EF4-FFF2-40B4-BE49-F238E27FC236}">
                <a16:creationId xmlns:a16="http://schemas.microsoft.com/office/drawing/2014/main" id="{960EB493-054A-E343-B044-300940176575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5825" y="2212132"/>
            <a:ext cx="764919" cy="130619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47" name="Object 47">
            <a:extLst>
              <a:ext uri="{FF2B5EF4-FFF2-40B4-BE49-F238E27FC236}">
                <a16:creationId xmlns:a16="http://schemas.microsoft.com/office/drawing/2014/main" id="{725355E2-A684-FE41-BAEA-C097E5E5A3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4015814"/>
              </p:ext>
            </p:extLst>
          </p:nvPr>
        </p:nvGraphicFramePr>
        <p:xfrm>
          <a:off x="4356100" y="1707306"/>
          <a:ext cx="3529013" cy="658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8" name="Equation" r:id="rId9" imgW="2450880" imgH="457200" progId="Equation.3">
                  <p:embed/>
                </p:oleObj>
              </mc:Choice>
              <mc:Fallback>
                <p:oleObj name="Equation" r:id="rId9" imgW="2450880" imgH="457200" progId="Equation.3">
                  <p:embed/>
                  <p:pic>
                    <p:nvPicPr>
                      <p:cNvPr id="49" name="Object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100" y="1707306"/>
                        <a:ext cx="3529013" cy="658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8">
            <a:extLst>
              <a:ext uri="{FF2B5EF4-FFF2-40B4-BE49-F238E27FC236}">
                <a16:creationId xmlns:a16="http://schemas.microsoft.com/office/drawing/2014/main" id="{2D6E6429-F459-0C49-BB73-4B6BDE860B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6916553"/>
              </p:ext>
            </p:extLst>
          </p:nvPr>
        </p:nvGraphicFramePr>
        <p:xfrm>
          <a:off x="3634394" y="3424943"/>
          <a:ext cx="5184775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9" name="Equation" r:id="rId11" imgW="4063680" imgH="507960" progId="Equation.3">
                  <p:embed/>
                </p:oleObj>
              </mc:Choice>
              <mc:Fallback>
                <p:oleObj name="Equation" r:id="rId11" imgW="4063680" imgH="507960" progId="Equation.3">
                  <p:embed/>
                  <p:pic>
                    <p:nvPicPr>
                      <p:cNvPr id="50" name="Object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4394" y="3424943"/>
                        <a:ext cx="5184775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F5FE940D-B8F7-BD43-AB3A-8063C266A989}"/>
              </a:ext>
            </a:extLst>
          </p:cNvPr>
          <p:cNvSpPr/>
          <p:nvPr/>
        </p:nvSpPr>
        <p:spPr bwMode="auto">
          <a:xfrm>
            <a:off x="1046514" y="4630403"/>
            <a:ext cx="7050972" cy="381375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</a:pPr>
            <a:r>
              <a:rPr lang="en-US" kern="1000" spc="30" dirty="0">
                <a:cs typeface="Franklin Gothic Book"/>
              </a:rPr>
              <a:t>⇒ A </a:t>
            </a:r>
            <a:r>
              <a:rPr lang="en-US" kern="1000" spc="30" dirty="0" err="1">
                <a:cs typeface="Franklin Gothic Book"/>
              </a:rPr>
              <a:t>cLFV</a:t>
            </a:r>
            <a:r>
              <a:rPr lang="en-US" kern="1000" spc="30" dirty="0">
                <a:cs typeface="Franklin Gothic Book"/>
              </a:rPr>
              <a:t> signal would be clear evidence for New Physics</a:t>
            </a:r>
          </a:p>
          <a:p>
            <a:pPr algn="ctr">
              <a:spcBef>
                <a:spcPts val="0"/>
              </a:spcBef>
            </a:pP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8416BFBF-F4D1-A24D-8D44-088163796976}"/>
              </a:ext>
            </a:extLst>
          </p:cNvPr>
          <p:cNvSpPr/>
          <p:nvPr/>
        </p:nvSpPr>
        <p:spPr bwMode="auto">
          <a:xfrm>
            <a:off x="6804248" y="2755060"/>
            <a:ext cx="1854510" cy="381375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</a:pPr>
            <a:r>
              <a:rPr lang="en-US" kern="1000" spc="30" dirty="0">
                <a:cs typeface="Franklin Gothic Book"/>
              </a:rPr>
              <a:t>“Beauty of </a:t>
            </a:r>
            <a:r>
              <a:rPr lang="en-US" kern="1000" spc="30" dirty="0" err="1">
                <a:cs typeface="Franklin Gothic Book"/>
              </a:rPr>
              <a:t>cLFV</a:t>
            </a:r>
            <a:r>
              <a:rPr lang="en-US" kern="1000" spc="30" dirty="0">
                <a:cs typeface="Franklin Gothic Book"/>
              </a:rPr>
              <a:t>”</a:t>
            </a:r>
          </a:p>
          <a:p>
            <a:pPr algn="ctr">
              <a:spcBef>
                <a:spcPts val="0"/>
              </a:spcBef>
            </a:pPr>
            <a:endParaRPr lang="en-US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670577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D2F2D4-E36A-8643-954D-6E99F3C3D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cLFV</a:t>
            </a:r>
            <a:r>
              <a:rPr lang="en-US" dirty="0"/>
              <a:t> processes sensitive to New Physics (NP)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CF2095-3073-0F43-9792-E042DCA8726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6</a:t>
            </a:fld>
            <a:endParaRPr lang="de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71FD61-8BA9-A94E-A70E-8A691BE86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2782788"/>
            <a:ext cx="2055118" cy="1787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7E3CA8-A254-0B43-A636-142F243A9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2729" y="2494756"/>
            <a:ext cx="1632710" cy="209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D2429A-B71C-9D47-8DBF-30E910FAC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0273" y="2638772"/>
            <a:ext cx="1599856" cy="1805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0649C5D-177A-8040-96FA-CBDF63F660BB}"/>
              </a:ext>
            </a:extLst>
          </p:cNvPr>
          <p:cNvSpPr/>
          <p:nvPr/>
        </p:nvSpPr>
        <p:spPr bwMode="auto">
          <a:xfrm>
            <a:off x="683568" y="903287"/>
            <a:ext cx="4326062" cy="516336"/>
          </a:xfrm>
          <a:prstGeom prst="roundRect">
            <a:avLst/>
          </a:prstGeom>
          <a:noFill/>
          <a:ln w="2857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2000" dirty="0">
                <a:latin typeface="Symbol" charset="2"/>
                <a:cs typeface="Symbol" charset="2"/>
              </a:rPr>
              <a:t>m</a:t>
            </a:r>
            <a:r>
              <a:rPr lang="en-GB" sz="2000" dirty="0">
                <a:latin typeface="Century Gothic"/>
                <a:cs typeface="Century Gothic"/>
              </a:rPr>
              <a:t>, </a:t>
            </a:r>
            <a:r>
              <a:rPr lang="en-GB" sz="2000" dirty="0">
                <a:latin typeface="Symbol" charset="2"/>
                <a:cs typeface="Symbol" charset="2"/>
              </a:rPr>
              <a:t>t</a:t>
            </a:r>
            <a:r>
              <a:rPr lang="en-GB" sz="2000" dirty="0">
                <a:latin typeface="Century Gothic"/>
                <a:cs typeface="Century Gothic"/>
              </a:rPr>
              <a:t> “forbidden” decays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63A198-8612-904F-A35E-D3BA083F60E5}"/>
              </a:ext>
            </a:extLst>
          </p:cNvPr>
          <p:cNvSpPr txBox="1"/>
          <p:nvPr/>
        </p:nvSpPr>
        <p:spPr>
          <a:xfrm>
            <a:off x="2819400" y="1751583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800" kern="1000" spc="30" dirty="0" err="1">
              <a:latin typeface="+mn-lt"/>
              <a:cs typeface="Franklin Gothic Book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217331B-1468-444A-88EF-A1B1DA33299F}"/>
              </a:ext>
            </a:extLst>
          </p:cNvPr>
          <p:cNvSpPr/>
          <p:nvPr/>
        </p:nvSpPr>
        <p:spPr bwMode="auto">
          <a:xfrm>
            <a:off x="5372729" y="907119"/>
            <a:ext cx="1503528" cy="914400"/>
          </a:xfrm>
          <a:prstGeom prst="roundRect">
            <a:avLst/>
          </a:prstGeom>
          <a:noFill/>
          <a:ln w="2857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1800" b="1" dirty="0">
                <a:latin typeface="Symbol" pitchFamily="18" charset="2"/>
                <a:sym typeface="Symbol"/>
              </a:rPr>
              <a:t>m </a:t>
            </a:r>
            <a:r>
              <a:rPr lang="en-GB" sz="1800" b="1" dirty="0"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lang="en-GB" sz="1800" dirty="0">
                <a:latin typeface="Century Gothic"/>
                <a:cs typeface="Century Gothic"/>
                <a:sym typeface="Symbol"/>
              </a:rPr>
              <a:t>e</a:t>
            </a:r>
          </a:p>
          <a:p>
            <a:pPr algn="ctr"/>
            <a:r>
              <a:rPr lang="en-GB" sz="1800" dirty="0">
                <a:latin typeface="Century Gothic"/>
                <a:cs typeface="Century Gothic"/>
                <a:sym typeface="Symbol"/>
              </a:rPr>
              <a:t>conversion</a:t>
            </a:r>
            <a:endParaRPr lang="en-GB" sz="1800" dirty="0">
              <a:latin typeface="Century Gothic"/>
              <a:cs typeface="Century Gothic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4C05F82-D5CD-4846-A099-57BDF33C8175}"/>
              </a:ext>
            </a:extLst>
          </p:cNvPr>
          <p:cNvSpPr/>
          <p:nvPr/>
        </p:nvSpPr>
        <p:spPr bwMode="auto">
          <a:xfrm>
            <a:off x="7020272" y="907119"/>
            <a:ext cx="1599857" cy="1016559"/>
          </a:xfrm>
          <a:prstGeom prst="roundRect">
            <a:avLst/>
          </a:prstGeom>
          <a:noFill/>
          <a:ln w="2857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</a:pPr>
            <a:r>
              <a:rPr lang="en-GB" sz="1800" dirty="0">
                <a:latin typeface="Century Gothic"/>
                <a:cs typeface="Century Gothic"/>
                <a:sym typeface="Symbol"/>
              </a:rPr>
              <a:t>Anomalous </a:t>
            </a:r>
          </a:p>
          <a:p>
            <a:pPr algn="ctr">
              <a:spcBef>
                <a:spcPts val="0"/>
              </a:spcBef>
            </a:pPr>
            <a:r>
              <a:rPr lang="en-GB" sz="1800" dirty="0">
                <a:latin typeface="Century Gothic"/>
                <a:cs typeface="Century Gothic"/>
                <a:sym typeface="Symbol"/>
              </a:rPr>
              <a:t>magnetic </a:t>
            </a:r>
          </a:p>
          <a:p>
            <a:pPr algn="ctr">
              <a:spcBef>
                <a:spcPts val="0"/>
              </a:spcBef>
            </a:pPr>
            <a:r>
              <a:rPr lang="en-GB" sz="1800" dirty="0">
                <a:latin typeface="Century Gothic"/>
                <a:cs typeface="Century Gothic"/>
                <a:sym typeface="Symbol"/>
              </a:rPr>
              <a:t>moment</a:t>
            </a:r>
            <a:endParaRPr lang="en-GB" sz="1800" dirty="0">
              <a:latin typeface="Century Gothic"/>
              <a:cs typeface="Century Gothic"/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D44C46B0-06D0-A044-BB6A-6EEE1CB61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0177" y="2305224"/>
            <a:ext cx="2919944" cy="231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1234077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D2F2D4-E36A-8643-954D-6E99F3C3D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cLFV</a:t>
            </a:r>
            <a:r>
              <a:rPr lang="en-US" dirty="0"/>
              <a:t> processes sensitive to New Physics (NP)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CF2095-3073-0F43-9792-E042DCA8726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7</a:t>
            </a:fld>
            <a:endParaRPr lang="de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71FD61-8BA9-A94E-A70E-8A691BE86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2782788"/>
            <a:ext cx="2055118" cy="1787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7E3CA8-A254-0B43-A636-142F243A9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2729" y="2494756"/>
            <a:ext cx="1632710" cy="209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D2429A-B71C-9D47-8DBF-30E910FAC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0273" y="2638772"/>
            <a:ext cx="1599856" cy="1805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63A198-8612-904F-A35E-D3BA083F60E5}"/>
              </a:ext>
            </a:extLst>
          </p:cNvPr>
          <p:cNvSpPr txBox="1"/>
          <p:nvPr/>
        </p:nvSpPr>
        <p:spPr>
          <a:xfrm>
            <a:off x="2819400" y="1751583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800" kern="1000" spc="30" dirty="0" err="1">
              <a:latin typeface="+mn-lt"/>
              <a:cs typeface="Franklin Gothic Book"/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D44C46B0-06D0-A044-BB6A-6EEE1CB61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0177" y="2305224"/>
            <a:ext cx="2919944" cy="231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4460211-96A7-874C-B2B9-8C3E16ECB80D}"/>
              </a:ext>
            </a:extLst>
          </p:cNvPr>
          <p:cNvSpPr/>
          <p:nvPr/>
        </p:nvSpPr>
        <p:spPr bwMode="auto">
          <a:xfrm>
            <a:off x="490177" y="2355726"/>
            <a:ext cx="1417527" cy="2160712"/>
          </a:xfrm>
          <a:prstGeom prst="roundRect">
            <a:avLst/>
          </a:prstGeom>
          <a:noFill/>
          <a:ln w="28575" cap="flat" cmpd="sng" algn="ctr">
            <a:solidFill>
              <a:srgbClr val="003B6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EF2F73D-4743-7642-86DD-0ACAC7B4BF3B}"/>
              </a:ext>
            </a:extLst>
          </p:cNvPr>
          <p:cNvSpPr/>
          <p:nvPr/>
        </p:nvSpPr>
        <p:spPr bwMode="auto">
          <a:xfrm>
            <a:off x="5319883" y="2305224"/>
            <a:ext cx="1632710" cy="2160712"/>
          </a:xfrm>
          <a:prstGeom prst="roundRect">
            <a:avLst/>
          </a:prstGeom>
          <a:noFill/>
          <a:ln w="28575" cap="flat" cmpd="sng" algn="ctr">
            <a:solidFill>
              <a:srgbClr val="19741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109637-4969-3B44-9BFB-C14D79F3A1BE}"/>
              </a:ext>
            </a:extLst>
          </p:cNvPr>
          <p:cNvSpPr txBox="1"/>
          <p:nvPr/>
        </p:nvSpPr>
        <p:spPr>
          <a:xfrm>
            <a:off x="2262256" y="1848024"/>
            <a:ext cx="771430" cy="28943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This talk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3032F08-A95F-064F-96B9-73A5208BD810}"/>
              </a:ext>
            </a:extLst>
          </p:cNvPr>
          <p:cNvCxnSpPr>
            <a:cxnSpLocks/>
          </p:cNvCxnSpPr>
          <p:nvPr/>
        </p:nvCxnSpPr>
        <p:spPr bwMode="auto">
          <a:xfrm flipH="1">
            <a:off x="1813310" y="2067694"/>
            <a:ext cx="396100" cy="28803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6894B18-F0EC-E846-9A12-2E8425281427}"/>
              </a:ext>
            </a:extLst>
          </p:cNvPr>
          <p:cNvCxnSpPr>
            <a:cxnSpLocks/>
          </p:cNvCxnSpPr>
          <p:nvPr/>
        </p:nvCxnSpPr>
        <p:spPr bwMode="auto">
          <a:xfrm>
            <a:off x="5022083" y="2061996"/>
            <a:ext cx="356600" cy="25779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0D71016-1BB6-704A-8FD4-B876A4F9CD2C}"/>
              </a:ext>
            </a:extLst>
          </p:cNvPr>
          <p:cNvSpPr txBox="1"/>
          <p:nvPr/>
        </p:nvSpPr>
        <p:spPr>
          <a:xfrm>
            <a:off x="4139952" y="185167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Next talk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B69260B2-A8BB-B745-95C5-9E91B058E6AF}"/>
              </a:ext>
            </a:extLst>
          </p:cNvPr>
          <p:cNvSpPr/>
          <p:nvPr/>
        </p:nvSpPr>
        <p:spPr bwMode="auto">
          <a:xfrm>
            <a:off x="3401480" y="2305224"/>
            <a:ext cx="1665617" cy="2160712"/>
          </a:xfrm>
          <a:prstGeom prst="roundRect">
            <a:avLst/>
          </a:prstGeom>
          <a:noFill/>
          <a:ln w="28575" cap="flat" cmpd="sng" algn="ctr">
            <a:solidFill>
              <a:srgbClr val="91496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F6FE199-09C2-9B4E-B19F-DBB3BEFAB892}"/>
              </a:ext>
            </a:extLst>
          </p:cNvPr>
          <p:cNvSpPr txBox="1"/>
          <p:nvPr/>
        </p:nvSpPr>
        <p:spPr>
          <a:xfrm>
            <a:off x="3641876" y="2371736"/>
            <a:ext cx="1146148" cy="28943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Mu3e @ PSI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B38B1DC3-F57B-0748-87AD-C66F38F1D8B5}"/>
              </a:ext>
            </a:extLst>
          </p:cNvPr>
          <p:cNvSpPr/>
          <p:nvPr/>
        </p:nvSpPr>
        <p:spPr bwMode="auto">
          <a:xfrm>
            <a:off x="683568" y="903287"/>
            <a:ext cx="4326062" cy="516336"/>
          </a:xfrm>
          <a:prstGeom prst="roundRect">
            <a:avLst/>
          </a:prstGeom>
          <a:noFill/>
          <a:ln w="2857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2000" dirty="0">
                <a:latin typeface="Symbol" charset="2"/>
                <a:cs typeface="Symbol" charset="2"/>
              </a:rPr>
              <a:t>m</a:t>
            </a:r>
            <a:r>
              <a:rPr lang="en-GB" sz="2000" dirty="0">
                <a:latin typeface="Century Gothic"/>
                <a:cs typeface="Century Gothic"/>
              </a:rPr>
              <a:t>, </a:t>
            </a:r>
            <a:r>
              <a:rPr lang="en-GB" sz="2000" dirty="0">
                <a:latin typeface="Symbol" charset="2"/>
                <a:cs typeface="Symbol" charset="2"/>
              </a:rPr>
              <a:t>t</a:t>
            </a:r>
            <a:r>
              <a:rPr lang="en-GB" sz="2000" dirty="0">
                <a:latin typeface="Century Gothic"/>
                <a:cs typeface="Century Gothic"/>
              </a:rPr>
              <a:t> “forbidden” decays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C0513284-2DF8-9E40-B28F-170153E11816}"/>
              </a:ext>
            </a:extLst>
          </p:cNvPr>
          <p:cNvSpPr/>
          <p:nvPr/>
        </p:nvSpPr>
        <p:spPr bwMode="auto">
          <a:xfrm>
            <a:off x="5372729" y="907119"/>
            <a:ext cx="1503528" cy="914400"/>
          </a:xfrm>
          <a:prstGeom prst="roundRect">
            <a:avLst/>
          </a:prstGeom>
          <a:noFill/>
          <a:ln w="2857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1800" b="1" dirty="0">
                <a:latin typeface="Symbol" pitchFamily="18" charset="2"/>
                <a:sym typeface="Symbol"/>
              </a:rPr>
              <a:t>m </a:t>
            </a:r>
            <a:r>
              <a:rPr lang="en-GB" sz="1800" b="1" dirty="0"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lang="en-GB" sz="1800" dirty="0">
                <a:latin typeface="Century Gothic"/>
                <a:cs typeface="Century Gothic"/>
                <a:sym typeface="Symbol"/>
              </a:rPr>
              <a:t>e</a:t>
            </a:r>
          </a:p>
          <a:p>
            <a:pPr algn="ctr"/>
            <a:r>
              <a:rPr lang="en-GB" sz="1800" dirty="0">
                <a:latin typeface="Century Gothic"/>
                <a:cs typeface="Century Gothic"/>
                <a:sym typeface="Symbol"/>
              </a:rPr>
              <a:t>conversion</a:t>
            </a:r>
            <a:endParaRPr lang="en-GB" sz="1800" dirty="0">
              <a:latin typeface="Century Gothic"/>
              <a:cs typeface="Century Gothic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62AACFE7-7430-3149-B7EC-4A715C6B4CEA}"/>
              </a:ext>
            </a:extLst>
          </p:cNvPr>
          <p:cNvSpPr/>
          <p:nvPr/>
        </p:nvSpPr>
        <p:spPr bwMode="auto">
          <a:xfrm>
            <a:off x="7020272" y="907119"/>
            <a:ext cx="1599857" cy="1016559"/>
          </a:xfrm>
          <a:prstGeom prst="roundRect">
            <a:avLst/>
          </a:prstGeom>
          <a:noFill/>
          <a:ln w="2857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</a:pPr>
            <a:r>
              <a:rPr lang="en-GB" sz="1800" dirty="0">
                <a:latin typeface="Century Gothic"/>
                <a:cs typeface="Century Gothic"/>
                <a:sym typeface="Symbol"/>
              </a:rPr>
              <a:t>Anomalous </a:t>
            </a:r>
          </a:p>
          <a:p>
            <a:pPr algn="ctr">
              <a:spcBef>
                <a:spcPts val="0"/>
              </a:spcBef>
            </a:pPr>
            <a:r>
              <a:rPr lang="en-GB" sz="1800" dirty="0">
                <a:latin typeface="Century Gothic"/>
                <a:cs typeface="Century Gothic"/>
                <a:sym typeface="Symbol"/>
              </a:rPr>
              <a:t>magnetic </a:t>
            </a:r>
          </a:p>
          <a:p>
            <a:pPr algn="ctr">
              <a:spcBef>
                <a:spcPts val="0"/>
              </a:spcBef>
            </a:pPr>
            <a:r>
              <a:rPr lang="en-GB" sz="1800" dirty="0">
                <a:latin typeface="Century Gothic"/>
                <a:cs typeface="Century Gothic"/>
                <a:sym typeface="Symbol"/>
              </a:rPr>
              <a:t>moment</a:t>
            </a:r>
            <a:endParaRPr lang="en-GB" sz="1800" dirty="0">
              <a:latin typeface="Century Gothic"/>
              <a:cs typeface="Century Gothic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A30DFE0-98C3-E649-876B-AA2C2D6E372A}"/>
              </a:ext>
            </a:extLst>
          </p:cNvPr>
          <p:cNvCxnSpPr>
            <a:cxnSpLocks/>
          </p:cNvCxnSpPr>
          <p:nvPr/>
        </p:nvCxnSpPr>
        <p:spPr bwMode="auto">
          <a:xfrm>
            <a:off x="3131840" y="2061996"/>
            <a:ext cx="360040" cy="2937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21634003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291D54BE-A53C-6740-A2F1-22E256F3E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2428" y="430434"/>
            <a:ext cx="4238950" cy="4116763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EEE8356-E29C-3C4B-B876-D26D7F8BD8D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43000" y="1459502"/>
            <a:ext cx="3529000" cy="2749471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Started with </a:t>
            </a:r>
            <a:br>
              <a:rPr lang="en-US" dirty="0"/>
            </a:br>
            <a:r>
              <a:rPr lang="en-US" dirty="0"/>
              <a:t>Pontecorvo &amp; Hincks 1947</a:t>
            </a:r>
          </a:p>
          <a:p>
            <a:pPr>
              <a:spcAft>
                <a:spcPts val="1200"/>
              </a:spcAft>
            </a:pPr>
            <a:r>
              <a:rPr lang="en-US" dirty="0"/>
              <a:t>Currently all three limits </a:t>
            </a:r>
            <a:br>
              <a:rPr lang="en-US" dirty="0"/>
            </a:br>
            <a:r>
              <a:rPr lang="en-US" dirty="0"/>
              <a:t>held by PSI experiments</a:t>
            </a:r>
          </a:p>
          <a:p>
            <a:pPr>
              <a:spcAft>
                <a:spcPts val="1200"/>
              </a:spcAft>
            </a:pPr>
            <a:r>
              <a:rPr lang="en-US" dirty="0"/>
              <a:t>MEG II experiment aims for </a:t>
            </a:r>
            <a:br>
              <a:rPr lang="en-US" dirty="0"/>
            </a:br>
            <a:r>
              <a:rPr lang="en-US" dirty="0"/>
              <a:t>10x improvement</a:t>
            </a:r>
          </a:p>
          <a:p>
            <a:pPr>
              <a:spcAft>
                <a:spcPts val="1200"/>
              </a:spcAft>
            </a:pPr>
            <a:r>
              <a:rPr lang="en-US" dirty="0"/>
              <a:t>COMET, Mu2e and Mu3e </a:t>
            </a:r>
            <a:br>
              <a:rPr lang="en-US" dirty="0"/>
            </a:br>
            <a:r>
              <a:rPr lang="en-US" dirty="0"/>
              <a:t>aim for &gt; 100-1000x improvement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2BECAF2-A878-5140-B909-6B613F120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7211" y="216000"/>
            <a:ext cx="2384363" cy="1107996"/>
          </a:xfrm>
        </p:spPr>
        <p:txBody>
          <a:bodyPr/>
          <a:lstStyle/>
          <a:p>
            <a:r>
              <a:rPr lang="en-US" dirty="0"/>
              <a:t>Long history of </a:t>
            </a:r>
            <a:r>
              <a:rPr lang="en-US" dirty="0" err="1"/>
              <a:t>cLFV</a:t>
            </a:r>
            <a:r>
              <a:rPr lang="en-US" dirty="0"/>
              <a:t> searches with muons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7459FB-FD40-1A45-9533-C99319E8ED6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8</a:t>
            </a:fld>
            <a:endParaRPr lang="de-DE" dirty="0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3B0A74C1-ACEA-704D-B2B9-630749F569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9006" y="4608104"/>
            <a:ext cx="48272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900" dirty="0"/>
              <a:t> 1940     1950    1960     1970    1980     1990      2000    2010     2020     2030     2040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3F74C00-339C-F248-8E00-F6F0773AF490}"/>
              </a:ext>
            </a:extLst>
          </p:cNvPr>
          <p:cNvGrpSpPr/>
          <p:nvPr/>
        </p:nvGrpSpPr>
        <p:grpSpPr>
          <a:xfrm>
            <a:off x="4337260" y="430433"/>
            <a:ext cx="450764" cy="4157541"/>
            <a:chOff x="4427984" y="1310571"/>
            <a:chExt cx="450764" cy="5370838"/>
          </a:xfrm>
        </p:grpSpPr>
        <p:sp>
          <p:nvSpPr>
            <p:cNvPr id="8" name="Text Box 6">
              <a:extLst>
                <a:ext uri="{FF2B5EF4-FFF2-40B4-BE49-F238E27FC236}">
                  <a16:creationId xmlns:a16="http://schemas.microsoft.com/office/drawing/2014/main" id="{9B0312FD-5BAF-7741-AF1E-339564527E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27984" y="1591672"/>
              <a:ext cx="402674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000" dirty="0"/>
                <a:t>10</a:t>
              </a:r>
              <a:r>
                <a:rPr lang="en-US" sz="1000" baseline="30000" dirty="0"/>
                <a:t>-1</a:t>
              </a:r>
            </a:p>
          </p:txBody>
        </p:sp>
        <p:sp>
          <p:nvSpPr>
            <p:cNvPr id="9" name="Text Box 7">
              <a:extLst>
                <a:ext uri="{FF2B5EF4-FFF2-40B4-BE49-F238E27FC236}">
                  <a16:creationId xmlns:a16="http://schemas.microsoft.com/office/drawing/2014/main" id="{A89C6A19-7074-C44F-ADE8-BA4897741F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27984" y="1871027"/>
              <a:ext cx="402674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000" dirty="0"/>
                <a:t>10</a:t>
              </a:r>
              <a:r>
                <a:rPr lang="en-US" sz="1000" baseline="30000" dirty="0"/>
                <a:t>-2</a:t>
              </a:r>
            </a:p>
          </p:txBody>
        </p:sp>
        <p:sp>
          <p:nvSpPr>
            <p:cNvPr id="10" name="Text Box 8">
              <a:extLst>
                <a:ext uri="{FF2B5EF4-FFF2-40B4-BE49-F238E27FC236}">
                  <a16:creationId xmlns:a16="http://schemas.microsoft.com/office/drawing/2014/main" id="{329EFCB5-7814-AE47-B5F1-FABA3B9875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27984" y="2150382"/>
              <a:ext cx="402674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000" dirty="0"/>
                <a:t>10</a:t>
              </a:r>
              <a:r>
                <a:rPr lang="en-US" sz="1000" baseline="30000" dirty="0"/>
                <a:t>-3</a:t>
              </a:r>
            </a:p>
          </p:txBody>
        </p:sp>
        <p:sp>
          <p:nvSpPr>
            <p:cNvPr id="11" name="Text Box 9">
              <a:extLst>
                <a:ext uri="{FF2B5EF4-FFF2-40B4-BE49-F238E27FC236}">
                  <a16:creationId xmlns:a16="http://schemas.microsoft.com/office/drawing/2014/main" id="{46223F95-2082-7B46-AAA1-FDB40FEC05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27984" y="2429737"/>
              <a:ext cx="402674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000" dirty="0"/>
                <a:t>10</a:t>
              </a:r>
              <a:r>
                <a:rPr lang="en-US" sz="1000" baseline="30000" dirty="0"/>
                <a:t>-4</a:t>
              </a:r>
            </a:p>
          </p:txBody>
        </p:sp>
        <p:sp>
          <p:nvSpPr>
            <p:cNvPr id="12" name="Text Box 10">
              <a:extLst>
                <a:ext uri="{FF2B5EF4-FFF2-40B4-BE49-F238E27FC236}">
                  <a16:creationId xmlns:a16="http://schemas.microsoft.com/office/drawing/2014/main" id="{DEE83B81-2122-A643-961D-749EA47044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27984" y="2709092"/>
              <a:ext cx="402674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000" dirty="0"/>
                <a:t>10</a:t>
              </a:r>
              <a:r>
                <a:rPr lang="en-US" sz="1000" baseline="30000" dirty="0"/>
                <a:t>-5</a:t>
              </a:r>
            </a:p>
          </p:txBody>
        </p:sp>
        <p:sp>
          <p:nvSpPr>
            <p:cNvPr id="13" name="Text Box 11">
              <a:extLst>
                <a:ext uri="{FF2B5EF4-FFF2-40B4-BE49-F238E27FC236}">
                  <a16:creationId xmlns:a16="http://schemas.microsoft.com/office/drawing/2014/main" id="{B7CAF669-E40A-E048-B8EB-304FC2A564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27984" y="2988447"/>
              <a:ext cx="402674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000" dirty="0"/>
                <a:t>10</a:t>
              </a:r>
              <a:r>
                <a:rPr lang="en-US" sz="1000" baseline="30000" dirty="0"/>
                <a:t>-6</a:t>
              </a:r>
            </a:p>
          </p:txBody>
        </p:sp>
        <p:sp>
          <p:nvSpPr>
            <p:cNvPr id="14" name="Text Box 12">
              <a:extLst>
                <a:ext uri="{FF2B5EF4-FFF2-40B4-BE49-F238E27FC236}">
                  <a16:creationId xmlns:a16="http://schemas.microsoft.com/office/drawing/2014/main" id="{B39075A7-E350-C64B-8C67-77587A08CA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27984" y="3267802"/>
              <a:ext cx="402674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000" dirty="0"/>
                <a:t>10</a:t>
              </a:r>
              <a:r>
                <a:rPr lang="en-US" sz="1000" baseline="30000" dirty="0"/>
                <a:t>-7</a:t>
              </a:r>
            </a:p>
          </p:txBody>
        </p:sp>
        <p:sp>
          <p:nvSpPr>
            <p:cNvPr id="15" name="Text Box 14">
              <a:extLst>
                <a:ext uri="{FF2B5EF4-FFF2-40B4-BE49-F238E27FC236}">
                  <a16:creationId xmlns:a16="http://schemas.microsoft.com/office/drawing/2014/main" id="{BF673A71-8595-A047-916D-6066100C82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27984" y="3828258"/>
              <a:ext cx="402674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000" dirty="0"/>
                <a:t>10</a:t>
              </a:r>
              <a:r>
                <a:rPr lang="en-US" sz="1000" baseline="30000" dirty="0"/>
                <a:t>-9</a:t>
              </a:r>
            </a:p>
          </p:txBody>
        </p:sp>
        <p:sp>
          <p:nvSpPr>
            <p:cNvPr id="16" name="Text Box 15">
              <a:extLst>
                <a:ext uri="{FF2B5EF4-FFF2-40B4-BE49-F238E27FC236}">
                  <a16:creationId xmlns:a16="http://schemas.microsoft.com/office/drawing/2014/main" id="{F39C0D4C-7A05-D94B-9A12-827904CFAB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27984" y="4107613"/>
              <a:ext cx="450764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000" dirty="0"/>
                <a:t>10</a:t>
              </a:r>
              <a:r>
                <a:rPr lang="en-US" sz="1000" baseline="30000" dirty="0"/>
                <a:t>-10</a:t>
              </a:r>
            </a:p>
          </p:txBody>
        </p:sp>
        <p:sp>
          <p:nvSpPr>
            <p:cNvPr id="17" name="Text Box 16">
              <a:extLst>
                <a:ext uri="{FF2B5EF4-FFF2-40B4-BE49-F238E27FC236}">
                  <a16:creationId xmlns:a16="http://schemas.microsoft.com/office/drawing/2014/main" id="{25F17971-7B1F-BF4B-8B19-9E57426038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27984" y="4386968"/>
              <a:ext cx="450764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000" dirty="0"/>
                <a:t>10</a:t>
              </a:r>
              <a:r>
                <a:rPr lang="en-US" sz="1000" baseline="30000" dirty="0"/>
                <a:t>-11</a:t>
              </a:r>
            </a:p>
          </p:txBody>
        </p:sp>
        <p:sp>
          <p:nvSpPr>
            <p:cNvPr id="18" name="Text Box 17">
              <a:extLst>
                <a:ext uri="{FF2B5EF4-FFF2-40B4-BE49-F238E27FC236}">
                  <a16:creationId xmlns:a16="http://schemas.microsoft.com/office/drawing/2014/main" id="{61F84ED9-103C-534E-83B0-437B265AD9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27984" y="4666323"/>
              <a:ext cx="450764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000" dirty="0"/>
                <a:t>10</a:t>
              </a:r>
              <a:r>
                <a:rPr lang="en-US" sz="1000" baseline="30000" dirty="0"/>
                <a:t>-12</a:t>
              </a:r>
            </a:p>
          </p:txBody>
        </p:sp>
        <p:sp>
          <p:nvSpPr>
            <p:cNvPr id="19" name="Text Box 18">
              <a:extLst>
                <a:ext uri="{FF2B5EF4-FFF2-40B4-BE49-F238E27FC236}">
                  <a16:creationId xmlns:a16="http://schemas.microsoft.com/office/drawing/2014/main" id="{EB79D040-0376-CC40-B9CA-BA5AD6D9D8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27984" y="4945678"/>
              <a:ext cx="450764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000" dirty="0"/>
                <a:t>10</a:t>
              </a:r>
              <a:r>
                <a:rPr lang="en-US" sz="1000" baseline="30000" dirty="0"/>
                <a:t>-13</a:t>
              </a:r>
            </a:p>
          </p:txBody>
        </p:sp>
        <p:sp>
          <p:nvSpPr>
            <p:cNvPr id="20" name="Text Box 19">
              <a:extLst>
                <a:ext uri="{FF2B5EF4-FFF2-40B4-BE49-F238E27FC236}">
                  <a16:creationId xmlns:a16="http://schemas.microsoft.com/office/drawing/2014/main" id="{F974E77F-6809-524B-87FC-2BA4C42D31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27984" y="5225033"/>
              <a:ext cx="450764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000" dirty="0"/>
                <a:t>10</a:t>
              </a:r>
              <a:r>
                <a:rPr lang="en-US" sz="1000" baseline="30000" dirty="0"/>
                <a:t>-14</a:t>
              </a:r>
            </a:p>
          </p:txBody>
        </p:sp>
        <p:sp>
          <p:nvSpPr>
            <p:cNvPr id="21" name="Text Box 20">
              <a:extLst>
                <a:ext uri="{FF2B5EF4-FFF2-40B4-BE49-F238E27FC236}">
                  <a16:creationId xmlns:a16="http://schemas.microsoft.com/office/drawing/2014/main" id="{6B1BF793-EC4A-2C49-8A63-BBA8F21450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27984" y="5504388"/>
              <a:ext cx="450764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000"/>
                <a:t>10</a:t>
              </a:r>
              <a:r>
                <a:rPr lang="en-US" sz="1000" baseline="30000"/>
                <a:t>-15</a:t>
              </a:r>
            </a:p>
          </p:txBody>
        </p:sp>
        <p:sp>
          <p:nvSpPr>
            <p:cNvPr id="22" name="Text Box 41">
              <a:extLst>
                <a:ext uri="{FF2B5EF4-FFF2-40B4-BE49-F238E27FC236}">
                  <a16:creationId xmlns:a16="http://schemas.microsoft.com/office/drawing/2014/main" id="{E8CC76E8-1873-DD44-BF78-806CBB2161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27984" y="5783743"/>
              <a:ext cx="450764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000" dirty="0"/>
                <a:t>10</a:t>
              </a:r>
              <a:r>
                <a:rPr lang="en-US" sz="1000" baseline="30000" dirty="0"/>
                <a:t>-16</a:t>
              </a:r>
            </a:p>
          </p:txBody>
        </p:sp>
        <p:sp>
          <p:nvSpPr>
            <p:cNvPr id="23" name="Text Box 14">
              <a:extLst>
                <a:ext uri="{FF2B5EF4-FFF2-40B4-BE49-F238E27FC236}">
                  <a16:creationId xmlns:a16="http://schemas.microsoft.com/office/drawing/2014/main" id="{ECB6B0C9-8823-9346-900A-8A77E29DF5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27984" y="3547157"/>
              <a:ext cx="402674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000" dirty="0"/>
                <a:t>10</a:t>
              </a:r>
              <a:r>
                <a:rPr lang="en-US" sz="1000" baseline="30000" dirty="0"/>
                <a:t>-8</a:t>
              </a:r>
            </a:p>
          </p:txBody>
        </p:sp>
        <p:sp>
          <p:nvSpPr>
            <p:cNvPr id="24" name="Text Box 41">
              <a:extLst>
                <a:ext uri="{FF2B5EF4-FFF2-40B4-BE49-F238E27FC236}">
                  <a16:creationId xmlns:a16="http://schemas.microsoft.com/office/drawing/2014/main" id="{2BC0F17E-95E3-634D-91C7-2F7B0FA1A3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27984" y="6063099"/>
              <a:ext cx="450764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000" dirty="0"/>
                <a:t>10</a:t>
              </a:r>
              <a:r>
                <a:rPr lang="en-US" sz="1000" baseline="30000" dirty="0"/>
                <a:t>-17</a:t>
              </a:r>
            </a:p>
          </p:txBody>
        </p:sp>
        <p:sp>
          <p:nvSpPr>
            <p:cNvPr id="25" name="Text Box 6">
              <a:extLst>
                <a:ext uri="{FF2B5EF4-FFF2-40B4-BE49-F238E27FC236}">
                  <a16:creationId xmlns:a16="http://schemas.microsoft.com/office/drawing/2014/main" id="{6204B085-F4B8-8D47-8EE4-8A7E6D208C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27984" y="1310571"/>
              <a:ext cx="255198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000" dirty="0"/>
                <a:t>1</a:t>
              </a:r>
              <a:endParaRPr lang="en-US" sz="1000" baseline="30000" dirty="0"/>
            </a:p>
          </p:txBody>
        </p:sp>
        <p:sp>
          <p:nvSpPr>
            <p:cNvPr id="52" name="Text Box 41">
              <a:extLst>
                <a:ext uri="{FF2B5EF4-FFF2-40B4-BE49-F238E27FC236}">
                  <a16:creationId xmlns:a16="http://schemas.microsoft.com/office/drawing/2014/main" id="{13161262-84C5-A741-A677-0840C40ADC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27984" y="6363333"/>
              <a:ext cx="450764" cy="3180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000" dirty="0"/>
                <a:t>10</a:t>
              </a:r>
              <a:r>
                <a:rPr lang="en-US" sz="1000" baseline="30000" dirty="0"/>
                <a:t>-18</a:t>
              </a:r>
            </a:p>
          </p:txBody>
        </p:sp>
      </p:grpSp>
      <p:grpSp>
        <p:nvGrpSpPr>
          <p:cNvPr id="26" name="Group 21">
            <a:extLst>
              <a:ext uri="{FF2B5EF4-FFF2-40B4-BE49-F238E27FC236}">
                <a16:creationId xmlns:a16="http://schemas.microsoft.com/office/drawing/2014/main" id="{CA4E80E2-3326-944F-838E-28A47CEFE86C}"/>
              </a:ext>
            </a:extLst>
          </p:cNvPr>
          <p:cNvGrpSpPr>
            <a:grpSpLocks/>
          </p:cNvGrpSpPr>
          <p:nvPr/>
        </p:nvGrpSpPr>
        <p:grpSpPr bwMode="auto">
          <a:xfrm>
            <a:off x="7359325" y="513872"/>
            <a:ext cx="1076325" cy="739774"/>
            <a:chOff x="1766" y="758"/>
            <a:chExt cx="678" cy="466"/>
          </a:xfrm>
        </p:grpSpPr>
        <p:sp>
          <p:nvSpPr>
            <p:cNvPr id="27" name="Rectangle 22">
              <a:extLst>
                <a:ext uri="{FF2B5EF4-FFF2-40B4-BE49-F238E27FC236}">
                  <a16:creationId xmlns:a16="http://schemas.microsoft.com/office/drawing/2014/main" id="{89B7178D-0271-FD4B-B5BB-8526613164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6" y="795"/>
              <a:ext cx="678" cy="42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8" name="Oval 23">
              <a:extLst>
                <a:ext uri="{FF2B5EF4-FFF2-40B4-BE49-F238E27FC236}">
                  <a16:creationId xmlns:a16="http://schemas.microsoft.com/office/drawing/2014/main" id="{A1F09218-968E-E74F-A799-E98B047654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8" y="991"/>
              <a:ext cx="46" cy="45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B022AD1F-B772-5745-A907-EE94736711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8" y="855"/>
              <a:ext cx="46" cy="4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0" name="Text Box 25">
              <a:extLst>
                <a:ext uri="{FF2B5EF4-FFF2-40B4-BE49-F238E27FC236}">
                  <a16:creationId xmlns:a16="http://schemas.microsoft.com/office/drawing/2014/main" id="{5C6425F2-FA10-8844-A0B5-DEDDC2B599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56" y="758"/>
              <a:ext cx="498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400" i="1">
                  <a:latin typeface="Symbol" charset="0"/>
                </a:rPr>
                <a:t>m</a:t>
              </a:r>
              <a:r>
                <a:rPr lang="en-US" sz="1400" i="1"/>
                <a:t> </a:t>
              </a:r>
              <a:r>
                <a:rPr lang="en-US" sz="1400" i="1">
                  <a:latin typeface="Arial" charset="0"/>
                  <a:cs typeface="Arial" charset="0"/>
                </a:rPr>
                <a:t>→ e </a:t>
              </a:r>
              <a:r>
                <a:rPr lang="en-US" sz="1400" i="1">
                  <a:latin typeface="Symbol" charset="0"/>
                  <a:cs typeface="Arial" charset="0"/>
                </a:rPr>
                <a:t>g</a:t>
              </a:r>
            </a:p>
          </p:txBody>
        </p:sp>
        <p:sp>
          <p:nvSpPr>
            <p:cNvPr id="31" name="Text Box 26">
              <a:extLst>
                <a:ext uri="{FF2B5EF4-FFF2-40B4-BE49-F238E27FC236}">
                  <a16:creationId xmlns:a16="http://schemas.microsoft.com/office/drawing/2014/main" id="{C194117F-B633-8148-8DF0-D8BC9F80C3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56" y="894"/>
              <a:ext cx="578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400" i="1" dirty="0">
                  <a:latin typeface="Symbol" charset="0"/>
                </a:rPr>
                <a:t>m</a:t>
              </a:r>
              <a:r>
                <a:rPr lang="en-US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400" i="1" dirty="0"/>
                <a:t> </a:t>
              </a:r>
              <a:r>
                <a:rPr lang="en-US" sz="1400" i="1" dirty="0">
                  <a:latin typeface="Arial" charset="0"/>
                  <a:cs typeface="Arial" charset="0"/>
                </a:rPr>
                <a:t>→ </a:t>
              </a:r>
              <a:r>
                <a:rPr lang="en-US" sz="1400" i="1" dirty="0" err="1">
                  <a:latin typeface="Arial" charset="0"/>
                  <a:cs typeface="Arial" charset="0"/>
                </a:rPr>
                <a:t>eA</a:t>
              </a:r>
              <a:endParaRPr lang="en-US" sz="1400" i="1" dirty="0">
                <a:latin typeface="Symbol" charset="0"/>
                <a:cs typeface="Arial" charset="0"/>
              </a:endParaRPr>
            </a:p>
          </p:txBody>
        </p:sp>
        <p:sp>
          <p:nvSpPr>
            <p:cNvPr id="32" name="Text Box 27">
              <a:extLst>
                <a:ext uri="{FF2B5EF4-FFF2-40B4-BE49-F238E27FC236}">
                  <a16:creationId xmlns:a16="http://schemas.microsoft.com/office/drawing/2014/main" id="{FC2FC6B0-919B-FE4E-9729-4F9CEEF456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56" y="1030"/>
              <a:ext cx="545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400" i="1" dirty="0">
                  <a:latin typeface="Symbol" charset="0"/>
                </a:rPr>
                <a:t>m</a:t>
              </a:r>
              <a:r>
                <a:rPr lang="en-US" sz="1400" i="1" dirty="0"/>
                <a:t> </a:t>
              </a:r>
              <a:r>
                <a:rPr lang="en-US" sz="1400" i="1" dirty="0">
                  <a:latin typeface="Arial" charset="0"/>
                  <a:cs typeface="Arial" charset="0"/>
                </a:rPr>
                <a:t>→ </a:t>
              </a:r>
              <a:r>
                <a:rPr lang="en-US" sz="1400" i="1" dirty="0" err="1">
                  <a:latin typeface="Arial" charset="0"/>
                  <a:cs typeface="Arial" charset="0"/>
                </a:rPr>
                <a:t>eee</a:t>
              </a:r>
              <a:endParaRPr lang="en-US" sz="1400" i="1" dirty="0">
                <a:latin typeface="Symbol" charset="0"/>
                <a:cs typeface="Arial" charset="0"/>
              </a:endParaRPr>
            </a:p>
          </p:txBody>
        </p:sp>
        <p:sp>
          <p:nvSpPr>
            <p:cNvPr id="33" name="Oval 28">
              <a:extLst>
                <a:ext uri="{FF2B5EF4-FFF2-40B4-BE49-F238E27FC236}">
                  <a16:creationId xmlns:a16="http://schemas.microsoft.com/office/drawing/2014/main" id="{A059A870-2284-D74E-AB04-7CBBDE8120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8" y="1127"/>
              <a:ext cx="46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81E7B68-7B8F-164B-AD22-02981D686D9A}"/>
              </a:ext>
            </a:extLst>
          </p:cNvPr>
          <p:cNvSpPr txBox="1"/>
          <p:nvPr/>
        </p:nvSpPr>
        <p:spPr>
          <a:xfrm>
            <a:off x="7976730" y="2721872"/>
            <a:ext cx="459164" cy="2014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100" kern="1000" spc="30" dirty="0">
                <a:latin typeface="+mn-lt"/>
                <a:cs typeface="Franklin Gothic Book"/>
              </a:rPr>
              <a:t>MEG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C88B029-F663-4E42-9536-66AA6C017F35}"/>
              </a:ext>
            </a:extLst>
          </p:cNvPr>
          <p:cNvCxnSpPr>
            <a:cxnSpLocks/>
          </p:cNvCxnSpPr>
          <p:nvPr/>
        </p:nvCxnSpPr>
        <p:spPr bwMode="auto">
          <a:xfrm flipH="1">
            <a:off x="7876109" y="2923348"/>
            <a:ext cx="296871" cy="27257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07323D02-E2C9-A546-8DD4-D31376E6B092}"/>
              </a:ext>
            </a:extLst>
          </p:cNvPr>
          <p:cNvSpPr txBox="1"/>
          <p:nvPr/>
        </p:nvSpPr>
        <p:spPr>
          <a:xfrm>
            <a:off x="8257658" y="3317647"/>
            <a:ext cx="504056" cy="20475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100" kern="1000" spc="30" dirty="0">
                <a:latin typeface="+mn-lt"/>
                <a:cs typeface="Franklin Gothic Book"/>
              </a:rPr>
              <a:t>MEGII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A150575-2DEB-CC44-BF96-DCAD935936F9}"/>
              </a:ext>
            </a:extLst>
          </p:cNvPr>
          <p:cNvSpPr txBox="1"/>
          <p:nvPr/>
        </p:nvSpPr>
        <p:spPr>
          <a:xfrm>
            <a:off x="8383295" y="3621500"/>
            <a:ext cx="575556" cy="20475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100" kern="1000" spc="30" dirty="0">
                <a:latin typeface="+mn-lt"/>
                <a:cs typeface="Franklin Gothic Book"/>
              </a:rPr>
              <a:t>COMET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48B9D1C-46A7-9C45-AA96-102CC56FF922}"/>
              </a:ext>
            </a:extLst>
          </p:cNvPr>
          <p:cNvSpPr txBox="1"/>
          <p:nvPr/>
        </p:nvSpPr>
        <p:spPr>
          <a:xfrm>
            <a:off x="7516069" y="3965505"/>
            <a:ext cx="504056" cy="20475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100" kern="1000" spc="30" dirty="0">
                <a:latin typeface="+mn-lt"/>
                <a:cs typeface="Franklin Gothic Book"/>
              </a:rPr>
              <a:t>Mu3e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ABF0894-4674-234E-BFF5-881DF40056C7}"/>
              </a:ext>
            </a:extLst>
          </p:cNvPr>
          <p:cNvCxnSpPr>
            <a:cxnSpLocks/>
          </p:cNvCxnSpPr>
          <p:nvPr/>
        </p:nvCxnSpPr>
        <p:spPr bwMode="auto">
          <a:xfrm flipV="1">
            <a:off x="8020125" y="3840803"/>
            <a:ext cx="206028" cy="21158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857DC18E-A374-7D40-9DCD-19949A52B0C3}"/>
              </a:ext>
            </a:extLst>
          </p:cNvPr>
          <p:cNvSpPr txBox="1"/>
          <p:nvPr/>
        </p:nvSpPr>
        <p:spPr>
          <a:xfrm>
            <a:off x="8502964" y="4024486"/>
            <a:ext cx="575556" cy="20475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100" kern="1000" spc="30" dirty="0">
                <a:latin typeface="+mn-lt"/>
                <a:cs typeface="Franklin Gothic Book"/>
              </a:rPr>
              <a:t>Mu2e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6D0F392-670D-C344-BBEE-C82B848F5301}"/>
              </a:ext>
            </a:extLst>
          </p:cNvPr>
          <p:cNvCxnSpPr/>
          <p:nvPr/>
        </p:nvCxnSpPr>
        <p:spPr bwMode="auto">
          <a:xfrm flipV="1">
            <a:off x="8020125" y="4024486"/>
            <a:ext cx="368299" cy="2790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B9E01873-132B-914F-9284-3927738C0BF6}"/>
              </a:ext>
            </a:extLst>
          </p:cNvPr>
          <p:cNvSpPr txBox="1"/>
          <p:nvPr/>
        </p:nvSpPr>
        <p:spPr>
          <a:xfrm>
            <a:off x="6798118" y="3522402"/>
            <a:ext cx="870226" cy="2014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100" kern="1000" spc="30" dirty="0">
                <a:latin typeface="+mn-lt"/>
                <a:cs typeface="Franklin Gothic Book"/>
              </a:rPr>
              <a:t>SINDRUM I/II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E0A03BA-C4EA-C540-A18F-2DAD97B03B64}"/>
              </a:ext>
            </a:extLst>
          </p:cNvPr>
          <p:cNvCxnSpPr>
            <a:cxnSpLocks/>
            <a:stCxn id="42" idx="0"/>
          </p:cNvCxnSpPr>
          <p:nvPr/>
        </p:nvCxnSpPr>
        <p:spPr bwMode="auto">
          <a:xfrm flipH="1" flipV="1">
            <a:off x="6749209" y="3195926"/>
            <a:ext cx="484022" cy="32647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7BF4E67-52BB-C149-8165-5653323AE6F9}"/>
              </a:ext>
            </a:extLst>
          </p:cNvPr>
          <p:cNvCxnSpPr>
            <a:stCxn id="42" idx="0"/>
          </p:cNvCxnSpPr>
          <p:nvPr/>
        </p:nvCxnSpPr>
        <p:spPr bwMode="auto">
          <a:xfrm flipV="1">
            <a:off x="7233231" y="3261460"/>
            <a:ext cx="191973" cy="26094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39348A7-B768-934C-B8BB-F67BE2B62DF2}"/>
              </a:ext>
            </a:extLst>
          </p:cNvPr>
          <p:cNvCxnSpPr>
            <a:cxnSpLocks/>
          </p:cNvCxnSpPr>
          <p:nvPr/>
        </p:nvCxnSpPr>
        <p:spPr bwMode="auto">
          <a:xfrm flipH="1">
            <a:off x="4707557" y="3235097"/>
            <a:ext cx="4194144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5B429F98-D0F0-7D44-976E-F1663DEDB726}"/>
              </a:ext>
            </a:extLst>
          </p:cNvPr>
          <p:cNvSpPr txBox="1"/>
          <p:nvPr/>
        </p:nvSpPr>
        <p:spPr>
          <a:xfrm>
            <a:off x="4922354" y="2926074"/>
            <a:ext cx="1022716" cy="289438"/>
          </a:xfrm>
          <a:prstGeom prst="rect">
            <a:avLst/>
          </a:prstGeom>
          <a:solidFill>
            <a:srgbClr val="AFDAFF">
              <a:alpha val="41176"/>
            </a:srgbClr>
          </a:solidFill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 4.2 x 10</a:t>
            </a:r>
            <a:r>
              <a:rPr lang="en-US" sz="1800" baseline="30000" dirty="0">
                <a:solidFill>
                  <a:srgbClr val="000000"/>
                </a:solidFill>
                <a:latin typeface="Calibri"/>
              </a:rPr>
              <a:t>-13 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93EA4C98-A169-3F45-8247-177D6FD62362}"/>
              </a:ext>
            </a:extLst>
          </p:cNvPr>
          <p:cNvSpPr/>
          <p:nvPr/>
        </p:nvSpPr>
        <p:spPr bwMode="auto">
          <a:xfrm>
            <a:off x="1061387" y="4532832"/>
            <a:ext cx="3165446" cy="381375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</a:pPr>
            <a:r>
              <a:rPr lang="en-US" kern="1000" spc="30" dirty="0">
                <a:cs typeface="Franklin Gothic Book"/>
              </a:rPr>
              <a:t>Exciting times ahead</a:t>
            </a:r>
          </a:p>
          <a:p>
            <a:pPr algn="ctr">
              <a:spcBef>
                <a:spcPts val="0"/>
              </a:spcBef>
            </a:pPr>
            <a:endParaRPr lang="en-US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782797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58E7341-66EB-9C4D-8CAC-FA28D5B9F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Mu3e Experiment at </a:t>
            </a:r>
            <a:r>
              <a:rPr lang="en-US" dirty="0"/>
              <a:t>PSI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B845FD-6A37-8349-9719-2A24DD25C3D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9</a:t>
            </a:fld>
            <a:endParaRPr lang="de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CCDAF3-1E90-6840-985D-7B7137C33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050" y="1225550"/>
            <a:ext cx="4787900" cy="2692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1F37B2-5BD8-C04B-8294-A55C270CD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771550"/>
            <a:ext cx="825500" cy="825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891DFE-0FFD-A54E-A4DA-71CE57EA10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6764" y="955700"/>
            <a:ext cx="647700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B73774-4D11-8543-AB79-D3B6804201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200" y="1562607"/>
            <a:ext cx="825500" cy="825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6CFD12-49A7-7640-83D5-1501F5007B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9250" y="3342105"/>
            <a:ext cx="825500" cy="8255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6EA44CC-680D-7143-8FA6-34AFFB14DA71}"/>
              </a:ext>
            </a:extLst>
          </p:cNvPr>
          <p:cNvCxnSpPr>
            <a:stCxn id="8" idx="1"/>
          </p:cNvCxnSpPr>
          <p:nvPr/>
        </p:nvCxnSpPr>
        <p:spPr bwMode="auto">
          <a:xfrm flipH="1">
            <a:off x="4860032" y="1975357"/>
            <a:ext cx="1693168" cy="52438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60DF40-454C-8549-BD73-CB217709131E}"/>
              </a:ext>
            </a:extLst>
          </p:cNvPr>
          <p:cNvCxnSpPr>
            <a:cxnSpLocks/>
          </p:cNvCxnSpPr>
          <p:nvPr/>
        </p:nvCxnSpPr>
        <p:spPr bwMode="auto">
          <a:xfrm flipH="1">
            <a:off x="3436764" y="1532724"/>
            <a:ext cx="127124" cy="44263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A8B2DC2-A274-894F-941C-F01D9DDC6501}"/>
              </a:ext>
            </a:extLst>
          </p:cNvPr>
          <p:cNvCxnSpPr>
            <a:cxnSpLocks/>
            <a:stCxn id="9" idx="0"/>
          </p:cNvCxnSpPr>
          <p:nvPr/>
        </p:nvCxnSpPr>
        <p:spPr bwMode="auto">
          <a:xfrm flipH="1" flipV="1">
            <a:off x="4427364" y="2603532"/>
            <a:ext cx="144636" cy="73857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E407417-2DBF-FD47-8D87-0A054D98965E}"/>
              </a:ext>
            </a:extLst>
          </p:cNvPr>
          <p:cNvSpPr txBox="1"/>
          <p:nvPr/>
        </p:nvSpPr>
        <p:spPr>
          <a:xfrm>
            <a:off x="4108235" y="664316"/>
            <a:ext cx="1579150" cy="39613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>
                <a:solidFill>
                  <a:srgbClr val="000000"/>
                </a:solidFill>
                <a:latin typeface="Calibri"/>
              </a:rPr>
              <a:t>Scintillating tile detectors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>
                <a:solidFill>
                  <a:srgbClr val="000000"/>
                </a:solidFill>
                <a:latin typeface="Calibri"/>
              </a:rPr>
              <a:t>70 </a:t>
            </a:r>
            <a:r>
              <a:rPr lang="en-US" sz="1200" dirty="0" err="1">
                <a:solidFill>
                  <a:srgbClr val="000000"/>
                </a:solidFill>
                <a:latin typeface="Calibri"/>
              </a:rPr>
              <a:t>ps</a:t>
            </a:r>
            <a:r>
              <a:rPr lang="en-US" sz="1200" dirty="0">
                <a:solidFill>
                  <a:srgbClr val="000000"/>
                </a:solidFill>
                <a:latin typeface="Calibri"/>
              </a:rPr>
              <a:t> resolution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FB6EFB-D7A9-8B4F-BC1A-A7BF0128FDB8}"/>
              </a:ext>
            </a:extLst>
          </p:cNvPr>
          <p:cNvSpPr txBox="1"/>
          <p:nvPr/>
        </p:nvSpPr>
        <p:spPr>
          <a:xfrm>
            <a:off x="7367457" y="1498461"/>
            <a:ext cx="1670074" cy="59926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>
                <a:solidFill>
                  <a:srgbClr val="000000"/>
                </a:solidFill>
                <a:latin typeface="Calibri"/>
              </a:rPr>
              <a:t>Scintillating </a:t>
            </a:r>
            <a:r>
              <a:rPr lang="en-US" sz="1200" dirty="0" err="1">
                <a:solidFill>
                  <a:srgbClr val="000000"/>
                </a:solidFill>
                <a:latin typeface="Calibri"/>
              </a:rPr>
              <a:t>fibre</a:t>
            </a:r>
            <a:r>
              <a:rPr lang="en-US" sz="1200" dirty="0">
                <a:solidFill>
                  <a:srgbClr val="000000"/>
                </a:solidFill>
                <a:latin typeface="Calibri"/>
              </a:rPr>
              <a:t> detectors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>
                <a:solidFill>
                  <a:srgbClr val="000000"/>
                </a:solidFill>
                <a:latin typeface="Calibri"/>
              </a:rPr>
              <a:t>500 </a:t>
            </a:r>
            <a:r>
              <a:rPr lang="en-US" sz="1200" dirty="0" err="1">
                <a:solidFill>
                  <a:srgbClr val="000000"/>
                </a:solidFill>
                <a:latin typeface="Calibri"/>
              </a:rPr>
              <a:t>ps</a:t>
            </a:r>
            <a:r>
              <a:rPr lang="en-US" sz="1200" dirty="0">
                <a:solidFill>
                  <a:srgbClr val="000000"/>
                </a:solidFill>
                <a:latin typeface="Calibri"/>
              </a:rPr>
              <a:t> resolution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>
                <a:solidFill>
                  <a:srgbClr val="000000"/>
                </a:solidFill>
                <a:latin typeface="Calibri"/>
              </a:rPr>
              <a:t>&lt; 0.3% X</a:t>
            </a:r>
            <a:r>
              <a:rPr lang="en-US" sz="1200" baseline="-25000" dirty="0">
                <a:solidFill>
                  <a:srgbClr val="000000"/>
                </a:solidFill>
                <a:latin typeface="Calibri"/>
              </a:rPr>
              <a:t>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5B82CE-24F5-FB4A-8411-26E0E0F0FDDD}"/>
              </a:ext>
            </a:extLst>
          </p:cNvPr>
          <p:cNvSpPr txBox="1"/>
          <p:nvPr/>
        </p:nvSpPr>
        <p:spPr>
          <a:xfrm>
            <a:off x="5120315" y="4116044"/>
            <a:ext cx="1695785" cy="597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>
                <a:solidFill>
                  <a:srgbClr val="000000"/>
                </a:solidFill>
                <a:latin typeface="Calibri"/>
              </a:rPr>
              <a:t>HVMAPS “</a:t>
            </a:r>
            <a:r>
              <a:rPr lang="en-US" sz="1200" dirty="0" err="1">
                <a:solidFill>
                  <a:srgbClr val="000000"/>
                </a:solidFill>
                <a:latin typeface="Calibri"/>
              </a:rPr>
              <a:t>MuPIX</a:t>
            </a:r>
            <a:r>
              <a:rPr lang="en-US" sz="1200" dirty="0">
                <a:solidFill>
                  <a:srgbClr val="000000"/>
                </a:solidFill>
                <a:latin typeface="Calibri"/>
              </a:rPr>
              <a:t>” detector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>
                <a:solidFill>
                  <a:srgbClr val="000000"/>
                </a:solidFill>
                <a:latin typeface="Calibri"/>
              </a:rPr>
              <a:t>80 </a:t>
            </a:r>
            <a:r>
              <a:rPr lang="en-US" sz="1200" dirty="0">
                <a:solidFill>
                  <a:srgbClr val="000000"/>
                </a:solidFill>
                <a:latin typeface="Symbol" pitchFamily="2" charset="2"/>
              </a:rPr>
              <a:t>m</a:t>
            </a:r>
            <a:r>
              <a:rPr lang="en-US" sz="1200" dirty="0">
                <a:solidFill>
                  <a:srgbClr val="000000"/>
                </a:solidFill>
                <a:latin typeface="Calibri"/>
              </a:rPr>
              <a:t>m resolution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>
                <a:solidFill>
                  <a:srgbClr val="000000"/>
                </a:solidFill>
                <a:latin typeface="Calibri"/>
              </a:rPr>
              <a:t>1 layer (50 </a:t>
            </a:r>
            <a:r>
              <a:rPr lang="en-US" sz="1200" dirty="0">
                <a:solidFill>
                  <a:srgbClr val="000000"/>
                </a:solidFill>
                <a:latin typeface="Symbol" pitchFamily="2" charset="2"/>
              </a:rPr>
              <a:t>m</a:t>
            </a:r>
            <a:r>
              <a:rPr lang="en-US" sz="1200" dirty="0">
                <a:solidFill>
                  <a:srgbClr val="000000"/>
                </a:solidFill>
                <a:latin typeface="Calibri"/>
              </a:rPr>
              <a:t>m): ~ 0.1% X</a:t>
            </a:r>
            <a:r>
              <a:rPr lang="en-US" sz="1200" baseline="-25000" dirty="0">
                <a:solidFill>
                  <a:srgbClr val="000000"/>
                </a:solidFill>
                <a:latin typeface="Calibri"/>
              </a:rPr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BDC50B6-ED0B-E540-B41A-47D320EFECF1}"/>
              </a:ext>
            </a:extLst>
          </p:cNvPr>
          <p:cNvSpPr txBox="1"/>
          <p:nvPr/>
        </p:nvSpPr>
        <p:spPr>
          <a:xfrm>
            <a:off x="7956376" y="3492384"/>
            <a:ext cx="766235" cy="39613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>
                <a:solidFill>
                  <a:srgbClr val="000000"/>
                </a:solidFill>
                <a:latin typeface="Calibri"/>
              </a:rPr>
              <a:t>Muon Beam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200" dirty="0">
                <a:solidFill>
                  <a:srgbClr val="000000"/>
                </a:solidFill>
                <a:latin typeface="Calibri"/>
              </a:rPr>
              <a:t>10</a:t>
            </a:r>
            <a:r>
              <a:rPr lang="en-US" sz="1200" baseline="30000" dirty="0">
                <a:solidFill>
                  <a:srgbClr val="000000"/>
                </a:solidFill>
                <a:latin typeface="Calibri"/>
              </a:rPr>
              <a:t>8</a:t>
            </a:r>
            <a:r>
              <a:rPr lang="en-US" sz="12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Symbol" pitchFamily="2" charset="2"/>
              </a:rPr>
              <a:t>m</a:t>
            </a:r>
            <a:r>
              <a:rPr lang="en-US" sz="1200" dirty="0">
                <a:solidFill>
                  <a:srgbClr val="000000"/>
                </a:solidFill>
                <a:latin typeface="Calibri"/>
              </a:rPr>
              <a:t>/s</a:t>
            </a:r>
            <a:endParaRPr lang="en-US" sz="1200" baseline="-25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Left Arrow 22">
            <a:extLst>
              <a:ext uri="{FF2B5EF4-FFF2-40B4-BE49-F238E27FC236}">
                <a16:creationId xmlns:a16="http://schemas.microsoft.com/office/drawing/2014/main" id="{7E8175D8-E7C7-9C4E-802A-610478202CD2}"/>
              </a:ext>
            </a:extLst>
          </p:cNvPr>
          <p:cNvSpPr/>
          <p:nvPr/>
        </p:nvSpPr>
        <p:spPr bwMode="auto">
          <a:xfrm rot="999271">
            <a:off x="6642721" y="3355633"/>
            <a:ext cx="1222524" cy="163050"/>
          </a:xfrm>
          <a:prstGeom prst="lef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7BF8C15A-1639-454C-904F-9449A0123DC4}"/>
              </a:ext>
            </a:extLst>
          </p:cNvPr>
          <p:cNvSpPr/>
          <p:nvPr/>
        </p:nvSpPr>
        <p:spPr bwMode="auto">
          <a:xfrm>
            <a:off x="194921" y="2517133"/>
            <a:ext cx="2103918" cy="2052063"/>
          </a:xfrm>
          <a:prstGeom prst="roundRect">
            <a:avLst/>
          </a:prstGeom>
          <a:noFill/>
          <a:ln w="2857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77800" indent="-150813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Current limit </a:t>
            </a:r>
            <a:r>
              <a:rPr lang="en-US" sz="1400" dirty="0" err="1">
                <a:solidFill>
                  <a:srgbClr val="000000"/>
                </a:solidFill>
                <a:latin typeface="Symbol" pitchFamily="2" charset="2"/>
              </a:rPr>
              <a:t>m</a:t>
            </a:r>
            <a:r>
              <a:rPr lang="en-US" sz="1400" dirty="0" err="1">
                <a:solidFill>
                  <a:srgbClr val="000000"/>
                </a:solidFill>
                <a:latin typeface="Calibri"/>
              </a:rPr>
              <a:t>→eee</a:t>
            </a:r>
            <a:r>
              <a:rPr lang="en-US" sz="1400" dirty="0">
                <a:solidFill>
                  <a:srgbClr val="000000"/>
                </a:solidFill>
                <a:latin typeface="Calibri"/>
              </a:rPr>
              <a:t>:</a:t>
            </a:r>
            <a:br>
              <a:rPr lang="en-US" sz="1400" dirty="0">
                <a:solidFill>
                  <a:srgbClr val="000000"/>
                </a:solidFill>
                <a:latin typeface="Calibri"/>
              </a:rPr>
            </a:br>
            <a:r>
              <a:rPr lang="en-US" sz="1400" b="1" dirty="0">
                <a:solidFill>
                  <a:srgbClr val="000000"/>
                </a:solidFill>
                <a:latin typeface="Calibri"/>
              </a:rPr>
              <a:t>1 x 10</a:t>
            </a:r>
            <a:r>
              <a:rPr lang="en-US" sz="1400" b="1" baseline="30000" dirty="0">
                <a:solidFill>
                  <a:srgbClr val="000000"/>
                </a:solidFill>
                <a:latin typeface="Calibri"/>
              </a:rPr>
              <a:t>-12</a:t>
            </a:r>
          </a:p>
          <a:p>
            <a:pPr marL="177800" indent="-150813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Mu3e Phase-I:</a:t>
            </a:r>
            <a:br>
              <a:rPr lang="en-US" sz="1400" dirty="0">
                <a:solidFill>
                  <a:srgbClr val="000000"/>
                </a:solidFill>
                <a:latin typeface="Calibri"/>
              </a:rPr>
            </a:br>
            <a:r>
              <a:rPr lang="en-US" sz="1400" b="1" dirty="0">
                <a:solidFill>
                  <a:srgbClr val="000000"/>
                </a:solidFill>
                <a:latin typeface="Calibri"/>
              </a:rPr>
              <a:t>1 x 10</a:t>
            </a:r>
            <a:r>
              <a:rPr lang="en-US" sz="1400" b="1" baseline="30000" dirty="0">
                <a:solidFill>
                  <a:srgbClr val="000000"/>
                </a:solidFill>
                <a:latin typeface="Calibri"/>
              </a:rPr>
              <a:t>-15</a:t>
            </a:r>
          </a:p>
          <a:p>
            <a:pPr marL="177800" indent="-150813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Mu3e Phase-II:</a:t>
            </a:r>
            <a:br>
              <a:rPr lang="en-US" sz="1400" dirty="0">
                <a:solidFill>
                  <a:srgbClr val="000000"/>
                </a:solidFill>
                <a:latin typeface="Calibri"/>
              </a:rPr>
            </a:br>
            <a:r>
              <a:rPr lang="en-US" sz="1400" dirty="0">
                <a:solidFill>
                  <a:srgbClr val="000000"/>
                </a:solidFill>
                <a:latin typeface="Calibri"/>
              </a:rPr>
              <a:t>1 x 10</a:t>
            </a:r>
            <a:r>
              <a:rPr lang="en-US" sz="1400" baseline="30000" dirty="0">
                <a:solidFill>
                  <a:srgbClr val="000000"/>
                </a:solidFill>
                <a:latin typeface="Calibri"/>
              </a:rPr>
              <a:t>-16</a:t>
            </a:r>
          </a:p>
          <a:p>
            <a:pPr marL="177800" indent="-150813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Commissioning:</a:t>
            </a:r>
            <a:br>
              <a:rPr lang="en-US" sz="1400" dirty="0">
                <a:solidFill>
                  <a:srgbClr val="000000"/>
                </a:solidFill>
                <a:latin typeface="Calibri"/>
              </a:rPr>
            </a:br>
            <a:r>
              <a:rPr lang="en-US" sz="14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Calibri"/>
              </a:rPr>
              <a:t>~2022</a:t>
            </a:r>
          </a:p>
          <a:p>
            <a:pPr algn="ctr"/>
            <a:endParaRPr lang="en-GB" sz="1400" dirty="0">
              <a:latin typeface="Century Gothic"/>
              <a:cs typeface="Century Gothic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FA762A-F9D1-3F49-88AF-4EFF058E012A}"/>
              </a:ext>
            </a:extLst>
          </p:cNvPr>
          <p:cNvSpPr txBox="1"/>
          <p:nvPr/>
        </p:nvSpPr>
        <p:spPr>
          <a:xfrm>
            <a:off x="4394971" y="1443939"/>
            <a:ext cx="1070806" cy="2870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Symbol" pitchFamily="2" charset="2"/>
              </a:rPr>
              <a:t>m</a:t>
            </a:r>
            <a:r>
              <a:rPr lang="en-US" sz="1800" baseline="30000" dirty="0">
                <a:solidFill>
                  <a:srgbClr val="000000"/>
                </a:solidFill>
                <a:latin typeface="Calibri"/>
              </a:rPr>
              <a:t>+</a:t>
            </a:r>
            <a:r>
              <a:rPr lang="en-US" sz="1800" dirty="0">
                <a:solidFill>
                  <a:srgbClr val="000000"/>
                </a:solidFill>
                <a:latin typeface="Calibri"/>
              </a:rPr>
              <a:t> → e</a:t>
            </a:r>
            <a:r>
              <a:rPr lang="en-US" sz="1800" baseline="30000" dirty="0">
                <a:solidFill>
                  <a:srgbClr val="000000"/>
                </a:solidFill>
                <a:latin typeface="Calibri"/>
              </a:rPr>
              <a:t>+</a:t>
            </a:r>
            <a:r>
              <a:rPr lang="en-US" sz="1800" dirty="0">
                <a:solidFill>
                  <a:srgbClr val="000000"/>
                </a:solidFill>
                <a:latin typeface="Calibri"/>
              </a:rPr>
              <a:t>e</a:t>
            </a:r>
            <a:r>
              <a:rPr lang="en-US" sz="1800" baseline="30000" dirty="0">
                <a:solidFill>
                  <a:srgbClr val="000000"/>
                </a:solidFill>
                <a:latin typeface="Calibri"/>
              </a:rPr>
              <a:t>+</a:t>
            </a:r>
            <a:r>
              <a:rPr lang="en-US" sz="1800" dirty="0">
                <a:solidFill>
                  <a:srgbClr val="000000"/>
                </a:solidFill>
                <a:latin typeface="Calibri"/>
              </a:rPr>
              <a:t>e</a:t>
            </a:r>
            <a:r>
              <a:rPr lang="en-US" sz="1800" baseline="30000" dirty="0">
                <a:solidFill>
                  <a:srgbClr val="000000"/>
                </a:solidFill>
                <a:latin typeface="Calibri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42575815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PSI-Powerpoint-Master Calibri V2">
  <a:themeElements>
    <a:clrScheme name="Farbwelt des PSI">
      <a:dk1>
        <a:srgbClr val="000000"/>
      </a:dk1>
      <a:lt1>
        <a:srgbClr val="FFFFFF"/>
      </a:lt1>
      <a:dk2>
        <a:srgbClr val="000000"/>
      </a:dk2>
      <a:lt2>
        <a:srgbClr val="686868"/>
      </a:lt2>
      <a:accent1>
        <a:srgbClr val="FDCA00"/>
      </a:accent1>
      <a:accent2>
        <a:srgbClr val="EB5B00"/>
      </a:accent2>
      <a:accent3>
        <a:srgbClr val="C50006"/>
      </a:accent3>
      <a:accent4>
        <a:srgbClr val="7C204E"/>
      </a:accent4>
      <a:accent5>
        <a:srgbClr val="003B6E"/>
      </a:accent5>
      <a:accent6>
        <a:srgbClr val="197418"/>
      </a:accent6>
      <a:hlink>
        <a:srgbClr val="000000"/>
      </a:hlink>
      <a:folHlink>
        <a:srgbClr val="686868"/>
      </a:folHlink>
    </a:clrScheme>
    <a:fontScheme name="Georgia/Calibri">
      <a:majorFont>
        <a:latin typeface="Georgia"/>
        <a:ea typeface="ヒラギノ角ゴ Pro W3"/>
        <a:cs typeface="ヒラギノ角ゴ Pro W3"/>
      </a:majorFont>
      <a:minorFont>
        <a:latin typeface="Calibri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  <a:txDef>
      <a:spPr>
        <a:noFill/>
      </a:spPr>
      <a:bodyPr wrap="none" lIns="0" tIns="0" rIns="0" bIns="0" rtlCol="0">
        <a:spAutoFit/>
      </a:bodyPr>
      <a:lstStyle>
        <a:defPPr algn="l" eaLnBrk="1" hangingPunct="1">
          <a:lnSpc>
            <a:spcPct val="110000"/>
          </a:lnSpc>
          <a:spcBef>
            <a:spcPct val="0"/>
          </a:spcBef>
          <a:buClr>
            <a:srgbClr val="000000"/>
          </a:buClr>
          <a:defRPr sz="1800" dirty="0" err="1" smtClean="0">
            <a:solidFill>
              <a:srgbClr val="000000"/>
            </a:solidFill>
            <a:latin typeface="Calibri"/>
          </a:defRPr>
        </a:defPPr>
      </a:lstStyle>
    </a:txDef>
  </a:objectDefaults>
  <a:extraClrSchemeLst>
    <a:extraClrScheme>
      <a:clrScheme name="Farbwelt des PSI">
        <a:dk1>
          <a:srgbClr val="000000"/>
        </a:dk1>
        <a:lt1>
          <a:srgbClr val="FFFFFF"/>
        </a:lt1>
        <a:dk2>
          <a:srgbClr val="000000"/>
        </a:dk2>
        <a:lt2>
          <a:srgbClr val="686868"/>
        </a:lt2>
        <a:accent1>
          <a:srgbClr val="FDCA00"/>
        </a:accent1>
        <a:accent2>
          <a:srgbClr val="EB5B00"/>
        </a:accent2>
        <a:accent3>
          <a:srgbClr val="C50006"/>
        </a:accent3>
        <a:accent4>
          <a:srgbClr val="7C204E"/>
        </a:accent4>
        <a:accent5>
          <a:srgbClr val="003B6E"/>
        </a:accent5>
        <a:accent6>
          <a:srgbClr val="197418"/>
        </a:accent6>
        <a:hlink>
          <a:srgbClr val="000000"/>
        </a:hlink>
        <a:folHlink>
          <a:srgbClr val="68686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Grau 100%">
      <a:srgbClr val="505050"/>
    </a:custClr>
    <a:custClr name="Gelb 100%">
      <a:srgbClr val="FDCA00"/>
    </a:custClr>
    <a:custClr name="Orange 100%">
      <a:srgbClr val="EB5B00"/>
    </a:custClr>
    <a:custClr name="Rot 100%">
      <a:srgbClr val="C50006"/>
    </a:custClr>
    <a:custClr name="Braun 100%">
      <a:srgbClr val="85543A"/>
    </a:custClr>
    <a:custClr name="Olivgrün 100%">
      <a:srgbClr val="8F7111"/>
    </a:custClr>
    <a:custClr name="Hellgrün 100%">
      <a:srgbClr val="82911A"/>
    </a:custClr>
    <a:custClr name="Grün 100%">
      <a:srgbClr val="197418"/>
    </a:custClr>
    <a:custClr name="Violet 100%">
      <a:srgbClr val="7C204E"/>
    </a:custClr>
    <a:custClr name="Blau 100%">
      <a:srgbClr val="003B6E"/>
    </a:custClr>
    <a:custClr name="Grau 80%">
      <a:srgbClr val="686868"/>
    </a:custClr>
    <a:custClr name="Gelb 80%">
      <a:srgbClr val="FED43E"/>
    </a:custClr>
    <a:custClr name="Orange 80%">
      <a:srgbClr val="EE7B34"/>
    </a:custClr>
    <a:custClr name="Rot 80%">
      <a:srgbClr val="D04729"/>
    </a:custClr>
    <a:custClr name="Braun 80%">
      <a:srgbClr val="9A7059"/>
    </a:custClr>
    <a:custClr name="Olivgrün 80%">
      <a:srgbClr val="A48841"/>
    </a:custClr>
    <a:custClr name="Hellgrün 80%">
      <a:srgbClr val="9BA34C"/>
    </a:custClr>
    <a:custClr name="Grün 80%">
      <a:srgbClr val="518A42"/>
    </a:custClr>
    <a:custClr name="Violet 80%">
      <a:srgbClr val="914967"/>
    </a:custClr>
    <a:custClr name="Blau 80%">
      <a:srgbClr val="405583"/>
    </a:custClr>
    <a:custClr name="Grau 60%">
      <a:srgbClr val="969696"/>
    </a:custClr>
    <a:custClr name="Gelb 60%">
      <a:srgbClr val="FEDE74"/>
    </a:custClr>
    <a:custClr name="Orange 60%">
      <a:srgbClr val="F29E62"/>
    </a:custClr>
    <a:custClr name="Rot 60%">
      <a:srgbClr val="DA7252"/>
    </a:custClr>
    <a:custClr name="Braun 60%">
      <a:srgbClr val="B2917D"/>
    </a:custClr>
    <a:custClr name="Olivgrün 60%">
      <a:srgbClr val="BAA46A"/>
    </a:custClr>
    <a:custClr name="Hellgrün 60%">
      <a:srgbClr val="B5B874"/>
    </a:custClr>
    <a:custClr name="Grün 60%">
      <a:srgbClr val="7DA569"/>
    </a:custClr>
    <a:custClr name="Violet 60%">
      <a:srgbClr val="AA7084"/>
    </a:custClr>
    <a:custClr name="Blau 60%">
      <a:srgbClr val="69769E"/>
    </a:custClr>
    <a:custClr name="Grau 40%">
      <a:srgbClr val="B9B9B9"/>
    </a:custClr>
    <a:custClr name="Gelb 40%">
      <a:srgbClr val="FFEAA8"/>
    </a:custClr>
    <a:custClr name="Orange 40%">
      <a:srgbClr val="F6C096"/>
    </a:custClr>
    <a:custClr name="Rot 40%">
      <a:srgbClr val="E7A287"/>
    </a:custClr>
    <a:custClr name="Braun 40%">
      <a:srgbClr val="CAB5A6"/>
    </a:custClr>
    <a:custClr name="Olivgrün 40%">
      <a:srgbClr val="D0C19B"/>
    </a:custClr>
    <a:custClr name="Hellgrün 40%">
      <a:srgbClr val="CED0A4"/>
    </a:custClr>
    <a:custClr name="Grün 40%">
      <a:srgbClr val="A8C39A"/>
    </a:custClr>
    <a:custClr name="Violet 40%">
      <a:srgbClr val="C49FAA"/>
    </a:custClr>
    <a:custClr name="Blau 40%">
      <a:srgbClr val="989FBD"/>
    </a:custClr>
    <a:custClr name="Grau 20%">
      <a:srgbClr val="E5E5E5"/>
    </a:custClr>
    <a:custClr name="Gelb 20%">
      <a:srgbClr val="FFF5D6"/>
    </a:custClr>
    <a:custClr name="Orange 20%">
      <a:srgbClr val="FBE1CC"/>
    </a:custClr>
    <a:custClr name="Rot 20%">
      <a:srgbClr val="F3D2C2"/>
    </a:custClr>
    <a:custClr name="Braun 20%">
      <a:srgbClr val="E4D9D2"/>
    </a:custClr>
    <a:custClr name="Olivgrün 20%">
      <a:srgbClr val="E8E1CE"/>
    </a:custClr>
    <a:custClr name="Hellgrün 20%">
      <a:srgbClr val="E7E8D3"/>
    </a:custClr>
    <a:custClr name="Grün 20%">
      <a:srgbClr val="D4E2CE"/>
    </a:custClr>
    <a:custClr name="Violet 20%">
      <a:srgbClr val="E1D0D5"/>
    </a:custClr>
    <a:custClr name="Blau 20%">
      <a:srgbClr val="CBCFDF"/>
    </a:custClr>
  </a:custClrLst>
  <a:extLst>
    <a:ext uri="{05A4C25C-085E-4340-85A3-A5531E510DB2}">
      <thm15:themeFamily xmlns:thm15="http://schemas.microsoft.com/office/thememl/2012/main" name="PSI PowerPoint Master english 16_9.potx" id="{D740BDA2-5362-433F-8FF1-B032EC84CAE9}" vid="{5E8A839B-C512-4D1D-A022-DACBC9126E25}"/>
    </a:ext>
  </a:ext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PSI-Powerpoint-Master Calibri V2</Template>
  <TotalTime>1048</TotalTime>
  <Words>1913</Words>
  <Application>Microsoft Macintosh PowerPoint</Application>
  <PresentationFormat>On-screen Show (16:9)</PresentationFormat>
  <Paragraphs>514</Paragraphs>
  <Slides>36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Arial</vt:lpstr>
      <vt:lpstr>Arial Narrow</vt:lpstr>
      <vt:lpstr>Avenir Book</vt:lpstr>
      <vt:lpstr>Calibri</vt:lpstr>
      <vt:lpstr>Century Gothic</vt:lpstr>
      <vt:lpstr>Georgia</vt:lpstr>
      <vt:lpstr>Symbol</vt:lpstr>
      <vt:lpstr>Times</vt:lpstr>
      <vt:lpstr>Times New Roman</vt:lpstr>
      <vt:lpstr>PSI-Powerpoint-Master Calibri V2</vt:lpstr>
      <vt:lpstr>Equation</vt:lpstr>
      <vt:lpstr>Acrobat Document</vt:lpstr>
      <vt:lpstr>Status of the MEG Experiment</vt:lpstr>
      <vt:lpstr>Motivation for cLFV searches</vt:lpstr>
      <vt:lpstr>Searches for New Physics Beyond the SM</vt:lpstr>
      <vt:lpstr>Neutral vs. Charged Sector</vt:lpstr>
      <vt:lpstr>cLFV in the SM</vt:lpstr>
      <vt:lpstr>cLFV processes sensitive to New Physics (NP)</vt:lpstr>
      <vt:lpstr>cLFV processes sensitive to New Physics (NP)</vt:lpstr>
      <vt:lpstr>Long history of cLFV searches with muons</vt:lpstr>
      <vt:lpstr>Mu3e Experiment at PSI</vt:lpstr>
      <vt:lpstr>PowerPoint Presentation</vt:lpstr>
      <vt:lpstr>Signal and Background m → e g</vt:lpstr>
      <vt:lpstr>Signal and Background with Muon Rate</vt:lpstr>
      <vt:lpstr>DC muon beam</vt:lpstr>
      <vt:lpstr>DC muon beam</vt:lpstr>
      <vt:lpstr>cLFV Experiments at PSI</vt:lpstr>
      <vt:lpstr>MEG II and Mu3e beam lines</vt:lpstr>
      <vt:lpstr>MEG Experiment Layout</vt:lpstr>
      <vt:lpstr>MEG: A few pictures</vt:lpstr>
      <vt:lpstr>Calibrations</vt:lpstr>
      <vt:lpstr>Full MEG Dataset</vt:lpstr>
      <vt:lpstr>MEG Event Distribution</vt:lpstr>
      <vt:lpstr>Final MEG Result</vt:lpstr>
      <vt:lpstr>MEG Impact</vt:lpstr>
      <vt:lpstr>MEG: a “cover” experiment</vt:lpstr>
      <vt:lpstr>PowerPoint Presentation</vt:lpstr>
      <vt:lpstr>MEG II Experiment</vt:lpstr>
      <vt:lpstr>Upgraded LXe Calorimeter</vt:lpstr>
      <vt:lpstr>New single volume Drift Chamber</vt:lpstr>
      <vt:lpstr>New WaveDAQ Trigger &amp; DAQ System</vt:lpstr>
      <vt:lpstr>Status MEG II</vt:lpstr>
      <vt:lpstr>Resolutions and Efficiencies</vt:lpstr>
      <vt:lpstr>MEG II g resolution and expected result</vt:lpstr>
      <vt:lpstr>Future of MEG</vt:lpstr>
      <vt:lpstr>Future of MEG</vt:lpstr>
      <vt:lpstr>Outlook – a personal guess</vt:lpstr>
      <vt:lpstr>Thanks to my colleagues !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stefan.ritt@psi.ch</dc:creator>
  <cp:lastModifiedBy>stefan.ritt@psi.ch</cp:lastModifiedBy>
  <cp:revision>88</cp:revision>
  <cp:lastPrinted>2019-12-05T14:00:28Z</cp:lastPrinted>
  <dcterms:created xsi:type="dcterms:W3CDTF">2019-11-25T10:07:22Z</dcterms:created>
  <dcterms:modified xsi:type="dcterms:W3CDTF">2019-12-06T09:54:31Z</dcterms:modified>
</cp:coreProperties>
</file>