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73" r:id="rId7"/>
    <p:sldId id="261" r:id="rId8"/>
    <p:sldId id="262" r:id="rId9"/>
    <p:sldId id="270" r:id="rId10"/>
    <p:sldId id="271" r:id="rId11"/>
    <p:sldId id="272" r:id="rId12"/>
    <p:sldId id="274" r:id="rId13"/>
    <p:sldId id="275" r:id="rId14"/>
    <p:sldId id="280" r:id="rId15"/>
    <p:sldId id="285" r:id="rId16"/>
    <p:sldId id="284" r:id="rId17"/>
    <p:sldId id="279" r:id="rId18"/>
    <p:sldId id="263" r:id="rId19"/>
    <p:sldId id="264" r:id="rId20"/>
    <p:sldId id="269" r:id="rId21"/>
    <p:sldId id="268" r:id="rId22"/>
    <p:sldId id="265" r:id="rId23"/>
    <p:sldId id="266" r:id="rId24"/>
    <p:sldId id="267" r:id="rId25"/>
    <p:sldId id="276" r:id="rId26"/>
    <p:sldId id="277" r:id="rId27"/>
    <p:sldId id="278" r:id="rId28"/>
    <p:sldId id="281" r:id="rId29"/>
    <p:sldId id="282" r:id="rId30"/>
    <p:sldId id="283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96BDA-A3BE-40C3-9D74-DD3EBA19BD49}" type="datetimeFigureOut">
              <a:rPr lang="zh-CN" altLang="en-US" smtClean="0"/>
              <a:t>2019/11/7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89BB3-0B33-49DB-95D6-1383E5337E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6321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89BB3-0B33-49DB-95D6-1383E5337E02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7962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480D64-8F7E-42B1-ACC8-60537D0C5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EC12C18-7A80-43EB-A8A1-3519CC6DA9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84CE4B1-E319-4D40-8582-7C88B1C86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3D14-F8C8-4B92-A9BE-1238AF7EF004}" type="datetime1">
              <a:rPr lang="zh-CN" altLang="en-US" smtClean="0"/>
              <a:t>2019/11/7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E5BB59-DBA0-4565-89B2-DC9D8A160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EEE0C2-ABCF-4302-830C-5F5F249BE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B502-7CAA-4642-A5F8-874B5C6640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1350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981097-87C8-46A6-85BF-808801EAB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7E8DE3D-67E8-406A-95D8-00D8C7446C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79BA72-9367-4843-A749-021084056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440C8-9E64-4C1D-AEA7-1009956BCE04}" type="datetime1">
              <a:rPr lang="zh-CN" altLang="en-US" smtClean="0"/>
              <a:t>2019/11/7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9F60B1-0435-46F4-B193-7A9579199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745D7D-5E8D-4D45-91F2-91193329B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B502-7CAA-4642-A5F8-874B5C6640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2622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1B95592-E9C7-4ADB-A773-F438AAC8D9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F103301-4EB2-4E8F-BC3B-B2DEB2AA9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EA1D6BC-1FB1-4788-80C5-D7EA6B0F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C0A0B-3316-4168-AEA2-746827B930C9}" type="datetime1">
              <a:rPr lang="zh-CN" altLang="en-US" smtClean="0"/>
              <a:t>2019/11/7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87E6DD-F4BD-4BCE-AF8F-446D2CC3B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8BBE63-76DC-4717-88D1-8616A16C3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B502-7CAA-4642-A5F8-874B5C6640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94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F9FF0B-035C-4FCB-95E3-E637BDDB4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B61C2A-0533-4A59-B043-2F23B2451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 b="1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defRPr b="1"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defRPr b="1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defRPr b="1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6E36A6-607A-48FF-8943-8007AF865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33C6-8138-47C8-B80B-9895D139970D}" type="datetime1">
              <a:rPr lang="zh-CN" altLang="en-US" smtClean="0"/>
              <a:t>2019/11/7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ACA4FC-EAC0-4B81-AB02-E1705D2C1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0CF355-DE0B-4E1D-AD56-DBE319597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2460" y="365125"/>
            <a:ext cx="2743200" cy="365125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fld id="{3A9FB502-7CAA-4642-A5F8-874B5C6640B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82985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93DECD-87CE-4EE9-93B4-B4E098AE9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9CECDF5-D1BD-4E44-84EB-010D13146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E6FD7C1-41D5-4CEB-BE02-014CC8612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1D03-9B79-48DE-853A-D25D52DF7B2A}" type="datetime1">
              <a:rPr lang="zh-CN" altLang="en-US" smtClean="0"/>
              <a:t>2019/11/7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69FD8A8-709F-4E32-B61E-8C5E38B03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85B809-4BCE-459C-9A96-0D19B38D9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B502-7CAA-4642-A5F8-874B5C6640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376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A2C208-A866-4AFC-A34F-76A74BCFB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F7ECFE-18C7-4753-BED2-8016B1AD29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72044F6-95C6-4F8D-B1B4-EB7E067B07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07F07D2-B8E2-424F-9F42-F5061E8A4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8F75-77FA-47BF-B095-3CB60B6EDE94}" type="datetime1">
              <a:rPr lang="zh-CN" altLang="en-US" smtClean="0"/>
              <a:t>2019/11/7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1924D98-B801-4C62-910D-E52653AC9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27A58B6-58CA-42EB-A59F-BD394600A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B502-7CAA-4642-A5F8-874B5C6640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366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481262-FB57-4100-884A-F8AFFBF1A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0F0EA69-6BA3-46B7-802D-EBA60E789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08250BB-D25E-4873-95D5-A48435603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C349984-3755-4205-B016-9A77C294FB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E5D9B0D-442C-428C-81DA-05662C5750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B307BB1-7707-48BB-AEE9-8B493F67D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3955-3641-424F-AC2B-D10DD07A7C8B}" type="datetime1">
              <a:rPr lang="zh-CN" altLang="en-US" smtClean="0"/>
              <a:t>2019/11/7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BF39672-B764-4BCC-A636-6661362E6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89C4678-7443-4F14-9E36-3407F9829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B502-7CAA-4642-A5F8-874B5C6640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1117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BB68CB-EA72-4826-B346-B80BFE8AB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3E1C13C-2F77-40CE-A6EF-0F50A4A63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AC59C-ECF7-4E3B-9136-1AECE847126F}" type="datetime1">
              <a:rPr lang="zh-CN" altLang="en-US" smtClean="0"/>
              <a:t>2019/11/7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E4F08AB-15CF-408E-89A2-F25E74B2E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3894D47-DBE0-4BBD-8DA5-F9C1FC383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B502-7CAA-4642-A5F8-874B5C6640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6099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DA5E7A8-C1CC-4E79-8B22-0D6DC9D42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7A111-9BCC-4AA8-B19E-40B624FEE376}" type="datetime1">
              <a:rPr lang="zh-CN" altLang="en-US" smtClean="0"/>
              <a:t>2019/11/7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06E4461-11A8-442A-9257-B9C71889A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563AE82-310C-4F11-9B30-83117DC20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B502-7CAA-4642-A5F8-874B5C6640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6120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E3B108-2560-43C2-ABA8-60BCBFBB9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220F907-F9BA-485E-A63F-159B01C90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09A9E40-1C6F-4FE1-A5D0-1791B16A4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9C2A05F-3C46-4B15-9EA4-30D3E110D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97FE-D274-4A38-A187-AC31A8AD8A1E}" type="datetime1">
              <a:rPr lang="zh-CN" altLang="en-US" smtClean="0"/>
              <a:t>2019/11/7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0638BD0-16A2-480B-B27C-F0D44D958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C114694-A77E-4D77-8B18-BC0CC7598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B502-7CAA-4642-A5F8-874B5C6640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755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D326D2-8876-4DF3-8C74-914D5E3B6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E36BF56-EB46-4600-B468-D374078684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667BDCE-31AE-490B-9C0D-6BDB0C668B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D6EB2F-4BAD-491A-BF4D-E44F80699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42E30-3CDA-42E1-BCE1-B1B5FB1C9EFF}" type="datetime1">
              <a:rPr lang="zh-CN" altLang="en-US" smtClean="0"/>
              <a:t>2019/11/7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72522F3-4275-4921-8E59-86A6782B5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37D9FF7-1686-4977-865C-C4E9B11FF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B502-7CAA-4642-A5F8-874B5C6640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5215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B9A9B91-4AE7-43E3-9891-1CAA5C2BD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4867F66-9212-4A32-A2B1-650958E21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F51DD41-D074-46B1-8251-0F8BE35AA1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8DFCE-12BA-4C0C-9763-B2B75BAE58A0}" type="datetime1">
              <a:rPr lang="zh-CN" altLang="en-US" smtClean="0"/>
              <a:t>2019/11/7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EA49EC-B41D-447C-86C5-D1C1AE7855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7A6AA9-C7CC-4B17-9EE9-AFE492D9F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FB502-7CAA-4642-A5F8-874B5C6640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1744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emf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27405B-9F7F-41B6-92C0-B0645DCAF5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在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ATLAS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实验上利用双光子寻找标准模型希格斯粒子的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VBF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产生机制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EA10646-A10F-4E00-8C96-4892144A03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答辩人：章宇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导师：娄辛丑 研究员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博士论文答辩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2019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11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15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日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AB71165-5B82-4D26-A1C6-075E14C26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B502-7CAA-4642-A5F8-874B5C6640B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6715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2EF3C2-F85B-4F33-B948-53BF54270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运动学变量的分布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D6035FD-8D16-424D-86F5-98C6CDB40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</a:t>
            </a:r>
            <a:endParaRPr lang="zh-CN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902080-8FCA-4ECF-8FE5-A557B73D1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879" y="469035"/>
            <a:ext cx="3871487" cy="29045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47A7B1-460B-4E61-97C0-0ABEAD7E7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579" y="422541"/>
            <a:ext cx="3917998" cy="29274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15F1AC-3AC3-48A2-85A6-64F38144A3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2" y="441163"/>
            <a:ext cx="4073542" cy="30421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D8F640-557F-49AB-B7E6-9BD6286E4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86" y="3485007"/>
            <a:ext cx="3858442" cy="28756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DAE20E-3BC9-43F1-87E4-156FA6221D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987" y="3547326"/>
            <a:ext cx="3719594" cy="27793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C33398-D361-4BE2-84D9-21B6D59CE5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669" y="3497546"/>
            <a:ext cx="3915905" cy="2937914"/>
          </a:xfrm>
          <a:prstGeom prst="rect">
            <a:avLst/>
          </a:prstGeom>
        </p:spPr>
      </p:pic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D9E51E3B-39B3-4FF1-B160-DA4F578F3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B502-7CAA-4642-A5F8-874B5C6640BE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60198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50BE0B-B6E6-4CAE-8570-206890C2E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矩形筛选条件的优化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2D9829-E080-4229-A524-F0AA8F7A8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7710690" cy="4818243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dirty="0"/>
              <a:t>背景模板：</a:t>
            </a:r>
            <a:endParaRPr lang="en-US" altLang="zh-CN" dirty="0"/>
          </a:p>
          <a:p>
            <a:pPr lvl="1"/>
            <a:r>
              <a:rPr lang="zh-CN" altLang="en-US" dirty="0"/>
              <a:t>双光子的模拟样本来描述双光子背景</a:t>
            </a:r>
            <a:endParaRPr lang="en-US" altLang="zh-CN" dirty="0"/>
          </a:p>
          <a:p>
            <a:pPr lvl="1"/>
            <a:r>
              <a:rPr lang="zh-CN" altLang="en-US" dirty="0"/>
              <a:t>数据中没有通过光子鉴别或者光子孤立化条件的事例用来描述</a:t>
            </a:r>
            <a:r>
              <a:rPr lang="en-US" altLang="zh-CN" dirty="0"/>
              <a:t>gamma-jet</a:t>
            </a:r>
            <a:r>
              <a:rPr lang="zh-CN" altLang="en-US" dirty="0"/>
              <a:t>和</a:t>
            </a:r>
            <a:r>
              <a:rPr lang="en-US" altLang="zh-CN" dirty="0"/>
              <a:t>jet-jet</a:t>
            </a:r>
            <a:r>
              <a:rPr lang="zh-CN" altLang="en-US" dirty="0"/>
              <a:t>背景</a:t>
            </a:r>
            <a:endParaRPr lang="en-US" altLang="zh-CN" dirty="0"/>
          </a:p>
          <a:p>
            <a:pPr lvl="1"/>
            <a:r>
              <a:rPr lang="zh-CN" altLang="en-US" dirty="0"/>
              <a:t>两者按照数据中测量得到的比例进行混合</a:t>
            </a:r>
            <a:endParaRPr lang="en-US" altLang="zh-CN" dirty="0"/>
          </a:p>
          <a:p>
            <a:r>
              <a:rPr lang="zh-CN" altLang="en-US" dirty="0"/>
              <a:t>优化每一个筛选变量的阈值以得到最大的信号显著度，表为</a:t>
            </a:r>
            <a:r>
              <a:rPr lang="en-US" altLang="zh-CN" dirty="0"/>
              <a:t>4fb-1</a:t>
            </a:r>
            <a:r>
              <a:rPr lang="zh-CN" altLang="en-US" dirty="0"/>
              <a:t>时的预期信号显著度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优点：操作简单</a:t>
            </a:r>
            <a:endParaRPr lang="en-US" altLang="zh-CN" dirty="0"/>
          </a:p>
          <a:p>
            <a:r>
              <a:rPr lang="zh-CN" altLang="en-US" dirty="0"/>
              <a:t>缺点：信号效率低，无法处理变量之间的关联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9B25D67-B2C6-4028-A48C-C69193E3E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8890" y="1503053"/>
            <a:ext cx="3643110" cy="327316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178596F-61D6-4CEB-98D4-A543CE99E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234745"/>
            <a:ext cx="7458757" cy="140797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C5B5450-EAE7-436C-BAAB-62774386D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9135" y="1396588"/>
            <a:ext cx="6223290" cy="802602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FF00A0-1C81-449F-838E-6794BAB50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B502-7CAA-4642-A5F8-874B5C6640BE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2681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15DFC8-D8D0-48CE-8588-BA8F39667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增长决策树（</a:t>
            </a:r>
            <a:r>
              <a:rPr lang="en-US" altLang="zh-CN" dirty="0"/>
              <a:t>BDT</a:t>
            </a:r>
            <a:r>
              <a:rPr lang="zh-CN" altLang="en-US" dirty="0"/>
              <a:t>）优化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CB8CEEA-08E9-4D71-8AF3-6E40C1A02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01395" cy="4800806"/>
          </a:xfrm>
        </p:spPr>
        <p:txBody>
          <a:bodyPr/>
          <a:lstStyle/>
          <a:p>
            <a:r>
              <a:rPr lang="zh-CN" altLang="en-US" dirty="0"/>
              <a:t>决策树发展而来的多变量分析算法</a:t>
            </a:r>
            <a:endParaRPr lang="en-US" altLang="zh-CN" dirty="0"/>
          </a:p>
          <a:p>
            <a:r>
              <a:rPr lang="zh-CN" altLang="en-US" dirty="0"/>
              <a:t>第</a:t>
            </a:r>
            <a:r>
              <a:rPr lang="en-US" altLang="zh-CN" dirty="0"/>
              <a:t>N</a:t>
            </a:r>
            <a:r>
              <a:rPr lang="zh-CN" altLang="en-US" dirty="0"/>
              <a:t>棵树构建完成之后，提高误判事例的权重，重新构建第</a:t>
            </a:r>
            <a:r>
              <a:rPr lang="en-US" altLang="zh-CN" dirty="0"/>
              <a:t>N+1</a:t>
            </a:r>
            <a:r>
              <a:rPr lang="zh-CN" altLang="en-US" dirty="0"/>
              <a:t>棵树</a:t>
            </a:r>
            <a:endParaRPr lang="en-US" altLang="zh-CN" dirty="0"/>
          </a:p>
          <a:p>
            <a:r>
              <a:rPr lang="zh-CN" altLang="en-US" dirty="0"/>
              <a:t>所有决策树输出结果的加权平均值作为最终结果</a:t>
            </a:r>
            <a:endParaRPr lang="en-US" altLang="zh-CN" dirty="0"/>
          </a:p>
          <a:p>
            <a:r>
              <a:rPr lang="zh-CN" altLang="en-US" dirty="0"/>
              <a:t>优点：</a:t>
            </a:r>
            <a:endParaRPr lang="en-US" altLang="zh-CN" dirty="0"/>
          </a:p>
          <a:p>
            <a:pPr lvl="1"/>
            <a:r>
              <a:rPr lang="zh-CN" altLang="en-US" dirty="0"/>
              <a:t>处理变量之间的关联</a:t>
            </a:r>
            <a:endParaRPr lang="en-US" altLang="zh-CN" dirty="0"/>
          </a:p>
          <a:p>
            <a:pPr lvl="1"/>
            <a:r>
              <a:rPr lang="zh-CN" altLang="en-US" dirty="0"/>
              <a:t>提高信号效率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lvl="1"/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67D982E-F6BA-492A-8FCD-262F11EF7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015" y="1481750"/>
            <a:ext cx="4093652" cy="248836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EAC948-F7AE-429B-81F9-E2D59E1D4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645" y="4105052"/>
            <a:ext cx="7422022" cy="238782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452604F-D30D-4A2F-960F-6ECFB0F0EE6C}"/>
              </a:ext>
            </a:extLst>
          </p:cNvPr>
          <p:cNvSpPr txBox="1"/>
          <p:nvPr/>
        </p:nvSpPr>
        <p:spPr>
          <a:xfrm>
            <a:off x="7896015" y="6423952"/>
            <a:ext cx="3587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Normalized to 4fb-1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996F26D-E993-4B86-B8B3-D8347A69B795}"/>
              </a:ext>
            </a:extLst>
          </p:cNvPr>
          <p:cNvSpPr txBox="1"/>
          <p:nvPr/>
        </p:nvSpPr>
        <p:spPr>
          <a:xfrm>
            <a:off x="202333" y="5617029"/>
            <a:ext cx="4488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相比于</a:t>
            </a:r>
            <a:r>
              <a:rPr lang="en-US" altLang="zh-CN" sz="2400" b="1" dirty="0"/>
              <a:t>cut-based</a:t>
            </a:r>
            <a:r>
              <a:rPr lang="zh-CN" altLang="en-US" sz="2400" b="1" dirty="0"/>
              <a:t>方法，信号显著度提高</a:t>
            </a:r>
            <a:r>
              <a:rPr lang="en-US" altLang="zh-CN" sz="2400" b="1" dirty="0"/>
              <a:t>28%</a:t>
            </a:r>
            <a:endParaRPr lang="zh-CN" altLang="en-US" sz="2400" b="1" dirty="0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F04B4B4A-241E-4898-BC39-412B5235F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B502-7CAA-4642-A5F8-874B5C6640BE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852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D57DF3-760F-4396-A18C-11BD9F7F8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BDT</a:t>
            </a:r>
            <a:r>
              <a:rPr lang="zh-CN" altLang="en-US" dirty="0"/>
              <a:t>的分布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2ADB1D6-F115-4F76-8DB6-009D2447A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为了测量</a:t>
            </a:r>
            <a:r>
              <a:rPr lang="en-US" altLang="zh-CN" dirty="0"/>
              <a:t>STXS</a:t>
            </a:r>
            <a:r>
              <a:rPr lang="zh-CN" altLang="en-US" dirty="0"/>
              <a:t>，在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THjj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&lt;25 GeV</a:t>
            </a:r>
            <a:r>
              <a:rPr lang="zh-CN" altLang="en-US" dirty="0"/>
              <a:t>和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THjj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&gt;25 GeV</a:t>
            </a:r>
            <a:r>
              <a:rPr lang="zh-CN" altLang="en-US" dirty="0"/>
              <a:t>区间内各自训练一个</a:t>
            </a:r>
            <a:r>
              <a:rPr lang="en-US" altLang="zh-CN" dirty="0"/>
              <a:t>BDT</a:t>
            </a:r>
            <a:r>
              <a:rPr lang="zh-CN" altLang="en-US" dirty="0"/>
              <a:t>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682688F-A3D1-4B69-92C4-EC3B50768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73" y="2697586"/>
            <a:ext cx="10948127" cy="3893219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1FC404F-1E62-41CF-BD74-8B7C3F00E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B502-7CAA-4642-A5F8-874B5C6640BE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70012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A7DE16-194A-48E8-9467-767240EDD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其他的可能的提高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6C36165-32FB-48D4-9614-597B517C0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Quark/gluon</a:t>
            </a:r>
            <a:r>
              <a:rPr lang="zh-CN" altLang="en-US" dirty="0"/>
              <a:t>喷注鉴别</a:t>
            </a:r>
            <a:endParaRPr lang="en-US" altLang="zh-CN" dirty="0"/>
          </a:p>
          <a:p>
            <a:pPr lvl="1"/>
            <a:r>
              <a:rPr lang="zh-CN" altLang="en-US" dirty="0"/>
              <a:t>物理上，</a:t>
            </a:r>
            <a:r>
              <a:rPr lang="en-US" altLang="zh-CN" dirty="0" err="1"/>
              <a:t>ggF</a:t>
            </a:r>
            <a:r>
              <a:rPr lang="zh-CN" altLang="en-US" dirty="0"/>
              <a:t>过程中的喷注主要为胶子喷注，</a:t>
            </a:r>
            <a:r>
              <a:rPr lang="en-US" altLang="zh-CN" dirty="0"/>
              <a:t>VBF</a:t>
            </a:r>
            <a:r>
              <a:rPr lang="zh-CN" altLang="en-US" dirty="0"/>
              <a:t>过程中为夸克喷注</a:t>
            </a:r>
            <a:endParaRPr lang="en-US" altLang="zh-CN" dirty="0"/>
          </a:p>
          <a:p>
            <a:pPr lvl="1"/>
            <a:r>
              <a:rPr lang="zh-CN" altLang="en-US" dirty="0"/>
              <a:t>相比于夸克喷注，胶子喷注径迹数更多</a:t>
            </a:r>
            <a:endParaRPr lang="en-US" altLang="zh-CN" dirty="0"/>
          </a:p>
          <a:p>
            <a:pPr lvl="1"/>
            <a:r>
              <a:rPr lang="zh-CN" altLang="en-US" dirty="0"/>
              <a:t>径迹级别的变量可以用来区分二者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538859A-29A9-4152-9339-DAB0FED36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30" y="3788229"/>
            <a:ext cx="8173057" cy="297480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042C550-E967-4E8B-A80E-D17A3978A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055" y="3120149"/>
            <a:ext cx="5716650" cy="2024945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574F93F-824E-4858-A436-1EEB381CE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B502-7CAA-4642-A5F8-874B5C6640BE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0696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326BA8-BA8D-4D09-8DE8-8C14A4C03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基于径迹的分类器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9CF195-75C6-4044-8B20-7437797AF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5</a:t>
            </a:r>
            <a:r>
              <a:rPr lang="zh-CN" altLang="en-US" dirty="0"/>
              <a:t>个变量的分布和</a:t>
            </a:r>
            <a:r>
              <a:rPr lang="en-US" altLang="zh-CN" dirty="0"/>
              <a:t>BDT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FD0AA30-ABE7-4286-B520-14C8B0077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43" y="2311398"/>
            <a:ext cx="5946957" cy="202144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1EF53A5-B109-49C7-A288-AE44F0AF2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43" y="4570965"/>
            <a:ext cx="6049876" cy="209177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93DD489-A097-4F7A-9299-A6CB6569BA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5157" y="1339852"/>
            <a:ext cx="3643110" cy="2595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986051E-BCF3-4070-BA1F-B5240A163C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5157" y="3934852"/>
            <a:ext cx="4033680" cy="2963322"/>
          </a:xfrm>
          <a:prstGeom prst="rect">
            <a:avLst/>
          </a:prstGeom>
        </p:spPr>
      </p:pic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775F2DD3-4677-4E5D-BF26-39C8EDBD3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B502-7CAA-4642-A5F8-874B5C6640BE}" type="slidenum">
              <a:rPr lang="zh-CN" altLang="en-US" smtClean="0"/>
              <a:pPr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7817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020287-4DCB-493C-88E5-B9E2DCDCF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其他提高的方法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9BFBE7-83EC-4002-BB4C-0E1D7A26F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压低</a:t>
            </a:r>
            <a:r>
              <a:rPr lang="en-US" altLang="zh-CN" dirty="0"/>
              <a:t>pile-up</a:t>
            </a:r>
            <a:r>
              <a:rPr lang="zh-CN" altLang="en-US" dirty="0"/>
              <a:t>的变量</a:t>
            </a:r>
            <a:endParaRPr lang="en-US" altLang="zh-CN" dirty="0"/>
          </a:p>
          <a:p>
            <a:pPr lvl="1"/>
            <a:r>
              <a:rPr lang="en-US" altLang="zh-CN" dirty="0" err="1"/>
              <a:t>fJVT</a:t>
            </a:r>
            <a:r>
              <a:rPr lang="zh-CN" altLang="en-US" dirty="0"/>
              <a:t>（</a:t>
            </a:r>
            <a:r>
              <a:rPr lang="en-US" altLang="zh-CN" dirty="0"/>
              <a:t>forward jet-vertex-tagger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zh-CN" altLang="en-US" dirty="0"/>
              <a:t>其他的机器学习的方法</a:t>
            </a:r>
            <a:endParaRPr lang="en-US" altLang="zh-CN" dirty="0"/>
          </a:p>
          <a:p>
            <a:pPr lvl="1"/>
            <a:r>
              <a:rPr lang="en-US" altLang="zh-CN" dirty="0" err="1"/>
              <a:t>XGBoost</a:t>
            </a:r>
            <a:r>
              <a:rPr lang="zh-CN" altLang="en-US" dirty="0"/>
              <a:t>，</a:t>
            </a:r>
            <a:r>
              <a:rPr lang="en-US" altLang="zh-CN" dirty="0"/>
              <a:t>RNN</a:t>
            </a:r>
            <a:r>
              <a:rPr lang="zh-CN" altLang="en-US" dirty="0"/>
              <a:t>，</a:t>
            </a:r>
            <a:r>
              <a:rPr lang="en-US" altLang="zh-CN" dirty="0"/>
              <a:t>CNN</a:t>
            </a:r>
            <a:r>
              <a:rPr lang="zh-CN" altLang="en-US" dirty="0"/>
              <a:t>等</a:t>
            </a:r>
            <a:endParaRPr lang="en-US" altLang="zh-CN" dirty="0"/>
          </a:p>
          <a:p>
            <a:pPr lvl="1"/>
            <a:endParaRPr lang="zh-CN" altLang="en-US" dirty="0"/>
          </a:p>
          <a:p>
            <a:r>
              <a:rPr lang="zh-CN" altLang="en-US" dirty="0"/>
              <a:t>总结</a:t>
            </a:r>
            <a:endParaRPr lang="en-US" altLang="zh-CN" dirty="0"/>
          </a:p>
          <a:p>
            <a:pPr lvl="1"/>
            <a:r>
              <a:rPr lang="zh-CN" altLang="en-US" dirty="0"/>
              <a:t>当前的鉴别方法和</a:t>
            </a:r>
            <a:r>
              <a:rPr lang="en-US" altLang="zh-CN" dirty="0"/>
              <a:t>pile-up</a:t>
            </a:r>
            <a:r>
              <a:rPr lang="zh-CN" altLang="en-US" dirty="0"/>
              <a:t>压低的方法对信号显著度的提高小于</a:t>
            </a:r>
            <a:r>
              <a:rPr lang="en-US" altLang="zh-CN" dirty="0"/>
              <a:t>5%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A50E996-8F8A-4F63-9260-839741500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B502-7CAA-4642-A5F8-874B5C6640BE}" type="slidenum">
              <a:rPr lang="zh-CN" altLang="en-US" smtClean="0"/>
              <a:pPr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86601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81CF4A-FFBC-448E-A7E9-85418B304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其他的子类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59264E-7D39-4D7F-9DF6-9A65EEED8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39092" cy="4351338"/>
          </a:xfrm>
        </p:spPr>
        <p:txBody>
          <a:bodyPr/>
          <a:lstStyle/>
          <a:p>
            <a:r>
              <a:rPr lang="zh-CN" altLang="en-US" dirty="0"/>
              <a:t>根据不同产生模式的运动学特征和</a:t>
            </a:r>
            <a:r>
              <a:rPr lang="en-US" altLang="zh-CN" dirty="0"/>
              <a:t>STXS</a:t>
            </a:r>
            <a:r>
              <a:rPr lang="zh-CN" altLang="en-US" dirty="0"/>
              <a:t>的划分，将所有实例分为</a:t>
            </a:r>
            <a:r>
              <a:rPr lang="en-US" altLang="zh-CN" dirty="0"/>
              <a:t>29</a:t>
            </a:r>
            <a:r>
              <a:rPr lang="zh-CN" altLang="en-US" dirty="0"/>
              <a:t>个子类</a:t>
            </a:r>
            <a:endParaRPr lang="en-US" altLang="zh-CN" dirty="0"/>
          </a:p>
          <a:p>
            <a:r>
              <a:rPr lang="en-US" altLang="zh-CN" dirty="0"/>
              <a:t>10</a:t>
            </a:r>
            <a:r>
              <a:rPr lang="zh-CN" altLang="en-US" dirty="0"/>
              <a:t>个 </a:t>
            </a:r>
            <a:r>
              <a:rPr lang="en-US" altLang="zh-CN" dirty="0" err="1"/>
              <a:t>ggF</a:t>
            </a:r>
            <a:r>
              <a:rPr lang="en-US" altLang="zh-CN" dirty="0"/>
              <a:t> </a:t>
            </a:r>
            <a:r>
              <a:rPr lang="zh-CN" altLang="en-US" dirty="0"/>
              <a:t>子类</a:t>
            </a:r>
            <a:endParaRPr lang="en-US" altLang="zh-CN" dirty="0"/>
          </a:p>
          <a:p>
            <a:r>
              <a:rPr lang="en-US" altLang="zh-CN" dirty="0"/>
              <a:t>7</a:t>
            </a:r>
            <a:r>
              <a:rPr lang="zh-CN" altLang="en-US" dirty="0"/>
              <a:t>个 </a:t>
            </a:r>
            <a:r>
              <a:rPr lang="en-US" altLang="zh-CN" dirty="0"/>
              <a:t>H+2jets </a:t>
            </a:r>
            <a:r>
              <a:rPr lang="zh-CN" altLang="en-US" dirty="0"/>
              <a:t>子类</a:t>
            </a:r>
            <a:endParaRPr lang="en-US" altLang="zh-CN" dirty="0"/>
          </a:p>
          <a:p>
            <a:r>
              <a:rPr lang="en-US" altLang="zh-CN" dirty="0"/>
              <a:t>5</a:t>
            </a:r>
            <a:r>
              <a:rPr lang="zh-CN" altLang="en-US" dirty="0"/>
              <a:t>个 </a:t>
            </a:r>
            <a:r>
              <a:rPr lang="en-US" altLang="zh-CN" dirty="0"/>
              <a:t>VH leptonic </a:t>
            </a:r>
            <a:r>
              <a:rPr lang="zh-CN" altLang="en-US" dirty="0"/>
              <a:t>子类</a:t>
            </a:r>
            <a:endParaRPr lang="en-US" altLang="zh-CN" dirty="0"/>
          </a:p>
          <a:p>
            <a:r>
              <a:rPr lang="en-US" altLang="zh-CN" dirty="0"/>
              <a:t>7</a:t>
            </a:r>
            <a:r>
              <a:rPr lang="zh-CN" altLang="en-US" dirty="0"/>
              <a:t>个 </a:t>
            </a:r>
            <a:r>
              <a:rPr lang="en-US" altLang="zh-CN" dirty="0" err="1"/>
              <a:t>ttH</a:t>
            </a:r>
            <a:r>
              <a:rPr lang="en-US" altLang="zh-CN" dirty="0"/>
              <a:t> </a:t>
            </a:r>
            <a:r>
              <a:rPr lang="zh-CN" altLang="en-US" dirty="0"/>
              <a:t>子类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1EE69AA-C2F7-4C8E-A124-66FF8F512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292" y="1690688"/>
            <a:ext cx="5514708" cy="5167312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E6A5E44-A081-41F1-A5FF-123BEE2D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B502-7CAA-4642-A5F8-874B5C6640BE}" type="slidenum">
              <a:rPr lang="zh-CN" altLang="en-US" smtClean="0"/>
              <a:pPr/>
              <a:t>17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9130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DFDFA5-5906-4578-B49F-C26D60A65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信号建模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BD82FBE-5E7A-4E5A-A221-98CAC2CBF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双边水晶球分布（</a:t>
            </a:r>
            <a:r>
              <a:rPr lang="en-US" altLang="zh-CN" dirty="0"/>
              <a:t>Double-Sided Crystal Ball</a:t>
            </a:r>
            <a:r>
              <a:rPr lang="zh-CN" altLang="en-US" dirty="0"/>
              <a:t>，</a:t>
            </a:r>
            <a:r>
              <a:rPr lang="en-US" altLang="zh-CN" dirty="0"/>
              <a:t>DSCB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zh-CN" altLang="en-US" dirty="0"/>
              <a:t>中心区域是高斯分布，两边尾巴是幂函数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r>
              <a:rPr lang="zh-CN" altLang="en-US" dirty="0"/>
              <a:t>分别拟合每个子类中信号样本的不变质量谱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213107B-8FD1-4D49-BA11-DFB22D15F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305" y="2672189"/>
            <a:ext cx="6423386" cy="151362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DE754E9-696F-4FD5-B2C9-F735DD938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375" y="2671235"/>
            <a:ext cx="4107701" cy="2930912"/>
          </a:xfrm>
          <a:prstGeom prst="rect">
            <a:avLst/>
          </a:prstGeo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4BFE6D4-6882-4E09-86E0-E7FA7C9E7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B502-7CAA-4642-A5F8-874B5C6640BE}" type="slidenum">
              <a:rPr lang="zh-CN" altLang="en-US" smtClean="0"/>
              <a:pPr/>
              <a:t>18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26226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539384-DFF0-4927-AC17-43413C602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背景建模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96F59C-0E86-41AC-ACD7-C3BB34708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背景分解</a:t>
            </a:r>
            <a:r>
              <a:rPr lang="en-US" altLang="zh-CN" dirty="0"/>
              <a:t>——data driven method</a:t>
            </a:r>
          </a:p>
          <a:p>
            <a:r>
              <a:rPr lang="zh-CN" altLang="en-US" dirty="0"/>
              <a:t>根据光子的鉴别和孤立能量信息，分成</a:t>
            </a:r>
            <a:r>
              <a:rPr lang="en-US" altLang="zh-CN" dirty="0"/>
              <a:t>15</a:t>
            </a:r>
            <a:r>
              <a:rPr lang="zh-CN" altLang="en-US" dirty="0"/>
              <a:t>个</a:t>
            </a:r>
            <a:r>
              <a:rPr lang="en-US" altLang="zh-CN" dirty="0"/>
              <a:t>CR</a:t>
            </a:r>
            <a:r>
              <a:rPr lang="zh-CN" altLang="en-US" dirty="0"/>
              <a:t>和</a:t>
            </a:r>
            <a:r>
              <a:rPr lang="en-US" altLang="zh-CN" dirty="0"/>
              <a:t>1</a:t>
            </a:r>
            <a:r>
              <a:rPr lang="zh-CN" altLang="en-US" dirty="0"/>
              <a:t>个</a:t>
            </a:r>
            <a:r>
              <a:rPr lang="en-US" altLang="zh-CN" dirty="0"/>
              <a:t>SR</a:t>
            </a:r>
          </a:p>
          <a:p>
            <a:r>
              <a:rPr lang="zh-CN" altLang="en-US" dirty="0"/>
              <a:t>在每一个区域内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用最小二乘法拟合得到信号区域内的各背景成分的比例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FEFD4C7-F007-44A2-93CB-BC971F766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523" y="2942533"/>
            <a:ext cx="3704158" cy="1719777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0F6C478-7B6A-4B2D-99C2-C60891CA9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B502-7CAA-4642-A5F8-874B5C6640BE}" type="slidenum">
              <a:rPr lang="zh-CN" altLang="en-US" smtClean="0"/>
              <a:pPr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4313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3CD7B3-CA93-405D-94EE-F3A5ED4A7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提纲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ED3772F-1A16-4E7B-8C9C-8E650A631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理论背景</a:t>
            </a:r>
            <a:endParaRPr lang="en-US" altLang="zh-CN" dirty="0"/>
          </a:p>
          <a:p>
            <a:r>
              <a:rPr lang="en-US" altLang="zh-CN" dirty="0"/>
              <a:t>LHC</a:t>
            </a:r>
            <a:r>
              <a:rPr lang="zh-CN" altLang="en-US" dirty="0"/>
              <a:t>和</a:t>
            </a:r>
            <a:r>
              <a:rPr lang="en-US" altLang="zh-CN" dirty="0"/>
              <a:t>ATLAS</a:t>
            </a:r>
            <a:r>
              <a:rPr lang="zh-CN" altLang="en-US" dirty="0"/>
              <a:t>探测器</a:t>
            </a:r>
            <a:endParaRPr lang="en-US" altLang="zh-CN" dirty="0"/>
          </a:p>
          <a:p>
            <a:r>
              <a:rPr lang="zh-CN" altLang="en-US" dirty="0"/>
              <a:t>粒子重建、鉴别、刻度</a:t>
            </a:r>
            <a:endParaRPr lang="en-US" altLang="zh-CN" dirty="0"/>
          </a:p>
          <a:p>
            <a:r>
              <a:rPr lang="zh-CN" altLang="en-US" dirty="0"/>
              <a:t>事例筛选和子类优化</a:t>
            </a:r>
            <a:endParaRPr lang="en-US" altLang="zh-CN" dirty="0"/>
          </a:p>
          <a:p>
            <a:r>
              <a:rPr lang="zh-CN" altLang="en-US" dirty="0"/>
              <a:t>信号建模</a:t>
            </a:r>
            <a:endParaRPr lang="en-US" altLang="zh-CN" dirty="0"/>
          </a:p>
          <a:p>
            <a:r>
              <a:rPr lang="zh-CN" altLang="en-US" dirty="0"/>
              <a:t>背景建模</a:t>
            </a:r>
            <a:endParaRPr lang="en-US" altLang="zh-CN" dirty="0"/>
          </a:p>
          <a:p>
            <a:r>
              <a:rPr lang="zh-CN" altLang="en-US" dirty="0"/>
              <a:t>统计解释</a:t>
            </a:r>
            <a:endParaRPr lang="en-US" altLang="zh-CN" dirty="0"/>
          </a:p>
          <a:p>
            <a:r>
              <a:rPr lang="zh-CN" altLang="en-US" dirty="0"/>
              <a:t>结果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4BF9BF4-362D-49DC-939C-CEF835E4A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B502-7CAA-4642-A5F8-874B5C6640B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1932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DE00C3-4547-4E92-9A6D-350452AB3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背景建模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D3354C7-E4D6-4DFA-9DA5-109ADF641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47560" cy="4351338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l-GR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γγ</a:t>
            </a:r>
            <a:r>
              <a:rPr lang="zh-CN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γγ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jet</a:t>
            </a:r>
            <a:r>
              <a:rPr lang="zh-CN" altLang="en-US" dirty="0"/>
              <a:t>区间中的各背景的比例</a:t>
            </a:r>
            <a:endParaRPr lang="en-US" altLang="zh-CN" dirty="0"/>
          </a:p>
          <a:p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&gt;=2</a:t>
            </a:r>
            <a:r>
              <a:rPr lang="zh-CN" altLang="en-US" dirty="0"/>
              <a:t>时的背景比例作为产生背景模板的输入值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B2F85A4-2A4D-412E-BBEB-73CFCDB3A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760" y="1524000"/>
            <a:ext cx="7055670" cy="4652963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C790490-AFAE-4F97-8048-768F746C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B502-7CAA-4642-A5F8-874B5C6640BE}" type="slidenum">
              <a:rPr lang="zh-CN" altLang="en-US" smtClean="0"/>
              <a:pPr/>
              <a:t>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91894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ED42C4-295F-4AC4-9099-7DAC6F52A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背景建模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13F327-38A0-412F-892C-959EFD48D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背景形状</a:t>
            </a:r>
            <a:r>
              <a:rPr lang="en-US" altLang="zh-CN" dirty="0"/>
              <a:t>——</a:t>
            </a:r>
            <a:r>
              <a:rPr lang="zh-CN" altLang="en-US" dirty="0"/>
              <a:t>赝信号的方法</a:t>
            </a:r>
            <a:endParaRPr lang="en-US" altLang="zh-CN" dirty="0"/>
          </a:p>
          <a:p>
            <a:pPr lvl="1"/>
            <a:r>
              <a:rPr lang="zh-CN" altLang="en-US" dirty="0"/>
              <a:t>产生大统计量的背景模拟样本，减少统计涨落</a:t>
            </a:r>
            <a:endParaRPr lang="en-US" altLang="zh-CN" dirty="0"/>
          </a:p>
          <a:p>
            <a:pPr lvl="1"/>
            <a:r>
              <a:rPr lang="zh-CN" altLang="en-US" dirty="0"/>
              <a:t>用</a:t>
            </a:r>
            <a:r>
              <a:rPr lang="en-US" altLang="zh-CN" dirty="0"/>
              <a:t>S+B</a:t>
            </a:r>
            <a:r>
              <a:rPr lang="zh-CN" altLang="en-US" dirty="0"/>
              <a:t>的函数拟合背景模板</a:t>
            </a:r>
            <a:endParaRPr lang="en-US" altLang="zh-CN" dirty="0"/>
          </a:p>
          <a:p>
            <a:pPr lvl="1"/>
            <a:r>
              <a:rPr lang="zh-CN" altLang="en-US" dirty="0"/>
              <a:t>拟合得到的信号事例数叫做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</a:t>
            </a:r>
          </a:p>
          <a:p>
            <a:pPr lvl="1"/>
            <a:r>
              <a:rPr lang="zh-CN" altLang="en-US" dirty="0"/>
              <a:t>要求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&lt;0.1,N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&lt;0.2</a:t>
            </a:r>
          </a:p>
          <a:p>
            <a:pPr lvl="1"/>
            <a:r>
              <a:rPr lang="zh-CN" altLang="en-US" dirty="0"/>
              <a:t>如果有多个函数满足要求，选择自由度最小的函数作为拟合函数</a:t>
            </a:r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A410830-FA9C-426F-89F2-1D868AE18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B502-7CAA-4642-A5F8-874B5C6640BE}" type="slidenum">
              <a:rPr lang="zh-CN" altLang="en-US" smtClean="0"/>
              <a:pPr/>
              <a:t>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36126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C1930C-7B53-4E76-8502-1A16FCCBA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系统误差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9FA97B0-8B02-4294-B47B-086B164A9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理论误差</a:t>
            </a:r>
            <a:endParaRPr lang="en-US" altLang="zh-CN" dirty="0"/>
          </a:p>
          <a:p>
            <a:pPr lvl="1"/>
            <a:r>
              <a:rPr lang="en-US" altLang="zh-CN" dirty="0"/>
              <a:t>QCD scale</a:t>
            </a:r>
            <a:r>
              <a:rPr lang="zh-CN" altLang="en-US" dirty="0"/>
              <a:t>，</a:t>
            </a:r>
            <a:r>
              <a:rPr lang="en-US" altLang="zh-CN" dirty="0"/>
              <a:t>PDF</a:t>
            </a:r>
            <a:r>
              <a:rPr lang="zh-CN" altLang="en-US" dirty="0"/>
              <a:t>，</a:t>
            </a:r>
            <a:r>
              <a:rPr lang="en-US" altLang="zh-CN" dirty="0"/>
              <a:t>Parton Shower</a:t>
            </a:r>
            <a:r>
              <a:rPr lang="zh-CN" altLang="en-US" dirty="0"/>
              <a:t>，</a:t>
            </a:r>
            <a:r>
              <a:rPr lang="en-US" altLang="zh-CN" dirty="0"/>
              <a:t>BR</a:t>
            </a:r>
          </a:p>
          <a:p>
            <a:r>
              <a:rPr lang="zh-CN" altLang="en-US" dirty="0"/>
              <a:t>实验误差</a:t>
            </a:r>
            <a:endParaRPr lang="en-US" altLang="zh-CN" dirty="0"/>
          </a:p>
          <a:p>
            <a:pPr lvl="1"/>
            <a:r>
              <a:rPr lang="zh-CN" altLang="en-US" dirty="0"/>
              <a:t>亮度，触发，光子，喷注，</a:t>
            </a:r>
            <a:r>
              <a:rPr lang="en-US" altLang="zh-CN" dirty="0"/>
              <a:t>pile-up</a:t>
            </a:r>
            <a:r>
              <a:rPr lang="zh-CN" altLang="en-US" dirty="0"/>
              <a:t>，轻子，</a:t>
            </a:r>
            <a:r>
              <a:rPr lang="en-US" altLang="zh-CN" dirty="0"/>
              <a:t>MET</a:t>
            </a:r>
            <a:r>
              <a:rPr lang="zh-CN" altLang="en-US" dirty="0"/>
              <a:t>等</a:t>
            </a:r>
            <a:endParaRPr lang="en-US" altLang="zh-CN" dirty="0"/>
          </a:p>
          <a:p>
            <a:r>
              <a:rPr lang="zh-CN" altLang="en-US" dirty="0"/>
              <a:t>信号和背景形状误差</a:t>
            </a:r>
            <a:endParaRPr lang="en-US" altLang="zh-CN" dirty="0"/>
          </a:p>
          <a:p>
            <a:pPr lvl="1"/>
            <a:r>
              <a:rPr lang="zh-CN" altLang="en-US" dirty="0"/>
              <a:t>光子能标和能量分辨，赝信号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40E84DA-B88C-47E6-808E-5896DD3CC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B502-7CAA-4642-A5F8-874B5C6640BE}" type="slidenum">
              <a:rPr lang="zh-CN" altLang="en-US" smtClean="0"/>
              <a:pPr/>
              <a:t>22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22123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A2CAAD-6B0D-4D4B-9917-22BE195C7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统计模型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4D70517-D18B-4690-AEEC-F54A8B931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预期事例产额：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两光子不变质量谱：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似然函数：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检验统计量：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324CE95-5EAD-47E7-9AAA-D237E1B6F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182" y="3711437"/>
            <a:ext cx="4487775" cy="78884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E1917FB-7D32-49C5-8B7F-0586E5205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182" y="2914305"/>
            <a:ext cx="7508701" cy="42904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8737941-280B-4F6C-86BF-581C9D3DD9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8182" y="1782387"/>
            <a:ext cx="4221031" cy="52047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AF83A46-CC52-4F8A-A91E-E46C8A0916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8182" y="4868373"/>
            <a:ext cx="1827820" cy="696900"/>
          </a:xfrm>
          <a:prstGeom prst="rect">
            <a:avLst/>
          </a:prstGeom>
        </p:spPr>
      </p:pic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1BD87A4C-9BAA-4CE0-96DD-FA985397F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B502-7CAA-4642-A5F8-874B5C6640BE}" type="slidenum">
              <a:rPr lang="zh-CN" altLang="en-US" smtClean="0"/>
              <a:pPr/>
              <a:t>23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589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7810AB-C039-4055-AB46-CDC30A149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结果</a:t>
            </a:r>
            <a:r>
              <a:rPr lang="en-US" altLang="zh-CN" dirty="0"/>
              <a:t>——36.1fb-1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84B177A-054D-44D6-B16B-13E82817A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6835"/>
            <a:ext cx="6419127" cy="4730128"/>
          </a:xfrm>
        </p:spPr>
        <p:txBody>
          <a:bodyPr/>
          <a:lstStyle/>
          <a:p>
            <a:r>
              <a:rPr lang="zh-CN" altLang="en-US" dirty="0"/>
              <a:t>观测的两光子不变质量谱</a:t>
            </a:r>
            <a:endParaRPr lang="en-US" altLang="zh-CN" dirty="0"/>
          </a:p>
          <a:p>
            <a:r>
              <a:rPr lang="zh-CN" altLang="en-US" dirty="0"/>
              <a:t>测量得到的信号强度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这是首次在单一衰变道观测到</a:t>
            </a:r>
            <a:r>
              <a:rPr lang="en-US" altLang="zh-CN" dirty="0"/>
              <a:t>4.9</a:t>
            </a:r>
            <a:r>
              <a:rPr lang="el-GR" altLang="zh-CN" dirty="0"/>
              <a:t>σ</a:t>
            </a:r>
            <a:r>
              <a:rPr lang="zh-CN" altLang="en-US" dirty="0"/>
              <a:t>的</a:t>
            </a:r>
            <a:r>
              <a:rPr lang="en-US" altLang="zh-CN" dirty="0"/>
              <a:t>VBF</a:t>
            </a:r>
            <a:r>
              <a:rPr lang="zh-CN" altLang="en-US" dirty="0"/>
              <a:t>的信号显著度</a:t>
            </a:r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DE7A470-109B-434C-9A01-99BEA223D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327" y="2267759"/>
            <a:ext cx="4841327" cy="460470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6034212-D262-4D12-8618-5223EDF35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179" y="2403993"/>
            <a:ext cx="6073266" cy="55927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BC2DB42-568A-48A6-978A-2C0E2AA9F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343" y="2837595"/>
            <a:ext cx="5824937" cy="173251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6741D65-1BD7-4065-8E6F-0C7AB9E851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0717" y="5306993"/>
            <a:ext cx="3799186" cy="1441435"/>
          </a:xfrm>
          <a:prstGeom prst="rect">
            <a:avLst/>
          </a:prstGeom>
        </p:spPr>
      </p:pic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2E9E34DA-B3A7-424A-B7B1-1A343A47C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B502-7CAA-4642-A5F8-874B5C6640BE}" type="slidenum">
              <a:rPr lang="zh-CN" altLang="en-US" smtClean="0"/>
              <a:pPr/>
              <a:t>24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86640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AEAF0-DE1E-40B1-97AC-68DAEEA25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结果</a:t>
            </a:r>
            <a:r>
              <a:rPr lang="en-US" altLang="zh-CN" dirty="0"/>
              <a:t>——36.1fb-1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70CA50-5892-49A2-9DC0-1E9F31829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41334" cy="4351338"/>
          </a:xfrm>
        </p:spPr>
        <p:txBody>
          <a:bodyPr/>
          <a:lstStyle/>
          <a:p>
            <a:r>
              <a:rPr lang="en-US" altLang="zh-CN" dirty="0"/>
              <a:t>STXS</a:t>
            </a:r>
          </a:p>
          <a:p>
            <a:pPr lvl="1"/>
            <a:r>
              <a:rPr lang="zh-CN" altLang="en-US" dirty="0"/>
              <a:t>测量结果与标准模型在误差范围内保持一致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A19931A-1D96-4F13-8C64-1EE5F6F85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7068" y="1690688"/>
            <a:ext cx="5221626" cy="500008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6AF2607-8EEC-43C2-8E1A-FD447EF50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83" y="3194613"/>
            <a:ext cx="6671685" cy="3496156"/>
          </a:xfrm>
          <a:prstGeom prst="rect">
            <a:avLst/>
          </a:prstGeo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06E8CFB-D4D3-410F-80BA-D97A63806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B502-7CAA-4642-A5F8-874B5C6640BE}" type="slidenum">
              <a:rPr lang="zh-CN" altLang="en-US" smtClean="0"/>
              <a:pPr/>
              <a:t>25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930906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BEDBB9-D320-4518-A15A-8E186CC08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结果</a:t>
            </a:r>
            <a:r>
              <a:rPr lang="en-US" altLang="zh-CN" dirty="0"/>
              <a:t>——36.1fb-1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887E8EB-A015-49F5-A9D2-8C8309234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耦合强度（</a:t>
            </a:r>
            <a:r>
              <a:rPr lang="en-US" altLang="zh-CN" dirty="0"/>
              <a:t>kappa-framework</a:t>
            </a:r>
            <a:r>
              <a:rPr lang="zh-CN" altLang="en-US" dirty="0"/>
              <a:t>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57256FC-2D0D-4A91-B13C-ED56E1053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47" y="2393684"/>
            <a:ext cx="6563160" cy="82348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C6BFD4E-88DD-4D29-8E06-4C2A493A8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380" y="1884311"/>
            <a:ext cx="5617620" cy="168848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7192CCB-3833-47C5-8053-33BC37BAF4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070" y="3572791"/>
            <a:ext cx="8818168" cy="3115481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6C13CC1-76E8-4A96-9C78-47D82960E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B502-7CAA-4642-A5F8-874B5C6640BE}" type="slidenum">
              <a:rPr lang="zh-CN" altLang="en-US" smtClean="0"/>
              <a:pPr/>
              <a:t>26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667927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610343-35B0-4C17-B2D1-B78344FB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结果</a:t>
            </a:r>
            <a:r>
              <a:rPr lang="en-US" altLang="zh-CN" dirty="0"/>
              <a:t>——80fb-1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CBCDB5B-555B-4017-AEAF-FF3F2D242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观测的事例</a:t>
            </a:r>
            <a:endParaRPr lang="en-US" altLang="zh-CN" dirty="0"/>
          </a:p>
          <a:p>
            <a:r>
              <a:rPr lang="zh-CN" altLang="en-US" dirty="0"/>
              <a:t>产生截面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39E6679-BE0B-4B01-8F14-F9DFEB003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4551" y="1376000"/>
            <a:ext cx="5767449" cy="536282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A9A7538-71C1-4D3F-BB42-9722702DD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119" y="3093884"/>
            <a:ext cx="4922370" cy="3570720"/>
          </a:xfrm>
          <a:prstGeom prst="rect">
            <a:avLst/>
          </a:prstGeo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4BCED3-7156-405A-8CB0-D14947590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B502-7CAA-4642-A5F8-874B5C6640BE}" type="slidenum">
              <a:rPr lang="zh-CN" altLang="en-US" smtClean="0"/>
              <a:pPr/>
              <a:t>27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208009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D1F67B-3CC2-4DC7-9D2B-7FD8691AC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结果</a:t>
            </a:r>
            <a:r>
              <a:rPr lang="en-US" altLang="zh-CN" dirty="0"/>
              <a:t>-combination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E2E1C6-3434-49F7-9D74-978453C2D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zh-CN" altLang="en-US" dirty="0"/>
              <a:t>数据</a:t>
            </a:r>
            <a:endParaRPr lang="en-US" altLang="zh-CN" dirty="0"/>
          </a:p>
          <a:p>
            <a:r>
              <a:rPr lang="zh-CN" altLang="en-US" dirty="0"/>
              <a:t>信号强度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49AD0D9-BD0F-4C79-81F4-94D0ADFD4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77" y="5923565"/>
            <a:ext cx="10360514" cy="63478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0110965-1C4A-4379-9A95-914D761798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3162" y="2760334"/>
            <a:ext cx="7397461" cy="278184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091C199-9478-45A6-A45E-72F4BA8E75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1912" y="2827623"/>
            <a:ext cx="3204790" cy="302847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E6A2382-13FB-40C4-B381-073E26766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B502-7CAA-4642-A5F8-874B5C6640BE}" type="slidenum">
              <a:rPr lang="zh-CN" altLang="en-US" smtClean="0"/>
              <a:pPr/>
              <a:t>28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0136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7762AD-9AA0-4EDB-A6A3-03041363B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结果</a:t>
            </a:r>
            <a:r>
              <a:rPr lang="en-US" altLang="zh-CN" dirty="0"/>
              <a:t>——combination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5A5203-EBEC-4390-920B-D00D141B3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各产生模式截面和耦合强度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FAD58E8-19D9-4951-AF6B-E1BB871E3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457" y="1348242"/>
            <a:ext cx="4615543" cy="550975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4E68E2A-4A11-40CD-AF88-8522D009F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7341" y="4132476"/>
            <a:ext cx="3799115" cy="27255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74D0E4F-75B8-4215-B187-F685974C69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67345"/>
            <a:ext cx="3799114" cy="268643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64CB4BB-6F51-4153-8181-84165900D4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7848" y="2673805"/>
            <a:ext cx="3998608" cy="43115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6CD9822-E66B-4276-B1F0-1E4ACEF831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32" y="5664530"/>
            <a:ext cx="3749882" cy="455165"/>
          </a:xfrm>
          <a:prstGeom prst="rect">
            <a:avLst/>
          </a:prstGeom>
        </p:spPr>
      </p:pic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D3D0C68-5F87-41C1-9536-8BA97BA43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B502-7CAA-4642-A5F8-874B5C6640BE}" type="slidenum">
              <a:rPr lang="zh-CN" altLang="en-US" smtClean="0"/>
              <a:pPr/>
              <a:t>29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2998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68DF74-50A1-42F3-9AE5-933E6DC5B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标准模型和希格斯粒子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2D5195-ACE1-4A4E-8A8B-8B8AAE6DF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65769" cy="4351338"/>
          </a:xfrm>
        </p:spPr>
        <p:txBody>
          <a:bodyPr/>
          <a:lstStyle/>
          <a:p>
            <a:r>
              <a:rPr lang="zh-CN" altLang="en-US" dirty="0"/>
              <a:t>费米子是组成物质结构的基本粒子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玻色子传递基本相互作用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希格斯粒子解释了自发对称性破缺，赋予基本粒子质量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D63EE82-7C27-4314-9B84-25E7B7C19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876" y="1386387"/>
            <a:ext cx="3903924" cy="3735410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36AAB2E-1390-4623-9A99-432F712D0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B502-7CAA-4642-A5F8-874B5C6640BE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041559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62E964-C59F-4C1E-8452-8212D1D7F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总结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37496C-9798-4D34-9636-31315162D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取得的成果</a:t>
            </a:r>
            <a:endParaRPr lang="en-US" altLang="zh-CN" dirty="0"/>
          </a:p>
          <a:p>
            <a:pPr lvl="1"/>
            <a:r>
              <a:rPr lang="zh-CN" altLang="en-US" dirty="0"/>
              <a:t>利用</a:t>
            </a:r>
            <a:r>
              <a:rPr lang="en-US" altLang="zh-CN" dirty="0"/>
              <a:t>BDT</a:t>
            </a:r>
            <a:r>
              <a:rPr lang="zh-CN" altLang="en-US" dirty="0"/>
              <a:t>对筛选条件进行优化，并且发表了</a:t>
            </a:r>
            <a:r>
              <a:rPr lang="en-US" altLang="zh-CN" dirty="0"/>
              <a:t>36.1fb-1</a:t>
            </a:r>
            <a:r>
              <a:rPr lang="zh-CN" altLang="en-US" dirty="0"/>
              <a:t>和</a:t>
            </a:r>
            <a:r>
              <a:rPr lang="en-US" altLang="zh-CN" dirty="0"/>
              <a:t>80fb-1</a:t>
            </a:r>
            <a:r>
              <a:rPr lang="zh-CN" altLang="en-US" dirty="0"/>
              <a:t>的结果</a:t>
            </a:r>
            <a:endParaRPr lang="en-US" altLang="zh-CN" dirty="0"/>
          </a:p>
          <a:p>
            <a:r>
              <a:rPr lang="zh-CN" altLang="en-US" dirty="0"/>
              <a:t>将来的研究方向</a:t>
            </a:r>
            <a:endParaRPr lang="en-US" altLang="zh-CN" dirty="0"/>
          </a:p>
          <a:p>
            <a:pPr lvl="1"/>
            <a:r>
              <a:rPr lang="zh-CN" altLang="en-US" dirty="0"/>
              <a:t>更高效率的喷注味道的鉴别方法</a:t>
            </a:r>
            <a:endParaRPr lang="en-US" altLang="zh-CN" dirty="0"/>
          </a:p>
          <a:p>
            <a:pPr lvl="1"/>
            <a:r>
              <a:rPr lang="zh-CN" altLang="en-US" dirty="0"/>
              <a:t>更高效的</a:t>
            </a:r>
            <a:r>
              <a:rPr lang="en-US" altLang="zh-CN" dirty="0"/>
              <a:t>pile-up</a:t>
            </a:r>
            <a:r>
              <a:rPr lang="zh-CN" altLang="en-US" dirty="0"/>
              <a:t>喷注的压低方法，依赖于新的探测器</a:t>
            </a:r>
            <a:r>
              <a:rPr lang="en-US" altLang="zh-CN" dirty="0"/>
              <a:t>HGTD</a:t>
            </a:r>
            <a:r>
              <a:rPr lang="zh-CN" altLang="en-US" dirty="0"/>
              <a:t>（</a:t>
            </a:r>
            <a:r>
              <a:rPr lang="en-US" altLang="zh-CN" dirty="0"/>
              <a:t>high granularity timing detector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zh-CN" altLang="en-US" dirty="0"/>
              <a:t>先进的机器学习方法</a:t>
            </a:r>
            <a:endParaRPr lang="en-US" altLang="zh-CN" dirty="0"/>
          </a:p>
          <a:p>
            <a:pPr lvl="1"/>
            <a:r>
              <a:rPr lang="zh-CN" altLang="en-US" dirty="0"/>
              <a:t>希格斯粒子的</a:t>
            </a:r>
            <a:r>
              <a:rPr lang="en-US" altLang="zh-CN" dirty="0"/>
              <a:t>CP</a:t>
            </a:r>
            <a:r>
              <a:rPr lang="zh-CN" altLang="en-US" dirty="0"/>
              <a:t>测量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E6A92EF-F5E5-498E-AC4C-AD023AAA5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B502-7CAA-4642-A5F8-874B5C6640BE}" type="slidenum">
              <a:rPr lang="zh-CN" altLang="en-US" smtClean="0"/>
              <a:pPr/>
              <a:t>30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92340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98B2CD-015D-4495-A86E-4A3FD7D6E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双光子衰变和</a:t>
            </a:r>
            <a:r>
              <a:rPr lang="en-US" altLang="zh-CN" dirty="0"/>
              <a:t>VBF</a:t>
            </a:r>
            <a:r>
              <a:rPr lang="zh-CN" altLang="en-US" dirty="0"/>
              <a:t>产生机制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A7C00F-8660-42F9-BE58-53E8DCDF8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550392" cy="4351338"/>
          </a:xfrm>
        </p:spPr>
        <p:txBody>
          <a:bodyPr/>
          <a:lstStyle/>
          <a:p>
            <a:r>
              <a:rPr lang="zh-CN" altLang="en-US" dirty="0"/>
              <a:t>产生机制</a:t>
            </a:r>
            <a:endParaRPr lang="en-US" altLang="zh-CN" dirty="0"/>
          </a:p>
          <a:p>
            <a:pPr lvl="1"/>
            <a:r>
              <a:rPr lang="en-US" altLang="zh-CN" dirty="0" err="1"/>
              <a:t>ggF</a:t>
            </a:r>
            <a:r>
              <a:rPr lang="zh-CN" altLang="en-US" dirty="0"/>
              <a:t>，</a:t>
            </a:r>
            <a:r>
              <a:rPr lang="en-US" altLang="zh-CN" dirty="0"/>
              <a:t>VBF</a:t>
            </a:r>
            <a:r>
              <a:rPr lang="zh-CN" altLang="en-US" dirty="0"/>
              <a:t>，</a:t>
            </a:r>
            <a:r>
              <a:rPr lang="en-US" altLang="zh-CN" dirty="0"/>
              <a:t>VH</a:t>
            </a:r>
            <a:r>
              <a:rPr lang="zh-CN" altLang="en-US" dirty="0"/>
              <a:t>，</a:t>
            </a:r>
            <a:r>
              <a:rPr lang="en-US" altLang="zh-CN" dirty="0" err="1"/>
              <a:t>ttH</a:t>
            </a:r>
            <a:endParaRPr lang="en-US" altLang="zh-CN" dirty="0"/>
          </a:p>
          <a:p>
            <a:pPr lvl="1"/>
            <a:r>
              <a:rPr lang="en-US" altLang="zh-CN" dirty="0"/>
              <a:t>Simplified Template Cross Section</a:t>
            </a:r>
          </a:p>
          <a:p>
            <a:r>
              <a:rPr lang="zh-CN" altLang="en-US" dirty="0"/>
              <a:t>衰变模式</a:t>
            </a:r>
            <a:endParaRPr lang="en-US" altLang="zh-CN" dirty="0"/>
          </a:p>
          <a:p>
            <a:pPr lvl="1"/>
            <a:r>
              <a:rPr lang="zh-CN" altLang="en-US" dirty="0"/>
              <a:t>两光子：</a:t>
            </a:r>
            <a:r>
              <a:rPr lang="en-US" altLang="zh-CN" dirty="0"/>
              <a:t>0.228%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0E16DFA-5F95-447B-8179-506BCBCA5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470" y="1333137"/>
            <a:ext cx="3998398" cy="291745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BF6334A-6CE7-4086-9A03-4D19DF328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87747"/>
            <a:ext cx="8474940" cy="217025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0028678-1CB6-4E30-8E78-005CF50519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7050" y="3508089"/>
            <a:ext cx="3767079" cy="335666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96B5B98F-698B-4A36-8D4B-258FCF5C7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169" y="1481559"/>
            <a:ext cx="4306960" cy="148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D84ABC9-0F66-4D7C-A0E9-774E0D71A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B502-7CAA-4642-A5F8-874B5C6640BE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44564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59E3C0-DD8A-4D15-8809-0AE2353D4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ATLAS</a:t>
            </a:r>
            <a:r>
              <a:rPr lang="zh-CN" altLang="en-US" dirty="0"/>
              <a:t>探测器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6FE6470-7EB2-47E9-8AE9-65882032D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22416"/>
          </a:xfrm>
        </p:spPr>
        <p:txBody>
          <a:bodyPr/>
          <a:lstStyle/>
          <a:p>
            <a:r>
              <a:rPr lang="en-US" altLang="zh-CN" dirty="0"/>
              <a:t>ATLAS</a:t>
            </a:r>
            <a:r>
              <a:rPr lang="zh-CN" altLang="en-US" dirty="0"/>
              <a:t>探测器</a:t>
            </a:r>
            <a:endParaRPr lang="en-US" altLang="zh-CN" dirty="0"/>
          </a:p>
          <a:p>
            <a:pPr lvl="1"/>
            <a:r>
              <a:rPr lang="zh-CN" altLang="en-US" dirty="0"/>
              <a:t>内部径迹探测器</a:t>
            </a:r>
            <a:endParaRPr lang="en-US" altLang="zh-CN" dirty="0"/>
          </a:p>
          <a:p>
            <a:pPr lvl="2"/>
            <a:r>
              <a:rPr lang="en-US" altLang="zh-CN" dirty="0"/>
              <a:t>Pixel</a:t>
            </a:r>
          </a:p>
          <a:p>
            <a:pPr lvl="2"/>
            <a:r>
              <a:rPr lang="en-US" altLang="zh-CN" dirty="0"/>
              <a:t>SCT</a:t>
            </a:r>
          </a:p>
          <a:p>
            <a:pPr lvl="2"/>
            <a:r>
              <a:rPr lang="en-US" altLang="zh-CN" dirty="0"/>
              <a:t>TRT</a:t>
            </a:r>
          </a:p>
          <a:p>
            <a:pPr lvl="1"/>
            <a:r>
              <a:rPr lang="zh-CN" altLang="en-US" dirty="0"/>
              <a:t>量能器</a:t>
            </a:r>
            <a:endParaRPr lang="en-US" altLang="zh-CN" dirty="0"/>
          </a:p>
          <a:p>
            <a:pPr lvl="2"/>
            <a:r>
              <a:rPr lang="en-US" altLang="zh-CN" dirty="0"/>
              <a:t>ECAL</a:t>
            </a:r>
          </a:p>
          <a:p>
            <a:pPr lvl="2"/>
            <a:r>
              <a:rPr lang="en-US" altLang="zh-CN" dirty="0"/>
              <a:t>HCAL</a:t>
            </a:r>
          </a:p>
          <a:p>
            <a:pPr lvl="1"/>
            <a:r>
              <a:rPr lang="zh-CN" altLang="en-US" dirty="0"/>
              <a:t>缪子探测器</a:t>
            </a:r>
            <a:endParaRPr lang="en-US" altLang="zh-CN" dirty="0"/>
          </a:p>
          <a:p>
            <a:pPr lvl="2"/>
            <a:r>
              <a:rPr lang="en-US" altLang="zh-CN" dirty="0"/>
              <a:t>MDT</a:t>
            </a:r>
          </a:p>
          <a:p>
            <a:pPr lvl="2"/>
            <a:r>
              <a:rPr lang="en-US" altLang="zh-CN" dirty="0"/>
              <a:t>CSC</a:t>
            </a:r>
          </a:p>
          <a:p>
            <a:pPr lvl="2"/>
            <a:r>
              <a:rPr lang="en-US" altLang="zh-CN" dirty="0"/>
              <a:t>RPC</a:t>
            </a:r>
          </a:p>
          <a:p>
            <a:pPr lvl="2"/>
            <a:r>
              <a:rPr lang="en-US" altLang="zh-CN" dirty="0"/>
              <a:t>TGC</a:t>
            </a:r>
          </a:p>
          <a:p>
            <a:pPr lvl="2"/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0046A62-B1F9-40F5-9824-0DE0FE480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107" y="1979980"/>
            <a:ext cx="7119360" cy="4331920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D025529-6526-42E0-9FAC-46D492638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B502-7CAA-4642-A5F8-874B5C6640BE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54431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E2E5BF-5AD4-4AC6-90D5-DACA66E12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数据和模拟样本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4EED27E-B6A6-4743-9FB1-A303CB8D0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2015-2017 80fb</a:t>
            </a:r>
            <a:r>
              <a:rPr lang="en-US" altLang="zh-CN" baseline="30000" dirty="0"/>
              <a:t>-1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模拟样本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F4D14EB-C914-430A-8C23-A6009C62C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97" y="2367155"/>
            <a:ext cx="6226999" cy="212368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0233A76-1FEA-4973-8839-D88136996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5199" y="2367155"/>
            <a:ext cx="2692021" cy="187401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6615D0B-55D9-45F7-8F4D-415E963B5A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7630" y="4639030"/>
            <a:ext cx="5311710" cy="2214400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01BFD29-2490-47B1-90DF-F1A2E6E14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B502-7CAA-4642-A5F8-874B5C6640BE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24276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DB5167-9605-40DC-8C64-FB14D3FD8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粒子重建、鉴别、刻度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D66AFE-4EF6-4BB0-BB69-99F64BFEE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1800" dirty="0"/>
              <a:t>光子重建</a:t>
            </a:r>
            <a:endParaRPr lang="en-US" altLang="zh-CN" sz="1800" dirty="0"/>
          </a:p>
          <a:p>
            <a:pPr lvl="1"/>
            <a:r>
              <a:rPr lang="zh-CN" altLang="en-US" sz="1800" dirty="0"/>
              <a:t>簇射团重建</a:t>
            </a:r>
            <a:endParaRPr lang="en-US" altLang="zh-CN" sz="1800" dirty="0"/>
          </a:p>
          <a:p>
            <a:pPr lvl="1"/>
            <a:r>
              <a:rPr lang="zh-CN" altLang="en-US" sz="1800" dirty="0"/>
              <a:t>径迹匹配</a:t>
            </a:r>
            <a:endParaRPr lang="en-US" altLang="zh-CN" sz="1800" dirty="0"/>
          </a:p>
          <a:p>
            <a:pPr lvl="1"/>
            <a:r>
              <a:rPr lang="zh-CN" altLang="en-US" sz="1800" dirty="0"/>
              <a:t>转换顶点重建</a:t>
            </a:r>
            <a:endParaRPr lang="en-US" altLang="zh-CN" sz="1800" dirty="0"/>
          </a:p>
          <a:p>
            <a:r>
              <a:rPr lang="zh-CN" altLang="en-US" sz="1800" dirty="0"/>
              <a:t>光子鉴别</a:t>
            </a:r>
            <a:endParaRPr lang="en-US" altLang="zh-CN" sz="1800" dirty="0"/>
          </a:p>
          <a:p>
            <a:pPr lvl="1"/>
            <a:r>
              <a:rPr lang="zh-CN" altLang="en-US" sz="1800" dirty="0"/>
              <a:t>矩形筛选条件</a:t>
            </a:r>
            <a:endParaRPr lang="en-US" altLang="zh-CN" sz="1800" dirty="0"/>
          </a:p>
          <a:p>
            <a:r>
              <a:rPr lang="zh-CN" altLang="en-US" sz="1800" dirty="0"/>
              <a:t>光子刻度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8A52D32-1CF1-4E44-886C-92F1F8ED4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638" y="1585733"/>
            <a:ext cx="8119250" cy="265117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A21A8E4-2E10-4DC3-9F8A-332CCD58C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846" y="4446717"/>
            <a:ext cx="6515978" cy="241128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9882E21-0888-45D8-9525-8838DF1D4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8824" y="4049138"/>
            <a:ext cx="3399152" cy="2812062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2336F9C-16B0-4D5E-AD27-30FAC1608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B502-7CAA-4642-A5F8-874B5C6640BE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57352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0728B5-3526-403E-9660-B14B0AE5E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事例筛选和子类优化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5BA1B92-D870-4A47-8F31-FA58CD875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单举（</a:t>
            </a:r>
            <a:r>
              <a:rPr lang="en-US" altLang="zh-CN" dirty="0"/>
              <a:t>inclusive</a:t>
            </a:r>
            <a:r>
              <a:rPr lang="zh-CN" altLang="en-US" dirty="0"/>
              <a:t>）筛选条件</a:t>
            </a:r>
            <a:endParaRPr lang="en-US" altLang="zh-CN" dirty="0"/>
          </a:p>
          <a:p>
            <a:pPr lvl="1"/>
            <a:r>
              <a:rPr lang="en-US" altLang="zh-CN" dirty="0"/>
              <a:t>GRL</a:t>
            </a:r>
            <a:r>
              <a:rPr lang="zh-CN" altLang="en-US" dirty="0"/>
              <a:t>，触发，两光子顶点</a:t>
            </a:r>
            <a:endParaRPr lang="en-US" altLang="zh-CN" dirty="0"/>
          </a:p>
          <a:p>
            <a:pPr lvl="1"/>
            <a:r>
              <a:rPr lang="zh-CN" altLang="en-US" dirty="0"/>
              <a:t>两个“宽松的”光子</a:t>
            </a:r>
            <a:endParaRPr lang="en-US" altLang="zh-CN" dirty="0"/>
          </a:p>
          <a:p>
            <a:pPr lvl="1"/>
            <a:r>
              <a:rPr lang="zh-CN" altLang="en-US" dirty="0"/>
              <a:t>两个“严格的”“孤立的”光子</a:t>
            </a:r>
            <a:endParaRPr lang="en-US" altLang="zh-CN" dirty="0"/>
          </a:p>
          <a:p>
            <a:pPr lvl="1"/>
            <a:r>
              <a:rPr lang="zh-CN" altLang="en-US" dirty="0"/>
              <a:t>相对横动量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Tγ1(2</a:t>
            </a:r>
            <a:r>
              <a:rPr lang="zh-CN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/m</a:t>
            </a:r>
            <a:r>
              <a:rPr lang="el-GR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γγ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&gt;0.35(0.25),105&lt;m</a:t>
            </a:r>
            <a:r>
              <a:rPr lang="el-GR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γγ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&lt;160 GeV</a:t>
            </a:r>
          </a:p>
          <a:p>
            <a:r>
              <a:rPr lang="zh-CN" altLang="en-US" dirty="0"/>
              <a:t>子类</a:t>
            </a:r>
            <a:endParaRPr lang="en-US" altLang="zh-CN" dirty="0"/>
          </a:p>
          <a:p>
            <a:pPr lvl="1"/>
            <a:r>
              <a:rPr lang="zh-CN" altLang="en-US" dirty="0"/>
              <a:t>为了提高不同产生模式的信号显著度，根据运动学特征对筛选条件进行优化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51F079-3B7C-4CEC-B4D7-D2C056972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B502-7CAA-4642-A5F8-874B5C6640BE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93739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355D97-0DE5-47B7-A6A8-CAE905211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VBF</a:t>
            </a:r>
            <a:r>
              <a:rPr lang="zh-CN" altLang="en-US" dirty="0"/>
              <a:t>产生机制的运动学特征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98FAD0-7EEA-4525-8B69-CC5496239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121440"/>
          </a:xfrm>
        </p:spPr>
        <p:txBody>
          <a:bodyPr>
            <a:normAutofit/>
          </a:bodyPr>
          <a:lstStyle/>
          <a:p>
            <a:r>
              <a:rPr lang="zh-CN" altLang="en-US" dirty="0"/>
              <a:t>两个前向的高动量喷注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两个前向喷注</a:t>
            </a:r>
            <a:r>
              <a:rPr lang="en-US" altLang="zh-CN" dirty="0"/>
              <a:t>					→</a:t>
            </a:r>
            <a:r>
              <a:rPr lang="zh-CN" altLang="en-US" dirty="0"/>
              <a:t>大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Δη</a:t>
            </a:r>
            <a:r>
              <a:rPr lang="en-US" altLang="zh-CN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jj</a:t>
            </a:r>
            <a:endParaRPr lang="en-US" altLang="zh-CN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dirty="0"/>
              <a:t>高动量喷注</a:t>
            </a:r>
            <a:r>
              <a:rPr lang="en-US" altLang="zh-CN" dirty="0"/>
              <a:t>					</a:t>
            </a:r>
            <a:r>
              <a:rPr lang="zh-CN" altLang="en-US" dirty="0"/>
              <a:t>→大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jj</a:t>
            </a:r>
            <a:endParaRPr lang="en-US" altLang="zh-CN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dirty="0"/>
              <a:t>两光子在中心区域，喷注在前向区域</a:t>
            </a:r>
            <a:r>
              <a:rPr lang="en-US" altLang="zh-CN" dirty="0"/>
              <a:t>	→</a:t>
            </a:r>
            <a:r>
              <a:rPr lang="zh-CN" altLang="en-US" dirty="0"/>
              <a:t>大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l-GR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,j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zh-CN" altLang="en-US" dirty="0"/>
              <a:t>两光子和高动量喷注的横动量和为零</a:t>
            </a:r>
            <a:r>
              <a:rPr lang="en-US" altLang="zh-CN" dirty="0"/>
              <a:t>	→</a:t>
            </a:r>
            <a:r>
              <a:rPr lang="zh-CN" altLang="en-US" dirty="0"/>
              <a:t>大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endParaRPr lang="en-US" altLang="zh-CN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喷注否决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→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大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ΔΦ</a:t>
            </a:r>
            <a:r>
              <a:rPr lang="el-GR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γγ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jj</a:t>
            </a:r>
            <a:endParaRPr lang="en-US" altLang="zh-CN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65A8E8B-E3A5-48EE-8716-26A98E6DF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070" y="2546431"/>
            <a:ext cx="9488893" cy="168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D4CAF33-5F2D-4541-A373-CB948DF94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516" y="1490744"/>
            <a:ext cx="444182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144992-FFE2-472E-9801-65453A363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B502-7CAA-4642-A5F8-874B5C6640BE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22204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7527</TotalTime>
  <Words>1012</Words>
  <Application>Microsoft Office PowerPoint</Application>
  <PresentationFormat>宽屏</PresentationFormat>
  <Paragraphs>226</Paragraphs>
  <Slides>30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6" baseType="lpstr">
      <vt:lpstr>等线</vt:lpstr>
      <vt:lpstr>等线 Light</vt:lpstr>
      <vt:lpstr>黑体</vt:lpstr>
      <vt:lpstr>Arial</vt:lpstr>
      <vt:lpstr>Times New Roman</vt:lpstr>
      <vt:lpstr>Office 主题​​</vt:lpstr>
      <vt:lpstr>在ATLAS实验上利用双光子寻找标准模型希格斯粒子的VBF产生机制</vt:lpstr>
      <vt:lpstr>提纲</vt:lpstr>
      <vt:lpstr>标准模型和希格斯粒子</vt:lpstr>
      <vt:lpstr>双光子衰变和VBF产生机制</vt:lpstr>
      <vt:lpstr>ATLAS探测器</vt:lpstr>
      <vt:lpstr>数据和模拟样本</vt:lpstr>
      <vt:lpstr>粒子重建、鉴别、刻度</vt:lpstr>
      <vt:lpstr>事例筛选和子类优化</vt:lpstr>
      <vt:lpstr>VBF产生机制的运动学特征</vt:lpstr>
      <vt:lpstr>运动学变量的分布</vt:lpstr>
      <vt:lpstr>矩形筛选条件的优化</vt:lpstr>
      <vt:lpstr>增长决策树（BDT）优化</vt:lpstr>
      <vt:lpstr>BDT的分布</vt:lpstr>
      <vt:lpstr>其他的可能的提高</vt:lpstr>
      <vt:lpstr>基于径迹的分类器</vt:lpstr>
      <vt:lpstr>其他提高的方法</vt:lpstr>
      <vt:lpstr>其他的子类</vt:lpstr>
      <vt:lpstr>信号建模</vt:lpstr>
      <vt:lpstr>背景建模</vt:lpstr>
      <vt:lpstr>背景建模</vt:lpstr>
      <vt:lpstr>背景建模</vt:lpstr>
      <vt:lpstr>系统误差</vt:lpstr>
      <vt:lpstr>统计模型</vt:lpstr>
      <vt:lpstr>结果——36.1fb-1</vt:lpstr>
      <vt:lpstr>结果——36.1fb-1</vt:lpstr>
      <vt:lpstr>结果——36.1fb-1</vt:lpstr>
      <vt:lpstr>结果——80fb-1</vt:lpstr>
      <vt:lpstr>结果-combination</vt:lpstr>
      <vt:lpstr>结果——combination</vt:lpstr>
      <vt:lpstr>总结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在ATLAS实验上利用双光子寻找标准模型希格斯粒子的VBF产生机制</dc:title>
  <dc:creator>Yu Zhang</dc:creator>
  <cp:lastModifiedBy>Yu Zhang</cp:lastModifiedBy>
  <cp:revision>41</cp:revision>
  <dcterms:created xsi:type="dcterms:W3CDTF">2019-10-31T03:29:44Z</dcterms:created>
  <dcterms:modified xsi:type="dcterms:W3CDTF">2019-11-06T19:44:32Z</dcterms:modified>
</cp:coreProperties>
</file>