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92" r:id="rId3"/>
    <p:sldId id="343" r:id="rId4"/>
    <p:sldId id="294" r:id="rId5"/>
    <p:sldId id="289" r:id="rId6"/>
    <p:sldId id="328" r:id="rId7"/>
    <p:sldId id="342" r:id="rId8"/>
    <p:sldId id="266" r:id="rId9"/>
    <p:sldId id="330" r:id="rId10"/>
    <p:sldId id="261" r:id="rId11"/>
    <p:sldId id="262" r:id="rId12"/>
    <p:sldId id="339" r:id="rId13"/>
    <p:sldId id="324" r:id="rId14"/>
    <p:sldId id="273" r:id="rId15"/>
    <p:sldId id="274" r:id="rId16"/>
    <p:sldId id="275" r:id="rId17"/>
    <p:sldId id="341" r:id="rId18"/>
    <p:sldId id="282" r:id="rId19"/>
    <p:sldId id="345" r:id="rId20"/>
    <p:sldId id="285" r:id="rId21"/>
    <p:sldId id="322" r:id="rId22"/>
    <p:sldId id="323" r:id="rId23"/>
    <p:sldId id="340" r:id="rId24"/>
    <p:sldId id="290" r:id="rId25"/>
    <p:sldId id="291" r:id="rId26"/>
    <p:sldId id="287" r:id="rId2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3" autoAdjust="0"/>
    <p:restoredTop sz="94935" autoAdjust="0"/>
  </p:normalViewPr>
  <p:slideViewPr>
    <p:cSldViewPr>
      <p:cViewPr varScale="1">
        <p:scale>
          <a:sx n="130" d="100"/>
          <a:sy n="130" d="100"/>
        </p:scale>
        <p:origin x="200" y="2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92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D:\mydata\job\ssc\SSC%20Intro%202019-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D:\mydata\job\ssc\SSC%20Intro%202019-0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D:\mydata\job\ssc\SSC%20Intro%202019-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Sheet11!$A$24</c:f>
              <c:strCache>
                <c:ptCount val="1"/>
                <c:pt idx="0">
                  <c:v>高校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Sheet11!$B$23:$J$23</c:f>
              <c:strCache>
                <c:ptCount val="9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</c:strCache>
            </c:strRef>
          </c:cat>
          <c:val>
            <c:numRef>
              <c:f>Sheet11!$B$24:$J$24</c:f>
              <c:numCache>
                <c:formatCode>0%</c:formatCode>
                <c:ptCount val="9"/>
                <c:pt idx="0">
                  <c:v>0.53</c:v>
                </c:pt>
                <c:pt idx="1">
                  <c:v>0.49000000000000016</c:v>
                </c:pt>
                <c:pt idx="2">
                  <c:v>0.41000000000000014</c:v>
                </c:pt>
                <c:pt idx="3">
                  <c:v>0.5</c:v>
                </c:pt>
                <c:pt idx="4">
                  <c:v>0.51</c:v>
                </c:pt>
                <c:pt idx="5">
                  <c:v>0.57299999999999995</c:v>
                </c:pt>
                <c:pt idx="6">
                  <c:v>0.7100000000000003</c:v>
                </c:pt>
                <c:pt idx="7">
                  <c:v>0.5466355911887063</c:v>
                </c:pt>
                <c:pt idx="8">
                  <c:v>0.53800000000000003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13-644C-A53E-BDC541A49819}"/>
            </c:ext>
          </c:extLst>
        </c:ser>
        <c:ser>
          <c:idx val="1"/>
          <c:order val="1"/>
          <c:tx>
            <c:strRef>
              <c:f>Sheet11!$A$25</c:f>
              <c:strCache>
                <c:ptCount val="1"/>
                <c:pt idx="0">
                  <c:v>基础研究所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Sheet11!$B$23:$J$23</c:f>
              <c:strCache>
                <c:ptCount val="9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</c:strCache>
            </c:strRef>
          </c:cat>
          <c:val>
            <c:numRef>
              <c:f>Sheet11!$B$25:$J$25</c:f>
              <c:numCache>
                <c:formatCode>0%</c:formatCode>
                <c:ptCount val="9"/>
                <c:pt idx="0">
                  <c:v>0.27</c:v>
                </c:pt>
                <c:pt idx="1">
                  <c:v>0.30000000000000016</c:v>
                </c:pt>
                <c:pt idx="2">
                  <c:v>0.38000000000000017</c:v>
                </c:pt>
                <c:pt idx="3">
                  <c:v>0.38000000000000017</c:v>
                </c:pt>
                <c:pt idx="4">
                  <c:v>0.35000000000000014</c:v>
                </c:pt>
                <c:pt idx="5">
                  <c:v>0.37100000000000016</c:v>
                </c:pt>
                <c:pt idx="6">
                  <c:v>0.23</c:v>
                </c:pt>
                <c:pt idx="7">
                  <c:v>0.23256455611012208</c:v>
                </c:pt>
                <c:pt idx="8">
                  <c:v>0.21300000000000008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13-644C-A53E-BDC541A49819}"/>
            </c:ext>
          </c:extLst>
        </c:ser>
        <c:ser>
          <c:idx val="2"/>
          <c:order val="2"/>
          <c:tx>
            <c:strRef>
              <c:f>Sheet11!$A$26</c:f>
              <c:strCache>
                <c:ptCount val="1"/>
                <c:pt idx="0">
                  <c:v>工业企业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13-644C-A53E-BDC541A498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Sheet11!$B$23:$J$23</c:f>
              <c:strCache>
                <c:ptCount val="9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</c:strCache>
            </c:strRef>
          </c:cat>
          <c:val>
            <c:numRef>
              <c:f>Sheet11!$B$26:$J$26</c:f>
              <c:numCache>
                <c:formatCode>0%</c:formatCode>
                <c:ptCount val="9"/>
                <c:pt idx="0">
                  <c:v>1.0000000000000005E-2</c:v>
                </c:pt>
                <c:pt idx="1">
                  <c:v>0.05</c:v>
                </c:pt>
                <c:pt idx="2">
                  <c:v>4.0000000000000022E-2</c:v>
                </c:pt>
                <c:pt idx="3">
                  <c:v>8.0000000000000043E-2</c:v>
                </c:pt>
                <c:pt idx="4">
                  <c:v>7.0000000000000021E-2</c:v>
                </c:pt>
                <c:pt idx="5">
                  <c:v>2.4E-2</c:v>
                </c:pt>
                <c:pt idx="6">
                  <c:v>4.0000000000000022E-2</c:v>
                </c:pt>
                <c:pt idx="7">
                  <c:v>0.10299999999999998</c:v>
                </c:pt>
                <c:pt idx="8">
                  <c:v>0.10299999999999998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13-644C-A53E-BDC541A49819}"/>
            </c:ext>
          </c:extLst>
        </c:ser>
        <c:ser>
          <c:idx val="5"/>
          <c:order val="3"/>
          <c:tx>
            <c:strRef>
              <c:f>Sheet11!$A$27</c:f>
              <c:strCache>
                <c:ptCount val="1"/>
                <c:pt idx="0">
                  <c:v>公益事业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Sheet11!$B$23:$J$23</c:f>
              <c:strCache>
                <c:ptCount val="9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</c:strCache>
            </c:strRef>
          </c:cat>
          <c:val>
            <c:numRef>
              <c:f>Sheet11!$B$27:$J$27</c:f>
              <c:numCache>
                <c:formatCode>General</c:formatCode>
                <c:ptCount val="9"/>
                <c:pt idx="7" formatCode="0%">
                  <c:v>9.6196592879412859E-2</c:v>
                </c:pt>
                <c:pt idx="8" formatCode="0%">
                  <c:v>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13-644C-A53E-BDC541A49819}"/>
            </c:ext>
          </c:extLst>
        </c:ser>
        <c:ser>
          <c:idx val="3"/>
          <c:order val="4"/>
          <c:tx>
            <c:strRef>
              <c:f>Sheet11!$A$28</c:f>
              <c:strCache>
                <c:ptCount val="1"/>
                <c:pt idx="0">
                  <c:v>工程设计院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13-644C-A53E-BDC541A4981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13-644C-A53E-BDC541A4981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13-644C-A53E-BDC541A4981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13-644C-A53E-BDC541A498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Sheet11!$B$23:$J$23</c:f>
              <c:strCache>
                <c:ptCount val="9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</c:strCache>
            </c:strRef>
          </c:cat>
          <c:val>
            <c:numRef>
              <c:f>Sheet11!$B$28:$J$28</c:f>
              <c:numCache>
                <c:formatCode>0%</c:formatCode>
                <c:ptCount val="9"/>
                <c:pt idx="0">
                  <c:v>1.0000000000000005E-2</c:v>
                </c:pt>
                <c:pt idx="1">
                  <c:v>0.05</c:v>
                </c:pt>
                <c:pt idx="2">
                  <c:v>0.05</c:v>
                </c:pt>
                <c:pt idx="3">
                  <c:v>1.0000000000000005E-2</c:v>
                </c:pt>
                <c:pt idx="4">
                  <c:v>3.0000000000000002E-2</c:v>
                </c:pt>
                <c:pt idx="5">
                  <c:v>3.0000000000000014E-3</c:v>
                </c:pt>
                <c:pt idx="6">
                  <c:v>3.0000000000000014E-3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E13-644C-A53E-BDC541A49819}"/>
            </c:ext>
          </c:extLst>
        </c:ser>
        <c:ser>
          <c:idx val="4"/>
          <c:order val="5"/>
          <c:tx>
            <c:strRef>
              <c:f>Sheet11!$A$29</c:f>
              <c:strCache>
                <c:ptCount val="1"/>
                <c:pt idx="0">
                  <c:v>测试咨询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Sheet11!$B$23:$J$23</c:f>
              <c:strCache>
                <c:ptCount val="9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</c:strCache>
            </c:strRef>
          </c:cat>
          <c:val>
            <c:numRef>
              <c:f>Sheet11!$B$29:$J$29</c:f>
              <c:numCache>
                <c:formatCode>General</c:formatCode>
                <c:ptCount val="9"/>
                <c:pt idx="2" formatCode="0%">
                  <c:v>0.05</c:v>
                </c:pt>
                <c:pt idx="3" formatCode="0%">
                  <c:v>2.0000000000000011E-2</c:v>
                </c:pt>
                <c:pt idx="4" formatCode="0%">
                  <c:v>3.0000000000000002E-2</c:v>
                </c:pt>
                <c:pt idx="5" formatCode="0%">
                  <c:v>2.9000000000000001E-2</c:v>
                </c:pt>
                <c:pt idx="6" formatCode="0%">
                  <c:v>2.0000000000000011E-2</c:v>
                </c:pt>
                <c:pt idx="7" formatCode="0%">
                  <c:v>2.0761372243242399E-2</c:v>
                </c:pt>
                <c:pt idx="8" formatCode="0%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E13-644C-A53E-BDC541A49819}"/>
            </c:ext>
          </c:extLst>
        </c:ser>
        <c:ser>
          <c:idx val="7"/>
          <c:order val="6"/>
          <c:tx>
            <c:strRef>
              <c:f>Sheet11!$A$30</c:f>
              <c:strCache>
                <c:ptCount val="1"/>
                <c:pt idx="0">
                  <c:v>其它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E13-644C-A53E-BDC541A4981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E13-644C-A53E-BDC541A498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Sheet11!$B$23:$J$23</c:f>
              <c:strCache>
                <c:ptCount val="9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</c:strCache>
            </c:strRef>
          </c:cat>
          <c:val>
            <c:numRef>
              <c:f>Sheet11!$B$30:$J$30</c:f>
              <c:numCache>
                <c:formatCode>0%</c:formatCode>
                <c:ptCount val="9"/>
                <c:pt idx="0">
                  <c:v>0.18000000000000008</c:v>
                </c:pt>
                <c:pt idx="1">
                  <c:v>0.11</c:v>
                </c:pt>
                <c:pt idx="2">
                  <c:v>7.0000000000000021E-2</c:v>
                </c:pt>
                <c:pt idx="3">
                  <c:v>1.0000000000000005E-2</c:v>
                </c:pt>
                <c:pt idx="4">
                  <c:v>1.0000000000000005E-2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E13-644C-A53E-BDC541A498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4404736"/>
        <c:axId val="131887488"/>
      </c:barChart>
      <c:catAx>
        <c:axId val="13440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zh-CN"/>
          </a:p>
        </c:txPr>
        <c:crossAx val="131887488"/>
        <c:crosses val="autoZero"/>
        <c:auto val="1"/>
        <c:lblAlgn val="ctr"/>
        <c:lblOffset val="100"/>
        <c:noMultiLvlLbl val="0"/>
      </c:catAx>
      <c:valAx>
        <c:axId val="131887488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4404736"/>
        <c:crosses val="autoZero"/>
        <c:crossBetween val="between"/>
        <c:majorUnit val="0.2"/>
      </c:valAx>
      <c:spPr>
        <a:noFill/>
      </c:spPr>
    </c:plotArea>
    <c:legend>
      <c:legendPos val="r"/>
      <c:overlay val="0"/>
      <c:txPr>
        <a:bodyPr/>
        <a:lstStyle/>
        <a:p>
          <a:pPr>
            <a:defRPr sz="1300" baseline="0">
              <a:latin typeface="微软雅黑" panose="020B0503020204020204" pitchFamily="34" charset="-122"/>
              <a:ea typeface="微软雅黑" panose="020B0503020204020204" pitchFamily="3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baseline="0">
          <a:latin typeface="Arial Narrow" pitchFamily="34" charset="0"/>
          <a:ea typeface="微软雅黑 Light" pitchFamily="34" charset="-122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Sheet8!$A$18</c:f>
              <c:strCache>
                <c:ptCount val="1"/>
                <c:pt idx="0">
                  <c:v>化学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Sheet8!$B$17:$J$17</c:f>
              <c:strCache>
                <c:ptCount val="9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</c:strCache>
            </c:strRef>
          </c:cat>
          <c:val>
            <c:numRef>
              <c:f>Sheet8!$B$18:$J$18</c:f>
              <c:numCache>
                <c:formatCode>0%</c:formatCode>
                <c:ptCount val="9"/>
                <c:pt idx="0">
                  <c:v>0.13539999999999999</c:v>
                </c:pt>
                <c:pt idx="1">
                  <c:v>0.16</c:v>
                </c:pt>
                <c:pt idx="2">
                  <c:v>0.14000000000000001</c:v>
                </c:pt>
                <c:pt idx="3">
                  <c:v>0.13</c:v>
                </c:pt>
                <c:pt idx="4">
                  <c:v>0.13</c:v>
                </c:pt>
                <c:pt idx="5">
                  <c:v>9.9000000000000046E-2</c:v>
                </c:pt>
                <c:pt idx="6">
                  <c:v>0.11</c:v>
                </c:pt>
                <c:pt idx="7" formatCode="0.0%">
                  <c:v>8.444290361480776E-2</c:v>
                </c:pt>
                <c:pt idx="8" formatCode="0.00%">
                  <c:v>8.6000000000000021E-2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5D-8F4C-B949-4A00BB897FA8}"/>
            </c:ext>
          </c:extLst>
        </c:ser>
        <c:ser>
          <c:idx val="1"/>
          <c:order val="1"/>
          <c:tx>
            <c:strRef>
              <c:f>Sheet8!$A$19</c:f>
              <c:strCache>
                <c:ptCount val="1"/>
                <c:pt idx="0">
                  <c:v>物理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Sheet8!$B$17:$J$17</c:f>
              <c:strCache>
                <c:ptCount val="9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</c:strCache>
            </c:strRef>
          </c:cat>
          <c:val>
            <c:numRef>
              <c:f>Sheet8!$B$19:$J$19</c:f>
              <c:numCache>
                <c:formatCode>0%</c:formatCode>
                <c:ptCount val="9"/>
                <c:pt idx="0">
                  <c:v>7.8100000000000003E-2</c:v>
                </c:pt>
                <c:pt idx="1">
                  <c:v>0.15000000000000008</c:v>
                </c:pt>
                <c:pt idx="2">
                  <c:v>0.22</c:v>
                </c:pt>
                <c:pt idx="3">
                  <c:v>0.15000000000000008</c:v>
                </c:pt>
                <c:pt idx="4">
                  <c:v>0.17</c:v>
                </c:pt>
                <c:pt idx="5">
                  <c:v>0.28500000000000014</c:v>
                </c:pt>
                <c:pt idx="6">
                  <c:v>0.33000000000000024</c:v>
                </c:pt>
                <c:pt idx="7" formatCode="0.0%">
                  <c:v>0.45603854616703993</c:v>
                </c:pt>
                <c:pt idx="8" formatCode="0.00%">
                  <c:v>0.37400000000000017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5D-8F4C-B949-4A00BB897FA8}"/>
            </c:ext>
          </c:extLst>
        </c:ser>
        <c:ser>
          <c:idx val="2"/>
          <c:order val="2"/>
          <c:tx>
            <c:strRef>
              <c:f>Sheet8!$A$20</c:f>
              <c:strCache>
                <c:ptCount val="1"/>
                <c:pt idx="0">
                  <c:v>纳米和材料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Sheet8!$B$17:$J$17</c:f>
              <c:strCache>
                <c:ptCount val="9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</c:strCache>
            </c:strRef>
          </c:cat>
          <c:val>
            <c:numRef>
              <c:f>Sheet8!$B$20:$J$20</c:f>
              <c:numCache>
                <c:formatCode>0%</c:formatCode>
                <c:ptCount val="9"/>
                <c:pt idx="0">
                  <c:v>0.13370000000000001</c:v>
                </c:pt>
                <c:pt idx="1">
                  <c:v>0.17</c:v>
                </c:pt>
                <c:pt idx="2">
                  <c:v>0.26</c:v>
                </c:pt>
                <c:pt idx="3">
                  <c:v>0.31000000000000016</c:v>
                </c:pt>
                <c:pt idx="4">
                  <c:v>0.35000000000000014</c:v>
                </c:pt>
                <c:pt idx="5">
                  <c:v>0.39600000000000024</c:v>
                </c:pt>
                <c:pt idx="6">
                  <c:v>0.4</c:v>
                </c:pt>
                <c:pt idx="7" formatCode="0.0%">
                  <c:v>0.19518043930248299</c:v>
                </c:pt>
                <c:pt idx="8" formatCode="0.00%">
                  <c:v>0.26500000000000001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5D-8F4C-B949-4A00BB897FA8}"/>
            </c:ext>
          </c:extLst>
        </c:ser>
        <c:ser>
          <c:idx val="3"/>
          <c:order val="3"/>
          <c:tx>
            <c:strRef>
              <c:f>Sheet8!$A$21</c:f>
              <c:strCache>
                <c:ptCount val="1"/>
                <c:pt idx="0">
                  <c:v>生物和医药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Sheet8!$B$17:$J$17</c:f>
              <c:strCache>
                <c:ptCount val="9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</c:strCache>
            </c:strRef>
          </c:cat>
          <c:val>
            <c:numRef>
              <c:f>Sheet8!$B$21:$J$21</c:f>
              <c:numCache>
                <c:formatCode>0%</c:formatCode>
                <c:ptCount val="9"/>
                <c:pt idx="0">
                  <c:v>0.11370000000000002</c:v>
                </c:pt>
                <c:pt idx="1">
                  <c:v>0.1</c:v>
                </c:pt>
                <c:pt idx="2">
                  <c:v>0.13</c:v>
                </c:pt>
                <c:pt idx="3">
                  <c:v>0.22</c:v>
                </c:pt>
                <c:pt idx="4">
                  <c:v>0.19</c:v>
                </c:pt>
                <c:pt idx="5">
                  <c:v>0.129</c:v>
                </c:pt>
                <c:pt idx="6">
                  <c:v>4.0000000000000022E-2</c:v>
                </c:pt>
                <c:pt idx="7" formatCode="0.0%">
                  <c:v>1.5378273447939758E-2</c:v>
                </c:pt>
                <c:pt idx="8" formatCode="0.00%">
                  <c:v>4.0000000000000027E-3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5D-8F4C-B949-4A00BB897FA8}"/>
            </c:ext>
          </c:extLst>
        </c:ser>
        <c:ser>
          <c:idx val="4"/>
          <c:order val="4"/>
          <c:tx>
            <c:strRef>
              <c:f>Sheet8!$A$22</c:f>
              <c:strCache>
                <c:ptCount val="1"/>
                <c:pt idx="0">
                  <c:v>力学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Sheet8!$B$17:$J$17</c:f>
              <c:strCache>
                <c:ptCount val="9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</c:strCache>
            </c:strRef>
          </c:cat>
          <c:val>
            <c:numRef>
              <c:f>Sheet8!$B$22:$J$22</c:f>
              <c:numCache>
                <c:formatCode>0%</c:formatCode>
                <c:ptCount val="9"/>
                <c:pt idx="0">
                  <c:v>8.7800000000000003E-2</c:v>
                </c:pt>
                <c:pt idx="1">
                  <c:v>0.1</c:v>
                </c:pt>
                <c:pt idx="2">
                  <c:v>6.0000000000000026E-2</c:v>
                </c:pt>
                <c:pt idx="3">
                  <c:v>3.0000000000000002E-2</c:v>
                </c:pt>
                <c:pt idx="4">
                  <c:v>2.0000000000000011E-2</c:v>
                </c:pt>
                <c:pt idx="5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5D-8F4C-B949-4A00BB897FA8}"/>
            </c:ext>
          </c:extLst>
        </c:ser>
        <c:ser>
          <c:idx val="5"/>
          <c:order val="5"/>
          <c:tx>
            <c:strRef>
              <c:f>Sheet8!$A$23</c:f>
              <c:strCache>
                <c:ptCount val="1"/>
                <c:pt idx="0">
                  <c:v>天文</c:v>
                </c:pt>
              </c:strCache>
            </c:strRef>
          </c:tx>
          <c:invertIfNegative val="0"/>
          <c:cat>
            <c:strRef>
              <c:f>Sheet8!$B$17:$J$17</c:f>
              <c:strCache>
                <c:ptCount val="9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</c:strCache>
            </c:strRef>
          </c:cat>
          <c:val>
            <c:numRef>
              <c:f>Sheet8!$B$23:$J$23</c:f>
              <c:numCache>
                <c:formatCode>0%</c:formatCode>
                <c:ptCount val="9"/>
                <c:pt idx="0">
                  <c:v>5.3999999999999999E-2</c:v>
                </c:pt>
                <c:pt idx="1">
                  <c:v>4.0000000000000022E-2</c:v>
                </c:pt>
                <c:pt idx="2">
                  <c:v>4.0000000000000022E-2</c:v>
                </c:pt>
                <c:pt idx="3">
                  <c:v>2.0000000000000011E-2</c:v>
                </c:pt>
                <c:pt idx="4">
                  <c:v>1.0000000000000005E-2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5D-8F4C-B949-4A00BB897FA8}"/>
            </c:ext>
          </c:extLst>
        </c:ser>
        <c:ser>
          <c:idx val="6"/>
          <c:order val="6"/>
          <c:tx>
            <c:strRef>
              <c:f>Sheet8!$A$24</c:f>
              <c:strCache>
                <c:ptCount val="1"/>
                <c:pt idx="0">
                  <c:v>工业</c:v>
                </c:pt>
              </c:strCache>
            </c:strRef>
          </c:tx>
          <c:spPr>
            <a:solidFill>
              <a:srgbClr val="EB15D2"/>
            </a:solidFill>
          </c:spPr>
          <c:invertIfNegative val="0"/>
          <c:cat>
            <c:strRef>
              <c:f>Sheet8!$B$17:$J$17</c:f>
              <c:strCache>
                <c:ptCount val="9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</c:strCache>
            </c:strRef>
          </c:cat>
          <c:val>
            <c:numRef>
              <c:f>Sheet8!$B$24:$J$24</c:f>
              <c:numCache>
                <c:formatCode>0%</c:formatCode>
                <c:ptCount val="9"/>
                <c:pt idx="0">
                  <c:v>4.0400000000000012E-2</c:v>
                </c:pt>
                <c:pt idx="1">
                  <c:v>6.0000000000000026E-2</c:v>
                </c:pt>
                <c:pt idx="2">
                  <c:v>3.0000000000000002E-2</c:v>
                </c:pt>
                <c:pt idx="3">
                  <c:v>9.0000000000000024E-2</c:v>
                </c:pt>
                <c:pt idx="4">
                  <c:v>0.1</c:v>
                </c:pt>
                <c:pt idx="5">
                  <c:v>2.7000000000000014E-2</c:v>
                </c:pt>
                <c:pt idx="6">
                  <c:v>9.0000000000000024E-2</c:v>
                </c:pt>
                <c:pt idx="7" formatCode="0.0%">
                  <c:v>0.10538216800864902</c:v>
                </c:pt>
                <c:pt idx="8" formatCode="0.00%">
                  <c:v>0.10199999999999998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5D-8F4C-B949-4A00BB897FA8}"/>
            </c:ext>
          </c:extLst>
        </c:ser>
        <c:ser>
          <c:idx val="7"/>
          <c:order val="7"/>
          <c:tx>
            <c:strRef>
              <c:f>Sheet8!$A$25</c:f>
              <c:strCache>
                <c:ptCount val="1"/>
                <c:pt idx="0">
                  <c:v>地球与环境</c:v>
                </c:pt>
              </c:strCache>
            </c:strRef>
          </c:tx>
          <c:invertIfNegative val="0"/>
          <c:cat>
            <c:strRef>
              <c:f>Sheet8!$B$17:$J$17</c:f>
              <c:strCache>
                <c:ptCount val="9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</c:strCache>
            </c:strRef>
          </c:cat>
          <c:val>
            <c:numRef>
              <c:f>Sheet8!$B$25:$J$25</c:f>
              <c:numCache>
                <c:formatCode>0%</c:formatCode>
                <c:ptCount val="9"/>
                <c:pt idx="0">
                  <c:v>0.1336</c:v>
                </c:pt>
                <c:pt idx="1">
                  <c:v>1.0000000000000005E-2</c:v>
                </c:pt>
                <c:pt idx="2">
                  <c:v>0</c:v>
                </c:pt>
                <c:pt idx="3">
                  <c:v>2.0000000000000011E-2</c:v>
                </c:pt>
                <c:pt idx="4">
                  <c:v>1.0000000000000005E-2</c:v>
                </c:pt>
                <c:pt idx="5">
                  <c:v>0</c:v>
                </c:pt>
                <c:pt idx="7" formatCode="0.0%">
                  <c:v>0.11115651391690948</c:v>
                </c:pt>
                <c:pt idx="8" formatCode="0.00%">
                  <c:v>0.14600000000000007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25D-8F4C-B949-4A00BB897FA8}"/>
            </c:ext>
          </c:extLst>
        </c:ser>
        <c:ser>
          <c:idx val="8"/>
          <c:order val="8"/>
          <c:tx>
            <c:strRef>
              <c:f>Sheet8!$A$26</c:f>
              <c:strCache>
                <c:ptCount val="1"/>
                <c:pt idx="0">
                  <c:v>能源</c:v>
                </c:pt>
              </c:strCache>
            </c:strRef>
          </c:tx>
          <c:invertIfNegative val="0"/>
          <c:cat>
            <c:strRef>
              <c:f>Sheet8!$B$17:$J$17</c:f>
              <c:strCache>
                <c:ptCount val="9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</c:strCache>
            </c:strRef>
          </c:cat>
          <c:val>
            <c:numRef>
              <c:f>Sheet8!$B$26:$J$26</c:f>
              <c:numCache>
                <c:formatCode>General</c:formatCode>
                <c:ptCount val="9"/>
                <c:pt idx="7" formatCode="0.0%">
                  <c:v>1.1730038089116424E-2</c:v>
                </c:pt>
                <c:pt idx="8" formatCode="0.00%">
                  <c:v>1.0000000000000007E-3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5D-8F4C-B949-4A00BB897FA8}"/>
            </c:ext>
          </c:extLst>
        </c:ser>
        <c:ser>
          <c:idx val="9"/>
          <c:order val="9"/>
          <c:tx>
            <c:strRef>
              <c:f>Sheet8!$A$27</c:f>
              <c:strCache>
                <c:ptCount val="1"/>
                <c:pt idx="0">
                  <c:v>测绘</c:v>
                </c:pt>
              </c:strCache>
            </c:strRef>
          </c:tx>
          <c:invertIfNegative val="0"/>
          <c:cat>
            <c:strRef>
              <c:f>Sheet8!$B$17:$J$17</c:f>
              <c:strCache>
                <c:ptCount val="9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</c:strCache>
            </c:strRef>
          </c:cat>
          <c:val>
            <c:numRef>
              <c:f>Sheet8!$B$27:$J$27</c:f>
              <c:numCache>
                <c:formatCode>0%</c:formatCode>
                <c:ptCount val="9"/>
                <c:pt idx="0">
                  <c:v>4.19E-2</c:v>
                </c:pt>
                <c:pt idx="1">
                  <c:v>1.0000000000000005E-2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25D-8F4C-B949-4A00BB897FA8}"/>
            </c:ext>
          </c:extLst>
        </c:ser>
        <c:ser>
          <c:idx val="10"/>
          <c:order val="10"/>
          <c:tx>
            <c:strRef>
              <c:f>Sheet8!$A$28</c:f>
              <c:strCache>
                <c:ptCount val="1"/>
                <c:pt idx="0">
                  <c:v>其它</c:v>
                </c:pt>
              </c:strCache>
            </c:strRef>
          </c:tx>
          <c:invertIfNegative val="0"/>
          <c:cat>
            <c:strRef>
              <c:f>Sheet8!$B$17:$J$17</c:f>
              <c:strCache>
                <c:ptCount val="9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</c:strCache>
            </c:strRef>
          </c:cat>
          <c:val>
            <c:numRef>
              <c:f>Sheet8!$B$28:$J$28</c:f>
              <c:numCache>
                <c:formatCode>0%</c:formatCode>
                <c:ptCount val="9"/>
                <c:pt idx="0">
                  <c:v>0.18140000000000009</c:v>
                </c:pt>
                <c:pt idx="1">
                  <c:v>0.21000000000000008</c:v>
                </c:pt>
                <c:pt idx="2">
                  <c:v>0.13</c:v>
                </c:pt>
                <c:pt idx="3">
                  <c:v>3.0000000000000002E-2</c:v>
                </c:pt>
                <c:pt idx="4">
                  <c:v>2.0000000000000011E-2</c:v>
                </c:pt>
                <c:pt idx="5">
                  <c:v>2.9000000000000001E-2</c:v>
                </c:pt>
                <c:pt idx="6">
                  <c:v>3.0000000000000002E-2</c:v>
                </c:pt>
                <c:pt idx="7" formatCode="0.0%">
                  <c:v>2.0998724998646336E-2</c:v>
                </c:pt>
                <c:pt idx="8" formatCode="0.00%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25D-8F4C-B949-4A00BB897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34800128"/>
        <c:axId val="134801664"/>
      </c:barChart>
      <c:catAx>
        <c:axId val="13480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zh-CN"/>
          </a:p>
        </c:txPr>
        <c:crossAx val="134801664"/>
        <c:crosses val="autoZero"/>
        <c:auto val="1"/>
        <c:lblAlgn val="ctr"/>
        <c:lblOffset val="100"/>
        <c:noMultiLvlLbl val="0"/>
      </c:catAx>
      <c:valAx>
        <c:axId val="134801664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zh-CN"/>
          </a:p>
        </c:txPr>
        <c:crossAx val="134800128"/>
        <c:crosses val="autoZero"/>
        <c:crossBetween val="between"/>
        <c:majorUnit val="0.2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8509237816462214"/>
          <c:y val="1.0704371933414563E-2"/>
          <c:w val="0.13417857994821686"/>
          <c:h val="0.98929562806658589"/>
        </c:manualLayout>
      </c:layout>
      <c:overlay val="0"/>
      <c:txPr>
        <a:bodyPr/>
        <a:lstStyle/>
        <a:p>
          <a:pPr>
            <a:defRPr sz="1200" baseline="0">
              <a:ea typeface="微软雅黑" panose="020B0503020204020204" pitchFamily="3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baseline="0">
          <a:latin typeface="Arial Narrow" pitchFamily="34" charset="0"/>
          <a:ea typeface="微软雅黑 Light" pitchFamily="34" charset="-122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Sheet11!$A$44</c:f>
              <c:strCache>
                <c:ptCount val="1"/>
                <c:pt idx="0">
                  <c:v>航空航天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Sheet11!$B$43:$J$43</c:f>
              <c:strCache>
                <c:ptCount val="9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</c:strCache>
            </c:strRef>
          </c:cat>
          <c:val>
            <c:numRef>
              <c:f>Sheet11!$B$44:$J$44</c:f>
              <c:numCache>
                <c:formatCode>0%</c:formatCode>
                <c:ptCount val="9"/>
                <c:pt idx="0">
                  <c:v>0.72260000000000035</c:v>
                </c:pt>
                <c:pt idx="1">
                  <c:v>0.63000000000000034</c:v>
                </c:pt>
                <c:pt idx="2">
                  <c:v>0.65000000000000036</c:v>
                </c:pt>
                <c:pt idx="3">
                  <c:v>0.29000000000000015</c:v>
                </c:pt>
                <c:pt idx="4">
                  <c:v>0.22</c:v>
                </c:pt>
                <c:pt idx="5">
                  <c:v>0.26</c:v>
                </c:pt>
                <c:pt idx="6">
                  <c:v>0.17</c:v>
                </c:pt>
                <c:pt idx="7">
                  <c:v>0.11507914304419606</c:v>
                </c:pt>
                <c:pt idx="8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8E-B84E-BD40-6DDD1FBCC700}"/>
            </c:ext>
          </c:extLst>
        </c:ser>
        <c:ser>
          <c:idx val="1"/>
          <c:order val="1"/>
          <c:tx>
            <c:strRef>
              <c:f>Sheet11!$A$45</c:f>
              <c:strCache>
                <c:ptCount val="1"/>
                <c:pt idx="0">
                  <c:v>汽车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Sheet11!$B$43:$J$43</c:f>
              <c:strCache>
                <c:ptCount val="9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</c:strCache>
            </c:strRef>
          </c:cat>
          <c:val>
            <c:numRef>
              <c:f>Sheet11!$B$45:$J$45</c:f>
              <c:numCache>
                <c:formatCode>0%</c:formatCode>
                <c:ptCount val="9"/>
                <c:pt idx="0">
                  <c:v>4.9700000000000036E-2</c:v>
                </c:pt>
                <c:pt idx="1">
                  <c:v>3.0000000000000002E-2</c:v>
                </c:pt>
                <c:pt idx="2">
                  <c:v>0.2</c:v>
                </c:pt>
                <c:pt idx="3">
                  <c:v>0.26</c:v>
                </c:pt>
                <c:pt idx="4">
                  <c:v>0.11</c:v>
                </c:pt>
                <c:pt idx="5">
                  <c:v>0.48000000000000015</c:v>
                </c:pt>
                <c:pt idx="6">
                  <c:v>0.51</c:v>
                </c:pt>
                <c:pt idx="7">
                  <c:v>0.57173935608337045</c:v>
                </c:pt>
                <c:pt idx="8">
                  <c:v>0.45800000000000002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8E-B84E-BD40-6DDD1FBCC700}"/>
            </c:ext>
          </c:extLst>
        </c:ser>
        <c:ser>
          <c:idx val="2"/>
          <c:order val="2"/>
          <c:tx>
            <c:strRef>
              <c:f>Sheet11!$A$46</c:f>
              <c:strCache>
                <c:ptCount val="1"/>
                <c:pt idx="0">
                  <c:v>机械工程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8E-B84E-BD40-6DDD1FBCC700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Sheet11!$B$43:$J$43</c:f>
              <c:strCache>
                <c:ptCount val="9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</c:strCache>
            </c:strRef>
          </c:cat>
          <c:val>
            <c:numRef>
              <c:f>Sheet11!$B$46:$J$46</c:f>
              <c:numCache>
                <c:formatCode>0%</c:formatCode>
                <c:ptCount val="9"/>
                <c:pt idx="0">
                  <c:v>0.1173</c:v>
                </c:pt>
                <c:pt idx="1">
                  <c:v>0.29000000000000015</c:v>
                </c:pt>
                <c:pt idx="2">
                  <c:v>1.0000000000000005E-2</c:v>
                </c:pt>
                <c:pt idx="3">
                  <c:v>0.14000000000000001</c:v>
                </c:pt>
                <c:pt idx="4">
                  <c:v>0.46</c:v>
                </c:pt>
                <c:pt idx="5">
                  <c:v>3.0000000000000002E-2</c:v>
                </c:pt>
                <c:pt idx="6">
                  <c:v>7.0000000000000021E-2</c:v>
                </c:pt>
                <c:pt idx="7">
                  <c:v>3.0086281085823292E-2</c:v>
                </c:pt>
                <c:pt idx="8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8E-B84E-BD40-6DDD1FBCC700}"/>
            </c:ext>
          </c:extLst>
        </c:ser>
        <c:ser>
          <c:idx val="3"/>
          <c:order val="3"/>
          <c:tx>
            <c:strRef>
              <c:f>Sheet11!$A$47</c:f>
              <c:strCache>
                <c:ptCount val="1"/>
                <c:pt idx="0">
                  <c:v>船舶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Sheet11!$B$43:$J$43</c:f>
              <c:strCache>
                <c:ptCount val="9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</c:strCache>
            </c:strRef>
          </c:cat>
          <c:val>
            <c:numRef>
              <c:f>Sheet11!$B$47:$J$47</c:f>
              <c:numCache>
                <c:formatCode>0%</c:formatCode>
                <c:ptCount val="9"/>
                <c:pt idx="0">
                  <c:v>5.8900000000000001E-2</c:v>
                </c:pt>
                <c:pt idx="1">
                  <c:v>2.0000000000000011E-2</c:v>
                </c:pt>
                <c:pt idx="2">
                  <c:v>0.05</c:v>
                </c:pt>
                <c:pt idx="3">
                  <c:v>7.0000000000000021E-2</c:v>
                </c:pt>
                <c:pt idx="4">
                  <c:v>0.15000000000000008</c:v>
                </c:pt>
                <c:pt idx="5">
                  <c:v>8.0000000000000043E-2</c:v>
                </c:pt>
                <c:pt idx="6">
                  <c:v>9.0000000000000024E-2</c:v>
                </c:pt>
                <c:pt idx="7">
                  <c:v>4.3564554001023645E-2</c:v>
                </c:pt>
                <c:pt idx="8">
                  <c:v>6.4000000000000043E-2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8E-B84E-BD40-6DDD1FBCC700}"/>
            </c:ext>
          </c:extLst>
        </c:ser>
        <c:ser>
          <c:idx val="4"/>
          <c:order val="4"/>
          <c:tx>
            <c:strRef>
              <c:f>Sheet11!$A$48</c:f>
              <c:strCache>
                <c:ptCount val="1"/>
                <c:pt idx="0">
                  <c:v>钢铁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Sheet11!$B$43:$J$43</c:f>
              <c:strCache>
                <c:ptCount val="9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</c:strCache>
            </c:strRef>
          </c:cat>
          <c:val>
            <c:numRef>
              <c:f>Sheet11!$B$48:$J$48</c:f>
              <c:numCache>
                <c:formatCode>0%</c:formatCode>
                <c:ptCount val="9"/>
                <c:pt idx="0">
                  <c:v>2.1100000000000001E-2</c:v>
                </c:pt>
                <c:pt idx="1">
                  <c:v>2.0000000000000011E-2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0.1</c:v>
                </c:pt>
                <c:pt idx="7">
                  <c:v>0.10712063213467379</c:v>
                </c:pt>
                <c:pt idx="8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8E-B84E-BD40-6DDD1FBCC700}"/>
            </c:ext>
          </c:extLst>
        </c:ser>
        <c:ser>
          <c:idx val="7"/>
          <c:order val="5"/>
          <c:tx>
            <c:strRef>
              <c:f>Sheet11!$A$49</c:f>
              <c:strCache>
                <c:ptCount val="1"/>
                <c:pt idx="0">
                  <c:v>核电工程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8E-B84E-BD40-6DDD1FBCC70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8E-B84E-BD40-6DDD1FBCC700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Sheet11!$B$43:$J$43</c:f>
              <c:strCache>
                <c:ptCount val="9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</c:strCache>
            </c:strRef>
          </c:cat>
          <c:val>
            <c:numRef>
              <c:f>Sheet11!$B$49:$J$49</c:f>
              <c:numCache>
                <c:formatCode>0%</c:formatCode>
                <c:ptCount val="9"/>
                <c:pt idx="0">
                  <c:v>3.0400000000000014E-2</c:v>
                </c:pt>
                <c:pt idx="1">
                  <c:v>1.0000000000000005E-2</c:v>
                </c:pt>
                <c:pt idx="2">
                  <c:v>3.0000000000000002E-2</c:v>
                </c:pt>
                <c:pt idx="3">
                  <c:v>7.0000000000000021E-2</c:v>
                </c:pt>
                <c:pt idx="4">
                  <c:v>1.0000000000000005E-2</c:v>
                </c:pt>
                <c:pt idx="5">
                  <c:v>0.1</c:v>
                </c:pt>
                <c:pt idx="6">
                  <c:v>6.0000000000000026E-2</c:v>
                </c:pt>
                <c:pt idx="7">
                  <c:v>0.13241003365091356</c:v>
                </c:pt>
                <c:pt idx="8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8E-B84E-BD40-6DDD1FBCC700}"/>
            </c:ext>
          </c:extLst>
        </c:ser>
        <c:ser>
          <c:idx val="5"/>
          <c:order val="6"/>
          <c:tx>
            <c:strRef>
              <c:f>Sheet11!$A$50</c:f>
              <c:strCache>
                <c:ptCount val="1"/>
                <c:pt idx="0">
                  <c:v>土木工程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Sheet11!$B$43:$J$43</c:f>
              <c:strCache>
                <c:ptCount val="9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</c:strCache>
            </c:strRef>
          </c:cat>
          <c:val>
            <c:numRef>
              <c:f>Sheet11!$B$50:$J$50</c:f>
              <c:numCache>
                <c:formatCode>General</c:formatCode>
                <c:ptCount val="9"/>
                <c:pt idx="8" formatCode="0%">
                  <c:v>0.21500000000000008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A8E-B84E-BD40-6DDD1FBCC700}"/>
            </c:ext>
          </c:extLst>
        </c:ser>
        <c:ser>
          <c:idx val="6"/>
          <c:order val="7"/>
          <c:tx>
            <c:strRef>
              <c:f>Sheet11!$A$51</c:f>
              <c:strCache>
                <c:ptCount val="1"/>
                <c:pt idx="0">
                  <c:v>集成电路</c:v>
                </c:pt>
              </c:strCache>
            </c:strRef>
          </c:tx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A8E-B84E-BD40-6DDD1FBCC70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Sheet11!$B$43:$J$43</c:f>
              <c:strCache>
                <c:ptCount val="9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</c:strCache>
            </c:strRef>
          </c:cat>
          <c:val>
            <c:numRef>
              <c:f>Sheet11!$B$51:$J$51</c:f>
              <c:numCache>
                <c:formatCode>General</c:formatCode>
                <c:ptCount val="9"/>
                <c:pt idx="2" formatCode="0%">
                  <c:v>1.0000000000000005E-2</c:v>
                </c:pt>
                <c:pt idx="3" formatCode="0%">
                  <c:v>2.0000000000000011E-2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A8E-B84E-BD40-6DDD1FBCC700}"/>
            </c:ext>
          </c:extLst>
        </c:ser>
        <c:ser>
          <c:idx val="8"/>
          <c:order val="8"/>
          <c:tx>
            <c:strRef>
              <c:f>Sheet11!$A$52</c:f>
              <c:strCache>
                <c:ptCount val="1"/>
                <c:pt idx="0">
                  <c:v>清洁能源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Sheet11!$B$43:$J$43</c:f>
              <c:strCache>
                <c:ptCount val="9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</c:strCache>
            </c:strRef>
          </c:cat>
          <c:val>
            <c:numRef>
              <c:f>Sheet11!$B$52:$J$52</c:f>
              <c:numCache>
                <c:formatCode>General</c:formatCode>
                <c:ptCount val="9"/>
                <c:pt idx="3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A8E-B84E-BD40-6DDD1FBCC7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4845184"/>
        <c:axId val="134846720"/>
      </c:barChart>
      <c:catAx>
        <c:axId val="13484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zh-CN"/>
          </a:p>
        </c:txPr>
        <c:crossAx val="134846720"/>
        <c:crosses val="autoZero"/>
        <c:auto val="1"/>
        <c:lblAlgn val="ctr"/>
        <c:lblOffset val="100"/>
        <c:noMultiLvlLbl val="0"/>
      </c:catAx>
      <c:valAx>
        <c:axId val="13484672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4845184"/>
        <c:crosses val="autoZero"/>
        <c:crossBetween val="between"/>
        <c:majorUnit val="0.2"/>
      </c:valAx>
      <c:spPr>
        <a:noFill/>
      </c:spPr>
    </c:plotArea>
    <c:legend>
      <c:legendPos val="r"/>
      <c:overlay val="0"/>
      <c:txPr>
        <a:bodyPr/>
        <a:lstStyle/>
        <a:p>
          <a:pPr>
            <a:defRPr sz="1400">
              <a:latin typeface="微软雅黑" panose="020B0503020204020204" pitchFamily="34" charset="-122"/>
              <a:ea typeface="微软雅黑" panose="020B0503020204020204" pitchFamily="3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baseline="0">
          <a:latin typeface="Arial Narrow" pitchFamily="34" charset="0"/>
          <a:ea typeface="微软雅黑 Light" pitchFamily="34" charset="-122"/>
        </a:defRPr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91979-A541-4D55-9BA1-841740D9EDE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7809303-8CFA-4286-8CE8-FF27F25A347C}">
      <dgm:prSet phldrT="[文本]"/>
      <dgm:spPr/>
      <dgm:t>
        <a:bodyPr/>
        <a:lstStyle/>
        <a:p>
          <a:r>
            <a:rPr lang="zh-CN" altLang="en-US" b="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上海超算在工业应用方面的实践</a:t>
          </a:r>
        </a:p>
      </dgm:t>
    </dgm:pt>
    <dgm:pt modelId="{B2AB84F8-4F4B-4535-800B-889069C01817}" type="parTrans" cxnId="{BA574940-4417-4FA3-8E61-B4FB34F34081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99B4B8F-7056-4A26-8AF5-82DA36CAF4AF}" type="sibTrans" cxnId="{BA574940-4417-4FA3-8E61-B4FB34F34081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BE179CDF-4A91-4A02-91E7-EF072E6E82D8}">
      <dgm:prSet phldrT="[文本]"/>
      <dgm:spPr/>
      <dgm:t>
        <a:bodyPr/>
        <a:lstStyle/>
        <a:p>
          <a:r>
            <a:rPr lang="zh-CN" altLang="en-US" b="0" dirty="0">
              <a:latin typeface="Microsoft YaHei" panose="020B0503020204020204" pitchFamily="34" charset="-122"/>
              <a:ea typeface="Microsoft YaHei" panose="020B0503020204020204" pitchFamily="34" charset="-122"/>
            </a:rPr>
            <a:t>智能制造背景下的工业仿真平台</a:t>
          </a:r>
        </a:p>
      </dgm:t>
    </dgm:pt>
    <dgm:pt modelId="{97C8BC83-E496-4D01-BF2F-5553CF1E03FE}" type="parTrans" cxnId="{F3A6878E-01BB-49E9-8A51-E8F74DD3294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87089FF-A947-4077-BACD-7C0148C04409}" type="sibTrans" cxnId="{F3A6878E-01BB-49E9-8A51-E8F74DD3294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3DA8D36-0DE1-42D1-B3E6-FBDB255FDE7E}">
      <dgm:prSet phldrT="[文本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0" kern="12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背景</a:t>
          </a:r>
        </a:p>
      </dgm:t>
    </dgm:pt>
    <dgm:pt modelId="{1A09E458-4AFC-4232-9ECA-EEED67F3A149}" type="parTrans" cxnId="{14756492-4388-429C-B4BB-7E18EDE02F6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5FEC791-F30A-4D26-8F4E-04058E0A85FE}" type="sibTrans" cxnId="{14756492-4388-429C-B4BB-7E18EDE02F6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DCD9418-E61E-4A81-A5C5-0384F31AD6DC}">
      <dgm:prSet phldrT="[文本]"/>
      <dgm:spPr/>
      <dgm:t>
        <a:bodyPr/>
        <a:lstStyle/>
        <a:p>
          <a:r>
            <a:rPr lang="zh-CN" altLang="en-US" b="0" dirty="0">
              <a:latin typeface="Microsoft YaHei" panose="020B0503020204020204" pitchFamily="34" charset="-122"/>
              <a:ea typeface="Microsoft YaHei" panose="020B0503020204020204" pitchFamily="34" charset="-122"/>
            </a:rPr>
            <a:t>几点思考</a:t>
          </a:r>
        </a:p>
      </dgm:t>
    </dgm:pt>
    <dgm:pt modelId="{1F1F40F2-8DE1-4B8F-B54A-DD22FCADAB64}" type="parTrans" cxnId="{2B989E15-8AC2-4DB5-99D6-F9AAAEF9FAE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6DCE622-B311-4F7B-BF31-044ECA36593D}" type="sibTrans" cxnId="{2B989E15-8AC2-4DB5-99D6-F9AAAEF9FAE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F0AC510-1E73-4390-AD63-872EB15D5E4F}" type="pres">
      <dgm:prSet presAssocID="{D9F91979-A541-4D55-9BA1-841740D9EDE8}" presName="linear" presStyleCnt="0">
        <dgm:presLayoutVars>
          <dgm:dir/>
          <dgm:animLvl val="lvl"/>
          <dgm:resizeHandles val="exact"/>
        </dgm:presLayoutVars>
      </dgm:prSet>
      <dgm:spPr/>
    </dgm:pt>
    <dgm:pt modelId="{AC113F1D-418C-4A08-A81B-6A8B01D7163E}" type="pres">
      <dgm:prSet presAssocID="{83DA8D36-0DE1-42D1-B3E6-FBDB255FDE7E}" presName="parentLin" presStyleCnt="0"/>
      <dgm:spPr/>
    </dgm:pt>
    <dgm:pt modelId="{6575CC94-BFEE-4CAB-8DC3-43FC78EF2E8C}" type="pres">
      <dgm:prSet presAssocID="{83DA8D36-0DE1-42D1-B3E6-FBDB255FDE7E}" presName="parentLeftMargin" presStyleLbl="node1" presStyleIdx="0" presStyleCnt="4"/>
      <dgm:spPr/>
    </dgm:pt>
    <dgm:pt modelId="{01039DF6-33DF-40D5-B0AA-9541CC77A4AB}" type="pres">
      <dgm:prSet presAssocID="{83DA8D36-0DE1-42D1-B3E6-FBDB255FDE7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4408288-04EE-4284-8419-F84E230F891A}" type="pres">
      <dgm:prSet presAssocID="{83DA8D36-0DE1-42D1-B3E6-FBDB255FDE7E}" presName="negativeSpace" presStyleCnt="0"/>
      <dgm:spPr/>
    </dgm:pt>
    <dgm:pt modelId="{A1340D5C-CC20-46F2-B2B0-0C8518468926}" type="pres">
      <dgm:prSet presAssocID="{83DA8D36-0DE1-42D1-B3E6-FBDB255FDE7E}" presName="childText" presStyleLbl="conFgAcc1" presStyleIdx="0" presStyleCnt="4">
        <dgm:presLayoutVars>
          <dgm:bulletEnabled val="1"/>
        </dgm:presLayoutVars>
      </dgm:prSet>
      <dgm:spPr/>
    </dgm:pt>
    <dgm:pt modelId="{273505B7-D91F-4DFC-BF1A-5E2FDD9EE7A5}" type="pres">
      <dgm:prSet presAssocID="{65FEC791-F30A-4D26-8F4E-04058E0A85FE}" presName="spaceBetweenRectangles" presStyleCnt="0"/>
      <dgm:spPr/>
    </dgm:pt>
    <dgm:pt modelId="{7E849B9C-BD56-4EC7-9F53-B125965585D3}" type="pres">
      <dgm:prSet presAssocID="{07809303-8CFA-4286-8CE8-FF27F25A347C}" presName="parentLin" presStyleCnt="0"/>
      <dgm:spPr/>
    </dgm:pt>
    <dgm:pt modelId="{5BE38464-FA83-4CB9-B68F-5825DB3E68C3}" type="pres">
      <dgm:prSet presAssocID="{07809303-8CFA-4286-8CE8-FF27F25A347C}" presName="parentLeftMargin" presStyleLbl="node1" presStyleIdx="0" presStyleCnt="4"/>
      <dgm:spPr/>
    </dgm:pt>
    <dgm:pt modelId="{77BBA0B5-8A9A-46C2-AD65-A689531ED096}" type="pres">
      <dgm:prSet presAssocID="{07809303-8CFA-4286-8CE8-FF27F25A347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D286F83-3A5C-4F58-AE97-64F6FFFB69FB}" type="pres">
      <dgm:prSet presAssocID="{07809303-8CFA-4286-8CE8-FF27F25A347C}" presName="negativeSpace" presStyleCnt="0"/>
      <dgm:spPr/>
    </dgm:pt>
    <dgm:pt modelId="{A3397861-5BAE-4630-A9C5-690DEC802977}" type="pres">
      <dgm:prSet presAssocID="{07809303-8CFA-4286-8CE8-FF27F25A347C}" presName="childText" presStyleLbl="conFgAcc1" presStyleIdx="1" presStyleCnt="4">
        <dgm:presLayoutVars>
          <dgm:bulletEnabled val="1"/>
        </dgm:presLayoutVars>
      </dgm:prSet>
      <dgm:spPr/>
    </dgm:pt>
    <dgm:pt modelId="{09995D64-4521-4761-8D70-813D4B4CE685}" type="pres">
      <dgm:prSet presAssocID="{D99B4B8F-7056-4A26-8AF5-82DA36CAF4AF}" presName="spaceBetweenRectangles" presStyleCnt="0"/>
      <dgm:spPr/>
    </dgm:pt>
    <dgm:pt modelId="{1FF5686B-6CD5-4A5B-87D6-F3BC73830CFA}" type="pres">
      <dgm:prSet presAssocID="{BE179CDF-4A91-4A02-91E7-EF072E6E82D8}" presName="parentLin" presStyleCnt="0"/>
      <dgm:spPr/>
    </dgm:pt>
    <dgm:pt modelId="{BAC05B60-D4C7-4050-A09B-22D6ED2BC8CA}" type="pres">
      <dgm:prSet presAssocID="{BE179CDF-4A91-4A02-91E7-EF072E6E82D8}" presName="parentLeftMargin" presStyleLbl="node1" presStyleIdx="1" presStyleCnt="4"/>
      <dgm:spPr/>
    </dgm:pt>
    <dgm:pt modelId="{2CA47112-92DE-4084-AECB-100B741E12AE}" type="pres">
      <dgm:prSet presAssocID="{BE179CDF-4A91-4A02-91E7-EF072E6E82D8}" presName="parentText" presStyleLbl="node1" presStyleIdx="2" presStyleCnt="4" custLinFactNeighborX="-2784" custLinFactNeighborY="-4233">
        <dgm:presLayoutVars>
          <dgm:chMax val="0"/>
          <dgm:bulletEnabled val="1"/>
        </dgm:presLayoutVars>
      </dgm:prSet>
      <dgm:spPr/>
    </dgm:pt>
    <dgm:pt modelId="{AA06AC9C-FBB7-4B4C-94BF-E08E865E7FA5}" type="pres">
      <dgm:prSet presAssocID="{BE179CDF-4A91-4A02-91E7-EF072E6E82D8}" presName="negativeSpace" presStyleCnt="0"/>
      <dgm:spPr/>
    </dgm:pt>
    <dgm:pt modelId="{38BF81AA-3499-4736-8D82-A90C7700A991}" type="pres">
      <dgm:prSet presAssocID="{BE179CDF-4A91-4A02-91E7-EF072E6E82D8}" presName="childText" presStyleLbl="conFgAcc1" presStyleIdx="2" presStyleCnt="4">
        <dgm:presLayoutVars>
          <dgm:bulletEnabled val="1"/>
        </dgm:presLayoutVars>
      </dgm:prSet>
      <dgm:spPr/>
    </dgm:pt>
    <dgm:pt modelId="{9A839E06-E968-4AFD-80D9-CD590B61F149}" type="pres">
      <dgm:prSet presAssocID="{287089FF-A947-4077-BACD-7C0148C04409}" presName="spaceBetweenRectangles" presStyleCnt="0"/>
      <dgm:spPr/>
    </dgm:pt>
    <dgm:pt modelId="{4D7A2FC6-AD99-44D8-B38B-4329BAB99DD8}" type="pres">
      <dgm:prSet presAssocID="{6DCD9418-E61E-4A81-A5C5-0384F31AD6DC}" presName="parentLin" presStyleCnt="0"/>
      <dgm:spPr/>
    </dgm:pt>
    <dgm:pt modelId="{3282472D-38BD-4682-B9AA-EFB8F4638C7B}" type="pres">
      <dgm:prSet presAssocID="{6DCD9418-E61E-4A81-A5C5-0384F31AD6DC}" presName="parentLeftMargin" presStyleLbl="node1" presStyleIdx="2" presStyleCnt="4"/>
      <dgm:spPr/>
    </dgm:pt>
    <dgm:pt modelId="{F9B0B13A-4EA5-4B45-9EAD-42CF6C65935D}" type="pres">
      <dgm:prSet presAssocID="{6DCD9418-E61E-4A81-A5C5-0384F31AD6D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B46E783-AB37-4DE4-BFA4-38944655F6B5}" type="pres">
      <dgm:prSet presAssocID="{6DCD9418-E61E-4A81-A5C5-0384F31AD6DC}" presName="negativeSpace" presStyleCnt="0"/>
      <dgm:spPr/>
    </dgm:pt>
    <dgm:pt modelId="{74ECCC8F-AAD8-4ACD-8FAF-BF72754B1700}" type="pres">
      <dgm:prSet presAssocID="{6DCD9418-E61E-4A81-A5C5-0384F31AD6D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6F1BC03-A06C-4AD0-871C-F285EF3EB89C}" type="presOf" srcId="{BE179CDF-4A91-4A02-91E7-EF072E6E82D8}" destId="{2CA47112-92DE-4084-AECB-100B741E12AE}" srcOrd="1" destOrd="0" presId="urn:microsoft.com/office/officeart/2005/8/layout/list1"/>
    <dgm:cxn modelId="{2B989E15-8AC2-4DB5-99D6-F9AAAEF9FAE2}" srcId="{D9F91979-A541-4D55-9BA1-841740D9EDE8}" destId="{6DCD9418-E61E-4A81-A5C5-0384F31AD6DC}" srcOrd="3" destOrd="0" parTransId="{1F1F40F2-8DE1-4B8F-B54A-DD22FCADAB64}" sibTransId="{A6DCE622-B311-4F7B-BF31-044ECA36593D}"/>
    <dgm:cxn modelId="{AE3B653A-2378-423F-8D02-1C2EE5E270ED}" type="presOf" srcId="{6DCD9418-E61E-4A81-A5C5-0384F31AD6DC}" destId="{3282472D-38BD-4682-B9AA-EFB8F4638C7B}" srcOrd="0" destOrd="0" presId="urn:microsoft.com/office/officeart/2005/8/layout/list1"/>
    <dgm:cxn modelId="{BA574940-4417-4FA3-8E61-B4FB34F34081}" srcId="{D9F91979-A541-4D55-9BA1-841740D9EDE8}" destId="{07809303-8CFA-4286-8CE8-FF27F25A347C}" srcOrd="1" destOrd="0" parTransId="{B2AB84F8-4F4B-4535-800B-889069C01817}" sibTransId="{D99B4B8F-7056-4A26-8AF5-82DA36CAF4AF}"/>
    <dgm:cxn modelId="{AE721844-6965-48DE-B9F8-9F585B4E032F}" type="presOf" srcId="{07809303-8CFA-4286-8CE8-FF27F25A347C}" destId="{77BBA0B5-8A9A-46C2-AD65-A689531ED096}" srcOrd="1" destOrd="0" presId="urn:microsoft.com/office/officeart/2005/8/layout/list1"/>
    <dgm:cxn modelId="{5E61615C-4E5C-4E48-8DBA-273AE44B0248}" type="presOf" srcId="{D9F91979-A541-4D55-9BA1-841740D9EDE8}" destId="{2F0AC510-1E73-4390-AD63-872EB15D5E4F}" srcOrd="0" destOrd="0" presId="urn:microsoft.com/office/officeart/2005/8/layout/list1"/>
    <dgm:cxn modelId="{44D21465-7ECC-438E-AAAA-578FC6516F11}" type="presOf" srcId="{07809303-8CFA-4286-8CE8-FF27F25A347C}" destId="{5BE38464-FA83-4CB9-B68F-5825DB3E68C3}" srcOrd="0" destOrd="0" presId="urn:microsoft.com/office/officeart/2005/8/layout/list1"/>
    <dgm:cxn modelId="{F3A6878E-01BB-49E9-8A51-E8F74DD32942}" srcId="{D9F91979-A541-4D55-9BA1-841740D9EDE8}" destId="{BE179CDF-4A91-4A02-91E7-EF072E6E82D8}" srcOrd="2" destOrd="0" parTransId="{97C8BC83-E496-4D01-BF2F-5553CF1E03FE}" sibTransId="{287089FF-A947-4077-BACD-7C0148C04409}"/>
    <dgm:cxn modelId="{14756492-4388-429C-B4BB-7E18EDE02F62}" srcId="{D9F91979-A541-4D55-9BA1-841740D9EDE8}" destId="{83DA8D36-0DE1-42D1-B3E6-FBDB255FDE7E}" srcOrd="0" destOrd="0" parTransId="{1A09E458-4AFC-4232-9ECA-EEED67F3A149}" sibTransId="{65FEC791-F30A-4D26-8F4E-04058E0A85FE}"/>
    <dgm:cxn modelId="{9B55FD9E-7B87-4D40-853D-61E69C3F96A7}" type="presOf" srcId="{BE179CDF-4A91-4A02-91E7-EF072E6E82D8}" destId="{BAC05B60-D4C7-4050-A09B-22D6ED2BC8CA}" srcOrd="0" destOrd="0" presId="urn:microsoft.com/office/officeart/2005/8/layout/list1"/>
    <dgm:cxn modelId="{0B510CAA-2295-4D4C-BF98-B1C21BB706A1}" type="presOf" srcId="{6DCD9418-E61E-4A81-A5C5-0384F31AD6DC}" destId="{F9B0B13A-4EA5-4B45-9EAD-42CF6C65935D}" srcOrd="1" destOrd="0" presId="urn:microsoft.com/office/officeart/2005/8/layout/list1"/>
    <dgm:cxn modelId="{9FC374D8-3346-4270-A4CF-A281F2F92E7F}" type="presOf" srcId="{83DA8D36-0DE1-42D1-B3E6-FBDB255FDE7E}" destId="{01039DF6-33DF-40D5-B0AA-9541CC77A4AB}" srcOrd="1" destOrd="0" presId="urn:microsoft.com/office/officeart/2005/8/layout/list1"/>
    <dgm:cxn modelId="{6EC298F5-B543-4C90-B93C-1E1F63AFE91C}" type="presOf" srcId="{83DA8D36-0DE1-42D1-B3E6-FBDB255FDE7E}" destId="{6575CC94-BFEE-4CAB-8DC3-43FC78EF2E8C}" srcOrd="0" destOrd="0" presId="urn:microsoft.com/office/officeart/2005/8/layout/list1"/>
    <dgm:cxn modelId="{F17A32BD-BBFA-475D-A67D-88FC22A64B8E}" type="presParOf" srcId="{2F0AC510-1E73-4390-AD63-872EB15D5E4F}" destId="{AC113F1D-418C-4A08-A81B-6A8B01D7163E}" srcOrd="0" destOrd="0" presId="urn:microsoft.com/office/officeart/2005/8/layout/list1"/>
    <dgm:cxn modelId="{3FC1616A-8F53-4209-B561-BA8C0FF600E0}" type="presParOf" srcId="{AC113F1D-418C-4A08-A81B-6A8B01D7163E}" destId="{6575CC94-BFEE-4CAB-8DC3-43FC78EF2E8C}" srcOrd="0" destOrd="0" presId="urn:microsoft.com/office/officeart/2005/8/layout/list1"/>
    <dgm:cxn modelId="{E208E78C-CDDD-4EFF-84F3-F98606B391B1}" type="presParOf" srcId="{AC113F1D-418C-4A08-A81B-6A8B01D7163E}" destId="{01039DF6-33DF-40D5-B0AA-9541CC77A4AB}" srcOrd="1" destOrd="0" presId="urn:microsoft.com/office/officeart/2005/8/layout/list1"/>
    <dgm:cxn modelId="{5BE04FBF-DD8A-49C4-9F3F-4517C946DEA1}" type="presParOf" srcId="{2F0AC510-1E73-4390-AD63-872EB15D5E4F}" destId="{F4408288-04EE-4284-8419-F84E230F891A}" srcOrd="1" destOrd="0" presId="urn:microsoft.com/office/officeart/2005/8/layout/list1"/>
    <dgm:cxn modelId="{1753B2CF-B440-4371-A79C-4205E3D33BF2}" type="presParOf" srcId="{2F0AC510-1E73-4390-AD63-872EB15D5E4F}" destId="{A1340D5C-CC20-46F2-B2B0-0C8518468926}" srcOrd="2" destOrd="0" presId="urn:microsoft.com/office/officeart/2005/8/layout/list1"/>
    <dgm:cxn modelId="{BCB4F3C7-3749-498A-97FC-1F7431779970}" type="presParOf" srcId="{2F0AC510-1E73-4390-AD63-872EB15D5E4F}" destId="{273505B7-D91F-4DFC-BF1A-5E2FDD9EE7A5}" srcOrd="3" destOrd="0" presId="urn:microsoft.com/office/officeart/2005/8/layout/list1"/>
    <dgm:cxn modelId="{291F52A1-2F36-437A-BB07-6526EC40EE38}" type="presParOf" srcId="{2F0AC510-1E73-4390-AD63-872EB15D5E4F}" destId="{7E849B9C-BD56-4EC7-9F53-B125965585D3}" srcOrd="4" destOrd="0" presId="urn:microsoft.com/office/officeart/2005/8/layout/list1"/>
    <dgm:cxn modelId="{AD9B09DC-00DB-41D3-BF19-D48DB6130278}" type="presParOf" srcId="{7E849B9C-BD56-4EC7-9F53-B125965585D3}" destId="{5BE38464-FA83-4CB9-B68F-5825DB3E68C3}" srcOrd="0" destOrd="0" presId="urn:microsoft.com/office/officeart/2005/8/layout/list1"/>
    <dgm:cxn modelId="{4D48A9FC-B80E-47E5-9471-56DD9FE4FB80}" type="presParOf" srcId="{7E849B9C-BD56-4EC7-9F53-B125965585D3}" destId="{77BBA0B5-8A9A-46C2-AD65-A689531ED096}" srcOrd="1" destOrd="0" presId="urn:microsoft.com/office/officeart/2005/8/layout/list1"/>
    <dgm:cxn modelId="{CA511F65-46F8-4E4F-BA47-7F95CDA5BEC9}" type="presParOf" srcId="{2F0AC510-1E73-4390-AD63-872EB15D5E4F}" destId="{7D286F83-3A5C-4F58-AE97-64F6FFFB69FB}" srcOrd="5" destOrd="0" presId="urn:microsoft.com/office/officeart/2005/8/layout/list1"/>
    <dgm:cxn modelId="{1690A646-7796-4F6C-B2D1-C5F88DE27F13}" type="presParOf" srcId="{2F0AC510-1E73-4390-AD63-872EB15D5E4F}" destId="{A3397861-5BAE-4630-A9C5-690DEC802977}" srcOrd="6" destOrd="0" presId="urn:microsoft.com/office/officeart/2005/8/layout/list1"/>
    <dgm:cxn modelId="{DA4DDC50-298F-4D4D-B7E3-D5973CBD392C}" type="presParOf" srcId="{2F0AC510-1E73-4390-AD63-872EB15D5E4F}" destId="{09995D64-4521-4761-8D70-813D4B4CE685}" srcOrd="7" destOrd="0" presId="urn:microsoft.com/office/officeart/2005/8/layout/list1"/>
    <dgm:cxn modelId="{7933C7F3-CBB4-444B-998D-1FE4B7DF3959}" type="presParOf" srcId="{2F0AC510-1E73-4390-AD63-872EB15D5E4F}" destId="{1FF5686B-6CD5-4A5B-87D6-F3BC73830CFA}" srcOrd="8" destOrd="0" presId="urn:microsoft.com/office/officeart/2005/8/layout/list1"/>
    <dgm:cxn modelId="{DD033300-AEE5-4E0B-B9E0-82F4BF702442}" type="presParOf" srcId="{1FF5686B-6CD5-4A5B-87D6-F3BC73830CFA}" destId="{BAC05B60-D4C7-4050-A09B-22D6ED2BC8CA}" srcOrd="0" destOrd="0" presId="urn:microsoft.com/office/officeart/2005/8/layout/list1"/>
    <dgm:cxn modelId="{34BA795D-3BE7-49F6-80D7-494EE26BA601}" type="presParOf" srcId="{1FF5686B-6CD5-4A5B-87D6-F3BC73830CFA}" destId="{2CA47112-92DE-4084-AECB-100B741E12AE}" srcOrd="1" destOrd="0" presId="urn:microsoft.com/office/officeart/2005/8/layout/list1"/>
    <dgm:cxn modelId="{6DC781AF-2F06-4534-8C09-A5764AE40F2A}" type="presParOf" srcId="{2F0AC510-1E73-4390-AD63-872EB15D5E4F}" destId="{AA06AC9C-FBB7-4B4C-94BF-E08E865E7FA5}" srcOrd="9" destOrd="0" presId="urn:microsoft.com/office/officeart/2005/8/layout/list1"/>
    <dgm:cxn modelId="{0F1FA03F-09D9-402C-BD8A-604A723BE26C}" type="presParOf" srcId="{2F0AC510-1E73-4390-AD63-872EB15D5E4F}" destId="{38BF81AA-3499-4736-8D82-A90C7700A991}" srcOrd="10" destOrd="0" presId="urn:microsoft.com/office/officeart/2005/8/layout/list1"/>
    <dgm:cxn modelId="{8AC055A8-2100-488D-9042-0EBEE51E2389}" type="presParOf" srcId="{2F0AC510-1E73-4390-AD63-872EB15D5E4F}" destId="{9A839E06-E968-4AFD-80D9-CD590B61F149}" srcOrd="11" destOrd="0" presId="urn:microsoft.com/office/officeart/2005/8/layout/list1"/>
    <dgm:cxn modelId="{5B27D8E0-2E3B-4ACD-910A-B1D406F4E702}" type="presParOf" srcId="{2F0AC510-1E73-4390-AD63-872EB15D5E4F}" destId="{4D7A2FC6-AD99-44D8-B38B-4329BAB99DD8}" srcOrd="12" destOrd="0" presId="urn:microsoft.com/office/officeart/2005/8/layout/list1"/>
    <dgm:cxn modelId="{868E2E08-2BD5-48D5-B97D-E8D53680D50B}" type="presParOf" srcId="{4D7A2FC6-AD99-44D8-B38B-4329BAB99DD8}" destId="{3282472D-38BD-4682-B9AA-EFB8F4638C7B}" srcOrd="0" destOrd="0" presId="urn:microsoft.com/office/officeart/2005/8/layout/list1"/>
    <dgm:cxn modelId="{20026133-043D-4853-9D7F-A73F18474BAE}" type="presParOf" srcId="{4D7A2FC6-AD99-44D8-B38B-4329BAB99DD8}" destId="{F9B0B13A-4EA5-4B45-9EAD-42CF6C65935D}" srcOrd="1" destOrd="0" presId="urn:microsoft.com/office/officeart/2005/8/layout/list1"/>
    <dgm:cxn modelId="{0DCD3860-A11C-4A5E-BCDB-F7189B615E48}" type="presParOf" srcId="{2F0AC510-1E73-4390-AD63-872EB15D5E4F}" destId="{AB46E783-AB37-4DE4-BFA4-38944655F6B5}" srcOrd="13" destOrd="0" presId="urn:microsoft.com/office/officeart/2005/8/layout/list1"/>
    <dgm:cxn modelId="{A3ED7DD9-FC8E-4EF0-93B4-3C34DF50A8E6}" type="presParOf" srcId="{2F0AC510-1E73-4390-AD63-872EB15D5E4F}" destId="{74ECCC8F-AAD8-4ACD-8FAF-BF72754B170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F91979-A541-4D55-9BA1-841740D9EDE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7809303-8CFA-4286-8CE8-FF27F25A347C}">
      <dgm:prSet phldrT="[文本]" custT="1"/>
      <dgm:spPr/>
      <dgm:t>
        <a:bodyPr/>
        <a:lstStyle/>
        <a:p>
          <a:r>
            <a:rPr lang="zh-CN" altLang="en-US" sz="1900" b="0" kern="1200" dirty="0">
              <a:solidFill>
                <a:srgbClr val="1F497D">
                  <a:lumMod val="40000"/>
                  <a:lumOff val="60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上海超算在工业应用方面的实践</a:t>
          </a:r>
        </a:p>
      </dgm:t>
    </dgm:pt>
    <dgm:pt modelId="{B2AB84F8-4F4B-4535-800B-889069C01817}" type="parTrans" cxnId="{BA574940-4417-4FA3-8E61-B4FB34F34081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99B4B8F-7056-4A26-8AF5-82DA36CAF4AF}" type="sibTrans" cxnId="{BA574940-4417-4FA3-8E61-B4FB34F34081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BE179CDF-4A91-4A02-91E7-EF072E6E82D8}">
      <dgm:prSet phldrT="[文本]" custT="1"/>
      <dgm:spPr/>
      <dgm:t>
        <a:bodyPr/>
        <a:lstStyle/>
        <a:p>
          <a:r>
            <a:rPr lang="zh-CN" altLang="en-US" sz="1900" b="0" kern="1200" dirty="0">
              <a:solidFill>
                <a:srgbClr val="1F497D">
                  <a:lumMod val="40000"/>
                  <a:lumOff val="60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智能制造背景下的工业仿真平台</a:t>
          </a:r>
        </a:p>
      </dgm:t>
    </dgm:pt>
    <dgm:pt modelId="{97C8BC83-E496-4D01-BF2F-5553CF1E03FE}" type="parTrans" cxnId="{F3A6878E-01BB-49E9-8A51-E8F74DD3294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87089FF-A947-4077-BACD-7C0148C04409}" type="sibTrans" cxnId="{F3A6878E-01BB-49E9-8A51-E8F74DD3294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3DA8D36-0DE1-42D1-B3E6-FBDB255FDE7E}">
      <dgm:prSet phldrT="[文本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0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背景</a:t>
          </a:r>
        </a:p>
      </dgm:t>
    </dgm:pt>
    <dgm:pt modelId="{1A09E458-4AFC-4232-9ECA-EEED67F3A149}" type="parTrans" cxnId="{14756492-4388-429C-B4BB-7E18EDE02F6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5FEC791-F30A-4D26-8F4E-04058E0A85FE}" type="sibTrans" cxnId="{14756492-4388-429C-B4BB-7E18EDE02F6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DCD9418-E61E-4A81-A5C5-0384F31AD6DC}">
      <dgm:prSet phldrT="[文本]" custT="1"/>
      <dgm:spPr/>
      <dgm:t>
        <a:bodyPr/>
        <a:lstStyle/>
        <a:p>
          <a:r>
            <a:rPr lang="zh-CN" altLang="en-US" sz="1900" b="0" kern="1200" dirty="0">
              <a:solidFill>
                <a:srgbClr val="1F497D">
                  <a:lumMod val="40000"/>
                  <a:lumOff val="60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几点思考</a:t>
          </a:r>
        </a:p>
      </dgm:t>
    </dgm:pt>
    <dgm:pt modelId="{1F1F40F2-8DE1-4B8F-B54A-DD22FCADAB64}" type="parTrans" cxnId="{2B989E15-8AC2-4DB5-99D6-F9AAAEF9FAE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6DCE622-B311-4F7B-BF31-044ECA36593D}" type="sibTrans" cxnId="{2B989E15-8AC2-4DB5-99D6-F9AAAEF9FAE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F0AC510-1E73-4390-AD63-872EB15D5E4F}" type="pres">
      <dgm:prSet presAssocID="{D9F91979-A541-4D55-9BA1-841740D9EDE8}" presName="linear" presStyleCnt="0">
        <dgm:presLayoutVars>
          <dgm:dir/>
          <dgm:animLvl val="lvl"/>
          <dgm:resizeHandles val="exact"/>
        </dgm:presLayoutVars>
      </dgm:prSet>
      <dgm:spPr/>
    </dgm:pt>
    <dgm:pt modelId="{AC113F1D-418C-4A08-A81B-6A8B01D7163E}" type="pres">
      <dgm:prSet presAssocID="{83DA8D36-0DE1-42D1-B3E6-FBDB255FDE7E}" presName="parentLin" presStyleCnt="0"/>
      <dgm:spPr/>
    </dgm:pt>
    <dgm:pt modelId="{6575CC94-BFEE-4CAB-8DC3-43FC78EF2E8C}" type="pres">
      <dgm:prSet presAssocID="{83DA8D36-0DE1-42D1-B3E6-FBDB255FDE7E}" presName="parentLeftMargin" presStyleLbl="node1" presStyleIdx="0" presStyleCnt="4"/>
      <dgm:spPr/>
    </dgm:pt>
    <dgm:pt modelId="{01039DF6-33DF-40D5-B0AA-9541CC77A4AB}" type="pres">
      <dgm:prSet presAssocID="{83DA8D36-0DE1-42D1-B3E6-FBDB255FDE7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4408288-04EE-4284-8419-F84E230F891A}" type="pres">
      <dgm:prSet presAssocID="{83DA8D36-0DE1-42D1-B3E6-FBDB255FDE7E}" presName="negativeSpace" presStyleCnt="0"/>
      <dgm:spPr/>
    </dgm:pt>
    <dgm:pt modelId="{A1340D5C-CC20-46F2-B2B0-0C8518468926}" type="pres">
      <dgm:prSet presAssocID="{83DA8D36-0DE1-42D1-B3E6-FBDB255FDE7E}" presName="childText" presStyleLbl="conFgAcc1" presStyleIdx="0" presStyleCnt="4">
        <dgm:presLayoutVars>
          <dgm:bulletEnabled val="1"/>
        </dgm:presLayoutVars>
      </dgm:prSet>
      <dgm:spPr/>
    </dgm:pt>
    <dgm:pt modelId="{273505B7-D91F-4DFC-BF1A-5E2FDD9EE7A5}" type="pres">
      <dgm:prSet presAssocID="{65FEC791-F30A-4D26-8F4E-04058E0A85FE}" presName="spaceBetweenRectangles" presStyleCnt="0"/>
      <dgm:spPr/>
    </dgm:pt>
    <dgm:pt modelId="{7E849B9C-BD56-4EC7-9F53-B125965585D3}" type="pres">
      <dgm:prSet presAssocID="{07809303-8CFA-4286-8CE8-FF27F25A347C}" presName="parentLin" presStyleCnt="0"/>
      <dgm:spPr/>
    </dgm:pt>
    <dgm:pt modelId="{5BE38464-FA83-4CB9-B68F-5825DB3E68C3}" type="pres">
      <dgm:prSet presAssocID="{07809303-8CFA-4286-8CE8-FF27F25A347C}" presName="parentLeftMargin" presStyleLbl="node1" presStyleIdx="0" presStyleCnt="4"/>
      <dgm:spPr/>
    </dgm:pt>
    <dgm:pt modelId="{77BBA0B5-8A9A-46C2-AD65-A689531ED096}" type="pres">
      <dgm:prSet presAssocID="{07809303-8CFA-4286-8CE8-FF27F25A347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D286F83-3A5C-4F58-AE97-64F6FFFB69FB}" type="pres">
      <dgm:prSet presAssocID="{07809303-8CFA-4286-8CE8-FF27F25A347C}" presName="negativeSpace" presStyleCnt="0"/>
      <dgm:spPr/>
    </dgm:pt>
    <dgm:pt modelId="{A3397861-5BAE-4630-A9C5-690DEC802977}" type="pres">
      <dgm:prSet presAssocID="{07809303-8CFA-4286-8CE8-FF27F25A347C}" presName="childText" presStyleLbl="conFgAcc1" presStyleIdx="1" presStyleCnt="4">
        <dgm:presLayoutVars>
          <dgm:bulletEnabled val="1"/>
        </dgm:presLayoutVars>
      </dgm:prSet>
      <dgm:spPr/>
    </dgm:pt>
    <dgm:pt modelId="{09995D64-4521-4761-8D70-813D4B4CE685}" type="pres">
      <dgm:prSet presAssocID="{D99B4B8F-7056-4A26-8AF5-82DA36CAF4AF}" presName="spaceBetweenRectangles" presStyleCnt="0"/>
      <dgm:spPr/>
    </dgm:pt>
    <dgm:pt modelId="{1FF5686B-6CD5-4A5B-87D6-F3BC73830CFA}" type="pres">
      <dgm:prSet presAssocID="{BE179CDF-4A91-4A02-91E7-EF072E6E82D8}" presName="parentLin" presStyleCnt="0"/>
      <dgm:spPr/>
    </dgm:pt>
    <dgm:pt modelId="{BAC05B60-D4C7-4050-A09B-22D6ED2BC8CA}" type="pres">
      <dgm:prSet presAssocID="{BE179CDF-4A91-4A02-91E7-EF072E6E82D8}" presName="parentLeftMargin" presStyleLbl="node1" presStyleIdx="1" presStyleCnt="4"/>
      <dgm:spPr/>
    </dgm:pt>
    <dgm:pt modelId="{2CA47112-92DE-4084-AECB-100B741E12AE}" type="pres">
      <dgm:prSet presAssocID="{BE179CDF-4A91-4A02-91E7-EF072E6E82D8}" presName="parentText" presStyleLbl="node1" presStyleIdx="2" presStyleCnt="4" custLinFactNeighborX="-2784" custLinFactNeighborY="-4233">
        <dgm:presLayoutVars>
          <dgm:chMax val="0"/>
          <dgm:bulletEnabled val="1"/>
        </dgm:presLayoutVars>
      </dgm:prSet>
      <dgm:spPr/>
    </dgm:pt>
    <dgm:pt modelId="{AA06AC9C-FBB7-4B4C-94BF-E08E865E7FA5}" type="pres">
      <dgm:prSet presAssocID="{BE179CDF-4A91-4A02-91E7-EF072E6E82D8}" presName="negativeSpace" presStyleCnt="0"/>
      <dgm:spPr/>
    </dgm:pt>
    <dgm:pt modelId="{38BF81AA-3499-4736-8D82-A90C7700A991}" type="pres">
      <dgm:prSet presAssocID="{BE179CDF-4A91-4A02-91E7-EF072E6E82D8}" presName="childText" presStyleLbl="conFgAcc1" presStyleIdx="2" presStyleCnt="4">
        <dgm:presLayoutVars>
          <dgm:bulletEnabled val="1"/>
        </dgm:presLayoutVars>
      </dgm:prSet>
      <dgm:spPr/>
    </dgm:pt>
    <dgm:pt modelId="{9A839E06-E968-4AFD-80D9-CD590B61F149}" type="pres">
      <dgm:prSet presAssocID="{287089FF-A947-4077-BACD-7C0148C04409}" presName="spaceBetweenRectangles" presStyleCnt="0"/>
      <dgm:spPr/>
    </dgm:pt>
    <dgm:pt modelId="{4D7A2FC6-AD99-44D8-B38B-4329BAB99DD8}" type="pres">
      <dgm:prSet presAssocID="{6DCD9418-E61E-4A81-A5C5-0384F31AD6DC}" presName="parentLin" presStyleCnt="0"/>
      <dgm:spPr/>
    </dgm:pt>
    <dgm:pt modelId="{3282472D-38BD-4682-B9AA-EFB8F4638C7B}" type="pres">
      <dgm:prSet presAssocID="{6DCD9418-E61E-4A81-A5C5-0384F31AD6DC}" presName="parentLeftMargin" presStyleLbl="node1" presStyleIdx="2" presStyleCnt="4"/>
      <dgm:spPr/>
    </dgm:pt>
    <dgm:pt modelId="{F9B0B13A-4EA5-4B45-9EAD-42CF6C65935D}" type="pres">
      <dgm:prSet presAssocID="{6DCD9418-E61E-4A81-A5C5-0384F31AD6D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B46E783-AB37-4DE4-BFA4-38944655F6B5}" type="pres">
      <dgm:prSet presAssocID="{6DCD9418-E61E-4A81-A5C5-0384F31AD6DC}" presName="negativeSpace" presStyleCnt="0"/>
      <dgm:spPr/>
    </dgm:pt>
    <dgm:pt modelId="{74ECCC8F-AAD8-4ACD-8FAF-BF72754B1700}" type="pres">
      <dgm:prSet presAssocID="{6DCD9418-E61E-4A81-A5C5-0384F31AD6D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6F1BC03-A06C-4AD0-871C-F285EF3EB89C}" type="presOf" srcId="{BE179CDF-4A91-4A02-91E7-EF072E6E82D8}" destId="{2CA47112-92DE-4084-AECB-100B741E12AE}" srcOrd="1" destOrd="0" presId="urn:microsoft.com/office/officeart/2005/8/layout/list1"/>
    <dgm:cxn modelId="{2B989E15-8AC2-4DB5-99D6-F9AAAEF9FAE2}" srcId="{D9F91979-A541-4D55-9BA1-841740D9EDE8}" destId="{6DCD9418-E61E-4A81-A5C5-0384F31AD6DC}" srcOrd="3" destOrd="0" parTransId="{1F1F40F2-8DE1-4B8F-B54A-DD22FCADAB64}" sibTransId="{A6DCE622-B311-4F7B-BF31-044ECA36593D}"/>
    <dgm:cxn modelId="{AE3B653A-2378-423F-8D02-1C2EE5E270ED}" type="presOf" srcId="{6DCD9418-E61E-4A81-A5C5-0384F31AD6DC}" destId="{3282472D-38BD-4682-B9AA-EFB8F4638C7B}" srcOrd="0" destOrd="0" presId="urn:microsoft.com/office/officeart/2005/8/layout/list1"/>
    <dgm:cxn modelId="{BA574940-4417-4FA3-8E61-B4FB34F34081}" srcId="{D9F91979-A541-4D55-9BA1-841740D9EDE8}" destId="{07809303-8CFA-4286-8CE8-FF27F25A347C}" srcOrd="1" destOrd="0" parTransId="{B2AB84F8-4F4B-4535-800B-889069C01817}" sibTransId="{D99B4B8F-7056-4A26-8AF5-82DA36CAF4AF}"/>
    <dgm:cxn modelId="{AE721844-6965-48DE-B9F8-9F585B4E032F}" type="presOf" srcId="{07809303-8CFA-4286-8CE8-FF27F25A347C}" destId="{77BBA0B5-8A9A-46C2-AD65-A689531ED096}" srcOrd="1" destOrd="0" presId="urn:microsoft.com/office/officeart/2005/8/layout/list1"/>
    <dgm:cxn modelId="{5E61615C-4E5C-4E48-8DBA-273AE44B0248}" type="presOf" srcId="{D9F91979-A541-4D55-9BA1-841740D9EDE8}" destId="{2F0AC510-1E73-4390-AD63-872EB15D5E4F}" srcOrd="0" destOrd="0" presId="urn:microsoft.com/office/officeart/2005/8/layout/list1"/>
    <dgm:cxn modelId="{44D21465-7ECC-438E-AAAA-578FC6516F11}" type="presOf" srcId="{07809303-8CFA-4286-8CE8-FF27F25A347C}" destId="{5BE38464-FA83-4CB9-B68F-5825DB3E68C3}" srcOrd="0" destOrd="0" presId="urn:microsoft.com/office/officeart/2005/8/layout/list1"/>
    <dgm:cxn modelId="{F3A6878E-01BB-49E9-8A51-E8F74DD32942}" srcId="{D9F91979-A541-4D55-9BA1-841740D9EDE8}" destId="{BE179CDF-4A91-4A02-91E7-EF072E6E82D8}" srcOrd="2" destOrd="0" parTransId="{97C8BC83-E496-4D01-BF2F-5553CF1E03FE}" sibTransId="{287089FF-A947-4077-BACD-7C0148C04409}"/>
    <dgm:cxn modelId="{14756492-4388-429C-B4BB-7E18EDE02F62}" srcId="{D9F91979-A541-4D55-9BA1-841740D9EDE8}" destId="{83DA8D36-0DE1-42D1-B3E6-FBDB255FDE7E}" srcOrd="0" destOrd="0" parTransId="{1A09E458-4AFC-4232-9ECA-EEED67F3A149}" sibTransId="{65FEC791-F30A-4D26-8F4E-04058E0A85FE}"/>
    <dgm:cxn modelId="{9B55FD9E-7B87-4D40-853D-61E69C3F96A7}" type="presOf" srcId="{BE179CDF-4A91-4A02-91E7-EF072E6E82D8}" destId="{BAC05B60-D4C7-4050-A09B-22D6ED2BC8CA}" srcOrd="0" destOrd="0" presId="urn:microsoft.com/office/officeart/2005/8/layout/list1"/>
    <dgm:cxn modelId="{0B510CAA-2295-4D4C-BF98-B1C21BB706A1}" type="presOf" srcId="{6DCD9418-E61E-4A81-A5C5-0384F31AD6DC}" destId="{F9B0B13A-4EA5-4B45-9EAD-42CF6C65935D}" srcOrd="1" destOrd="0" presId="urn:microsoft.com/office/officeart/2005/8/layout/list1"/>
    <dgm:cxn modelId="{9FC374D8-3346-4270-A4CF-A281F2F92E7F}" type="presOf" srcId="{83DA8D36-0DE1-42D1-B3E6-FBDB255FDE7E}" destId="{01039DF6-33DF-40D5-B0AA-9541CC77A4AB}" srcOrd="1" destOrd="0" presId="urn:microsoft.com/office/officeart/2005/8/layout/list1"/>
    <dgm:cxn modelId="{6EC298F5-B543-4C90-B93C-1E1F63AFE91C}" type="presOf" srcId="{83DA8D36-0DE1-42D1-B3E6-FBDB255FDE7E}" destId="{6575CC94-BFEE-4CAB-8DC3-43FC78EF2E8C}" srcOrd="0" destOrd="0" presId="urn:microsoft.com/office/officeart/2005/8/layout/list1"/>
    <dgm:cxn modelId="{F17A32BD-BBFA-475D-A67D-88FC22A64B8E}" type="presParOf" srcId="{2F0AC510-1E73-4390-AD63-872EB15D5E4F}" destId="{AC113F1D-418C-4A08-A81B-6A8B01D7163E}" srcOrd="0" destOrd="0" presId="urn:microsoft.com/office/officeart/2005/8/layout/list1"/>
    <dgm:cxn modelId="{3FC1616A-8F53-4209-B561-BA8C0FF600E0}" type="presParOf" srcId="{AC113F1D-418C-4A08-A81B-6A8B01D7163E}" destId="{6575CC94-BFEE-4CAB-8DC3-43FC78EF2E8C}" srcOrd="0" destOrd="0" presId="urn:microsoft.com/office/officeart/2005/8/layout/list1"/>
    <dgm:cxn modelId="{E208E78C-CDDD-4EFF-84F3-F98606B391B1}" type="presParOf" srcId="{AC113F1D-418C-4A08-A81B-6A8B01D7163E}" destId="{01039DF6-33DF-40D5-B0AA-9541CC77A4AB}" srcOrd="1" destOrd="0" presId="urn:microsoft.com/office/officeart/2005/8/layout/list1"/>
    <dgm:cxn modelId="{5BE04FBF-DD8A-49C4-9F3F-4517C946DEA1}" type="presParOf" srcId="{2F0AC510-1E73-4390-AD63-872EB15D5E4F}" destId="{F4408288-04EE-4284-8419-F84E230F891A}" srcOrd="1" destOrd="0" presId="urn:microsoft.com/office/officeart/2005/8/layout/list1"/>
    <dgm:cxn modelId="{1753B2CF-B440-4371-A79C-4205E3D33BF2}" type="presParOf" srcId="{2F0AC510-1E73-4390-AD63-872EB15D5E4F}" destId="{A1340D5C-CC20-46F2-B2B0-0C8518468926}" srcOrd="2" destOrd="0" presId="urn:microsoft.com/office/officeart/2005/8/layout/list1"/>
    <dgm:cxn modelId="{BCB4F3C7-3749-498A-97FC-1F7431779970}" type="presParOf" srcId="{2F0AC510-1E73-4390-AD63-872EB15D5E4F}" destId="{273505B7-D91F-4DFC-BF1A-5E2FDD9EE7A5}" srcOrd="3" destOrd="0" presId="urn:microsoft.com/office/officeart/2005/8/layout/list1"/>
    <dgm:cxn modelId="{291F52A1-2F36-437A-BB07-6526EC40EE38}" type="presParOf" srcId="{2F0AC510-1E73-4390-AD63-872EB15D5E4F}" destId="{7E849B9C-BD56-4EC7-9F53-B125965585D3}" srcOrd="4" destOrd="0" presId="urn:microsoft.com/office/officeart/2005/8/layout/list1"/>
    <dgm:cxn modelId="{AD9B09DC-00DB-41D3-BF19-D48DB6130278}" type="presParOf" srcId="{7E849B9C-BD56-4EC7-9F53-B125965585D3}" destId="{5BE38464-FA83-4CB9-B68F-5825DB3E68C3}" srcOrd="0" destOrd="0" presId="urn:microsoft.com/office/officeart/2005/8/layout/list1"/>
    <dgm:cxn modelId="{4D48A9FC-B80E-47E5-9471-56DD9FE4FB80}" type="presParOf" srcId="{7E849B9C-BD56-4EC7-9F53-B125965585D3}" destId="{77BBA0B5-8A9A-46C2-AD65-A689531ED096}" srcOrd="1" destOrd="0" presId="urn:microsoft.com/office/officeart/2005/8/layout/list1"/>
    <dgm:cxn modelId="{CA511F65-46F8-4E4F-BA47-7F95CDA5BEC9}" type="presParOf" srcId="{2F0AC510-1E73-4390-AD63-872EB15D5E4F}" destId="{7D286F83-3A5C-4F58-AE97-64F6FFFB69FB}" srcOrd="5" destOrd="0" presId="urn:microsoft.com/office/officeart/2005/8/layout/list1"/>
    <dgm:cxn modelId="{1690A646-7796-4F6C-B2D1-C5F88DE27F13}" type="presParOf" srcId="{2F0AC510-1E73-4390-AD63-872EB15D5E4F}" destId="{A3397861-5BAE-4630-A9C5-690DEC802977}" srcOrd="6" destOrd="0" presId="urn:microsoft.com/office/officeart/2005/8/layout/list1"/>
    <dgm:cxn modelId="{DA4DDC50-298F-4D4D-B7E3-D5973CBD392C}" type="presParOf" srcId="{2F0AC510-1E73-4390-AD63-872EB15D5E4F}" destId="{09995D64-4521-4761-8D70-813D4B4CE685}" srcOrd="7" destOrd="0" presId="urn:microsoft.com/office/officeart/2005/8/layout/list1"/>
    <dgm:cxn modelId="{7933C7F3-CBB4-444B-998D-1FE4B7DF3959}" type="presParOf" srcId="{2F0AC510-1E73-4390-AD63-872EB15D5E4F}" destId="{1FF5686B-6CD5-4A5B-87D6-F3BC73830CFA}" srcOrd="8" destOrd="0" presId="urn:microsoft.com/office/officeart/2005/8/layout/list1"/>
    <dgm:cxn modelId="{DD033300-AEE5-4E0B-B9E0-82F4BF702442}" type="presParOf" srcId="{1FF5686B-6CD5-4A5B-87D6-F3BC73830CFA}" destId="{BAC05B60-D4C7-4050-A09B-22D6ED2BC8CA}" srcOrd="0" destOrd="0" presId="urn:microsoft.com/office/officeart/2005/8/layout/list1"/>
    <dgm:cxn modelId="{34BA795D-3BE7-49F6-80D7-494EE26BA601}" type="presParOf" srcId="{1FF5686B-6CD5-4A5B-87D6-F3BC73830CFA}" destId="{2CA47112-92DE-4084-AECB-100B741E12AE}" srcOrd="1" destOrd="0" presId="urn:microsoft.com/office/officeart/2005/8/layout/list1"/>
    <dgm:cxn modelId="{6DC781AF-2F06-4534-8C09-A5764AE40F2A}" type="presParOf" srcId="{2F0AC510-1E73-4390-AD63-872EB15D5E4F}" destId="{AA06AC9C-FBB7-4B4C-94BF-E08E865E7FA5}" srcOrd="9" destOrd="0" presId="urn:microsoft.com/office/officeart/2005/8/layout/list1"/>
    <dgm:cxn modelId="{0F1FA03F-09D9-402C-BD8A-604A723BE26C}" type="presParOf" srcId="{2F0AC510-1E73-4390-AD63-872EB15D5E4F}" destId="{38BF81AA-3499-4736-8D82-A90C7700A991}" srcOrd="10" destOrd="0" presId="urn:microsoft.com/office/officeart/2005/8/layout/list1"/>
    <dgm:cxn modelId="{8AC055A8-2100-488D-9042-0EBEE51E2389}" type="presParOf" srcId="{2F0AC510-1E73-4390-AD63-872EB15D5E4F}" destId="{9A839E06-E968-4AFD-80D9-CD590B61F149}" srcOrd="11" destOrd="0" presId="urn:microsoft.com/office/officeart/2005/8/layout/list1"/>
    <dgm:cxn modelId="{5B27D8E0-2E3B-4ACD-910A-B1D406F4E702}" type="presParOf" srcId="{2F0AC510-1E73-4390-AD63-872EB15D5E4F}" destId="{4D7A2FC6-AD99-44D8-B38B-4329BAB99DD8}" srcOrd="12" destOrd="0" presId="urn:microsoft.com/office/officeart/2005/8/layout/list1"/>
    <dgm:cxn modelId="{868E2E08-2BD5-48D5-B97D-E8D53680D50B}" type="presParOf" srcId="{4D7A2FC6-AD99-44D8-B38B-4329BAB99DD8}" destId="{3282472D-38BD-4682-B9AA-EFB8F4638C7B}" srcOrd="0" destOrd="0" presId="urn:microsoft.com/office/officeart/2005/8/layout/list1"/>
    <dgm:cxn modelId="{20026133-043D-4853-9D7F-A73F18474BAE}" type="presParOf" srcId="{4D7A2FC6-AD99-44D8-B38B-4329BAB99DD8}" destId="{F9B0B13A-4EA5-4B45-9EAD-42CF6C65935D}" srcOrd="1" destOrd="0" presId="urn:microsoft.com/office/officeart/2005/8/layout/list1"/>
    <dgm:cxn modelId="{0DCD3860-A11C-4A5E-BCDB-F7189B615E48}" type="presParOf" srcId="{2F0AC510-1E73-4390-AD63-872EB15D5E4F}" destId="{AB46E783-AB37-4DE4-BFA4-38944655F6B5}" srcOrd="13" destOrd="0" presId="urn:microsoft.com/office/officeart/2005/8/layout/list1"/>
    <dgm:cxn modelId="{A3ED7DD9-FC8E-4EF0-93B4-3C34DF50A8E6}" type="presParOf" srcId="{2F0AC510-1E73-4390-AD63-872EB15D5E4F}" destId="{74ECCC8F-AAD8-4ACD-8FAF-BF72754B170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F91979-A541-4D55-9BA1-841740D9EDE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7809303-8CFA-4286-8CE8-FF27F25A347C}">
      <dgm:prSet phldrT="[文本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0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上海超算在工业应用方面的实践</a:t>
          </a:r>
        </a:p>
      </dgm:t>
    </dgm:pt>
    <dgm:pt modelId="{B2AB84F8-4F4B-4535-800B-889069C01817}" type="parTrans" cxnId="{BA574940-4417-4FA3-8E61-B4FB34F34081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99B4B8F-7056-4A26-8AF5-82DA36CAF4AF}" type="sibTrans" cxnId="{BA574940-4417-4FA3-8E61-B4FB34F34081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BE179CDF-4A91-4A02-91E7-EF072E6E82D8}">
      <dgm:prSet phldrT="[文本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0" kern="1200" dirty="0">
              <a:solidFill>
                <a:srgbClr val="1F497D">
                  <a:lumMod val="40000"/>
                  <a:lumOff val="60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智能制造背景下的工业仿真平台</a:t>
          </a:r>
        </a:p>
      </dgm:t>
    </dgm:pt>
    <dgm:pt modelId="{97C8BC83-E496-4D01-BF2F-5553CF1E03FE}" type="parTrans" cxnId="{F3A6878E-01BB-49E9-8A51-E8F74DD3294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87089FF-A947-4077-BACD-7C0148C04409}" type="sibTrans" cxnId="{F3A6878E-01BB-49E9-8A51-E8F74DD3294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3DA8D36-0DE1-42D1-B3E6-FBDB255FDE7E}">
      <dgm:prSet phldrT="[文本]"/>
      <dgm:spPr/>
      <dgm:t>
        <a:bodyPr/>
        <a:lstStyle/>
        <a:p>
          <a:r>
            <a:rPr lang="zh-CN" altLang="en-US" b="0" dirty="0">
              <a:solidFill>
                <a:schemeClr val="tx2">
                  <a:lumMod val="40000"/>
                  <a:lumOff val="6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背景</a:t>
          </a:r>
        </a:p>
      </dgm:t>
    </dgm:pt>
    <dgm:pt modelId="{1A09E458-4AFC-4232-9ECA-EEED67F3A149}" type="parTrans" cxnId="{14756492-4388-429C-B4BB-7E18EDE02F6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5FEC791-F30A-4D26-8F4E-04058E0A85FE}" type="sibTrans" cxnId="{14756492-4388-429C-B4BB-7E18EDE02F6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DCD9418-E61E-4A81-A5C5-0384F31AD6DC}">
      <dgm:prSet phldrT="[文本]" custT="1"/>
      <dgm:spPr/>
      <dgm:t>
        <a:bodyPr/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0" kern="1200" dirty="0">
              <a:solidFill>
                <a:srgbClr val="1F497D">
                  <a:lumMod val="40000"/>
                  <a:lumOff val="60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几点思考</a:t>
          </a:r>
        </a:p>
      </dgm:t>
    </dgm:pt>
    <dgm:pt modelId="{1F1F40F2-8DE1-4B8F-B54A-DD22FCADAB64}" type="parTrans" cxnId="{2B989E15-8AC2-4DB5-99D6-F9AAAEF9FAE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6DCE622-B311-4F7B-BF31-044ECA36593D}" type="sibTrans" cxnId="{2B989E15-8AC2-4DB5-99D6-F9AAAEF9FAE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F0AC510-1E73-4390-AD63-872EB15D5E4F}" type="pres">
      <dgm:prSet presAssocID="{D9F91979-A541-4D55-9BA1-841740D9EDE8}" presName="linear" presStyleCnt="0">
        <dgm:presLayoutVars>
          <dgm:dir/>
          <dgm:animLvl val="lvl"/>
          <dgm:resizeHandles val="exact"/>
        </dgm:presLayoutVars>
      </dgm:prSet>
      <dgm:spPr/>
    </dgm:pt>
    <dgm:pt modelId="{AC113F1D-418C-4A08-A81B-6A8B01D7163E}" type="pres">
      <dgm:prSet presAssocID="{83DA8D36-0DE1-42D1-B3E6-FBDB255FDE7E}" presName="parentLin" presStyleCnt="0"/>
      <dgm:spPr/>
    </dgm:pt>
    <dgm:pt modelId="{6575CC94-BFEE-4CAB-8DC3-43FC78EF2E8C}" type="pres">
      <dgm:prSet presAssocID="{83DA8D36-0DE1-42D1-B3E6-FBDB255FDE7E}" presName="parentLeftMargin" presStyleLbl="node1" presStyleIdx="0" presStyleCnt="4"/>
      <dgm:spPr/>
    </dgm:pt>
    <dgm:pt modelId="{01039DF6-33DF-40D5-B0AA-9541CC77A4AB}" type="pres">
      <dgm:prSet presAssocID="{83DA8D36-0DE1-42D1-B3E6-FBDB255FDE7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4408288-04EE-4284-8419-F84E230F891A}" type="pres">
      <dgm:prSet presAssocID="{83DA8D36-0DE1-42D1-B3E6-FBDB255FDE7E}" presName="negativeSpace" presStyleCnt="0"/>
      <dgm:spPr/>
    </dgm:pt>
    <dgm:pt modelId="{A1340D5C-CC20-46F2-B2B0-0C8518468926}" type="pres">
      <dgm:prSet presAssocID="{83DA8D36-0DE1-42D1-B3E6-FBDB255FDE7E}" presName="childText" presStyleLbl="conFgAcc1" presStyleIdx="0" presStyleCnt="4">
        <dgm:presLayoutVars>
          <dgm:bulletEnabled val="1"/>
        </dgm:presLayoutVars>
      </dgm:prSet>
      <dgm:spPr/>
    </dgm:pt>
    <dgm:pt modelId="{273505B7-D91F-4DFC-BF1A-5E2FDD9EE7A5}" type="pres">
      <dgm:prSet presAssocID="{65FEC791-F30A-4D26-8F4E-04058E0A85FE}" presName="spaceBetweenRectangles" presStyleCnt="0"/>
      <dgm:spPr/>
    </dgm:pt>
    <dgm:pt modelId="{7E849B9C-BD56-4EC7-9F53-B125965585D3}" type="pres">
      <dgm:prSet presAssocID="{07809303-8CFA-4286-8CE8-FF27F25A347C}" presName="parentLin" presStyleCnt="0"/>
      <dgm:spPr/>
    </dgm:pt>
    <dgm:pt modelId="{5BE38464-FA83-4CB9-B68F-5825DB3E68C3}" type="pres">
      <dgm:prSet presAssocID="{07809303-8CFA-4286-8CE8-FF27F25A347C}" presName="parentLeftMargin" presStyleLbl="node1" presStyleIdx="0" presStyleCnt="4"/>
      <dgm:spPr/>
    </dgm:pt>
    <dgm:pt modelId="{77BBA0B5-8A9A-46C2-AD65-A689531ED096}" type="pres">
      <dgm:prSet presAssocID="{07809303-8CFA-4286-8CE8-FF27F25A347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D286F83-3A5C-4F58-AE97-64F6FFFB69FB}" type="pres">
      <dgm:prSet presAssocID="{07809303-8CFA-4286-8CE8-FF27F25A347C}" presName="negativeSpace" presStyleCnt="0"/>
      <dgm:spPr/>
    </dgm:pt>
    <dgm:pt modelId="{A3397861-5BAE-4630-A9C5-690DEC802977}" type="pres">
      <dgm:prSet presAssocID="{07809303-8CFA-4286-8CE8-FF27F25A347C}" presName="childText" presStyleLbl="conFgAcc1" presStyleIdx="1" presStyleCnt="4">
        <dgm:presLayoutVars>
          <dgm:bulletEnabled val="1"/>
        </dgm:presLayoutVars>
      </dgm:prSet>
      <dgm:spPr/>
    </dgm:pt>
    <dgm:pt modelId="{09995D64-4521-4761-8D70-813D4B4CE685}" type="pres">
      <dgm:prSet presAssocID="{D99B4B8F-7056-4A26-8AF5-82DA36CAF4AF}" presName="spaceBetweenRectangles" presStyleCnt="0"/>
      <dgm:spPr/>
    </dgm:pt>
    <dgm:pt modelId="{1FF5686B-6CD5-4A5B-87D6-F3BC73830CFA}" type="pres">
      <dgm:prSet presAssocID="{BE179CDF-4A91-4A02-91E7-EF072E6E82D8}" presName="parentLin" presStyleCnt="0"/>
      <dgm:spPr/>
    </dgm:pt>
    <dgm:pt modelId="{BAC05B60-D4C7-4050-A09B-22D6ED2BC8CA}" type="pres">
      <dgm:prSet presAssocID="{BE179CDF-4A91-4A02-91E7-EF072E6E82D8}" presName="parentLeftMargin" presStyleLbl="node1" presStyleIdx="1" presStyleCnt="4"/>
      <dgm:spPr/>
    </dgm:pt>
    <dgm:pt modelId="{2CA47112-92DE-4084-AECB-100B741E12AE}" type="pres">
      <dgm:prSet presAssocID="{BE179CDF-4A91-4A02-91E7-EF072E6E82D8}" presName="parentText" presStyleLbl="node1" presStyleIdx="2" presStyleCnt="4" custLinFactNeighborX="-2784" custLinFactNeighborY="-4233">
        <dgm:presLayoutVars>
          <dgm:chMax val="0"/>
          <dgm:bulletEnabled val="1"/>
        </dgm:presLayoutVars>
      </dgm:prSet>
      <dgm:spPr/>
    </dgm:pt>
    <dgm:pt modelId="{AA06AC9C-FBB7-4B4C-94BF-E08E865E7FA5}" type="pres">
      <dgm:prSet presAssocID="{BE179CDF-4A91-4A02-91E7-EF072E6E82D8}" presName="negativeSpace" presStyleCnt="0"/>
      <dgm:spPr/>
    </dgm:pt>
    <dgm:pt modelId="{38BF81AA-3499-4736-8D82-A90C7700A991}" type="pres">
      <dgm:prSet presAssocID="{BE179CDF-4A91-4A02-91E7-EF072E6E82D8}" presName="childText" presStyleLbl="conFgAcc1" presStyleIdx="2" presStyleCnt="4">
        <dgm:presLayoutVars>
          <dgm:bulletEnabled val="1"/>
        </dgm:presLayoutVars>
      </dgm:prSet>
      <dgm:spPr/>
    </dgm:pt>
    <dgm:pt modelId="{9A839E06-E968-4AFD-80D9-CD590B61F149}" type="pres">
      <dgm:prSet presAssocID="{287089FF-A947-4077-BACD-7C0148C04409}" presName="spaceBetweenRectangles" presStyleCnt="0"/>
      <dgm:spPr/>
    </dgm:pt>
    <dgm:pt modelId="{4D7A2FC6-AD99-44D8-B38B-4329BAB99DD8}" type="pres">
      <dgm:prSet presAssocID="{6DCD9418-E61E-4A81-A5C5-0384F31AD6DC}" presName="parentLin" presStyleCnt="0"/>
      <dgm:spPr/>
    </dgm:pt>
    <dgm:pt modelId="{3282472D-38BD-4682-B9AA-EFB8F4638C7B}" type="pres">
      <dgm:prSet presAssocID="{6DCD9418-E61E-4A81-A5C5-0384F31AD6DC}" presName="parentLeftMargin" presStyleLbl="node1" presStyleIdx="2" presStyleCnt="4"/>
      <dgm:spPr/>
    </dgm:pt>
    <dgm:pt modelId="{F9B0B13A-4EA5-4B45-9EAD-42CF6C65935D}" type="pres">
      <dgm:prSet presAssocID="{6DCD9418-E61E-4A81-A5C5-0384F31AD6D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B46E783-AB37-4DE4-BFA4-38944655F6B5}" type="pres">
      <dgm:prSet presAssocID="{6DCD9418-E61E-4A81-A5C5-0384F31AD6DC}" presName="negativeSpace" presStyleCnt="0"/>
      <dgm:spPr/>
    </dgm:pt>
    <dgm:pt modelId="{74ECCC8F-AAD8-4ACD-8FAF-BF72754B1700}" type="pres">
      <dgm:prSet presAssocID="{6DCD9418-E61E-4A81-A5C5-0384F31AD6D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B989E15-8AC2-4DB5-99D6-F9AAAEF9FAE2}" srcId="{D9F91979-A541-4D55-9BA1-841740D9EDE8}" destId="{6DCD9418-E61E-4A81-A5C5-0384F31AD6DC}" srcOrd="3" destOrd="0" parTransId="{1F1F40F2-8DE1-4B8F-B54A-DD22FCADAB64}" sibTransId="{A6DCE622-B311-4F7B-BF31-044ECA36593D}"/>
    <dgm:cxn modelId="{3004D01C-8C91-433E-BBA4-D126EF1963A7}" type="presOf" srcId="{BE179CDF-4A91-4A02-91E7-EF072E6E82D8}" destId="{BAC05B60-D4C7-4050-A09B-22D6ED2BC8CA}" srcOrd="0" destOrd="0" presId="urn:microsoft.com/office/officeart/2005/8/layout/list1"/>
    <dgm:cxn modelId="{AAE9E221-AB13-4456-9E05-BC8D5A713569}" type="presOf" srcId="{83DA8D36-0DE1-42D1-B3E6-FBDB255FDE7E}" destId="{01039DF6-33DF-40D5-B0AA-9541CC77A4AB}" srcOrd="1" destOrd="0" presId="urn:microsoft.com/office/officeart/2005/8/layout/list1"/>
    <dgm:cxn modelId="{BA574940-4417-4FA3-8E61-B4FB34F34081}" srcId="{D9F91979-A541-4D55-9BA1-841740D9EDE8}" destId="{07809303-8CFA-4286-8CE8-FF27F25A347C}" srcOrd="1" destOrd="0" parTransId="{B2AB84F8-4F4B-4535-800B-889069C01817}" sibTransId="{D99B4B8F-7056-4A26-8AF5-82DA36CAF4AF}"/>
    <dgm:cxn modelId="{79D68E4E-F80A-41D2-9BCF-7D6D02DA8139}" type="presOf" srcId="{07809303-8CFA-4286-8CE8-FF27F25A347C}" destId="{5BE38464-FA83-4CB9-B68F-5825DB3E68C3}" srcOrd="0" destOrd="0" presId="urn:microsoft.com/office/officeart/2005/8/layout/list1"/>
    <dgm:cxn modelId="{D9B61F5D-D262-4A2B-A97B-6E795E84A32E}" type="presOf" srcId="{BE179CDF-4A91-4A02-91E7-EF072E6E82D8}" destId="{2CA47112-92DE-4084-AECB-100B741E12AE}" srcOrd="1" destOrd="0" presId="urn:microsoft.com/office/officeart/2005/8/layout/list1"/>
    <dgm:cxn modelId="{3B8A7A6E-33EC-4FEB-990B-2B04826A19FC}" type="presOf" srcId="{83DA8D36-0DE1-42D1-B3E6-FBDB255FDE7E}" destId="{6575CC94-BFEE-4CAB-8DC3-43FC78EF2E8C}" srcOrd="0" destOrd="0" presId="urn:microsoft.com/office/officeart/2005/8/layout/list1"/>
    <dgm:cxn modelId="{F3A6878E-01BB-49E9-8A51-E8F74DD32942}" srcId="{D9F91979-A541-4D55-9BA1-841740D9EDE8}" destId="{BE179CDF-4A91-4A02-91E7-EF072E6E82D8}" srcOrd="2" destOrd="0" parTransId="{97C8BC83-E496-4D01-BF2F-5553CF1E03FE}" sibTransId="{287089FF-A947-4077-BACD-7C0148C04409}"/>
    <dgm:cxn modelId="{14756492-4388-429C-B4BB-7E18EDE02F62}" srcId="{D9F91979-A541-4D55-9BA1-841740D9EDE8}" destId="{83DA8D36-0DE1-42D1-B3E6-FBDB255FDE7E}" srcOrd="0" destOrd="0" parTransId="{1A09E458-4AFC-4232-9ECA-EEED67F3A149}" sibTransId="{65FEC791-F30A-4D26-8F4E-04058E0A85FE}"/>
    <dgm:cxn modelId="{480FD892-F29F-46DE-B5E7-F84C88A7AFD4}" type="presOf" srcId="{6DCD9418-E61E-4A81-A5C5-0384F31AD6DC}" destId="{F9B0B13A-4EA5-4B45-9EAD-42CF6C65935D}" srcOrd="1" destOrd="0" presId="urn:microsoft.com/office/officeart/2005/8/layout/list1"/>
    <dgm:cxn modelId="{FABA75A4-7DDF-4EF9-B366-64635FE64600}" type="presOf" srcId="{6DCD9418-E61E-4A81-A5C5-0384F31AD6DC}" destId="{3282472D-38BD-4682-B9AA-EFB8F4638C7B}" srcOrd="0" destOrd="0" presId="urn:microsoft.com/office/officeart/2005/8/layout/list1"/>
    <dgm:cxn modelId="{ADEBAEAC-F383-467C-88B1-AC8F325F496C}" type="presOf" srcId="{D9F91979-A541-4D55-9BA1-841740D9EDE8}" destId="{2F0AC510-1E73-4390-AD63-872EB15D5E4F}" srcOrd="0" destOrd="0" presId="urn:microsoft.com/office/officeart/2005/8/layout/list1"/>
    <dgm:cxn modelId="{ACE19DBC-CD1A-4E32-B2C7-8B9094458AA5}" type="presOf" srcId="{07809303-8CFA-4286-8CE8-FF27F25A347C}" destId="{77BBA0B5-8A9A-46C2-AD65-A689531ED096}" srcOrd="1" destOrd="0" presId="urn:microsoft.com/office/officeart/2005/8/layout/list1"/>
    <dgm:cxn modelId="{99D841B6-2CA7-4F15-B4C9-951AE6400633}" type="presParOf" srcId="{2F0AC510-1E73-4390-AD63-872EB15D5E4F}" destId="{AC113F1D-418C-4A08-A81B-6A8B01D7163E}" srcOrd="0" destOrd="0" presId="urn:microsoft.com/office/officeart/2005/8/layout/list1"/>
    <dgm:cxn modelId="{8B3F1889-77F8-4B98-8DA4-108A10F5FA1A}" type="presParOf" srcId="{AC113F1D-418C-4A08-A81B-6A8B01D7163E}" destId="{6575CC94-BFEE-4CAB-8DC3-43FC78EF2E8C}" srcOrd="0" destOrd="0" presId="urn:microsoft.com/office/officeart/2005/8/layout/list1"/>
    <dgm:cxn modelId="{EF5339C9-5329-4D12-BA36-9C3144729A29}" type="presParOf" srcId="{AC113F1D-418C-4A08-A81B-6A8B01D7163E}" destId="{01039DF6-33DF-40D5-B0AA-9541CC77A4AB}" srcOrd="1" destOrd="0" presId="urn:microsoft.com/office/officeart/2005/8/layout/list1"/>
    <dgm:cxn modelId="{034C9247-B7A6-483B-A15C-4EC50D5E549F}" type="presParOf" srcId="{2F0AC510-1E73-4390-AD63-872EB15D5E4F}" destId="{F4408288-04EE-4284-8419-F84E230F891A}" srcOrd="1" destOrd="0" presId="urn:microsoft.com/office/officeart/2005/8/layout/list1"/>
    <dgm:cxn modelId="{7F21C29F-C46A-4B42-A1BA-7FB08B9F6612}" type="presParOf" srcId="{2F0AC510-1E73-4390-AD63-872EB15D5E4F}" destId="{A1340D5C-CC20-46F2-B2B0-0C8518468926}" srcOrd="2" destOrd="0" presId="urn:microsoft.com/office/officeart/2005/8/layout/list1"/>
    <dgm:cxn modelId="{08C8195F-C8DC-4DE6-8316-71245F6EDAED}" type="presParOf" srcId="{2F0AC510-1E73-4390-AD63-872EB15D5E4F}" destId="{273505B7-D91F-4DFC-BF1A-5E2FDD9EE7A5}" srcOrd="3" destOrd="0" presId="urn:microsoft.com/office/officeart/2005/8/layout/list1"/>
    <dgm:cxn modelId="{F22744C8-3D7C-4230-B91F-BD1F7F4A703D}" type="presParOf" srcId="{2F0AC510-1E73-4390-AD63-872EB15D5E4F}" destId="{7E849B9C-BD56-4EC7-9F53-B125965585D3}" srcOrd="4" destOrd="0" presId="urn:microsoft.com/office/officeart/2005/8/layout/list1"/>
    <dgm:cxn modelId="{BE8A80C4-F8E6-4642-9E34-80721A8814CA}" type="presParOf" srcId="{7E849B9C-BD56-4EC7-9F53-B125965585D3}" destId="{5BE38464-FA83-4CB9-B68F-5825DB3E68C3}" srcOrd="0" destOrd="0" presId="urn:microsoft.com/office/officeart/2005/8/layout/list1"/>
    <dgm:cxn modelId="{EF100C13-4968-4963-908D-8E0C072FB198}" type="presParOf" srcId="{7E849B9C-BD56-4EC7-9F53-B125965585D3}" destId="{77BBA0B5-8A9A-46C2-AD65-A689531ED096}" srcOrd="1" destOrd="0" presId="urn:microsoft.com/office/officeart/2005/8/layout/list1"/>
    <dgm:cxn modelId="{116F484C-C7FE-4E25-B20A-2832C8AF1AF1}" type="presParOf" srcId="{2F0AC510-1E73-4390-AD63-872EB15D5E4F}" destId="{7D286F83-3A5C-4F58-AE97-64F6FFFB69FB}" srcOrd="5" destOrd="0" presId="urn:microsoft.com/office/officeart/2005/8/layout/list1"/>
    <dgm:cxn modelId="{3F89244C-5A9E-4595-BFE1-02D3A70EC9E0}" type="presParOf" srcId="{2F0AC510-1E73-4390-AD63-872EB15D5E4F}" destId="{A3397861-5BAE-4630-A9C5-690DEC802977}" srcOrd="6" destOrd="0" presId="urn:microsoft.com/office/officeart/2005/8/layout/list1"/>
    <dgm:cxn modelId="{460C58ED-A38D-421B-9CF3-701B8DF1FB42}" type="presParOf" srcId="{2F0AC510-1E73-4390-AD63-872EB15D5E4F}" destId="{09995D64-4521-4761-8D70-813D4B4CE685}" srcOrd="7" destOrd="0" presId="urn:microsoft.com/office/officeart/2005/8/layout/list1"/>
    <dgm:cxn modelId="{A4FEF1BC-6177-4FCD-8864-C4D66AA404B6}" type="presParOf" srcId="{2F0AC510-1E73-4390-AD63-872EB15D5E4F}" destId="{1FF5686B-6CD5-4A5B-87D6-F3BC73830CFA}" srcOrd="8" destOrd="0" presId="urn:microsoft.com/office/officeart/2005/8/layout/list1"/>
    <dgm:cxn modelId="{9A044122-86C9-49E7-8A3C-4565CE9D4C9F}" type="presParOf" srcId="{1FF5686B-6CD5-4A5B-87D6-F3BC73830CFA}" destId="{BAC05B60-D4C7-4050-A09B-22D6ED2BC8CA}" srcOrd="0" destOrd="0" presId="urn:microsoft.com/office/officeart/2005/8/layout/list1"/>
    <dgm:cxn modelId="{6BB6BD77-81E8-4FFA-8701-D28B96BF7D2B}" type="presParOf" srcId="{1FF5686B-6CD5-4A5B-87D6-F3BC73830CFA}" destId="{2CA47112-92DE-4084-AECB-100B741E12AE}" srcOrd="1" destOrd="0" presId="urn:microsoft.com/office/officeart/2005/8/layout/list1"/>
    <dgm:cxn modelId="{0388DEF4-BA46-4C69-91F6-93D8E0B00C58}" type="presParOf" srcId="{2F0AC510-1E73-4390-AD63-872EB15D5E4F}" destId="{AA06AC9C-FBB7-4B4C-94BF-E08E865E7FA5}" srcOrd="9" destOrd="0" presId="urn:microsoft.com/office/officeart/2005/8/layout/list1"/>
    <dgm:cxn modelId="{3299472D-9F57-4081-B086-413E497C9112}" type="presParOf" srcId="{2F0AC510-1E73-4390-AD63-872EB15D5E4F}" destId="{38BF81AA-3499-4736-8D82-A90C7700A991}" srcOrd="10" destOrd="0" presId="urn:microsoft.com/office/officeart/2005/8/layout/list1"/>
    <dgm:cxn modelId="{02E16DA1-4051-40C6-A59E-FF0B9C814E58}" type="presParOf" srcId="{2F0AC510-1E73-4390-AD63-872EB15D5E4F}" destId="{9A839E06-E968-4AFD-80D9-CD590B61F149}" srcOrd="11" destOrd="0" presId="urn:microsoft.com/office/officeart/2005/8/layout/list1"/>
    <dgm:cxn modelId="{9ED3052C-161F-4014-89E2-F2BABAEB46C3}" type="presParOf" srcId="{2F0AC510-1E73-4390-AD63-872EB15D5E4F}" destId="{4D7A2FC6-AD99-44D8-B38B-4329BAB99DD8}" srcOrd="12" destOrd="0" presId="urn:microsoft.com/office/officeart/2005/8/layout/list1"/>
    <dgm:cxn modelId="{269220D8-E36C-46EB-9EE2-8405AA5C3187}" type="presParOf" srcId="{4D7A2FC6-AD99-44D8-B38B-4329BAB99DD8}" destId="{3282472D-38BD-4682-B9AA-EFB8F4638C7B}" srcOrd="0" destOrd="0" presId="urn:microsoft.com/office/officeart/2005/8/layout/list1"/>
    <dgm:cxn modelId="{696BBAE3-F96F-4510-858F-7B58CC773C31}" type="presParOf" srcId="{4D7A2FC6-AD99-44D8-B38B-4329BAB99DD8}" destId="{F9B0B13A-4EA5-4B45-9EAD-42CF6C65935D}" srcOrd="1" destOrd="0" presId="urn:microsoft.com/office/officeart/2005/8/layout/list1"/>
    <dgm:cxn modelId="{8973CBC6-4B8A-4CD9-92BA-9819EBA20B13}" type="presParOf" srcId="{2F0AC510-1E73-4390-AD63-872EB15D5E4F}" destId="{AB46E783-AB37-4DE4-BFA4-38944655F6B5}" srcOrd="13" destOrd="0" presId="urn:microsoft.com/office/officeart/2005/8/layout/list1"/>
    <dgm:cxn modelId="{6C0CA9A3-3004-431F-9C3B-EC66C389D402}" type="presParOf" srcId="{2F0AC510-1E73-4390-AD63-872EB15D5E4F}" destId="{74ECCC8F-AAD8-4ACD-8FAF-BF72754B170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F91979-A541-4D55-9BA1-841740D9EDE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7809303-8CFA-4286-8CE8-FF27F25A347C}">
      <dgm:prSet phldrT="[文本]"/>
      <dgm:spPr/>
      <dgm:t>
        <a:bodyPr/>
        <a:lstStyle/>
        <a:p>
          <a:r>
            <a:rPr lang="zh-CN" altLang="en-US" b="0" dirty="0">
              <a:solidFill>
                <a:schemeClr val="tx2">
                  <a:lumMod val="40000"/>
                  <a:lumOff val="6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上海超算在工业应用方面的实践</a:t>
          </a:r>
        </a:p>
      </dgm:t>
    </dgm:pt>
    <dgm:pt modelId="{B2AB84F8-4F4B-4535-800B-889069C01817}" type="parTrans" cxnId="{BA574940-4417-4FA3-8E61-B4FB34F34081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99B4B8F-7056-4A26-8AF5-82DA36CAF4AF}" type="sibTrans" cxnId="{BA574940-4417-4FA3-8E61-B4FB34F34081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BE179CDF-4A91-4A02-91E7-EF072E6E82D8}">
      <dgm:prSet phldrT="[文本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0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智能制造背景下的工业仿真平台</a:t>
          </a:r>
        </a:p>
      </dgm:t>
    </dgm:pt>
    <dgm:pt modelId="{97C8BC83-E496-4D01-BF2F-5553CF1E03FE}" type="parTrans" cxnId="{F3A6878E-01BB-49E9-8A51-E8F74DD3294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87089FF-A947-4077-BACD-7C0148C04409}" type="sibTrans" cxnId="{F3A6878E-01BB-49E9-8A51-E8F74DD3294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3DA8D36-0DE1-42D1-B3E6-FBDB255FDE7E}">
      <dgm:prSet phldrT="[文本]"/>
      <dgm:spPr/>
      <dgm:t>
        <a:bodyPr/>
        <a:lstStyle/>
        <a:p>
          <a:r>
            <a:rPr lang="zh-CN" altLang="en-US" b="0" dirty="0">
              <a:solidFill>
                <a:schemeClr val="tx2">
                  <a:lumMod val="40000"/>
                  <a:lumOff val="6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背景</a:t>
          </a:r>
        </a:p>
      </dgm:t>
    </dgm:pt>
    <dgm:pt modelId="{1A09E458-4AFC-4232-9ECA-EEED67F3A149}" type="parTrans" cxnId="{14756492-4388-429C-B4BB-7E18EDE02F6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5FEC791-F30A-4D26-8F4E-04058E0A85FE}" type="sibTrans" cxnId="{14756492-4388-429C-B4BB-7E18EDE02F6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DCD9418-E61E-4A81-A5C5-0384F31AD6DC}">
      <dgm:prSet phldrT="[文本]" custT="1"/>
      <dgm:spPr/>
      <dgm:t>
        <a:bodyPr/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0" kern="1200" dirty="0">
              <a:solidFill>
                <a:srgbClr val="1F497D">
                  <a:lumMod val="40000"/>
                  <a:lumOff val="60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几点思考</a:t>
          </a:r>
        </a:p>
      </dgm:t>
    </dgm:pt>
    <dgm:pt modelId="{1F1F40F2-8DE1-4B8F-B54A-DD22FCADAB64}" type="parTrans" cxnId="{2B989E15-8AC2-4DB5-99D6-F9AAAEF9FAE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6DCE622-B311-4F7B-BF31-044ECA36593D}" type="sibTrans" cxnId="{2B989E15-8AC2-4DB5-99D6-F9AAAEF9FAE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F0AC510-1E73-4390-AD63-872EB15D5E4F}" type="pres">
      <dgm:prSet presAssocID="{D9F91979-A541-4D55-9BA1-841740D9EDE8}" presName="linear" presStyleCnt="0">
        <dgm:presLayoutVars>
          <dgm:dir/>
          <dgm:animLvl val="lvl"/>
          <dgm:resizeHandles val="exact"/>
        </dgm:presLayoutVars>
      </dgm:prSet>
      <dgm:spPr/>
    </dgm:pt>
    <dgm:pt modelId="{AC113F1D-418C-4A08-A81B-6A8B01D7163E}" type="pres">
      <dgm:prSet presAssocID="{83DA8D36-0DE1-42D1-B3E6-FBDB255FDE7E}" presName="parentLin" presStyleCnt="0"/>
      <dgm:spPr/>
    </dgm:pt>
    <dgm:pt modelId="{6575CC94-BFEE-4CAB-8DC3-43FC78EF2E8C}" type="pres">
      <dgm:prSet presAssocID="{83DA8D36-0DE1-42D1-B3E6-FBDB255FDE7E}" presName="parentLeftMargin" presStyleLbl="node1" presStyleIdx="0" presStyleCnt="4"/>
      <dgm:spPr/>
    </dgm:pt>
    <dgm:pt modelId="{01039DF6-33DF-40D5-B0AA-9541CC77A4AB}" type="pres">
      <dgm:prSet presAssocID="{83DA8D36-0DE1-42D1-B3E6-FBDB255FDE7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4408288-04EE-4284-8419-F84E230F891A}" type="pres">
      <dgm:prSet presAssocID="{83DA8D36-0DE1-42D1-B3E6-FBDB255FDE7E}" presName="negativeSpace" presStyleCnt="0"/>
      <dgm:spPr/>
    </dgm:pt>
    <dgm:pt modelId="{A1340D5C-CC20-46F2-B2B0-0C8518468926}" type="pres">
      <dgm:prSet presAssocID="{83DA8D36-0DE1-42D1-B3E6-FBDB255FDE7E}" presName="childText" presStyleLbl="conFgAcc1" presStyleIdx="0" presStyleCnt="4">
        <dgm:presLayoutVars>
          <dgm:bulletEnabled val="1"/>
        </dgm:presLayoutVars>
      </dgm:prSet>
      <dgm:spPr/>
    </dgm:pt>
    <dgm:pt modelId="{273505B7-D91F-4DFC-BF1A-5E2FDD9EE7A5}" type="pres">
      <dgm:prSet presAssocID="{65FEC791-F30A-4D26-8F4E-04058E0A85FE}" presName="spaceBetweenRectangles" presStyleCnt="0"/>
      <dgm:spPr/>
    </dgm:pt>
    <dgm:pt modelId="{7E849B9C-BD56-4EC7-9F53-B125965585D3}" type="pres">
      <dgm:prSet presAssocID="{07809303-8CFA-4286-8CE8-FF27F25A347C}" presName="parentLin" presStyleCnt="0"/>
      <dgm:spPr/>
    </dgm:pt>
    <dgm:pt modelId="{5BE38464-FA83-4CB9-B68F-5825DB3E68C3}" type="pres">
      <dgm:prSet presAssocID="{07809303-8CFA-4286-8CE8-FF27F25A347C}" presName="parentLeftMargin" presStyleLbl="node1" presStyleIdx="0" presStyleCnt="4"/>
      <dgm:spPr/>
    </dgm:pt>
    <dgm:pt modelId="{77BBA0B5-8A9A-46C2-AD65-A689531ED096}" type="pres">
      <dgm:prSet presAssocID="{07809303-8CFA-4286-8CE8-FF27F25A347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D286F83-3A5C-4F58-AE97-64F6FFFB69FB}" type="pres">
      <dgm:prSet presAssocID="{07809303-8CFA-4286-8CE8-FF27F25A347C}" presName="negativeSpace" presStyleCnt="0"/>
      <dgm:spPr/>
    </dgm:pt>
    <dgm:pt modelId="{A3397861-5BAE-4630-A9C5-690DEC802977}" type="pres">
      <dgm:prSet presAssocID="{07809303-8CFA-4286-8CE8-FF27F25A347C}" presName="childText" presStyleLbl="conFgAcc1" presStyleIdx="1" presStyleCnt="4">
        <dgm:presLayoutVars>
          <dgm:bulletEnabled val="1"/>
        </dgm:presLayoutVars>
      </dgm:prSet>
      <dgm:spPr/>
    </dgm:pt>
    <dgm:pt modelId="{09995D64-4521-4761-8D70-813D4B4CE685}" type="pres">
      <dgm:prSet presAssocID="{D99B4B8F-7056-4A26-8AF5-82DA36CAF4AF}" presName="spaceBetweenRectangles" presStyleCnt="0"/>
      <dgm:spPr/>
    </dgm:pt>
    <dgm:pt modelId="{1FF5686B-6CD5-4A5B-87D6-F3BC73830CFA}" type="pres">
      <dgm:prSet presAssocID="{BE179CDF-4A91-4A02-91E7-EF072E6E82D8}" presName="parentLin" presStyleCnt="0"/>
      <dgm:spPr/>
    </dgm:pt>
    <dgm:pt modelId="{BAC05B60-D4C7-4050-A09B-22D6ED2BC8CA}" type="pres">
      <dgm:prSet presAssocID="{BE179CDF-4A91-4A02-91E7-EF072E6E82D8}" presName="parentLeftMargin" presStyleLbl="node1" presStyleIdx="1" presStyleCnt="4"/>
      <dgm:spPr/>
    </dgm:pt>
    <dgm:pt modelId="{2CA47112-92DE-4084-AECB-100B741E12AE}" type="pres">
      <dgm:prSet presAssocID="{BE179CDF-4A91-4A02-91E7-EF072E6E82D8}" presName="parentText" presStyleLbl="node1" presStyleIdx="2" presStyleCnt="4" custLinFactNeighborX="-2784" custLinFactNeighborY="-4233">
        <dgm:presLayoutVars>
          <dgm:chMax val="0"/>
          <dgm:bulletEnabled val="1"/>
        </dgm:presLayoutVars>
      </dgm:prSet>
      <dgm:spPr/>
    </dgm:pt>
    <dgm:pt modelId="{AA06AC9C-FBB7-4B4C-94BF-E08E865E7FA5}" type="pres">
      <dgm:prSet presAssocID="{BE179CDF-4A91-4A02-91E7-EF072E6E82D8}" presName="negativeSpace" presStyleCnt="0"/>
      <dgm:spPr/>
    </dgm:pt>
    <dgm:pt modelId="{38BF81AA-3499-4736-8D82-A90C7700A991}" type="pres">
      <dgm:prSet presAssocID="{BE179CDF-4A91-4A02-91E7-EF072E6E82D8}" presName="childText" presStyleLbl="conFgAcc1" presStyleIdx="2" presStyleCnt="4">
        <dgm:presLayoutVars>
          <dgm:bulletEnabled val="1"/>
        </dgm:presLayoutVars>
      </dgm:prSet>
      <dgm:spPr/>
    </dgm:pt>
    <dgm:pt modelId="{9A839E06-E968-4AFD-80D9-CD590B61F149}" type="pres">
      <dgm:prSet presAssocID="{287089FF-A947-4077-BACD-7C0148C04409}" presName="spaceBetweenRectangles" presStyleCnt="0"/>
      <dgm:spPr/>
    </dgm:pt>
    <dgm:pt modelId="{4D7A2FC6-AD99-44D8-B38B-4329BAB99DD8}" type="pres">
      <dgm:prSet presAssocID="{6DCD9418-E61E-4A81-A5C5-0384F31AD6DC}" presName="parentLin" presStyleCnt="0"/>
      <dgm:spPr/>
    </dgm:pt>
    <dgm:pt modelId="{3282472D-38BD-4682-B9AA-EFB8F4638C7B}" type="pres">
      <dgm:prSet presAssocID="{6DCD9418-E61E-4A81-A5C5-0384F31AD6DC}" presName="parentLeftMargin" presStyleLbl="node1" presStyleIdx="2" presStyleCnt="4"/>
      <dgm:spPr/>
    </dgm:pt>
    <dgm:pt modelId="{F9B0B13A-4EA5-4B45-9EAD-42CF6C65935D}" type="pres">
      <dgm:prSet presAssocID="{6DCD9418-E61E-4A81-A5C5-0384F31AD6D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B46E783-AB37-4DE4-BFA4-38944655F6B5}" type="pres">
      <dgm:prSet presAssocID="{6DCD9418-E61E-4A81-A5C5-0384F31AD6DC}" presName="negativeSpace" presStyleCnt="0"/>
      <dgm:spPr/>
    </dgm:pt>
    <dgm:pt modelId="{74ECCC8F-AAD8-4ACD-8FAF-BF72754B1700}" type="pres">
      <dgm:prSet presAssocID="{6DCD9418-E61E-4A81-A5C5-0384F31AD6D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B989E15-8AC2-4DB5-99D6-F9AAAEF9FAE2}" srcId="{D9F91979-A541-4D55-9BA1-841740D9EDE8}" destId="{6DCD9418-E61E-4A81-A5C5-0384F31AD6DC}" srcOrd="3" destOrd="0" parTransId="{1F1F40F2-8DE1-4B8F-B54A-DD22FCADAB64}" sibTransId="{A6DCE622-B311-4F7B-BF31-044ECA36593D}"/>
    <dgm:cxn modelId="{3004D01C-8C91-433E-BBA4-D126EF1963A7}" type="presOf" srcId="{BE179CDF-4A91-4A02-91E7-EF072E6E82D8}" destId="{BAC05B60-D4C7-4050-A09B-22D6ED2BC8CA}" srcOrd="0" destOrd="0" presId="urn:microsoft.com/office/officeart/2005/8/layout/list1"/>
    <dgm:cxn modelId="{AAE9E221-AB13-4456-9E05-BC8D5A713569}" type="presOf" srcId="{83DA8D36-0DE1-42D1-B3E6-FBDB255FDE7E}" destId="{01039DF6-33DF-40D5-B0AA-9541CC77A4AB}" srcOrd="1" destOrd="0" presId="urn:microsoft.com/office/officeart/2005/8/layout/list1"/>
    <dgm:cxn modelId="{BA574940-4417-4FA3-8E61-B4FB34F34081}" srcId="{D9F91979-A541-4D55-9BA1-841740D9EDE8}" destId="{07809303-8CFA-4286-8CE8-FF27F25A347C}" srcOrd="1" destOrd="0" parTransId="{B2AB84F8-4F4B-4535-800B-889069C01817}" sibTransId="{D99B4B8F-7056-4A26-8AF5-82DA36CAF4AF}"/>
    <dgm:cxn modelId="{79D68E4E-F80A-41D2-9BCF-7D6D02DA8139}" type="presOf" srcId="{07809303-8CFA-4286-8CE8-FF27F25A347C}" destId="{5BE38464-FA83-4CB9-B68F-5825DB3E68C3}" srcOrd="0" destOrd="0" presId="urn:microsoft.com/office/officeart/2005/8/layout/list1"/>
    <dgm:cxn modelId="{D9B61F5D-D262-4A2B-A97B-6E795E84A32E}" type="presOf" srcId="{BE179CDF-4A91-4A02-91E7-EF072E6E82D8}" destId="{2CA47112-92DE-4084-AECB-100B741E12AE}" srcOrd="1" destOrd="0" presId="urn:microsoft.com/office/officeart/2005/8/layout/list1"/>
    <dgm:cxn modelId="{3B8A7A6E-33EC-4FEB-990B-2B04826A19FC}" type="presOf" srcId="{83DA8D36-0DE1-42D1-B3E6-FBDB255FDE7E}" destId="{6575CC94-BFEE-4CAB-8DC3-43FC78EF2E8C}" srcOrd="0" destOrd="0" presId="urn:microsoft.com/office/officeart/2005/8/layout/list1"/>
    <dgm:cxn modelId="{F3A6878E-01BB-49E9-8A51-E8F74DD32942}" srcId="{D9F91979-A541-4D55-9BA1-841740D9EDE8}" destId="{BE179CDF-4A91-4A02-91E7-EF072E6E82D8}" srcOrd="2" destOrd="0" parTransId="{97C8BC83-E496-4D01-BF2F-5553CF1E03FE}" sibTransId="{287089FF-A947-4077-BACD-7C0148C04409}"/>
    <dgm:cxn modelId="{14756492-4388-429C-B4BB-7E18EDE02F62}" srcId="{D9F91979-A541-4D55-9BA1-841740D9EDE8}" destId="{83DA8D36-0DE1-42D1-B3E6-FBDB255FDE7E}" srcOrd="0" destOrd="0" parTransId="{1A09E458-4AFC-4232-9ECA-EEED67F3A149}" sibTransId="{65FEC791-F30A-4D26-8F4E-04058E0A85FE}"/>
    <dgm:cxn modelId="{480FD892-F29F-46DE-B5E7-F84C88A7AFD4}" type="presOf" srcId="{6DCD9418-E61E-4A81-A5C5-0384F31AD6DC}" destId="{F9B0B13A-4EA5-4B45-9EAD-42CF6C65935D}" srcOrd="1" destOrd="0" presId="urn:microsoft.com/office/officeart/2005/8/layout/list1"/>
    <dgm:cxn modelId="{FABA75A4-7DDF-4EF9-B366-64635FE64600}" type="presOf" srcId="{6DCD9418-E61E-4A81-A5C5-0384F31AD6DC}" destId="{3282472D-38BD-4682-B9AA-EFB8F4638C7B}" srcOrd="0" destOrd="0" presId="urn:microsoft.com/office/officeart/2005/8/layout/list1"/>
    <dgm:cxn modelId="{ADEBAEAC-F383-467C-88B1-AC8F325F496C}" type="presOf" srcId="{D9F91979-A541-4D55-9BA1-841740D9EDE8}" destId="{2F0AC510-1E73-4390-AD63-872EB15D5E4F}" srcOrd="0" destOrd="0" presId="urn:microsoft.com/office/officeart/2005/8/layout/list1"/>
    <dgm:cxn modelId="{ACE19DBC-CD1A-4E32-B2C7-8B9094458AA5}" type="presOf" srcId="{07809303-8CFA-4286-8CE8-FF27F25A347C}" destId="{77BBA0B5-8A9A-46C2-AD65-A689531ED096}" srcOrd="1" destOrd="0" presId="urn:microsoft.com/office/officeart/2005/8/layout/list1"/>
    <dgm:cxn modelId="{99D841B6-2CA7-4F15-B4C9-951AE6400633}" type="presParOf" srcId="{2F0AC510-1E73-4390-AD63-872EB15D5E4F}" destId="{AC113F1D-418C-4A08-A81B-6A8B01D7163E}" srcOrd="0" destOrd="0" presId="urn:microsoft.com/office/officeart/2005/8/layout/list1"/>
    <dgm:cxn modelId="{8B3F1889-77F8-4B98-8DA4-108A10F5FA1A}" type="presParOf" srcId="{AC113F1D-418C-4A08-A81B-6A8B01D7163E}" destId="{6575CC94-BFEE-4CAB-8DC3-43FC78EF2E8C}" srcOrd="0" destOrd="0" presId="urn:microsoft.com/office/officeart/2005/8/layout/list1"/>
    <dgm:cxn modelId="{EF5339C9-5329-4D12-BA36-9C3144729A29}" type="presParOf" srcId="{AC113F1D-418C-4A08-A81B-6A8B01D7163E}" destId="{01039DF6-33DF-40D5-B0AA-9541CC77A4AB}" srcOrd="1" destOrd="0" presId="urn:microsoft.com/office/officeart/2005/8/layout/list1"/>
    <dgm:cxn modelId="{034C9247-B7A6-483B-A15C-4EC50D5E549F}" type="presParOf" srcId="{2F0AC510-1E73-4390-AD63-872EB15D5E4F}" destId="{F4408288-04EE-4284-8419-F84E230F891A}" srcOrd="1" destOrd="0" presId="urn:microsoft.com/office/officeart/2005/8/layout/list1"/>
    <dgm:cxn modelId="{7F21C29F-C46A-4B42-A1BA-7FB08B9F6612}" type="presParOf" srcId="{2F0AC510-1E73-4390-AD63-872EB15D5E4F}" destId="{A1340D5C-CC20-46F2-B2B0-0C8518468926}" srcOrd="2" destOrd="0" presId="urn:microsoft.com/office/officeart/2005/8/layout/list1"/>
    <dgm:cxn modelId="{08C8195F-C8DC-4DE6-8316-71245F6EDAED}" type="presParOf" srcId="{2F0AC510-1E73-4390-AD63-872EB15D5E4F}" destId="{273505B7-D91F-4DFC-BF1A-5E2FDD9EE7A5}" srcOrd="3" destOrd="0" presId="urn:microsoft.com/office/officeart/2005/8/layout/list1"/>
    <dgm:cxn modelId="{F22744C8-3D7C-4230-B91F-BD1F7F4A703D}" type="presParOf" srcId="{2F0AC510-1E73-4390-AD63-872EB15D5E4F}" destId="{7E849B9C-BD56-4EC7-9F53-B125965585D3}" srcOrd="4" destOrd="0" presId="urn:microsoft.com/office/officeart/2005/8/layout/list1"/>
    <dgm:cxn modelId="{BE8A80C4-F8E6-4642-9E34-80721A8814CA}" type="presParOf" srcId="{7E849B9C-BD56-4EC7-9F53-B125965585D3}" destId="{5BE38464-FA83-4CB9-B68F-5825DB3E68C3}" srcOrd="0" destOrd="0" presId="urn:microsoft.com/office/officeart/2005/8/layout/list1"/>
    <dgm:cxn modelId="{EF100C13-4968-4963-908D-8E0C072FB198}" type="presParOf" srcId="{7E849B9C-BD56-4EC7-9F53-B125965585D3}" destId="{77BBA0B5-8A9A-46C2-AD65-A689531ED096}" srcOrd="1" destOrd="0" presId="urn:microsoft.com/office/officeart/2005/8/layout/list1"/>
    <dgm:cxn modelId="{116F484C-C7FE-4E25-B20A-2832C8AF1AF1}" type="presParOf" srcId="{2F0AC510-1E73-4390-AD63-872EB15D5E4F}" destId="{7D286F83-3A5C-4F58-AE97-64F6FFFB69FB}" srcOrd="5" destOrd="0" presId="urn:microsoft.com/office/officeart/2005/8/layout/list1"/>
    <dgm:cxn modelId="{3F89244C-5A9E-4595-BFE1-02D3A70EC9E0}" type="presParOf" srcId="{2F0AC510-1E73-4390-AD63-872EB15D5E4F}" destId="{A3397861-5BAE-4630-A9C5-690DEC802977}" srcOrd="6" destOrd="0" presId="urn:microsoft.com/office/officeart/2005/8/layout/list1"/>
    <dgm:cxn modelId="{460C58ED-A38D-421B-9CF3-701B8DF1FB42}" type="presParOf" srcId="{2F0AC510-1E73-4390-AD63-872EB15D5E4F}" destId="{09995D64-4521-4761-8D70-813D4B4CE685}" srcOrd="7" destOrd="0" presId="urn:microsoft.com/office/officeart/2005/8/layout/list1"/>
    <dgm:cxn modelId="{A4FEF1BC-6177-4FCD-8864-C4D66AA404B6}" type="presParOf" srcId="{2F0AC510-1E73-4390-AD63-872EB15D5E4F}" destId="{1FF5686B-6CD5-4A5B-87D6-F3BC73830CFA}" srcOrd="8" destOrd="0" presId="urn:microsoft.com/office/officeart/2005/8/layout/list1"/>
    <dgm:cxn modelId="{9A044122-86C9-49E7-8A3C-4565CE9D4C9F}" type="presParOf" srcId="{1FF5686B-6CD5-4A5B-87D6-F3BC73830CFA}" destId="{BAC05B60-D4C7-4050-A09B-22D6ED2BC8CA}" srcOrd="0" destOrd="0" presId="urn:microsoft.com/office/officeart/2005/8/layout/list1"/>
    <dgm:cxn modelId="{6BB6BD77-81E8-4FFA-8701-D28B96BF7D2B}" type="presParOf" srcId="{1FF5686B-6CD5-4A5B-87D6-F3BC73830CFA}" destId="{2CA47112-92DE-4084-AECB-100B741E12AE}" srcOrd="1" destOrd="0" presId="urn:microsoft.com/office/officeart/2005/8/layout/list1"/>
    <dgm:cxn modelId="{0388DEF4-BA46-4C69-91F6-93D8E0B00C58}" type="presParOf" srcId="{2F0AC510-1E73-4390-AD63-872EB15D5E4F}" destId="{AA06AC9C-FBB7-4B4C-94BF-E08E865E7FA5}" srcOrd="9" destOrd="0" presId="urn:microsoft.com/office/officeart/2005/8/layout/list1"/>
    <dgm:cxn modelId="{3299472D-9F57-4081-B086-413E497C9112}" type="presParOf" srcId="{2F0AC510-1E73-4390-AD63-872EB15D5E4F}" destId="{38BF81AA-3499-4736-8D82-A90C7700A991}" srcOrd="10" destOrd="0" presId="urn:microsoft.com/office/officeart/2005/8/layout/list1"/>
    <dgm:cxn modelId="{02E16DA1-4051-40C6-A59E-FF0B9C814E58}" type="presParOf" srcId="{2F0AC510-1E73-4390-AD63-872EB15D5E4F}" destId="{9A839E06-E968-4AFD-80D9-CD590B61F149}" srcOrd="11" destOrd="0" presId="urn:microsoft.com/office/officeart/2005/8/layout/list1"/>
    <dgm:cxn modelId="{9ED3052C-161F-4014-89E2-F2BABAEB46C3}" type="presParOf" srcId="{2F0AC510-1E73-4390-AD63-872EB15D5E4F}" destId="{4D7A2FC6-AD99-44D8-B38B-4329BAB99DD8}" srcOrd="12" destOrd="0" presId="urn:microsoft.com/office/officeart/2005/8/layout/list1"/>
    <dgm:cxn modelId="{269220D8-E36C-46EB-9EE2-8405AA5C3187}" type="presParOf" srcId="{4D7A2FC6-AD99-44D8-B38B-4329BAB99DD8}" destId="{3282472D-38BD-4682-B9AA-EFB8F4638C7B}" srcOrd="0" destOrd="0" presId="urn:microsoft.com/office/officeart/2005/8/layout/list1"/>
    <dgm:cxn modelId="{696BBAE3-F96F-4510-858F-7B58CC773C31}" type="presParOf" srcId="{4D7A2FC6-AD99-44D8-B38B-4329BAB99DD8}" destId="{F9B0B13A-4EA5-4B45-9EAD-42CF6C65935D}" srcOrd="1" destOrd="0" presId="urn:microsoft.com/office/officeart/2005/8/layout/list1"/>
    <dgm:cxn modelId="{8973CBC6-4B8A-4CD9-92BA-9819EBA20B13}" type="presParOf" srcId="{2F0AC510-1E73-4390-AD63-872EB15D5E4F}" destId="{AB46E783-AB37-4DE4-BFA4-38944655F6B5}" srcOrd="13" destOrd="0" presId="urn:microsoft.com/office/officeart/2005/8/layout/list1"/>
    <dgm:cxn modelId="{6C0CA9A3-3004-431F-9C3B-EC66C389D402}" type="presParOf" srcId="{2F0AC510-1E73-4390-AD63-872EB15D5E4F}" destId="{74ECCC8F-AAD8-4ACD-8FAF-BF72754B170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F91979-A541-4D55-9BA1-841740D9EDE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7809303-8CFA-4286-8CE8-FF27F25A347C}">
      <dgm:prSet phldrT="[文本]"/>
      <dgm:spPr/>
      <dgm:t>
        <a:bodyPr/>
        <a:lstStyle/>
        <a:p>
          <a:r>
            <a:rPr lang="zh-CN" altLang="en-US" b="0" dirty="0">
              <a:solidFill>
                <a:schemeClr val="tx2">
                  <a:lumMod val="40000"/>
                  <a:lumOff val="6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上海超算在工业应用方面的实践</a:t>
          </a:r>
        </a:p>
      </dgm:t>
    </dgm:pt>
    <dgm:pt modelId="{B2AB84F8-4F4B-4535-800B-889069C01817}" type="parTrans" cxnId="{BA574940-4417-4FA3-8E61-B4FB34F34081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99B4B8F-7056-4A26-8AF5-82DA36CAF4AF}" type="sibTrans" cxnId="{BA574940-4417-4FA3-8E61-B4FB34F34081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BE179CDF-4A91-4A02-91E7-EF072E6E82D8}">
      <dgm:prSet phldrT="[文本]"/>
      <dgm:spPr/>
      <dgm:t>
        <a:bodyPr/>
        <a:lstStyle/>
        <a:p>
          <a:r>
            <a:rPr lang="zh-CN" altLang="en-US" b="0" dirty="0">
              <a:solidFill>
                <a:schemeClr val="tx2">
                  <a:lumMod val="40000"/>
                  <a:lumOff val="6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智能制造背景下的工业仿真平台</a:t>
          </a:r>
        </a:p>
      </dgm:t>
    </dgm:pt>
    <dgm:pt modelId="{97C8BC83-E496-4D01-BF2F-5553CF1E03FE}" type="parTrans" cxnId="{F3A6878E-01BB-49E9-8A51-E8F74DD3294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87089FF-A947-4077-BACD-7C0148C04409}" type="sibTrans" cxnId="{F3A6878E-01BB-49E9-8A51-E8F74DD3294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3DA8D36-0DE1-42D1-B3E6-FBDB255FDE7E}">
      <dgm:prSet phldrT="[文本]"/>
      <dgm:spPr/>
      <dgm:t>
        <a:bodyPr/>
        <a:lstStyle/>
        <a:p>
          <a:r>
            <a:rPr lang="zh-CN" altLang="en-US" b="0" dirty="0">
              <a:solidFill>
                <a:schemeClr val="tx2">
                  <a:lumMod val="40000"/>
                  <a:lumOff val="6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背景</a:t>
          </a:r>
        </a:p>
      </dgm:t>
    </dgm:pt>
    <dgm:pt modelId="{1A09E458-4AFC-4232-9ECA-EEED67F3A149}" type="parTrans" cxnId="{14756492-4388-429C-B4BB-7E18EDE02F6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5FEC791-F30A-4D26-8F4E-04058E0A85FE}" type="sibTrans" cxnId="{14756492-4388-429C-B4BB-7E18EDE02F6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DCD9418-E61E-4A81-A5C5-0384F31AD6DC}">
      <dgm:prSet phldrT="[文本]" custT="1"/>
      <dgm:spPr/>
      <dgm:t>
        <a:bodyPr/>
        <a:lstStyle/>
        <a:p>
          <a:r>
            <a:rPr lang="zh-CN" altLang="en-US" sz="2800" b="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几点思考</a:t>
          </a:r>
        </a:p>
      </dgm:t>
    </dgm:pt>
    <dgm:pt modelId="{1F1F40F2-8DE1-4B8F-B54A-DD22FCADAB64}" type="parTrans" cxnId="{2B989E15-8AC2-4DB5-99D6-F9AAAEF9FAE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6DCE622-B311-4F7B-BF31-044ECA36593D}" type="sibTrans" cxnId="{2B989E15-8AC2-4DB5-99D6-F9AAAEF9FAE2}">
      <dgm:prSet/>
      <dgm:spPr/>
      <dgm:t>
        <a:bodyPr/>
        <a:lstStyle/>
        <a:p>
          <a:endParaRPr lang="zh-CN" altLang="en-US" b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F0AC510-1E73-4390-AD63-872EB15D5E4F}" type="pres">
      <dgm:prSet presAssocID="{D9F91979-A541-4D55-9BA1-841740D9EDE8}" presName="linear" presStyleCnt="0">
        <dgm:presLayoutVars>
          <dgm:dir/>
          <dgm:animLvl val="lvl"/>
          <dgm:resizeHandles val="exact"/>
        </dgm:presLayoutVars>
      </dgm:prSet>
      <dgm:spPr/>
    </dgm:pt>
    <dgm:pt modelId="{AC113F1D-418C-4A08-A81B-6A8B01D7163E}" type="pres">
      <dgm:prSet presAssocID="{83DA8D36-0DE1-42D1-B3E6-FBDB255FDE7E}" presName="parentLin" presStyleCnt="0"/>
      <dgm:spPr/>
    </dgm:pt>
    <dgm:pt modelId="{6575CC94-BFEE-4CAB-8DC3-43FC78EF2E8C}" type="pres">
      <dgm:prSet presAssocID="{83DA8D36-0DE1-42D1-B3E6-FBDB255FDE7E}" presName="parentLeftMargin" presStyleLbl="node1" presStyleIdx="0" presStyleCnt="4"/>
      <dgm:spPr/>
    </dgm:pt>
    <dgm:pt modelId="{01039DF6-33DF-40D5-B0AA-9541CC77A4AB}" type="pres">
      <dgm:prSet presAssocID="{83DA8D36-0DE1-42D1-B3E6-FBDB255FDE7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4408288-04EE-4284-8419-F84E230F891A}" type="pres">
      <dgm:prSet presAssocID="{83DA8D36-0DE1-42D1-B3E6-FBDB255FDE7E}" presName="negativeSpace" presStyleCnt="0"/>
      <dgm:spPr/>
    </dgm:pt>
    <dgm:pt modelId="{A1340D5C-CC20-46F2-B2B0-0C8518468926}" type="pres">
      <dgm:prSet presAssocID="{83DA8D36-0DE1-42D1-B3E6-FBDB255FDE7E}" presName="childText" presStyleLbl="conFgAcc1" presStyleIdx="0" presStyleCnt="4">
        <dgm:presLayoutVars>
          <dgm:bulletEnabled val="1"/>
        </dgm:presLayoutVars>
      </dgm:prSet>
      <dgm:spPr/>
    </dgm:pt>
    <dgm:pt modelId="{273505B7-D91F-4DFC-BF1A-5E2FDD9EE7A5}" type="pres">
      <dgm:prSet presAssocID="{65FEC791-F30A-4D26-8F4E-04058E0A85FE}" presName="spaceBetweenRectangles" presStyleCnt="0"/>
      <dgm:spPr/>
    </dgm:pt>
    <dgm:pt modelId="{7E849B9C-BD56-4EC7-9F53-B125965585D3}" type="pres">
      <dgm:prSet presAssocID="{07809303-8CFA-4286-8CE8-FF27F25A347C}" presName="parentLin" presStyleCnt="0"/>
      <dgm:spPr/>
    </dgm:pt>
    <dgm:pt modelId="{5BE38464-FA83-4CB9-B68F-5825DB3E68C3}" type="pres">
      <dgm:prSet presAssocID="{07809303-8CFA-4286-8CE8-FF27F25A347C}" presName="parentLeftMargin" presStyleLbl="node1" presStyleIdx="0" presStyleCnt="4"/>
      <dgm:spPr/>
    </dgm:pt>
    <dgm:pt modelId="{77BBA0B5-8A9A-46C2-AD65-A689531ED096}" type="pres">
      <dgm:prSet presAssocID="{07809303-8CFA-4286-8CE8-FF27F25A347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D286F83-3A5C-4F58-AE97-64F6FFFB69FB}" type="pres">
      <dgm:prSet presAssocID="{07809303-8CFA-4286-8CE8-FF27F25A347C}" presName="negativeSpace" presStyleCnt="0"/>
      <dgm:spPr/>
    </dgm:pt>
    <dgm:pt modelId="{A3397861-5BAE-4630-A9C5-690DEC802977}" type="pres">
      <dgm:prSet presAssocID="{07809303-8CFA-4286-8CE8-FF27F25A347C}" presName="childText" presStyleLbl="conFgAcc1" presStyleIdx="1" presStyleCnt="4">
        <dgm:presLayoutVars>
          <dgm:bulletEnabled val="1"/>
        </dgm:presLayoutVars>
      </dgm:prSet>
      <dgm:spPr/>
    </dgm:pt>
    <dgm:pt modelId="{09995D64-4521-4761-8D70-813D4B4CE685}" type="pres">
      <dgm:prSet presAssocID="{D99B4B8F-7056-4A26-8AF5-82DA36CAF4AF}" presName="spaceBetweenRectangles" presStyleCnt="0"/>
      <dgm:spPr/>
    </dgm:pt>
    <dgm:pt modelId="{1FF5686B-6CD5-4A5B-87D6-F3BC73830CFA}" type="pres">
      <dgm:prSet presAssocID="{BE179CDF-4A91-4A02-91E7-EF072E6E82D8}" presName="parentLin" presStyleCnt="0"/>
      <dgm:spPr/>
    </dgm:pt>
    <dgm:pt modelId="{BAC05B60-D4C7-4050-A09B-22D6ED2BC8CA}" type="pres">
      <dgm:prSet presAssocID="{BE179CDF-4A91-4A02-91E7-EF072E6E82D8}" presName="parentLeftMargin" presStyleLbl="node1" presStyleIdx="1" presStyleCnt="4"/>
      <dgm:spPr/>
    </dgm:pt>
    <dgm:pt modelId="{2CA47112-92DE-4084-AECB-100B741E12AE}" type="pres">
      <dgm:prSet presAssocID="{BE179CDF-4A91-4A02-91E7-EF072E6E82D8}" presName="parentText" presStyleLbl="node1" presStyleIdx="2" presStyleCnt="4" custLinFactNeighborX="-2784" custLinFactNeighborY="-4233">
        <dgm:presLayoutVars>
          <dgm:chMax val="0"/>
          <dgm:bulletEnabled val="1"/>
        </dgm:presLayoutVars>
      </dgm:prSet>
      <dgm:spPr/>
    </dgm:pt>
    <dgm:pt modelId="{AA06AC9C-FBB7-4B4C-94BF-E08E865E7FA5}" type="pres">
      <dgm:prSet presAssocID="{BE179CDF-4A91-4A02-91E7-EF072E6E82D8}" presName="negativeSpace" presStyleCnt="0"/>
      <dgm:spPr/>
    </dgm:pt>
    <dgm:pt modelId="{38BF81AA-3499-4736-8D82-A90C7700A991}" type="pres">
      <dgm:prSet presAssocID="{BE179CDF-4A91-4A02-91E7-EF072E6E82D8}" presName="childText" presStyleLbl="conFgAcc1" presStyleIdx="2" presStyleCnt="4">
        <dgm:presLayoutVars>
          <dgm:bulletEnabled val="1"/>
        </dgm:presLayoutVars>
      </dgm:prSet>
      <dgm:spPr/>
    </dgm:pt>
    <dgm:pt modelId="{9A839E06-E968-4AFD-80D9-CD590B61F149}" type="pres">
      <dgm:prSet presAssocID="{287089FF-A947-4077-BACD-7C0148C04409}" presName="spaceBetweenRectangles" presStyleCnt="0"/>
      <dgm:spPr/>
    </dgm:pt>
    <dgm:pt modelId="{4D7A2FC6-AD99-44D8-B38B-4329BAB99DD8}" type="pres">
      <dgm:prSet presAssocID="{6DCD9418-E61E-4A81-A5C5-0384F31AD6DC}" presName="parentLin" presStyleCnt="0"/>
      <dgm:spPr/>
    </dgm:pt>
    <dgm:pt modelId="{3282472D-38BD-4682-B9AA-EFB8F4638C7B}" type="pres">
      <dgm:prSet presAssocID="{6DCD9418-E61E-4A81-A5C5-0384F31AD6DC}" presName="parentLeftMargin" presStyleLbl="node1" presStyleIdx="2" presStyleCnt="4"/>
      <dgm:spPr/>
    </dgm:pt>
    <dgm:pt modelId="{F9B0B13A-4EA5-4B45-9EAD-42CF6C65935D}" type="pres">
      <dgm:prSet presAssocID="{6DCD9418-E61E-4A81-A5C5-0384F31AD6D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B46E783-AB37-4DE4-BFA4-38944655F6B5}" type="pres">
      <dgm:prSet presAssocID="{6DCD9418-E61E-4A81-A5C5-0384F31AD6DC}" presName="negativeSpace" presStyleCnt="0"/>
      <dgm:spPr/>
    </dgm:pt>
    <dgm:pt modelId="{74ECCC8F-AAD8-4ACD-8FAF-BF72754B1700}" type="pres">
      <dgm:prSet presAssocID="{6DCD9418-E61E-4A81-A5C5-0384F31AD6D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B989E15-8AC2-4DB5-99D6-F9AAAEF9FAE2}" srcId="{D9F91979-A541-4D55-9BA1-841740D9EDE8}" destId="{6DCD9418-E61E-4A81-A5C5-0384F31AD6DC}" srcOrd="3" destOrd="0" parTransId="{1F1F40F2-8DE1-4B8F-B54A-DD22FCADAB64}" sibTransId="{A6DCE622-B311-4F7B-BF31-044ECA36593D}"/>
    <dgm:cxn modelId="{3004D01C-8C91-433E-BBA4-D126EF1963A7}" type="presOf" srcId="{BE179CDF-4A91-4A02-91E7-EF072E6E82D8}" destId="{BAC05B60-D4C7-4050-A09B-22D6ED2BC8CA}" srcOrd="0" destOrd="0" presId="urn:microsoft.com/office/officeart/2005/8/layout/list1"/>
    <dgm:cxn modelId="{AAE9E221-AB13-4456-9E05-BC8D5A713569}" type="presOf" srcId="{83DA8D36-0DE1-42D1-B3E6-FBDB255FDE7E}" destId="{01039DF6-33DF-40D5-B0AA-9541CC77A4AB}" srcOrd="1" destOrd="0" presId="urn:microsoft.com/office/officeart/2005/8/layout/list1"/>
    <dgm:cxn modelId="{BA574940-4417-4FA3-8E61-B4FB34F34081}" srcId="{D9F91979-A541-4D55-9BA1-841740D9EDE8}" destId="{07809303-8CFA-4286-8CE8-FF27F25A347C}" srcOrd="1" destOrd="0" parTransId="{B2AB84F8-4F4B-4535-800B-889069C01817}" sibTransId="{D99B4B8F-7056-4A26-8AF5-82DA36CAF4AF}"/>
    <dgm:cxn modelId="{79D68E4E-F80A-41D2-9BCF-7D6D02DA8139}" type="presOf" srcId="{07809303-8CFA-4286-8CE8-FF27F25A347C}" destId="{5BE38464-FA83-4CB9-B68F-5825DB3E68C3}" srcOrd="0" destOrd="0" presId="urn:microsoft.com/office/officeart/2005/8/layout/list1"/>
    <dgm:cxn modelId="{D9B61F5D-D262-4A2B-A97B-6E795E84A32E}" type="presOf" srcId="{BE179CDF-4A91-4A02-91E7-EF072E6E82D8}" destId="{2CA47112-92DE-4084-AECB-100B741E12AE}" srcOrd="1" destOrd="0" presId="urn:microsoft.com/office/officeart/2005/8/layout/list1"/>
    <dgm:cxn modelId="{3B8A7A6E-33EC-4FEB-990B-2B04826A19FC}" type="presOf" srcId="{83DA8D36-0DE1-42D1-B3E6-FBDB255FDE7E}" destId="{6575CC94-BFEE-4CAB-8DC3-43FC78EF2E8C}" srcOrd="0" destOrd="0" presId="urn:microsoft.com/office/officeart/2005/8/layout/list1"/>
    <dgm:cxn modelId="{F3A6878E-01BB-49E9-8A51-E8F74DD32942}" srcId="{D9F91979-A541-4D55-9BA1-841740D9EDE8}" destId="{BE179CDF-4A91-4A02-91E7-EF072E6E82D8}" srcOrd="2" destOrd="0" parTransId="{97C8BC83-E496-4D01-BF2F-5553CF1E03FE}" sibTransId="{287089FF-A947-4077-BACD-7C0148C04409}"/>
    <dgm:cxn modelId="{14756492-4388-429C-B4BB-7E18EDE02F62}" srcId="{D9F91979-A541-4D55-9BA1-841740D9EDE8}" destId="{83DA8D36-0DE1-42D1-B3E6-FBDB255FDE7E}" srcOrd="0" destOrd="0" parTransId="{1A09E458-4AFC-4232-9ECA-EEED67F3A149}" sibTransId="{65FEC791-F30A-4D26-8F4E-04058E0A85FE}"/>
    <dgm:cxn modelId="{480FD892-F29F-46DE-B5E7-F84C88A7AFD4}" type="presOf" srcId="{6DCD9418-E61E-4A81-A5C5-0384F31AD6DC}" destId="{F9B0B13A-4EA5-4B45-9EAD-42CF6C65935D}" srcOrd="1" destOrd="0" presId="urn:microsoft.com/office/officeart/2005/8/layout/list1"/>
    <dgm:cxn modelId="{FABA75A4-7DDF-4EF9-B366-64635FE64600}" type="presOf" srcId="{6DCD9418-E61E-4A81-A5C5-0384F31AD6DC}" destId="{3282472D-38BD-4682-B9AA-EFB8F4638C7B}" srcOrd="0" destOrd="0" presId="urn:microsoft.com/office/officeart/2005/8/layout/list1"/>
    <dgm:cxn modelId="{ADEBAEAC-F383-467C-88B1-AC8F325F496C}" type="presOf" srcId="{D9F91979-A541-4D55-9BA1-841740D9EDE8}" destId="{2F0AC510-1E73-4390-AD63-872EB15D5E4F}" srcOrd="0" destOrd="0" presId="urn:microsoft.com/office/officeart/2005/8/layout/list1"/>
    <dgm:cxn modelId="{ACE19DBC-CD1A-4E32-B2C7-8B9094458AA5}" type="presOf" srcId="{07809303-8CFA-4286-8CE8-FF27F25A347C}" destId="{77BBA0B5-8A9A-46C2-AD65-A689531ED096}" srcOrd="1" destOrd="0" presId="urn:microsoft.com/office/officeart/2005/8/layout/list1"/>
    <dgm:cxn modelId="{99D841B6-2CA7-4F15-B4C9-951AE6400633}" type="presParOf" srcId="{2F0AC510-1E73-4390-AD63-872EB15D5E4F}" destId="{AC113F1D-418C-4A08-A81B-6A8B01D7163E}" srcOrd="0" destOrd="0" presId="urn:microsoft.com/office/officeart/2005/8/layout/list1"/>
    <dgm:cxn modelId="{8B3F1889-77F8-4B98-8DA4-108A10F5FA1A}" type="presParOf" srcId="{AC113F1D-418C-4A08-A81B-6A8B01D7163E}" destId="{6575CC94-BFEE-4CAB-8DC3-43FC78EF2E8C}" srcOrd="0" destOrd="0" presId="urn:microsoft.com/office/officeart/2005/8/layout/list1"/>
    <dgm:cxn modelId="{EF5339C9-5329-4D12-BA36-9C3144729A29}" type="presParOf" srcId="{AC113F1D-418C-4A08-A81B-6A8B01D7163E}" destId="{01039DF6-33DF-40D5-B0AA-9541CC77A4AB}" srcOrd="1" destOrd="0" presId="urn:microsoft.com/office/officeart/2005/8/layout/list1"/>
    <dgm:cxn modelId="{034C9247-B7A6-483B-A15C-4EC50D5E549F}" type="presParOf" srcId="{2F0AC510-1E73-4390-AD63-872EB15D5E4F}" destId="{F4408288-04EE-4284-8419-F84E230F891A}" srcOrd="1" destOrd="0" presId="urn:microsoft.com/office/officeart/2005/8/layout/list1"/>
    <dgm:cxn modelId="{7F21C29F-C46A-4B42-A1BA-7FB08B9F6612}" type="presParOf" srcId="{2F0AC510-1E73-4390-AD63-872EB15D5E4F}" destId="{A1340D5C-CC20-46F2-B2B0-0C8518468926}" srcOrd="2" destOrd="0" presId="urn:microsoft.com/office/officeart/2005/8/layout/list1"/>
    <dgm:cxn modelId="{08C8195F-C8DC-4DE6-8316-71245F6EDAED}" type="presParOf" srcId="{2F0AC510-1E73-4390-AD63-872EB15D5E4F}" destId="{273505B7-D91F-4DFC-BF1A-5E2FDD9EE7A5}" srcOrd="3" destOrd="0" presId="urn:microsoft.com/office/officeart/2005/8/layout/list1"/>
    <dgm:cxn modelId="{F22744C8-3D7C-4230-B91F-BD1F7F4A703D}" type="presParOf" srcId="{2F0AC510-1E73-4390-AD63-872EB15D5E4F}" destId="{7E849B9C-BD56-4EC7-9F53-B125965585D3}" srcOrd="4" destOrd="0" presId="urn:microsoft.com/office/officeart/2005/8/layout/list1"/>
    <dgm:cxn modelId="{BE8A80C4-F8E6-4642-9E34-80721A8814CA}" type="presParOf" srcId="{7E849B9C-BD56-4EC7-9F53-B125965585D3}" destId="{5BE38464-FA83-4CB9-B68F-5825DB3E68C3}" srcOrd="0" destOrd="0" presId="urn:microsoft.com/office/officeart/2005/8/layout/list1"/>
    <dgm:cxn modelId="{EF100C13-4968-4963-908D-8E0C072FB198}" type="presParOf" srcId="{7E849B9C-BD56-4EC7-9F53-B125965585D3}" destId="{77BBA0B5-8A9A-46C2-AD65-A689531ED096}" srcOrd="1" destOrd="0" presId="urn:microsoft.com/office/officeart/2005/8/layout/list1"/>
    <dgm:cxn modelId="{116F484C-C7FE-4E25-B20A-2832C8AF1AF1}" type="presParOf" srcId="{2F0AC510-1E73-4390-AD63-872EB15D5E4F}" destId="{7D286F83-3A5C-4F58-AE97-64F6FFFB69FB}" srcOrd="5" destOrd="0" presId="urn:microsoft.com/office/officeart/2005/8/layout/list1"/>
    <dgm:cxn modelId="{3F89244C-5A9E-4595-BFE1-02D3A70EC9E0}" type="presParOf" srcId="{2F0AC510-1E73-4390-AD63-872EB15D5E4F}" destId="{A3397861-5BAE-4630-A9C5-690DEC802977}" srcOrd="6" destOrd="0" presId="urn:microsoft.com/office/officeart/2005/8/layout/list1"/>
    <dgm:cxn modelId="{460C58ED-A38D-421B-9CF3-701B8DF1FB42}" type="presParOf" srcId="{2F0AC510-1E73-4390-AD63-872EB15D5E4F}" destId="{09995D64-4521-4761-8D70-813D4B4CE685}" srcOrd="7" destOrd="0" presId="urn:microsoft.com/office/officeart/2005/8/layout/list1"/>
    <dgm:cxn modelId="{A4FEF1BC-6177-4FCD-8864-C4D66AA404B6}" type="presParOf" srcId="{2F0AC510-1E73-4390-AD63-872EB15D5E4F}" destId="{1FF5686B-6CD5-4A5B-87D6-F3BC73830CFA}" srcOrd="8" destOrd="0" presId="urn:microsoft.com/office/officeart/2005/8/layout/list1"/>
    <dgm:cxn modelId="{9A044122-86C9-49E7-8A3C-4565CE9D4C9F}" type="presParOf" srcId="{1FF5686B-6CD5-4A5B-87D6-F3BC73830CFA}" destId="{BAC05B60-D4C7-4050-A09B-22D6ED2BC8CA}" srcOrd="0" destOrd="0" presId="urn:microsoft.com/office/officeart/2005/8/layout/list1"/>
    <dgm:cxn modelId="{6BB6BD77-81E8-4FFA-8701-D28B96BF7D2B}" type="presParOf" srcId="{1FF5686B-6CD5-4A5B-87D6-F3BC73830CFA}" destId="{2CA47112-92DE-4084-AECB-100B741E12AE}" srcOrd="1" destOrd="0" presId="urn:microsoft.com/office/officeart/2005/8/layout/list1"/>
    <dgm:cxn modelId="{0388DEF4-BA46-4C69-91F6-93D8E0B00C58}" type="presParOf" srcId="{2F0AC510-1E73-4390-AD63-872EB15D5E4F}" destId="{AA06AC9C-FBB7-4B4C-94BF-E08E865E7FA5}" srcOrd="9" destOrd="0" presId="urn:microsoft.com/office/officeart/2005/8/layout/list1"/>
    <dgm:cxn modelId="{3299472D-9F57-4081-B086-413E497C9112}" type="presParOf" srcId="{2F0AC510-1E73-4390-AD63-872EB15D5E4F}" destId="{38BF81AA-3499-4736-8D82-A90C7700A991}" srcOrd="10" destOrd="0" presId="urn:microsoft.com/office/officeart/2005/8/layout/list1"/>
    <dgm:cxn modelId="{02E16DA1-4051-40C6-A59E-FF0B9C814E58}" type="presParOf" srcId="{2F0AC510-1E73-4390-AD63-872EB15D5E4F}" destId="{9A839E06-E968-4AFD-80D9-CD590B61F149}" srcOrd="11" destOrd="0" presId="urn:microsoft.com/office/officeart/2005/8/layout/list1"/>
    <dgm:cxn modelId="{9ED3052C-161F-4014-89E2-F2BABAEB46C3}" type="presParOf" srcId="{2F0AC510-1E73-4390-AD63-872EB15D5E4F}" destId="{4D7A2FC6-AD99-44D8-B38B-4329BAB99DD8}" srcOrd="12" destOrd="0" presId="urn:microsoft.com/office/officeart/2005/8/layout/list1"/>
    <dgm:cxn modelId="{269220D8-E36C-46EB-9EE2-8405AA5C3187}" type="presParOf" srcId="{4D7A2FC6-AD99-44D8-B38B-4329BAB99DD8}" destId="{3282472D-38BD-4682-B9AA-EFB8F4638C7B}" srcOrd="0" destOrd="0" presId="urn:microsoft.com/office/officeart/2005/8/layout/list1"/>
    <dgm:cxn modelId="{696BBAE3-F96F-4510-858F-7B58CC773C31}" type="presParOf" srcId="{4D7A2FC6-AD99-44D8-B38B-4329BAB99DD8}" destId="{F9B0B13A-4EA5-4B45-9EAD-42CF6C65935D}" srcOrd="1" destOrd="0" presId="urn:microsoft.com/office/officeart/2005/8/layout/list1"/>
    <dgm:cxn modelId="{8973CBC6-4B8A-4CD9-92BA-9819EBA20B13}" type="presParOf" srcId="{2F0AC510-1E73-4390-AD63-872EB15D5E4F}" destId="{AB46E783-AB37-4DE4-BFA4-38944655F6B5}" srcOrd="13" destOrd="0" presId="urn:microsoft.com/office/officeart/2005/8/layout/list1"/>
    <dgm:cxn modelId="{6C0CA9A3-3004-431F-9C3B-EC66C389D402}" type="presParOf" srcId="{2F0AC510-1E73-4390-AD63-872EB15D5E4F}" destId="{74ECCC8F-AAD8-4ACD-8FAF-BF72754B170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40D5C-CC20-46F2-B2B0-0C8518468926}">
      <dsp:nvSpPr>
        <dsp:cNvPr id="0" name=""/>
        <dsp:cNvSpPr/>
      </dsp:nvSpPr>
      <dsp:spPr>
        <a:xfrm>
          <a:off x="0" y="305097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39DF6-33DF-40D5-B0AA-9541CC77A4AB}">
      <dsp:nvSpPr>
        <dsp:cNvPr id="0" name=""/>
        <dsp:cNvSpPr/>
      </dsp:nvSpPr>
      <dsp:spPr>
        <a:xfrm>
          <a:off x="411480" y="24657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0" kern="12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背景</a:t>
          </a:r>
        </a:p>
      </dsp:txBody>
      <dsp:txXfrm>
        <a:off x="438860" y="52037"/>
        <a:ext cx="5705960" cy="506120"/>
      </dsp:txXfrm>
    </dsp:sp>
    <dsp:sp modelId="{A3397861-5BAE-4630-A9C5-690DEC802977}">
      <dsp:nvSpPr>
        <dsp:cNvPr id="0" name=""/>
        <dsp:cNvSpPr/>
      </dsp:nvSpPr>
      <dsp:spPr>
        <a:xfrm>
          <a:off x="0" y="1166937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BA0B5-8A9A-46C2-AD65-A689531ED096}">
      <dsp:nvSpPr>
        <dsp:cNvPr id="0" name=""/>
        <dsp:cNvSpPr/>
      </dsp:nvSpPr>
      <dsp:spPr>
        <a:xfrm>
          <a:off x="411480" y="886497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上海超算在工业应用方面的实践</a:t>
          </a:r>
        </a:p>
      </dsp:txBody>
      <dsp:txXfrm>
        <a:off x="438860" y="913877"/>
        <a:ext cx="5705960" cy="506120"/>
      </dsp:txXfrm>
    </dsp:sp>
    <dsp:sp modelId="{38BF81AA-3499-4736-8D82-A90C7700A991}">
      <dsp:nvSpPr>
        <dsp:cNvPr id="0" name=""/>
        <dsp:cNvSpPr/>
      </dsp:nvSpPr>
      <dsp:spPr>
        <a:xfrm>
          <a:off x="0" y="2028777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47112-92DE-4084-AECB-100B741E12AE}">
      <dsp:nvSpPr>
        <dsp:cNvPr id="0" name=""/>
        <dsp:cNvSpPr/>
      </dsp:nvSpPr>
      <dsp:spPr>
        <a:xfrm>
          <a:off x="400024" y="1724595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智能制造背景下的工业仿真平台</a:t>
          </a:r>
        </a:p>
      </dsp:txBody>
      <dsp:txXfrm>
        <a:off x="427404" y="1751975"/>
        <a:ext cx="5705960" cy="506120"/>
      </dsp:txXfrm>
    </dsp:sp>
    <dsp:sp modelId="{74ECCC8F-AAD8-4ACD-8FAF-BF72754B1700}">
      <dsp:nvSpPr>
        <dsp:cNvPr id="0" name=""/>
        <dsp:cNvSpPr/>
      </dsp:nvSpPr>
      <dsp:spPr>
        <a:xfrm>
          <a:off x="0" y="2890617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0B13A-4EA5-4B45-9EAD-42CF6C65935D}">
      <dsp:nvSpPr>
        <dsp:cNvPr id="0" name=""/>
        <dsp:cNvSpPr/>
      </dsp:nvSpPr>
      <dsp:spPr>
        <a:xfrm>
          <a:off x="411480" y="2610177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几点思考</a:t>
          </a:r>
        </a:p>
      </dsp:txBody>
      <dsp:txXfrm>
        <a:off x="438860" y="2637557"/>
        <a:ext cx="5705960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40D5C-CC20-46F2-B2B0-0C8518468926}">
      <dsp:nvSpPr>
        <dsp:cNvPr id="0" name=""/>
        <dsp:cNvSpPr/>
      </dsp:nvSpPr>
      <dsp:spPr>
        <a:xfrm>
          <a:off x="0" y="305097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39DF6-33DF-40D5-B0AA-9541CC77A4AB}">
      <dsp:nvSpPr>
        <dsp:cNvPr id="0" name=""/>
        <dsp:cNvSpPr/>
      </dsp:nvSpPr>
      <dsp:spPr>
        <a:xfrm>
          <a:off x="411480" y="24657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0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背景</a:t>
          </a:r>
        </a:p>
      </dsp:txBody>
      <dsp:txXfrm>
        <a:off x="438860" y="52037"/>
        <a:ext cx="5705960" cy="506120"/>
      </dsp:txXfrm>
    </dsp:sp>
    <dsp:sp modelId="{A3397861-5BAE-4630-A9C5-690DEC802977}">
      <dsp:nvSpPr>
        <dsp:cNvPr id="0" name=""/>
        <dsp:cNvSpPr/>
      </dsp:nvSpPr>
      <dsp:spPr>
        <a:xfrm>
          <a:off x="0" y="1166937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BA0B5-8A9A-46C2-AD65-A689531ED096}">
      <dsp:nvSpPr>
        <dsp:cNvPr id="0" name=""/>
        <dsp:cNvSpPr/>
      </dsp:nvSpPr>
      <dsp:spPr>
        <a:xfrm>
          <a:off x="411480" y="886497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0" kern="1200" dirty="0">
              <a:solidFill>
                <a:srgbClr val="1F497D">
                  <a:lumMod val="40000"/>
                  <a:lumOff val="60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上海超算在工业应用方面的实践</a:t>
          </a:r>
        </a:p>
      </dsp:txBody>
      <dsp:txXfrm>
        <a:off x="438860" y="913877"/>
        <a:ext cx="5705960" cy="506120"/>
      </dsp:txXfrm>
    </dsp:sp>
    <dsp:sp modelId="{38BF81AA-3499-4736-8D82-A90C7700A991}">
      <dsp:nvSpPr>
        <dsp:cNvPr id="0" name=""/>
        <dsp:cNvSpPr/>
      </dsp:nvSpPr>
      <dsp:spPr>
        <a:xfrm>
          <a:off x="0" y="2028777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47112-92DE-4084-AECB-100B741E12AE}">
      <dsp:nvSpPr>
        <dsp:cNvPr id="0" name=""/>
        <dsp:cNvSpPr/>
      </dsp:nvSpPr>
      <dsp:spPr>
        <a:xfrm>
          <a:off x="400024" y="1724595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0" kern="1200" dirty="0">
              <a:solidFill>
                <a:srgbClr val="1F497D">
                  <a:lumMod val="40000"/>
                  <a:lumOff val="60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智能制造背景下的工业仿真平台</a:t>
          </a:r>
        </a:p>
      </dsp:txBody>
      <dsp:txXfrm>
        <a:off x="427404" y="1751975"/>
        <a:ext cx="5705960" cy="506120"/>
      </dsp:txXfrm>
    </dsp:sp>
    <dsp:sp modelId="{74ECCC8F-AAD8-4ACD-8FAF-BF72754B1700}">
      <dsp:nvSpPr>
        <dsp:cNvPr id="0" name=""/>
        <dsp:cNvSpPr/>
      </dsp:nvSpPr>
      <dsp:spPr>
        <a:xfrm>
          <a:off x="0" y="2890617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0B13A-4EA5-4B45-9EAD-42CF6C65935D}">
      <dsp:nvSpPr>
        <dsp:cNvPr id="0" name=""/>
        <dsp:cNvSpPr/>
      </dsp:nvSpPr>
      <dsp:spPr>
        <a:xfrm>
          <a:off x="411480" y="2610177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0" kern="1200" dirty="0">
              <a:solidFill>
                <a:srgbClr val="1F497D">
                  <a:lumMod val="40000"/>
                  <a:lumOff val="60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几点思考</a:t>
          </a:r>
        </a:p>
      </dsp:txBody>
      <dsp:txXfrm>
        <a:off x="438860" y="2637557"/>
        <a:ext cx="5705960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40D5C-CC20-46F2-B2B0-0C8518468926}">
      <dsp:nvSpPr>
        <dsp:cNvPr id="0" name=""/>
        <dsp:cNvSpPr/>
      </dsp:nvSpPr>
      <dsp:spPr>
        <a:xfrm>
          <a:off x="0" y="305097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39DF6-33DF-40D5-B0AA-9541CC77A4AB}">
      <dsp:nvSpPr>
        <dsp:cNvPr id="0" name=""/>
        <dsp:cNvSpPr/>
      </dsp:nvSpPr>
      <dsp:spPr>
        <a:xfrm>
          <a:off x="411480" y="24657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0" kern="1200" dirty="0">
              <a:solidFill>
                <a:schemeClr val="tx2">
                  <a:lumMod val="40000"/>
                  <a:lumOff val="6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背景</a:t>
          </a:r>
        </a:p>
      </dsp:txBody>
      <dsp:txXfrm>
        <a:off x="438860" y="52037"/>
        <a:ext cx="5705960" cy="506120"/>
      </dsp:txXfrm>
    </dsp:sp>
    <dsp:sp modelId="{A3397861-5BAE-4630-A9C5-690DEC802977}">
      <dsp:nvSpPr>
        <dsp:cNvPr id="0" name=""/>
        <dsp:cNvSpPr/>
      </dsp:nvSpPr>
      <dsp:spPr>
        <a:xfrm>
          <a:off x="0" y="1166937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BA0B5-8A9A-46C2-AD65-A689531ED096}">
      <dsp:nvSpPr>
        <dsp:cNvPr id="0" name=""/>
        <dsp:cNvSpPr/>
      </dsp:nvSpPr>
      <dsp:spPr>
        <a:xfrm>
          <a:off x="411480" y="886497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0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上海超算在工业应用方面的实践</a:t>
          </a:r>
        </a:p>
      </dsp:txBody>
      <dsp:txXfrm>
        <a:off x="438860" y="913877"/>
        <a:ext cx="5705960" cy="506120"/>
      </dsp:txXfrm>
    </dsp:sp>
    <dsp:sp modelId="{38BF81AA-3499-4736-8D82-A90C7700A991}">
      <dsp:nvSpPr>
        <dsp:cNvPr id="0" name=""/>
        <dsp:cNvSpPr/>
      </dsp:nvSpPr>
      <dsp:spPr>
        <a:xfrm>
          <a:off x="0" y="2028777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47112-92DE-4084-AECB-100B741E12AE}">
      <dsp:nvSpPr>
        <dsp:cNvPr id="0" name=""/>
        <dsp:cNvSpPr/>
      </dsp:nvSpPr>
      <dsp:spPr>
        <a:xfrm>
          <a:off x="400024" y="1724595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0" kern="1200" dirty="0">
              <a:solidFill>
                <a:srgbClr val="1F497D">
                  <a:lumMod val="40000"/>
                  <a:lumOff val="60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智能制造背景下的工业仿真平台</a:t>
          </a:r>
        </a:p>
      </dsp:txBody>
      <dsp:txXfrm>
        <a:off x="427404" y="1751975"/>
        <a:ext cx="5705960" cy="506120"/>
      </dsp:txXfrm>
    </dsp:sp>
    <dsp:sp modelId="{74ECCC8F-AAD8-4ACD-8FAF-BF72754B1700}">
      <dsp:nvSpPr>
        <dsp:cNvPr id="0" name=""/>
        <dsp:cNvSpPr/>
      </dsp:nvSpPr>
      <dsp:spPr>
        <a:xfrm>
          <a:off x="0" y="2890617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0B13A-4EA5-4B45-9EAD-42CF6C65935D}">
      <dsp:nvSpPr>
        <dsp:cNvPr id="0" name=""/>
        <dsp:cNvSpPr/>
      </dsp:nvSpPr>
      <dsp:spPr>
        <a:xfrm>
          <a:off x="411480" y="2610177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0" kern="1200" dirty="0">
              <a:solidFill>
                <a:srgbClr val="1F497D">
                  <a:lumMod val="40000"/>
                  <a:lumOff val="60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几点思考</a:t>
          </a:r>
        </a:p>
      </dsp:txBody>
      <dsp:txXfrm>
        <a:off x="438860" y="2637557"/>
        <a:ext cx="5705960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40D5C-CC20-46F2-B2B0-0C8518468926}">
      <dsp:nvSpPr>
        <dsp:cNvPr id="0" name=""/>
        <dsp:cNvSpPr/>
      </dsp:nvSpPr>
      <dsp:spPr>
        <a:xfrm>
          <a:off x="0" y="305097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39DF6-33DF-40D5-B0AA-9541CC77A4AB}">
      <dsp:nvSpPr>
        <dsp:cNvPr id="0" name=""/>
        <dsp:cNvSpPr/>
      </dsp:nvSpPr>
      <dsp:spPr>
        <a:xfrm>
          <a:off x="411480" y="24657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0" kern="1200" dirty="0">
              <a:solidFill>
                <a:schemeClr val="tx2">
                  <a:lumMod val="40000"/>
                  <a:lumOff val="6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背景</a:t>
          </a:r>
        </a:p>
      </dsp:txBody>
      <dsp:txXfrm>
        <a:off x="438860" y="52037"/>
        <a:ext cx="5705960" cy="506120"/>
      </dsp:txXfrm>
    </dsp:sp>
    <dsp:sp modelId="{A3397861-5BAE-4630-A9C5-690DEC802977}">
      <dsp:nvSpPr>
        <dsp:cNvPr id="0" name=""/>
        <dsp:cNvSpPr/>
      </dsp:nvSpPr>
      <dsp:spPr>
        <a:xfrm>
          <a:off x="0" y="1166937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BA0B5-8A9A-46C2-AD65-A689531ED096}">
      <dsp:nvSpPr>
        <dsp:cNvPr id="0" name=""/>
        <dsp:cNvSpPr/>
      </dsp:nvSpPr>
      <dsp:spPr>
        <a:xfrm>
          <a:off x="411480" y="886497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0" kern="1200" dirty="0">
              <a:solidFill>
                <a:schemeClr val="tx2">
                  <a:lumMod val="40000"/>
                  <a:lumOff val="6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上海超算在工业应用方面的实践</a:t>
          </a:r>
        </a:p>
      </dsp:txBody>
      <dsp:txXfrm>
        <a:off x="438860" y="913877"/>
        <a:ext cx="5705960" cy="506120"/>
      </dsp:txXfrm>
    </dsp:sp>
    <dsp:sp modelId="{38BF81AA-3499-4736-8D82-A90C7700A991}">
      <dsp:nvSpPr>
        <dsp:cNvPr id="0" name=""/>
        <dsp:cNvSpPr/>
      </dsp:nvSpPr>
      <dsp:spPr>
        <a:xfrm>
          <a:off x="0" y="2028777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47112-92DE-4084-AECB-100B741E12AE}">
      <dsp:nvSpPr>
        <dsp:cNvPr id="0" name=""/>
        <dsp:cNvSpPr/>
      </dsp:nvSpPr>
      <dsp:spPr>
        <a:xfrm>
          <a:off x="400024" y="1724595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0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智能制造背景下的工业仿真平台</a:t>
          </a:r>
        </a:p>
      </dsp:txBody>
      <dsp:txXfrm>
        <a:off x="427404" y="1751975"/>
        <a:ext cx="5705960" cy="506120"/>
      </dsp:txXfrm>
    </dsp:sp>
    <dsp:sp modelId="{74ECCC8F-AAD8-4ACD-8FAF-BF72754B1700}">
      <dsp:nvSpPr>
        <dsp:cNvPr id="0" name=""/>
        <dsp:cNvSpPr/>
      </dsp:nvSpPr>
      <dsp:spPr>
        <a:xfrm>
          <a:off x="0" y="2890617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0B13A-4EA5-4B45-9EAD-42CF6C65935D}">
      <dsp:nvSpPr>
        <dsp:cNvPr id="0" name=""/>
        <dsp:cNvSpPr/>
      </dsp:nvSpPr>
      <dsp:spPr>
        <a:xfrm>
          <a:off x="411480" y="2610177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0" kern="1200" dirty="0">
              <a:solidFill>
                <a:srgbClr val="1F497D">
                  <a:lumMod val="40000"/>
                  <a:lumOff val="60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几点思考</a:t>
          </a:r>
        </a:p>
      </dsp:txBody>
      <dsp:txXfrm>
        <a:off x="438860" y="2637557"/>
        <a:ext cx="5705960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40D5C-CC20-46F2-B2B0-0C8518468926}">
      <dsp:nvSpPr>
        <dsp:cNvPr id="0" name=""/>
        <dsp:cNvSpPr/>
      </dsp:nvSpPr>
      <dsp:spPr>
        <a:xfrm>
          <a:off x="0" y="305097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39DF6-33DF-40D5-B0AA-9541CC77A4AB}">
      <dsp:nvSpPr>
        <dsp:cNvPr id="0" name=""/>
        <dsp:cNvSpPr/>
      </dsp:nvSpPr>
      <dsp:spPr>
        <a:xfrm>
          <a:off x="411480" y="24657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0" kern="1200" dirty="0">
              <a:solidFill>
                <a:schemeClr val="tx2">
                  <a:lumMod val="40000"/>
                  <a:lumOff val="6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背景</a:t>
          </a:r>
        </a:p>
      </dsp:txBody>
      <dsp:txXfrm>
        <a:off x="438860" y="52037"/>
        <a:ext cx="5705960" cy="506120"/>
      </dsp:txXfrm>
    </dsp:sp>
    <dsp:sp modelId="{A3397861-5BAE-4630-A9C5-690DEC802977}">
      <dsp:nvSpPr>
        <dsp:cNvPr id="0" name=""/>
        <dsp:cNvSpPr/>
      </dsp:nvSpPr>
      <dsp:spPr>
        <a:xfrm>
          <a:off x="0" y="1166937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BA0B5-8A9A-46C2-AD65-A689531ED096}">
      <dsp:nvSpPr>
        <dsp:cNvPr id="0" name=""/>
        <dsp:cNvSpPr/>
      </dsp:nvSpPr>
      <dsp:spPr>
        <a:xfrm>
          <a:off x="411480" y="886497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0" kern="1200" dirty="0">
              <a:solidFill>
                <a:schemeClr val="tx2">
                  <a:lumMod val="40000"/>
                  <a:lumOff val="6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上海超算在工业应用方面的实践</a:t>
          </a:r>
        </a:p>
      </dsp:txBody>
      <dsp:txXfrm>
        <a:off x="438860" y="913877"/>
        <a:ext cx="5705960" cy="506120"/>
      </dsp:txXfrm>
    </dsp:sp>
    <dsp:sp modelId="{38BF81AA-3499-4736-8D82-A90C7700A991}">
      <dsp:nvSpPr>
        <dsp:cNvPr id="0" name=""/>
        <dsp:cNvSpPr/>
      </dsp:nvSpPr>
      <dsp:spPr>
        <a:xfrm>
          <a:off x="0" y="2028777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47112-92DE-4084-AECB-100B741E12AE}">
      <dsp:nvSpPr>
        <dsp:cNvPr id="0" name=""/>
        <dsp:cNvSpPr/>
      </dsp:nvSpPr>
      <dsp:spPr>
        <a:xfrm>
          <a:off x="400024" y="1724595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0" kern="1200" dirty="0">
              <a:solidFill>
                <a:schemeClr val="tx2">
                  <a:lumMod val="40000"/>
                  <a:lumOff val="6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智能制造背景下的工业仿真平台</a:t>
          </a:r>
        </a:p>
      </dsp:txBody>
      <dsp:txXfrm>
        <a:off x="427404" y="1751975"/>
        <a:ext cx="5705960" cy="506120"/>
      </dsp:txXfrm>
    </dsp:sp>
    <dsp:sp modelId="{74ECCC8F-AAD8-4ACD-8FAF-BF72754B1700}">
      <dsp:nvSpPr>
        <dsp:cNvPr id="0" name=""/>
        <dsp:cNvSpPr/>
      </dsp:nvSpPr>
      <dsp:spPr>
        <a:xfrm>
          <a:off x="0" y="2890617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0B13A-4EA5-4B45-9EAD-42CF6C65935D}">
      <dsp:nvSpPr>
        <dsp:cNvPr id="0" name=""/>
        <dsp:cNvSpPr/>
      </dsp:nvSpPr>
      <dsp:spPr>
        <a:xfrm>
          <a:off x="411480" y="2610177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0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几点思考</a:t>
          </a:r>
        </a:p>
      </dsp:txBody>
      <dsp:txXfrm>
        <a:off x="438860" y="2637557"/>
        <a:ext cx="570596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BBE3C-460A-453C-888B-3B760C2F92B4}" type="datetimeFigureOut">
              <a:rPr lang="zh-CN" altLang="en-US" smtClean="0"/>
              <a:pPr/>
              <a:t>2019/11/28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FF91B-F65D-4A12-9834-1DCDE0C54B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271B16-C3C1-4088-9B66-B9FD5C30F31A}" type="slidenum">
              <a:rPr lang="en-US" altLang="zh-CN" smtClean="0">
                <a:ea typeface="宋体" charset="-122"/>
              </a:rPr>
              <a:pPr/>
              <a:t>4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戈登</a:t>
            </a:r>
            <a:r>
              <a:rPr lang="en-US" altLang="zh-CN" dirty="0"/>
              <a:t>.</a:t>
            </a:r>
            <a:r>
              <a:rPr lang="zh-CN" altLang="en-US" dirty="0"/>
              <a:t>拜尔奖两项，缺乏持续的软件发展土壤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FF91B-F65D-4A12-9834-1DCDE0C54B9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7A83A-94A6-4174-9556-8A27C5439F12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92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0FE4-7D9D-470C-9BFD-D3AA919735DB}" type="datetimeFigureOut">
              <a:rPr lang="zh-CN" altLang="en-US" smtClean="0"/>
              <a:pPr/>
              <a:t>2019/11/28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B1A4-C5AC-414B-80A5-2DB75AF782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0FE4-7D9D-470C-9BFD-D3AA919735DB}" type="datetimeFigureOut">
              <a:rPr lang="zh-CN" altLang="en-US" smtClean="0"/>
              <a:pPr/>
              <a:t>2019/11/28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B1A4-C5AC-414B-80A5-2DB75AF782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0FE4-7D9D-470C-9BFD-D3AA919735DB}" type="datetimeFigureOut">
              <a:rPr lang="zh-CN" altLang="en-US" smtClean="0"/>
              <a:pPr/>
              <a:t>2019/11/28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B1A4-C5AC-414B-80A5-2DB75AF782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0FE4-7D9D-470C-9BFD-D3AA919735DB}" type="datetimeFigureOut">
              <a:rPr lang="zh-CN" altLang="en-US" smtClean="0"/>
              <a:pPr/>
              <a:t>2019/11/28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B1A4-C5AC-414B-80A5-2DB75AF782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0FE4-7D9D-470C-9BFD-D3AA919735DB}" type="datetimeFigureOut">
              <a:rPr lang="zh-CN" altLang="en-US" smtClean="0"/>
              <a:pPr/>
              <a:t>2019/11/28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B1A4-C5AC-414B-80A5-2DB75AF782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0FE4-7D9D-470C-9BFD-D3AA919735DB}" type="datetimeFigureOut">
              <a:rPr lang="zh-CN" altLang="en-US" smtClean="0"/>
              <a:pPr/>
              <a:t>2019/11/28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B1A4-C5AC-414B-80A5-2DB75AF782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0FE4-7D9D-470C-9BFD-D3AA919735DB}" type="datetimeFigureOut">
              <a:rPr lang="zh-CN" altLang="en-US" smtClean="0"/>
              <a:pPr/>
              <a:t>2019/11/28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B1A4-C5AC-414B-80A5-2DB75AF782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0FE4-7D9D-470C-9BFD-D3AA919735DB}" type="datetimeFigureOut">
              <a:rPr lang="zh-CN" altLang="en-US" smtClean="0"/>
              <a:pPr/>
              <a:t>2019/11/28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B1A4-C5AC-414B-80A5-2DB75AF782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0FE4-7D9D-470C-9BFD-D3AA919735DB}" type="datetimeFigureOut">
              <a:rPr lang="zh-CN" altLang="en-US" smtClean="0"/>
              <a:pPr/>
              <a:t>2019/11/28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B1A4-C5AC-414B-80A5-2DB75AF782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0FE4-7D9D-470C-9BFD-D3AA919735DB}" type="datetimeFigureOut">
              <a:rPr lang="zh-CN" altLang="en-US" smtClean="0"/>
              <a:pPr/>
              <a:t>2019/11/28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B1A4-C5AC-414B-80A5-2DB75AF782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0FE4-7D9D-470C-9BFD-D3AA919735DB}" type="datetimeFigureOut">
              <a:rPr lang="zh-CN" altLang="en-US" smtClean="0"/>
              <a:pPr/>
              <a:t>2019/11/28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B1A4-C5AC-414B-80A5-2DB75AF782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20FE4-7D9D-470C-9BFD-D3AA919735DB}" type="datetimeFigureOut">
              <a:rPr lang="zh-CN" altLang="en-US" smtClean="0"/>
              <a:pPr/>
              <a:t>2019/11/28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BB1A4-C5AC-414B-80A5-2DB75AF782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/C:/workdata/ppt/2010/20101209/stream_with_tr_m021_1.avi" TargetMode="Externa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26" Type="http://schemas.openxmlformats.org/officeDocument/2006/relationships/image" Target="../media/image91.png"/><Relationship Id="rId39" Type="http://schemas.openxmlformats.org/officeDocument/2006/relationships/image" Target="../media/image104.png"/><Relationship Id="rId21" Type="http://schemas.openxmlformats.org/officeDocument/2006/relationships/image" Target="../media/image86.png"/><Relationship Id="rId34" Type="http://schemas.openxmlformats.org/officeDocument/2006/relationships/image" Target="../media/image99.png"/><Relationship Id="rId42" Type="http://schemas.openxmlformats.org/officeDocument/2006/relationships/image" Target="../media/image107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6" Type="http://schemas.openxmlformats.org/officeDocument/2006/relationships/image" Target="../media/image81.png"/><Relationship Id="rId29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24" Type="http://schemas.openxmlformats.org/officeDocument/2006/relationships/image" Target="../media/image89.png"/><Relationship Id="rId32" Type="http://schemas.openxmlformats.org/officeDocument/2006/relationships/image" Target="../media/image97.png"/><Relationship Id="rId37" Type="http://schemas.openxmlformats.org/officeDocument/2006/relationships/image" Target="../media/image102.png"/><Relationship Id="rId40" Type="http://schemas.openxmlformats.org/officeDocument/2006/relationships/image" Target="../media/image105.png"/><Relationship Id="rId45" Type="http://schemas.openxmlformats.org/officeDocument/2006/relationships/image" Target="../media/image110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28" Type="http://schemas.openxmlformats.org/officeDocument/2006/relationships/image" Target="../media/image93.png"/><Relationship Id="rId36" Type="http://schemas.openxmlformats.org/officeDocument/2006/relationships/image" Target="../media/image101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31" Type="http://schemas.openxmlformats.org/officeDocument/2006/relationships/image" Target="../media/image96.png"/><Relationship Id="rId44" Type="http://schemas.openxmlformats.org/officeDocument/2006/relationships/image" Target="../media/image109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Relationship Id="rId27" Type="http://schemas.openxmlformats.org/officeDocument/2006/relationships/image" Target="../media/image92.png"/><Relationship Id="rId30" Type="http://schemas.openxmlformats.org/officeDocument/2006/relationships/image" Target="../media/image95.png"/><Relationship Id="rId35" Type="http://schemas.openxmlformats.org/officeDocument/2006/relationships/image" Target="../media/image100.png"/><Relationship Id="rId43" Type="http://schemas.openxmlformats.org/officeDocument/2006/relationships/image" Target="../media/image108.png"/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5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image" Target="../media/image103.png"/><Relationship Id="rId46" Type="http://schemas.openxmlformats.org/officeDocument/2006/relationships/image" Target="../media/image111.png"/><Relationship Id="rId20" Type="http://schemas.openxmlformats.org/officeDocument/2006/relationships/image" Target="../media/image85.png"/><Relationship Id="rId41" Type="http://schemas.openxmlformats.org/officeDocument/2006/relationships/image" Target="../media/image10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357304"/>
            <a:ext cx="9144000" cy="2643206"/>
          </a:xfrm>
          <a:prstGeom prst="rect">
            <a:avLst/>
          </a:prstGeom>
          <a:solidFill>
            <a:srgbClr val="0BA9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597820"/>
            <a:ext cx="9144000" cy="1102519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高性能计算支撑工业创新</a:t>
            </a:r>
            <a:endParaRPr lang="zh-CN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2914650"/>
            <a:ext cx="9144000" cy="1014422"/>
          </a:xfrm>
        </p:spPr>
        <p:txBody>
          <a:bodyPr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上海超级计算中心</a:t>
            </a:r>
            <a:br>
              <a:rPr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刘杰</a:t>
            </a:r>
          </a:p>
        </p:txBody>
      </p:sp>
      <p:pic>
        <p:nvPicPr>
          <p:cNvPr id="5" name="Picture 3" descr="C:\Users\xiaofei\Desktop\超算PPT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4678363"/>
            <a:ext cx="1584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4763" y="0"/>
            <a:ext cx="9148763" cy="771525"/>
          </a:xfrm>
          <a:prstGeom prst="rect">
            <a:avLst/>
          </a:prstGeom>
          <a:solidFill>
            <a:srgbClr val="0BA9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171" name="Picture 3" descr="C:\Users\xiaofei\Desktop\超算PPT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4678363"/>
            <a:ext cx="1584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2" name="组合 3"/>
          <p:cNvGrpSpPr>
            <a:grpSpLocks/>
          </p:cNvGrpSpPr>
          <p:nvPr/>
        </p:nvGrpSpPr>
        <p:grpSpPr bwMode="auto">
          <a:xfrm>
            <a:off x="1403648" y="4587974"/>
            <a:ext cx="144016" cy="125412"/>
            <a:chOff x="2044586" y="4539268"/>
            <a:chExt cx="278705" cy="278705"/>
          </a:xfrm>
        </p:grpSpPr>
        <p:sp>
          <p:nvSpPr>
            <p:cNvPr id="26" name="Oval 62"/>
            <p:cNvSpPr>
              <a:spLocks noChangeArrowheads="1"/>
            </p:cNvSpPr>
            <p:nvPr/>
          </p:nvSpPr>
          <p:spPr bwMode="auto">
            <a:xfrm>
              <a:off x="2044586" y="4539268"/>
              <a:ext cx="278705" cy="278705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A50021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8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" name="Oval 63"/>
            <p:cNvSpPr>
              <a:spLocks noChangeArrowheads="1"/>
            </p:cNvSpPr>
            <p:nvPr/>
          </p:nvSpPr>
          <p:spPr bwMode="auto">
            <a:xfrm>
              <a:off x="2054087" y="4550416"/>
              <a:ext cx="256535" cy="2564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" name="Freeform 64"/>
            <p:cNvSpPr/>
            <p:nvPr/>
          </p:nvSpPr>
          <p:spPr bwMode="auto">
            <a:xfrm>
              <a:off x="2054087" y="4550416"/>
              <a:ext cx="243867" cy="176779"/>
            </a:xfrm>
            <a:custGeom>
              <a:avLst/>
              <a:gdLst>
                <a:gd name="T0" fmla="*/ 110 w 181"/>
                <a:gd name="T1" fmla="*/ 70 h 131"/>
                <a:gd name="T2" fmla="*/ 181 w 181"/>
                <a:gd name="T3" fmla="*/ 54 h 131"/>
                <a:gd name="T4" fmla="*/ 95 w 181"/>
                <a:gd name="T5" fmla="*/ 0 h 131"/>
                <a:gd name="T6" fmla="*/ 0 w 181"/>
                <a:gd name="T7" fmla="*/ 95 h 131"/>
                <a:gd name="T8" fmla="*/ 7 w 181"/>
                <a:gd name="T9" fmla="*/ 130 h 131"/>
                <a:gd name="T10" fmla="*/ 110 w 181"/>
                <a:gd name="T11" fmla="*/ 7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31">
                  <a:moveTo>
                    <a:pt x="110" y="70"/>
                  </a:moveTo>
                  <a:cubicBezTo>
                    <a:pt x="133" y="48"/>
                    <a:pt x="168" y="52"/>
                    <a:pt x="181" y="54"/>
                  </a:cubicBezTo>
                  <a:cubicBezTo>
                    <a:pt x="166" y="22"/>
                    <a:pt x="133" y="0"/>
                    <a:pt x="95" y="0"/>
                  </a:cubicBezTo>
                  <a:cubicBezTo>
                    <a:pt x="43" y="0"/>
                    <a:pt x="0" y="42"/>
                    <a:pt x="0" y="95"/>
                  </a:cubicBezTo>
                  <a:cubicBezTo>
                    <a:pt x="0" y="107"/>
                    <a:pt x="2" y="119"/>
                    <a:pt x="7" y="130"/>
                  </a:cubicBezTo>
                  <a:cubicBezTo>
                    <a:pt x="60" y="131"/>
                    <a:pt x="82" y="97"/>
                    <a:pt x="110" y="7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8999"/>
                  </a:srgbClr>
                </a:gs>
                <a:gs pos="100000">
                  <a:srgbClr val="FFFFFF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77988" y="4419600"/>
            <a:ext cx="534193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80%</a:t>
            </a:r>
            <a:r>
              <a:rPr lang="zh-CN" altLang="en-US" sz="2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以上的资源服务于基础科学研究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0824" y="155575"/>
            <a:ext cx="5977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高性能计算应用</a:t>
            </a:r>
            <a:r>
              <a:rPr lang="en-US" altLang="zh-CN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当前服务对象</a:t>
            </a:r>
          </a:p>
        </p:txBody>
      </p:sp>
      <p:sp>
        <p:nvSpPr>
          <p:cNvPr id="11" name="矩形 10"/>
          <p:cNvSpPr/>
          <p:nvPr/>
        </p:nvSpPr>
        <p:spPr>
          <a:xfrm>
            <a:off x="827088" y="1563688"/>
            <a:ext cx="415925" cy="203200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5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机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时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用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百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比</a:t>
            </a:r>
          </a:p>
        </p:txBody>
      </p:sp>
      <p:graphicFrame>
        <p:nvGraphicFramePr>
          <p:cNvPr id="13" name="图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003715"/>
              </p:ext>
            </p:extLst>
          </p:nvPr>
        </p:nvGraphicFramePr>
        <p:xfrm>
          <a:off x="1187624" y="987574"/>
          <a:ext cx="7776864" cy="3367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1876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4763" y="0"/>
            <a:ext cx="9148763" cy="771525"/>
          </a:xfrm>
          <a:prstGeom prst="rect">
            <a:avLst/>
          </a:prstGeom>
          <a:solidFill>
            <a:srgbClr val="0BA9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195" name="Picture 3" descr="C:\Users\xiaofei\Desktop\超算PPT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4678363"/>
            <a:ext cx="1584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6" name="组合 3"/>
          <p:cNvGrpSpPr>
            <a:grpSpLocks/>
          </p:cNvGrpSpPr>
          <p:nvPr/>
        </p:nvGrpSpPr>
        <p:grpSpPr bwMode="auto">
          <a:xfrm>
            <a:off x="1043607" y="4587974"/>
            <a:ext cx="134317" cy="155574"/>
            <a:chOff x="2044586" y="4539268"/>
            <a:chExt cx="278705" cy="278705"/>
          </a:xfrm>
        </p:grpSpPr>
        <p:sp>
          <p:nvSpPr>
            <p:cNvPr id="26" name="Oval 62"/>
            <p:cNvSpPr>
              <a:spLocks noChangeArrowheads="1"/>
            </p:cNvSpPr>
            <p:nvPr/>
          </p:nvSpPr>
          <p:spPr bwMode="auto">
            <a:xfrm>
              <a:off x="2044586" y="4539268"/>
              <a:ext cx="278705" cy="278705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A50021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8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" name="Oval 63"/>
            <p:cNvSpPr>
              <a:spLocks noChangeArrowheads="1"/>
            </p:cNvSpPr>
            <p:nvPr/>
          </p:nvSpPr>
          <p:spPr bwMode="auto">
            <a:xfrm>
              <a:off x="2054142" y="4550416"/>
              <a:ext cx="256409" cy="2564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" name="Freeform 64"/>
            <p:cNvSpPr/>
            <p:nvPr/>
          </p:nvSpPr>
          <p:spPr bwMode="auto">
            <a:xfrm>
              <a:off x="2054142" y="4550416"/>
              <a:ext cx="243668" cy="176779"/>
            </a:xfrm>
            <a:custGeom>
              <a:avLst/>
              <a:gdLst>
                <a:gd name="T0" fmla="*/ 110 w 181"/>
                <a:gd name="T1" fmla="*/ 70 h 131"/>
                <a:gd name="T2" fmla="*/ 181 w 181"/>
                <a:gd name="T3" fmla="*/ 54 h 131"/>
                <a:gd name="T4" fmla="*/ 95 w 181"/>
                <a:gd name="T5" fmla="*/ 0 h 131"/>
                <a:gd name="T6" fmla="*/ 0 w 181"/>
                <a:gd name="T7" fmla="*/ 95 h 131"/>
                <a:gd name="T8" fmla="*/ 7 w 181"/>
                <a:gd name="T9" fmla="*/ 130 h 131"/>
                <a:gd name="T10" fmla="*/ 110 w 181"/>
                <a:gd name="T11" fmla="*/ 7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31">
                  <a:moveTo>
                    <a:pt x="110" y="70"/>
                  </a:moveTo>
                  <a:cubicBezTo>
                    <a:pt x="133" y="48"/>
                    <a:pt x="168" y="52"/>
                    <a:pt x="181" y="54"/>
                  </a:cubicBezTo>
                  <a:cubicBezTo>
                    <a:pt x="166" y="22"/>
                    <a:pt x="133" y="0"/>
                    <a:pt x="95" y="0"/>
                  </a:cubicBezTo>
                  <a:cubicBezTo>
                    <a:pt x="43" y="0"/>
                    <a:pt x="0" y="42"/>
                    <a:pt x="0" y="95"/>
                  </a:cubicBezTo>
                  <a:cubicBezTo>
                    <a:pt x="0" y="107"/>
                    <a:pt x="2" y="119"/>
                    <a:pt x="7" y="130"/>
                  </a:cubicBezTo>
                  <a:cubicBezTo>
                    <a:pt x="60" y="131"/>
                    <a:pt x="82" y="97"/>
                    <a:pt x="110" y="7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8999"/>
                  </a:srgbClr>
                </a:gs>
                <a:gs pos="100000">
                  <a:srgbClr val="FFFFFF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9525" y="4445000"/>
            <a:ext cx="70786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90%</a:t>
            </a:r>
            <a:r>
              <a:rPr lang="zh-CN" altLang="en-US" sz="2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左右的资源服务于国家级各类研究和创新项目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0824" y="155575"/>
            <a:ext cx="5977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高性能计算应用</a:t>
            </a:r>
            <a:r>
              <a:rPr lang="en-US" altLang="zh-CN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支撑国家项目</a:t>
            </a:r>
          </a:p>
        </p:txBody>
      </p:sp>
      <p:pic>
        <p:nvPicPr>
          <p:cNvPr id="6146" name="Picture 2" descr="C:\Users\xiaofei\Desktop\超算PPT\图片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120775"/>
            <a:ext cx="5446712" cy="3100388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881063" y="1547813"/>
            <a:ext cx="415925" cy="203200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5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机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时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用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百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比</a:t>
            </a:r>
          </a:p>
        </p:txBody>
      </p:sp>
      <p:grpSp>
        <p:nvGrpSpPr>
          <p:cNvPr id="8201" name="组合 5"/>
          <p:cNvGrpSpPr>
            <a:grpSpLocks/>
          </p:cNvGrpSpPr>
          <p:nvPr/>
        </p:nvGrpSpPr>
        <p:grpSpPr bwMode="auto">
          <a:xfrm>
            <a:off x="6985000" y="1209675"/>
            <a:ext cx="1120775" cy="2303463"/>
            <a:chOff x="7164288" y="1131590"/>
            <a:chExt cx="1120989" cy="2304256"/>
          </a:xfrm>
        </p:grpSpPr>
        <p:sp>
          <p:nvSpPr>
            <p:cNvPr id="29" name="圆角矩形 28"/>
            <p:cNvSpPr/>
            <p:nvPr/>
          </p:nvSpPr>
          <p:spPr>
            <a:xfrm>
              <a:off x="7164288" y="1131590"/>
              <a:ext cx="1120989" cy="230425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 rot="10800000">
              <a:off x="7235740" y="1201464"/>
              <a:ext cx="997140" cy="21676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7235740" y="1199877"/>
              <a:ext cx="997140" cy="2097809"/>
            </a:xfrm>
            <a:custGeom>
              <a:avLst/>
              <a:gdLst>
                <a:gd name="T0" fmla="*/ 7 w 90"/>
                <a:gd name="T1" fmla="*/ 0 h 153"/>
                <a:gd name="T2" fmla="*/ 84 w 90"/>
                <a:gd name="T3" fmla="*/ 0 h 153"/>
                <a:gd name="T4" fmla="*/ 90 w 90"/>
                <a:gd name="T5" fmla="*/ 7 h 153"/>
                <a:gd name="T6" fmla="*/ 90 w 90"/>
                <a:gd name="T7" fmla="*/ 34 h 153"/>
                <a:gd name="T8" fmla="*/ 71 w 90"/>
                <a:gd name="T9" fmla="*/ 54 h 153"/>
                <a:gd name="T10" fmla="*/ 0 w 90"/>
                <a:gd name="T11" fmla="*/ 153 h 153"/>
                <a:gd name="T12" fmla="*/ 0 w 90"/>
                <a:gd name="T13" fmla="*/ 7 h 153"/>
                <a:gd name="T14" fmla="*/ 7 w 90"/>
                <a:gd name="T1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53">
                  <a:moveTo>
                    <a:pt x="7" y="0"/>
                  </a:moveTo>
                  <a:lnTo>
                    <a:pt x="84" y="0"/>
                  </a:lnTo>
                  <a:cubicBezTo>
                    <a:pt x="87" y="0"/>
                    <a:pt x="90" y="3"/>
                    <a:pt x="90" y="7"/>
                  </a:cubicBezTo>
                  <a:lnTo>
                    <a:pt x="90" y="34"/>
                  </a:lnTo>
                  <a:cubicBezTo>
                    <a:pt x="87" y="42"/>
                    <a:pt x="81" y="49"/>
                    <a:pt x="71" y="54"/>
                  </a:cubicBezTo>
                  <a:cubicBezTo>
                    <a:pt x="49" y="64"/>
                    <a:pt x="18" y="78"/>
                    <a:pt x="0" y="153"/>
                  </a:cubicBezTo>
                  <a:lnTo>
                    <a:pt x="0" y="7"/>
                  </a:lnTo>
                  <a:cubicBezTo>
                    <a:pt x="0" y="3"/>
                    <a:pt x="3" y="0"/>
                    <a:pt x="7" y="0"/>
                  </a:cubicBezTo>
                </a:path>
              </a:pathLst>
            </a:custGeom>
            <a:gradFill rotWithShape="1">
              <a:gsLst>
                <a:gs pos="0">
                  <a:srgbClr val="FFFFFF">
                    <a:alpha val="60001"/>
                  </a:srgbClr>
                </a:gs>
                <a:gs pos="100000">
                  <a:srgbClr val="FFFFFF">
                    <a:alpha val="27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6147" name="Picture 3" descr="C:\Users\xiaofei\Desktop\超算PPT\图片\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94488" y="1276103"/>
              <a:ext cx="895521" cy="2032700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>
                  <a:alpha val="52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3745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4763" y="0"/>
            <a:ext cx="9148763" cy="771525"/>
          </a:xfrm>
          <a:prstGeom prst="rect">
            <a:avLst/>
          </a:prstGeom>
          <a:solidFill>
            <a:srgbClr val="0BA9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219" name="Picture 3" descr="C:\Users\xiaofei\Desktop\超算PPT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4678363"/>
            <a:ext cx="1584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3"/>
          <p:cNvGrpSpPr>
            <a:grpSpLocks/>
          </p:cNvGrpSpPr>
          <p:nvPr/>
        </p:nvGrpSpPr>
        <p:grpSpPr bwMode="auto">
          <a:xfrm>
            <a:off x="827584" y="4587974"/>
            <a:ext cx="132854" cy="123825"/>
            <a:chOff x="2044586" y="4539268"/>
            <a:chExt cx="278705" cy="278705"/>
          </a:xfrm>
        </p:grpSpPr>
        <p:sp>
          <p:nvSpPr>
            <p:cNvPr id="26" name="Oval 62"/>
            <p:cNvSpPr>
              <a:spLocks noChangeArrowheads="1"/>
            </p:cNvSpPr>
            <p:nvPr/>
          </p:nvSpPr>
          <p:spPr bwMode="auto">
            <a:xfrm>
              <a:off x="2044586" y="4539268"/>
              <a:ext cx="278705" cy="278705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A50021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8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" name="Oval 63"/>
            <p:cNvSpPr>
              <a:spLocks noChangeArrowheads="1"/>
            </p:cNvSpPr>
            <p:nvPr/>
          </p:nvSpPr>
          <p:spPr bwMode="auto">
            <a:xfrm>
              <a:off x="2054087" y="4550417"/>
              <a:ext cx="256535" cy="2564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" name="Freeform 64"/>
            <p:cNvSpPr/>
            <p:nvPr/>
          </p:nvSpPr>
          <p:spPr bwMode="auto">
            <a:xfrm>
              <a:off x="2054087" y="4550417"/>
              <a:ext cx="243867" cy="176778"/>
            </a:xfrm>
            <a:custGeom>
              <a:avLst/>
              <a:gdLst>
                <a:gd name="T0" fmla="*/ 110 w 181"/>
                <a:gd name="T1" fmla="*/ 70 h 131"/>
                <a:gd name="T2" fmla="*/ 181 w 181"/>
                <a:gd name="T3" fmla="*/ 54 h 131"/>
                <a:gd name="T4" fmla="*/ 95 w 181"/>
                <a:gd name="T5" fmla="*/ 0 h 131"/>
                <a:gd name="T6" fmla="*/ 0 w 181"/>
                <a:gd name="T7" fmla="*/ 95 h 131"/>
                <a:gd name="T8" fmla="*/ 7 w 181"/>
                <a:gd name="T9" fmla="*/ 130 h 131"/>
                <a:gd name="T10" fmla="*/ 110 w 181"/>
                <a:gd name="T11" fmla="*/ 7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31">
                  <a:moveTo>
                    <a:pt x="110" y="70"/>
                  </a:moveTo>
                  <a:cubicBezTo>
                    <a:pt x="133" y="48"/>
                    <a:pt x="168" y="52"/>
                    <a:pt x="181" y="54"/>
                  </a:cubicBezTo>
                  <a:cubicBezTo>
                    <a:pt x="166" y="22"/>
                    <a:pt x="133" y="0"/>
                    <a:pt x="95" y="0"/>
                  </a:cubicBezTo>
                  <a:cubicBezTo>
                    <a:pt x="43" y="0"/>
                    <a:pt x="0" y="42"/>
                    <a:pt x="0" y="95"/>
                  </a:cubicBezTo>
                  <a:cubicBezTo>
                    <a:pt x="0" y="107"/>
                    <a:pt x="2" y="119"/>
                    <a:pt x="7" y="130"/>
                  </a:cubicBezTo>
                  <a:cubicBezTo>
                    <a:pt x="60" y="131"/>
                    <a:pt x="82" y="97"/>
                    <a:pt x="110" y="7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8999"/>
                  </a:srgbClr>
                </a:gs>
                <a:gs pos="100000">
                  <a:srgbClr val="FFFFFF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62038" y="4443413"/>
            <a:ext cx="7107237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应用领域包括纳米材料、生物医药、物理、化学等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0824" y="155575"/>
            <a:ext cx="5833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高性能计算应用</a:t>
            </a:r>
            <a:r>
              <a:rPr lang="en-US" altLang="zh-CN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当前应用领域</a:t>
            </a:r>
          </a:p>
        </p:txBody>
      </p:sp>
      <p:sp>
        <p:nvSpPr>
          <p:cNvPr id="18" name="矩形 17"/>
          <p:cNvSpPr/>
          <p:nvPr/>
        </p:nvSpPr>
        <p:spPr>
          <a:xfrm>
            <a:off x="755650" y="1620838"/>
            <a:ext cx="415925" cy="203041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5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机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时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用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百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比</a:t>
            </a:r>
          </a:p>
        </p:txBody>
      </p:sp>
      <p:graphicFrame>
        <p:nvGraphicFramePr>
          <p:cNvPr id="12" name="图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705496"/>
              </p:ext>
            </p:extLst>
          </p:nvPr>
        </p:nvGraphicFramePr>
        <p:xfrm>
          <a:off x="1171575" y="957939"/>
          <a:ext cx="7792913" cy="3496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871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4763" y="0"/>
            <a:ext cx="9148763" cy="771525"/>
          </a:xfrm>
          <a:prstGeom prst="rect">
            <a:avLst/>
          </a:prstGeom>
          <a:solidFill>
            <a:srgbClr val="0BA9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219" name="Picture 3" descr="C:\Users\xiaofei\Desktop\超算PPT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4678363"/>
            <a:ext cx="1584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3"/>
          <p:cNvGrpSpPr>
            <a:grpSpLocks/>
          </p:cNvGrpSpPr>
          <p:nvPr/>
        </p:nvGrpSpPr>
        <p:grpSpPr bwMode="auto">
          <a:xfrm>
            <a:off x="827584" y="4587974"/>
            <a:ext cx="132854" cy="123825"/>
            <a:chOff x="2044586" y="4539268"/>
            <a:chExt cx="278705" cy="278705"/>
          </a:xfrm>
        </p:grpSpPr>
        <p:sp>
          <p:nvSpPr>
            <p:cNvPr id="26" name="Oval 62"/>
            <p:cNvSpPr>
              <a:spLocks noChangeArrowheads="1"/>
            </p:cNvSpPr>
            <p:nvPr/>
          </p:nvSpPr>
          <p:spPr bwMode="auto">
            <a:xfrm>
              <a:off x="2044586" y="4539268"/>
              <a:ext cx="278705" cy="278705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A50021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8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" name="Oval 63"/>
            <p:cNvSpPr>
              <a:spLocks noChangeArrowheads="1"/>
            </p:cNvSpPr>
            <p:nvPr/>
          </p:nvSpPr>
          <p:spPr bwMode="auto">
            <a:xfrm>
              <a:off x="2054087" y="4550417"/>
              <a:ext cx="256535" cy="2564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" name="Freeform 64"/>
            <p:cNvSpPr/>
            <p:nvPr/>
          </p:nvSpPr>
          <p:spPr bwMode="auto">
            <a:xfrm>
              <a:off x="2054087" y="4550417"/>
              <a:ext cx="243867" cy="176778"/>
            </a:xfrm>
            <a:custGeom>
              <a:avLst/>
              <a:gdLst>
                <a:gd name="T0" fmla="*/ 110 w 181"/>
                <a:gd name="T1" fmla="*/ 70 h 131"/>
                <a:gd name="T2" fmla="*/ 181 w 181"/>
                <a:gd name="T3" fmla="*/ 54 h 131"/>
                <a:gd name="T4" fmla="*/ 95 w 181"/>
                <a:gd name="T5" fmla="*/ 0 h 131"/>
                <a:gd name="T6" fmla="*/ 0 w 181"/>
                <a:gd name="T7" fmla="*/ 95 h 131"/>
                <a:gd name="T8" fmla="*/ 7 w 181"/>
                <a:gd name="T9" fmla="*/ 130 h 131"/>
                <a:gd name="T10" fmla="*/ 110 w 181"/>
                <a:gd name="T11" fmla="*/ 7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31">
                  <a:moveTo>
                    <a:pt x="110" y="70"/>
                  </a:moveTo>
                  <a:cubicBezTo>
                    <a:pt x="133" y="48"/>
                    <a:pt x="168" y="52"/>
                    <a:pt x="181" y="54"/>
                  </a:cubicBezTo>
                  <a:cubicBezTo>
                    <a:pt x="166" y="22"/>
                    <a:pt x="133" y="0"/>
                    <a:pt x="95" y="0"/>
                  </a:cubicBezTo>
                  <a:cubicBezTo>
                    <a:pt x="43" y="0"/>
                    <a:pt x="0" y="42"/>
                    <a:pt x="0" y="95"/>
                  </a:cubicBezTo>
                  <a:cubicBezTo>
                    <a:pt x="0" y="107"/>
                    <a:pt x="2" y="119"/>
                    <a:pt x="7" y="130"/>
                  </a:cubicBezTo>
                  <a:cubicBezTo>
                    <a:pt x="60" y="131"/>
                    <a:pt x="82" y="97"/>
                    <a:pt x="110" y="7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8999"/>
                  </a:srgbClr>
                </a:gs>
                <a:gs pos="100000">
                  <a:srgbClr val="FFFFFF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62038" y="4443413"/>
            <a:ext cx="7107237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主要工程应用随自主研发的热点而变化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0824" y="155575"/>
            <a:ext cx="60493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高性能计算应用</a:t>
            </a:r>
            <a:r>
              <a:rPr lang="en-US" altLang="zh-CN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主要工程应用</a:t>
            </a:r>
          </a:p>
        </p:txBody>
      </p:sp>
      <p:sp>
        <p:nvSpPr>
          <p:cNvPr id="22" name="矩形 21"/>
          <p:cNvSpPr/>
          <p:nvPr/>
        </p:nvSpPr>
        <p:spPr>
          <a:xfrm>
            <a:off x="755650" y="1620838"/>
            <a:ext cx="415925" cy="203041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5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机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时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用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百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比</a:t>
            </a:r>
          </a:p>
        </p:txBody>
      </p:sp>
      <p:graphicFrame>
        <p:nvGraphicFramePr>
          <p:cNvPr id="12" name="图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294873"/>
              </p:ext>
            </p:extLst>
          </p:nvPr>
        </p:nvGraphicFramePr>
        <p:xfrm>
          <a:off x="1062038" y="850014"/>
          <a:ext cx="7686426" cy="3685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3905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4763" y="0"/>
            <a:ext cx="9148763" cy="771525"/>
          </a:xfrm>
          <a:prstGeom prst="rect">
            <a:avLst/>
          </a:prstGeom>
          <a:solidFill>
            <a:srgbClr val="0BA9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171" name="Picture 3" descr="C:\Users\xiaofei\Desktop\超算PPT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4678363"/>
            <a:ext cx="1584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40"/>
          <p:cNvGrpSpPr/>
          <p:nvPr/>
        </p:nvGrpSpPr>
        <p:grpSpPr>
          <a:xfrm>
            <a:off x="214282" y="974887"/>
            <a:ext cx="5143536" cy="763891"/>
            <a:chOff x="214282" y="857238"/>
            <a:chExt cx="5143536" cy="763891"/>
          </a:xfrm>
        </p:grpSpPr>
        <p:sp>
          <p:nvSpPr>
            <p:cNvPr id="42" name="文本框 61"/>
            <p:cNvSpPr txBox="1"/>
            <p:nvPr/>
          </p:nvSpPr>
          <p:spPr>
            <a:xfrm>
              <a:off x="416872" y="882465"/>
              <a:ext cx="49409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航空航天：</a:t>
              </a:r>
              <a:r>
                <a:rPr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支线客机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ARJ21</a:t>
              </a:r>
              <a:r>
                <a:rPr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，大飞机</a:t>
              </a:r>
              <a:r>
                <a:rPr 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C919</a:t>
              </a:r>
              <a:r>
                <a:rPr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，宽体客机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C929</a:t>
              </a:r>
              <a:r>
                <a:rPr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，飞机发动机，卫星设备，空间站与飞船对接结构预演设计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214282" y="857238"/>
              <a:ext cx="5143536" cy="52529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00B05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4" name="同侧圆角矩形 4"/>
          <p:cNvSpPr/>
          <p:nvPr/>
        </p:nvSpPr>
        <p:spPr>
          <a:xfrm>
            <a:off x="5715008" y="857239"/>
            <a:ext cx="3286116" cy="9286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t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中国商飞上海飞机设计研究院</a:t>
            </a:r>
            <a:endParaRPr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114300" lvl="1" indent="-114300" defTabSz="5334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中航商用飞机发动机有限责任公司</a:t>
            </a:r>
            <a:endParaRPr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114300" lvl="1" indent="-114300" defTabSz="5334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西安航空计算技术研究所</a:t>
            </a:r>
            <a:endParaRPr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114300" lvl="1" indent="-114300" defTabSz="5334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上海航天局</a:t>
            </a:r>
          </a:p>
        </p:txBody>
      </p:sp>
      <p:grpSp>
        <p:nvGrpSpPr>
          <p:cNvPr id="3" name="组合 46"/>
          <p:cNvGrpSpPr/>
          <p:nvPr/>
        </p:nvGrpSpPr>
        <p:grpSpPr>
          <a:xfrm>
            <a:off x="214282" y="2903713"/>
            <a:ext cx="5143536" cy="525293"/>
            <a:chOff x="214282" y="857238"/>
            <a:chExt cx="5143536" cy="525293"/>
          </a:xfrm>
        </p:grpSpPr>
        <p:sp>
          <p:nvSpPr>
            <p:cNvPr id="48" name="文本框 61"/>
            <p:cNvSpPr txBox="1"/>
            <p:nvPr/>
          </p:nvSpPr>
          <p:spPr>
            <a:xfrm>
              <a:off x="416872" y="969461"/>
              <a:ext cx="48695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000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汽车工业：</a:t>
              </a:r>
              <a:r>
                <a:rPr lang="zh-CN" altLang="en-US" sz="1400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安全性评估，外形设计，工艺优化</a:t>
              </a:r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214282" y="857238"/>
              <a:ext cx="5143536" cy="52529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7030A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0" name="同侧圆角矩形 4"/>
          <p:cNvSpPr/>
          <p:nvPr/>
        </p:nvSpPr>
        <p:spPr>
          <a:xfrm>
            <a:off x="6000760" y="2857502"/>
            <a:ext cx="2071702" cy="9286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t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上汽集团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114300" lvl="1" indent="-114300" defTabSz="5334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华晨宝马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114300" lvl="1" indent="-114300" defTabSz="5334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奇瑞汽车</a:t>
            </a:r>
            <a:endParaRPr lang="en-US" altLang="zh-CN" sz="1400" kern="12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114300" lvl="1" indent="-114300" defTabSz="5334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zh-CN" altLang="en-US" sz="1400" kern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延锋、联合电子</a:t>
            </a:r>
          </a:p>
        </p:txBody>
      </p:sp>
      <p:pic>
        <p:nvPicPr>
          <p:cNvPr id="55" name="Picture 3" descr="C:\Users\xiaofei\Desktop\超算PPT\图片\中国商飞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120088"/>
            <a:ext cx="684481" cy="3045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xiaofei\Desktop\超算PPT\图片\中航商发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0398" y="1928808"/>
            <a:ext cx="1431512" cy="6386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图片 71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9" y="1720114"/>
            <a:ext cx="2928958" cy="99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7" cstate="print"/>
          <a:srcRect l="4795"/>
          <a:stretch>
            <a:fillRect/>
          </a:stretch>
        </p:blipFill>
        <p:spPr bwMode="auto">
          <a:xfrm>
            <a:off x="3111771" y="3709138"/>
            <a:ext cx="1987579" cy="93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452" y="3709138"/>
            <a:ext cx="2362398" cy="100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4" descr="C:\Users\xiaofei\Desktop\超算PPT\图片\上汽集团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3865583"/>
            <a:ext cx="600512" cy="5365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C:\Users\xiaofei\Desktop\超算PPT\图片\华晨宝马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93082" y="3830653"/>
            <a:ext cx="750686" cy="66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3" descr="C:\Users\xiaofei\Desktop\超算PPT\图片\吉利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8148" y="3889385"/>
            <a:ext cx="574744" cy="51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4" descr="C:\Users\xiaofei\Desktop\超算PPT\图片\奇瑞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15206" y="3830653"/>
            <a:ext cx="654817" cy="58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50825" y="155575"/>
            <a:ext cx="50419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超算应用</a:t>
            </a:r>
            <a:r>
              <a:rPr lang="en-US" altLang="zh-CN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主要工程应用</a:t>
            </a:r>
          </a:p>
        </p:txBody>
      </p:sp>
      <p:pic>
        <p:nvPicPr>
          <p:cNvPr id="24" name="stream_with_tr_m021_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428596" y="1500180"/>
            <a:ext cx="1500166" cy="1338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4763" y="0"/>
            <a:ext cx="9148763" cy="771525"/>
          </a:xfrm>
          <a:prstGeom prst="rect">
            <a:avLst/>
          </a:prstGeom>
          <a:solidFill>
            <a:srgbClr val="0BA9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171" name="Picture 3" descr="C:\Users\xiaofei\Desktop\超算PPT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4678363"/>
            <a:ext cx="1584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40"/>
          <p:cNvGrpSpPr/>
          <p:nvPr/>
        </p:nvGrpSpPr>
        <p:grpSpPr>
          <a:xfrm>
            <a:off x="214282" y="974887"/>
            <a:ext cx="5143536" cy="525293"/>
            <a:chOff x="214282" y="857238"/>
            <a:chExt cx="5143536" cy="525293"/>
          </a:xfrm>
        </p:grpSpPr>
        <p:sp>
          <p:nvSpPr>
            <p:cNvPr id="42" name="文本框 61"/>
            <p:cNvSpPr txBox="1"/>
            <p:nvPr/>
          </p:nvSpPr>
          <p:spPr>
            <a:xfrm>
              <a:off x="416872" y="953903"/>
              <a:ext cx="4869508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钢铁工业：</a:t>
              </a:r>
              <a:r>
                <a:rPr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设备改造，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生产工艺</a:t>
              </a:r>
              <a:r>
                <a:rPr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，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新材料设计</a:t>
              </a:r>
              <a:endPara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214282" y="857238"/>
              <a:ext cx="5143536" cy="52529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00B0F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4" name="同侧圆角矩形 4"/>
          <p:cNvSpPr/>
          <p:nvPr/>
        </p:nvSpPr>
        <p:spPr>
          <a:xfrm>
            <a:off x="5715008" y="857239"/>
            <a:ext cx="3286116" cy="9286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t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宝钢研究院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.</a:t>
            </a:r>
          </a:p>
          <a:p>
            <a:pPr marL="114300" lvl="1" indent="-114300" defTabSz="5334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西马克技术（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SMS </a:t>
            </a:r>
            <a:r>
              <a:rPr lang="en-US" altLang="zh-CN" sz="12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Siemag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 Technology (Beijing) Co., Ltd.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）</a:t>
            </a:r>
            <a:endParaRPr lang="zh-CN" altLang="en-US" sz="12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grpSp>
        <p:nvGrpSpPr>
          <p:cNvPr id="3" name="组合 46"/>
          <p:cNvGrpSpPr/>
          <p:nvPr/>
        </p:nvGrpSpPr>
        <p:grpSpPr>
          <a:xfrm>
            <a:off x="214282" y="2903713"/>
            <a:ext cx="5286412" cy="525293"/>
            <a:chOff x="214282" y="857238"/>
            <a:chExt cx="5286412" cy="525293"/>
          </a:xfrm>
        </p:grpSpPr>
        <p:sp>
          <p:nvSpPr>
            <p:cNvPr id="48" name="文本框 61"/>
            <p:cNvSpPr txBox="1"/>
            <p:nvPr/>
          </p:nvSpPr>
          <p:spPr>
            <a:xfrm>
              <a:off x="416872" y="953903"/>
              <a:ext cx="5083822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船舶工业：</a:t>
              </a:r>
              <a:r>
                <a:rPr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船体设计，动力性能设计优化，船用发动机</a:t>
              </a:r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214282" y="857238"/>
              <a:ext cx="5143536" cy="52529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FF000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0" name="同侧圆角矩形 4"/>
          <p:cNvSpPr/>
          <p:nvPr/>
        </p:nvSpPr>
        <p:spPr>
          <a:xfrm>
            <a:off x="5715008" y="2786065"/>
            <a:ext cx="3286116" cy="9286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t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中船工业：船舶水动力性能设计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114300" lvl="1" indent="-114300" defTabSz="5334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沪东重机：中低速大功率柴油机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114300" lvl="1" indent="-114300" defTabSz="5334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上海船舶运输科学研究所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114300" lvl="1" indent="-114300" defTabSz="5334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altLang="zh-CN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708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研究所</a:t>
            </a:r>
            <a:endParaRPr lang="zh-CN" altLang="en-US" sz="1400" kern="12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pic>
        <p:nvPicPr>
          <p:cNvPr id="28" name="Picture 6" descr="C:\Users\xiaofei\Desktop\超算PPT\图片\宝钢集团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433510"/>
            <a:ext cx="874713" cy="781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1673467"/>
            <a:ext cx="1500198" cy="28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图片 29" descr="mises-all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637436"/>
            <a:ext cx="1763062" cy="100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 descr="dip_mag"/>
          <p:cNvPicPr>
            <a:picLocks noChangeAspect="1" noChangeArrowheads="1"/>
          </p:cNvPicPr>
          <p:nvPr/>
        </p:nvPicPr>
        <p:blipFill>
          <a:blip r:embed="rId6" cstate="print"/>
          <a:srcRect l="9177" t="5760" r="25890" b="1839"/>
          <a:stretch>
            <a:fillRect/>
          </a:stretch>
        </p:blipFill>
        <p:spPr bwMode="auto">
          <a:xfrm>
            <a:off x="2706058" y="1643056"/>
            <a:ext cx="10042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图片 8"/>
          <p:cNvPicPr>
            <a:picLocks noChangeAspect="1" noChangeArrowheads="1"/>
          </p:cNvPicPr>
          <p:nvPr/>
        </p:nvPicPr>
        <p:blipFill>
          <a:blip r:embed="rId7" cstate="print"/>
          <a:srcRect r="2705"/>
          <a:stretch>
            <a:fillRect/>
          </a:stretch>
        </p:blipFill>
        <p:spPr bwMode="auto">
          <a:xfrm>
            <a:off x="1677418" y="1637436"/>
            <a:ext cx="910474" cy="10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00033" y="1643056"/>
            <a:ext cx="124864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 descr="C:\Users\xiaofei\Desktop\超算PPT\图片\中船工业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49954" y="3546489"/>
            <a:ext cx="115093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86644" y="3832241"/>
            <a:ext cx="7715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71801" y="3714758"/>
            <a:ext cx="84093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35" descr="p30j0"/>
          <p:cNvPicPr>
            <a:picLocks noChangeAspect="1"/>
          </p:cNvPicPr>
          <p:nvPr/>
        </p:nvPicPr>
        <p:blipFill>
          <a:blip r:embed="rId12" cstate="print"/>
          <a:srcRect l="22161" b="5899"/>
          <a:stretch>
            <a:fillRect/>
          </a:stretch>
        </p:blipFill>
        <p:spPr bwMode="auto">
          <a:xfrm>
            <a:off x="428596" y="3714758"/>
            <a:ext cx="128838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图片 36" descr="streamlineJ0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71604" y="3714758"/>
            <a:ext cx="144476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4" cstate="print"/>
          <a:srcRect l="29875"/>
          <a:stretch>
            <a:fillRect/>
          </a:stretch>
        </p:blipFill>
        <p:spPr bwMode="auto">
          <a:xfrm>
            <a:off x="4071934" y="3714758"/>
            <a:ext cx="171105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50825" y="155575"/>
            <a:ext cx="50419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超算应用</a:t>
            </a:r>
            <a:r>
              <a:rPr lang="en-US" altLang="zh-CN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主要工程应用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4763" y="0"/>
            <a:ext cx="9148763" cy="771525"/>
          </a:xfrm>
          <a:prstGeom prst="rect">
            <a:avLst/>
          </a:prstGeom>
          <a:solidFill>
            <a:srgbClr val="0BA9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171" name="Picture 3" descr="C:\Users\xiaofei\Desktop\超算PPT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4678363"/>
            <a:ext cx="1584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40"/>
          <p:cNvGrpSpPr/>
          <p:nvPr/>
        </p:nvGrpSpPr>
        <p:grpSpPr>
          <a:xfrm>
            <a:off x="214282" y="974887"/>
            <a:ext cx="5143536" cy="525293"/>
            <a:chOff x="214282" y="857238"/>
            <a:chExt cx="5143536" cy="525293"/>
          </a:xfrm>
        </p:grpSpPr>
        <p:sp>
          <p:nvSpPr>
            <p:cNvPr id="42" name="文本框 61"/>
            <p:cNvSpPr txBox="1"/>
            <p:nvPr/>
          </p:nvSpPr>
          <p:spPr>
            <a:xfrm>
              <a:off x="416872" y="953903"/>
              <a:ext cx="4869508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能源工业：</a:t>
              </a:r>
              <a:r>
                <a:rPr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安全评估，抗震分析，发电机组设计</a:t>
              </a: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214282" y="857238"/>
              <a:ext cx="5143536" cy="52529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00206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4" name="同侧圆角矩形 4"/>
          <p:cNvSpPr/>
          <p:nvPr/>
        </p:nvSpPr>
        <p:spPr>
          <a:xfrm>
            <a:off x="5715008" y="857239"/>
            <a:ext cx="3286116" cy="9286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t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上海核工程研究设计院：国产化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AP1000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、大型先进压水堆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CAP1400</a:t>
            </a:r>
          </a:p>
          <a:p>
            <a:pPr marL="114300" lvl="1" indent="-114300" defTabSz="5334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上海电气：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1000MW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火力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&amp;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核电机组设计、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2MW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风机研发</a:t>
            </a:r>
            <a:endParaRPr lang="zh-CN" altLang="en-US" sz="12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grpSp>
        <p:nvGrpSpPr>
          <p:cNvPr id="3" name="组合 46"/>
          <p:cNvGrpSpPr/>
          <p:nvPr/>
        </p:nvGrpSpPr>
        <p:grpSpPr>
          <a:xfrm>
            <a:off x="214282" y="2786064"/>
            <a:ext cx="5286412" cy="525293"/>
            <a:chOff x="214282" y="857238"/>
            <a:chExt cx="5286412" cy="525293"/>
          </a:xfrm>
        </p:grpSpPr>
        <p:sp>
          <p:nvSpPr>
            <p:cNvPr id="48" name="文本框 61"/>
            <p:cNvSpPr txBox="1"/>
            <p:nvPr/>
          </p:nvSpPr>
          <p:spPr>
            <a:xfrm>
              <a:off x="416872" y="953903"/>
              <a:ext cx="5083822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市政工程：</a:t>
              </a:r>
              <a:r>
                <a:rPr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隧道工程，桥梁工程，安全评估</a:t>
              </a:r>
              <a:endPara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214282" y="857238"/>
              <a:ext cx="5143536" cy="52529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A8540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0" name="同侧圆角矩形 4"/>
          <p:cNvSpPr/>
          <p:nvPr/>
        </p:nvSpPr>
        <p:spPr>
          <a:xfrm>
            <a:off x="5715008" y="2786065"/>
            <a:ext cx="3286116" cy="9286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t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上海隧道设计院等：外环线隧道、复兴路隧道、崇明越江隧道、青草沙水源、闵浦二桥、南京长江隧道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pic>
        <p:nvPicPr>
          <p:cNvPr id="25" name="Picture 5" descr="C:\Users\xiaofei\Desktop\超算PPT\图片\国家核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928808"/>
            <a:ext cx="842963" cy="752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xiaofei\Desktop\超算PPT\图片\上海电气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3939" y="1714494"/>
            <a:ext cx="1184275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643056"/>
            <a:ext cx="145764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 descr="new-stress1-m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1643056"/>
            <a:ext cx="143978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 descr="new-stress3-mi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1643056"/>
            <a:ext cx="143774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 descr="联络通道剖视图"/>
          <p:cNvPicPr>
            <a:picLocks noChangeAspect="1" noChangeArrowheads="1"/>
          </p:cNvPicPr>
          <p:nvPr/>
        </p:nvPicPr>
        <p:blipFill>
          <a:blip r:embed="rId8" cstate="print"/>
          <a:srcRect l="6683" b="-1688"/>
          <a:stretch>
            <a:fillRect/>
          </a:stretch>
        </p:blipFill>
        <p:spPr bwMode="auto">
          <a:xfrm>
            <a:off x="4143372" y="4309769"/>
            <a:ext cx="1571078" cy="83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9" cstate="print"/>
          <a:srcRect l="3427" t="10580"/>
          <a:stretch>
            <a:fillRect/>
          </a:stretch>
        </p:blipFill>
        <p:spPr bwMode="auto">
          <a:xfrm>
            <a:off x="2786050" y="3357568"/>
            <a:ext cx="222307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3571882"/>
            <a:ext cx="1326506" cy="1000132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72198" y="3929072"/>
            <a:ext cx="1047748" cy="46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29520" y="3998378"/>
            <a:ext cx="857256" cy="41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250825" y="155575"/>
            <a:ext cx="50419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超算应用</a:t>
            </a:r>
            <a:r>
              <a:rPr lang="en-US" altLang="zh-CN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主要工程应用</a:t>
            </a:r>
          </a:p>
        </p:txBody>
      </p:sp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57290" y="4000510"/>
            <a:ext cx="1571604" cy="114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8763" cy="771525"/>
          </a:xfrm>
          <a:prstGeom prst="rect">
            <a:avLst/>
          </a:prstGeom>
          <a:solidFill>
            <a:srgbClr val="0BA9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71420"/>
            <a:ext cx="8229600" cy="651260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  要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1772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8945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8763" cy="771525"/>
          </a:xfrm>
          <a:prstGeom prst="rect">
            <a:avLst/>
          </a:prstGeom>
          <a:solidFill>
            <a:srgbClr val="0BA9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214296"/>
            <a:ext cx="5357850" cy="40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工业仿真平台 </a:t>
            </a:r>
            <a:r>
              <a:rPr lang="en-US" altLang="zh-CN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–</a:t>
            </a: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工业创新社区</a:t>
            </a:r>
            <a:endParaRPr lang="en-US" altLang="zh-CN" sz="2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3483460-6B39-5E46-8EAC-2F17135D6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275606"/>
            <a:ext cx="5261606" cy="306237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152E4DF-28A0-8449-B918-CB02C79DFCA3}"/>
              </a:ext>
            </a:extLst>
          </p:cNvPr>
          <p:cNvSpPr/>
          <p:nvPr/>
        </p:nvSpPr>
        <p:spPr>
          <a:xfrm>
            <a:off x="107504" y="1131590"/>
            <a:ext cx="3337974" cy="3602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  <a:spcBef>
                <a:spcPts val="45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依托国家高性能计算环境，基于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互联网和云计算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等技术，开发构建工业创新优化设计服务社区。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200000"/>
              </a:lnSpc>
              <a:spcBef>
                <a:spcPts val="45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为用户提供专业可靠的仿真分析和优化设计服务，实现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生产性运行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200000"/>
              </a:lnSpc>
              <a:spcBef>
                <a:spcPts val="45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建立管理规范和运营机制，培育形成基于国家高性能计算服务环境的工业产品创新设计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生态环境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8936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8763" cy="771525"/>
          </a:xfrm>
          <a:prstGeom prst="rect">
            <a:avLst/>
          </a:prstGeom>
          <a:solidFill>
            <a:srgbClr val="0BA9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214296"/>
            <a:ext cx="5357850" cy="40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新一代工业仿真云平台</a:t>
            </a:r>
            <a:endParaRPr lang="en-US" altLang="zh-CN" sz="2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图片 4" descr="手机屏幕截图&#10;&#10;描述已自动生成">
            <a:extLst>
              <a:ext uri="{FF2B5EF4-FFF2-40B4-BE49-F238E27FC236}">
                <a16:creationId xmlns:a16="http://schemas.microsoft.com/office/drawing/2014/main" id="{12BBC0B5-E3AD-A147-BF98-FD9A22C62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187" y="3209037"/>
            <a:ext cx="2773528" cy="1585195"/>
          </a:xfrm>
          <a:prstGeom prst="rect">
            <a:avLst/>
          </a:prstGeom>
        </p:spPr>
      </p:pic>
      <p:pic>
        <p:nvPicPr>
          <p:cNvPr id="7" name="图片 6" descr="手机屏幕截图&#10;&#10;描述已自动生成">
            <a:extLst>
              <a:ext uri="{FF2B5EF4-FFF2-40B4-BE49-F238E27FC236}">
                <a16:creationId xmlns:a16="http://schemas.microsoft.com/office/drawing/2014/main" id="{C88B496E-55CC-2741-962C-58AD93F7D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403" y="1012053"/>
            <a:ext cx="2773530" cy="1648666"/>
          </a:xfrm>
          <a:prstGeom prst="rect">
            <a:avLst/>
          </a:prstGeom>
        </p:spPr>
      </p:pic>
      <p:pic>
        <p:nvPicPr>
          <p:cNvPr id="11" name="图片 10" descr="电脑屏幕截图&#10;&#10;描述已自动生成">
            <a:extLst>
              <a:ext uri="{FF2B5EF4-FFF2-40B4-BE49-F238E27FC236}">
                <a16:creationId xmlns:a16="http://schemas.microsoft.com/office/drawing/2014/main" id="{B20E85DA-E719-9B4A-A013-4B8F7A121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3" y="3192424"/>
            <a:ext cx="2773528" cy="1585195"/>
          </a:xfrm>
          <a:prstGeom prst="rect">
            <a:avLst/>
          </a:prstGeom>
        </p:spPr>
      </p:pic>
      <p:pic>
        <p:nvPicPr>
          <p:cNvPr id="15" name="图片 14" descr="电脑屏幕的截图&#10;&#10;描述已自动生成">
            <a:extLst>
              <a:ext uri="{FF2B5EF4-FFF2-40B4-BE49-F238E27FC236}">
                <a16:creationId xmlns:a16="http://schemas.microsoft.com/office/drawing/2014/main" id="{AB3A04F6-7A59-6140-9C0A-4C93AE9C8F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741" y="1043789"/>
            <a:ext cx="2773531" cy="1585197"/>
          </a:xfrm>
          <a:prstGeom prst="rect">
            <a:avLst/>
          </a:prstGeom>
        </p:spPr>
      </p:pic>
      <p:pic>
        <p:nvPicPr>
          <p:cNvPr id="17" name="图片 16" descr="电脑萤幕的截图&#10;&#10;描述已自动生成">
            <a:extLst>
              <a:ext uri="{FF2B5EF4-FFF2-40B4-BE49-F238E27FC236}">
                <a16:creationId xmlns:a16="http://schemas.microsoft.com/office/drawing/2014/main" id="{A02245A9-8F14-324B-8974-6C1C5CF31E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85" y="3192424"/>
            <a:ext cx="2555432" cy="1648666"/>
          </a:xfrm>
          <a:prstGeom prst="rect">
            <a:avLst/>
          </a:prstGeom>
        </p:spPr>
      </p:pic>
      <p:pic>
        <p:nvPicPr>
          <p:cNvPr id="19" name="图片 18" descr="手机屏幕截图&#10;&#10;描述已自动生成">
            <a:extLst>
              <a:ext uri="{FF2B5EF4-FFF2-40B4-BE49-F238E27FC236}">
                <a16:creationId xmlns:a16="http://schemas.microsoft.com/office/drawing/2014/main" id="{6B8E8346-E460-704E-A4FC-3ADA7C3025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1" y="1043789"/>
            <a:ext cx="2773530" cy="158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7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8763" cy="771525"/>
          </a:xfrm>
          <a:prstGeom prst="rect">
            <a:avLst/>
          </a:prstGeom>
          <a:solidFill>
            <a:srgbClr val="0BA9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71420"/>
            <a:ext cx="8229600" cy="651260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  要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548523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3999" cy="771525"/>
          </a:xfrm>
          <a:prstGeom prst="rect">
            <a:avLst/>
          </a:prstGeom>
          <a:solidFill>
            <a:srgbClr val="0BA9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714348" y="0"/>
            <a:ext cx="7643866" cy="719954"/>
          </a:xfrm>
          <a:noFill/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建立</a:t>
            </a:r>
            <a:r>
              <a:rPr lang="zh-CN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超算</a:t>
            </a: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中心、</a:t>
            </a:r>
            <a:r>
              <a:rPr lang="zh-CN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分中心</a:t>
            </a: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与</a:t>
            </a:r>
            <a:r>
              <a:rPr lang="zh-CN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企业内部</a:t>
            </a: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多种类</a:t>
            </a:r>
            <a:r>
              <a:rPr lang="zh-CN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计算资源</a:t>
            </a: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共享机制</a:t>
            </a:r>
            <a:r>
              <a:rPr lang="zh-CN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满足</a:t>
            </a:r>
            <a:r>
              <a:rPr lang="zh-CN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面向更多不同工业企业需求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82" y="1022908"/>
            <a:ext cx="6321288" cy="412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26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8611" b="31656"/>
          <a:stretch>
            <a:fillRect/>
          </a:stretch>
        </p:blipFill>
        <p:spPr bwMode="auto">
          <a:xfrm>
            <a:off x="-4763" y="3000378"/>
            <a:ext cx="5357818" cy="20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6452" r="36291" b="65161"/>
          <a:stretch>
            <a:fillRect/>
          </a:stretch>
        </p:blipFill>
        <p:spPr bwMode="auto">
          <a:xfrm>
            <a:off x="4071934" y="3071816"/>
            <a:ext cx="5072066" cy="192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500034" y="787880"/>
            <a:ext cx="8643966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0" indent="-1079500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Arial Narrow" pitchFamily="34" charset="0"/>
                <a:ea typeface="微软雅黑" pitchFamily="34" charset="-122"/>
              </a:rPr>
              <a:t>服务：</a:t>
            </a:r>
            <a:r>
              <a:rPr lang="zh-CN" altLang="en-US" dirty="0">
                <a:latin typeface="Arial Narrow" pitchFamily="34" charset="0"/>
                <a:ea typeface="微软雅黑" pitchFamily="34" charset="-122"/>
              </a:rPr>
              <a:t>对标国际最先进云计算技术，打造上海超算自主知识产权的</a:t>
            </a:r>
            <a:r>
              <a:rPr lang="en-US" altLang="zh-CN" dirty="0" err="1">
                <a:latin typeface="Arial Narrow" pitchFamily="34" charset="0"/>
                <a:ea typeface="微软雅黑" pitchFamily="34" charset="-122"/>
              </a:rPr>
              <a:t>PaaS</a:t>
            </a:r>
            <a:r>
              <a:rPr lang="zh-CN" altLang="en-US" dirty="0">
                <a:latin typeface="Arial Narrow" pitchFamily="34" charset="0"/>
                <a:ea typeface="微软雅黑" pitchFamily="34" charset="-122"/>
              </a:rPr>
              <a:t>云平台，提供第三方公共服务</a:t>
            </a:r>
            <a:endParaRPr lang="en-US" altLang="zh-CN" dirty="0">
              <a:latin typeface="Arial Narrow" pitchFamily="34" charset="0"/>
              <a:ea typeface="微软雅黑" pitchFamily="34" charset="-122"/>
            </a:endParaRPr>
          </a:p>
          <a:p>
            <a:pPr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Arial Narrow" pitchFamily="34" charset="0"/>
                <a:ea typeface="微软雅黑" pitchFamily="34" charset="-122"/>
              </a:rPr>
              <a:t>用户：</a:t>
            </a:r>
            <a:r>
              <a:rPr lang="zh-CN" altLang="en-US" dirty="0">
                <a:latin typeface="Arial Narrow" pitchFamily="34" charset="0"/>
                <a:ea typeface="微软雅黑" pitchFamily="34" charset="-122"/>
              </a:rPr>
              <a:t>为政府事业单位、中小企业等提供运行稳定的定制化云计算服务</a:t>
            </a:r>
            <a:endParaRPr lang="en-US" altLang="zh-CN" dirty="0">
              <a:latin typeface="Arial Narrow" pitchFamily="34" charset="0"/>
              <a:ea typeface="微软雅黑" pitchFamily="34" charset="-122"/>
            </a:endParaRPr>
          </a:p>
          <a:p>
            <a:pPr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Arial Narrow" pitchFamily="34" charset="0"/>
                <a:ea typeface="微软雅黑" pitchFamily="34" charset="-122"/>
              </a:rPr>
              <a:t>技术：</a:t>
            </a:r>
            <a:r>
              <a:rPr lang="zh-CN" altLang="en-US" dirty="0">
                <a:latin typeface="Arial Narrow" pitchFamily="34" charset="0"/>
                <a:ea typeface="微软雅黑" pitchFamily="34" charset="-122"/>
              </a:rPr>
              <a:t>面向“互联网＋”，引入微服务和云原生等先进技术架构</a:t>
            </a:r>
            <a:r>
              <a:rPr lang="en-US" altLang="zh-CN" dirty="0">
                <a:latin typeface="Arial Narrow" pitchFamily="34" charset="0"/>
                <a:ea typeface="微软雅黑" pitchFamily="34" charset="-122"/>
              </a:rPr>
              <a:t>. </a:t>
            </a:r>
          </a:p>
        </p:txBody>
      </p:sp>
      <p:sp>
        <p:nvSpPr>
          <p:cNvPr id="10" name="矩形 9"/>
          <p:cNvSpPr/>
          <p:nvPr/>
        </p:nvSpPr>
        <p:spPr>
          <a:xfrm>
            <a:off x="-4763" y="0"/>
            <a:ext cx="9148763" cy="771525"/>
          </a:xfrm>
          <a:prstGeom prst="rect">
            <a:avLst/>
          </a:prstGeom>
          <a:solidFill>
            <a:srgbClr val="0BA9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824" y="155575"/>
            <a:ext cx="7489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高性能计算应用</a:t>
            </a:r>
            <a:r>
              <a:rPr lang="en-US" altLang="zh-CN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云计算服务探索：</a:t>
            </a:r>
            <a:r>
              <a:rPr lang="en-US" altLang="zh-CN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PaaS</a:t>
            </a:r>
            <a:endParaRPr lang="zh-CN" altLang="en-US" sz="2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3579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8763" cy="771525"/>
          </a:xfrm>
          <a:prstGeom prst="rect">
            <a:avLst/>
          </a:prstGeom>
          <a:solidFill>
            <a:srgbClr val="0BA9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B0F0"/>
              </a:solidFill>
            </a:endParaRPr>
          </a:p>
        </p:txBody>
      </p:sp>
      <p:pic>
        <p:nvPicPr>
          <p:cNvPr id="7" name="Picture 61" descr="C:\Users\lenovo\AppData\Roaming\Tencent\Users\196684356\QQ\WinTemp\RichOle\Q1{CTLY%}[)M7}{4NRNCW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1178" y="2494361"/>
            <a:ext cx="10429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9" descr="C:\Users\lenovo\AppData\Roaming\Tencent\Users\196684356\QQ\WinTemp\RichOle\4BB8SOIMQN8K42[S64(BCDV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100" y="3771900"/>
            <a:ext cx="878681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6" descr="C:\Users\lenovo\AppData\Roaming\Tencent\Users\196684356\QQ\WinTemp\RichOle\5)XB({B92UY20(M](Z1I_C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4156" y="1477568"/>
            <a:ext cx="1050131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6" descr="C:\Users\lenovo\AppData\Roaming\Tencent\Users\196684356\QQ\WinTemp\RichOle\GD5IK2)@549%)JBSK2AHGI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8059" y="779862"/>
            <a:ext cx="1050131" cy="27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5" descr="C:\Users\lenovo\AppData\Roaming\Tencent\Users\196684356\QQ\WinTemp\RichOle\4EFM{%8IB7C[B840OJWOG9U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4137" y="1229916"/>
            <a:ext cx="1035844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4" descr="C:\Users\lenovo\AppData\Roaming\Tencent\Users\196684356\QQ\WinTemp\RichOle\G_Y``PLNFF55Q`0%SHX]}{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2618" y="1584722"/>
            <a:ext cx="102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2" descr="C:\Users\lenovo\AppData\Roaming\Tencent\Users\196684356\QQ\WinTemp\RichOle\IS@V351K3Z0HV3W0HSHJ7XM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85290" y="3239693"/>
            <a:ext cx="10001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0" descr="C:\Users\lenovo\AppData\Roaming\Tencent\Users\196684356\QQ\WinTemp\RichOle\]~R_P_6%BA5PTN`@83ZP2)C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7355" y="2719390"/>
            <a:ext cx="1042988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9" descr="C:\Users\lenovo\AppData\Roaming\Tencent\Users\196684356\QQ\WinTemp\RichOle\EE5`WDUWYC3`_{1B(Y%4{}U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9331" y="1927623"/>
            <a:ext cx="1035844" cy="40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7" descr="C:\Users\lenovo\AppData\Roaming\Tencent\Users\196684356\QQ\WinTemp\RichOle\7CL%$9PCWH`[5@0)3}ORH`2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82234" y="2613422"/>
            <a:ext cx="1057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5" descr="C:\Users\lenovo\AppData\Roaming\Tencent\Users\196684356\QQ\WinTemp\RichOle\1X[T8G_04(@K5H6TUZ26T{S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10181" y="3452813"/>
            <a:ext cx="950119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C:\Users\lenovo\AppData\Roaming\Tencent\Users\196684356\QQ\WinTemp\RichOle\B@HLH@GIC0VT]WNK%X9@${5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79962" y="3323035"/>
            <a:ext cx="1035844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1" descr="C:\Users\lenovo\AppData\Roaming\Tencent\Users\196684356\QQ\WinTemp\RichOle\7`E9M]E2YNFSX@3KF)86GZC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70353" y="2163366"/>
            <a:ext cx="105013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0" descr="C:\Users\lenovo\AppData\Roaming\Tencent\Users\196684356\QQ\WinTemp\RichOle\(KUU$U`(7{D`%)DBF@LITRS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12312" y="2506266"/>
            <a:ext cx="7286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9" descr="C:\Users\lenovo\AppData\Roaming\Tencent\Users\196684356\QQ\WinTemp\RichOle\0_W$(2J1_(B$S17}6UH%HYX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668656" y="1808562"/>
            <a:ext cx="1078706" cy="35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1" descr="C:\Users\lenovo\AppData\Roaming\Tencent\Users\196684356\QQ\WinTemp\RichOle\J_6W{]J(SA068G52LTXH`BG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920568" y="3405190"/>
            <a:ext cx="1028700" cy="43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C:\Users\lenovo\AppData\Roaming\Tencent\Users\196684356\QQ\WinTemp\RichOle\[WFW`NZR}$72S0OX5J~~Y9H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378837" y="2982518"/>
            <a:ext cx="1064419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4" descr="C:\Users\lenovo\AppData\Roaming\Tencent\Users\196684356\QQ\WinTemp\RichOle\R~L4_FI2V$)DM@FDSBI[(`V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001784" y="2210993"/>
            <a:ext cx="1064419" cy="49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2" descr="C:\Users\lenovo\AppData\Roaming\Tencent\Users\196684356\QQ\WinTemp\RichOle\S`(CKXI}6O3L{G3~`$DYD6M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256453" y="1856187"/>
            <a:ext cx="1050131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" descr="C:\Users\lenovo\AppData\Roaming\Tencent\Users\196684356\QQ\WinTemp\RichOle\(SP1UL(`A~)WIBU%})KU]0Y.pn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862228" y="2081215"/>
            <a:ext cx="1028700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Freeform 37"/>
          <p:cNvSpPr>
            <a:spLocks/>
          </p:cNvSpPr>
          <p:nvPr/>
        </p:nvSpPr>
        <p:spPr bwMode="auto">
          <a:xfrm>
            <a:off x="3125359" y="2089544"/>
            <a:ext cx="1826419" cy="3011091"/>
          </a:xfrm>
          <a:custGeom>
            <a:avLst/>
            <a:gdLst>
              <a:gd name="T0" fmla="*/ 470 w 588"/>
              <a:gd name="T1" fmla="*/ 274 h 1010"/>
              <a:gd name="T2" fmla="*/ 543 w 588"/>
              <a:gd name="T3" fmla="*/ 164 h 1010"/>
              <a:gd name="T4" fmla="*/ 588 w 588"/>
              <a:gd name="T5" fmla="*/ 13 h 1010"/>
              <a:gd name="T6" fmla="*/ 580 w 588"/>
              <a:gd name="T7" fmla="*/ 9 h 1010"/>
              <a:gd name="T8" fmla="*/ 531 w 588"/>
              <a:gd name="T9" fmla="*/ 143 h 1010"/>
              <a:gd name="T10" fmla="*/ 456 w 588"/>
              <a:gd name="T11" fmla="*/ 237 h 1010"/>
              <a:gd name="T12" fmla="*/ 454 w 588"/>
              <a:gd name="T13" fmla="*/ 238 h 1010"/>
              <a:gd name="T14" fmla="*/ 310 w 588"/>
              <a:gd name="T15" fmla="*/ 0 h 1010"/>
              <a:gd name="T16" fmla="*/ 272 w 588"/>
              <a:gd name="T17" fmla="*/ 25 h 1010"/>
              <a:gd name="T18" fmla="*/ 401 w 588"/>
              <a:gd name="T19" fmla="*/ 434 h 1010"/>
              <a:gd name="T20" fmla="*/ 234 w 588"/>
              <a:gd name="T21" fmla="*/ 365 h 1010"/>
              <a:gd name="T22" fmla="*/ 106 w 588"/>
              <a:gd name="T23" fmla="*/ 257 h 1010"/>
              <a:gd name="T24" fmla="*/ 12 w 588"/>
              <a:gd name="T25" fmla="*/ 95 h 1010"/>
              <a:gd name="T26" fmla="*/ 0 w 588"/>
              <a:gd name="T27" fmla="*/ 101 h 1010"/>
              <a:gd name="T28" fmla="*/ 90 w 588"/>
              <a:gd name="T29" fmla="*/ 284 h 1010"/>
              <a:gd name="T30" fmla="*/ 218 w 588"/>
              <a:gd name="T31" fmla="*/ 413 h 1010"/>
              <a:gd name="T32" fmla="*/ 406 w 588"/>
              <a:gd name="T33" fmla="*/ 511 h 1010"/>
              <a:gd name="T34" fmla="*/ 331 w 588"/>
              <a:gd name="T35" fmla="*/ 1010 h 1010"/>
              <a:gd name="T36" fmla="*/ 557 w 588"/>
              <a:gd name="T37" fmla="*/ 1010 h 1010"/>
              <a:gd name="T38" fmla="*/ 546 w 588"/>
              <a:gd name="T39" fmla="*/ 509 h 1010"/>
              <a:gd name="T40" fmla="*/ 470 w 588"/>
              <a:gd name="T41" fmla="*/ 274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8" h="1010">
                <a:moveTo>
                  <a:pt x="470" y="274"/>
                </a:moveTo>
                <a:cubicBezTo>
                  <a:pt x="498" y="243"/>
                  <a:pt x="523" y="207"/>
                  <a:pt x="543" y="164"/>
                </a:cubicBezTo>
                <a:cubicBezTo>
                  <a:pt x="564" y="120"/>
                  <a:pt x="581" y="71"/>
                  <a:pt x="588" y="13"/>
                </a:cubicBezTo>
                <a:cubicBezTo>
                  <a:pt x="580" y="9"/>
                  <a:pt x="580" y="9"/>
                  <a:pt x="580" y="9"/>
                </a:cubicBezTo>
                <a:cubicBezTo>
                  <a:pt x="571" y="60"/>
                  <a:pt x="552" y="106"/>
                  <a:pt x="531" y="143"/>
                </a:cubicBezTo>
                <a:cubicBezTo>
                  <a:pt x="509" y="181"/>
                  <a:pt x="483" y="212"/>
                  <a:pt x="456" y="237"/>
                </a:cubicBezTo>
                <a:cubicBezTo>
                  <a:pt x="455" y="238"/>
                  <a:pt x="455" y="238"/>
                  <a:pt x="454" y="238"/>
                </a:cubicBezTo>
                <a:cubicBezTo>
                  <a:pt x="415" y="153"/>
                  <a:pt x="366" y="73"/>
                  <a:pt x="310" y="0"/>
                </a:cubicBezTo>
                <a:cubicBezTo>
                  <a:pt x="272" y="25"/>
                  <a:pt x="272" y="25"/>
                  <a:pt x="272" y="25"/>
                </a:cubicBezTo>
                <a:cubicBezTo>
                  <a:pt x="346" y="158"/>
                  <a:pt x="386" y="295"/>
                  <a:pt x="401" y="434"/>
                </a:cubicBezTo>
                <a:cubicBezTo>
                  <a:pt x="344" y="419"/>
                  <a:pt x="287" y="397"/>
                  <a:pt x="234" y="365"/>
                </a:cubicBezTo>
                <a:cubicBezTo>
                  <a:pt x="188" y="337"/>
                  <a:pt x="145" y="301"/>
                  <a:pt x="106" y="257"/>
                </a:cubicBezTo>
                <a:cubicBezTo>
                  <a:pt x="68" y="212"/>
                  <a:pt x="32" y="157"/>
                  <a:pt x="12" y="95"/>
                </a:cubicBezTo>
                <a:cubicBezTo>
                  <a:pt x="0" y="101"/>
                  <a:pt x="0" y="101"/>
                  <a:pt x="0" y="101"/>
                </a:cubicBezTo>
                <a:cubicBezTo>
                  <a:pt x="18" y="172"/>
                  <a:pt x="52" y="232"/>
                  <a:pt x="90" y="284"/>
                </a:cubicBezTo>
                <a:cubicBezTo>
                  <a:pt x="128" y="335"/>
                  <a:pt x="172" y="378"/>
                  <a:pt x="218" y="413"/>
                </a:cubicBezTo>
                <a:cubicBezTo>
                  <a:pt x="278" y="457"/>
                  <a:pt x="341" y="489"/>
                  <a:pt x="406" y="511"/>
                </a:cubicBezTo>
                <a:cubicBezTo>
                  <a:pt x="412" y="679"/>
                  <a:pt x="383" y="847"/>
                  <a:pt x="331" y="1010"/>
                </a:cubicBezTo>
                <a:cubicBezTo>
                  <a:pt x="557" y="1010"/>
                  <a:pt x="557" y="1010"/>
                  <a:pt x="557" y="1010"/>
                </a:cubicBezTo>
                <a:cubicBezTo>
                  <a:pt x="583" y="820"/>
                  <a:pt x="587" y="695"/>
                  <a:pt x="546" y="509"/>
                </a:cubicBezTo>
                <a:cubicBezTo>
                  <a:pt x="528" y="428"/>
                  <a:pt x="503" y="349"/>
                  <a:pt x="470" y="2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22" tIns="45711" rIns="91422" bIns="45711"/>
          <a:lstStyle/>
          <a:p>
            <a:pPr>
              <a:defRPr/>
            </a:pPr>
            <a:endParaRPr lang="id-ID"/>
          </a:p>
        </p:txBody>
      </p:sp>
      <p:pic>
        <p:nvPicPr>
          <p:cNvPr id="30" name="Picture 9" descr="C:\Users\lenovo\AppData\Roaming\Tencent\Users\196684356\QQ\WinTemp\RichOle\7{OX%3`[{@Y2FS779`NAU08.pn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679937" y="1951437"/>
            <a:ext cx="1042988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0" descr="C:\Users\lenovo\AppData\Roaming\Tencent\Users\196684356\QQ\WinTemp\RichOle\FO8A[MJH299A_AZNNHF$A@N.pn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766037" y="2826544"/>
            <a:ext cx="914400" cy="4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AutoShape 13" descr="C:\Users\lenovo\AppData\Roaming\Tencent\Users\196684356\QQ\WinTemp\RichOle\X\E3XD2K(N(95I1XQ%@@F.png"/>
          <p:cNvSpPr>
            <a:spLocks noChangeAspect="1" noChangeArrowheads="1"/>
          </p:cNvSpPr>
          <p:nvPr/>
        </p:nvSpPr>
        <p:spPr bwMode="auto">
          <a:xfrm>
            <a:off x="3511118" y="4471988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AutoShape 14" descr="C:\Users\lenovo\AppData\Roaming\Tencent\Users\196684356\QQ\WinTemp\RichOle\X\E3XD2K(N(95I1XQ%@@F.png"/>
          <p:cNvSpPr>
            <a:spLocks noChangeAspect="1" noChangeArrowheads="1"/>
          </p:cNvSpPr>
          <p:nvPr/>
        </p:nvSpPr>
        <p:spPr bwMode="auto">
          <a:xfrm>
            <a:off x="3511118" y="4471988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AutoShape 15" descr="C:\Users\lenovo\AppData\Roaming\Tencent\Users\196684356\QQ\WinTemp\RichOle\X\E3XD2K(N(95I1XQ%@@F.png"/>
          <p:cNvSpPr>
            <a:spLocks noChangeAspect="1" noChangeArrowheads="1"/>
          </p:cNvSpPr>
          <p:nvPr/>
        </p:nvSpPr>
        <p:spPr bwMode="auto">
          <a:xfrm>
            <a:off x="3511118" y="4471988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AutoShape 16" descr="C:\Users\lenovo\AppData\Roaming\Tencent\Users\196684356\QQ\WinTemp\RichOle\X\E3XD2K(N(95I1XQ%@@F.png"/>
          <p:cNvSpPr>
            <a:spLocks noChangeAspect="1" noChangeArrowheads="1"/>
          </p:cNvSpPr>
          <p:nvPr/>
        </p:nvSpPr>
        <p:spPr bwMode="auto">
          <a:xfrm>
            <a:off x="3511118" y="4471988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6" name="Picture 17" descr="C:\Users\lenovo\AppData\Roaming\Tencent\Users\196684356\QQ\WinTemp\RichOle\_Z6_5XW1TZ)YQCFG_D1M$KY.pn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625297" y="1584724"/>
            <a:ext cx="878681" cy="43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8" descr="C:\Users\lenovo\AppData\Roaming\Tencent\Users\196684356\QQ\WinTemp\RichOle\[8GES[E{DWRI{IR)MI55}0P.pn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548028" y="1407321"/>
            <a:ext cx="1050131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9" descr="C:\Users\lenovo\AppData\Roaming\Tencent\Users\196684356\QQ\WinTemp\RichOle\UD0]W]E~(%IR8J@70@4XI$G.pn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267415" y="2199085"/>
            <a:ext cx="1028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1" descr="C:\Users\lenovo\AppData\Roaming\Tencent\Users\196684356\QQ\WinTemp\RichOle\KOET)Z8(H$X79~NWHJ6XRD4.pn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611257" y="1407318"/>
            <a:ext cx="10144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2" descr="C:\Users\lenovo\AppData\Roaming\Tencent\Users\196684356\QQ\WinTemp\RichOle\0@ZOA{SEI%R]@)P3MI7L0JA.pn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890928" y="957263"/>
            <a:ext cx="10429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3" descr="C:\Users\lenovo\AppData\Roaming\Tencent\Users\196684356\QQ\WinTemp\RichOle\)I9@PXM[NS_J)VRM2}9%ZEN.pn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522085" y="1903812"/>
            <a:ext cx="1021556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5" descr="C:\Users\lenovo\AppData\Roaming\Tencent\Users\196684356\QQ\WinTemp\RichOle\EQB_{~}8W`A6K)JT@W{5OQN.pn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347756" y="1549004"/>
            <a:ext cx="101441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6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5798310" y="2809877"/>
            <a:ext cx="1071563" cy="42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7" descr="C:\Users\lenovo\AppData\Roaming\Tencent\Users\196684356\QQ\WinTemp\RichOle\IRJ(T0%9`NM~%`D_Y8[S(]W.png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2022837" y="1088234"/>
            <a:ext cx="871538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8" descr="C:\Users\lenovo\AppData\Roaming\Tencent\Users\196684356\QQ\WinTemp\RichOle\TSTRN~@[08YHHSK6}0TPW[E.png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5759022" y="1537100"/>
            <a:ext cx="1050131" cy="30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0" descr="C:\Users\lenovo\AppData\Roaming\Tencent\Users\196684356\QQ\WinTemp\RichOle\{JK(XPZA(91R)$]X2VH$TLJ.png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4872004" y="3369469"/>
            <a:ext cx="1064419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AutoShape 32" descr="C:\Users\lenovo\AppData\Roaming\Tencent\Users\196684356\QQ\WinTemp\RichOle\90F0V(ZC]}(XVR{%%R%KB.png"/>
          <p:cNvSpPr>
            <a:spLocks noChangeAspect="1" noChangeArrowheads="1"/>
          </p:cNvSpPr>
          <p:nvPr/>
        </p:nvSpPr>
        <p:spPr bwMode="auto">
          <a:xfrm>
            <a:off x="3511118" y="4471988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AutoShape 33" descr="C:\Users\lenovo\AppData\Roaming\Tencent\Users\196684356\QQ\WinTemp\RichOle\90F0V(ZC]}(XVR{%%R%KB.png"/>
          <p:cNvSpPr>
            <a:spLocks noChangeAspect="1" noChangeArrowheads="1"/>
          </p:cNvSpPr>
          <p:nvPr/>
        </p:nvSpPr>
        <p:spPr bwMode="auto">
          <a:xfrm>
            <a:off x="3511118" y="4471988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9" name="Picture 34" descr="C:\Users\lenovo\AppData\Roaming\Tencent\Users\196684356\QQ\WinTemp\RichOle\[SKRWL0OL)8M21JH(2FGX~N.png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2968196" y="957265"/>
            <a:ext cx="600075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5" descr="C:\Users\lenovo\AppData\Roaming\Tencent\Users\196684356\QQ\WinTemp\RichOle\DX9@1GR03[VQZOLV[LL7O[G.png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5155375" y="922736"/>
            <a:ext cx="10572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7" descr="C:\Users\lenovo\AppData\Roaming\Tencent\Users\196684356\QQ\WinTemp\RichOle\9I1@NQTCRI`Z@YJZWTVBG19.png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7572396" y="3286130"/>
            <a:ext cx="1021556" cy="43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8" descr="C:\Users\lenovo\AppData\Roaming\Tencent\Users\196684356\QQ\WinTemp\RichOle\YFK4D5~I~JS}JKP`PM}GO`O.png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7929586" y="1285866"/>
            <a:ext cx="1050131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42" descr="C:\Users\lenovo\AppData\Roaming\Tencent\Users\196684356\QQ\WinTemp\RichOle\(JMASLC4$(S8GN~(7X7(7H2.png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6869871" y="2743201"/>
            <a:ext cx="10429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3" descr="C:\Users\lenovo\AppData\Roaming\Tencent\Users\196684356\QQ\WinTemp\RichOle\}$5BH8@HX6{J$E4~}}_FJTC.png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1289412" y="2980136"/>
            <a:ext cx="1021556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44" descr="C:\Users\lenovo\AppData\Roaming\Tencent\Users\196684356\QQ\WinTemp\RichOle\P@U(Q`2JR58A1W(1`_$~0S5.png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7366362" y="2270522"/>
            <a:ext cx="1028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6" descr="C:\Users\lenovo\AppData\Roaming\Tencent\Users\196684356\QQ\WinTemp\RichOle\R408RGI6@T$[7PN_5NLPCYW.png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71406" y="2306241"/>
            <a:ext cx="1057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7" descr="C:\Users\lenovo\AppData\Roaming\Tencent\Users\196684356\QQ\WinTemp\RichOle\L437`%@_RHQTEL@]3DS3`AY.png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6172168" y="1100139"/>
            <a:ext cx="957263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8" descr="C:\Users\lenovo\AppData\Roaming\Tencent\Users\196684356\QQ\WinTemp\RichOle\UAG99]AOJ@%1{FF]JWE(S3I.png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3275377" y="3889773"/>
            <a:ext cx="1064419" cy="40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60" descr="C:\Users\lenovo\AppData\Roaming\Tencent\Users\196684356\QQ\WinTemp\RichOle\W3}~{{L}8FK$XJR5_$%UYVE.png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7721171" y="1879998"/>
            <a:ext cx="10572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文本框 89"/>
          <p:cNvSpPr txBox="1">
            <a:spLocks noChangeArrowheads="1"/>
          </p:cNvSpPr>
          <p:nvPr/>
        </p:nvSpPr>
        <p:spPr bwMode="auto">
          <a:xfrm>
            <a:off x="2953895" y="4374059"/>
            <a:ext cx="6072198" cy="430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上海大数据联盟会员已近</a:t>
            </a:r>
            <a:r>
              <a:rPr lang="en-US" altLang="zh-CN" sz="22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400</a:t>
            </a:r>
            <a:r>
              <a:rPr lang="zh-CN" altLang="en-US" sz="22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家</a:t>
            </a:r>
            <a:r>
              <a:rPr lang="en-US" altLang="zh-CN" sz="22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endParaRPr lang="zh-CN" altLang="en-US" sz="22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64" name="Picture 1" descr="C:\Users\lenovo\AppData\Roaming\Tencent\Users\196684356\QQ\WinTemp\RichOle\O(}@WTET]BOS0~(~5N}~D9O.png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1382259" y="4018352"/>
            <a:ext cx="1572848" cy="112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Box 61"/>
          <p:cNvSpPr txBox="1"/>
          <p:nvPr/>
        </p:nvSpPr>
        <p:spPr>
          <a:xfrm>
            <a:off x="250824" y="155575"/>
            <a:ext cx="82502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高性能计算应用</a:t>
            </a:r>
            <a:r>
              <a:rPr lang="en-US" altLang="zh-CN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大数据服务探索：上海大数据联盟</a:t>
            </a:r>
          </a:p>
        </p:txBody>
      </p:sp>
    </p:spTree>
    <p:extLst>
      <p:ext uri="{BB962C8B-B14F-4D97-AF65-F5344CB8AC3E}">
        <p14:creationId xmlns:p14="http://schemas.microsoft.com/office/powerpoint/2010/main" val="3152452271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4763" y="0"/>
            <a:ext cx="9148763" cy="771525"/>
          </a:xfrm>
          <a:prstGeom prst="rect">
            <a:avLst/>
          </a:prstGeom>
          <a:solidFill>
            <a:srgbClr val="0BA9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824" y="155575"/>
            <a:ext cx="6464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高性能计算应用</a:t>
            </a:r>
            <a:r>
              <a:rPr lang="en-US" altLang="zh-CN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人工智能计算平台</a:t>
            </a:r>
          </a:p>
        </p:txBody>
      </p:sp>
      <p:pic>
        <p:nvPicPr>
          <p:cNvPr id="8" name="Picture 2" descr="统一人工智能训练平台软件架构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915566"/>
            <a:ext cx="6012160" cy="402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250824" y="927100"/>
            <a:ext cx="2737000" cy="3496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机群架构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, 416.7T flops</a:t>
            </a:r>
          </a:p>
          <a:p>
            <a:pPr marL="285750" lvl="1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14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台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GPU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服务器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285750" lvl="1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2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*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Intel Xeon Gold 5118, 2.3GHz, 12 cores</a:t>
            </a:r>
            <a:b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</a:b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4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*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NVIDIA TESLA V100</a:t>
            </a:r>
            <a:b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</a:b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12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*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16GB 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内存</a:t>
            </a:r>
            <a:b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</a:b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万兆互联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285750" lvl="1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企业级应用的深度学习资源调度管理平台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285750" lvl="1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统一的容器及容器编排平台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0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8763" cy="771525"/>
          </a:xfrm>
          <a:prstGeom prst="rect">
            <a:avLst/>
          </a:prstGeom>
          <a:solidFill>
            <a:srgbClr val="0BA9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71420"/>
            <a:ext cx="8229600" cy="651260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  要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845796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4763" y="0"/>
            <a:ext cx="9148763" cy="771525"/>
          </a:xfrm>
          <a:prstGeom prst="rect">
            <a:avLst/>
          </a:prstGeom>
          <a:solidFill>
            <a:srgbClr val="0BA9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275"/>
            <a:ext cx="8229600" cy="771525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几点思考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707654"/>
            <a:ext cx="91440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不断提高高性能计算的易用性和便利性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763" y="3199578"/>
            <a:ext cx="91440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弥补自主工业仿真软件的严重缺失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3127" y="1383618"/>
            <a:ext cx="9148763" cy="2376264"/>
          </a:xfrm>
          <a:prstGeom prst="rect">
            <a:avLst/>
          </a:prstGeom>
          <a:solidFill>
            <a:srgbClr val="0BA9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2108258"/>
            <a:ext cx="9148763" cy="11430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zh-CN" altLang="en-US" sz="5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谢 谢！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8763" cy="771525"/>
          </a:xfrm>
          <a:prstGeom prst="rect">
            <a:avLst/>
          </a:prstGeom>
          <a:solidFill>
            <a:srgbClr val="0BA9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71420"/>
            <a:ext cx="8229600" cy="651260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  要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809452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928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0"/>
            <a:ext cx="9148763" cy="771525"/>
          </a:xfrm>
          <a:prstGeom prst="rect">
            <a:avLst/>
          </a:prstGeom>
          <a:solidFill>
            <a:srgbClr val="0BA9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8672513" y="579835"/>
            <a:ext cx="2159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ko-KR" altLang="en-US" sz="1600">
              <a:effectLst>
                <a:outerShdw blurRad="38100" dist="38100" dir="2700000" algn="tl">
                  <a:srgbClr val="C0C0C0"/>
                </a:outerShdw>
              </a:effectLst>
              <a:latin typeface="Microsoft YaHei" panose="020B0503020204020204" pitchFamily="34" charset="-122"/>
              <a:ea typeface="Gulim" pitchFamily="34" charset="-127"/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34925" y="579835"/>
            <a:ext cx="2159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u"/>
              <a:defRPr/>
            </a:pPr>
            <a:endParaRPr lang="ko-KR" altLang="en-US" sz="1600">
              <a:effectLst>
                <a:outerShdw blurRad="38100" dist="38100" dir="2700000" algn="tl">
                  <a:srgbClr val="C0C0C0"/>
                </a:outerShdw>
              </a:effectLst>
              <a:latin typeface="Microsoft YaHei" panose="020B0503020204020204" pitchFamily="34" charset="-122"/>
              <a:ea typeface="Gulim" pitchFamily="34" charset="-127"/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8888413" y="579835"/>
            <a:ext cx="2159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ko-KR" altLang="en-US" sz="1600">
              <a:effectLst>
                <a:outerShdw blurRad="38100" dist="38100" dir="2700000" algn="tl">
                  <a:srgbClr val="C0C0C0"/>
                </a:outerShdw>
              </a:effectLst>
              <a:latin typeface="Microsoft YaHei" panose="020B0503020204020204" pitchFamily="34" charset="-122"/>
              <a:ea typeface="Gulim" pitchFamily="34" charset="-127"/>
            </a:endParaRPr>
          </a:p>
        </p:txBody>
      </p:sp>
      <p:sp>
        <p:nvSpPr>
          <p:cNvPr id="19461" name="Text Box 8"/>
          <p:cNvSpPr txBox="1">
            <a:spLocks noChangeAspect="1" noChangeArrowheads="1"/>
          </p:cNvSpPr>
          <p:nvPr/>
        </p:nvSpPr>
        <p:spPr bwMode="auto">
          <a:xfrm>
            <a:off x="5638800" y="1943100"/>
            <a:ext cx="2590800" cy="52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0" anchorCtr="1">
            <a:spAutoFit/>
          </a:bodyPr>
          <a:lstStyle/>
          <a:p>
            <a:r>
              <a:rPr lang="en-US" altLang="zh-CN" sz="1200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Performance</a:t>
            </a:r>
            <a:br>
              <a:rPr lang="en-US" altLang="zh-CN" sz="1200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</a:br>
            <a:r>
              <a:rPr lang="en-US" altLang="zh-CN" sz="1200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/ Styling </a:t>
            </a:r>
            <a:r>
              <a:rPr lang="zh-CN" altLang="en-US" sz="120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性能</a:t>
            </a:r>
            <a:r>
              <a:rPr lang="en-US" altLang="zh-CN" sz="120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/</a:t>
            </a:r>
            <a:r>
              <a:rPr lang="zh-CN" altLang="en-US" sz="120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造型</a:t>
            </a:r>
          </a:p>
        </p:txBody>
      </p:sp>
      <p:pic>
        <p:nvPicPr>
          <p:cNvPr id="1946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01653"/>
            <a:ext cx="2070100" cy="98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738" y="3646885"/>
            <a:ext cx="1771650" cy="96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500312"/>
            <a:ext cx="1600200" cy="102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1643056"/>
            <a:ext cx="18288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1182688" y="2538413"/>
            <a:ext cx="4703762" cy="31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4053" dir="1857825" algn="ctr" rotWithShape="0">
              <a:srgbClr val="000000"/>
            </a:outerShdw>
          </a:effectLst>
        </p:spPr>
        <p:txBody>
          <a:bodyPr lIns="92064" tIns="46033" rIns="92064" bIns="46033" anchor="b"/>
          <a:lstStyle/>
          <a:p>
            <a:pPr>
              <a:defRPr/>
            </a:pPr>
            <a:endParaRPr lang="zh-CN" altLang="en-US">
              <a:solidFill>
                <a:srgbClr val="0000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347914" y="2440782"/>
            <a:ext cx="4511675" cy="1816894"/>
            <a:chOff x="2352" y="1392"/>
            <a:chExt cx="1224" cy="1121"/>
          </a:xfrm>
        </p:grpSpPr>
        <p:sp>
          <p:nvSpPr>
            <p:cNvPr id="19483" name="Freeform 15"/>
            <p:cNvSpPr>
              <a:spLocks/>
            </p:cNvSpPr>
            <p:nvPr/>
          </p:nvSpPr>
          <p:spPr bwMode="auto">
            <a:xfrm>
              <a:off x="2534" y="2030"/>
              <a:ext cx="1042" cy="483"/>
            </a:xfrm>
            <a:custGeom>
              <a:avLst/>
              <a:gdLst>
                <a:gd name="T0" fmla="*/ 465 w 1053"/>
                <a:gd name="T1" fmla="*/ 623 h 473"/>
                <a:gd name="T2" fmla="*/ 489 w 1053"/>
                <a:gd name="T3" fmla="*/ 618 h 473"/>
                <a:gd name="T4" fmla="*/ 510 w 1053"/>
                <a:gd name="T5" fmla="*/ 610 h 473"/>
                <a:gd name="T6" fmla="*/ 530 w 1053"/>
                <a:gd name="T7" fmla="*/ 600 h 473"/>
                <a:gd name="T8" fmla="*/ 550 w 1053"/>
                <a:gd name="T9" fmla="*/ 593 h 473"/>
                <a:gd name="T10" fmla="*/ 575 w 1053"/>
                <a:gd name="T11" fmla="*/ 581 h 473"/>
                <a:gd name="T12" fmla="*/ 596 w 1053"/>
                <a:gd name="T13" fmla="*/ 569 h 473"/>
                <a:gd name="T14" fmla="*/ 617 w 1053"/>
                <a:gd name="T15" fmla="*/ 553 h 473"/>
                <a:gd name="T16" fmla="*/ 637 w 1053"/>
                <a:gd name="T17" fmla="*/ 537 h 473"/>
                <a:gd name="T18" fmla="*/ 654 w 1053"/>
                <a:gd name="T19" fmla="*/ 523 h 473"/>
                <a:gd name="T20" fmla="*/ 675 w 1053"/>
                <a:gd name="T21" fmla="*/ 502 h 473"/>
                <a:gd name="T22" fmla="*/ 694 w 1053"/>
                <a:gd name="T23" fmla="*/ 484 h 473"/>
                <a:gd name="T24" fmla="*/ 721 w 1053"/>
                <a:gd name="T25" fmla="*/ 453 h 473"/>
                <a:gd name="T26" fmla="*/ 748 w 1053"/>
                <a:gd name="T27" fmla="*/ 417 h 473"/>
                <a:gd name="T28" fmla="*/ 768 w 1053"/>
                <a:gd name="T29" fmla="*/ 385 h 473"/>
                <a:gd name="T30" fmla="*/ 789 w 1053"/>
                <a:gd name="T31" fmla="*/ 352 h 473"/>
                <a:gd name="T32" fmla="*/ 808 w 1053"/>
                <a:gd name="T33" fmla="*/ 309 h 473"/>
                <a:gd name="T34" fmla="*/ 811 w 1053"/>
                <a:gd name="T35" fmla="*/ 0 h 473"/>
                <a:gd name="T36" fmla="*/ 606 w 1053"/>
                <a:gd name="T37" fmla="*/ 152 h 473"/>
                <a:gd name="T38" fmla="*/ 586 w 1053"/>
                <a:gd name="T39" fmla="*/ 180 h 473"/>
                <a:gd name="T40" fmla="*/ 568 w 1053"/>
                <a:gd name="T41" fmla="*/ 210 h 473"/>
                <a:gd name="T42" fmla="*/ 552 w 1053"/>
                <a:gd name="T43" fmla="*/ 233 h 473"/>
                <a:gd name="T44" fmla="*/ 532 w 1053"/>
                <a:gd name="T45" fmla="*/ 251 h 473"/>
                <a:gd name="T46" fmla="*/ 510 w 1053"/>
                <a:gd name="T47" fmla="*/ 270 h 473"/>
                <a:gd name="T48" fmla="*/ 488 w 1053"/>
                <a:gd name="T49" fmla="*/ 291 h 473"/>
                <a:gd name="T50" fmla="*/ 469 w 1053"/>
                <a:gd name="T51" fmla="*/ 300 h 473"/>
                <a:gd name="T52" fmla="*/ 441 w 1053"/>
                <a:gd name="T53" fmla="*/ 309 h 473"/>
                <a:gd name="T54" fmla="*/ 411 w 1053"/>
                <a:gd name="T55" fmla="*/ 312 h 473"/>
                <a:gd name="T56" fmla="*/ 362 w 1053"/>
                <a:gd name="T57" fmla="*/ 316 h 473"/>
                <a:gd name="T58" fmla="*/ 317 w 1053"/>
                <a:gd name="T59" fmla="*/ 306 h 473"/>
                <a:gd name="T60" fmla="*/ 274 w 1053"/>
                <a:gd name="T61" fmla="*/ 285 h 473"/>
                <a:gd name="T62" fmla="*/ 232 w 1053"/>
                <a:gd name="T63" fmla="*/ 256 h 473"/>
                <a:gd name="T64" fmla="*/ 0 w 1053"/>
                <a:gd name="T65" fmla="*/ 399 h 473"/>
                <a:gd name="T66" fmla="*/ 24 w 1053"/>
                <a:gd name="T67" fmla="*/ 427 h 473"/>
                <a:gd name="T68" fmla="*/ 47 w 1053"/>
                <a:gd name="T69" fmla="*/ 457 h 473"/>
                <a:gd name="T70" fmla="*/ 62 w 1053"/>
                <a:gd name="T71" fmla="*/ 483 h 473"/>
                <a:gd name="T72" fmla="*/ 88 w 1053"/>
                <a:gd name="T73" fmla="*/ 505 h 473"/>
                <a:gd name="T74" fmla="*/ 117 w 1053"/>
                <a:gd name="T75" fmla="*/ 527 h 473"/>
                <a:gd name="T76" fmla="*/ 137 w 1053"/>
                <a:gd name="T77" fmla="*/ 548 h 473"/>
                <a:gd name="T78" fmla="*/ 158 w 1053"/>
                <a:gd name="T79" fmla="*/ 564 h 473"/>
                <a:gd name="T80" fmla="*/ 195 w 1053"/>
                <a:gd name="T81" fmla="*/ 581 h 473"/>
                <a:gd name="T82" fmla="*/ 221 w 1053"/>
                <a:gd name="T83" fmla="*/ 596 h 473"/>
                <a:gd name="T84" fmla="*/ 244 w 1053"/>
                <a:gd name="T85" fmla="*/ 608 h 473"/>
                <a:gd name="T86" fmla="*/ 274 w 1053"/>
                <a:gd name="T87" fmla="*/ 618 h 473"/>
                <a:gd name="T88" fmla="*/ 306 w 1053"/>
                <a:gd name="T89" fmla="*/ 626 h 473"/>
                <a:gd name="T90" fmla="*/ 334 w 1053"/>
                <a:gd name="T91" fmla="*/ 631 h 473"/>
                <a:gd name="T92" fmla="*/ 369 w 1053"/>
                <a:gd name="T93" fmla="*/ 633 h 473"/>
                <a:gd name="T94" fmla="*/ 399 w 1053"/>
                <a:gd name="T95" fmla="*/ 631 h 473"/>
                <a:gd name="T96" fmla="*/ 426 w 1053"/>
                <a:gd name="T97" fmla="*/ 631 h 473"/>
                <a:gd name="T98" fmla="*/ 457 w 1053"/>
                <a:gd name="T99" fmla="*/ 623 h 4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53"/>
                <a:gd name="T151" fmla="*/ 0 h 473"/>
                <a:gd name="T152" fmla="*/ 1053 w 1053"/>
                <a:gd name="T153" fmla="*/ 473 h 4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53" h="473">
                  <a:moveTo>
                    <a:pt x="528" y="465"/>
                  </a:moveTo>
                  <a:lnTo>
                    <a:pt x="537" y="465"/>
                  </a:lnTo>
                  <a:lnTo>
                    <a:pt x="554" y="462"/>
                  </a:lnTo>
                  <a:lnTo>
                    <a:pt x="566" y="460"/>
                  </a:lnTo>
                  <a:lnTo>
                    <a:pt x="578" y="458"/>
                  </a:lnTo>
                  <a:lnTo>
                    <a:pt x="591" y="455"/>
                  </a:lnTo>
                  <a:lnTo>
                    <a:pt x="603" y="452"/>
                  </a:lnTo>
                  <a:lnTo>
                    <a:pt x="614" y="448"/>
                  </a:lnTo>
                  <a:lnTo>
                    <a:pt x="626" y="445"/>
                  </a:lnTo>
                  <a:lnTo>
                    <a:pt x="637" y="442"/>
                  </a:lnTo>
                  <a:lnTo>
                    <a:pt x="652" y="437"/>
                  </a:lnTo>
                  <a:lnTo>
                    <a:pt x="666" y="433"/>
                  </a:lnTo>
                  <a:lnTo>
                    <a:pt x="678" y="429"/>
                  </a:lnTo>
                  <a:lnTo>
                    <a:pt x="690" y="424"/>
                  </a:lnTo>
                  <a:lnTo>
                    <a:pt x="704" y="418"/>
                  </a:lnTo>
                  <a:lnTo>
                    <a:pt x="715" y="413"/>
                  </a:lnTo>
                  <a:lnTo>
                    <a:pt x="727" y="406"/>
                  </a:lnTo>
                  <a:lnTo>
                    <a:pt x="738" y="401"/>
                  </a:lnTo>
                  <a:lnTo>
                    <a:pt x="747" y="394"/>
                  </a:lnTo>
                  <a:lnTo>
                    <a:pt x="757" y="390"/>
                  </a:lnTo>
                  <a:lnTo>
                    <a:pt x="771" y="383"/>
                  </a:lnTo>
                  <a:lnTo>
                    <a:pt x="782" y="375"/>
                  </a:lnTo>
                  <a:lnTo>
                    <a:pt x="794" y="368"/>
                  </a:lnTo>
                  <a:lnTo>
                    <a:pt x="803" y="361"/>
                  </a:lnTo>
                  <a:lnTo>
                    <a:pt x="820" y="351"/>
                  </a:lnTo>
                  <a:lnTo>
                    <a:pt x="836" y="339"/>
                  </a:lnTo>
                  <a:lnTo>
                    <a:pt x="851" y="326"/>
                  </a:lnTo>
                  <a:lnTo>
                    <a:pt x="866" y="311"/>
                  </a:lnTo>
                  <a:lnTo>
                    <a:pt x="876" y="299"/>
                  </a:lnTo>
                  <a:lnTo>
                    <a:pt x="889" y="288"/>
                  </a:lnTo>
                  <a:lnTo>
                    <a:pt x="903" y="275"/>
                  </a:lnTo>
                  <a:lnTo>
                    <a:pt x="914" y="262"/>
                  </a:lnTo>
                  <a:lnTo>
                    <a:pt x="923" y="247"/>
                  </a:lnTo>
                  <a:lnTo>
                    <a:pt x="937" y="231"/>
                  </a:lnTo>
                  <a:lnTo>
                    <a:pt x="1052" y="286"/>
                  </a:lnTo>
                  <a:lnTo>
                    <a:pt x="941" y="0"/>
                  </a:lnTo>
                  <a:lnTo>
                    <a:pt x="580" y="55"/>
                  </a:lnTo>
                  <a:lnTo>
                    <a:pt x="702" y="113"/>
                  </a:lnTo>
                  <a:lnTo>
                    <a:pt x="693" y="125"/>
                  </a:lnTo>
                  <a:lnTo>
                    <a:pt x="679" y="135"/>
                  </a:lnTo>
                  <a:lnTo>
                    <a:pt x="670" y="147"/>
                  </a:lnTo>
                  <a:lnTo>
                    <a:pt x="658" y="157"/>
                  </a:lnTo>
                  <a:lnTo>
                    <a:pt x="650" y="165"/>
                  </a:lnTo>
                  <a:lnTo>
                    <a:pt x="639" y="173"/>
                  </a:lnTo>
                  <a:lnTo>
                    <a:pt x="629" y="180"/>
                  </a:lnTo>
                  <a:lnTo>
                    <a:pt x="616" y="188"/>
                  </a:lnTo>
                  <a:lnTo>
                    <a:pt x="603" y="197"/>
                  </a:lnTo>
                  <a:lnTo>
                    <a:pt x="591" y="202"/>
                  </a:lnTo>
                  <a:lnTo>
                    <a:pt x="580" y="209"/>
                  </a:lnTo>
                  <a:lnTo>
                    <a:pt x="565" y="216"/>
                  </a:lnTo>
                  <a:lnTo>
                    <a:pt x="554" y="221"/>
                  </a:lnTo>
                  <a:lnTo>
                    <a:pt x="542" y="224"/>
                  </a:lnTo>
                  <a:lnTo>
                    <a:pt x="528" y="227"/>
                  </a:lnTo>
                  <a:lnTo>
                    <a:pt x="511" y="231"/>
                  </a:lnTo>
                  <a:lnTo>
                    <a:pt x="494" y="234"/>
                  </a:lnTo>
                  <a:lnTo>
                    <a:pt x="477" y="234"/>
                  </a:lnTo>
                  <a:lnTo>
                    <a:pt x="450" y="236"/>
                  </a:lnTo>
                  <a:lnTo>
                    <a:pt x="418" y="236"/>
                  </a:lnTo>
                  <a:lnTo>
                    <a:pt x="390" y="234"/>
                  </a:lnTo>
                  <a:lnTo>
                    <a:pt x="368" y="229"/>
                  </a:lnTo>
                  <a:lnTo>
                    <a:pt x="339" y="221"/>
                  </a:lnTo>
                  <a:lnTo>
                    <a:pt x="316" y="212"/>
                  </a:lnTo>
                  <a:lnTo>
                    <a:pt x="292" y="202"/>
                  </a:lnTo>
                  <a:lnTo>
                    <a:pt x="271" y="192"/>
                  </a:lnTo>
                  <a:lnTo>
                    <a:pt x="249" y="175"/>
                  </a:lnTo>
                  <a:lnTo>
                    <a:pt x="0" y="298"/>
                  </a:lnTo>
                  <a:lnTo>
                    <a:pt x="9" y="308"/>
                  </a:lnTo>
                  <a:lnTo>
                    <a:pt x="24" y="319"/>
                  </a:lnTo>
                  <a:lnTo>
                    <a:pt x="36" y="331"/>
                  </a:lnTo>
                  <a:lnTo>
                    <a:pt x="49" y="341"/>
                  </a:lnTo>
                  <a:lnTo>
                    <a:pt x="61" y="351"/>
                  </a:lnTo>
                  <a:lnTo>
                    <a:pt x="76" y="360"/>
                  </a:lnTo>
                  <a:lnTo>
                    <a:pt x="87" y="368"/>
                  </a:lnTo>
                  <a:lnTo>
                    <a:pt x="102" y="378"/>
                  </a:lnTo>
                  <a:lnTo>
                    <a:pt x="116" y="385"/>
                  </a:lnTo>
                  <a:lnTo>
                    <a:pt x="131" y="394"/>
                  </a:lnTo>
                  <a:lnTo>
                    <a:pt x="147" y="401"/>
                  </a:lnTo>
                  <a:lnTo>
                    <a:pt x="160" y="409"/>
                  </a:lnTo>
                  <a:lnTo>
                    <a:pt x="175" y="416"/>
                  </a:lnTo>
                  <a:lnTo>
                    <a:pt x="186" y="421"/>
                  </a:lnTo>
                  <a:lnTo>
                    <a:pt x="206" y="429"/>
                  </a:lnTo>
                  <a:lnTo>
                    <a:pt x="223" y="433"/>
                  </a:lnTo>
                  <a:lnTo>
                    <a:pt x="240" y="440"/>
                  </a:lnTo>
                  <a:lnTo>
                    <a:pt x="255" y="445"/>
                  </a:lnTo>
                  <a:lnTo>
                    <a:pt x="271" y="450"/>
                  </a:lnTo>
                  <a:lnTo>
                    <a:pt x="286" y="453"/>
                  </a:lnTo>
                  <a:lnTo>
                    <a:pt x="301" y="458"/>
                  </a:lnTo>
                  <a:lnTo>
                    <a:pt x="316" y="460"/>
                  </a:lnTo>
                  <a:lnTo>
                    <a:pt x="335" y="463"/>
                  </a:lnTo>
                  <a:lnTo>
                    <a:pt x="353" y="467"/>
                  </a:lnTo>
                  <a:lnTo>
                    <a:pt x="372" y="468"/>
                  </a:lnTo>
                  <a:lnTo>
                    <a:pt x="390" y="470"/>
                  </a:lnTo>
                  <a:lnTo>
                    <a:pt x="407" y="470"/>
                  </a:lnTo>
                  <a:lnTo>
                    <a:pt x="425" y="472"/>
                  </a:lnTo>
                  <a:lnTo>
                    <a:pt x="447" y="472"/>
                  </a:lnTo>
                  <a:lnTo>
                    <a:pt x="462" y="470"/>
                  </a:lnTo>
                  <a:lnTo>
                    <a:pt x="479" y="470"/>
                  </a:lnTo>
                  <a:lnTo>
                    <a:pt x="496" y="470"/>
                  </a:lnTo>
                  <a:lnTo>
                    <a:pt x="513" y="468"/>
                  </a:lnTo>
                  <a:lnTo>
                    <a:pt x="528" y="465"/>
                  </a:lnTo>
                </a:path>
              </a:pathLst>
            </a:custGeom>
            <a:solidFill>
              <a:srgbClr val="CC00CC">
                <a:alpha val="50195"/>
              </a:srgbClr>
            </a:solidFill>
            <a:ln w="12700" cap="rnd" cmpd="sng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484" name="Freeform 16"/>
            <p:cNvSpPr>
              <a:spLocks/>
            </p:cNvSpPr>
            <p:nvPr/>
          </p:nvSpPr>
          <p:spPr bwMode="auto">
            <a:xfrm>
              <a:off x="2352" y="1510"/>
              <a:ext cx="524" cy="868"/>
            </a:xfrm>
            <a:custGeom>
              <a:avLst/>
              <a:gdLst>
                <a:gd name="T0" fmla="*/ 442 w 530"/>
                <a:gd name="T1" fmla="*/ 1 h 850"/>
                <a:gd name="T2" fmla="*/ 419 w 530"/>
                <a:gd name="T3" fmla="*/ 6 h 850"/>
                <a:gd name="T4" fmla="*/ 397 w 530"/>
                <a:gd name="T5" fmla="*/ 11 h 850"/>
                <a:gd name="T6" fmla="*/ 378 w 530"/>
                <a:gd name="T7" fmla="*/ 18 h 850"/>
                <a:gd name="T8" fmla="*/ 359 w 530"/>
                <a:gd name="T9" fmla="*/ 39 h 850"/>
                <a:gd name="T10" fmla="*/ 339 w 530"/>
                <a:gd name="T11" fmla="*/ 47 h 850"/>
                <a:gd name="T12" fmla="*/ 312 w 530"/>
                <a:gd name="T13" fmla="*/ 56 h 850"/>
                <a:gd name="T14" fmla="*/ 292 w 530"/>
                <a:gd name="T15" fmla="*/ 68 h 850"/>
                <a:gd name="T16" fmla="*/ 276 w 530"/>
                <a:gd name="T17" fmla="*/ 87 h 850"/>
                <a:gd name="T18" fmla="*/ 259 w 530"/>
                <a:gd name="T19" fmla="*/ 107 h 850"/>
                <a:gd name="T20" fmla="*/ 235 w 530"/>
                <a:gd name="T21" fmla="*/ 123 h 850"/>
                <a:gd name="T22" fmla="*/ 216 w 530"/>
                <a:gd name="T23" fmla="*/ 143 h 850"/>
                <a:gd name="T24" fmla="*/ 192 w 530"/>
                <a:gd name="T25" fmla="*/ 178 h 850"/>
                <a:gd name="T26" fmla="*/ 165 w 530"/>
                <a:gd name="T27" fmla="*/ 211 h 850"/>
                <a:gd name="T28" fmla="*/ 143 w 530"/>
                <a:gd name="T29" fmla="*/ 243 h 850"/>
                <a:gd name="T30" fmla="*/ 125 w 530"/>
                <a:gd name="T31" fmla="*/ 278 h 850"/>
                <a:gd name="T32" fmla="*/ 111 w 530"/>
                <a:gd name="T33" fmla="*/ 317 h 850"/>
                <a:gd name="T34" fmla="*/ 93 w 530"/>
                <a:gd name="T35" fmla="*/ 358 h 850"/>
                <a:gd name="T36" fmla="*/ 76 w 530"/>
                <a:gd name="T37" fmla="*/ 400 h 850"/>
                <a:gd name="T38" fmla="*/ 59 w 530"/>
                <a:gd name="T39" fmla="*/ 448 h 850"/>
                <a:gd name="T40" fmla="*/ 47 w 530"/>
                <a:gd name="T41" fmla="*/ 503 h 850"/>
                <a:gd name="T42" fmla="*/ 44 w 530"/>
                <a:gd name="T43" fmla="*/ 563 h 850"/>
                <a:gd name="T44" fmla="*/ 44 w 530"/>
                <a:gd name="T45" fmla="*/ 635 h 850"/>
                <a:gd name="T46" fmla="*/ 44 w 530"/>
                <a:gd name="T47" fmla="*/ 695 h 850"/>
                <a:gd name="T48" fmla="*/ 44 w 530"/>
                <a:gd name="T49" fmla="*/ 756 h 850"/>
                <a:gd name="T50" fmla="*/ 44 w 530"/>
                <a:gd name="T51" fmla="*/ 815 h 850"/>
                <a:gd name="T52" fmla="*/ 59 w 530"/>
                <a:gd name="T53" fmla="*/ 878 h 850"/>
                <a:gd name="T54" fmla="*/ 79 w 530"/>
                <a:gd name="T55" fmla="*/ 939 h 850"/>
                <a:gd name="T56" fmla="*/ 105 w 530"/>
                <a:gd name="T57" fmla="*/ 996 h 850"/>
                <a:gd name="T58" fmla="*/ 307 w 530"/>
                <a:gd name="T59" fmla="*/ 1139 h 850"/>
                <a:gd name="T60" fmla="*/ 303 w 530"/>
                <a:gd name="T61" fmla="*/ 835 h 850"/>
                <a:gd name="T62" fmla="*/ 286 w 530"/>
                <a:gd name="T63" fmla="*/ 788 h 850"/>
                <a:gd name="T64" fmla="*/ 275 w 530"/>
                <a:gd name="T65" fmla="*/ 742 h 850"/>
                <a:gd name="T66" fmla="*/ 273 w 530"/>
                <a:gd name="T67" fmla="*/ 702 h 850"/>
                <a:gd name="T68" fmla="*/ 270 w 530"/>
                <a:gd name="T69" fmla="*/ 658 h 850"/>
                <a:gd name="T70" fmla="*/ 273 w 530"/>
                <a:gd name="T71" fmla="*/ 607 h 850"/>
                <a:gd name="T72" fmla="*/ 282 w 530"/>
                <a:gd name="T73" fmla="*/ 557 h 850"/>
                <a:gd name="T74" fmla="*/ 292 w 530"/>
                <a:gd name="T75" fmla="*/ 510 h 850"/>
                <a:gd name="T76" fmla="*/ 307 w 530"/>
                <a:gd name="T77" fmla="*/ 471 h 850"/>
                <a:gd name="T78" fmla="*/ 324 w 530"/>
                <a:gd name="T79" fmla="*/ 448 h 850"/>
                <a:gd name="T80" fmla="*/ 341 w 530"/>
                <a:gd name="T81" fmla="*/ 418 h 850"/>
                <a:gd name="T82" fmla="*/ 357 w 530"/>
                <a:gd name="T83" fmla="*/ 397 h 850"/>
                <a:gd name="T84" fmla="*/ 376 w 530"/>
                <a:gd name="T85" fmla="*/ 376 h 850"/>
                <a:gd name="T86" fmla="*/ 397 w 530"/>
                <a:gd name="T87" fmla="*/ 358 h 850"/>
                <a:gd name="T88" fmla="*/ 420 w 530"/>
                <a:gd name="T89" fmla="*/ 339 h 850"/>
                <a:gd name="T90" fmla="*/ 451 w 530"/>
                <a:gd name="T91" fmla="*/ 324 h 8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30"/>
                <a:gd name="T139" fmla="*/ 0 h 850"/>
                <a:gd name="T140" fmla="*/ 530 w 530"/>
                <a:gd name="T141" fmla="*/ 850 h 85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30" h="850">
                  <a:moveTo>
                    <a:pt x="529" y="0"/>
                  </a:moveTo>
                  <a:lnTo>
                    <a:pt x="518" y="1"/>
                  </a:lnTo>
                  <a:lnTo>
                    <a:pt x="506" y="3"/>
                  </a:lnTo>
                  <a:lnTo>
                    <a:pt x="490" y="6"/>
                  </a:lnTo>
                  <a:lnTo>
                    <a:pt x="479" y="8"/>
                  </a:lnTo>
                  <a:lnTo>
                    <a:pt x="467" y="11"/>
                  </a:lnTo>
                  <a:lnTo>
                    <a:pt x="456" y="15"/>
                  </a:lnTo>
                  <a:lnTo>
                    <a:pt x="444" y="18"/>
                  </a:lnTo>
                  <a:lnTo>
                    <a:pt x="433" y="21"/>
                  </a:lnTo>
                  <a:lnTo>
                    <a:pt x="420" y="25"/>
                  </a:lnTo>
                  <a:lnTo>
                    <a:pt x="406" y="30"/>
                  </a:lnTo>
                  <a:lnTo>
                    <a:pt x="395" y="33"/>
                  </a:lnTo>
                  <a:lnTo>
                    <a:pt x="381" y="38"/>
                  </a:lnTo>
                  <a:lnTo>
                    <a:pt x="368" y="42"/>
                  </a:lnTo>
                  <a:lnTo>
                    <a:pt x="355" y="49"/>
                  </a:lnTo>
                  <a:lnTo>
                    <a:pt x="343" y="54"/>
                  </a:lnTo>
                  <a:lnTo>
                    <a:pt x="332" y="60"/>
                  </a:lnTo>
                  <a:lnTo>
                    <a:pt x="322" y="65"/>
                  </a:lnTo>
                  <a:lnTo>
                    <a:pt x="312" y="72"/>
                  </a:lnTo>
                  <a:lnTo>
                    <a:pt x="301" y="79"/>
                  </a:lnTo>
                  <a:lnTo>
                    <a:pt x="288" y="85"/>
                  </a:lnTo>
                  <a:lnTo>
                    <a:pt x="277" y="94"/>
                  </a:lnTo>
                  <a:lnTo>
                    <a:pt x="266" y="100"/>
                  </a:lnTo>
                  <a:lnTo>
                    <a:pt x="256" y="107"/>
                  </a:lnTo>
                  <a:lnTo>
                    <a:pt x="239" y="118"/>
                  </a:lnTo>
                  <a:lnTo>
                    <a:pt x="221" y="133"/>
                  </a:lnTo>
                  <a:lnTo>
                    <a:pt x="210" y="143"/>
                  </a:lnTo>
                  <a:lnTo>
                    <a:pt x="193" y="158"/>
                  </a:lnTo>
                  <a:lnTo>
                    <a:pt x="182" y="169"/>
                  </a:lnTo>
                  <a:lnTo>
                    <a:pt x="171" y="181"/>
                  </a:lnTo>
                  <a:lnTo>
                    <a:pt x="158" y="193"/>
                  </a:lnTo>
                  <a:lnTo>
                    <a:pt x="147" y="207"/>
                  </a:lnTo>
                  <a:lnTo>
                    <a:pt x="137" y="223"/>
                  </a:lnTo>
                  <a:lnTo>
                    <a:pt x="125" y="237"/>
                  </a:lnTo>
                  <a:lnTo>
                    <a:pt x="114" y="253"/>
                  </a:lnTo>
                  <a:lnTo>
                    <a:pt x="107" y="267"/>
                  </a:lnTo>
                  <a:lnTo>
                    <a:pt x="96" y="282"/>
                  </a:lnTo>
                  <a:lnTo>
                    <a:pt x="90" y="299"/>
                  </a:lnTo>
                  <a:lnTo>
                    <a:pt x="81" y="316"/>
                  </a:lnTo>
                  <a:lnTo>
                    <a:pt x="73" y="334"/>
                  </a:lnTo>
                  <a:lnTo>
                    <a:pt x="67" y="356"/>
                  </a:lnTo>
                  <a:lnTo>
                    <a:pt x="61" y="376"/>
                  </a:lnTo>
                  <a:lnTo>
                    <a:pt x="55" y="398"/>
                  </a:lnTo>
                  <a:lnTo>
                    <a:pt x="50" y="420"/>
                  </a:lnTo>
                  <a:lnTo>
                    <a:pt x="45" y="442"/>
                  </a:lnTo>
                  <a:lnTo>
                    <a:pt x="44" y="474"/>
                  </a:lnTo>
                  <a:lnTo>
                    <a:pt x="44" y="499"/>
                  </a:lnTo>
                  <a:lnTo>
                    <a:pt x="44" y="519"/>
                  </a:lnTo>
                  <a:lnTo>
                    <a:pt x="45" y="543"/>
                  </a:lnTo>
                  <a:lnTo>
                    <a:pt x="49" y="564"/>
                  </a:lnTo>
                  <a:lnTo>
                    <a:pt x="50" y="585"/>
                  </a:lnTo>
                  <a:lnTo>
                    <a:pt x="56" y="607"/>
                  </a:lnTo>
                  <a:lnTo>
                    <a:pt x="64" y="632"/>
                  </a:lnTo>
                  <a:lnTo>
                    <a:pt x="73" y="656"/>
                  </a:lnTo>
                  <a:lnTo>
                    <a:pt x="84" y="679"/>
                  </a:lnTo>
                  <a:lnTo>
                    <a:pt x="93" y="701"/>
                  </a:lnTo>
                  <a:lnTo>
                    <a:pt x="104" y="724"/>
                  </a:lnTo>
                  <a:lnTo>
                    <a:pt x="119" y="743"/>
                  </a:lnTo>
                  <a:lnTo>
                    <a:pt x="0" y="803"/>
                  </a:lnTo>
                  <a:lnTo>
                    <a:pt x="363" y="849"/>
                  </a:lnTo>
                  <a:lnTo>
                    <a:pt x="496" y="559"/>
                  </a:lnTo>
                  <a:lnTo>
                    <a:pt x="357" y="623"/>
                  </a:lnTo>
                  <a:lnTo>
                    <a:pt x="343" y="605"/>
                  </a:lnTo>
                  <a:lnTo>
                    <a:pt x="335" y="588"/>
                  </a:lnTo>
                  <a:lnTo>
                    <a:pt x="326" y="573"/>
                  </a:lnTo>
                  <a:lnTo>
                    <a:pt x="320" y="554"/>
                  </a:lnTo>
                  <a:lnTo>
                    <a:pt x="318" y="538"/>
                  </a:lnTo>
                  <a:lnTo>
                    <a:pt x="317" y="523"/>
                  </a:lnTo>
                  <a:lnTo>
                    <a:pt x="314" y="506"/>
                  </a:lnTo>
                  <a:lnTo>
                    <a:pt x="314" y="490"/>
                  </a:lnTo>
                  <a:lnTo>
                    <a:pt x="317" y="470"/>
                  </a:lnTo>
                  <a:lnTo>
                    <a:pt x="318" y="452"/>
                  </a:lnTo>
                  <a:lnTo>
                    <a:pt x="324" y="430"/>
                  </a:lnTo>
                  <a:lnTo>
                    <a:pt x="329" y="415"/>
                  </a:lnTo>
                  <a:lnTo>
                    <a:pt x="337" y="396"/>
                  </a:lnTo>
                  <a:lnTo>
                    <a:pt x="343" y="380"/>
                  </a:lnTo>
                  <a:lnTo>
                    <a:pt x="355" y="365"/>
                  </a:lnTo>
                  <a:lnTo>
                    <a:pt x="363" y="351"/>
                  </a:lnTo>
                  <a:lnTo>
                    <a:pt x="372" y="344"/>
                  </a:lnTo>
                  <a:lnTo>
                    <a:pt x="380" y="334"/>
                  </a:lnTo>
                  <a:lnTo>
                    <a:pt x="389" y="324"/>
                  </a:lnTo>
                  <a:lnTo>
                    <a:pt x="398" y="312"/>
                  </a:lnTo>
                  <a:lnTo>
                    <a:pt x="409" y="306"/>
                  </a:lnTo>
                  <a:lnTo>
                    <a:pt x="418" y="296"/>
                  </a:lnTo>
                  <a:lnTo>
                    <a:pt x="427" y="289"/>
                  </a:lnTo>
                  <a:lnTo>
                    <a:pt x="441" y="281"/>
                  </a:lnTo>
                  <a:lnTo>
                    <a:pt x="454" y="272"/>
                  </a:lnTo>
                  <a:lnTo>
                    <a:pt x="467" y="267"/>
                  </a:lnTo>
                  <a:lnTo>
                    <a:pt x="477" y="262"/>
                  </a:lnTo>
                  <a:lnTo>
                    <a:pt x="492" y="253"/>
                  </a:lnTo>
                  <a:lnTo>
                    <a:pt x="506" y="248"/>
                  </a:lnTo>
                  <a:lnTo>
                    <a:pt x="529" y="242"/>
                  </a:lnTo>
                  <a:lnTo>
                    <a:pt x="529" y="0"/>
                  </a:lnTo>
                </a:path>
              </a:pathLst>
            </a:custGeom>
            <a:solidFill>
              <a:srgbClr val="3366CC">
                <a:alpha val="50195"/>
              </a:srgbClr>
            </a:solidFill>
            <a:ln w="12700" cap="rnd" cmpd="sng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485" name="Freeform 17"/>
            <p:cNvSpPr>
              <a:spLocks/>
            </p:cNvSpPr>
            <p:nvPr/>
          </p:nvSpPr>
          <p:spPr bwMode="auto">
            <a:xfrm>
              <a:off x="2764" y="1392"/>
              <a:ext cx="785" cy="784"/>
            </a:xfrm>
            <a:custGeom>
              <a:avLst/>
              <a:gdLst>
                <a:gd name="T0" fmla="*/ 269 w 794"/>
                <a:gd name="T1" fmla="*/ 155 h 767"/>
                <a:gd name="T2" fmla="*/ 290 w 794"/>
                <a:gd name="T3" fmla="*/ 159 h 767"/>
                <a:gd name="T4" fmla="*/ 308 w 794"/>
                <a:gd name="T5" fmla="*/ 166 h 767"/>
                <a:gd name="T6" fmla="*/ 331 w 794"/>
                <a:gd name="T7" fmla="*/ 175 h 767"/>
                <a:gd name="T8" fmla="*/ 353 w 794"/>
                <a:gd name="T9" fmla="*/ 184 h 767"/>
                <a:gd name="T10" fmla="*/ 373 w 794"/>
                <a:gd name="T11" fmla="*/ 198 h 767"/>
                <a:gd name="T12" fmla="*/ 394 w 794"/>
                <a:gd name="T13" fmla="*/ 212 h 767"/>
                <a:gd name="T14" fmla="*/ 420 w 794"/>
                <a:gd name="T15" fmla="*/ 226 h 767"/>
                <a:gd name="T16" fmla="*/ 436 w 794"/>
                <a:gd name="T17" fmla="*/ 240 h 767"/>
                <a:gd name="T18" fmla="*/ 454 w 794"/>
                <a:gd name="T19" fmla="*/ 256 h 767"/>
                <a:gd name="T20" fmla="*/ 475 w 794"/>
                <a:gd name="T21" fmla="*/ 276 h 767"/>
                <a:gd name="T22" fmla="*/ 493 w 794"/>
                <a:gd name="T23" fmla="*/ 295 h 767"/>
                <a:gd name="T24" fmla="*/ 521 w 794"/>
                <a:gd name="T25" fmla="*/ 330 h 767"/>
                <a:gd name="T26" fmla="*/ 545 w 794"/>
                <a:gd name="T27" fmla="*/ 364 h 767"/>
                <a:gd name="T28" fmla="*/ 566 w 794"/>
                <a:gd name="T29" fmla="*/ 397 h 767"/>
                <a:gd name="T30" fmla="*/ 585 w 794"/>
                <a:gd name="T31" fmla="*/ 434 h 767"/>
                <a:gd name="T32" fmla="*/ 605 w 794"/>
                <a:gd name="T33" fmla="*/ 474 h 767"/>
                <a:gd name="T34" fmla="*/ 623 w 794"/>
                <a:gd name="T35" fmla="*/ 514 h 767"/>
                <a:gd name="T36" fmla="*/ 638 w 794"/>
                <a:gd name="T37" fmla="*/ 559 h 767"/>
                <a:gd name="T38" fmla="*/ 649 w 794"/>
                <a:gd name="T39" fmla="*/ 606 h 767"/>
                <a:gd name="T40" fmla="*/ 661 w 794"/>
                <a:gd name="T41" fmla="*/ 663 h 767"/>
                <a:gd name="T42" fmla="*/ 669 w 794"/>
                <a:gd name="T43" fmla="*/ 720 h 767"/>
                <a:gd name="T44" fmla="*/ 676 w 794"/>
                <a:gd name="T45" fmla="*/ 793 h 767"/>
                <a:gd name="T46" fmla="*/ 676 w 794"/>
                <a:gd name="T47" fmla="*/ 858 h 767"/>
                <a:gd name="T48" fmla="*/ 670 w 794"/>
                <a:gd name="T49" fmla="*/ 915 h 767"/>
                <a:gd name="T50" fmla="*/ 663 w 794"/>
                <a:gd name="T51" fmla="*/ 976 h 767"/>
                <a:gd name="T52" fmla="*/ 649 w 794"/>
                <a:gd name="T53" fmla="*/ 1042 h 767"/>
                <a:gd name="T54" fmla="*/ 439 w 794"/>
                <a:gd name="T55" fmla="*/ 892 h 767"/>
                <a:gd name="T56" fmla="*/ 443 w 794"/>
                <a:gd name="T57" fmla="*/ 838 h 767"/>
                <a:gd name="T58" fmla="*/ 441 w 794"/>
                <a:gd name="T59" fmla="*/ 789 h 767"/>
                <a:gd name="T60" fmla="*/ 435 w 794"/>
                <a:gd name="T61" fmla="*/ 737 h 767"/>
                <a:gd name="T62" fmla="*/ 424 w 794"/>
                <a:gd name="T63" fmla="*/ 689 h 767"/>
                <a:gd name="T64" fmla="*/ 409 w 794"/>
                <a:gd name="T65" fmla="*/ 647 h 767"/>
                <a:gd name="T66" fmla="*/ 393 w 794"/>
                <a:gd name="T67" fmla="*/ 614 h 767"/>
                <a:gd name="T68" fmla="*/ 377 w 794"/>
                <a:gd name="T69" fmla="*/ 588 h 767"/>
                <a:gd name="T70" fmla="*/ 362 w 794"/>
                <a:gd name="T71" fmla="*/ 565 h 767"/>
                <a:gd name="T72" fmla="*/ 345 w 794"/>
                <a:gd name="T73" fmla="*/ 543 h 767"/>
                <a:gd name="T74" fmla="*/ 322 w 794"/>
                <a:gd name="T75" fmla="*/ 523 h 767"/>
                <a:gd name="T76" fmla="*/ 301 w 794"/>
                <a:gd name="T77" fmla="*/ 507 h 767"/>
                <a:gd name="T78" fmla="*/ 279 w 794"/>
                <a:gd name="T79" fmla="*/ 491 h 767"/>
                <a:gd name="T80" fmla="*/ 259 w 794"/>
                <a:gd name="T81" fmla="*/ 480 h 767"/>
                <a:gd name="T82" fmla="*/ 225 w 794"/>
                <a:gd name="T83" fmla="*/ 471 h 767"/>
                <a:gd name="T84" fmla="*/ 200 w 794"/>
                <a:gd name="T85" fmla="*/ 470 h 767"/>
                <a:gd name="T86" fmla="*/ 194 w 794"/>
                <a:gd name="T87" fmla="*/ 636 h 767"/>
                <a:gd name="T88" fmla="*/ 194 w 794"/>
                <a:gd name="T89" fmla="*/ 0 h 767"/>
                <a:gd name="T90" fmla="*/ 201 w 794"/>
                <a:gd name="T91" fmla="*/ 146 h 767"/>
                <a:gd name="T92" fmla="*/ 229 w 794"/>
                <a:gd name="T93" fmla="*/ 147 h 767"/>
                <a:gd name="T94" fmla="*/ 259 w 794"/>
                <a:gd name="T95" fmla="*/ 153 h 7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4"/>
                <a:gd name="T145" fmla="*/ 0 h 767"/>
                <a:gd name="T146" fmla="*/ 794 w 794"/>
                <a:gd name="T147" fmla="*/ 767 h 7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4" h="767">
                  <a:moveTo>
                    <a:pt x="301" y="112"/>
                  </a:moveTo>
                  <a:lnTo>
                    <a:pt x="313" y="113"/>
                  </a:lnTo>
                  <a:lnTo>
                    <a:pt x="328" y="115"/>
                  </a:lnTo>
                  <a:lnTo>
                    <a:pt x="341" y="117"/>
                  </a:lnTo>
                  <a:lnTo>
                    <a:pt x="351" y="121"/>
                  </a:lnTo>
                  <a:lnTo>
                    <a:pt x="364" y="122"/>
                  </a:lnTo>
                  <a:lnTo>
                    <a:pt x="376" y="126"/>
                  </a:lnTo>
                  <a:lnTo>
                    <a:pt x="387" y="129"/>
                  </a:lnTo>
                  <a:lnTo>
                    <a:pt x="399" y="131"/>
                  </a:lnTo>
                  <a:lnTo>
                    <a:pt x="413" y="136"/>
                  </a:lnTo>
                  <a:lnTo>
                    <a:pt x="425" y="141"/>
                  </a:lnTo>
                  <a:lnTo>
                    <a:pt x="437" y="146"/>
                  </a:lnTo>
                  <a:lnTo>
                    <a:pt x="451" y="149"/>
                  </a:lnTo>
                  <a:lnTo>
                    <a:pt x="464" y="156"/>
                  </a:lnTo>
                  <a:lnTo>
                    <a:pt x="477" y="161"/>
                  </a:lnTo>
                  <a:lnTo>
                    <a:pt x="491" y="166"/>
                  </a:lnTo>
                  <a:lnTo>
                    <a:pt x="502" y="172"/>
                  </a:lnTo>
                  <a:lnTo>
                    <a:pt x="511" y="177"/>
                  </a:lnTo>
                  <a:lnTo>
                    <a:pt x="521" y="184"/>
                  </a:lnTo>
                  <a:lnTo>
                    <a:pt x="532" y="189"/>
                  </a:lnTo>
                  <a:lnTo>
                    <a:pt x="546" y="196"/>
                  </a:lnTo>
                  <a:lnTo>
                    <a:pt x="557" y="203"/>
                  </a:lnTo>
                  <a:lnTo>
                    <a:pt x="569" y="211"/>
                  </a:lnTo>
                  <a:lnTo>
                    <a:pt x="578" y="218"/>
                  </a:lnTo>
                  <a:lnTo>
                    <a:pt x="594" y="230"/>
                  </a:lnTo>
                  <a:lnTo>
                    <a:pt x="611" y="243"/>
                  </a:lnTo>
                  <a:lnTo>
                    <a:pt x="624" y="253"/>
                  </a:lnTo>
                  <a:lnTo>
                    <a:pt x="639" y="268"/>
                  </a:lnTo>
                  <a:lnTo>
                    <a:pt x="650" y="279"/>
                  </a:lnTo>
                  <a:lnTo>
                    <a:pt x="664" y="292"/>
                  </a:lnTo>
                  <a:lnTo>
                    <a:pt x="676" y="305"/>
                  </a:lnTo>
                  <a:lnTo>
                    <a:pt x="687" y="320"/>
                  </a:lnTo>
                  <a:lnTo>
                    <a:pt x="699" y="335"/>
                  </a:lnTo>
                  <a:lnTo>
                    <a:pt x="710" y="349"/>
                  </a:lnTo>
                  <a:lnTo>
                    <a:pt x="718" y="364"/>
                  </a:lnTo>
                  <a:lnTo>
                    <a:pt x="730" y="378"/>
                  </a:lnTo>
                  <a:lnTo>
                    <a:pt x="739" y="394"/>
                  </a:lnTo>
                  <a:lnTo>
                    <a:pt x="747" y="411"/>
                  </a:lnTo>
                  <a:lnTo>
                    <a:pt x="754" y="426"/>
                  </a:lnTo>
                  <a:lnTo>
                    <a:pt x="762" y="445"/>
                  </a:lnTo>
                  <a:lnTo>
                    <a:pt x="770" y="468"/>
                  </a:lnTo>
                  <a:lnTo>
                    <a:pt x="777" y="488"/>
                  </a:lnTo>
                  <a:lnTo>
                    <a:pt x="783" y="509"/>
                  </a:lnTo>
                  <a:lnTo>
                    <a:pt x="785" y="529"/>
                  </a:lnTo>
                  <a:lnTo>
                    <a:pt x="788" y="554"/>
                  </a:lnTo>
                  <a:lnTo>
                    <a:pt x="793" y="584"/>
                  </a:lnTo>
                  <a:lnTo>
                    <a:pt x="793" y="608"/>
                  </a:lnTo>
                  <a:lnTo>
                    <a:pt x="793" y="631"/>
                  </a:lnTo>
                  <a:lnTo>
                    <a:pt x="791" y="653"/>
                  </a:lnTo>
                  <a:lnTo>
                    <a:pt x="787" y="673"/>
                  </a:lnTo>
                  <a:lnTo>
                    <a:pt x="785" y="695"/>
                  </a:lnTo>
                  <a:lnTo>
                    <a:pt x="779" y="718"/>
                  </a:lnTo>
                  <a:lnTo>
                    <a:pt x="771" y="741"/>
                  </a:lnTo>
                  <a:lnTo>
                    <a:pt x="762" y="766"/>
                  </a:lnTo>
                  <a:lnTo>
                    <a:pt x="710" y="628"/>
                  </a:lnTo>
                  <a:lnTo>
                    <a:pt x="514" y="655"/>
                  </a:lnTo>
                  <a:lnTo>
                    <a:pt x="515" y="633"/>
                  </a:lnTo>
                  <a:lnTo>
                    <a:pt x="519" y="616"/>
                  </a:lnTo>
                  <a:lnTo>
                    <a:pt x="519" y="599"/>
                  </a:lnTo>
                  <a:lnTo>
                    <a:pt x="517" y="581"/>
                  </a:lnTo>
                  <a:lnTo>
                    <a:pt x="514" y="562"/>
                  </a:lnTo>
                  <a:lnTo>
                    <a:pt x="509" y="542"/>
                  </a:lnTo>
                  <a:lnTo>
                    <a:pt x="503" y="525"/>
                  </a:lnTo>
                  <a:lnTo>
                    <a:pt x="496" y="507"/>
                  </a:lnTo>
                  <a:lnTo>
                    <a:pt x="488" y="491"/>
                  </a:lnTo>
                  <a:lnTo>
                    <a:pt x="479" y="475"/>
                  </a:lnTo>
                  <a:lnTo>
                    <a:pt x="470" y="463"/>
                  </a:lnTo>
                  <a:lnTo>
                    <a:pt x="462" y="453"/>
                  </a:lnTo>
                  <a:lnTo>
                    <a:pt x="453" y="443"/>
                  </a:lnTo>
                  <a:lnTo>
                    <a:pt x="442" y="433"/>
                  </a:lnTo>
                  <a:lnTo>
                    <a:pt x="433" y="423"/>
                  </a:lnTo>
                  <a:lnTo>
                    <a:pt x="424" y="416"/>
                  </a:lnTo>
                  <a:lnTo>
                    <a:pt x="414" y="407"/>
                  </a:lnTo>
                  <a:lnTo>
                    <a:pt x="402" y="399"/>
                  </a:lnTo>
                  <a:lnTo>
                    <a:pt x="391" y="392"/>
                  </a:lnTo>
                  <a:lnTo>
                    <a:pt x="378" y="384"/>
                  </a:lnTo>
                  <a:lnTo>
                    <a:pt x="364" y="376"/>
                  </a:lnTo>
                  <a:lnTo>
                    <a:pt x="355" y="373"/>
                  </a:lnTo>
                  <a:lnTo>
                    <a:pt x="339" y="364"/>
                  </a:lnTo>
                  <a:lnTo>
                    <a:pt x="326" y="361"/>
                  </a:lnTo>
                  <a:lnTo>
                    <a:pt x="315" y="356"/>
                  </a:lnTo>
                  <a:lnTo>
                    <a:pt x="301" y="353"/>
                  </a:lnTo>
                  <a:lnTo>
                    <a:pt x="284" y="349"/>
                  </a:lnTo>
                  <a:lnTo>
                    <a:pt x="267" y="346"/>
                  </a:lnTo>
                  <a:lnTo>
                    <a:pt x="249" y="345"/>
                  </a:lnTo>
                  <a:lnTo>
                    <a:pt x="232" y="345"/>
                  </a:lnTo>
                  <a:lnTo>
                    <a:pt x="223" y="345"/>
                  </a:lnTo>
                  <a:lnTo>
                    <a:pt x="223" y="468"/>
                  </a:lnTo>
                  <a:lnTo>
                    <a:pt x="0" y="238"/>
                  </a:lnTo>
                  <a:lnTo>
                    <a:pt x="223" y="0"/>
                  </a:lnTo>
                  <a:lnTo>
                    <a:pt x="223" y="107"/>
                  </a:lnTo>
                  <a:lnTo>
                    <a:pt x="234" y="107"/>
                  </a:lnTo>
                  <a:lnTo>
                    <a:pt x="252" y="107"/>
                  </a:lnTo>
                  <a:lnTo>
                    <a:pt x="271" y="108"/>
                  </a:lnTo>
                  <a:lnTo>
                    <a:pt x="288" y="110"/>
                  </a:lnTo>
                  <a:lnTo>
                    <a:pt x="301" y="112"/>
                  </a:lnTo>
                </a:path>
              </a:pathLst>
            </a:custGeom>
            <a:solidFill>
              <a:srgbClr val="009688">
                <a:alpha val="50195"/>
              </a:srgbClr>
            </a:solidFill>
            <a:ln w="12700" cap="rnd" cmpd="sng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9468" name="Text Box 18"/>
          <p:cNvSpPr txBox="1">
            <a:spLocks noChangeArrowheads="1"/>
          </p:cNvSpPr>
          <p:nvPr/>
        </p:nvSpPr>
        <p:spPr bwMode="auto">
          <a:xfrm>
            <a:off x="3643306" y="3286130"/>
            <a:ext cx="1652591" cy="338542"/>
          </a:xfrm>
          <a:prstGeom prst="rect">
            <a:avLst/>
          </a:prstGeom>
          <a:solidFill>
            <a:srgbClr val="CCFFFF">
              <a:alpha val="74901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工程仿真平台</a:t>
            </a:r>
          </a:p>
        </p:txBody>
      </p:sp>
      <p:sp>
        <p:nvSpPr>
          <p:cNvPr id="105491" name="AutoShape 19"/>
          <p:cNvSpPr>
            <a:spLocks noChangeArrowheads="1"/>
          </p:cNvSpPr>
          <p:nvPr/>
        </p:nvSpPr>
        <p:spPr bwMode="auto">
          <a:xfrm>
            <a:off x="1547814" y="3548063"/>
            <a:ext cx="401637" cy="382176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2">
              <a:alpha val="75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91429" tIns="45714" rIns="91429" bIns="45714" anchor="ctr">
            <a:spAutoFit/>
          </a:bodyPr>
          <a:lstStyle/>
          <a:p>
            <a:pPr>
              <a:defRPr/>
            </a:pPr>
            <a:endParaRPr lang="zh-CN" altLang="en-US" sz="1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5492" name="AutoShape 20"/>
          <p:cNvSpPr>
            <a:spLocks noChangeArrowheads="1"/>
          </p:cNvSpPr>
          <p:nvPr/>
        </p:nvSpPr>
        <p:spPr bwMode="auto">
          <a:xfrm>
            <a:off x="5514976" y="3918347"/>
            <a:ext cx="430213" cy="34943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>
              <a:alpha val="75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91429" tIns="45714" rIns="91429" bIns="45714" anchor="ctr">
            <a:spAutoFit/>
          </a:bodyPr>
          <a:lstStyle/>
          <a:p>
            <a:pPr>
              <a:defRPr/>
            </a:pPr>
            <a:endParaRPr lang="zh-CN" altLang="en-US" sz="1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471" name="AutoShape 21"/>
          <p:cNvSpPr>
            <a:spLocks noChangeArrowheads="1"/>
          </p:cNvSpPr>
          <p:nvPr/>
        </p:nvSpPr>
        <p:spPr bwMode="auto">
          <a:xfrm>
            <a:off x="5519739" y="2770585"/>
            <a:ext cx="366916" cy="419324"/>
          </a:xfrm>
          <a:prstGeom prst="upArrow">
            <a:avLst>
              <a:gd name="adj1" fmla="val 50000"/>
              <a:gd name="adj2" fmla="val 28996"/>
            </a:avLst>
          </a:prstGeom>
          <a:solidFill>
            <a:srgbClr val="FF0000">
              <a:alpha val="7490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lIns="91429" tIns="45714" rIns="91429" bIns="45714" anchor="ctr">
            <a:spAutoFit/>
          </a:bodyPr>
          <a:lstStyle/>
          <a:p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472" name="AutoShape 22"/>
          <p:cNvSpPr>
            <a:spLocks noChangeArrowheads="1"/>
          </p:cNvSpPr>
          <p:nvPr/>
        </p:nvSpPr>
        <p:spPr bwMode="auto">
          <a:xfrm rot="2161642">
            <a:off x="6522143" y="3284227"/>
            <a:ext cx="366916" cy="419324"/>
          </a:xfrm>
          <a:prstGeom prst="upArrow">
            <a:avLst>
              <a:gd name="adj1" fmla="val 50000"/>
              <a:gd name="adj2" fmla="val 28982"/>
            </a:avLst>
          </a:prstGeom>
          <a:solidFill>
            <a:srgbClr val="FF0000">
              <a:alpha val="7490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lIns="91429" tIns="45714" rIns="91429" bIns="45714" anchor="ctr">
            <a:spAutoFit/>
          </a:bodyPr>
          <a:lstStyle/>
          <a:p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473" name="Text Box 23"/>
          <p:cNvSpPr txBox="1">
            <a:spLocks noChangeAspect="1" noChangeArrowheads="1"/>
          </p:cNvSpPr>
          <p:nvPr/>
        </p:nvSpPr>
        <p:spPr bwMode="auto">
          <a:xfrm>
            <a:off x="1556321" y="2207419"/>
            <a:ext cx="893193" cy="309109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tIns="108000" anchorCtr="1">
            <a:spAutoFit/>
          </a:bodyPr>
          <a:lstStyle/>
          <a:p>
            <a:pPr algn="r"/>
            <a:r>
              <a:rPr lang="en-US" altLang="zh-CN" sz="1000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Service</a:t>
            </a:r>
            <a:r>
              <a:rPr lang="zh-CN" altLang="en-US" sz="100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售后</a:t>
            </a:r>
          </a:p>
        </p:txBody>
      </p:sp>
      <p:sp>
        <p:nvSpPr>
          <p:cNvPr id="105496" name="Text Box 24"/>
          <p:cNvSpPr txBox="1">
            <a:spLocks noChangeAspect="1" noChangeArrowheads="1"/>
          </p:cNvSpPr>
          <p:nvPr/>
        </p:nvSpPr>
        <p:spPr bwMode="auto">
          <a:xfrm>
            <a:off x="1066800" y="3371850"/>
            <a:ext cx="1382110" cy="30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08000" anchorCtr="1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Manufacturing </a:t>
            </a:r>
            <a:r>
              <a:rPr lang="zh-CN" alt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制造</a:t>
            </a:r>
          </a:p>
        </p:txBody>
      </p:sp>
      <p:pic>
        <p:nvPicPr>
          <p:cNvPr id="19475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1714494"/>
            <a:ext cx="1752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1" y="2457450"/>
            <a:ext cx="1801813" cy="95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7" name="Text Box 27">
            <a:hlinkClick r:id="" action="ppaction://noaction"/>
          </p:cNvPr>
          <p:cNvSpPr txBox="1">
            <a:spLocks noChangeAspect="1" noChangeArrowheads="1"/>
          </p:cNvSpPr>
          <p:nvPr/>
        </p:nvSpPr>
        <p:spPr bwMode="auto">
          <a:xfrm>
            <a:off x="5160627" y="4296966"/>
            <a:ext cx="1643399" cy="586108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tIns="108000" anchorCtr="1">
            <a:spAutoFit/>
          </a:bodyPr>
          <a:lstStyle/>
          <a:p>
            <a:pPr algn="r"/>
            <a:r>
              <a:rPr lang="en-US" altLang="zh-CN" sz="1400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Prototype Shop  </a:t>
            </a:r>
            <a:br>
              <a:rPr lang="en-US" altLang="zh-CN" sz="1400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</a:br>
            <a:r>
              <a:rPr lang="en-US" altLang="zh-CN" sz="1400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E-Build /</a:t>
            </a:r>
            <a:r>
              <a:rPr lang="zh-CN" altLang="en-US" sz="140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试制车间</a:t>
            </a:r>
          </a:p>
        </p:txBody>
      </p:sp>
      <p:sp>
        <p:nvSpPr>
          <p:cNvPr id="105500" name="Text Box 28"/>
          <p:cNvSpPr txBox="1">
            <a:spLocks noChangeAspect="1" noChangeArrowheads="1"/>
          </p:cNvSpPr>
          <p:nvPr/>
        </p:nvSpPr>
        <p:spPr bwMode="auto">
          <a:xfrm>
            <a:off x="4119563" y="4367213"/>
            <a:ext cx="1120820" cy="30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08000" anchorCtr="1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Geometry </a:t>
            </a:r>
            <a:r>
              <a:rPr lang="zh-CN" alt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几何</a:t>
            </a:r>
          </a:p>
        </p:txBody>
      </p:sp>
      <p:pic>
        <p:nvPicPr>
          <p:cNvPr id="19479" name="Picture 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3943350"/>
            <a:ext cx="152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0" name="Text Box 30"/>
          <p:cNvSpPr txBox="1">
            <a:spLocks noChangeArrowheads="1"/>
          </p:cNvSpPr>
          <p:nvPr/>
        </p:nvSpPr>
        <p:spPr bwMode="auto">
          <a:xfrm>
            <a:off x="0" y="914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计算仿真已深入到工业产品设计开发的各个环节</a:t>
            </a:r>
          </a:p>
        </p:txBody>
      </p:sp>
      <p:sp>
        <p:nvSpPr>
          <p:cNvPr id="19481" name="Text Box 31"/>
          <p:cNvSpPr txBox="1">
            <a:spLocks noChangeArrowheads="1"/>
          </p:cNvSpPr>
          <p:nvPr/>
        </p:nvSpPr>
        <p:spPr bwMode="auto">
          <a:xfrm>
            <a:off x="4227513" y="1051322"/>
            <a:ext cx="184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228600"/>
            <a:ext cx="9143999" cy="3429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背  景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7578725" y="1644650"/>
            <a:ext cx="644525" cy="22288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4763" y="0"/>
            <a:ext cx="9148763" cy="771525"/>
          </a:xfrm>
          <a:prstGeom prst="rect">
            <a:avLst/>
          </a:prstGeom>
          <a:solidFill>
            <a:srgbClr val="0BA9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149" name="Picture 3" descr="C:\Users\xiaofei\Desktop\超算PPT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4678363"/>
            <a:ext cx="1584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250824" y="155575"/>
            <a:ext cx="62500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高性能计算应用</a:t>
            </a:r>
            <a:r>
              <a:rPr lang="en-US" altLang="zh-CN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上海超算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1285866"/>
            <a:ext cx="85011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2000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年上海市一号重大工程“信息港”项目之一</a:t>
            </a:r>
            <a:endParaRPr 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国内首家面向全社会开放的高性能计算应用公共服务平台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为公益事业、科学研究、工业工程、经济社会各方面提供高性能计算服务，提升科技创新能力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启动新一轮建设，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结合张江国家科学中心</a:t>
            </a:r>
            <a:r>
              <a:rPr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国家战略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4763" y="0"/>
            <a:ext cx="9148763" cy="771525"/>
          </a:xfrm>
          <a:prstGeom prst="rect">
            <a:avLst/>
          </a:prstGeom>
          <a:solidFill>
            <a:srgbClr val="0BA9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149" name="Picture 3" descr="C:\Users\xiaofei\Desktop\超算PPT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4678363"/>
            <a:ext cx="1584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250824" y="155575"/>
            <a:ext cx="8536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高性能计算应用</a:t>
            </a:r>
            <a:r>
              <a:rPr lang="en-US" altLang="zh-CN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上海超算超级计算机历史</a:t>
            </a:r>
          </a:p>
        </p:txBody>
      </p:sp>
      <p:pic>
        <p:nvPicPr>
          <p:cNvPr id="48" name="图片 2" descr="jifang_small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0038" y="3966939"/>
            <a:ext cx="108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 descr="D:\job\ssc\蜂鸟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5168" y="2681289"/>
            <a:ext cx="909784" cy="540000"/>
          </a:xfrm>
          <a:prstGeom prst="rect">
            <a:avLst/>
          </a:prstGeom>
          <a:noFill/>
        </p:spPr>
      </p:pic>
      <p:pic>
        <p:nvPicPr>
          <p:cNvPr id="54" name="Picture 2" descr="d4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3040" y="892152"/>
            <a:ext cx="863298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0676" y="2535237"/>
            <a:ext cx="1214446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" name="组合 48"/>
          <p:cNvGrpSpPr/>
          <p:nvPr/>
        </p:nvGrpSpPr>
        <p:grpSpPr>
          <a:xfrm>
            <a:off x="-32" y="770575"/>
            <a:ext cx="8755307" cy="3157621"/>
            <a:chOff x="-184185" y="532668"/>
            <a:chExt cx="9812582" cy="4017250"/>
          </a:xfrm>
        </p:grpSpPr>
        <p:sp>
          <p:nvSpPr>
            <p:cNvPr id="62" name="椭圆 61"/>
            <p:cNvSpPr/>
            <p:nvPr/>
          </p:nvSpPr>
          <p:spPr>
            <a:xfrm>
              <a:off x="658490" y="1166144"/>
              <a:ext cx="485775" cy="471487"/>
            </a:xfrm>
            <a:prstGeom prst="ellipse">
              <a:avLst/>
            </a:prstGeom>
            <a:solidFill>
              <a:srgbClr val="00B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121541" y="1249312"/>
              <a:ext cx="9217991" cy="3093186"/>
            </a:xfrm>
            <a:custGeom>
              <a:avLst/>
              <a:gdLst>
                <a:gd name="connsiteX0" fmla="*/ 894136 w 9217991"/>
                <a:gd name="connsiteY0" fmla="*/ 116859 h 3076826"/>
                <a:gd name="connsiteX1" fmla="*/ 7694986 w 9217991"/>
                <a:gd name="connsiteY1" fmla="*/ 116859 h 3076826"/>
                <a:gd name="connsiteX2" fmla="*/ 8695111 w 9217991"/>
                <a:gd name="connsiteY2" fmla="*/ 1331296 h 3076826"/>
                <a:gd name="connsiteX3" fmla="*/ 1037011 w 9217991"/>
                <a:gd name="connsiteY3" fmla="*/ 1631334 h 3076826"/>
                <a:gd name="connsiteX4" fmla="*/ 936999 w 9217991"/>
                <a:gd name="connsiteY4" fmla="*/ 2931496 h 3076826"/>
                <a:gd name="connsiteX5" fmla="*/ 9038011 w 9217991"/>
                <a:gd name="connsiteY5" fmla="*/ 2988646 h 3076826"/>
                <a:gd name="connsiteX0" fmla="*/ 894136 w 9217991"/>
                <a:gd name="connsiteY0" fmla="*/ 116859 h 3093186"/>
                <a:gd name="connsiteX1" fmla="*/ 7694986 w 9217991"/>
                <a:gd name="connsiteY1" fmla="*/ 116859 h 3093186"/>
                <a:gd name="connsiteX2" fmla="*/ 8695111 w 9217991"/>
                <a:gd name="connsiteY2" fmla="*/ 1331296 h 3093186"/>
                <a:gd name="connsiteX3" fmla="*/ 1037011 w 9217991"/>
                <a:gd name="connsiteY3" fmla="*/ 1631334 h 3093186"/>
                <a:gd name="connsiteX4" fmla="*/ 936999 w 9217991"/>
                <a:gd name="connsiteY4" fmla="*/ 2931496 h 3093186"/>
                <a:gd name="connsiteX5" fmla="*/ 7519758 w 9217991"/>
                <a:gd name="connsiteY5" fmla="*/ 3020961 h 309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17991" h="3093186">
                  <a:moveTo>
                    <a:pt x="894136" y="116859"/>
                  </a:moveTo>
                  <a:cubicBezTo>
                    <a:pt x="3644480" y="15656"/>
                    <a:pt x="6394824" y="-85547"/>
                    <a:pt x="7694986" y="116859"/>
                  </a:cubicBezTo>
                  <a:cubicBezTo>
                    <a:pt x="8995148" y="319265"/>
                    <a:pt x="9804773" y="1078884"/>
                    <a:pt x="8695111" y="1331296"/>
                  </a:cubicBezTo>
                  <a:cubicBezTo>
                    <a:pt x="7585449" y="1583708"/>
                    <a:pt x="2330030" y="1364634"/>
                    <a:pt x="1037011" y="1631334"/>
                  </a:cubicBezTo>
                  <a:cubicBezTo>
                    <a:pt x="-256008" y="1898034"/>
                    <a:pt x="-396501" y="2705277"/>
                    <a:pt x="936999" y="2931496"/>
                  </a:cubicBezTo>
                  <a:cubicBezTo>
                    <a:pt x="2270499" y="3157715"/>
                    <a:pt x="4136002" y="3105495"/>
                    <a:pt x="7519758" y="3020961"/>
                  </a:cubicBezTo>
                </a:path>
              </a:pathLst>
            </a:custGeom>
            <a:noFill/>
            <a:ln w="76200">
              <a:solidFill>
                <a:srgbClr val="00BB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507678" y="1058969"/>
              <a:ext cx="485775" cy="471487"/>
            </a:xfrm>
            <a:prstGeom prst="ellipse">
              <a:avLst/>
            </a:prstGeom>
            <a:solidFill>
              <a:srgbClr val="00B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5689968" y="2551980"/>
              <a:ext cx="485775" cy="471487"/>
            </a:xfrm>
            <a:prstGeom prst="ellipse">
              <a:avLst/>
            </a:prstGeom>
            <a:solidFill>
              <a:srgbClr val="00B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2607389" y="4078431"/>
              <a:ext cx="485775" cy="47148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658490" y="1166144"/>
              <a:ext cx="485775" cy="471487"/>
            </a:xfrm>
            <a:prstGeom prst="ellipse">
              <a:avLst/>
            </a:prstGeom>
            <a:solidFill>
              <a:srgbClr val="00B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9" name="文本框 3"/>
            <p:cNvSpPr txBox="1"/>
            <p:nvPr/>
          </p:nvSpPr>
          <p:spPr>
            <a:xfrm>
              <a:off x="174408" y="602597"/>
              <a:ext cx="1148373" cy="665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2000</a:t>
              </a:r>
              <a:endPara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0" name="文本框 38"/>
            <p:cNvSpPr txBox="1"/>
            <p:nvPr/>
          </p:nvSpPr>
          <p:spPr>
            <a:xfrm>
              <a:off x="3176378" y="545824"/>
              <a:ext cx="1148373" cy="665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2003</a:t>
              </a:r>
              <a:endPara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1" name="文本框 39"/>
            <p:cNvSpPr txBox="1"/>
            <p:nvPr/>
          </p:nvSpPr>
          <p:spPr>
            <a:xfrm>
              <a:off x="7108836" y="532668"/>
              <a:ext cx="1148373" cy="665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2004</a:t>
              </a:r>
              <a:endPara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2" name="文本框 40"/>
            <p:cNvSpPr txBox="1"/>
            <p:nvPr/>
          </p:nvSpPr>
          <p:spPr>
            <a:xfrm>
              <a:off x="5490166" y="2019172"/>
              <a:ext cx="1148373" cy="665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2009</a:t>
              </a:r>
              <a:endPara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4" name="文本框 4"/>
            <p:cNvSpPr txBox="1"/>
            <p:nvPr/>
          </p:nvSpPr>
          <p:spPr>
            <a:xfrm>
              <a:off x="-184185" y="1642671"/>
              <a:ext cx="2091578" cy="704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神威</a:t>
              </a:r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</a:t>
              </a:r>
              <a:r>
                <a:rPr lang="zh-CN" alt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超级计算机</a:t>
              </a:r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(2000-2007)</a:t>
              </a:r>
            </a:p>
            <a:p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MPP, 384G flops</a:t>
              </a:r>
            </a:p>
            <a:p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480 ALPHA 500M CPU</a:t>
              </a:r>
            </a:p>
          </p:txBody>
        </p:sp>
        <p:sp>
          <p:nvSpPr>
            <p:cNvPr id="75" name="文本框 48"/>
            <p:cNvSpPr txBox="1"/>
            <p:nvPr/>
          </p:nvSpPr>
          <p:spPr>
            <a:xfrm>
              <a:off x="2771078" y="1569955"/>
              <a:ext cx="2247879" cy="704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神威</a:t>
              </a:r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64P</a:t>
              </a:r>
              <a:r>
                <a:rPr lang="zh-CN" alt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机群系统</a:t>
              </a:r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 (2003-2009)</a:t>
              </a:r>
            </a:p>
            <a:p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302.8G flops</a:t>
              </a:r>
            </a:p>
            <a:p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66 Intel Xeon 2.4G</a:t>
              </a:r>
            </a:p>
          </p:txBody>
        </p:sp>
        <p:sp>
          <p:nvSpPr>
            <p:cNvPr id="76" name="文本框 49"/>
            <p:cNvSpPr txBox="1"/>
            <p:nvPr/>
          </p:nvSpPr>
          <p:spPr>
            <a:xfrm>
              <a:off x="7067913" y="1569955"/>
              <a:ext cx="2560484" cy="109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曙光</a:t>
              </a:r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4000A</a:t>
              </a:r>
              <a:r>
                <a:rPr lang="zh-CN" alt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超级计算机</a:t>
              </a:r>
              <a:endPara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(2004-2010)</a:t>
              </a:r>
            </a:p>
            <a:p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Cluster, 10T flops, </a:t>
              </a:r>
              <a:r>
                <a:rPr lang="zh-CN" alt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排名第十</a:t>
              </a:r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, ISC04</a:t>
              </a:r>
            </a:p>
            <a:p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2128 AMD </a:t>
              </a:r>
              <a:r>
                <a:rPr lang="en-US" altLang="zh-CN" sz="1000" dirty="0" err="1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Opteron</a:t>
              </a:r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2.4G</a:t>
              </a:r>
            </a:p>
            <a:p>
              <a:r>
                <a:rPr lang="en-US" altLang="zh-CN" sz="1000" dirty="0" err="1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Myrinet</a:t>
              </a:r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95TB Storage</a:t>
              </a:r>
              <a:endPara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7" name="文本框 50"/>
            <p:cNvSpPr txBox="1"/>
            <p:nvPr/>
          </p:nvSpPr>
          <p:spPr>
            <a:xfrm>
              <a:off x="4016966" y="2870646"/>
              <a:ext cx="3757006" cy="1487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lvl="0" indent="-342900">
                <a:spcBef>
                  <a:spcPct val="20000"/>
                </a:spcBef>
                <a:defRPr/>
              </a:pPr>
              <a:r>
                <a:rPr lang="zh-CN" alt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魔方超级计算机</a:t>
              </a:r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(2009-2015)</a:t>
              </a:r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Cluster, 200T flops, </a:t>
              </a:r>
              <a:r>
                <a:rPr lang="zh-CN" alt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排名第十</a:t>
              </a:r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, ISC’09</a:t>
              </a:r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1450 </a:t>
              </a:r>
              <a:r>
                <a:rPr lang="zh-CN" alt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四路刀片</a:t>
              </a:r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64GB</a:t>
              </a:r>
              <a:r>
                <a:rPr lang="zh-CN" alt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内存</a:t>
              </a:r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;  82 </a:t>
              </a:r>
              <a:r>
                <a:rPr lang="zh-CN" alt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八路服务器</a:t>
              </a:r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128GB</a:t>
              </a:r>
              <a:r>
                <a:rPr lang="zh-CN" alt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内存</a:t>
              </a:r>
              <a:endPara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AMD 8347HE, 1.9GHz, 65W; IB DDR 20G</a:t>
              </a:r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500TB SAN </a:t>
              </a:r>
              <a:r>
                <a:rPr lang="zh-CN" alt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存储</a:t>
              </a:r>
              <a:endPara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zh-CN" alt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水冷系统</a:t>
              </a:r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;  ~ 1MW</a:t>
              </a:r>
            </a:p>
          </p:txBody>
        </p:sp>
        <p:sp>
          <p:nvSpPr>
            <p:cNvPr id="78" name="文本框 51"/>
            <p:cNvSpPr txBox="1"/>
            <p:nvPr/>
          </p:nvSpPr>
          <p:spPr>
            <a:xfrm>
              <a:off x="520355" y="3010006"/>
              <a:ext cx="2256863" cy="109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蜂鸟超级计算机</a:t>
              </a:r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(2012-)</a:t>
              </a:r>
            </a:p>
            <a:p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Cluster, 21T flops</a:t>
              </a:r>
            </a:p>
            <a:p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65 </a:t>
              </a:r>
              <a:r>
                <a:rPr lang="zh-CN" alt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双路刀片</a:t>
              </a:r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64GB</a:t>
              </a:r>
              <a:r>
                <a:rPr lang="zh-CN" alt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内存</a:t>
              </a:r>
              <a:endPara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Intel E5-2670, 2.6GHz, 8 cores</a:t>
              </a:r>
            </a:p>
            <a:p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600TB </a:t>
              </a:r>
              <a:r>
                <a:rPr lang="zh-CN" altLang="en-US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存储</a:t>
              </a:r>
              <a:r>
                <a:rPr lang="en-US" altLang="zh-CN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IB QDR 40G</a:t>
              </a:r>
            </a:p>
          </p:txBody>
        </p:sp>
      </p:grpSp>
      <p:pic>
        <p:nvPicPr>
          <p:cNvPr id="79" name="Picture 3" descr="机房－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5369" y="819126"/>
            <a:ext cx="9576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4" descr="04090002-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87792" y="782613"/>
            <a:ext cx="979179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文本框 47"/>
          <p:cNvSpPr txBox="1"/>
          <p:nvPr/>
        </p:nvSpPr>
        <p:spPr>
          <a:xfrm>
            <a:off x="1760499" y="1902478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2012</a:t>
            </a:r>
            <a:endParaRPr lang="zh-CN" altLang="en-US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3" name="文本框 51"/>
          <p:cNvSpPr txBox="1"/>
          <p:nvPr/>
        </p:nvSpPr>
        <p:spPr>
          <a:xfrm>
            <a:off x="107950" y="4044382"/>
            <a:ext cx="22894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魔方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超级计算机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(2015-)</a:t>
            </a:r>
          </a:p>
          <a:p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Cluster, 400T flops</a:t>
            </a:r>
          </a:p>
          <a:p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416 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双路刀片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128GB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内存</a:t>
            </a:r>
            <a:endParaRPr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Intel E5-2680 V3, 2.5GHz, 12 cores</a:t>
            </a:r>
          </a:p>
          <a:p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1PB 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存储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IB FDR 56G</a:t>
            </a:r>
            <a:endParaRPr lang="zh-CN" altLang="en-US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4857766"/>
            <a:ext cx="2133599" cy="184547"/>
          </a:xfrm>
          <a:prstGeom prst="rect">
            <a:avLst/>
          </a:prstGeom>
          <a:noFill/>
        </p:spPr>
        <p:txBody>
          <a:bodyPr/>
          <a:lstStyle/>
          <a:p>
            <a:pPr algn="l"/>
            <a:r>
              <a:rPr lang="de-DE" altLang="zh-CN" dirty="0">
                <a:latin typeface="Microsoft YaHei" panose="020B0503020204020204" pitchFamily="34" charset="-122"/>
                <a:ea typeface="Microsoft YaHei" panose="020B0503020204020204" pitchFamily="34" charset="-122"/>
                <a:sym typeface="MS UI Gothic" pitchFamily="34" charset="-128"/>
              </a:rPr>
              <a:t></a:t>
            </a:r>
            <a:r>
              <a:rPr lang="de-DE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fld id="{E99C9BD3-DF75-4DF7-8DF8-86DB1C865A60}" type="slidenum">
              <a:rPr lang="zh-CN" altLang="en-US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 algn="l"/>
              <a:t>6</a:t>
            </a:fld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6726267" y="1178790"/>
            <a:ext cx="433434" cy="370596"/>
          </a:xfrm>
          <a:prstGeom prst="ellipse">
            <a:avLst/>
          </a:prstGeom>
          <a:solidFill>
            <a:srgbClr val="00B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1943064" y="2316159"/>
            <a:ext cx="433434" cy="370596"/>
          </a:xfrm>
          <a:prstGeom prst="ellipse">
            <a:avLst/>
          </a:prstGeom>
          <a:solidFill>
            <a:srgbClr val="00B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7" name="文本框 47"/>
          <p:cNvSpPr txBox="1"/>
          <p:nvPr/>
        </p:nvSpPr>
        <p:spPr>
          <a:xfrm>
            <a:off x="2930023" y="3813192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2015</a:t>
            </a:r>
            <a:endParaRPr lang="zh-CN" altLang="en-US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9" name="文本框 47"/>
          <p:cNvSpPr txBox="1"/>
          <p:nvPr/>
        </p:nvSpPr>
        <p:spPr>
          <a:xfrm>
            <a:off x="7648209" y="383766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2019</a:t>
            </a:r>
            <a:endParaRPr lang="zh-CN" altLang="en-US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图片 1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344" y="3963576"/>
            <a:ext cx="1080000" cy="540000"/>
          </a:xfrm>
          <a:prstGeom prst="rect">
            <a:avLst/>
          </a:prstGeom>
        </p:spPr>
      </p:pic>
      <p:sp>
        <p:nvSpPr>
          <p:cNvPr id="37" name="文本框 51"/>
          <p:cNvSpPr txBox="1"/>
          <p:nvPr/>
        </p:nvSpPr>
        <p:spPr>
          <a:xfrm>
            <a:off x="4143317" y="3813192"/>
            <a:ext cx="412484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魔方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超级计算机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(2019-)</a:t>
            </a:r>
          </a:p>
          <a:p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Cluster, 3P flops</a:t>
            </a:r>
          </a:p>
          <a:p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1120 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双路刀片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192GB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内存</a:t>
            </a:r>
            <a:endParaRPr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Intel Xeon Gold 6142, 2.6GHz, 16 cores</a:t>
            </a:r>
          </a:p>
          <a:p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台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GPU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服务器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192GB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内存</a:t>
            </a:r>
            <a:endParaRPr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*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Intel Xeon Gold 5118, 2.3GHz, 12 cores; 4*NVIDIA TESLA V100</a:t>
            </a:r>
          </a:p>
          <a:p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8PB </a:t>
            </a:r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存储</a:t>
            </a:r>
            <a:r>
              <a:rPr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Intel Omni-Path 100G</a:t>
            </a:r>
            <a:endParaRPr lang="zh-CN" altLang="en-US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912446" y="3520473"/>
            <a:ext cx="433434" cy="3705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435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8763" cy="771525"/>
          </a:xfrm>
          <a:prstGeom prst="rect">
            <a:avLst/>
          </a:prstGeom>
          <a:solidFill>
            <a:srgbClr val="0BA9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71420"/>
            <a:ext cx="8229600" cy="651260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  要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808322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2063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4763" y="0"/>
            <a:ext cx="9148763" cy="771525"/>
          </a:xfrm>
          <a:prstGeom prst="rect">
            <a:avLst/>
          </a:prstGeom>
          <a:solidFill>
            <a:srgbClr val="0BA9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149" name="Picture 3" descr="C:\Users\xiaofei\Desktop\超算PPT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4678363"/>
            <a:ext cx="1584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250824" y="155575"/>
            <a:ext cx="8536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高性能计算应用软件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85786" y="1214428"/>
            <a:ext cx="2428892" cy="392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Char char="•"/>
              <a:defRPr/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VASP</a:t>
            </a: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GAUSSIAN</a:t>
            </a: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NWChem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DOCK</a:t>
            </a: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LAMMPS</a:t>
            </a: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CASTEP</a:t>
            </a: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DMOL3</a:t>
            </a: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WIEN 2000</a:t>
            </a: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GROMACS</a:t>
            </a: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SIESTA</a:t>
            </a: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CPMD </a:t>
            </a: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ESPRESSO</a:t>
            </a: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SMEAGOL</a:t>
            </a: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NAMD</a:t>
            </a: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MOLPRO</a:t>
            </a: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TURBOMOLE</a:t>
            </a: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ABINIT</a:t>
            </a: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QCHEM</a:t>
            </a:r>
          </a:p>
          <a:p>
            <a:pPr marL="342900" indent="-342900">
              <a:buFontTx/>
              <a:buChar char="•"/>
              <a:defRPr/>
            </a:pP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00562" y="1285866"/>
            <a:ext cx="2428892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Char char="•"/>
              <a:defRPr/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LS-</a:t>
            </a:r>
            <a:r>
              <a:rPr lang="en-US" altLang="zh-CN" sz="14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Dyna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ANSYS-</a:t>
            </a:r>
            <a:r>
              <a:rPr lang="en-US" altLang="zh-CN" sz="14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Multiphysics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Dytran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Nastran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Marc</a:t>
            </a: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Abaqus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Cradle</a:t>
            </a: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ModeFrontier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 </a:t>
            </a: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GAMBIT</a:t>
            </a: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Fluent</a:t>
            </a: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Cfx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Starcd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Starccm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+</a:t>
            </a: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Hyperworks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Madymo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Optimus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Dynaform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ICEM-CFD</a:t>
            </a:r>
          </a:p>
        </p:txBody>
      </p:sp>
      <p:sp>
        <p:nvSpPr>
          <p:cNvPr id="8" name="矩形 7"/>
          <p:cNvSpPr/>
          <p:nvPr/>
        </p:nvSpPr>
        <p:spPr>
          <a:xfrm>
            <a:off x="785786" y="85723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科学领域应用软件</a:t>
            </a:r>
            <a:endParaRPr lang="zh-CN" altLang="en-US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86248" y="85723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工程领域应用软件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000510"/>
            <a:ext cx="1123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header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286130"/>
            <a:ext cx="1071570" cy="41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1785932"/>
            <a:ext cx="968405" cy="33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logo_abaqu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2643188"/>
            <a:ext cx="1000132" cy="29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32" y="714362"/>
            <a:ext cx="4730531" cy="4227593"/>
          </a:xfrm>
          <a:prstGeom prst="rect">
            <a:avLst/>
          </a:prstGeom>
          <a:ln>
            <a:noFill/>
          </a:ln>
        </p:spPr>
      </p:pic>
      <p:sp>
        <p:nvSpPr>
          <p:cNvPr id="17" name="矩形 16"/>
          <p:cNvSpPr/>
          <p:nvPr/>
        </p:nvSpPr>
        <p:spPr>
          <a:xfrm>
            <a:off x="-4763" y="0"/>
            <a:ext cx="9148763" cy="771525"/>
          </a:xfrm>
          <a:prstGeom prst="rect">
            <a:avLst/>
          </a:prstGeom>
          <a:solidFill>
            <a:srgbClr val="0BA9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149" name="Picture 3" descr="C:\Users\xiaofei\Desktop\超算PPT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4678363"/>
            <a:ext cx="1584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"/>
          <p:cNvGrpSpPr>
            <a:grpSpLocks/>
          </p:cNvGrpSpPr>
          <p:nvPr/>
        </p:nvGrpSpPr>
        <p:grpSpPr bwMode="auto">
          <a:xfrm>
            <a:off x="971600" y="4805361"/>
            <a:ext cx="133296" cy="142653"/>
            <a:chOff x="2044586" y="4539268"/>
            <a:chExt cx="278705" cy="278705"/>
          </a:xfrm>
        </p:grpSpPr>
        <p:sp>
          <p:nvSpPr>
            <p:cNvPr id="26" name="Oval 62"/>
            <p:cNvSpPr>
              <a:spLocks noChangeArrowheads="1"/>
            </p:cNvSpPr>
            <p:nvPr/>
          </p:nvSpPr>
          <p:spPr bwMode="auto">
            <a:xfrm>
              <a:off x="2044586" y="4539268"/>
              <a:ext cx="278705" cy="278705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A50021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8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" name="Oval 63"/>
            <p:cNvSpPr>
              <a:spLocks noChangeArrowheads="1"/>
            </p:cNvSpPr>
            <p:nvPr/>
          </p:nvSpPr>
          <p:spPr bwMode="auto">
            <a:xfrm>
              <a:off x="2054087" y="4550416"/>
              <a:ext cx="256535" cy="2564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" name="Freeform 64"/>
            <p:cNvSpPr/>
            <p:nvPr/>
          </p:nvSpPr>
          <p:spPr bwMode="auto">
            <a:xfrm>
              <a:off x="2054087" y="4550416"/>
              <a:ext cx="243867" cy="176779"/>
            </a:xfrm>
            <a:custGeom>
              <a:avLst/>
              <a:gdLst>
                <a:gd name="T0" fmla="*/ 110 w 181"/>
                <a:gd name="T1" fmla="*/ 70 h 131"/>
                <a:gd name="T2" fmla="*/ 181 w 181"/>
                <a:gd name="T3" fmla="*/ 54 h 131"/>
                <a:gd name="T4" fmla="*/ 95 w 181"/>
                <a:gd name="T5" fmla="*/ 0 h 131"/>
                <a:gd name="T6" fmla="*/ 0 w 181"/>
                <a:gd name="T7" fmla="*/ 95 h 131"/>
                <a:gd name="T8" fmla="*/ 7 w 181"/>
                <a:gd name="T9" fmla="*/ 130 h 131"/>
                <a:gd name="T10" fmla="*/ 110 w 181"/>
                <a:gd name="T11" fmla="*/ 7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31">
                  <a:moveTo>
                    <a:pt x="110" y="70"/>
                  </a:moveTo>
                  <a:cubicBezTo>
                    <a:pt x="133" y="48"/>
                    <a:pt x="168" y="52"/>
                    <a:pt x="181" y="54"/>
                  </a:cubicBezTo>
                  <a:cubicBezTo>
                    <a:pt x="166" y="22"/>
                    <a:pt x="133" y="0"/>
                    <a:pt x="95" y="0"/>
                  </a:cubicBezTo>
                  <a:cubicBezTo>
                    <a:pt x="43" y="0"/>
                    <a:pt x="0" y="42"/>
                    <a:pt x="0" y="95"/>
                  </a:cubicBezTo>
                  <a:cubicBezTo>
                    <a:pt x="0" y="107"/>
                    <a:pt x="2" y="119"/>
                    <a:pt x="7" y="130"/>
                  </a:cubicBezTo>
                  <a:cubicBezTo>
                    <a:pt x="60" y="131"/>
                    <a:pt x="82" y="97"/>
                    <a:pt x="110" y="7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8999"/>
                  </a:srgbClr>
                </a:gs>
                <a:gs pos="100000">
                  <a:srgbClr val="FFFFFF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50824" y="155575"/>
            <a:ext cx="8536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高性能计算应用</a:t>
            </a:r>
            <a:r>
              <a:rPr lang="en-US" altLang="zh-CN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当前服务区域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4" y="2928940"/>
            <a:ext cx="401449" cy="401449"/>
          </a:xfrm>
          <a:prstGeom prst="rect">
            <a:avLst/>
          </a:prstGeom>
        </p:spPr>
      </p:pic>
      <p:sp>
        <p:nvSpPr>
          <p:cNvPr id="14" name="文本框 12"/>
          <p:cNvSpPr txBox="1"/>
          <p:nvPr/>
        </p:nvSpPr>
        <p:spPr>
          <a:xfrm>
            <a:off x="6215074" y="2978353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上海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48.5%</a:t>
            </a:r>
            <a:endParaRPr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8" y="3027557"/>
            <a:ext cx="401449" cy="401449"/>
          </a:xfrm>
          <a:prstGeom prst="rect">
            <a:avLst/>
          </a:prstGeom>
        </p:spPr>
      </p:pic>
      <p:sp>
        <p:nvSpPr>
          <p:cNvPr id="16" name="文本框 12"/>
          <p:cNvSpPr txBox="1"/>
          <p:nvPr/>
        </p:nvSpPr>
        <p:spPr>
          <a:xfrm>
            <a:off x="6143636" y="335756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浙江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1.1%</a:t>
            </a:r>
            <a:endParaRPr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文本框 12"/>
          <p:cNvSpPr txBox="1"/>
          <p:nvPr/>
        </p:nvSpPr>
        <p:spPr>
          <a:xfrm>
            <a:off x="5786446" y="2143122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北京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,17.9%</a:t>
            </a:r>
            <a:endParaRPr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2071684"/>
            <a:ext cx="401449" cy="40144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456053"/>
            <a:ext cx="401449" cy="401449"/>
          </a:xfrm>
          <a:prstGeom prst="rect">
            <a:avLst/>
          </a:prstGeom>
        </p:spPr>
      </p:pic>
      <p:sp>
        <p:nvSpPr>
          <p:cNvPr id="22" name="文本框 12"/>
          <p:cNvSpPr txBox="1"/>
          <p:nvPr/>
        </p:nvSpPr>
        <p:spPr>
          <a:xfrm>
            <a:off x="4857752" y="2549725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陕西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2.9%</a:t>
            </a:r>
            <a:endParaRPr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0749" y="2741805"/>
            <a:ext cx="401449" cy="401449"/>
          </a:xfrm>
          <a:prstGeom prst="rect">
            <a:avLst/>
          </a:prstGeom>
        </p:spPr>
      </p:pic>
      <p:sp>
        <p:nvSpPr>
          <p:cNvPr id="24" name="文本框 12"/>
          <p:cNvSpPr txBox="1"/>
          <p:nvPr/>
        </p:nvSpPr>
        <p:spPr>
          <a:xfrm>
            <a:off x="6000760" y="2692601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江苏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6.1%</a:t>
            </a:r>
            <a:endParaRPr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2" y="1857370"/>
            <a:ext cx="401449" cy="401449"/>
          </a:xfrm>
          <a:prstGeom prst="rect">
            <a:avLst/>
          </a:prstGeom>
        </p:spPr>
      </p:pic>
      <p:sp>
        <p:nvSpPr>
          <p:cNvPr id="29" name="文本框 12"/>
          <p:cNvSpPr txBox="1"/>
          <p:nvPr/>
        </p:nvSpPr>
        <p:spPr>
          <a:xfrm>
            <a:off x="6286512" y="1906783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辽宁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1.4%</a:t>
            </a:r>
            <a:endParaRPr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6" y="2857502"/>
            <a:ext cx="401449" cy="401449"/>
          </a:xfrm>
          <a:prstGeom prst="rect">
            <a:avLst/>
          </a:prstGeom>
        </p:spPr>
      </p:pic>
      <p:sp>
        <p:nvSpPr>
          <p:cNvPr id="31" name="文本框 12"/>
          <p:cNvSpPr txBox="1"/>
          <p:nvPr/>
        </p:nvSpPr>
        <p:spPr>
          <a:xfrm>
            <a:off x="5143504" y="335756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安徽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5.9%</a:t>
            </a:r>
            <a:endParaRPr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文本框 12"/>
          <p:cNvSpPr txBox="1"/>
          <p:nvPr/>
        </p:nvSpPr>
        <p:spPr>
          <a:xfrm>
            <a:off x="2428860" y="257175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其它地区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8.0%</a:t>
            </a:r>
            <a:endParaRPr lang="zh-CN" alt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928676"/>
            <a:ext cx="3877985" cy="530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用户行政区域分布（按资源使用量）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r>
              <a:rPr lang="zh-CN" altLang="en-US" sz="105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基于</a:t>
            </a:r>
            <a:r>
              <a:rPr lang="en-US" altLang="zh-CN" sz="105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2018</a:t>
            </a:r>
            <a:r>
              <a:rPr lang="zh-CN" altLang="en-US" sz="105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年数据</a:t>
            </a:r>
            <a:endParaRPr lang="zh-CN" alt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90635" y="4641867"/>
            <a:ext cx="473868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50%</a:t>
            </a:r>
            <a:r>
              <a:rPr lang="zh-CN" altLang="en-US" sz="2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左右的资源服务于上海地区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218" y="2224084"/>
            <a:ext cx="401449" cy="401449"/>
          </a:xfrm>
          <a:prstGeom prst="rect">
            <a:avLst/>
          </a:prstGeom>
        </p:spPr>
      </p:pic>
      <p:sp>
        <p:nvSpPr>
          <p:cNvPr id="36" name="文本框 12"/>
          <p:cNvSpPr txBox="1"/>
          <p:nvPr/>
        </p:nvSpPr>
        <p:spPr>
          <a:xfrm>
            <a:off x="5786446" y="2357436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天津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2.0%</a:t>
            </a:r>
            <a:endParaRPr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4" y="2956119"/>
            <a:ext cx="401449" cy="401449"/>
          </a:xfrm>
          <a:prstGeom prst="rect">
            <a:avLst/>
          </a:prstGeom>
        </p:spPr>
      </p:pic>
      <p:sp>
        <p:nvSpPr>
          <p:cNvPr id="38" name="文本框 12"/>
          <p:cNvSpPr txBox="1"/>
          <p:nvPr/>
        </p:nvSpPr>
        <p:spPr>
          <a:xfrm>
            <a:off x="4429124" y="3049791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湖北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6.2%</a:t>
            </a:r>
            <a:endParaRPr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116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4479</TotalTime>
  <Words>1192</Words>
  <Application>Microsoft Macintosh PowerPoint</Application>
  <PresentationFormat>全屏显示(16:9)</PresentationFormat>
  <Paragraphs>224</Paragraphs>
  <Slides>26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Microsoft YaHei</vt:lpstr>
      <vt:lpstr>Microsoft YaHei</vt:lpstr>
      <vt:lpstr>Microsoft YaHei Light</vt:lpstr>
      <vt:lpstr>Arial</vt:lpstr>
      <vt:lpstr>Arial Narrow</vt:lpstr>
      <vt:lpstr>Calibri</vt:lpstr>
      <vt:lpstr>Wingdings</vt:lpstr>
      <vt:lpstr>Office 主题</vt:lpstr>
      <vt:lpstr>高性能计算支撑工业创新</vt:lpstr>
      <vt:lpstr>提  要</vt:lpstr>
      <vt:lpstr>提  要</vt:lpstr>
      <vt:lpstr>背  景</vt:lpstr>
      <vt:lpstr>PowerPoint 演示文稿</vt:lpstr>
      <vt:lpstr>PowerPoint 演示文稿</vt:lpstr>
      <vt:lpstr>提  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提  要</vt:lpstr>
      <vt:lpstr>PowerPoint 演示文稿</vt:lpstr>
      <vt:lpstr>PowerPoint 演示文稿</vt:lpstr>
      <vt:lpstr>建立超算中心、分中心与企业内部多种类计算资源共享机制，满足面向更多不同工业企业需求</vt:lpstr>
      <vt:lpstr>PowerPoint 演示文稿</vt:lpstr>
      <vt:lpstr>PowerPoint 演示文稿</vt:lpstr>
      <vt:lpstr>PowerPoint 演示文稿</vt:lpstr>
      <vt:lpstr>提  要</vt:lpstr>
      <vt:lpstr>几点思考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高性能计算及工业仿真平台应用 </dc:title>
  <dc:creator>adminmis</dc:creator>
  <cp:lastModifiedBy>Jie Liu</cp:lastModifiedBy>
  <cp:revision>212</cp:revision>
  <dcterms:created xsi:type="dcterms:W3CDTF">2018-09-13T02:58:37Z</dcterms:created>
  <dcterms:modified xsi:type="dcterms:W3CDTF">2019-11-28T02:58:15Z</dcterms:modified>
</cp:coreProperties>
</file>