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8" r:id="rId4"/>
    <p:sldId id="268" r:id="rId5"/>
    <p:sldId id="259" r:id="rId6"/>
    <p:sldId id="269" r:id="rId7"/>
    <p:sldId id="271" r:id="rId8"/>
    <p:sldId id="261" r:id="rId9"/>
    <p:sldId id="272" r:id="rId10"/>
    <p:sldId id="273" r:id="rId11"/>
    <p:sldId id="274" r:id="rId12"/>
    <p:sldId id="263" r:id="rId13"/>
    <p:sldId id="266" r:id="rId14"/>
    <p:sldId id="26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A388-680E-4FB0-BF7B-E9D12F2CAB0F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B4C8-A5D9-44A8-B4A6-83D338EFB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81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8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2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7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2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2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69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22C5-F6EC-4219-911E-32194F00F55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8ADD-5EC2-471C-80BC-7A331F1890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5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91544" y="1916832"/>
            <a:ext cx="8064896" cy="1470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 面向</a:t>
            </a:r>
            <a:r>
              <a:rPr lang="zh-CN" altLang="en-US" sz="4000" b="1" dirty="0" smtClean="0"/>
              <a:t>日志搜索引擎的</a:t>
            </a:r>
            <a:r>
              <a:rPr lang="zh-CN" altLang="en-US" sz="4000" b="1" dirty="0" smtClean="0"/>
              <a:t>自动化调</a:t>
            </a:r>
            <a:r>
              <a:rPr lang="zh-CN" altLang="en-US" sz="4000" b="1" dirty="0" smtClean="0"/>
              <a:t>优</a:t>
            </a:r>
            <a:endParaRPr lang="zh-CN" alt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79776" y="386104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+mn-ea"/>
                <a:cs typeface="+mj-cs"/>
              </a:rPr>
              <a:t>汇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报 人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：窦  晖 科研博士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后</a:t>
            </a:r>
            <a:endParaRPr lang="en-US" altLang="zh-CN" sz="2400" b="1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合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作导师：陈鹏飞 副教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授</a:t>
            </a:r>
            <a:endParaRPr lang="en-US" altLang="zh-CN" sz="2400" b="1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中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山大学数据科学与计算机学院</a:t>
            </a:r>
            <a:endParaRPr lang="en-US" altLang="zh-CN" sz="2400" b="1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j-cs"/>
              </a:rPr>
              <a:t>     2019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年 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j-cs"/>
              </a:rPr>
              <a:t>11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月 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j-cs"/>
              </a:rPr>
              <a:t>30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j-cs"/>
              </a:rPr>
              <a:t>日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703512" y="332656"/>
            <a:ext cx="90845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2019</a:t>
            </a:r>
            <a:r>
              <a:rPr lang="zh-CN" altLang="en-US" b="1" dirty="0" smtClean="0"/>
              <a:t>年</a:t>
            </a:r>
            <a:r>
              <a:rPr lang="zh-CN" altLang="en-US" b="1" dirty="0"/>
              <a:t>开放科学计算联盟学术</a:t>
            </a:r>
            <a:r>
              <a:rPr lang="zh-CN" altLang="en-US" b="1" dirty="0" smtClean="0"/>
              <a:t>年会</a:t>
            </a: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3515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实</a:t>
            </a:r>
            <a:r>
              <a:rPr lang="zh-CN" altLang="en-US" dirty="0" smtClean="0"/>
              <a:t>验</a:t>
            </a:r>
            <a:r>
              <a:rPr lang="zh-CN" altLang="en-US" dirty="0"/>
              <a:t>结果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9336" y="1124744"/>
            <a:ext cx="6552728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FF0000"/>
                </a:solidFill>
              </a:rPr>
              <a:t>嵌入</a:t>
            </a:r>
            <a:r>
              <a:rPr lang="zh-CN" altLang="en-US" sz="2400" b="1" dirty="0">
                <a:solidFill>
                  <a:srgbClr val="FF0000"/>
                </a:solidFill>
              </a:rPr>
              <a:t>维度的选择：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d</a:t>
            </a:r>
            <a:r>
              <a:rPr lang="zh-CN" altLang="en-US" sz="2000" dirty="0"/>
              <a:t>过小</a:t>
            </a:r>
            <a:r>
              <a:rPr lang="zh-CN" altLang="en-US" sz="2000" dirty="0" smtClean="0"/>
              <a:t>，无法覆盖原问题的有效搜索空间</a:t>
            </a:r>
            <a:r>
              <a:rPr lang="en-US" altLang="zh-CN" sz="2000" dirty="0" smtClean="0"/>
              <a:t>;</a:t>
            </a:r>
          </a:p>
          <a:p>
            <a:pPr lvl="1"/>
            <a:r>
              <a:rPr lang="en-US" altLang="zh-CN" sz="2000" dirty="0" smtClean="0"/>
              <a:t>d</a:t>
            </a:r>
            <a:r>
              <a:rPr lang="zh-CN" altLang="en-US" sz="2000" dirty="0" smtClean="0"/>
              <a:t>过大，嵌入空间很大，需要更多的迭代次数</a:t>
            </a:r>
            <a:r>
              <a:rPr lang="en-US" altLang="zh-CN" sz="2000" dirty="0"/>
              <a:t>;</a:t>
            </a:r>
            <a:endParaRPr lang="en-US" altLang="zh-CN" sz="2000" dirty="0" smtClean="0"/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实验中选择</a:t>
            </a:r>
            <a:r>
              <a:rPr lang="en-US" altLang="zh-CN" sz="2000" dirty="0" smtClean="0">
                <a:solidFill>
                  <a:srgbClr val="FF0000"/>
                </a:solidFill>
              </a:rPr>
              <a:t>d=10.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引入</a:t>
            </a:r>
            <a:r>
              <a:rPr lang="en-US" altLang="zh-CN" sz="2400" b="1" dirty="0">
                <a:solidFill>
                  <a:srgbClr val="FF0000"/>
                </a:solidFill>
              </a:rPr>
              <a:t>JVM</a:t>
            </a:r>
            <a:r>
              <a:rPr lang="zh-CN" altLang="en-US" sz="2400" b="1" dirty="0">
                <a:solidFill>
                  <a:srgbClr val="FF0000"/>
                </a:solidFill>
              </a:rPr>
              <a:t>和内核参数的改进：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 smtClean="0"/>
              <a:t>只调节</a:t>
            </a:r>
            <a:r>
              <a:rPr lang="en-US" altLang="zh-CN" sz="2000" dirty="0" err="1" smtClean="0"/>
              <a:t>elasticsearch</a:t>
            </a:r>
            <a:r>
              <a:rPr lang="zh-CN" altLang="en-US" sz="2000" dirty="0" smtClean="0"/>
              <a:t>自身参数，在</a:t>
            </a:r>
            <a:r>
              <a:rPr lang="en-US" altLang="zh-CN" sz="2000" dirty="0" smtClean="0"/>
              <a:t>d=5</a:t>
            </a:r>
            <a:r>
              <a:rPr lang="zh-CN" altLang="en-US" sz="2000" dirty="0" smtClean="0"/>
              <a:t>时比默认配置提高</a:t>
            </a:r>
            <a:r>
              <a:rPr lang="en-US" altLang="zh-CN" sz="2000" dirty="0" smtClean="0"/>
              <a:t>90.41%</a:t>
            </a:r>
            <a:r>
              <a:rPr lang="en-US" altLang="zh-CN" sz="2000" dirty="0"/>
              <a:t>;</a:t>
            </a:r>
            <a:endParaRPr lang="en-US" altLang="zh-CN" sz="2000" dirty="0" smtClean="0"/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引入</a:t>
            </a:r>
            <a:r>
              <a:rPr lang="en-US" altLang="zh-CN" sz="2000" dirty="0" smtClean="0">
                <a:solidFill>
                  <a:srgbClr val="FF0000"/>
                </a:solidFill>
              </a:rPr>
              <a:t>JVM</a:t>
            </a:r>
            <a:r>
              <a:rPr lang="zh-CN" altLang="en-US" sz="2000" dirty="0" smtClean="0">
                <a:solidFill>
                  <a:srgbClr val="FF0000"/>
                </a:solidFill>
              </a:rPr>
              <a:t>和内核参数，比默认配置提高</a:t>
            </a:r>
            <a:r>
              <a:rPr lang="en-US" altLang="zh-CN" sz="2000" dirty="0" smtClean="0">
                <a:solidFill>
                  <a:srgbClr val="FF0000"/>
                </a:solidFill>
              </a:rPr>
              <a:t>107.26%</a:t>
            </a:r>
            <a:r>
              <a:rPr lang="en-US" altLang="zh-CN" sz="2000" dirty="0">
                <a:solidFill>
                  <a:srgbClr val="FF0000"/>
                </a:solidFill>
              </a:rPr>
              <a:t>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endParaRPr lang="en-US" altLang="zh-CN" sz="2400" dirty="0"/>
          </a:p>
          <a:p>
            <a:endParaRPr lang="en-US" altLang="zh-CN" sz="1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pPr lvl="1"/>
            <a:endParaRPr lang="en-US" altLang="zh-CN" sz="2400" dirty="0"/>
          </a:p>
          <a:p>
            <a:endParaRPr lang="zh-CN" alt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052736"/>
            <a:ext cx="4680520" cy="277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072" y="4005064"/>
            <a:ext cx="4680520" cy="28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实</a:t>
            </a:r>
            <a:r>
              <a:rPr lang="zh-CN" altLang="en-US" dirty="0" smtClean="0"/>
              <a:t>验</a:t>
            </a:r>
            <a:r>
              <a:rPr lang="zh-CN" altLang="en-US" dirty="0"/>
              <a:t>结果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9336" y="1124744"/>
            <a:ext cx="6324872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不同的负载场景：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p</a:t>
            </a:r>
            <a:r>
              <a:rPr lang="en-US" altLang="zh-CN" sz="2000" dirty="0"/>
              <a:t>ercolator, geonames</a:t>
            </a:r>
            <a:r>
              <a:rPr lang="en-US" altLang="zh-CN" sz="2000" dirty="0"/>
              <a:t>, </a:t>
            </a:r>
            <a:r>
              <a:rPr lang="en-US" altLang="zh-CN" sz="2000" dirty="0" err="1" smtClean="0"/>
              <a:t>eventdata</a:t>
            </a:r>
            <a:r>
              <a:rPr lang="zh-CN" altLang="en-US" sz="2000" dirty="0" smtClean="0"/>
              <a:t>，中位数吞吐量分别</a:t>
            </a:r>
            <a:r>
              <a:rPr lang="zh-CN" altLang="en-US" sz="2000" dirty="0"/>
              <a:t>是</a:t>
            </a:r>
            <a:r>
              <a:rPr lang="zh-CN" altLang="en-US" sz="2000" dirty="0"/>
              <a:t>默认配置的</a:t>
            </a:r>
            <a:r>
              <a:rPr lang="en-US" altLang="zh-CN" sz="2000" dirty="0"/>
              <a:t>2.07, 1.46, 1.07</a:t>
            </a:r>
            <a:r>
              <a:rPr lang="zh-CN" altLang="en-US" sz="2000" dirty="0"/>
              <a:t>倍；</a:t>
            </a:r>
            <a:endParaRPr lang="en-US" altLang="zh-CN" sz="2000" dirty="0"/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en-US" altLang="zh-CN" sz="2000" dirty="0">
                <a:solidFill>
                  <a:srgbClr val="FF0000"/>
                </a:solidFill>
              </a:rPr>
              <a:t>ventdata</a:t>
            </a:r>
            <a:r>
              <a:rPr lang="zh-CN" altLang="en-US" sz="2000" dirty="0">
                <a:solidFill>
                  <a:srgbClr val="FF0000"/>
                </a:solidFill>
              </a:rPr>
              <a:t>，内存成为瓶颈</a:t>
            </a:r>
            <a:r>
              <a:rPr lang="zh-CN" altLang="en-US" sz="2000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dirty="0" smtClean="0"/>
              <a:t>最大吞吐量只比默认配置提高</a:t>
            </a:r>
            <a:r>
              <a:rPr lang="en-US" altLang="zh-CN" sz="2000" dirty="0" smtClean="0"/>
              <a:t>3.39%</a:t>
            </a:r>
            <a:r>
              <a:rPr lang="zh-CN" altLang="en-US" sz="2000" dirty="0" smtClean="0"/>
              <a:t>，但</a:t>
            </a:r>
            <a:r>
              <a:rPr lang="zh-CN" altLang="en-US" sz="2000" dirty="0"/>
              <a:t>依然可以将最小吞吐量提升</a:t>
            </a:r>
            <a:r>
              <a:rPr lang="en-US" altLang="zh-CN" sz="2000" dirty="0"/>
              <a:t>13.15%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1"/>
            <a:endParaRPr lang="en-US" altLang="zh-CN" sz="2000" b="1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2000" b="1" dirty="0" smtClean="0">
                <a:solidFill>
                  <a:srgbClr val="FF0000"/>
                </a:solidFill>
              </a:rPr>
              <a:t>配置与性能之间的关系很难建模：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1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pPr lvl="1"/>
            <a:endParaRPr lang="en-US" altLang="zh-CN" sz="2400" dirty="0"/>
          </a:p>
          <a:p>
            <a:endParaRPr lang="zh-CN" alt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052736"/>
            <a:ext cx="4824536" cy="27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3886913"/>
            <a:ext cx="10439530" cy="290297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199456" y="5301208"/>
            <a:ext cx="10081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99456" y="6021288"/>
            <a:ext cx="10081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9" y="24558"/>
            <a:ext cx="6444208" cy="836712"/>
          </a:xfrm>
        </p:spPr>
        <p:txBody>
          <a:bodyPr/>
          <a:lstStyle/>
          <a:p>
            <a:pPr algn="l"/>
            <a:r>
              <a:rPr lang="zh-CN" altLang="en-US" dirty="0" smtClean="0"/>
              <a:t>后续工作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844" y="1134559"/>
            <a:ext cx="11391747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面</a:t>
            </a:r>
            <a:r>
              <a:rPr lang="zh-CN" altLang="en-US" dirty="0"/>
              <a:t>向日志搜索引擎的自动化调</a:t>
            </a:r>
            <a:r>
              <a:rPr lang="zh-CN" altLang="en-US" dirty="0" smtClean="0"/>
              <a:t>优：</a:t>
            </a:r>
            <a:endParaRPr lang="en-US" altLang="zh-CN" dirty="0"/>
          </a:p>
          <a:p>
            <a:pPr lvl="1"/>
            <a:r>
              <a:rPr lang="zh-CN" altLang="en-US" dirty="0"/>
              <a:t>已投稿至</a:t>
            </a:r>
            <a:r>
              <a:rPr lang="en-US" altLang="zh-CN" dirty="0"/>
              <a:t>ACM/SPEC ICPE 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lvl="1"/>
            <a:r>
              <a:rPr lang="zh-CN" altLang="en-US" dirty="0" smtClean="0"/>
              <a:t>多目标</a:t>
            </a:r>
            <a:r>
              <a:rPr lang="zh-CN" altLang="en-US" dirty="0"/>
              <a:t>优化</a:t>
            </a:r>
            <a:r>
              <a:rPr lang="zh-CN" altLang="en-US" dirty="0" smtClean="0"/>
              <a:t>问题</a:t>
            </a:r>
            <a:r>
              <a:rPr lang="en-US" altLang="zh-CN" dirty="0"/>
              <a:t>:index and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performance and power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lvl="1"/>
            <a:r>
              <a:rPr lang="zh-CN" altLang="en-US" dirty="0"/>
              <a:t>拓</a:t>
            </a:r>
            <a:r>
              <a:rPr lang="zh-CN" altLang="en-US" dirty="0"/>
              <a:t>展</a:t>
            </a:r>
            <a:r>
              <a:rPr lang="zh-CN" altLang="en-US" dirty="0" smtClean="0"/>
              <a:t>到大</a:t>
            </a:r>
            <a:r>
              <a:rPr lang="zh-CN" altLang="en-US" dirty="0"/>
              <a:t>数</a:t>
            </a:r>
            <a:r>
              <a:rPr lang="zh-CN" altLang="en-US" dirty="0" smtClean="0"/>
              <a:t>据</a:t>
            </a:r>
            <a:r>
              <a:rPr lang="zh-CN" altLang="en-US" dirty="0"/>
              <a:t>实时</a:t>
            </a:r>
            <a:r>
              <a:rPr lang="zh-CN" altLang="en-US" dirty="0" smtClean="0"/>
              <a:t>分析</a:t>
            </a:r>
            <a:r>
              <a:rPr lang="zh-CN" altLang="en-US" dirty="0"/>
              <a:t>系统中的其他软件的性能调</a:t>
            </a:r>
            <a:r>
              <a:rPr lang="zh-CN" altLang="en-US" dirty="0" smtClean="0"/>
              <a:t>优；</a:t>
            </a:r>
            <a:endParaRPr lang="en-US" altLang="zh-CN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抽取问题的共性特征，探索将软件调优作为一种服务对外</a:t>
            </a:r>
            <a:r>
              <a:rPr lang="zh-CN" altLang="en-US" b="1" dirty="0" smtClean="0">
                <a:solidFill>
                  <a:srgbClr val="FF0000"/>
                </a:solidFill>
              </a:rPr>
              <a:t>提供。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36" y="20978"/>
            <a:ext cx="6444208" cy="836712"/>
          </a:xfrm>
        </p:spPr>
        <p:txBody>
          <a:bodyPr/>
          <a:lstStyle/>
          <a:p>
            <a:pPr algn="l"/>
            <a:r>
              <a:rPr lang="zh-CN" altLang="en-US" dirty="0" smtClean="0"/>
              <a:t>个人简介</a:t>
            </a:r>
            <a:r>
              <a:rPr lang="en-US" altLang="zh-CN" dirty="0" smtClean="0"/>
              <a:t>-</a:t>
            </a:r>
            <a:r>
              <a:rPr lang="zh-CN" altLang="en-US" dirty="0" smtClean="0"/>
              <a:t>窦晖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8343" y="1124744"/>
            <a:ext cx="12246113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教</a:t>
            </a:r>
            <a:r>
              <a:rPr lang="zh-CN" altLang="en-US" sz="2800" dirty="0"/>
              <a:t>育</a:t>
            </a:r>
            <a:r>
              <a:rPr lang="zh-CN" altLang="en-US" sz="2800" dirty="0" smtClean="0"/>
              <a:t>背景</a:t>
            </a:r>
            <a:r>
              <a:rPr lang="en-US" altLang="zh-CN" sz="2800" dirty="0" smtClean="0"/>
              <a:t>:</a:t>
            </a:r>
            <a:endParaRPr lang="en-US" altLang="zh-CN" sz="2800" dirty="0"/>
          </a:p>
          <a:p>
            <a:pPr lvl="1"/>
            <a:r>
              <a:rPr lang="en-US" altLang="zh-CN" sz="2400" dirty="0"/>
              <a:t>2007.09-2011.06 </a:t>
            </a:r>
            <a:r>
              <a:rPr lang="zh-CN" altLang="en-US" sz="2400" dirty="0"/>
              <a:t>西安交通大学 软件工程  学士</a:t>
            </a:r>
            <a:endParaRPr lang="en-US" altLang="zh-CN" sz="2400" dirty="0"/>
          </a:p>
          <a:p>
            <a:pPr lvl="1"/>
            <a:r>
              <a:rPr lang="en-US" altLang="zh-CN" sz="2400" dirty="0"/>
              <a:t>2011.09-2017.09 </a:t>
            </a:r>
            <a:r>
              <a:rPr lang="zh-CN" altLang="en-US" sz="2400" dirty="0"/>
              <a:t>西安交通大学 计算机科学与技术 博士 导师：齐勇 教授 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研究</a:t>
            </a:r>
            <a:r>
              <a:rPr lang="zh-CN" altLang="en-US" sz="2400" b="1" dirty="0">
                <a:solidFill>
                  <a:srgbClr val="FF0000"/>
                </a:solidFill>
              </a:rPr>
              <a:t>方向：绿色数据中心的能耗成本管理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800" dirty="0"/>
              <a:t>工</a:t>
            </a:r>
            <a:r>
              <a:rPr lang="zh-CN" altLang="en-US" sz="2800" dirty="0"/>
              <a:t>作</a:t>
            </a:r>
            <a:r>
              <a:rPr lang="zh-CN" altLang="en-US" sz="2800" dirty="0" smtClean="0"/>
              <a:t>经历</a:t>
            </a:r>
            <a:r>
              <a:rPr lang="en-US" altLang="zh-CN" sz="2800" dirty="0" smtClean="0"/>
              <a:t>:</a:t>
            </a:r>
            <a:endParaRPr lang="en-US" altLang="zh-CN" sz="2800" dirty="0"/>
          </a:p>
          <a:p>
            <a:pPr lvl="1"/>
            <a:r>
              <a:rPr lang="en-US" altLang="zh-CN" sz="2400" dirty="0"/>
              <a:t>2017.09-2018.06 </a:t>
            </a:r>
            <a:r>
              <a:rPr lang="zh-CN" altLang="en-US" sz="2400" dirty="0"/>
              <a:t>西安华为技术有限公司 云计算与大数据架构与设计部 高级工程师</a:t>
            </a:r>
            <a:r>
              <a:rPr lang="en-US" altLang="zh-CN" sz="2400" dirty="0"/>
              <a:t>A </a:t>
            </a:r>
            <a:r>
              <a:rPr lang="zh-CN" altLang="en-US" sz="2400" b="1" dirty="0">
                <a:solidFill>
                  <a:srgbClr val="FF0000"/>
                </a:solidFill>
              </a:rPr>
              <a:t>工作内容：私有云</a:t>
            </a:r>
            <a:r>
              <a:rPr lang="zh-CN" altLang="en-US" sz="2400" b="1" dirty="0">
                <a:solidFill>
                  <a:srgbClr val="FF0000"/>
                </a:solidFill>
              </a:rPr>
              <a:t>高性</a:t>
            </a:r>
            <a:r>
              <a:rPr lang="zh-CN" altLang="en-US" sz="2400" b="1" dirty="0">
                <a:solidFill>
                  <a:srgbClr val="FF0000"/>
                </a:solidFill>
              </a:rPr>
              <a:t>能计算业务的解决方案整体设计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400" dirty="0"/>
              <a:t>2018.09-</a:t>
            </a:r>
            <a:r>
              <a:rPr lang="zh-CN" altLang="en-US" sz="2400" dirty="0"/>
              <a:t>至今 中山大学 数据科学与计算机学院 科研博士后 合作导师：陈鹏飞 副教授 </a:t>
            </a:r>
            <a:r>
              <a:rPr lang="zh-CN" altLang="en-US" sz="2400" b="1" dirty="0">
                <a:solidFill>
                  <a:srgbClr val="FF0000"/>
                </a:solidFill>
              </a:rPr>
              <a:t>研究方向：面向实时大数据分析系统的性能和能耗优化</a:t>
            </a:r>
            <a:r>
              <a:rPr lang="en-US" altLang="zh-CN" sz="2400" b="1" dirty="0">
                <a:solidFill>
                  <a:srgbClr val="FF0000"/>
                </a:solidFill>
              </a:rPr>
              <a:t>. </a:t>
            </a:r>
            <a:r>
              <a:rPr lang="zh-CN" altLang="en-US" sz="2400" dirty="0" smtClean="0"/>
              <a:t>目前</a:t>
            </a:r>
            <a:r>
              <a:rPr lang="zh-CN" altLang="en-US" sz="2400" dirty="0"/>
              <a:t>主持国家自然科学基金青年项目</a:t>
            </a:r>
            <a:r>
              <a:rPr lang="en-US" altLang="zh-CN" sz="2400" dirty="0"/>
              <a:t>1</a:t>
            </a:r>
            <a:r>
              <a:rPr lang="zh-CN" altLang="en-US" sz="2400" dirty="0"/>
              <a:t>项，高校基本科研业务费中山大学青年教师培育项</a:t>
            </a:r>
            <a:r>
              <a:rPr lang="zh-CN" altLang="en-US" sz="2400" dirty="0"/>
              <a:t>目</a:t>
            </a:r>
            <a:r>
              <a:rPr lang="en-US" altLang="zh-CN" sz="2400" dirty="0"/>
              <a:t>1</a:t>
            </a:r>
            <a:r>
              <a:rPr lang="zh-CN" altLang="en-US" sz="2400" dirty="0"/>
              <a:t>项</a:t>
            </a:r>
            <a:r>
              <a:rPr lang="en-US" altLang="zh-CN" sz="2400" dirty="0"/>
              <a:t>.</a:t>
            </a:r>
            <a:endParaRPr lang="en-US" altLang="zh-CN" sz="2400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98" y="24558"/>
            <a:ext cx="6444208" cy="836712"/>
          </a:xfrm>
        </p:spPr>
        <p:txBody>
          <a:bodyPr/>
          <a:lstStyle/>
          <a:p>
            <a:pPr algn="l"/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655840" y="2924944"/>
            <a:ext cx="9144000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!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352" y="59158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目录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5769" y="1340768"/>
            <a:ext cx="9144000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研</a:t>
            </a:r>
            <a:r>
              <a:rPr lang="zh-CN" altLang="en-US" dirty="0"/>
              <a:t>究</a:t>
            </a:r>
            <a:r>
              <a:rPr lang="zh-CN" altLang="en-US" dirty="0" smtClean="0"/>
              <a:t>目标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/>
              <a:t>面</a:t>
            </a:r>
            <a:r>
              <a:rPr lang="zh-CN" altLang="en-US" dirty="0"/>
              <a:t>临</a:t>
            </a:r>
            <a:r>
              <a:rPr lang="zh-CN" altLang="en-US" dirty="0" smtClean="0"/>
              <a:t>挑战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/>
              <a:t>解决</a:t>
            </a:r>
            <a:r>
              <a:rPr lang="zh-CN" altLang="en-US" dirty="0" smtClean="0"/>
              <a:t>方案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/>
              <a:t>实</a:t>
            </a:r>
            <a:r>
              <a:rPr lang="zh-CN" altLang="en-US" dirty="0"/>
              <a:t>验</a:t>
            </a:r>
            <a:r>
              <a:rPr lang="zh-CN" altLang="en-US" dirty="0" smtClean="0"/>
              <a:t>结果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/>
              <a:t>后</a:t>
            </a:r>
            <a:r>
              <a:rPr lang="zh-CN" altLang="en-US" dirty="0"/>
              <a:t>续工作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3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848" y="0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研</a:t>
            </a:r>
            <a:r>
              <a:rPr lang="zh-CN" altLang="en-US" dirty="0" smtClean="0"/>
              <a:t>究</a:t>
            </a:r>
            <a:r>
              <a:rPr lang="zh-CN" altLang="en-US" dirty="0"/>
              <a:t>目标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55848" y="1124744"/>
            <a:ext cx="5436096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日志系统对分布式应用</a:t>
            </a:r>
            <a:r>
              <a:rPr lang="zh-CN" altLang="en-US" sz="2400" b="1" dirty="0" smtClean="0"/>
              <a:t>的监控</a:t>
            </a:r>
            <a:r>
              <a:rPr lang="zh-CN" altLang="en-US" sz="2400" b="1" dirty="0"/>
              <a:t>和性能诊断至关重要：</a:t>
            </a:r>
            <a:endParaRPr lang="en-US" altLang="zh-CN" sz="2400" b="1" dirty="0"/>
          </a:p>
          <a:p>
            <a:pPr lvl="1"/>
            <a:r>
              <a:rPr lang="zh-CN" altLang="en-US" sz="2000" dirty="0"/>
              <a:t>收</a:t>
            </a:r>
            <a:r>
              <a:rPr lang="zh-CN" altLang="en-US" sz="2000" dirty="0"/>
              <a:t>集、清洗、</a:t>
            </a:r>
            <a:r>
              <a:rPr lang="zh-CN" altLang="en-US" sz="2000" dirty="0" smtClean="0"/>
              <a:t>存储和查询、处理和分析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日志搜索引擎负责存储和查询</a:t>
            </a:r>
            <a:endParaRPr lang="en-US" altLang="zh-CN" sz="2000" dirty="0"/>
          </a:p>
          <a:p>
            <a:pPr lvl="1"/>
            <a:endParaRPr lang="en-US" altLang="zh-CN" sz="2400" dirty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日志</a:t>
            </a:r>
            <a:r>
              <a:rPr lang="zh-CN" altLang="en-US" sz="2400" b="1" dirty="0"/>
              <a:t>搜索引擎对外暴露大量配置参数：</a:t>
            </a:r>
            <a:endParaRPr lang="en-US" altLang="zh-CN" sz="2400" b="1" dirty="0"/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Elasticsearch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zh-CN" altLang="en-US" sz="2000" dirty="0"/>
              <a:t>日志存储和近实时搜索</a:t>
            </a:r>
            <a:endParaRPr lang="en-US" altLang="zh-CN" sz="2000" dirty="0"/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100+</a:t>
            </a:r>
            <a:r>
              <a:rPr lang="zh-CN" altLang="en-US" sz="2000" dirty="0">
                <a:solidFill>
                  <a:srgbClr val="FF0000"/>
                </a:solidFill>
              </a:rPr>
              <a:t>参数规模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/>
              <a:t>i</a:t>
            </a:r>
            <a:r>
              <a:rPr lang="en-US" altLang="zh-CN" sz="2000" dirty="0" smtClean="0"/>
              <a:t>ndex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query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cluster</a:t>
            </a:r>
            <a:r>
              <a:rPr lang="en-US" altLang="zh-CN" sz="2000" dirty="0"/>
              <a:t>…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性能相关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zh-CN" altLang="en-US" sz="2000" dirty="0" smtClean="0"/>
              <a:t>通过</a:t>
            </a:r>
            <a:r>
              <a:rPr lang="zh-CN" altLang="en-US" sz="2000" dirty="0"/>
              <a:t>调节</a:t>
            </a:r>
            <a:r>
              <a:rPr lang="en-US" altLang="zh-CN" sz="1800" i="1" dirty="0"/>
              <a:t>JVM heap size</a:t>
            </a:r>
            <a:r>
              <a:rPr lang="zh-CN" altLang="en-US" sz="2000" dirty="0"/>
              <a:t>和</a:t>
            </a:r>
            <a:r>
              <a:rPr lang="en-US" altLang="zh-CN" sz="1800" i="1" dirty="0" err="1" smtClean="0"/>
              <a:t>threadpool_write</a:t>
            </a:r>
            <a:r>
              <a:rPr lang="en-US" altLang="zh-CN" sz="1800" i="1" dirty="0" err="1"/>
              <a:t>_</a:t>
            </a:r>
            <a:r>
              <a:rPr lang="en-US" altLang="zh-CN" sz="1800" i="1" dirty="0" err="1" smtClean="0"/>
              <a:t>size</a:t>
            </a:r>
            <a:r>
              <a:rPr lang="zh-CN" altLang="en-US" sz="2000" dirty="0"/>
              <a:t>，</a:t>
            </a:r>
            <a:r>
              <a:rPr lang="en-US" altLang="zh-CN" sz="2000" dirty="0"/>
              <a:t>Elasticsearch</a:t>
            </a:r>
            <a:r>
              <a:rPr lang="zh-CN" altLang="en-US" sz="2000" dirty="0"/>
              <a:t>索引</a:t>
            </a:r>
            <a:r>
              <a:rPr lang="zh-CN" altLang="en-US" sz="2000" dirty="0" smtClean="0"/>
              <a:t>吞吐量差距在</a:t>
            </a:r>
            <a:r>
              <a:rPr lang="en-US" altLang="zh-CN" sz="2000" dirty="0" smtClean="0"/>
              <a:t>20</a:t>
            </a:r>
            <a:r>
              <a:rPr lang="en-US" altLang="zh-CN" sz="2000" dirty="0"/>
              <a:t>%</a:t>
            </a:r>
            <a:r>
              <a:rPr lang="zh-CN" altLang="en-US" sz="2000" dirty="0" smtClean="0"/>
              <a:t>以上。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9" y="3140968"/>
            <a:ext cx="5328592" cy="34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/>
          <a:stretch/>
        </p:blipFill>
        <p:spPr bwMode="auto">
          <a:xfrm>
            <a:off x="6294129" y="1093741"/>
            <a:ext cx="5274479" cy="18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852" y="36256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研</a:t>
            </a:r>
            <a:r>
              <a:rPr lang="zh-CN" altLang="en-US" dirty="0" smtClean="0"/>
              <a:t>究</a:t>
            </a:r>
            <a:r>
              <a:rPr lang="zh-CN" altLang="en-US" dirty="0"/>
              <a:t>目标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91851" y="1241376"/>
            <a:ext cx="5021355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日</a:t>
            </a:r>
            <a:r>
              <a:rPr lang="zh-CN" altLang="en-US" sz="2400" b="1" dirty="0">
                <a:solidFill>
                  <a:srgbClr val="FF0000"/>
                </a:solidFill>
              </a:rPr>
              <a:t>志搜索引</a:t>
            </a:r>
            <a:r>
              <a:rPr lang="zh-CN" altLang="en-US" sz="2400" b="1" dirty="0">
                <a:solidFill>
                  <a:srgbClr val="FF0000"/>
                </a:solidFill>
              </a:rPr>
              <a:t>擎配置参数的自</a:t>
            </a:r>
            <a:r>
              <a:rPr lang="zh-CN" altLang="en-US" sz="2400" b="1" dirty="0">
                <a:solidFill>
                  <a:srgbClr val="FF0000"/>
                </a:solidFill>
              </a:rPr>
              <a:t>动化调</a:t>
            </a:r>
            <a:r>
              <a:rPr lang="zh-CN" altLang="en-US" sz="2400" b="1" dirty="0">
                <a:solidFill>
                  <a:srgbClr val="FF0000"/>
                </a:solidFill>
              </a:rPr>
              <a:t>优：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Elasticsearch</a:t>
            </a:r>
          </a:p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Indexing throughput</a:t>
            </a:r>
          </a:p>
          <a:p>
            <a:pPr marL="0" indent="0">
              <a:buNone/>
            </a:pPr>
            <a:endParaRPr lang="en-US" altLang="zh-CN" sz="2400" b="1" dirty="0" smtClean="0"/>
          </a:p>
          <a:p>
            <a:r>
              <a:rPr lang="en-US" altLang="zh-CN" sz="2400" b="1" dirty="0" smtClean="0"/>
              <a:t>Model-based </a:t>
            </a:r>
            <a:r>
              <a:rPr lang="en-US" altLang="zh-CN" sz="2400" b="1" dirty="0"/>
              <a:t>Methods:</a:t>
            </a:r>
          </a:p>
          <a:p>
            <a:pPr lvl="1"/>
            <a:r>
              <a:rPr lang="zh-CN" altLang="en-US" sz="2000" dirty="0"/>
              <a:t>根据</a:t>
            </a:r>
            <a:r>
              <a:rPr lang="en-US" altLang="zh-CN" sz="2000" dirty="0" err="1"/>
              <a:t>Elasticsearch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index</a:t>
            </a:r>
            <a:r>
              <a:rPr lang="zh-CN" altLang="en-US" sz="2000" dirty="0"/>
              <a:t>流程找出相关</a:t>
            </a:r>
            <a:r>
              <a:rPr lang="zh-CN" altLang="en-US" sz="2000" dirty="0" smtClean="0"/>
              <a:t>参数：</a:t>
            </a:r>
            <a:endParaRPr lang="en-US" altLang="zh-CN" sz="2000" dirty="0"/>
          </a:p>
          <a:p>
            <a:pPr lvl="2"/>
            <a:r>
              <a:rPr lang="en-US" altLang="zh-CN" sz="1600" dirty="0"/>
              <a:t>Shard</a:t>
            </a:r>
            <a:r>
              <a:rPr lang="zh-CN" altLang="en-US" sz="1600" dirty="0"/>
              <a:t>和</a:t>
            </a:r>
            <a:r>
              <a:rPr lang="en-US" altLang="zh-CN" sz="1600" dirty="0"/>
              <a:t>Replicas</a:t>
            </a:r>
            <a:r>
              <a:rPr lang="zh-CN" altLang="en-US" sz="1600" dirty="0"/>
              <a:t>相关参数</a:t>
            </a:r>
            <a:endParaRPr lang="en-US" altLang="zh-CN" sz="1600" dirty="0"/>
          </a:p>
          <a:p>
            <a:pPr lvl="2"/>
            <a:r>
              <a:rPr lang="en-US" altLang="zh-CN" sz="1600" i="1" dirty="0"/>
              <a:t>Refresh</a:t>
            </a:r>
            <a:r>
              <a:rPr lang="zh-CN" altLang="en-US" sz="1600" i="1" dirty="0"/>
              <a:t>、</a:t>
            </a:r>
            <a:r>
              <a:rPr lang="en-US" altLang="zh-CN" sz="1600" i="1" dirty="0"/>
              <a:t>Flush</a:t>
            </a:r>
            <a:r>
              <a:rPr lang="zh-CN" altLang="en-US" sz="1600" i="1" dirty="0"/>
              <a:t>、</a:t>
            </a:r>
            <a:r>
              <a:rPr lang="en-US" altLang="zh-CN" sz="1600" i="1" dirty="0"/>
              <a:t>Fsync</a:t>
            </a:r>
            <a:r>
              <a:rPr lang="zh-CN" altLang="en-US" sz="1600" dirty="0"/>
              <a:t>等操作相关参数</a:t>
            </a:r>
            <a:endParaRPr lang="en-US" altLang="zh-CN" sz="1600" dirty="0"/>
          </a:p>
          <a:p>
            <a:pPr lvl="1"/>
            <a:r>
              <a:rPr lang="zh-CN" altLang="en-US" sz="2000" dirty="0"/>
              <a:t>建</a:t>
            </a:r>
            <a:r>
              <a:rPr lang="zh-CN" altLang="en-US" sz="2000" dirty="0"/>
              <a:t>模</a:t>
            </a:r>
            <a:r>
              <a:rPr lang="zh-CN" altLang="en-US" sz="2000" dirty="0"/>
              <a:t>，</a:t>
            </a:r>
            <a:r>
              <a:rPr lang="zh-CN" altLang="en-US" sz="2000" dirty="0"/>
              <a:t>求出最优</a:t>
            </a:r>
            <a:r>
              <a:rPr lang="zh-CN" altLang="en-US" sz="2000" dirty="0" smtClean="0"/>
              <a:t>配置。</a:t>
            </a:r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6" y="1225554"/>
            <a:ext cx="6459340" cy="26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8"/>
          <a:stretch/>
        </p:blipFill>
        <p:spPr bwMode="auto">
          <a:xfrm>
            <a:off x="4844436" y="4079120"/>
            <a:ext cx="7347564" cy="25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10" y="1196752"/>
            <a:ext cx="5288514" cy="52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089141"/>
            <a:ext cx="4036450" cy="52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461" y="20978"/>
            <a:ext cx="6444208" cy="836712"/>
          </a:xfrm>
        </p:spPr>
        <p:txBody>
          <a:bodyPr/>
          <a:lstStyle/>
          <a:p>
            <a:pPr algn="l"/>
            <a:r>
              <a:rPr lang="zh-CN" altLang="en-US" dirty="0" smtClean="0"/>
              <a:t>面临挑</a:t>
            </a:r>
            <a:r>
              <a:rPr lang="zh-CN" altLang="en-US" dirty="0"/>
              <a:t>战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77377" y="1144551"/>
            <a:ext cx="8748464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高维配置参数空间：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Elasticsearch</a:t>
            </a:r>
            <a:r>
              <a:rPr lang="zh-CN" altLang="en-US" sz="2000" dirty="0"/>
              <a:t>本身配置参数</a:t>
            </a:r>
            <a:endParaRPr lang="en-US" altLang="zh-CN" sz="2000" dirty="0"/>
          </a:p>
          <a:p>
            <a:pPr lvl="1"/>
            <a:r>
              <a:rPr lang="en-US" altLang="zh-CN" sz="2000" dirty="0"/>
              <a:t>JVM</a:t>
            </a:r>
            <a:r>
              <a:rPr lang="zh-CN" altLang="en-US" sz="2000" dirty="0"/>
              <a:t>和</a:t>
            </a:r>
            <a:r>
              <a:rPr lang="en-US" altLang="zh-CN" sz="2000" dirty="0"/>
              <a:t>Kernel</a:t>
            </a:r>
            <a:r>
              <a:rPr lang="zh-CN" altLang="en-US" sz="2000" dirty="0"/>
              <a:t>配置参数</a:t>
            </a:r>
            <a:endParaRPr lang="en-US" altLang="zh-CN" sz="2000" dirty="0"/>
          </a:p>
          <a:p>
            <a:pPr lvl="1"/>
            <a:r>
              <a:rPr lang="zh-CN" altLang="en-US" sz="2000" dirty="0"/>
              <a:t>筛选后仍然有</a:t>
            </a:r>
            <a:r>
              <a:rPr lang="en-US" altLang="zh-CN" sz="2000" dirty="0"/>
              <a:t>41</a:t>
            </a:r>
            <a:r>
              <a:rPr lang="zh-CN" altLang="en-US" sz="2000" dirty="0"/>
              <a:t>个</a:t>
            </a:r>
            <a:r>
              <a:rPr lang="en-US" altLang="zh-CN" sz="2000" dirty="0"/>
              <a:t> </a:t>
            </a:r>
            <a:endParaRPr lang="en-US" altLang="zh-CN" sz="2000" dirty="0"/>
          </a:p>
          <a:p>
            <a:endParaRPr lang="en-US" altLang="zh-CN" sz="2400" b="1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高维</a:t>
            </a:r>
            <a:r>
              <a:rPr lang="zh-CN" altLang="en-US" sz="2400" b="1" dirty="0">
                <a:solidFill>
                  <a:srgbClr val="FF0000"/>
                </a:solidFill>
              </a:rPr>
              <a:t>黑盒优化问题：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直</a:t>
            </a:r>
            <a:r>
              <a:rPr lang="zh-CN" altLang="en-US" sz="2000" dirty="0">
                <a:solidFill>
                  <a:srgbClr val="FF0000"/>
                </a:solidFill>
              </a:rPr>
              <a:t>接建模需要大量训练数据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负</a:t>
            </a:r>
            <a:r>
              <a:rPr lang="zh-CN" altLang="en-US" sz="2000" dirty="0">
                <a:solidFill>
                  <a:srgbClr val="FF0000"/>
                </a:solidFill>
              </a:rPr>
              <a:t>载的动态性</a:t>
            </a:r>
            <a:r>
              <a:rPr lang="zh-CN" altLang="en-US" sz="2000" dirty="0" smtClean="0">
                <a:solidFill>
                  <a:srgbClr val="FF0000"/>
                </a:solidFill>
              </a:rPr>
              <a:t>加剧</a:t>
            </a:r>
            <a:r>
              <a:rPr lang="zh-CN" altLang="en-US" sz="2000" dirty="0">
                <a:solidFill>
                  <a:srgbClr val="FF0000"/>
                </a:solidFill>
              </a:rPr>
              <a:t>建模</a:t>
            </a:r>
            <a:r>
              <a:rPr lang="zh-CN" altLang="en-US" sz="2000" dirty="0" smtClean="0">
                <a:solidFill>
                  <a:srgbClr val="FF0000"/>
                </a:solidFill>
              </a:rPr>
              <a:t>挑战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形式</a:t>
            </a:r>
            <a:r>
              <a:rPr lang="zh-CN" altLang="en-US" sz="2000" dirty="0"/>
              <a:t>化为高维黑盒优化问题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  <a:p>
            <a:r>
              <a:rPr lang="zh-CN" altLang="en-US" sz="2400" b="1" dirty="0">
                <a:solidFill>
                  <a:srgbClr val="FF0000"/>
                </a:solidFill>
              </a:rPr>
              <a:t>自动化：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参数</a:t>
            </a:r>
            <a:r>
              <a:rPr lang="zh-CN" altLang="en-US" sz="2000" dirty="0"/>
              <a:t>部</a:t>
            </a:r>
            <a:r>
              <a:rPr lang="zh-CN" altLang="en-US" sz="2000" dirty="0"/>
              <a:t>署需要自动化</a:t>
            </a:r>
            <a:endParaRPr lang="en-US" altLang="zh-CN" sz="2000" dirty="0"/>
          </a:p>
          <a:p>
            <a:pPr lvl="1"/>
            <a:r>
              <a:rPr lang="zh-CN" altLang="en-US" sz="2000" dirty="0"/>
              <a:t>性能</a:t>
            </a:r>
            <a:r>
              <a:rPr lang="zh-CN" altLang="en-US" sz="2000" dirty="0"/>
              <a:t>评估需要自动化</a:t>
            </a:r>
            <a:endParaRPr lang="en-US" altLang="zh-CN" sz="20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50" y="1068471"/>
            <a:ext cx="3859750" cy="146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76" y="2623736"/>
            <a:ext cx="3940324" cy="41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36" y="20978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解</a:t>
            </a:r>
            <a:r>
              <a:rPr lang="zh-CN" altLang="en-US" dirty="0" smtClean="0"/>
              <a:t>决方案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19337" y="1096607"/>
            <a:ext cx="12072664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HDConfigor:</a:t>
            </a:r>
          </a:p>
          <a:p>
            <a:pPr lvl="1"/>
            <a:r>
              <a:rPr lang="zh-CN" altLang="en-US" dirty="0"/>
              <a:t>系</a:t>
            </a:r>
            <a:r>
              <a:rPr lang="zh-CN" altLang="en-US" dirty="0"/>
              <a:t>统架构：</a:t>
            </a:r>
            <a:endParaRPr lang="en-US" altLang="zh-CN" dirty="0"/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Configuration Generator</a:t>
            </a:r>
            <a:r>
              <a:rPr lang="en-US" altLang="zh-CN" dirty="0"/>
              <a:t>: </a:t>
            </a:r>
            <a:r>
              <a:rPr lang="zh-CN" altLang="en-US" dirty="0"/>
              <a:t>利用</a:t>
            </a:r>
            <a:r>
              <a:rPr lang="en-US" altLang="zh-CN" b="1" dirty="0">
                <a:solidFill>
                  <a:srgbClr val="FF0000"/>
                </a:solidFill>
              </a:rPr>
              <a:t>mREMBO</a:t>
            </a:r>
            <a:r>
              <a:rPr lang="zh-CN" altLang="en-US" b="1" dirty="0">
                <a:solidFill>
                  <a:srgbClr val="FF0000"/>
                </a:solidFill>
              </a:rPr>
              <a:t>算法</a:t>
            </a:r>
            <a:r>
              <a:rPr lang="zh-CN" altLang="en-US" dirty="0"/>
              <a:t>根据历史观测数据生成当前最优配置；</a:t>
            </a:r>
            <a:endParaRPr lang="en-US" altLang="zh-CN" dirty="0"/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Data Aggregator</a:t>
            </a:r>
            <a:r>
              <a:rPr lang="en-US" altLang="zh-CN" dirty="0"/>
              <a:t>: </a:t>
            </a:r>
            <a:r>
              <a:rPr lang="zh-CN" altLang="en-US" dirty="0"/>
              <a:t>负责配置和性能数据的存储和传输；</a:t>
            </a:r>
            <a:endParaRPr lang="en-US" altLang="zh-CN" dirty="0"/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Test Launcher</a:t>
            </a:r>
            <a:r>
              <a:rPr lang="en-US" altLang="zh-CN" dirty="0"/>
              <a:t>: </a:t>
            </a:r>
            <a:r>
              <a:rPr lang="zh-CN" altLang="en-US" dirty="0"/>
              <a:t>利用</a:t>
            </a:r>
            <a:r>
              <a:rPr lang="en-US" altLang="zh-CN" dirty="0"/>
              <a:t>Ansible</a:t>
            </a:r>
            <a:r>
              <a:rPr lang="zh-CN" altLang="en-US" dirty="0"/>
              <a:t>工具进行配置</a:t>
            </a:r>
            <a:r>
              <a:rPr lang="zh-CN" altLang="en-US" dirty="0" smtClean="0"/>
              <a:t>部署并完成测试</a:t>
            </a:r>
            <a:r>
              <a:rPr lang="zh-CN" altLang="en-US" dirty="0"/>
              <a:t>任务。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717032"/>
            <a:ext cx="10369152" cy="26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279576" y="3510231"/>
            <a:ext cx="1872208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367808" y="3510231"/>
            <a:ext cx="1872208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56040" y="3510231"/>
            <a:ext cx="4320480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67408" y="3510231"/>
            <a:ext cx="1404156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336" y="14068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解</a:t>
            </a:r>
            <a:r>
              <a:rPr lang="zh-CN" altLang="en-US" dirty="0" smtClean="0"/>
              <a:t>决方案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19336" y="1102667"/>
            <a:ext cx="5688632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HDConfigor:</a:t>
            </a:r>
          </a:p>
          <a:p>
            <a:pPr lvl="1"/>
            <a:r>
              <a:rPr lang="en-US" altLang="zh-CN" dirty="0"/>
              <a:t>mREMBO</a:t>
            </a:r>
            <a:r>
              <a:rPr lang="zh-CN" altLang="en-US" dirty="0"/>
              <a:t>算法：</a:t>
            </a:r>
            <a:endParaRPr lang="en-US" altLang="zh-CN" dirty="0"/>
          </a:p>
          <a:p>
            <a:pPr lvl="2"/>
            <a:r>
              <a:rPr lang="zh-CN" altLang="en-US" dirty="0"/>
              <a:t>基于贝叶斯优化</a:t>
            </a:r>
            <a:r>
              <a:rPr lang="zh-CN" altLang="en-US" dirty="0" smtClean="0"/>
              <a:t>算法</a:t>
            </a:r>
            <a:r>
              <a:rPr lang="zh-CN" altLang="en-US" dirty="0"/>
              <a:t>：</a:t>
            </a:r>
            <a:endParaRPr lang="en-US" altLang="zh-CN" dirty="0"/>
          </a:p>
          <a:p>
            <a:pPr lvl="3"/>
            <a:r>
              <a:rPr lang="zh-CN" altLang="en-US" dirty="0" smtClean="0">
                <a:solidFill>
                  <a:srgbClr val="FF0000"/>
                </a:solidFill>
              </a:rPr>
              <a:t>只在低维空间有效：</a:t>
            </a:r>
            <a:r>
              <a:rPr lang="en-US" altLang="zh-CN" dirty="0" smtClean="0">
                <a:solidFill>
                  <a:srgbClr val="FF0000"/>
                </a:solidFill>
              </a:rPr>
              <a:t>10-20</a:t>
            </a:r>
            <a:r>
              <a:rPr lang="zh-CN" altLang="en-US" dirty="0" smtClean="0">
                <a:solidFill>
                  <a:srgbClr val="FF0000"/>
                </a:solidFill>
              </a:rPr>
              <a:t>维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endParaRPr lang="en-US" altLang="zh-CN" dirty="0"/>
          </a:p>
          <a:p>
            <a:pPr lvl="2"/>
            <a:r>
              <a:rPr lang="zh-CN" altLang="en-US" dirty="0"/>
              <a:t>通</a:t>
            </a:r>
            <a:r>
              <a:rPr lang="zh-CN" altLang="en-US" dirty="0"/>
              <a:t>过构造</a:t>
            </a:r>
            <a:r>
              <a:rPr lang="zh-CN" altLang="en-US" b="1" dirty="0">
                <a:solidFill>
                  <a:srgbClr val="FF0000"/>
                </a:solidFill>
              </a:rPr>
              <a:t>随机嵌入矩阵</a:t>
            </a:r>
            <a:r>
              <a:rPr lang="zh-CN" altLang="en-US" dirty="0"/>
              <a:t>，将高维黑盒优化问题映射到低维空间，在低维空间上进行贝叶斯优化；</a:t>
            </a:r>
            <a:endParaRPr lang="en-US" altLang="zh-CN" dirty="0"/>
          </a:p>
          <a:p>
            <a:pPr lvl="2"/>
            <a:endParaRPr lang="en-US" altLang="zh-CN" dirty="0"/>
          </a:p>
          <a:p>
            <a:pPr lvl="2"/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 dirty="0">
                <a:solidFill>
                  <a:srgbClr val="FF0000"/>
                </a:solidFill>
              </a:rPr>
              <a:t>个关键参数：嵌入维度和嵌入空间</a:t>
            </a:r>
            <a:r>
              <a:rPr lang="zh-CN" altLang="en-US" b="1" dirty="0" smtClean="0">
                <a:solidFill>
                  <a:srgbClr val="FF0000"/>
                </a:solidFill>
              </a:rPr>
              <a:t>边界：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3"/>
            <a:r>
              <a:rPr lang="zh-CN" altLang="en-US" b="1" dirty="0" smtClean="0">
                <a:solidFill>
                  <a:srgbClr val="FF0000"/>
                </a:solidFill>
              </a:rPr>
              <a:t>搜索次数和</a:t>
            </a:r>
            <a:r>
              <a:rPr lang="zh-CN" altLang="en-US" b="1" dirty="0">
                <a:solidFill>
                  <a:srgbClr val="FF0000"/>
                </a:solidFill>
              </a:rPr>
              <a:t>搜索</a:t>
            </a:r>
            <a:r>
              <a:rPr lang="zh-CN" altLang="en-US" b="1" dirty="0" smtClean="0">
                <a:solidFill>
                  <a:srgbClr val="FF0000"/>
                </a:solidFill>
              </a:rPr>
              <a:t>覆盖范围的权衡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94" y="1112346"/>
            <a:ext cx="4893328" cy="31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483901"/>
            <a:ext cx="583448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37" y="1068471"/>
            <a:ext cx="5570442" cy="57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7680176" y="1844824"/>
            <a:ext cx="2376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10594" y="3212976"/>
            <a:ext cx="3849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9" y="49114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实</a:t>
            </a:r>
            <a:r>
              <a:rPr lang="zh-CN" altLang="en-US" dirty="0" smtClean="0"/>
              <a:t>验</a:t>
            </a:r>
            <a:r>
              <a:rPr lang="zh-CN" altLang="en-US" dirty="0"/>
              <a:t>结果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9336" y="1124744"/>
            <a:ext cx="9144000" cy="57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实验环境</a:t>
            </a:r>
            <a:endParaRPr lang="en-US" altLang="zh-CN" sz="2000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本地</a:t>
            </a:r>
            <a:r>
              <a:rPr lang="zh-CN" altLang="en-US" dirty="0" smtClean="0">
                <a:solidFill>
                  <a:srgbClr val="FF0000"/>
                </a:solidFill>
              </a:rPr>
              <a:t>集群：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dirty="0" smtClean="0"/>
              <a:t>3 nodes</a:t>
            </a:r>
          </a:p>
          <a:p>
            <a:pPr lvl="2"/>
            <a:r>
              <a:rPr lang="en-US" altLang="zh-CN" dirty="0" smtClean="0"/>
              <a:t>4 physical cores, 16 GB memory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Rally</a:t>
            </a:r>
            <a:r>
              <a:rPr lang="zh-CN" altLang="en-US" dirty="0">
                <a:solidFill>
                  <a:srgbClr val="FF0000"/>
                </a:solidFill>
              </a:rPr>
              <a:t>性能测试</a:t>
            </a:r>
            <a:r>
              <a:rPr lang="zh-CN" altLang="en-US" dirty="0" smtClean="0">
                <a:solidFill>
                  <a:srgbClr val="FF0000"/>
                </a:solidFill>
              </a:rPr>
              <a:t>工具：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percolator: 104.9 MB</a:t>
            </a:r>
            <a:r>
              <a:rPr lang="zh-CN" altLang="en-US" dirty="0" smtClean="0">
                <a:solidFill>
                  <a:srgbClr val="FF0000"/>
                </a:solidFill>
              </a:rPr>
              <a:t>（默认）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 err="1" smtClean="0"/>
              <a:t>geonames</a:t>
            </a:r>
            <a:r>
              <a:rPr lang="en-US" altLang="zh-CN" dirty="0" smtClean="0"/>
              <a:t>: 3.3 GB</a:t>
            </a:r>
            <a:endParaRPr lang="en-US" altLang="zh-CN" dirty="0"/>
          </a:p>
          <a:p>
            <a:pPr lvl="2"/>
            <a:r>
              <a:rPr lang="en-US" altLang="zh-CN" dirty="0" err="1" smtClean="0"/>
              <a:t>eventdata</a:t>
            </a:r>
            <a:r>
              <a:rPr lang="en-US" altLang="zh-CN" dirty="0" smtClean="0"/>
              <a:t>: 15.3 GB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Baseline</a:t>
            </a:r>
            <a:r>
              <a:rPr lang="zh-CN" altLang="en-US" dirty="0">
                <a:solidFill>
                  <a:srgbClr val="FF0000"/>
                </a:solidFill>
              </a:rPr>
              <a:t>算法：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Random search</a:t>
            </a:r>
          </a:p>
          <a:p>
            <a:pPr lvl="2"/>
            <a:r>
              <a:rPr lang="en-US" altLang="zh-CN" dirty="0"/>
              <a:t>Simulated Annealing</a:t>
            </a:r>
          </a:p>
          <a:p>
            <a:pPr lvl="2"/>
            <a:r>
              <a:rPr lang="en-US" altLang="zh-CN" dirty="0"/>
              <a:t>Bayesian optimization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36" y="2204864"/>
            <a:ext cx="5035914" cy="290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818" y="1224111"/>
            <a:ext cx="60007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836712"/>
          </a:xfrm>
        </p:spPr>
        <p:txBody>
          <a:bodyPr/>
          <a:lstStyle/>
          <a:p>
            <a:pPr algn="l"/>
            <a:r>
              <a:rPr lang="zh-CN" altLang="en-US" dirty="0"/>
              <a:t>实</a:t>
            </a:r>
            <a:r>
              <a:rPr lang="zh-CN" altLang="en-US" dirty="0" smtClean="0"/>
              <a:t>验</a:t>
            </a:r>
            <a:r>
              <a:rPr lang="zh-CN" altLang="en-US" dirty="0"/>
              <a:t>结果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9336" y="1081442"/>
            <a:ext cx="610529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Effectiveness of mREMBO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400" dirty="0"/>
              <a:t>v</a:t>
            </a:r>
            <a:r>
              <a:rPr lang="en-US" altLang="zh-CN" sz="2400" dirty="0"/>
              <a:t>.s. Default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2"/>
            <a:r>
              <a:rPr lang="zh-CN" altLang="en-US" sz="2000" dirty="0"/>
              <a:t>通</a:t>
            </a:r>
            <a:r>
              <a:rPr lang="zh-CN" altLang="en-US" sz="2000" dirty="0"/>
              <a:t>过配置参数调优，可以优化性能</a:t>
            </a:r>
            <a:r>
              <a:rPr lang="en-US" altLang="zh-CN" sz="2000" dirty="0"/>
              <a:t>;</a:t>
            </a:r>
          </a:p>
          <a:p>
            <a:pPr lvl="2"/>
            <a:r>
              <a:rPr lang="en-US" altLang="zh-CN" sz="2000" b="1" dirty="0">
                <a:solidFill>
                  <a:srgbClr val="FF0000"/>
                </a:solidFill>
              </a:rPr>
              <a:t>mREMBO</a:t>
            </a:r>
            <a:r>
              <a:rPr lang="zh-CN" altLang="en-US" sz="2000" b="1" dirty="0">
                <a:solidFill>
                  <a:srgbClr val="FF0000"/>
                </a:solidFill>
              </a:rPr>
              <a:t>可以达到默认配置的</a:t>
            </a:r>
            <a:r>
              <a:rPr lang="en-US" altLang="zh-CN" sz="2000" b="1" dirty="0">
                <a:solidFill>
                  <a:srgbClr val="FF0000"/>
                </a:solidFill>
              </a:rPr>
              <a:t>2.07</a:t>
            </a:r>
            <a:r>
              <a:rPr lang="zh-CN" altLang="en-US" sz="2000" b="1" dirty="0">
                <a:solidFill>
                  <a:srgbClr val="FF0000"/>
                </a:solidFill>
              </a:rPr>
              <a:t>倍</a:t>
            </a:r>
            <a:r>
              <a:rPr lang="en-US" altLang="zh-CN" sz="2000" b="1" dirty="0">
                <a:solidFill>
                  <a:srgbClr val="FF0000"/>
                </a:solidFill>
              </a:rPr>
              <a:t>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800" dirty="0"/>
          </a:p>
          <a:p>
            <a:endParaRPr lang="en-US" altLang="zh-CN" sz="2800" dirty="0"/>
          </a:p>
          <a:p>
            <a:pPr lvl="1"/>
            <a:endParaRPr lang="en-US" altLang="zh-CN" sz="2400" dirty="0"/>
          </a:p>
          <a:p>
            <a:endParaRPr lang="zh-CN" alt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60" y="1084205"/>
            <a:ext cx="45295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/>
          <a:stretch/>
        </p:blipFill>
        <p:spPr bwMode="auto">
          <a:xfrm>
            <a:off x="8234229" y="4436068"/>
            <a:ext cx="3957771" cy="23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/>
          <a:stretch/>
        </p:blipFill>
        <p:spPr bwMode="auto">
          <a:xfrm>
            <a:off x="4151784" y="4332275"/>
            <a:ext cx="4072396" cy="24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/>
          <a:stretch/>
        </p:blipFill>
        <p:spPr bwMode="auto">
          <a:xfrm>
            <a:off x="47328" y="4378420"/>
            <a:ext cx="4104456" cy="24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123285" y="3038974"/>
            <a:ext cx="9131798" cy="129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CN" sz="2400" dirty="0"/>
          </a:p>
          <a:p>
            <a:pPr lvl="1"/>
            <a:r>
              <a:rPr lang="en-US" altLang="zh-CN" sz="2400" dirty="0"/>
              <a:t>v.s. Baselines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2"/>
            <a:r>
              <a:rPr lang="en-US" altLang="zh-CN" sz="2000" b="1" dirty="0" smtClean="0">
                <a:solidFill>
                  <a:srgbClr val="FF0000"/>
                </a:solidFill>
              </a:rPr>
              <a:t>SA</a:t>
            </a:r>
            <a:r>
              <a:rPr lang="zh-CN" altLang="en-US" sz="2000" b="1" dirty="0">
                <a:solidFill>
                  <a:srgbClr val="FF0000"/>
                </a:solidFill>
              </a:rPr>
              <a:t>最接近，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依然比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SA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多</a:t>
            </a:r>
            <a:r>
              <a:rPr lang="zh-CN" altLang="en-US" sz="2000" b="1" dirty="0">
                <a:solidFill>
                  <a:srgbClr val="FF0000"/>
                </a:solidFill>
              </a:rPr>
              <a:t>提高</a:t>
            </a:r>
            <a:r>
              <a:rPr lang="en-US" altLang="zh-CN" sz="2000" b="1" dirty="0">
                <a:solidFill>
                  <a:srgbClr val="FF0000"/>
                </a:solidFill>
              </a:rPr>
              <a:t>10.31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%.</a:t>
            </a:r>
            <a:endParaRPr lang="en-US" altLang="zh-CN" sz="2800" dirty="0"/>
          </a:p>
          <a:p>
            <a:pPr lvl="1"/>
            <a:endParaRPr lang="en-US" altLang="zh-CN" sz="2400" dirty="0"/>
          </a:p>
          <a:p>
            <a:endParaRPr lang="zh-CN" altLang="en-US" sz="28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76" y="1"/>
            <a:ext cx="335272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885826"/>
            <a:ext cx="12288688" cy="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774</Words>
  <Application>Microsoft Office PowerPoint</Application>
  <PresentationFormat>宽屏</PresentationFormat>
  <Paragraphs>139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Arial</vt:lpstr>
      <vt:lpstr>Calibri</vt:lpstr>
      <vt:lpstr>Times New Roman</vt:lpstr>
      <vt:lpstr>Office 主题​​</vt:lpstr>
      <vt:lpstr> 面向日志搜索引擎的自动化调优</vt:lpstr>
      <vt:lpstr>目录</vt:lpstr>
      <vt:lpstr>研究目标</vt:lpstr>
      <vt:lpstr>研究目标</vt:lpstr>
      <vt:lpstr>面临挑战</vt:lpstr>
      <vt:lpstr>解决方案</vt:lpstr>
      <vt:lpstr>解决方案</vt:lpstr>
      <vt:lpstr>实验结果</vt:lpstr>
      <vt:lpstr>实验结果</vt:lpstr>
      <vt:lpstr>实验结果</vt:lpstr>
      <vt:lpstr>实验结果</vt:lpstr>
      <vt:lpstr>后续工作</vt:lpstr>
      <vt:lpstr>个人简介-窦晖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Hui</cp:lastModifiedBy>
  <cp:revision>240</cp:revision>
  <dcterms:created xsi:type="dcterms:W3CDTF">2019-11-07T05:38:09Z</dcterms:created>
  <dcterms:modified xsi:type="dcterms:W3CDTF">2019-11-29T16:54:43Z</dcterms:modified>
</cp:coreProperties>
</file>