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5" r:id="rId3"/>
    <p:sldId id="276" r:id="rId4"/>
    <p:sldId id="303" r:id="rId5"/>
    <p:sldId id="277" r:id="rId6"/>
    <p:sldId id="304" r:id="rId7"/>
    <p:sldId id="279" r:id="rId8"/>
    <p:sldId id="280" r:id="rId9"/>
    <p:sldId id="282" r:id="rId10"/>
    <p:sldId id="302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300" r:id="rId20"/>
    <p:sldId id="301" r:id="rId21"/>
    <p:sldId id="294" r:id="rId22"/>
    <p:sldId id="295" r:id="rId23"/>
    <p:sldId id="296" r:id="rId24"/>
    <p:sldId id="297" r:id="rId25"/>
    <p:sldId id="298" r:id="rId26"/>
    <p:sldId id="274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2645" autoAdjust="0"/>
  </p:normalViewPr>
  <p:slideViewPr>
    <p:cSldViewPr>
      <p:cViewPr varScale="1">
        <p:scale>
          <a:sx n="92" d="100"/>
          <a:sy n="92" d="100"/>
        </p:scale>
        <p:origin x="104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7A387B-CF30-4B88-97E4-D88C4D8142D9}" type="datetimeFigureOut">
              <a:rPr lang="zh-CN" altLang="en-US"/>
              <a:pPr>
                <a:defRPr/>
              </a:pPr>
              <a:t>2019/11/30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B3AF5B-A893-4F23-BA10-E7666F56A7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16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88F8A41-6E39-4A8B-A4A6-0A74BB4FCF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8097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9pPr>
          </a:lstStyle>
          <a:p>
            <a:fld id="{1987BFAD-C339-44CE-91F9-FC3D52223B85}" type="slidenum">
              <a:rPr lang="en-US" altLang="zh-CN" sz="1200" b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/>
              <a:t>1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9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1383-DD54-40BE-9707-47EAF7D1A1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67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3144-FDB8-4968-BCD9-3388FCB9AE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22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46AB-AEEE-49BB-A173-6B9A72020D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330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Untitled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363"/>
            <a:ext cx="609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38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70C0"/>
          </a:solidFill>
          <a:ln>
            <a:noFill/>
          </a:ln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033963"/>
          </a:xfrm>
        </p:spPr>
        <p:txBody>
          <a:bodyPr/>
          <a:lstStyle>
            <a:lvl1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0A9427D-3C3D-48EE-A6CE-7E85B43D17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4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959" y="1524000"/>
            <a:ext cx="7886700" cy="28527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DD7C-2DFB-40A2-A437-B7AA5FB8F0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30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6F5D-EA1F-45BA-BAE6-7314EDEC7B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90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C3AB-7A55-4F78-90FD-1EBA7AB3EA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28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5245-6DEB-4CE4-AF39-45D8E9CC88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75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CCEC-FE7D-4E89-BCA3-0158AC7C23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90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DF22-C9B1-4988-9EFC-96324E73E0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9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1C9A-4539-4076-BB17-0AEFF3EC35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22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447800"/>
            <a:ext cx="78867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3400" y="6553200"/>
            <a:ext cx="19050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828925" y="6553200"/>
            <a:ext cx="31146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86600" y="6557963"/>
            <a:ext cx="19812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C788BB3-B30D-4806-BEB7-B23D3A4B72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2" name="Picture 7" descr="Untitled-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363"/>
            <a:ext cx="609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5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  <p:sldLayoutId id="2147484651" r:id="rId12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 baseline="0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 baseline="0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fsapply.ihep.ac.cn/cchelp/zh/" TargetMode="External"/><Relationship Id="rId2" Type="http://schemas.openxmlformats.org/officeDocument/2006/relationships/hyperlink" Target="http://it.ihep.ac.c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5000"/>
            <a:ext cx="9144000" cy="2667000"/>
          </a:xfrm>
          <a:noFill/>
        </p:spPr>
        <p:txBody>
          <a:bodyPr anchor="ctr"/>
          <a:lstStyle/>
          <a:p>
            <a:pPr eaLnBrk="1" hangingPunct="1"/>
            <a:r>
              <a:rPr lang="zh-CN" altLang="en-US" dirty="0"/>
              <a:t>高能所计算环境概述</a:t>
            </a:r>
            <a:endParaRPr lang="zh-CN" altLang="en-US" sz="4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236244"/>
            <a:ext cx="6858000" cy="1655762"/>
          </a:xfrm>
          <a:noFill/>
        </p:spPr>
        <p:txBody>
          <a:bodyPr/>
          <a:lstStyle/>
          <a:p>
            <a:pPr>
              <a:lnSpc>
                <a:spcPct val="70000"/>
              </a:lnSpc>
            </a:pPr>
            <a:endParaRPr lang="en-US" altLang="zh-CN" sz="2000" dirty="0">
              <a:latin typeface="Century Gothic" panose="020B0502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zh-CN" altLang="en-US" sz="2000" dirty="0">
                <a:latin typeface="Century Gothic" panose="020B0502020202020204" pitchFamily="34" charset="0"/>
              </a:rPr>
              <a:t>李海波</a:t>
            </a:r>
          </a:p>
          <a:p>
            <a:pPr>
              <a:lnSpc>
                <a:spcPct val="70000"/>
              </a:lnSpc>
            </a:pPr>
            <a:r>
              <a:rPr lang="zh-CN" altLang="en-US" sz="2000" dirty="0">
                <a:latin typeface="Century Gothic" panose="020B0502020202020204" pitchFamily="34" charset="0"/>
              </a:rPr>
              <a:t>中国科学院高能物理研究所计算中心</a:t>
            </a:r>
          </a:p>
          <a:p>
            <a:pPr>
              <a:lnSpc>
                <a:spcPct val="70000"/>
              </a:lnSpc>
            </a:pPr>
            <a:r>
              <a:rPr lang="en-US" altLang="zh-CN" sz="2000" dirty="0">
                <a:latin typeface="Century Gothic" panose="020B0502020202020204" pitchFamily="34" charset="0"/>
              </a:rPr>
              <a:t>2019-11-30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3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年开放科学计算联盟学术年会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2120A-1231-4722-9435-F328213F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计算集群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2A19D9-56ED-42C5-A4FF-A98835998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65863"/>
            <a:ext cx="4267200" cy="2519363"/>
          </a:xfrm>
        </p:spPr>
        <p:txBody>
          <a:bodyPr/>
          <a:lstStyle/>
          <a:p>
            <a:r>
              <a:rPr lang="zh-CN" altLang="en-US" sz="1600" dirty="0"/>
              <a:t>高性能计算</a:t>
            </a:r>
            <a:r>
              <a:rPr lang="en-US" altLang="zh-CN" sz="1600" dirty="0"/>
              <a:t>HPC</a:t>
            </a:r>
            <a:r>
              <a:rPr lang="zh-CN" altLang="en-US" sz="1600" dirty="0"/>
              <a:t>集群 </a:t>
            </a:r>
          </a:p>
          <a:p>
            <a:pPr lvl="1"/>
            <a:r>
              <a:rPr lang="zh-CN" altLang="en-US" sz="1400" dirty="0"/>
              <a:t>使用</a:t>
            </a:r>
            <a:r>
              <a:rPr lang="en-US" altLang="zh-CN" sz="1400" dirty="0" err="1"/>
              <a:t>Slurm</a:t>
            </a:r>
            <a:r>
              <a:rPr lang="zh-CN" altLang="en-US" sz="1400" dirty="0"/>
              <a:t>管理</a:t>
            </a:r>
            <a:endParaRPr lang="en-US" altLang="zh-CN" sz="1400" dirty="0"/>
          </a:p>
          <a:p>
            <a:pPr lvl="1"/>
            <a:r>
              <a:rPr lang="en-US" altLang="zh-CN" sz="1400" dirty="0"/>
              <a:t>0.6PFlops GPU</a:t>
            </a:r>
            <a:r>
              <a:rPr lang="zh-CN" altLang="en-US" sz="1400" dirty="0"/>
              <a:t>计算能力</a:t>
            </a:r>
          </a:p>
          <a:p>
            <a:pPr lvl="1"/>
            <a:r>
              <a:rPr lang="zh-CN" altLang="en-US" sz="1400" dirty="0"/>
              <a:t>服务对象：</a:t>
            </a:r>
            <a:r>
              <a:rPr lang="en-US" altLang="zh-CN" sz="1400" dirty="0"/>
              <a:t>Lattice QCD</a:t>
            </a:r>
            <a:r>
              <a:rPr lang="zh-CN" altLang="en-US" sz="1400" dirty="0"/>
              <a:t>理论计算</a:t>
            </a:r>
            <a:r>
              <a:rPr lang="en-US" altLang="zh-CN" sz="1400" dirty="0"/>
              <a:t>, BESIII </a:t>
            </a:r>
            <a:r>
              <a:rPr lang="zh-CN" altLang="en-US" sz="1400" dirty="0"/>
              <a:t>分波分析，深度学习，</a:t>
            </a:r>
            <a:r>
              <a:rPr lang="en-US" altLang="zh-CN" sz="1400" dirty="0"/>
              <a:t>Geant4</a:t>
            </a:r>
            <a:r>
              <a:rPr lang="zh-CN" altLang="en-US" sz="1400" dirty="0"/>
              <a:t>探测器模拟、加速器模拟等</a:t>
            </a:r>
          </a:p>
          <a:p>
            <a:pPr lvl="1"/>
            <a:r>
              <a:rPr lang="zh-CN" altLang="en-US" sz="1400" dirty="0"/>
              <a:t>支持异构计算集群资源管理与任务调度</a:t>
            </a:r>
          </a:p>
          <a:p>
            <a:endParaRPr lang="zh-CN" altLang="en-US" sz="16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1B5641-CB2C-4B4E-9627-797A2741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FA2B16-29EC-489A-9120-10996D04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129EF4E-9EAE-4D24-B34E-F325373B4D0D}"/>
              </a:ext>
            </a:extLst>
          </p:cNvPr>
          <p:cNvSpPr txBox="1">
            <a:spLocks/>
          </p:cNvSpPr>
          <p:nvPr/>
        </p:nvSpPr>
        <p:spPr bwMode="auto">
          <a:xfrm>
            <a:off x="4544291" y="3965863"/>
            <a:ext cx="44196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just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just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0" dirty="0"/>
              <a:t>HTC</a:t>
            </a:r>
            <a:r>
              <a:rPr lang="zh-CN" altLang="en-US" sz="1600" b="0" dirty="0"/>
              <a:t>计算</a:t>
            </a:r>
          </a:p>
          <a:p>
            <a:pPr lvl="1"/>
            <a:r>
              <a:rPr lang="zh-CN" altLang="en-US" sz="1400" b="0" dirty="0"/>
              <a:t>使用</a:t>
            </a:r>
            <a:r>
              <a:rPr lang="en-US" altLang="zh-CN" sz="1400" b="0" dirty="0" err="1"/>
              <a:t>Htcondor</a:t>
            </a:r>
            <a:r>
              <a:rPr lang="zh-CN" altLang="en-US" sz="1400" b="0" dirty="0"/>
              <a:t>管理</a:t>
            </a:r>
            <a:endParaRPr lang="en-US" altLang="zh-CN" sz="1400" b="0" dirty="0"/>
          </a:p>
          <a:p>
            <a:pPr lvl="1"/>
            <a:r>
              <a:rPr lang="zh-CN" altLang="en-US" sz="1400" b="0" dirty="0"/>
              <a:t>多功能统一用户作业管理工具</a:t>
            </a:r>
            <a:r>
              <a:rPr lang="en-US" altLang="zh-CN" sz="1400" b="0" dirty="0" err="1"/>
              <a:t>hep_job</a:t>
            </a:r>
            <a:endParaRPr lang="zh-CN" altLang="en-US" sz="1400" b="0" dirty="0"/>
          </a:p>
          <a:p>
            <a:pPr lvl="1"/>
            <a:r>
              <a:rPr lang="zh-CN" altLang="en-US" sz="1400" b="0" dirty="0"/>
              <a:t>细粒度资源管理：机器快慢、内存大小、操作系统异同</a:t>
            </a:r>
          </a:p>
          <a:p>
            <a:pPr lvl="1"/>
            <a:r>
              <a:rPr lang="en-US" altLang="zh-CN" sz="1400" b="0" dirty="0"/>
              <a:t>HTC</a:t>
            </a:r>
            <a:r>
              <a:rPr lang="zh-CN" altLang="en-US" sz="1400" b="0" dirty="0"/>
              <a:t>作业自动向</a:t>
            </a:r>
            <a:r>
              <a:rPr lang="en-US" altLang="zh-CN" sz="1400" b="0" dirty="0"/>
              <a:t>HPC</a:t>
            </a:r>
            <a:r>
              <a:rPr lang="zh-CN" altLang="en-US" sz="1400" b="0" dirty="0"/>
              <a:t>迁移</a:t>
            </a:r>
            <a:endParaRPr lang="en-US" altLang="zh-CN" sz="1400" b="0" dirty="0"/>
          </a:p>
          <a:p>
            <a:pPr lvl="1"/>
            <a:r>
              <a:rPr lang="en-US" altLang="zh-CN" sz="1400" b="0" dirty="0"/>
              <a:t>1700+</a:t>
            </a:r>
            <a:r>
              <a:rPr lang="zh-CN" altLang="en-US" sz="1400" b="0" dirty="0"/>
              <a:t>用户，</a:t>
            </a:r>
            <a:r>
              <a:rPr lang="en-US" altLang="zh-CN" sz="1400" b="0" dirty="0"/>
              <a:t>2019</a:t>
            </a:r>
            <a:r>
              <a:rPr lang="zh-CN" altLang="en-US" sz="1400" b="0" dirty="0"/>
              <a:t>年活跃用户</a:t>
            </a:r>
            <a:r>
              <a:rPr lang="en-US" altLang="zh-CN" sz="1400" b="0" dirty="0"/>
              <a:t>900+</a:t>
            </a:r>
            <a:endParaRPr lang="zh-CN" altLang="en-US" sz="1400" b="0" dirty="0"/>
          </a:p>
          <a:p>
            <a:endParaRPr lang="zh-CN" altLang="en-US" sz="1600" b="0" dirty="0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4AFB8F86-7DC8-4B37-82DC-6202AA6A7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32447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22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A9000-6AFD-427E-AFF1-F8D5C661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</a:t>
            </a:r>
            <a:r>
              <a:rPr lang="en-US" altLang="zh-CN" dirty="0"/>
              <a:t>--</a:t>
            </a:r>
            <a:r>
              <a:rPr lang="zh-CN" altLang="en-US" dirty="0"/>
              <a:t>作业管理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9C98E2-87B2-4226-A7E4-3EC924888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作业统计</a:t>
            </a:r>
          </a:p>
          <a:p>
            <a:endParaRPr lang="zh-CN" altLang="en-US" dirty="0"/>
          </a:p>
          <a:p>
            <a:r>
              <a:rPr lang="zh-CN" altLang="en-US" dirty="0"/>
              <a:t>调度监视</a:t>
            </a:r>
          </a:p>
          <a:p>
            <a:endParaRPr lang="zh-CN" altLang="en-US" dirty="0"/>
          </a:p>
          <a:p>
            <a:r>
              <a:rPr lang="zh-CN" altLang="en-US" dirty="0"/>
              <a:t>作业记账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A31EA1-8CD5-4357-BB5D-2845FE86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4A4BF9-9FBA-42A5-91F9-3ECA1458E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52" y="1295400"/>
            <a:ext cx="2305095" cy="189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C227E26-537B-495D-B582-9EB8EA2F3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81545"/>
            <a:ext cx="2301666" cy="189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2FF63C-CDD5-4B17-8BB6-5D6E6B26E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1" y="3837294"/>
            <a:ext cx="7810500" cy="2746795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FB147A-7966-44B1-9137-3FA41558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8" name="对话气泡: 矩形 7">
            <a:extLst>
              <a:ext uri="{FF2B5EF4-FFF2-40B4-BE49-F238E27FC236}">
                <a16:creationId xmlns:a16="http://schemas.microsoft.com/office/drawing/2014/main" id="{4898B3AC-CD65-4507-96F3-B2A9FAC019A8}"/>
              </a:ext>
            </a:extLst>
          </p:cNvPr>
          <p:cNvSpPr/>
          <p:nvPr/>
        </p:nvSpPr>
        <p:spPr>
          <a:xfrm>
            <a:off x="6340266" y="3563383"/>
            <a:ext cx="1981200" cy="584775"/>
          </a:xfrm>
          <a:prstGeom prst="wedgeRectCallout">
            <a:avLst>
              <a:gd name="adj1" fmla="val -32728"/>
              <a:gd name="adj2" fmla="val 928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zh-CN" altLang="en-US" sz="16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资源利用率超过</a:t>
            </a:r>
            <a:r>
              <a:rPr lang="en-US" altLang="zh-CN" sz="16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87%</a:t>
            </a:r>
            <a:endParaRPr lang="zh-CN" altLang="en-US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521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D35A3D-F28C-4BA8-B11A-E88B759B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</a:t>
            </a:r>
            <a:r>
              <a:rPr lang="en-US" altLang="zh-CN" dirty="0"/>
              <a:t>--</a:t>
            </a:r>
            <a:r>
              <a:rPr lang="zh-CN" altLang="en-US" dirty="0"/>
              <a:t>云计算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BD18AB-BB7D-4B54-909A-D0D255483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高能物理对云计算有强烈的需求</a:t>
            </a:r>
          </a:p>
          <a:p>
            <a:pPr lvl="1"/>
            <a:r>
              <a:rPr lang="zh-CN" altLang="en-US" dirty="0"/>
              <a:t>提供</a:t>
            </a:r>
            <a:r>
              <a:rPr lang="en-US" altLang="zh-CN" dirty="0"/>
              <a:t>Docker</a:t>
            </a:r>
            <a:r>
              <a:rPr lang="zh-CN" altLang="en-US" dirty="0"/>
              <a:t>和</a:t>
            </a:r>
            <a:r>
              <a:rPr lang="en-US" altLang="zh-CN" dirty="0"/>
              <a:t>singularity</a:t>
            </a:r>
            <a:r>
              <a:rPr lang="zh-CN" altLang="en-US" dirty="0"/>
              <a:t>容器镜像</a:t>
            </a:r>
            <a:endParaRPr lang="en-US" altLang="zh-CN" dirty="0"/>
          </a:p>
          <a:p>
            <a:pPr lvl="1"/>
            <a:r>
              <a:rPr lang="zh-CN" altLang="en-US" dirty="0"/>
              <a:t>将计算节点虚拟化，提高资源利用率</a:t>
            </a:r>
            <a:endParaRPr lang="en-US" altLang="zh-CN" dirty="0"/>
          </a:p>
          <a:p>
            <a:r>
              <a:rPr lang="en-US" altLang="zh-CN" dirty="0" err="1"/>
              <a:t>IHEPCloud</a:t>
            </a:r>
            <a:r>
              <a:rPr lang="zh-CN" altLang="en-US" dirty="0"/>
              <a:t>个人云计算平台</a:t>
            </a:r>
            <a:endParaRPr lang="en-US" altLang="zh-CN" dirty="0"/>
          </a:p>
          <a:p>
            <a:r>
              <a:rPr lang="zh-CN" altLang="en-US" dirty="0"/>
              <a:t>研究</a:t>
            </a:r>
            <a:r>
              <a:rPr lang="en-US" altLang="zh-CN" dirty="0"/>
              <a:t>GPU</a:t>
            </a:r>
            <a:r>
              <a:rPr lang="zh-CN" altLang="en-US" dirty="0"/>
              <a:t>虚拟化技术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9D9EE-EC53-4B62-A88D-C797A8A3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2EE0E1-1102-4042-9D79-471BAC05F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589338"/>
            <a:ext cx="2406180" cy="2963862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04EEE0-AE02-40DA-8A8B-612DDDF6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29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3F2306-73FE-4779-8F91-297F7E35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</a:t>
            </a:r>
            <a:r>
              <a:rPr lang="en-US" altLang="zh-CN" dirty="0"/>
              <a:t>--</a:t>
            </a:r>
            <a:r>
              <a:rPr lang="zh-CN" altLang="en-US" dirty="0"/>
              <a:t>北京网格站点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DBE2A6-D1AF-42E5-81E2-EFF4C02C7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033963"/>
          </a:xfrm>
        </p:spPr>
        <p:txBody>
          <a:bodyPr/>
          <a:lstStyle/>
          <a:p>
            <a:pPr algn="l"/>
            <a:r>
              <a:rPr lang="zh-CN" altLang="en-US" dirty="0"/>
              <a:t>支持</a:t>
            </a:r>
            <a:r>
              <a:rPr lang="en-US" altLang="zh-CN" dirty="0"/>
              <a:t>ATLAS</a:t>
            </a:r>
            <a:r>
              <a:rPr lang="zh-CN" altLang="en-US" dirty="0"/>
              <a:t>，</a:t>
            </a:r>
            <a:r>
              <a:rPr lang="en-US" altLang="zh-CN" dirty="0"/>
              <a:t>CMS, </a:t>
            </a:r>
            <a:r>
              <a:rPr lang="en-US" altLang="zh-CN" dirty="0" err="1"/>
              <a:t>LHCb</a:t>
            </a:r>
            <a:r>
              <a:rPr lang="zh-CN" altLang="en-US" dirty="0"/>
              <a:t>三个高能物理实验</a:t>
            </a:r>
          </a:p>
          <a:p>
            <a:pPr lvl="1" algn="l"/>
            <a:r>
              <a:rPr lang="en-US" altLang="zh-CN" dirty="0"/>
              <a:t>1896</a:t>
            </a:r>
            <a:r>
              <a:rPr lang="zh-CN" altLang="en-US" dirty="0"/>
              <a:t>作业槽，</a:t>
            </a:r>
            <a:r>
              <a:rPr lang="en-US" altLang="zh-CN" dirty="0"/>
              <a:t>1.5PB</a:t>
            </a:r>
            <a:r>
              <a:rPr lang="zh-CN" altLang="en-US" dirty="0"/>
              <a:t>存储</a:t>
            </a:r>
          </a:p>
          <a:p>
            <a:pPr lvl="1" algn="l"/>
            <a:r>
              <a:rPr lang="en-US" altLang="zh-CN" dirty="0"/>
              <a:t>10Gbps</a:t>
            </a:r>
            <a:r>
              <a:rPr lang="zh-CN" altLang="en-US" dirty="0"/>
              <a:t>网络连接到欧洲，</a:t>
            </a:r>
            <a:r>
              <a:rPr lang="en-US" altLang="zh-CN" dirty="0"/>
              <a:t>10Gbps</a:t>
            </a:r>
            <a:r>
              <a:rPr lang="zh-CN" altLang="en-US" dirty="0"/>
              <a:t>网络到美国</a:t>
            </a:r>
          </a:p>
          <a:p>
            <a:pPr lvl="1" algn="l"/>
            <a:r>
              <a:rPr lang="zh-CN" altLang="en-US" dirty="0"/>
              <a:t>每年提供</a:t>
            </a:r>
            <a:r>
              <a:rPr lang="en-US" altLang="zh-CN" dirty="0"/>
              <a:t>1000</a:t>
            </a:r>
            <a:r>
              <a:rPr lang="zh-CN" altLang="en-US" dirty="0"/>
              <a:t>万</a:t>
            </a:r>
            <a:r>
              <a:rPr lang="en-US" altLang="zh-CN" dirty="0"/>
              <a:t> </a:t>
            </a:r>
            <a:r>
              <a:rPr lang="en-US" altLang="zh-CN" dirty="0" err="1"/>
              <a:t>cpu</a:t>
            </a:r>
            <a:r>
              <a:rPr lang="zh-CN" altLang="en-US" dirty="0"/>
              <a:t>小时计算时间，完成</a:t>
            </a:r>
            <a:r>
              <a:rPr lang="en-US" altLang="zh-CN" dirty="0"/>
              <a:t>500</a:t>
            </a:r>
            <a:r>
              <a:rPr lang="zh-CN" altLang="en-US" dirty="0"/>
              <a:t>万网格计算作业</a:t>
            </a:r>
            <a:endParaRPr lang="en-US" altLang="zh-CN" dirty="0"/>
          </a:p>
          <a:p>
            <a:pPr lvl="1" algn="l"/>
            <a:r>
              <a:rPr lang="zh-CN" altLang="en-US" dirty="0"/>
              <a:t>高可靠性与有效性</a:t>
            </a:r>
          </a:p>
          <a:p>
            <a:pPr algn="l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BAC957-0DB7-457D-8D39-54C6B79F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C13AD9FB-3FFC-490B-BEC9-39AE9C377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776880"/>
              </p:ext>
            </p:extLst>
          </p:nvPr>
        </p:nvGraphicFramePr>
        <p:xfrm>
          <a:off x="1991273" y="4038600"/>
          <a:ext cx="3419872" cy="1744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Image" r:id="rId3" imgW="6349206" imgH="3238095" progId="">
                  <p:embed/>
                </p:oleObj>
              </mc:Choice>
              <mc:Fallback>
                <p:oleObj name="Image" r:id="rId3" imgW="6349206" imgH="3238095" progId="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273" y="4038600"/>
                        <a:ext cx="3419872" cy="17447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A971121-D9B3-472D-9987-CE6ABDBBB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387556"/>
              </p:ext>
            </p:extLst>
          </p:nvPr>
        </p:nvGraphicFramePr>
        <p:xfrm>
          <a:off x="533400" y="3810000"/>
          <a:ext cx="1457873" cy="206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Image" r:id="rId5" imgW="914402" imgH="1292026" progId="">
                  <p:embed/>
                </p:oleObj>
              </mc:Choice>
              <mc:Fallback>
                <p:oleObj name="Image" r:id="rId5" imgW="914402" imgH="1292026" progId="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0"/>
                        <a:ext cx="1457873" cy="2060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C96E4A9E-371D-449E-966D-20D534C2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187D7A1-E4BD-4295-B3F9-31D5F5881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804" y="3048000"/>
            <a:ext cx="3647996" cy="33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3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069E53-EAAA-45A9-B503-9B5196FF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8A5BF4-7ED4-4783-A97E-5ED287C3D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采用高性能的并行集群文件系统，磁盘</a:t>
            </a:r>
            <a:r>
              <a:rPr lang="en-US" altLang="zh-CN" dirty="0"/>
              <a:t>/</a:t>
            </a:r>
            <a:r>
              <a:rPr lang="zh-CN" altLang="en-US" dirty="0"/>
              <a:t>带库分级存储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C34AC1-90EE-49DD-B5ED-0CA0F273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2285097-5192-4196-AB1F-47C445153454}"/>
              </a:ext>
            </a:extLst>
          </p:cNvPr>
          <p:cNvGrpSpPr/>
          <p:nvPr/>
        </p:nvGrpSpPr>
        <p:grpSpPr>
          <a:xfrm>
            <a:off x="762000" y="1828800"/>
            <a:ext cx="7419109" cy="4648200"/>
            <a:chOff x="179388" y="1681186"/>
            <a:chExt cx="8278812" cy="5105400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090C6F38-FFF2-4733-BD09-DDC7B79F2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1681186"/>
              <a:ext cx="533400" cy="6858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itchFamily="2" charset="-122"/>
                <a:cs typeface="+mn-cs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7859B3A1-80DE-4D7F-A865-849CA4530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681186"/>
              <a:ext cx="533400" cy="6858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itchFamily="2" charset="-122"/>
                <a:cs typeface="+mn-cs"/>
              </a:endParaRP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1D7AB604-2F36-4608-B3BF-5114E9F79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1681186"/>
              <a:ext cx="533400" cy="6858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itchFamily="2" charset="-122"/>
                <a:cs typeface="+mn-cs"/>
              </a:endParaRPr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D88AA5B4-D520-4585-9676-AB21A2083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1681186"/>
              <a:ext cx="533400" cy="6858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itchFamily="2" charset="-122"/>
                <a:cs typeface="+mn-cs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D6DFA5C1-45A6-4C34-8B65-4716E726D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909786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计算节点</a:t>
              </a:r>
            </a:p>
          </p:txBody>
        </p: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2FA701C8-C8E9-4720-9B64-9F9785353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681186"/>
              <a:ext cx="533400" cy="6858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itchFamily="2" charset="-122"/>
                <a:cs typeface="+mn-cs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5581B510-036A-4E9F-A2D9-DEFA762E9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1833586"/>
              <a:ext cx="990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宋体" pitchFamily="2" charset="-122"/>
                  <a:cs typeface="+mn-cs"/>
                </a:rPr>
                <a:t>…</a:t>
              </a: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CAD73451-6C62-4AE6-B15C-2AB09A467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2900386"/>
              <a:ext cx="3048000" cy="6858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并行集群文件系统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B928A7DC-6D6C-4F9A-AC89-4997363FA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2900386"/>
              <a:ext cx="2819400" cy="685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分级存储系统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7839F656-06D0-42B2-A41D-FAA682574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3030561"/>
              <a:ext cx="14255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统一存储系统</a:t>
              </a: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EBB667DA-5E3B-4802-9C3B-537D16D1A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271986"/>
              <a:ext cx="2971800" cy="2514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itchFamily="2" charset="-122"/>
                <a:cs typeface="+mn-cs"/>
              </a:endParaRPr>
            </a:p>
          </p:txBody>
        </p:sp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CD75E1BE-DFEA-4C42-8A47-AAD6E4F12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348186"/>
              <a:ext cx="685800" cy="6096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宋体" pitchFamily="2" charset="-122"/>
                  <a:cs typeface="+mn-cs"/>
                </a:rPr>
                <a:t>mds</a:t>
              </a: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C39257B5-91BD-49B2-BF9A-7D5DF8AF8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186386"/>
              <a:ext cx="609600" cy="8382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宋体" pitchFamily="2" charset="-122"/>
                  <a:cs typeface="+mn-cs"/>
                </a:rPr>
                <a:t>OSS</a:t>
              </a:r>
            </a:p>
          </p:txBody>
        </p:sp>
        <p:sp>
          <p:nvSpPr>
            <p:cNvPr id="19" name="AutoShape 17">
              <a:extLst>
                <a:ext uri="{FF2B5EF4-FFF2-40B4-BE49-F238E27FC236}">
                  <a16:creationId xmlns:a16="http://schemas.microsoft.com/office/drawing/2014/main" id="{EFC4D2F6-C073-4D50-8831-82821D834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6176986"/>
              <a:ext cx="381000" cy="457200"/>
            </a:xfrm>
            <a:prstGeom prst="can">
              <a:avLst>
                <a:gd name="adj" fmla="val 300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itchFamily="2" charset="-122"/>
                <a:cs typeface="+mn-cs"/>
              </a:endParaRP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41BCD49B-EDAE-40B0-9590-F70BC557F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1200" y="6024586"/>
              <a:ext cx="0" cy="152400"/>
            </a:xfrm>
            <a:prstGeom prst="line">
              <a:avLst/>
            </a:prstGeom>
            <a:noFill/>
            <a:ln w="9525">
              <a:solidFill>
                <a:srgbClr val="CC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48349513-70BF-4A4B-9A60-D197304F9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600" y="5186386"/>
              <a:ext cx="609600" cy="8382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宋体" pitchFamily="2" charset="-122"/>
                  <a:cs typeface="+mn-cs"/>
                </a:rPr>
                <a:t>OSS</a:t>
              </a:r>
            </a:p>
          </p:txBody>
        </p:sp>
        <p:sp>
          <p:nvSpPr>
            <p:cNvPr id="22" name="AutoShape 20">
              <a:extLst>
                <a:ext uri="{FF2B5EF4-FFF2-40B4-BE49-F238E27FC236}">
                  <a16:creationId xmlns:a16="http://schemas.microsoft.com/office/drawing/2014/main" id="{F0D085CD-CF70-40DA-89F1-BAEA75E85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6176986"/>
              <a:ext cx="381000" cy="457200"/>
            </a:xfrm>
            <a:prstGeom prst="can">
              <a:avLst>
                <a:gd name="adj" fmla="val 300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itchFamily="2" charset="-122"/>
                <a:cs typeface="+mn-cs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9B282AC2-E2C3-4E07-A84F-E120D0886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400" y="6024586"/>
              <a:ext cx="0" cy="152400"/>
            </a:xfrm>
            <a:prstGeom prst="line">
              <a:avLst/>
            </a:prstGeom>
            <a:noFill/>
            <a:ln w="9525">
              <a:solidFill>
                <a:srgbClr val="CC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337710B7-E151-49CE-AC5A-89FAE76F9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271986"/>
              <a:ext cx="2590800" cy="2514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itchFamily="2" charset="-122"/>
                <a:cs typeface="+mn-cs"/>
              </a:endParaRPr>
            </a:p>
          </p:txBody>
        </p:sp>
        <p:sp>
          <p:nvSpPr>
            <p:cNvPr id="25" name="AutoShape 23">
              <a:extLst>
                <a:ext uri="{FF2B5EF4-FFF2-40B4-BE49-F238E27FC236}">
                  <a16:creationId xmlns:a16="http://schemas.microsoft.com/office/drawing/2014/main" id="{B53F6965-55E6-4C1F-9C1E-958D6ACE8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5186386"/>
              <a:ext cx="1447800" cy="3810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磁盘池</a:t>
              </a:r>
            </a:p>
          </p:txBody>
        </p:sp>
        <p:sp>
          <p:nvSpPr>
            <p:cNvPr id="26" name="AutoShape 24">
              <a:extLst>
                <a:ext uri="{FF2B5EF4-FFF2-40B4-BE49-F238E27FC236}">
                  <a16:creationId xmlns:a16="http://schemas.microsoft.com/office/drawing/2014/main" id="{D4663A43-D029-4108-B030-3903375D2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4500586"/>
              <a:ext cx="1447800" cy="3810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名字服务器</a:t>
              </a:r>
            </a:p>
          </p:txBody>
        </p:sp>
        <p:sp>
          <p:nvSpPr>
            <p:cNvPr id="27" name="AutoShape 25">
              <a:extLst>
                <a:ext uri="{FF2B5EF4-FFF2-40B4-BE49-F238E27FC236}">
                  <a16:creationId xmlns:a16="http://schemas.microsoft.com/office/drawing/2014/main" id="{C2F460E6-C0D4-4BEE-84B7-7558D13D1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5948386"/>
              <a:ext cx="1447800" cy="3810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磁带池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88728852-1699-4176-A27F-E5A6EA687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186386"/>
              <a:ext cx="381000" cy="1143000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宋体" pitchFamily="2" charset="-122"/>
                  <a:cs typeface="+mn-cs"/>
                </a:rPr>
                <a:t>HSM</a:t>
              </a: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20DFD2F2-838D-468C-957E-4A1CE42C5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5119711"/>
              <a:ext cx="13827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物理存储设备</a:t>
              </a:r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308914F1-2197-408F-A05D-DF4CA2065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76600" y="358618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3F7B6FC1-43C8-4E9A-9090-AA7630D1D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77000" y="358618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F7F53921-6BE7-43AE-A685-FCDCA2D44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814786"/>
              <a:ext cx="167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万兆以太网</a:t>
              </a: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FEBAA31C-5C66-4D85-907B-CBA174C37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3890986"/>
              <a:ext cx="41148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724288CA-1805-41E8-BF39-A33B84D38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2671786"/>
              <a:ext cx="5715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D43C0331-C40E-4B93-8D6D-EC8D72C34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6600" y="267178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504BD1DC-1F7A-43F7-AF19-4879A9A35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77000" y="267178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27FEC0F1-41DD-4BB7-857B-C931F5C4CC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4600" y="236698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BE7118B4-3ED4-46E6-BCAD-5E83C19BA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6600" y="236698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31E7042D-C1CE-4CAB-B9FE-98DBCB9C5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2400" y="236698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2B564012-A1A9-47C8-8A88-D995CEFF0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0" y="236698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0F66D99E-9BB7-4221-ADFE-70007D338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00" y="236698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AF8CED6-A557-4968-8B89-604AD8649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2824186"/>
              <a:ext cx="2971800" cy="838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itchFamily="2" charset="-122"/>
                <a:cs typeface="+mn-cs"/>
              </a:endParaRPr>
            </a:p>
          </p:txBody>
        </p:sp>
      </p:grpSp>
      <p:sp>
        <p:nvSpPr>
          <p:cNvPr id="43" name="灯片编号占位符 42">
            <a:extLst>
              <a:ext uri="{FF2B5EF4-FFF2-40B4-BE49-F238E27FC236}">
                <a16:creationId xmlns:a16="http://schemas.microsoft.com/office/drawing/2014/main" id="{14070D6A-B939-488A-8B6B-771380B4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25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C14F8-D965-4BCA-B01B-F1F13AC2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</a:t>
            </a:r>
            <a:r>
              <a:rPr lang="en-US" altLang="zh-CN" dirty="0"/>
              <a:t>--</a:t>
            </a:r>
            <a:r>
              <a:rPr lang="zh-CN" altLang="en-US" dirty="0"/>
              <a:t>分布式存储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B045CD-A24C-4F65-9713-499320527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大规模分布式存储系统</a:t>
            </a:r>
            <a:endParaRPr lang="en-US" altLang="zh-CN" sz="2000" dirty="0"/>
          </a:p>
          <a:p>
            <a:pPr lvl="1"/>
            <a:r>
              <a:rPr lang="zh-CN" altLang="en-US" sz="1800" dirty="0"/>
              <a:t>针对不同的使用需求</a:t>
            </a:r>
          </a:p>
          <a:p>
            <a:pPr lvl="1"/>
            <a:r>
              <a:rPr lang="zh-CN" altLang="en-US" sz="1800" dirty="0"/>
              <a:t>性能调优与二次开发</a:t>
            </a:r>
          </a:p>
          <a:p>
            <a:pPr lvl="1"/>
            <a:r>
              <a:rPr lang="zh-CN" altLang="en-US" sz="1800" dirty="0"/>
              <a:t>划分多个不同用途的存储区域</a:t>
            </a:r>
          </a:p>
          <a:p>
            <a:r>
              <a:rPr lang="en-US" altLang="zh-CN" sz="2000" dirty="0" err="1"/>
              <a:t>Lustre</a:t>
            </a:r>
            <a:r>
              <a:rPr lang="zh-CN" altLang="en-US" sz="2000" dirty="0"/>
              <a:t>分布式文件系统</a:t>
            </a:r>
            <a:endParaRPr lang="en-US" altLang="zh-CN" sz="2000" dirty="0"/>
          </a:p>
          <a:p>
            <a:pPr lvl="1"/>
            <a:r>
              <a:rPr lang="zh-CN" altLang="en-US" sz="1800" dirty="0"/>
              <a:t>使用超过</a:t>
            </a:r>
            <a:r>
              <a:rPr lang="en-US" altLang="zh-CN" sz="1800" dirty="0"/>
              <a:t>10</a:t>
            </a:r>
            <a:r>
              <a:rPr lang="zh-CN" altLang="en-US" sz="1800" dirty="0"/>
              <a:t>年</a:t>
            </a:r>
            <a:endParaRPr lang="en-US" altLang="zh-CN" sz="1800" dirty="0"/>
          </a:p>
          <a:p>
            <a:pPr lvl="1"/>
            <a:r>
              <a:rPr lang="zh-CN" altLang="en-US" sz="1800" dirty="0"/>
              <a:t>管理</a:t>
            </a:r>
            <a:r>
              <a:rPr lang="en-US" altLang="zh-CN" sz="1800" dirty="0"/>
              <a:t>20PB</a:t>
            </a:r>
            <a:r>
              <a:rPr lang="zh-CN" altLang="en-US" sz="1800" dirty="0"/>
              <a:t>的实验数据</a:t>
            </a:r>
            <a:endParaRPr lang="en-US" altLang="zh-CN" sz="1800" dirty="0"/>
          </a:p>
          <a:p>
            <a:pPr lvl="1"/>
            <a:r>
              <a:rPr lang="zh-CN" altLang="en-US" sz="1800" dirty="0"/>
              <a:t>支持</a:t>
            </a:r>
            <a:r>
              <a:rPr lang="en-US" altLang="zh-CN" sz="1800" dirty="0"/>
              <a:t>BESIII</a:t>
            </a:r>
            <a:r>
              <a:rPr lang="zh-CN" altLang="en-US" sz="1800" dirty="0"/>
              <a:t>，</a:t>
            </a:r>
            <a:r>
              <a:rPr lang="en-US" altLang="zh-CN" sz="1800" dirty="0"/>
              <a:t>DYW</a:t>
            </a:r>
            <a:r>
              <a:rPr lang="zh-CN" altLang="en-US" sz="1800" dirty="0"/>
              <a:t>，</a:t>
            </a:r>
            <a:r>
              <a:rPr lang="en-US" altLang="zh-CN" sz="1800" dirty="0"/>
              <a:t>JUNO</a:t>
            </a:r>
            <a:r>
              <a:rPr lang="zh-CN" altLang="en-US" sz="1800" dirty="0"/>
              <a:t>等多个实验数据存储</a:t>
            </a:r>
            <a:endParaRPr lang="en-US" altLang="zh-CN" sz="1800" dirty="0"/>
          </a:p>
          <a:p>
            <a:r>
              <a:rPr lang="en-US" altLang="zh-CN" sz="2000" dirty="0"/>
              <a:t>EOS</a:t>
            </a:r>
            <a:r>
              <a:rPr lang="zh-CN" altLang="en-US" sz="2000" dirty="0"/>
              <a:t>分布式文件系统</a:t>
            </a:r>
            <a:endParaRPr lang="en-US" altLang="zh-CN" sz="2000" dirty="0"/>
          </a:p>
          <a:p>
            <a:pPr lvl="1"/>
            <a:r>
              <a:rPr lang="zh-CN" altLang="en-US" sz="1800" dirty="0"/>
              <a:t>新型的分布式文件系统，对</a:t>
            </a:r>
            <a:r>
              <a:rPr lang="en-US" altLang="zh-CN" sz="1800" dirty="0" err="1"/>
              <a:t>xrootd</a:t>
            </a:r>
            <a:r>
              <a:rPr lang="zh-CN" altLang="en-US" sz="1800" dirty="0"/>
              <a:t>有很好的支持</a:t>
            </a:r>
            <a:endParaRPr lang="en-US" altLang="zh-CN" sz="1800" dirty="0"/>
          </a:p>
          <a:p>
            <a:pPr lvl="1"/>
            <a:r>
              <a:rPr lang="zh-CN" altLang="en-US" sz="1800" dirty="0"/>
              <a:t>管理</a:t>
            </a:r>
            <a:r>
              <a:rPr lang="en-US" altLang="zh-CN" sz="1800" dirty="0"/>
              <a:t>4PB</a:t>
            </a:r>
            <a:r>
              <a:rPr lang="zh-CN" altLang="en-US" sz="1800" dirty="0"/>
              <a:t>的实验数据</a:t>
            </a:r>
            <a:endParaRPr lang="en-US" altLang="zh-CN" sz="1800" dirty="0"/>
          </a:p>
          <a:p>
            <a:pPr lvl="1"/>
            <a:r>
              <a:rPr lang="zh-CN" altLang="en-US" sz="1800" dirty="0"/>
              <a:t>支持</a:t>
            </a:r>
            <a:r>
              <a:rPr lang="en-US" altLang="zh-CN" sz="1800" dirty="0"/>
              <a:t>LHAASO</a:t>
            </a:r>
            <a:r>
              <a:rPr lang="zh-CN" altLang="en-US" sz="1800" dirty="0"/>
              <a:t>、</a:t>
            </a:r>
            <a:r>
              <a:rPr lang="en-US" altLang="zh-CN" sz="1800" dirty="0"/>
              <a:t>HXMT</a:t>
            </a:r>
            <a:r>
              <a:rPr lang="zh-CN" altLang="en-US" sz="1800" dirty="0"/>
              <a:t>实验数据存储</a:t>
            </a:r>
            <a:endParaRPr lang="en-US" altLang="zh-CN" sz="1800" dirty="0"/>
          </a:p>
          <a:p>
            <a:r>
              <a:rPr lang="zh-CN" altLang="en-US" sz="2000" dirty="0"/>
              <a:t>实际存储：</a:t>
            </a:r>
            <a:r>
              <a:rPr lang="en-US" altLang="zh-CN" sz="2000" dirty="0"/>
              <a:t>&gt;2</a:t>
            </a:r>
            <a:r>
              <a:rPr lang="zh-CN" altLang="en-US" sz="2000" dirty="0"/>
              <a:t>亿个数据文件</a:t>
            </a:r>
          </a:p>
          <a:p>
            <a:endParaRPr lang="zh-CN" altLang="en-US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B0B376-679D-4B71-8B00-90536E04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8EB9FBA-DCA7-42D4-A824-4F111A9E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447800"/>
            <a:ext cx="3287500" cy="2209800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312B3-3984-4D3C-9528-B7E6418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871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85C544-7C4A-40CB-A900-58CFD554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</a:t>
            </a:r>
            <a:r>
              <a:rPr lang="en-US" altLang="zh-CN" dirty="0"/>
              <a:t>--</a:t>
            </a:r>
            <a:r>
              <a:rPr lang="zh-CN" altLang="en-US" dirty="0"/>
              <a:t>分级存储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E2EE86-D5CA-44E6-AA7C-1792917E2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根据高能物理计算的需求，自主开发</a:t>
            </a:r>
            <a:r>
              <a:rPr lang="en-US" altLang="zh-CN" dirty="0"/>
              <a:t>Castor</a:t>
            </a:r>
            <a:r>
              <a:rPr lang="zh-CN" altLang="en-US" dirty="0"/>
              <a:t>磁带库管理系统</a:t>
            </a:r>
            <a:endParaRPr lang="en-US" altLang="zh-CN" dirty="0"/>
          </a:p>
          <a:p>
            <a:r>
              <a:rPr lang="zh-CN" altLang="en-US" dirty="0"/>
              <a:t>根据文件访问频度等因素，自动在磁盘与磁带之间迁移数据，在保证海量数据存储的同时，也实现较高的数据访问性能</a:t>
            </a:r>
            <a:endParaRPr lang="en-US" altLang="zh-CN" dirty="0"/>
          </a:p>
          <a:p>
            <a:r>
              <a:rPr lang="zh-CN" altLang="en-US" dirty="0"/>
              <a:t>容量</a:t>
            </a:r>
            <a:r>
              <a:rPr lang="en-US" altLang="zh-CN" dirty="0"/>
              <a:t>: 15PB</a:t>
            </a:r>
          </a:p>
          <a:p>
            <a:r>
              <a:rPr lang="en-US" altLang="zh-CN" dirty="0"/>
              <a:t>LTO5-&gt;LTO7</a:t>
            </a:r>
            <a:r>
              <a:rPr lang="zh-CN" altLang="en-US" dirty="0"/>
              <a:t>磁带和驱动器</a:t>
            </a:r>
            <a:endParaRPr lang="en-US" altLang="zh-CN" dirty="0"/>
          </a:p>
          <a:p>
            <a:pPr lvl="1"/>
            <a:r>
              <a:rPr lang="en-US" altLang="zh-CN" dirty="0"/>
              <a:t>12 LTO7 </a:t>
            </a:r>
            <a:r>
              <a:rPr lang="zh-CN" altLang="en-US" dirty="0"/>
              <a:t>驱动器，</a:t>
            </a:r>
            <a:r>
              <a:rPr lang="en-US" altLang="zh-CN" dirty="0"/>
              <a:t>540</a:t>
            </a:r>
            <a:r>
              <a:rPr lang="zh-CN" altLang="en-US" dirty="0"/>
              <a:t>盘磁带</a:t>
            </a:r>
            <a:endParaRPr lang="en-US" altLang="zh-CN" dirty="0"/>
          </a:p>
          <a:p>
            <a:pPr lvl="1"/>
            <a:r>
              <a:rPr lang="en-US" altLang="zh-CN" dirty="0"/>
              <a:t>3.2 PB </a:t>
            </a:r>
            <a:r>
              <a:rPr lang="zh-CN" altLang="en-US" dirty="0"/>
              <a:t>总空间，双副本</a:t>
            </a:r>
            <a:endParaRPr lang="en-US" altLang="zh-CN" dirty="0"/>
          </a:p>
          <a:p>
            <a:pPr lvl="1"/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2A6C3A-78AD-4032-85A6-68539D03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DB567F-EDA9-4E38-BDD8-2DE41C4B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26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56E446-9AFE-4588-BB77-B616B004C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</a:t>
            </a:r>
            <a:r>
              <a:rPr lang="en-US" altLang="zh-CN" dirty="0"/>
              <a:t>--</a:t>
            </a:r>
            <a:r>
              <a:rPr lang="zh-CN" altLang="en-US" dirty="0"/>
              <a:t>软件存储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B657BB-6D7E-4019-AF69-D09827F06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AFS</a:t>
            </a:r>
            <a:r>
              <a:rPr lang="zh-CN" altLang="en-US" dirty="0"/>
              <a:t>软件库</a:t>
            </a:r>
            <a:endParaRPr lang="en-US" altLang="zh-CN" dirty="0"/>
          </a:p>
          <a:p>
            <a:r>
              <a:rPr lang="en-US" altLang="zh-CN" dirty="0" err="1"/>
              <a:t>CernVM</a:t>
            </a:r>
            <a:r>
              <a:rPr lang="en-US" altLang="zh-CN" dirty="0"/>
              <a:t>-FS</a:t>
            </a:r>
            <a:r>
              <a:rPr lang="zh-CN" altLang="en-US" dirty="0"/>
              <a:t>文件系统</a:t>
            </a:r>
            <a:endParaRPr lang="en-US" altLang="zh-CN" dirty="0"/>
          </a:p>
          <a:p>
            <a:pPr lvl="1"/>
            <a:r>
              <a:rPr lang="zh-CN" altLang="en-US" dirty="0"/>
              <a:t>提供方便、可靠和低维护的软件分发服务</a:t>
            </a:r>
            <a:endParaRPr lang="en-US" altLang="zh-CN" dirty="0"/>
          </a:p>
          <a:p>
            <a:pPr lvl="1"/>
            <a:r>
              <a:rPr lang="zh-CN" altLang="en-US" dirty="0"/>
              <a:t>特别适用于远程访问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477C27-263A-44F6-834A-D7121217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652C7E-CC1E-46A1-ABBD-480D86D6C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200400"/>
            <a:ext cx="5257800" cy="2806618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24F180-55A6-48CC-8717-460497A6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77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4716FE15-34F8-424D-9F2C-9946C3CE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349" y="1333500"/>
            <a:ext cx="4104206" cy="22098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02040EB-7FEC-46C1-BD4B-C2251903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</a:t>
            </a:r>
            <a:r>
              <a:rPr lang="en-US" altLang="zh-CN" dirty="0"/>
              <a:t>--</a:t>
            </a:r>
            <a:r>
              <a:rPr lang="zh-CN" altLang="en-US" dirty="0"/>
              <a:t>高速网络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E2EF80-B0E2-41F9-85F6-3C5A8B9F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58802"/>
            <a:ext cx="7886700" cy="5033963"/>
          </a:xfrm>
        </p:spPr>
        <p:txBody>
          <a:bodyPr/>
          <a:lstStyle/>
          <a:p>
            <a:r>
              <a:rPr lang="zh-CN" altLang="en-US" dirty="0"/>
              <a:t>科学院最大校园网，最高出口带宽</a:t>
            </a:r>
          </a:p>
          <a:p>
            <a:pPr lvl="1"/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10G LHCONE </a:t>
            </a:r>
          </a:p>
          <a:p>
            <a:pPr lvl="1"/>
            <a:r>
              <a:rPr lang="en-US" altLang="zh-CN" dirty="0"/>
              <a:t>2*10G backbone</a:t>
            </a:r>
          </a:p>
          <a:p>
            <a:pPr lvl="1"/>
            <a:r>
              <a:rPr lang="en-US" altLang="zh-CN" dirty="0"/>
              <a:t>IPv4/IPv6 </a:t>
            </a:r>
            <a:r>
              <a:rPr lang="zh-CN" altLang="en-US" dirty="0"/>
              <a:t>双栈</a:t>
            </a:r>
          </a:p>
          <a:p>
            <a:pPr lvl="1"/>
            <a:r>
              <a:rPr lang="zh-CN" altLang="en-US" dirty="0"/>
              <a:t>校园网无线全覆盖</a:t>
            </a:r>
          </a:p>
          <a:p>
            <a:r>
              <a:rPr lang="zh-CN" altLang="en-US" dirty="0"/>
              <a:t>约</a:t>
            </a:r>
            <a:r>
              <a:rPr lang="en-US" altLang="zh-CN" dirty="0"/>
              <a:t>500</a:t>
            </a:r>
            <a:r>
              <a:rPr lang="zh-CN" altLang="en-US" dirty="0"/>
              <a:t>个网络服务器及设备</a:t>
            </a:r>
          </a:p>
          <a:p>
            <a:r>
              <a:rPr lang="zh-CN" altLang="en-US" dirty="0"/>
              <a:t>提供邮件，网络，协同工作等服务</a:t>
            </a:r>
          </a:p>
          <a:p>
            <a:pPr lvl="1"/>
            <a:r>
              <a:rPr lang="en-US" altLang="zh-CN" dirty="0"/>
              <a:t>&gt;3000 </a:t>
            </a:r>
            <a:r>
              <a:rPr lang="zh-CN" altLang="en-US" dirty="0"/>
              <a:t>用户</a:t>
            </a:r>
          </a:p>
          <a:p>
            <a:r>
              <a:rPr lang="zh-CN" altLang="en-US" dirty="0"/>
              <a:t> 网络演进</a:t>
            </a:r>
            <a:endParaRPr lang="en-US" altLang="zh-CN" dirty="0"/>
          </a:p>
          <a:p>
            <a:pPr lvl="1"/>
            <a:r>
              <a:rPr lang="en-US" altLang="zh-CN" dirty="0"/>
              <a:t>HPC</a:t>
            </a:r>
            <a:r>
              <a:rPr lang="zh-CN" altLang="en-US" dirty="0"/>
              <a:t>计算环境</a:t>
            </a:r>
            <a:r>
              <a:rPr lang="en-US" altLang="zh-CN" dirty="0"/>
              <a:t>InfiniBand</a:t>
            </a:r>
            <a:r>
              <a:rPr lang="zh-CN" altLang="en-US" dirty="0"/>
              <a:t>网络</a:t>
            </a:r>
            <a:endParaRPr lang="en-US" altLang="zh-CN" dirty="0"/>
          </a:p>
          <a:p>
            <a:pPr lvl="1"/>
            <a:r>
              <a:rPr lang="en-US" altLang="zh-CN" dirty="0"/>
              <a:t>100G</a:t>
            </a:r>
            <a:r>
              <a:rPr lang="zh-CN" altLang="en-US" dirty="0"/>
              <a:t>局域网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5B504B-C1D8-4DDA-8DCE-A6D99343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6EAF31-E7DC-4A6A-B93F-EF8B4D14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248B6EA-D637-41A4-843B-F834CCF77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545032"/>
            <a:ext cx="3208695" cy="286566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94464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5798AE-2099-448C-9F65-20481264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zh-CN" altLang="en-US" dirty="0"/>
              <a:t>管理</a:t>
            </a:r>
            <a:r>
              <a:rPr lang="en-US" altLang="zh-CN" dirty="0"/>
              <a:t>-</a:t>
            </a:r>
            <a:r>
              <a:rPr lang="zh-CN" altLang="en-US" dirty="0"/>
              <a:t>集中式部署管理</a:t>
            </a:r>
            <a:r>
              <a:rPr lang="en-US" altLang="zh-CN" dirty="0" err="1"/>
              <a:t>Puppet&amp;Forman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034E13-1EE1-436B-8A8F-CDEA2D9F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56257"/>
            <a:ext cx="7886700" cy="5033963"/>
          </a:xfrm>
        </p:spPr>
        <p:txBody>
          <a:bodyPr/>
          <a:lstStyle/>
          <a:p>
            <a:r>
              <a:rPr lang="en-US" altLang="zh-CN" dirty="0"/>
              <a:t>Puppet</a:t>
            </a:r>
            <a:endParaRPr lang="zh-CN" altLang="en-US" dirty="0"/>
          </a:p>
          <a:p>
            <a:pPr lvl="1"/>
            <a:r>
              <a:rPr lang="en-US" altLang="zh-CN" dirty="0"/>
              <a:t>Agent</a:t>
            </a:r>
            <a:r>
              <a:rPr lang="zh-CN" altLang="en-US" dirty="0"/>
              <a:t>自动更新软件和配置</a:t>
            </a:r>
          </a:p>
          <a:p>
            <a:pPr lvl="1"/>
            <a:r>
              <a:rPr lang="zh-CN" altLang="en-US" dirty="0"/>
              <a:t>模块化管理</a:t>
            </a:r>
            <a:endParaRPr lang="en-US" altLang="zh-CN" dirty="0"/>
          </a:p>
          <a:p>
            <a:r>
              <a:rPr lang="en-US" altLang="zh-CN" sz="2800" dirty="0">
                <a:solidFill>
                  <a:srgbClr val="0070C0"/>
                </a:solidFill>
              </a:rPr>
              <a:t>Forman</a:t>
            </a:r>
          </a:p>
          <a:p>
            <a:pPr lvl="1"/>
            <a:r>
              <a:rPr lang="zh-CN" altLang="en-US" dirty="0"/>
              <a:t>大规模</a:t>
            </a:r>
            <a:r>
              <a:rPr lang="en-US" altLang="zh-CN" dirty="0"/>
              <a:t>OS</a:t>
            </a:r>
            <a:r>
              <a:rPr lang="zh-CN" altLang="en-US" dirty="0"/>
              <a:t>安装</a:t>
            </a:r>
            <a:endParaRPr lang="en-US" altLang="zh-CN" dirty="0"/>
          </a:p>
          <a:p>
            <a:pPr lvl="1"/>
            <a:r>
              <a:rPr lang="en-US" altLang="zh-CN" dirty="0"/>
              <a:t>Puppet Dashboard</a:t>
            </a:r>
          </a:p>
          <a:p>
            <a:pPr lvl="1"/>
            <a:r>
              <a:rPr lang="zh-CN" altLang="en-US" dirty="0"/>
              <a:t>统一认证登陆</a:t>
            </a:r>
            <a:endParaRPr lang="en-US" altLang="zh-CN" dirty="0"/>
          </a:p>
          <a:p>
            <a:r>
              <a:rPr lang="zh-CN" altLang="en-US" dirty="0"/>
              <a:t>开源的活跃社区</a:t>
            </a:r>
          </a:p>
          <a:p>
            <a:r>
              <a:rPr lang="zh-CN" altLang="en-US" dirty="0"/>
              <a:t>性能的需求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72E4B4-9B27-4F3C-B142-72750F9C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1E606D9-2DBB-40CD-A27D-3BDE18D0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33999"/>
            <a:ext cx="4386705" cy="254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64140"/>
            <a:ext cx="4480935" cy="23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5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49DBDE-7DD3-4630-864C-CDE3F737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078870-34E6-4085-982A-E1289D5A2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高能物理计算背景和需求</a:t>
            </a:r>
            <a:endParaRPr lang="en-US" altLang="zh-CN" dirty="0"/>
          </a:p>
          <a:p>
            <a:r>
              <a:rPr lang="zh-CN" altLang="en-US" dirty="0"/>
              <a:t>计算集群介绍</a:t>
            </a:r>
          </a:p>
          <a:p>
            <a:pPr lvl="1"/>
            <a:r>
              <a:rPr lang="zh-CN" altLang="en-US" dirty="0"/>
              <a:t>计算</a:t>
            </a:r>
          </a:p>
          <a:p>
            <a:pPr lvl="1"/>
            <a:r>
              <a:rPr lang="zh-CN" altLang="en-US" dirty="0"/>
              <a:t>存储</a:t>
            </a:r>
            <a:endParaRPr lang="en-US" altLang="zh-CN" dirty="0"/>
          </a:p>
          <a:p>
            <a:pPr lvl="1"/>
            <a:r>
              <a:rPr lang="zh-CN" altLang="en-US" dirty="0"/>
              <a:t>网络</a:t>
            </a:r>
            <a:endParaRPr lang="en-US" altLang="zh-CN" dirty="0"/>
          </a:p>
          <a:p>
            <a:pPr lvl="1"/>
            <a:r>
              <a:rPr lang="zh-CN" altLang="en-US" dirty="0"/>
              <a:t>系统管理</a:t>
            </a:r>
            <a:endParaRPr lang="en-US" altLang="zh-CN" dirty="0"/>
          </a:p>
          <a:p>
            <a:r>
              <a:rPr lang="zh-CN" altLang="en-US" dirty="0"/>
              <a:t>面临的挑战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258573-A8B3-43C7-A135-27BB4FF1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5F736F-E191-402E-9382-08C88465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95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7745A-8C61-4145-A2C7-E19F4411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</a:t>
            </a:r>
            <a:r>
              <a:rPr lang="en-US" altLang="zh-CN" dirty="0"/>
              <a:t>--</a:t>
            </a:r>
            <a:r>
              <a:rPr lang="zh-CN" altLang="en-US" dirty="0"/>
              <a:t>监视管理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A93C9E-075D-4612-92F6-7193223ED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Icinga</a:t>
            </a:r>
            <a:endParaRPr lang="en-US" altLang="zh-CN" dirty="0"/>
          </a:p>
          <a:p>
            <a:pPr lvl="1"/>
            <a:r>
              <a:rPr lang="zh-CN" altLang="en-US" dirty="0"/>
              <a:t>设备监控、服务监控、分组监控</a:t>
            </a:r>
          </a:p>
          <a:p>
            <a:pPr lvl="1"/>
            <a:r>
              <a:rPr lang="zh-CN" altLang="en-US" dirty="0"/>
              <a:t>机器分类、服务分组</a:t>
            </a:r>
          </a:p>
          <a:p>
            <a:pPr lvl="1"/>
            <a:r>
              <a:rPr lang="zh-CN" altLang="en-US" dirty="0"/>
              <a:t>分布式站点统一监控</a:t>
            </a:r>
          </a:p>
          <a:p>
            <a:pPr lvl="1"/>
            <a:r>
              <a:rPr lang="zh-CN" altLang="en-US" dirty="0"/>
              <a:t>自定义服务监控</a:t>
            </a:r>
            <a:endParaRPr lang="en-US" altLang="zh-CN" dirty="0"/>
          </a:p>
          <a:p>
            <a:pPr lvl="1"/>
            <a:r>
              <a:rPr lang="zh-CN" altLang="en-US" dirty="0"/>
              <a:t>新媒体报警（微信</a:t>
            </a:r>
            <a:r>
              <a:rPr lang="en-US" altLang="zh-CN" dirty="0"/>
              <a:t>/</a:t>
            </a:r>
            <a:r>
              <a:rPr lang="zh-CN" altLang="en-US" dirty="0"/>
              <a:t>短信</a:t>
            </a:r>
            <a:r>
              <a:rPr lang="en-US" altLang="zh-CN" dirty="0"/>
              <a:t>/</a:t>
            </a:r>
            <a:r>
              <a:rPr lang="zh-CN" altLang="en-US" dirty="0"/>
              <a:t>邮件）</a:t>
            </a:r>
          </a:p>
          <a:p>
            <a:r>
              <a:rPr lang="en-US" altLang="zh-CN" dirty="0"/>
              <a:t>Ganglia</a:t>
            </a:r>
          </a:p>
          <a:p>
            <a:pPr lvl="1"/>
            <a:r>
              <a:rPr lang="zh-CN" altLang="en-US" dirty="0"/>
              <a:t>计算环境当前及历史状态的记录</a:t>
            </a:r>
            <a:endParaRPr lang="en-US" altLang="zh-CN" dirty="0"/>
          </a:p>
          <a:p>
            <a:pPr lvl="1"/>
            <a:r>
              <a:rPr lang="zh-CN" altLang="en-US" dirty="0"/>
              <a:t>网络以及性能时序化展示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6B0A2D-DB3D-4E95-A11C-9648121C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75923A-2183-4A13-A76B-B844C4AD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954242"/>
            <a:ext cx="3564517" cy="22227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59D5A4-1FDA-4939-A4E0-F52267066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122" y="2023530"/>
            <a:ext cx="4105678" cy="17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5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34779-150D-477A-88FD-6B942927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</a:t>
            </a:r>
            <a:r>
              <a:rPr lang="en-US" altLang="zh-CN" dirty="0"/>
              <a:t>--</a:t>
            </a:r>
            <a:r>
              <a:rPr lang="zh-CN" altLang="en-US" dirty="0"/>
              <a:t>错误检查自修复工具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3C27B2-FCE0-42A4-B228-0B460A79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监视系统甄别问题节点</a:t>
            </a:r>
          </a:p>
          <a:p>
            <a:r>
              <a:rPr lang="zh-CN" altLang="en-US" dirty="0"/>
              <a:t>作业系统自动剔除</a:t>
            </a:r>
          </a:p>
          <a:p>
            <a:r>
              <a:rPr lang="zh-CN" altLang="en-US" dirty="0"/>
              <a:t>检查修复后恢复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0D0A26-7B41-46FC-84D6-C1572545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E6E51-C9AD-4D3F-A10C-EEF6E3C4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45339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EBEA00-ED26-4342-81A5-2B403C53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196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1C95BA-819B-43CB-856E-19F46938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</a:t>
            </a:r>
            <a:r>
              <a:rPr lang="en-US" altLang="zh-CN" dirty="0"/>
              <a:t>--</a:t>
            </a:r>
            <a:r>
              <a:rPr lang="zh-CN" altLang="en-US" dirty="0"/>
              <a:t>日志监控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89E792-A07C-4637-B4A2-C0A10114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OMAT (Open Monitoring Analysis Toolkits)</a:t>
            </a:r>
          </a:p>
          <a:p>
            <a:pPr lvl="1"/>
            <a:r>
              <a:rPr lang="zh-CN" altLang="en-US" dirty="0"/>
              <a:t>可靠</a:t>
            </a:r>
          </a:p>
          <a:p>
            <a:pPr lvl="1"/>
            <a:r>
              <a:rPr lang="zh-CN" altLang="en-US" dirty="0"/>
              <a:t>实时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E9696-63E1-44F8-88FB-42F1E793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0272EE2C-D274-486C-AE18-799E898B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605177"/>
            <a:ext cx="49149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E8410B52-4979-4DD7-AA49-392DA2C7F2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252823"/>
            <a:ext cx="5100638" cy="23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ED39C2-51A7-44F7-9CAC-F61A2320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3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1E348-FD70-4400-BFF1-239442D0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</a:t>
            </a:r>
            <a:r>
              <a:rPr lang="en-US" altLang="zh-CN" dirty="0"/>
              <a:t>--</a:t>
            </a:r>
            <a:r>
              <a:rPr lang="zh-CN" altLang="en-US" dirty="0"/>
              <a:t>用户及设备管理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DE5C9C-6F16-49CD-A9E0-BF37C2760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自主开发</a:t>
            </a:r>
          </a:p>
          <a:p>
            <a:pPr lvl="1"/>
            <a:r>
              <a:rPr lang="zh-CN" altLang="en-US" dirty="0"/>
              <a:t>用户管理系统</a:t>
            </a:r>
          </a:p>
          <a:p>
            <a:pPr lvl="1"/>
            <a:r>
              <a:rPr lang="zh-CN" altLang="en-US" dirty="0"/>
              <a:t>设备及备件管理</a:t>
            </a:r>
          </a:p>
          <a:p>
            <a:pPr lvl="1"/>
            <a:r>
              <a:rPr lang="zh-CN" altLang="en-US" dirty="0"/>
              <a:t>运行日志管理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8BB87B-5602-4858-A792-93392BD6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D12964-898E-4590-906A-DE330E7D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1" y="4042944"/>
            <a:ext cx="3899173" cy="189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04DCB20-2208-4E14-A246-F18EC3B2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049275" cy="25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81E8C9C-DE8E-4E79-99D0-CEE0786A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31" y="4042944"/>
            <a:ext cx="4121848" cy="189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9F66327-1E92-4FC2-93AD-1E6B1928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36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E93E36-1696-4469-943E-483830521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</a:t>
            </a:r>
            <a:r>
              <a:rPr lang="en-US" altLang="zh-CN" dirty="0"/>
              <a:t>--</a:t>
            </a:r>
            <a:r>
              <a:rPr lang="zh-CN" altLang="en-US" dirty="0"/>
              <a:t>统一服务平台</a:t>
            </a:r>
            <a:r>
              <a:rPr lang="en-US" altLang="zh-CN" dirty="0"/>
              <a:t>helpdesk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0ABAAB-89B7-4149-A3A4-1441E96FA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Helpdesk</a:t>
            </a:r>
            <a:r>
              <a:rPr lang="zh-CN" altLang="en-US" dirty="0"/>
              <a:t>是计算中心提供的互助合作平台，用户工作中遇到的计算机、网络及作业问题都可通过统一认证账号登录</a:t>
            </a:r>
            <a:r>
              <a:rPr lang="en-US" altLang="zh-CN" dirty="0"/>
              <a:t>helpdesk</a:t>
            </a:r>
            <a:r>
              <a:rPr lang="zh-CN" altLang="en-US" dirty="0"/>
              <a:t>提问，会有专人负责回答。</a:t>
            </a:r>
          </a:p>
          <a:p>
            <a:r>
              <a:rPr lang="en-US" altLang="zh-CN" dirty="0"/>
              <a:t>http://helpdesk.ihep.ac.cn/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95A8B4-B92D-4514-94D9-D1F5B50E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1C16A0-6FB8-44A8-B661-114F64741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76600"/>
            <a:ext cx="6322369" cy="2538940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E468B8-514B-4AD8-B685-DC016591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99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61AD6-27D3-4D9A-93A7-762FAB00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面临的挑战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BCCBC3-E1E7-4DAA-AE93-78430120A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面临困难</a:t>
            </a:r>
          </a:p>
          <a:p>
            <a:pPr lvl="1"/>
            <a:r>
              <a:rPr lang="zh-CN" altLang="en-US" dirty="0"/>
              <a:t>集群规模扩张速度较快，机房空间改造</a:t>
            </a:r>
            <a:endParaRPr lang="en-US" altLang="zh-CN" dirty="0"/>
          </a:p>
          <a:p>
            <a:pPr lvl="1"/>
            <a:r>
              <a:rPr lang="zh-CN" altLang="en-US" dirty="0"/>
              <a:t>新老硬件混合，故障处理复杂</a:t>
            </a:r>
          </a:p>
          <a:p>
            <a:r>
              <a:rPr lang="zh-CN" altLang="en-US" dirty="0"/>
              <a:t>应用不断提出新的需求</a:t>
            </a:r>
          </a:p>
          <a:p>
            <a:pPr lvl="1"/>
            <a:r>
              <a:rPr lang="zh-CN" altLang="en-US" dirty="0"/>
              <a:t>存储性能</a:t>
            </a:r>
          </a:p>
          <a:p>
            <a:pPr lvl="1"/>
            <a:r>
              <a:rPr lang="zh-CN" altLang="en-US" dirty="0"/>
              <a:t>作业调度性能</a:t>
            </a:r>
          </a:p>
          <a:p>
            <a:pPr lvl="1"/>
            <a:r>
              <a:rPr lang="zh-CN" altLang="en-US" dirty="0"/>
              <a:t>计算资源需求量巨大，异地多站点趋势</a:t>
            </a:r>
          </a:p>
          <a:p>
            <a:r>
              <a:rPr lang="zh-CN" altLang="en-US" dirty="0"/>
              <a:t>开源软件的使用健壮性难以保证</a:t>
            </a:r>
          </a:p>
          <a:p>
            <a:pPr lvl="1"/>
            <a:r>
              <a:rPr lang="zh-CN" altLang="en-US" dirty="0"/>
              <a:t>需求牵引，探索前进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622E46-CBBF-4210-8623-49D70757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E24420-04BB-4A64-A8C4-80C68598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764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>
          <a:xfrm>
            <a:off x="395288" y="2781300"/>
            <a:ext cx="8147050" cy="15843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>
                <a:latin typeface="华文行楷" panose="02010800040101010101" pitchFamily="2" charset="-122"/>
                <a:ea typeface="华文行楷" panose="02010800040101010101" pitchFamily="2" charset="-122"/>
              </a:rPr>
              <a:t>谢谢！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B75DB9D-A6A3-4B52-9D45-CD70DEA5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E2B9B-A572-464C-AEC9-15D368AE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高能物理实验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CE50BB-BFD8-4655-9D5A-878C3D2B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7886700" cy="5033963"/>
          </a:xfrm>
        </p:spPr>
        <p:txBody>
          <a:bodyPr/>
          <a:lstStyle/>
          <a:p>
            <a:r>
              <a:rPr lang="en-US" altLang="zh-CN" sz="2000" dirty="0"/>
              <a:t>BEPCII &amp; BESIII</a:t>
            </a:r>
          </a:p>
          <a:p>
            <a:pPr lvl="1"/>
            <a:r>
              <a:rPr lang="zh-CN" altLang="en-US" sz="1800" dirty="0"/>
              <a:t>已积累</a:t>
            </a:r>
            <a:r>
              <a:rPr lang="en-US" altLang="zh-CN" sz="1800" dirty="0"/>
              <a:t>10PB</a:t>
            </a:r>
            <a:r>
              <a:rPr lang="zh-CN" altLang="en-US" sz="1800" dirty="0"/>
              <a:t>的数据</a:t>
            </a:r>
          </a:p>
          <a:p>
            <a:r>
              <a:rPr lang="en-US" altLang="zh-CN" sz="2000" dirty="0"/>
              <a:t>LHAASO</a:t>
            </a:r>
            <a:r>
              <a:rPr lang="zh-CN" altLang="en-US" sz="2000" dirty="0"/>
              <a:t>高海拔宇宙线实验</a:t>
            </a:r>
          </a:p>
          <a:p>
            <a:pPr lvl="1"/>
            <a:r>
              <a:rPr lang="zh-CN" altLang="en-US" sz="1800" dirty="0"/>
              <a:t>每年</a:t>
            </a:r>
            <a:r>
              <a:rPr lang="en-US" altLang="zh-CN" sz="1800" dirty="0"/>
              <a:t>6PB</a:t>
            </a:r>
            <a:r>
              <a:rPr lang="zh-CN" altLang="en-US" sz="1800" dirty="0"/>
              <a:t>的原始数据*</a:t>
            </a:r>
            <a:r>
              <a:rPr lang="en-US" altLang="zh-CN" sz="1800" dirty="0"/>
              <a:t>10</a:t>
            </a:r>
            <a:r>
              <a:rPr lang="zh-CN" altLang="en-US" sz="1800" dirty="0"/>
              <a:t>年</a:t>
            </a:r>
          </a:p>
          <a:p>
            <a:r>
              <a:rPr lang="zh-CN" altLang="en-US" sz="2000" dirty="0"/>
              <a:t>江门中微子实验</a:t>
            </a:r>
          </a:p>
          <a:p>
            <a:pPr lvl="1"/>
            <a:r>
              <a:rPr lang="zh-CN" altLang="en-US" sz="1800" dirty="0"/>
              <a:t>每年</a:t>
            </a:r>
            <a:r>
              <a:rPr lang="en-US" altLang="zh-CN" sz="1800" dirty="0"/>
              <a:t>1PB</a:t>
            </a:r>
            <a:r>
              <a:rPr lang="zh-CN" altLang="en-US" sz="1800" dirty="0"/>
              <a:t>的原始数据*</a:t>
            </a:r>
            <a:r>
              <a:rPr lang="en-US" altLang="zh-CN" sz="1800" dirty="0"/>
              <a:t>10</a:t>
            </a:r>
            <a:r>
              <a:rPr lang="zh-CN" altLang="en-US" sz="1800" dirty="0"/>
              <a:t>年</a:t>
            </a:r>
          </a:p>
          <a:p>
            <a:r>
              <a:rPr lang="zh-CN" altLang="en-US" sz="2000" dirty="0"/>
              <a:t>大型强子对撞机</a:t>
            </a:r>
            <a:r>
              <a:rPr lang="en-US" altLang="zh-CN" sz="2000" dirty="0"/>
              <a:t>LHC</a:t>
            </a:r>
          </a:p>
          <a:p>
            <a:pPr lvl="1"/>
            <a:r>
              <a:rPr lang="zh-CN" altLang="en-US" sz="1800" dirty="0"/>
              <a:t>每年</a:t>
            </a:r>
            <a:r>
              <a:rPr lang="en-US" altLang="zh-CN" sz="1800" dirty="0"/>
              <a:t>50PB</a:t>
            </a:r>
            <a:r>
              <a:rPr lang="zh-CN" altLang="en-US" sz="1800" dirty="0"/>
              <a:t>的数据</a:t>
            </a:r>
          </a:p>
          <a:p>
            <a:r>
              <a:rPr lang="zh-CN" altLang="en-US" sz="2000" dirty="0"/>
              <a:t>将来的项目：</a:t>
            </a:r>
          </a:p>
          <a:p>
            <a:pPr lvl="1"/>
            <a:r>
              <a:rPr lang="zh-CN" altLang="en-US" sz="1800" dirty="0"/>
              <a:t>北方光源</a:t>
            </a:r>
            <a:r>
              <a:rPr lang="en-US" altLang="zh-CN" sz="1800" dirty="0"/>
              <a:t>HEPS</a:t>
            </a:r>
            <a:r>
              <a:rPr lang="zh-CN" altLang="en-US" sz="1800" dirty="0"/>
              <a:t>：预计</a:t>
            </a:r>
            <a:r>
              <a:rPr lang="en-US" altLang="zh-CN" sz="1800" dirty="0"/>
              <a:t>60PB/</a:t>
            </a:r>
            <a:r>
              <a:rPr lang="zh-CN" altLang="en-US" sz="1800" dirty="0"/>
              <a:t>年</a:t>
            </a:r>
            <a:endParaRPr lang="en-US" altLang="zh-CN" sz="1800" dirty="0"/>
          </a:p>
          <a:p>
            <a:pPr lvl="1"/>
            <a:r>
              <a:rPr lang="zh-CN" altLang="en-US" sz="1800" dirty="0"/>
              <a:t>环形正负电子对撞机</a:t>
            </a:r>
            <a:r>
              <a:rPr lang="en-US" altLang="zh-CN" sz="1800" dirty="0"/>
              <a:t>CEPC-SPPC</a:t>
            </a:r>
            <a:endParaRPr lang="zh-CN" altLang="en-US" sz="1800" dirty="0"/>
          </a:p>
          <a:p>
            <a:endParaRPr lang="zh-CN" altLang="en-US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EE281C-65F6-4B7C-81E2-92704B8A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793FDA8B-7EAE-4BEE-BA18-3CE95C2872D7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371600"/>
            <a:ext cx="4545207" cy="321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430FDF-4711-47CD-BB12-85E6301C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90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E0CF6-9A3E-4053-86A1-DEA72F37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高能所计算集群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2B4D53-7B19-4D82-BB43-715F68B6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200" dirty="0"/>
              <a:t>计算中心成立于 </a:t>
            </a:r>
            <a:r>
              <a:rPr lang="en-US" altLang="zh-CN" sz="2200" dirty="0"/>
              <a:t>1974 </a:t>
            </a:r>
            <a:r>
              <a:rPr lang="zh-CN" altLang="en-US" sz="2200" dirty="0"/>
              <a:t>年，经过 </a:t>
            </a:r>
            <a:r>
              <a:rPr lang="en-US" altLang="zh-CN" sz="2200" dirty="0"/>
              <a:t>40 </a:t>
            </a:r>
            <a:r>
              <a:rPr lang="zh-CN" altLang="en-US" sz="2200" dirty="0"/>
              <a:t>多年的发展，现拥有国内领先的高性能计算平台、世界一流的网格站点、技术先进的海量存储系统。</a:t>
            </a:r>
            <a:endParaRPr lang="en-US" altLang="zh-CN" sz="2200" dirty="0"/>
          </a:p>
          <a:p>
            <a:r>
              <a:rPr lang="zh-CN" altLang="en-US" sz="2200" dirty="0"/>
              <a:t>目前支持</a:t>
            </a:r>
            <a:r>
              <a:rPr lang="en-US" altLang="zh-CN" sz="2200" dirty="0"/>
              <a:t>BESIII</a:t>
            </a:r>
            <a:r>
              <a:rPr lang="zh-CN" altLang="en-US" sz="2200" dirty="0"/>
              <a:t>实验、</a:t>
            </a:r>
            <a:r>
              <a:rPr lang="en-US" altLang="zh-CN" sz="2200" dirty="0"/>
              <a:t>LHAASO</a:t>
            </a:r>
            <a:r>
              <a:rPr lang="zh-CN" altLang="en-US" sz="2200" dirty="0"/>
              <a:t>实验、大亚湾中微子、江门中微子实验、加速器物理、</a:t>
            </a:r>
            <a:r>
              <a:rPr lang="en-US" altLang="zh-CN" sz="2200" dirty="0"/>
              <a:t>HXMT</a:t>
            </a:r>
            <a:r>
              <a:rPr lang="zh-CN" altLang="en-US" sz="2200" dirty="0"/>
              <a:t>实验以及</a:t>
            </a:r>
            <a:r>
              <a:rPr lang="en-US" altLang="zh-CN" sz="2200" dirty="0"/>
              <a:t>LHC </a:t>
            </a:r>
            <a:r>
              <a:rPr lang="zh-CN" altLang="en-US" sz="2200" dirty="0"/>
              <a:t>实验的计算任务。</a:t>
            </a:r>
            <a:endParaRPr lang="en-US" altLang="zh-CN" sz="2200" dirty="0"/>
          </a:p>
          <a:p>
            <a:r>
              <a:rPr lang="zh-CN" altLang="en-US" sz="2200" dirty="0"/>
              <a:t>多个子站点，包含</a:t>
            </a:r>
            <a:r>
              <a:rPr lang="zh-CN" altLang="en-US" sz="2200" dirty="0">
                <a:solidFill>
                  <a:srgbClr val="FF0000"/>
                </a:solidFill>
              </a:rPr>
              <a:t>东莞散列计算集群</a:t>
            </a:r>
            <a:r>
              <a:rPr lang="zh-CN" altLang="en-US" sz="2200" dirty="0"/>
              <a:t>、</a:t>
            </a:r>
            <a:r>
              <a:rPr lang="zh-CN" altLang="en-US" sz="2200" dirty="0">
                <a:solidFill>
                  <a:srgbClr val="FF0000"/>
                </a:solidFill>
              </a:rPr>
              <a:t>稻城计算集群</a:t>
            </a:r>
            <a:r>
              <a:rPr lang="zh-CN" altLang="en-US" sz="2200" dirty="0"/>
              <a:t>等。</a:t>
            </a:r>
          </a:p>
          <a:p>
            <a:r>
              <a:rPr lang="zh-CN" altLang="en-US" sz="2200" dirty="0"/>
              <a:t> 集群提供的服务主要包含三个部分，</a:t>
            </a:r>
            <a:r>
              <a:rPr lang="zh-CN" altLang="en-US" sz="2200" dirty="0">
                <a:solidFill>
                  <a:srgbClr val="FF0000"/>
                </a:solidFill>
              </a:rPr>
              <a:t>用户管理、计算服务、存储服务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计算中心：</a:t>
            </a:r>
            <a:r>
              <a:rPr lang="en-US" altLang="zh-CN" sz="2200" dirty="0">
                <a:hlinkClick r:id="rId2"/>
              </a:rPr>
              <a:t>http://it.ihep.ac.cn/</a:t>
            </a:r>
            <a:endParaRPr lang="en-US" altLang="zh-CN" sz="2200" dirty="0"/>
          </a:p>
          <a:p>
            <a:r>
              <a:rPr lang="zh-CN" altLang="en-US" sz="2200" dirty="0"/>
              <a:t>用户手册：</a:t>
            </a:r>
            <a:r>
              <a:rPr lang="en-US" altLang="zh-CN" sz="2200" dirty="0">
                <a:hlinkClick r:id="rId3"/>
              </a:rPr>
              <a:t>http://afsapply.ihep.ac.cn/cchelp/zh/</a:t>
            </a:r>
            <a:endParaRPr lang="en-US" altLang="zh-CN" sz="2200" dirty="0"/>
          </a:p>
          <a:p>
            <a:endParaRPr lang="zh-CN" altLang="en-US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FA259B-AB06-4889-BD82-A4BC0F2D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F48845-1F9E-448E-A2A7-6E95B451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61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C8AFC5-EBCD-4214-8D4B-5E3F7E33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高能物理计算特点与需求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BEF7B4-C857-4BC2-A39B-D0434F6A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特点</a:t>
            </a:r>
            <a:endParaRPr lang="en-US" altLang="zh-CN" dirty="0"/>
          </a:p>
          <a:p>
            <a:pPr lvl="1"/>
            <a:r>
              <a:rPr lang="zh-CN" altLang="en-US" dirty="0"/>
              <a:t>串行作业</a:t>
            </a:r>
          </a:p>
          <a:p>
            <a:pPr lvl="1"/>
            <a:r>
              <a:rPr lang="zh-CN" altLang="en-US" dirty="0"/>
              <a:t>数据密集性计算</a:t>
            </a:r>
          </a:p>
          <a:p>
            <a:r>
              <a:rPr lang="zh-CN" altLang="en-US" dirty="0"/>
              <a:t>对数据访问的存储与需求</a:t>
            </a:r>
          </a:p>
          <a:p>
            <a:pPr lvl="1"/>
            <a:r>
              <a:rPr lang="zh-CN" altLang="en-US" dirty="0"/>
              <a:t>数据快速访问：</a:t>
            </a:r>
            <a:r>
              <a:rPr lang="en-US" altLang="zh-CN" dirty="0"/>
              <a:t>I/O</a:t>
            </a:r>
            <a:r>
              <a:rPr lang="zh-CN" altLang="en-US" dirty="0"/>
              <a:t>性能</a:t>
            </a:r>
          </a:p>
          <a:p>
            <a:pPr lvl="1"/>
            <a:r>
              <a:rPr lang="zh-CN" altLang="en-US" dirty="0"/>
              <a:t>数据长期保存：海量数据保存</a:t>
            </a:r>
          </a:p>
          <a:p>
            <a:pPr lvl="1"/>
            <a:r>
              <a:rPr lang="zh-CN" altLang="en-US" dirty="0"/>
              <a:t>国际合作共享数据：数据传输</a:t>
            </a:r>
          </a:p>
          <a:p>
            <a:r>
              <a:rPr lang="zh-CN" altLang="en-US" dirty="0"/>
              <a:t>新需求</a:t>
            </a:r>
            <a:endParaRPr lang="en-US" altLang="zh-CN" dirty="0"/>
          </a:p>
          <a:p>
            <a:pPr lvl="1"/>
            <a:r>
              <a:rPr lang="en-US" altLang="zh-CN" dirty="0"/>
              <a:t>GPU</a:t>
            </a:r>
            <a:r>
              <a:rPr lang="zh-CN" altLang="en-US" dirty="0"/>
              <a:t>作业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8E6440-BFF7-4CB7-B3E8-7510E6C0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A16CE7-1354-4CEC-8EDA-98257CA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71A403-4A55-4270-88A8-307A24CCE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95400"/>
            <a:ext cx="4162425" cy="20812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D7B1F38-624E-4105-802E-F47AE75FB437}"/>
              </a:ext>
            </a:extLst>
          </p:cNvPr>
          <p:cNvSpPr txBox="1"/>
          <p:nvPr/>
        </p:nvSpPr>
        <p:spPr>
          <a:xfrm>
            <a:off x="5181600" y="3290649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高能物理数据处理过程示意图</a:t>
            </a:r>
          </a:p>
        </p:txBody>
      </p:sp>
    </p:spTree>
    <p:extLst>
      <p:ext uri="{BB962C8B-B14F-4D97-AF65-F5344CB8AC3E}">
        <p14:creationId xmlns:p14="http://schemas.microsoft.com/office/powerpoint/2010/main" val="143910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8AB471-B721-4E2A-AAE2-A04A2645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系统组成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27409E-205E-4DD5-933C-3EEE7E54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3001"/>
            <a:ext cx="3562350" cy="3352800"/>
          </a:xfrm>
        </p:spPr>
        <p:txBody>
          <a:bodyPr/>
          <a:lstStyle/>
          <a:p>
            <a:r>
              <a:rPr lang="zh-CN" altLang="en-US" sz="2000" dirty="0"/>
              <a:t>计算系统</a:t>
            </a:r>
            <a:endParaRPr lang="en-US" altLang="zh-CN" sz="2000" dirty="0"/>
          </a:p>
          <a:p>
            <a:pPr lvl="1"/>
            <a:r>
              <a:rPr lang="zh-CN" altLang="en-US" sz="1800" dirty="0"/>
              <a:t>前端登录集群</a:t>
            </a:r>
            <a:endParaRPr lang="en-US" altLang="zh-CN" sz="1800" dirty="0"/>
          </a:p>
          <a:p>
            <a:pPr lvl="1"/>
            <a:r>
              <a:rPr lang="zh-CN" altLang="en-US" sz="1800" dirty="0"/>
              <a:t>计算集群</a:t>
            </a:r>
            <a:endParaRPr lang="en-US" altLang="zh-CN" sz="1800" dirty="0"/>
          </a:p>
          <a:p>
            <a:pPr lvl="1"/>
            <a:r>
              <a:rPr lang="zh-CN" altLang="en-US" sz="1800" dirty="0"/>
              <a:t>分布式计算系统</a:t>
            </a:r>
            <a:endParaRPr lang="en-US" altLang="zh-CN" sz="1800" dirty="0"/>
          </a:p>
          <a:p>
            <a:r>
              <a:rPr lang="zh-CN" altLang="en-US" sz="2000" dirty="0"/>
              <a:t>存储系统</a:t>
            </a:r>
            <a:endParaRPr lang="en-US" altLang="zh-CN" sz="2000" dirty="0"/>
          </a:p>
          <a:p>
            <a:pPr lvl="1"/>
            <a:r>
              <a:rPr lang="zh-CN" altLang="en-US" sz="1800" dirty="0"/>
              <a:t>磁盘分布式文件系统</a:t>
            </a:r>
            <a:endParaRPr lang="en-US" altLang="zh-CN" sz="1800" dirty="0"/>
          </a:p>
          <a:p>
            <a:pPr lvl="1"/>
            <a:r>
              <a:rPr lang="zh-CN" altLang="en-US" sz="1800" dirty="0"/>
              <a:t>磁带库管理</a:t>
            </a:r>
            <a:r>
              <a:rPr lang="en-US" altLang="zh-CN" sz="1800" dirty="0"/>
              <a:t>/</a:t>
            </a:r>
            <a:r>
              <a:rPr lang="zh-CN" altLang="en-US" sz="1800" dirty="0"/>
              <a:t>分级存储</a:t>
            </a:r>
            <a:endParaRPr lang="en-US" altLang="zh-CN" sz="1800" dirty="0"/>
          </a:p>
          <a:p>
            <a:pPr lvl="1"/>
            <a:r>
              <a:rPr lang="zh-CN" altLang="en-US" sz="1800" dirty="0"/>
              <a:t>备份系统</a:t>
            </a:r>
            <a:endParaRPr lang="en-US" altLang="zh-CN" sz="1800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82EF2E-02DF-4E13-9A91-8C0C7014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97170F-2C49-4C46-93DE-8C7D2C6D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18D10E8-7845-465E-A143-BEA527E17B33}"/>
              </a:ext>
            </a:extLst>
          </p:cNvPr>
          <p:cNvSpPr txBox="1">
            <a:spLocks/>
          </p:cNvSpPr>
          <p:nvPr/>
        </p:nvSpPr>
        <p:spPr>
          <a:xfrm>
            <a:off x="5448545" y="4648201"/>
            <a:ext cx="3087073" cy="1931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支撑管理系统</a:t>
            </a:r>
            <a:endParaRPr lang="en-US" altLang="zh-CN" sz="2000" b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用户管理</a:t>
            </a:r>
            <a:endParaRPr lang="en-US" altLang="zh-CN" sz="1800" b="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自动化系统管理</a:t>
            </a:r>
            <a:endParaRPr lang="en-US" altLang="zh-CN" sz="1800" b="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远程监控与运维管理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CB22456-8DA7-4189-A018-EE18DAB1B499}"/>
              </a:ext>
            </a:extLst>
          </p:cNvPr>
          <p:cNvSpPr txBox="1">
            <a:spLocks/>
          </p:cNvSpPr>
          <p:nvPr/>
        </p:nvSpPr>
        <p:spPr>
          <a:xfrm>
            <a:off x="2438400" y="4648202"/>
            <a:ext cx="3087073" cy="1690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网络系统</a:t>
            </a:r>
            <a:endParaRPr lang="en-US" altLang="zh-CN" sz="2000" b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网络链路管理</a:t>
            </a:r>
            <a:endParaRPr lang="en-US" altLang="zh-CN" sz="1800" b="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数据传输系统</a:t>
            </a:r>
            <a:endParaRPr lang="en-US" altLang="zh-CN" sz="1800" b="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数据与网络安全</a:t>
            </a:r>
            <a:endParaRPr lang="en-US" altLang="zh-CN" sz="1800" b="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DB02744-B903-4EB2-9465-F8C30F9C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389988"/>
            <a:ext cx="4769388" cy="31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CF016-CCCB-47E6-B1D8-B070393E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计算环境概述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3D5BFD-26EB-493C-9F51-6ED720451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1254"/>
            <a:ext cx="7886700" cy="5033963"/>
          </a:xfrm>
        </p:spPr>
        <p:txBody>
          <a:bodyPr/>
          <a:lstStyle/>
          <a:p>
            <a:r>
              <a:rPr lang="en-US" altLang="zh-CN" dirty="0"/>
              <a:t>~24000 </a:t>
            </a:r>
            <a:r>
              <a:rPr lang="en-US" altLang="zh-CN" dirty="0" err="1"/>
              <a:t>cpu</a:t>
            </a:r>
            <a:r>
              <a:rPr lang="zh-CN" altLang="en-US" dirty="0"/>
              <a:t>核，</a:t>
            </a:r>
            <a:r>
              <a:rPr lang="en-US" altLang="zh-CN" dirty="0"/>
              <a:t>300 GPU</a:t>
            </a:r>
            <a:r>
              <a:rPr lang="zh-CN" altLang="en-US" dirty="0"/>
              <a:t>卡</a:t>
            </a:r>
          </a:p>
          <a:p>
            <a:pPr lvl="1"/>
            <a:r>
              <a:rPr lang="zh-CN" altLang="en-US" dirty="0"/>
              <a:t>支持十几个实验，每年提供</a:t>
            </a:r>
            <a:r>
              <a:rPr lang="en-US" altLang="zh-CN" dirty="0"/>
              <a:t>1.14</a:t>
            </a:r>
            <a:r>
              <a:rPr lang="zh-CN" altLang="en-US" dirty="0"/>
              <a:t>亿核时</a:t>
            </a:r>
            <a:endParaRPr lang="en-US" altLang="zh-CN" dirty="0"/>
          </a:p>
          <a:p>
            <a:pPr lvl="1"/>
            <a:r>
              <a:rPr lang="zh-CN" altLang="en-US" dirty="0"/>
              <a:t>支持批处理作业和</a:t>
            </a:r>
            <a:r>
              <a:rPr lang="en-US" altLang="zh-CN" dirty="0"/>
              <a:t>GPU</a:t>
            </a:r>
            <a:r>
              <a:rPr lang="zh-CN" altLang="en-US" dirty="0"/>
              <a:t>作业</a:t>
            </a:r>
          </a:p>
          <a:p>
            <a:pPr lvl="1"/>
            <a:r>
              <a:rPr lang="en-US" altLang="zh-CN" dirty="0"/>
              <a:t>WLCG 2</a:t>
            </a:r>
            <a:r>
              <a:rPr lang="zh-CN" altLang="en-US" dirty="0"/>
              <a:t>级站点</a:t>
            </a:r>
          </a:p>
          <a:p>
            <a:r>
              <a:rPr lang="en-US" altLang="zh-CN" dirty="0"/>
              <a:t>~30PB</a:t>
            </a:r>
            <a:r>
              <a:rPr lang="zh-CN" altLang="en-US" dirty="0"/>
              <a:t>存储</a:t>
            </a:r>
          </a:p>
          <a:p>
            <a:pPr lvl="1"/>
            <a:r>
              <a:rPr lang="zh-CN" altLang="en-US" dirty="0"/>
              <a:t>磁盘存储：</a:t>
            </a:r>
            <a:r>
              <a:rPr lang="en-US" altLang="zh-CN" dirty="0" err="1"/>
              <a:t>Lustre</a:t>
            </a:r>
            <a:r>
              <a:rPr lang="zh-CN" altLang="en-US" dirty="0"/>
              <a:t>，</a:t>
            </a:r>
            <a:r>
              <a:rPr lang="en-US" altLang="zh-CN" dirty="0"/>
              <a:t>~20PB</a:t>
            </a:r>
            <a:r>
              <a:rPr lang="zh-CN" altLang="en-US" dirty="0"/>
              <a:t>；</a:t>
            </a:r>
            <a:r>
              <a:rPr lang="en-US" altLang="zh-CN" dirty="0"/>
              <a:t>EOS</a:t>
            </a:r>
            <a:r>
              <a:rPr lang="zh-CN" altLang="en-US" dirty="0"/>
              <a:t>，</a:t>
            </a:r>
            <a:r>
              <a:rPr lang="en-US" altLang="zh-CN" dirty="0"/>
              <a:t>~4PB</a:t>
            </a:r>
          </a:p>
          <a:p>
            <a:pPr lvl="1"/>
            <a:r>
              <a:rPr lang="zh-CN" altLang="en-US" dirty="0"/>
              <a:t>磁带存储：</a:t>
            </a:r>
            <a:r>
              <a:rPr lang="en-US" altLang="zh-CN" dirty="0"/>
              <a:t>Castor</a:t>
            </a:r>
            <a:r>
              <a:rPr lang="zh-CN" altLang="en-US" dirty="0"/>
              <a:t>，</a:t>
            </a:r>
            <a:r>
              <a:rPr lang="en-US" altLang="zh-CN" dirty="0"/>
              <a:t>~15PB</a:t>
            </a:r>
          </a:p>
          <a:p>
            <a:r>
              <a:rPr lang="zh-CN" altLang="en-US" dirty="0"/>
              <a:t>网络</a:t>
            </a:r>
          </a:p>
          <a:p>
            <a:pPr lvl="1"/>
            <a:r>
              <a:rPr lang="en-US" altLang="zh-CN" dirty="0"/>
              <a:t>IPv4/IPv6</a:t>
            </a:r>
            <a:r>
              <a:rPr lang="zh-CN" altLang="en-US" dirty="0"/>
              <a:t>双栈支持</a:t>
            </a:r>
          </a:p>
          <a:p>
            <a:pPr lvl="1"/>
            <a:r>
              <a:rPr lang="en-US" altLang="zh-CN" dirty="0"/>
              <a:t>100Gb</a:t>
            </a:r>
            <a:r>
              <a:rPr lang="zh-CN" altLang="en-US" dirty="0"/>
              <a:t>以太网和</a:t>
            </a:r>
            <a:r>
              <a:rPr lang="en-US" altLang="zh-CN" dirty="0"/>
              <a:t>100Gb IB</a:t>
            </a:r>
            <a:r>
              <a:rPr lang="zh-CN" altLang="en-US" dirty="0"/>
              <a:t>支持</a:t>
            </a:r>
          </a:p>
          <a:p>
            <a:pPr lvl="1"/>
            <a:r>
              <a:rPr lang="en-US" altLang="zh-CN" dirty="0" err="1"/>
              <a:t>LHCOne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252DDC-74A9-440C-9010-A44198EE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5FA489A8-9CA5-4B9F-8BD0-9078D567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5E50776-26C2-4887-9190-095D47F7B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038600"/>
            <a:ext cx="4191000" cy="24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9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B6577-6D49-443E-ACEC-9B7880F4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机房基础设施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0B2985-15C8-47F9-B501-2BBC6C7D2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制冷</a:t>
            </a:r>
          </a:p>
          <a:p>
            <a:pPr lvl="1"/>
            <a:r>
              <a:rPr lang="zh-CN" altLang="en-US" sz="1800" dirty="0"/>
              <a:t>空调制冷</a:t>
            </a:r>
            <a:r>
              <a:rPr lang="en-US" altLang="zh-CN" sz="1800" dirty="0"/>
              <a:t>+</a:t>
            </a:r>
            <a:r>
              <a:rPr lang="zh-CN" altLang="en-US" sz="1800" dirty="0"/>
              <a:t>机柜间水冷</a:t>
            </a:r>
          </a:p>
          <a:p>
            <a:pPr lvl="1"/>
            <a:r>
              <a:rPr lang="zh-CN" altLang="en-US" sz="1800" dirty="0"/>
              <a:t>机柜隔离间</a:t>
            </a:r>
          </a:p>
          <a:p>
            <a:r>
              <a:rPr lang="zh-CN" altLang="en-US" sz="2000" dirty="0"/>
              <a:t>电力</a:t>
            </a:r>
          </a:p>
          <a:p>
            <a:pPr lvl="1"/>
            <a:r>
              <a:rPr lang="zh-CN" altLang="en-US" sz="1800" dirty="0"/>
              <a:t>功率</a:t>
            </a:r>
            <a:r>
              <a:rPr lang="en-US" altLang="zh-CN" sz="1800" dirty="0"/>
              <a:t>: 1600kw </a:t>
            </a:r>
          </a:p>
          <a:p>
            <a:pPr lvl="1"/>
            <a:r>
              <a:rPr lang="zh-CN" altLang="en-US" sz="1800" dirty="0"/>
              <a:t>单个机柜：</a:t>
            </a:r>
            <a:r>
              <a:rPr lang="en-US" altLang="zh-CN" sz="1800" dirty="0"/>
              <a:t>28kw</a:t>
            </a:r>
          </a:p>
          <a:p>
            <a:r>
              <a:rPr lang="zh-CN" altLang="en-US" sz="2000" dirty="0"/>
              <a:t>消防</a:t>
            </a:r>
          </a:p>
          <a:p>
            <a:pPr lvl="1"/>
            <a:r>
              <a:rPr lang="zh-CN" altLang="en-US" sz="1800" dirty="0"/>
              <a:t>联动气体灭火器</a:t>
            </a:r>
          </a:p>
          <a:p>
            <a:pPr lvl="1"/>
            <a:r>
              <a:rPr lang="zh-CN" altLang="en-US" sz="1800" dirty="0"/>
              <a:t>机房值班室</a:t>
            </a:r>
            <a:r>
              <a:rPr lang="en-US" altLang="zh-CN" sz="1800" dirty="0"/>
              <a:t>-&gt;</a:t>
            </a:r>
            <a:r>
              <a:rPr lang="zh-CN" altLang="en-US" sz="1800" dirty="0"/>
              <a:t>所保卫处</a:t>
            </a:r>
            <a:r>
              <a:rPr lang="en-US" altLang="zh-CN" sz="1800" dirty="0"/>
              <a:t>-&gt;</a:t>
            </a:r>
            <a:r>
              <a:rPr lang="zh-CN" altLang="en-US" sz="1800" dirty="0"/>
              <a:t>消防队</a:t>
            </a:r>
          </a:p>
          <a:p>
            <a:r>
              <a:rPr lang="en-US" altLang="zh-CN" sz="2000" dirty="0"/>
              <a:t>UPS</a:t>
            </a:r>
          </a:p>
          <a:p>
            <a:r>
              <a:rPr lang="zh-CN" altLang="en-US" sz="2000" dirty="0"/>
              <a:t>监视</a:t>
            </a:r>
          </a:p>
          <a:p>
            <a:pPr lvl="1"/>
            <a:r>
              <a:rPr lang="zh-CN" altLang="en-US" sz="1800" dirty="0"/>
              <a:t>温湿度传感器</a:t>
            </a:r>
          </a:p>
          <a:p>
            <a:pPr lvl="1"/>
            <a:r>
              <a:rPr lang="zh-CN" altLang="en-US" sz="1800" dirty="0"/>
              <a:t>机房值班</a:t>
            </a:r>
            <a:r>
              <a:rPr lang="en-US" altLang="zh-CN" sz="1800" dirty="0"/>
              <a:t>+ </a:t>
            </a:r>
            <a:r>
              <a:rPr lang="en-US" altLang="zh-CN" sz="1800" dirty="0" err="1"/>
              <a:t>OnCall</a:t>
            </a:r>
            <a:endParaRPr lang="en-US" altLang="zh-CN" sz="1800" dirty="0"/>
          </a:p>
          <a:p>
            <a:pPr lvl="1"/>
            <a:endParaRPr lang="zh-CN" altLang="en-US" sz="18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219B31-343B-41EC-8ED7-CC5CF5CD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1D4F49-18A7-458A-B64A-C1512739E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67052"/>
            <a:ext cx="3534296" cy="188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DC0D71B-E093-479D-A075-4F883897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25" y="3695899"/>
            <a:ext cx="3961479" cy="24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D3FC36-41B3-4E6F-A29F-4B48888A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66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F20A8-329B-46B6-B1FF-49C9B13E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</a:t>
            </a:r>
            <a:r>
              <a:rPr lang="en-US" altLang="zh-CN" dirty="0"/>
              <a:t>--</a:t>
            </a:r>
            <a:r>
              <a:rPr lang="zh-CN" altLang="en-US" dirty="0"/>
              <a:t>登录认证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CB6AD3-EC01-48ED-A33E-D7E12D850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采用</a:t>
            </a:r>
            <a:r>
              <a:rPr lang="en-US" altLang="zh-CN" dirty="0"/>
              <a:t>AFS + </a:t>
            </a:r>
            <a:r>
              <a:rPr lang="en-US" altLang="zh-CN" dirty="0" err="1"/>
              <a:t>kerberos</a:t>
            </a:r>
            <a:r>
              <a:rPr lang="en-US" altLang="zh-CN" dirty="0"/>
              <a:t> 5</a:t>
            </a:r>
            <a:r>
              <a:rPr lang="zh-CN" altLang="en-US" dirty="0"/>
              <a:t>，</a:t>
            </a:r>
            <a:r>
              <a:rPr lang="en-US" altLang="zh-CN" dirty="0"/>
              <a:t>AFS</a:t>
            </a:r>
            <a:r>
              <a:rPr lang="zh-CN" altLang="en-US" dirty="0"/>
              <a:t>账号登录与认证分离</a:t>
            </a:r>
            <a:endParaRPr lang="en-US" altLang="zh-CN" dirty="0"/>
          </a:p>
          <a:p>
            <a:pPr lvl="1"/>
            <a:r>
              <a:rPr lang="zh-CN" altLang="en-US" dirty="0"/>
              <a:t>提高安全性：</a:t>
            </a:r>
            <a:r>
              <a:rPr lang="en-US" altLang="zh-CN" dirty="0"/>
              <a:t>AFS </a:t>
            </a:r>
            <a:r>
              <a:rPr lang="en-US" altLang="zh-CN" dirty="0" err="1"/>
              <a:t>kaserver</a:t>
            </a:r>
            <a:r>
              <a:rPr lang="zh-CN" altLang="en-US" dirty="0"/>
              <a:t>具有弱安全属性</a:t>
            </a:r>
            <a:endParaRPr lang="en-US" altLang="zh-CN" dirty="0"/>
          </a:p>
          <a:p>
            <a:pPr lvl="1"/>
            <a:r>
              <a:rPr lang="zh-CN" altLang="en-US" dirty="0"/>
              <a:t>用户登录时获取令牌</a:t>
            </a:r>
            <a:endParaRPr lang="en-US" altLang="zh-CN" dirty="0"/>
          </a:p>
          <a:p>
            <a:r>
              <a:rPr lang="zh-CN" altLang="en-US" dirty="0"/>
              <a:t>特征</a:t>
            </a:r>
            <a:endParaRPr lang="en-US" altLang="zh-CN" dirty="0"/>
          </a:p>
          <a:p>
            <a:pPr lvl="1"/>
            <a:r>
              <a:rPr lang="zh-CN" altLang="en-US" dirty="0"/>
              <a:t>更灵活：帐户认证独立于</a:t>
            </a:r>
            <a:r>
              <a:rPr lang="en-US" altLang="zh-CN" dirty="0"/>
              <a:t>AFS</a:t>
            </a:r>
            <a:r>
              <a:rPr lang="zh-CN" altLang="en-US" dirty="0"/>
              <a:t>文件系统</a:t>
            </a:r>
            <a:endParaRPr lang="en-US" altLang="zh-CN" dirty="0"/>
          </a:p>
          <a:p>
            <a:pPr lvl="1"/>
            <a:r>
              <a:rPr lang="zh-CN" altLang="en-US" dirty="0"/>
              <a:t>采用主</a:t>
            </a:r>
            <a:r>
              <a:rPr lang="en-US" altLang="zh-CN" dirty="0"/>
              <a:t>/</a:t>
            </a:r>
            <a:r>
              <a:rPr lang="zh-CN" altLang="en-US" dirty="0"/>
              <a:t>从模式，提供高可用性</a:t>
            </a:r>
            <a:endParaRPr lang="en-US" altLang="zh-CN" dirty="0"/>
          </a:p>
          <a:p>
            <a:pPr lvl="1"/>
            <a:r>
              <a:rPr lang="zh-CN" altLang="en-US" dirty="0"/>
              <a:t>在</a:t>
            </a:r>
            <a:r>
              <a:rPr lang="en-US" altLang="zh-CN" dirty="0"/>
              <a:t>Farm</a:t>
            </a:r>
            <a:r>
              <a:rPr lang="zh-CN" altLang="en-US" dirty="0"/>
              <a:t>集群上支持无密码身份验证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3FB34C-0950-4E94-8CC7-20E19500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8/26/2019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216248C-F29C-4873-8F2D-E06DF95E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427D-3C3D-48EE-A6CE-7E85B43D177E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146397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800" b="0" dirty="0" smtClean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>
        <a:ln w="9525">
          <a:solidFill>
            <a:schemeClr val="tx1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b="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18180</TotalTime>
  <Words>1225</Words>
  <Application>Microsoft Office PowerPoint</Application>
  <PresentationFormat>全屏显示(4:3)</PresentationFormat>
  <Paragraphs>276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 Unicode MS</vt:lpstr>
      <vt:lpstr>华文行楷</vt:lpstr>
      <vt:lpstr>宋体</vt:lpstr>
      <vt:lpstr>微软雅黑</vt:lpstr>
      <vt:lpstr>幼圆</vt:lpstr>
      <vt:lpstr>Arial</vt:lpstr>
      <vt:lpstr>Calibri</vt:lpstr>
      <vt:lpstr>Calibri Light</vt:lpstr>
      <vt:lpstr>Century Gothic</vt:lpstr>
      <vt:lpstr>Comic Sans MS</vt:lpstr>
      <vt:lpstr>Tahoma</vt:lpstr>
      <vt:lpstr>Verdana</vt:lpstr>
      <vt:lpstr>自定义设计方案</vt:lpstr>
      <vt:lpstr>Image</vt:lpstr>
      <vt:lpstr>高能所计算环境概述</vt:lpstr>
      <vt:lpstr>内容</vt:lpstr>
      <vt:lpstr>高能物理实验</vt:lpstr>
      <vt:lpstr>高能所计算集群</vt:lpstr>
      <vt:lpstr>高能物理计算特点与需求</vt:lpstr>
      <vt:lpstr>系统组成</vt:lpstr>
      <vt:lpstr>计算环境概述</vt:lpstr>
      <vt:lpstr>机房基础设施</vt:lpstr>
      <vt:lpstr>计算--登录认证</vt:lpstr>
      <vt:lpstr>计算集群</vt:lpstr>
      <vt:lpstr>计算--作业管理</vt:lpstr>
      <vt:lpstr>计算--云计算</vt:lpstr>
      <vt:lpstr>计算--北京网格站点</vt:lpstr>
      <vt:lpstr>存储</vt:lpstr>
      <vt:lpstr>存储--分布式存储</vt:lpstr>
      <vt:lpstr>存储--分级存储</vt:lpstr>
      <vt:lpstr>存储--软件存储</vt:lpstr>
      <vt:lpstr>网络--高速网络</vt:lpstr>
      <vt:lpstr>管理-集中式部署管理Puppet&amp;Forman</vt:lpstr>
      <vt:lpstr>管理--监视管理</vt:lpstr>
      <vt:lpstr>管理--错误检查自修复工具</vt:lpstr>
      <vt:lpstr>管理--日志监控</vt:lpstr>
      <vt:lpstr>管理--用户及设备管理</vt:lpstr>
      <vt:lpstr>管理--统一服务平台helpdesk</vt:lpstr>
      <vt:lpstr>面临的挑战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lihb</dc:creator>
  <cp:lastModifiedBy>Li Haibo</cp:lastModifiedBy>
  <cp:revision>533</cp:revision>
  <cp:lastPrinted>1601-01-01T00:00:00Z</cp:lastPrinted>
  <dcterms:created xsi:type="dcterms:W3CDTF">1601-01-01T00:00:00Z</dcterms:created>
  <dcterms:modified xsi:type="dcterms:W3CDTF">2019-11-30T01:43:57Z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