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46"/>
  </p:notesMasterIdLst>
  <p:handoutMasterIdLst>
    <p:handoutMasterId r:id="rId47"/>
  </p:handoutMasterIdLst>
  <p:sldIdLst>
    <p:sldId id="256" r:id="rId2"/>
    <p:sldId id="335" r:id="rId3"/>
    <p:sldId id="258" r:id="rId4"/>
    <p:sldId id="341" r:id="rId5"/>
    <p:sldId id="332" r:id="rId6"/>
    <p:sldId id="359" r:id="rId7"/>
    <p:sldId id="303" r:id="rId8"/>
    <p:sldId id="360" r:id="rId9"/>
    <p:sldId id="305" r:id="rId10"/>
    <p:sldId id="353" r:id="rId11"/>
    <p:sldId id="334" r:id="rId12"/>
    <p:sldId id="288" r:id="rId13"/>
    <p:sldId id="364" r:id="rId14"/>
    <p:sldId id="338" r:id="rId15"/>
    <p:sldId id="343" r:id="rId16"/>
    <p:sldId id="344" r:id="rId17"/>
    <p:sldId id="346" r:id="rId18"/>
    <p:sldId id="349" r:id="rId19"/>
    <p:sldId id="342" r:id="rId20"/>
    <p:sldId id="352" r:id="rId21"/>
    <p:sldId id="348" r:id="rId22"/>
    <p:sldId id="365" r:id="rId23"/>
    <p:sldId id="324" r:id="rId24"/>
    <p:sldId id="325" r:id="rId25"/>
    <p:sldId id="326" r:id="rId26"/>
    <p:sldId id="340" r:id="rId27"/>
    <p:sldId id="330" r:id="rId28"/>
    <p:sldId id="337" r:id="rId29"/>
    <p:sldId id="361" r:id="rId30"/>
    <p:sldId id="362" r:id="rId31"/>
    <p:sldId id="291" r:id="rId32"/>
    <p:sldId id="297" r:id="rId33"/>
    <p:sldId id="298" r:id="rId34"/>
    <p:sldId id="299" r:id="rId35"/>
    <p:sldId id="582" r:id="rId36"/>
    <p:sldId id="363" r:id="rId37"/>
    <p:sldId id="354" r:id="rId38"/>
    <p:sldId id="355" r:id="rId39"/>
    <p:sldId id="358" r:id="rId40"/>
    <p:sldId id="587" r:id="rId41"/>
    <p:sldId id="588" r:id="rId42"/>
    <p:sldId id="589" r:id="rId43"/>
    <p:sldId id="590" r:id="rId44"/>
    <p:sldId id="280" r:id="rId45"/>
  </p:sldIdLst>
  <p:sldSz cx="9144000" cy="5143500" type="screen16x9"/>
  <p:notesSz cx="6858000" cy="9144000"/>
  <p:defaultTextStyle>
    <a:defPPr>
      <a:defRPr lang="zh-CN"/>
    </a:defPPr>
    <a:lvl1pPr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1pPr>
    <a:lvl2pPr marL="4572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2pPr>
    <a:lvl3pPr marL="9144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3pPr>
    <a:lvl4pPr marL="13716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4pPr>
    <a:lvl5pPr marL="18288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5pPr>
    <a:lvl6pPr marL="22860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6pPr>
    <a:lvl7pPr marL="27432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7pPr>
    <a:lvl8pPr marL="32004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8pPr>
    <a:lvl9pPr marL="36576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83"/>
    <p:restoredTop sz="90783" autoAdjust="0"/>
  </p:normalViewPr>
  <p:slideViewPr>
    <p:cSldViewPr snapToGrid="0" snapToObjects="1">
      <p:cViewPr varScale="1">
        <p:scale>
          <a:sx n="102" d="100"/>
          <a:sy n="102" d="100"/>
        </p:scale>
        <p:origin x="192" y="63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7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9049F9-CF01-704B-8E92-7EF1C2490597}" type="datetimeFigureOut">
              <a:rPr kumimoji="1" lang="zh-CN" altLang="en-US" smtClean="0"/>
              <a:t>2019/11/29</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813692-5FED-AD4E-BD0D-FD98BF197B65}" type="slidenum">
              <a:rPr kumimoji="1" lang="zh-CN" altLang="en-US" smtClean="0"/>
              <a:t>‹#›</a:t>
            </a:fld>
            <a:endParaRPr kumimoji="1" lang="zh-CN" altLang="en-US"/>
          </a:p>
        </p:txBody>
      </p:sp>
    </p:spTree>
    <p:extLst>
      <p:ext uri="{BB962C8B-B14F-4D97-AF65-F5344CB8AC3E}">
        <p14:creationId xmlns:p14="http://schemas.microsoft.com/office/powerpoint/2010/main" val="3972808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B5A5CE-2B50-9B4B-8D43-667D4F185934}" type="datetimeFigureOut">
              <a:rPr kumimoji="1" lang="zh-CN" altLang="en-US" smtClean="0"/>
              <a:t>2019/11/29</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88F44-861C-804F-8FF1-3B6E97B942AE}" type="slidenum">
              <a:rPr kumimoji="1" lang="zh-CN" altLang="en-US" smtClean="0"/>
              <a:t>‹#›</a:t>
            </a:fld>
            <a:endParaRPr kumimoji="1" lang="zh-CN" altLang="en-US"/>
          </a:p>
        </p:txBody>
      </p:sp>
    </p:spTree>
    <p:extLst>
      <p:ext uri="{BB962C8B-B14F-4D97-AF65-F5344CB8AC3E}">
        <p14:creationId xmlns:p14="http://schemas.microsoft.com/office/powerpoint/2010/main" val="598859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188F44-861C-804F-8FF1-3B6E97B942AE}" type="slidenum">
              <a:rPr kumimoji="1" lang="zh-CN" altLang="en-US" smtClean="0"/>
              <a:t>1</a:t>
            </a:fld>
            <a:endParaRPr kumimoji="1" lang="zh-CN" altLang="en-US"/>
          </a:p>
        </p:txBody>
      </p:sp>
    </p:spTree>
    <p:extLst>
      <p:ext uri="{BB962C8B-B14F-4D97-AF65-F5344CB8AC3E}">
        <p14:creationId xmlns:p14="http://schemas.microsoft.com/office/powerpoint/2010/main" val="207719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0EA63-43D2-E842-92EA-B304A8820AD7}"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234281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23/5/18</a:t>
            </a:r>
          </a:p>
        </p:txBody>
      </p:sp>
      <p:sp>
        <p:nvSpPr>
          <p:cNvPr id="4" name="Slide Number Placeholder 3"/>
          <p:cNvSpPr>
            <a:spLocks noGrp="1"/>
          </p:cNvSpPr>
          <p:nvPr>
            <p:ph type="sldNum" sz="quarter" idx="5"/>
          </p:nvPr>
        </p:nvSpPr>
        <p:spPr/>
        <p:txBody>
          <a:bodyPr/>
          <a:lstStyle/>
          <a:p>
            <a:fld id="{E6373CBC-1619-4C9E-AB4F-2607AB2749ED}" type="slidenum">
              <a:rPr lang="en-GB" smtClean="0"/>
              <a:t>26</a:t>
            </a:fld>
            <a:endParaRPr lang="en-GB"/>
          </a:p>
        </p:txBody>
      </p:sp>
    </p:spTree>
    <p:extLst>
      <p:ext uri="{BB962C8B-B14F-4D97-AF65-F5344CB8AC3E}">
        <p14:creationId xmlns:p14="http://schemas.microsoft.com/office/powerpoint/2010/main" val="73334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0EA63-43D2-E842-92EA-B304A8820AD7}"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141809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rgbClr val="FFCC00"/>
                </a:solidFill>
                <a:latin typeface="Arial" charset="0"/>
                <a:ea typeface="宋体" charset="0"/>
                <a:cs typeface="宋体" charset="0"/>
              </a:defRPr>
            </a:lvl1pPr>
            <a:lvl2pPr marL="742950" indent="-285750" eaLnBrk="0" hangingPunct="0">
              <a:defRPr>
                <a:solidFill>
                  <a:srgbClr val="FFCC00"/>
                </a:solidFill>
                <a:latin typeface="Arial" charset="0"/>
                <a:ea typeface="宋体" charset="0"/>
              </a:defRPr>
            </a:lvl2pPr>
            <a:lvl3pPr marL="1143000" indent="-228600" eaLnBrk="0" hangingPunct="0">
              <a:defRPr>
                <a:solidFill>
                  <a:srgbClr val="FFCC00"/>
                </a:solidFill>
                <a:latin typeface="Arial" charset="0"/>
                <a:ea typeface="宋体" charset="0"/>
              </a:defRPr>
            </a:lvl3pPr>
            <a:lvl4pPr marL="1600200" indent="-228600" eaLnBrk="0" hangingPunct="0">
              <a:defRPr>
                <a:solidFill>
                  <a:srgbClr val="FFCC00"/>
                </a:solidFill>
                <a:latin typeface="Arial" charset="0"/>
                <a:ea typeface="宋体" charset="0"/>
              </a:defRPr>
            </a:lvl4pPr>
            <a:lvl5pPr marL="2057400" indent="-228600" eaLnBrk="0" hangingPunct="0">
              <a:defRPr>
                <a:solidFill>
                  <a:srgbClr val="FFCC00"/>
                </a:solidFill>
                <a:latin typeface="Arial" charset="0"/>
                <a:ea typeface="宋体" charset="0"/>
              </a:defRPr>
            </a:lvl5pPr>
            <a:lvl6pPr marL="2514600" indent="-228600" eaLnBrk="0" fontAlgn="base" hangingPunct="0">
              <a:spcBef>
                <a:spcPct val="0"/>
              </a:spcBef>
              <a:spcAft>
                <a:spcPct val="0"/>
              </a:spcAft>
              <a:defRPr>
                <a:solidFill>
                  <a:srgbClr val="FFCC00"/>
                </a:solidFill>
                <a:latin typeface="Arial" charset="0"/>
                <a:ea typeface="宋体" charset="0"/>
              </a:defRPr>
            </a:lvl6pPr>
            <a:lvl7pPr marL="2971800" indent="-228600" eaLnBrk="0" fontAlgn="base" hangingPunct="0">
              <a:spcBef>
                <a:spcPct val="0"/>
              </a:spcBef>
              <a:spcAft>
                <a:spcPct val="0"/>
              </a:spcAft>
              <a:defRPr>
                <a:solidFill>
                  <a:srgbClr val="FFCC00"/>
                </a:solidFill>
                <a:latin typeface="Arial" charset="0"/>
                <a:ea typeface="宋体" charset="0"/>
              </a:defRPr>
            </a:lvl7pPr>
            <a:lvl8pPr marL="3429000" indent="-228600" eaLnBrk="0" fontAlgn="base" hangingPunct="0">
              <a:spcBef>
                <a:spcPct val="0"/>
              </a:spcBef>
              <a:spcAft>
                <a:spcPct val="0"/>
              </a:spcAft>
              <a:defRPr>
                <a:solidFill>
                  <a:srgbClr val="FFCC00"/>
                </a:solidFill>
                <a:latin typeface="Arial" charset="0"/>
                <a:ea typeface="宋体" charset="0"/>
              </a:defRPr>
            </a:lvl8pPr>
            <a:lvl9pPr marL="3886200" indent="-228600" eaLnBrk="0" fontAlgn="base" hangingPunct="0">
              <a:spcBef>
                <a:spcPct val="0"/>
              </a:spcBef>
              <a:spcAft>
                <a:spcPct val="0"/>
              </a:spcAft>
              <a:defRPr>
                <a:solidFill>
                  <a:srgbClr val="FFCC00"/>
                </a:solidFill>
                <a:latin typeface="Arial" charset="0"/>
                <a:ea typeface="宋体" charset="0"/>
              </a:defRPr>
            </a:lvl9pPr>
          </a:lstStyle>
          <a:p>
            <a:pPr eaLnBrk="1" hangingPunct="1"/>
            <a:fld id="{0B5C60AF-98EC-F841-9D8E-E0D5B2765933}" type="slidenum">
              <a:rPr lang="en-US" altLang="zh-CN">
                <a:solidFill>
                  <a:schemeClr val="tx1"/>
                </a:solidFill>
              </a:rPr>
              <a:pPr eaLnBrk="1" hangingPunct="1"/>
              <a:t>31</a:t>
            </a:fld>
            <a:endParaRPr lang="en-US" altLang="zh-CN">
              <a:solidFill>
                <a:schemeClr val="tx1"/>
              </a:solidFill>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Arial" charset="0"/>
              <a:ea typeface="宋体" charset="0"/>
            </a:endParaRPr>
          </a:p>
        </p:txBody>
      </p:sp>
    </p:spTree>
    <p:extLst>
      <p:ext uri="{BB962C8B-B14F-4D97-AF65-F5344CB8AC3E}">
        <p14:creationId xmlns:p14="http://schemas.microsoft.com/office/powerpoint/2010/main" val="1114933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在包括高能物理学科在内的全球合作型的科学研究中，高效的网络性能是科研活动开展的基础条件。</a:t>
            </a:r>
            <a:endParaRPr lang="en-US" altLang="zh-CN" dirty="0"/>
          </a:p>
          <a:p>
            <a:r>
              <a:rPr lang="zh-CN" altLang="en-US" dirty="0"/>
              <a:t>在国际上，科研教育网络运营商、国际高能物理研究机构</a:t>
            </a:r>
            <a:r>
              <a:rPr lang="en-US" altLang="zh-CN" dirty="0"/>
              <a:t>/</a:t>
            </a:r>
            <a:r>
              <a:rPr lang="zh-CN" altLang="en-US" dirty="0"/>
              <a:t>团体共同努力，在全世界范围内开展网络性能主动测量的协作，目前全球已经部署数百个测量节点（</a:t>
            </a:r>
            <a:r>
              <a:rPr lang="en-US" altLang="zh-CN" dirty="0" err="1"/>
              <a:t>perfSONAR</a:t>
            </a:r>
            <a:r>
              <a:rPr lang="en-US" altLang="zh-CN" dirty="0"/>
              <a:t>)</a:t>
            </a:r>
            <a:r>
              <a:rPr lang="zh-CN" altLang="en-US" dirty="0"/>
              <a:t>，通过这些测量节点，可以实时了解全球网络性能状态，并且能进行深入的分析和故障定位及优化。</a:t>
            </a:r>
            <a:endParaRPr lang="en-US" altLang="zh-CN" dirty="0"/>
          </a:p>
          <a:p>
            <a:r>
              <a:rPr lang="zh-CN" altLang="en-US" dirty="0"/>
              <a:t>高能所一直是这个全球网络性能测量和优化工作的重要参与方，目前我们提供了三台节点，分别实现对网络可用带宽、网络传输延时的实时监测，同时提供全球网络监测历史数据查询。</a:t>
            </a:r>
          </a:p>
          <a:p>
            <a:endParaRPr kumimoji="1" lang="zh-CN" altLang="en-US" dirty="0"/>
          </a:p>
        </p:txBody>
      </p:sp>
      <p:sp>
        <p:nvSpPr>
          <p:cNvPr id="4" name="幻灯片编号占位符 3"/>
          <p:cNvSpPr>
            <a:spLocks noGrp="1"/>
          </p:cNvSpPr>
          <p:nvPr>
            <p:ph type="sldNum" sz="quarter" idx="10"/>
          </p:nvPr>
        </p:nvSpPr>
        <p:spPr/>
        <p:txBody>
          <a:bodyPr/>
          <a:lstStyle/>
          <a:p>
            <a:fld id="{A6188F44-861C-804F-8FF1-3B6E97B942AE}" type="slidenum">
              <a:rPr kumimoji="1" lang="zh-CN" altLang="en-US" smtClean="0"/>
              <a:t>32</a:t>
            </a:fld>
            <a:endParaRPr kumimoji="1" lang="zh-CN" altLang="en-US"/>
          </a:p>
        </p:txBody>
      </p:sp>
    </p:spTree>
    <p:extLst>
      <p:ext uri="{BB962C8B-B14F-4D97-AF65-F5344CB8AC3E}">
        <p14:creationId xmlns:p14="http://schemas.microsoft.com/office/powerpoint/2010/main" val="401880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这是一个</a:t>
            </a:r>
            <a:r>
              <a:rPr lang="en-US" altLang="zh-CN" dirty="0"/>
              <a:t>WLCG</a:t>
            </a:r>
            <a:r>
              <a:rPr lang="zh-CN" altLang="en-US" dirty="0"/>
              <a:t>网格全球站点之间的网络性能主动测量结果展示，这里面颜色代表性能状态，越红代表越差，例如出现丢包、可用带宽低的情况。</a:t>
            </a:r>
            <a:endParaRPr lang="en-US" altLang="zh-CN" dirty="0"/>
          </a:p>
          <a:p>
            <a:r>
              <a:rPr lang="zh-CN" altLang="en-US" dirty="0"/>
              <a:t>从这里面也可以看到北京站点（位于高能所）同世界上其它站点之间的网络性能，这里面可以看到基本上处于中等水平</a:t>
            </a:r>
          </a:p>
          <a:p>
            <a:endParaRPr kumimoji="1" lang="zh-CN" altLang="en-US" dirty="0"/>
          </a:p>
        </p:txBody>
      </p:sp>
      <p:sp>
        <p:nvSpPr>
          <p:cNvPr id="4" name="幻灯片编号占位符 3"/>
          <p:cNvSpPr>
            <a:spLocks noGrp="1"/>
          </p:cNvSpPr>
          <p:nvPr>
            <p:ph type="sldNum" sz="quarter" idx="10"/>
          </p:nvPr>
        </p:nvSpPr>
        <p:spPr/>
        <p:txBody>
          <a:bodyPr/>
          <a:lstStyle/>
          <a:p>
            <a:fld id="{A6188F44-861C-804F-8FF1-3B6E97B942AE}" type="slidenum">
              <a:rPr kumimoji="1" lang="zh-CN" altLang="en-US" smtClean="0"/>
              <a:t>33</a:t>
            </a:fld>
            <a:endParaRPr kumimoji="1" lang="zh-CN" altLang="en-US"/>
          </a:p>
        </p:txBody>
      </p:sp>
    </p:spTree>
    <p:extLst>
      <p:ext uri="{BB962C8B-B14F-4D97-AF65-F5344CB8AC3E}">
        <p14:creationId xmlns:p14="http://schemas.microsoft.com/office/powerpoint/2010/main" val="1459288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我们可以通过网络性能趋势来判断网络性能的稳定性，这两个图就展示了高能所同日本合作单位以及同德国合作单位之间的网络可用带宽的情况，这里可以看到基本上是比较稳定的。</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p>
          <a:p>
            <a:r>
              <a:rPr lang="zh-CN" altLang="en-US" dirty="0"/>
              <a:t>同时，基于上面的网络测量结果，我们可以同科研教育网络运营商一起，对同其他国家和地区之间的网络性能进行优化。例如选择更优质的网络路由，优化数据传输协议等。</a:t>
            </a: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A6188F44-861C-804F-8FF1-3B6E97B942AE}" type="slidenum">
              <a:rPr kumimoji="1" lang="zh-CN" altLang="en-US" smtClean="0"/>
              <a:t>34</a:t>
            </a:fld>
            <a:endParaRPr kumimoji="1" lang="zh-CN" altLang="en-US"/>
          </a:p>
        </p:txBody>
      </p:sp>
    </p:spTree>
    <p:extLst>
      <p:ext uri="{BB962C8B-B14F-4D97-AF65-F5344CB8AC3E}">
        <p14:creationId xmlns:p14="http://schemas.microsoft.com/office/powerpoint/2010/main" val="1953968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a:xfrm>
            <a:off x="381000" y="685800"/>
            <a:ext cx="6096000" cy="3429000"/>
          </a:xfrm>
          <a:ln/>
        </p:spPr>
      </p:sp>
      <p:sp>
        <p:nvSpPr>
          <p:cNvPr id="5123" name="备注占位符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zh-CN" altLang="en-US">
              <a:latin typeface="Calibri" charset="0"/>
              <a:ea typeface="宋体" charset="0"/>
            </a:endParaRPr>
          </a:p>
        </p:txBody>
      </p:sp>
      <p:sp>
        <p:nvSpPr>
          <p:cNvPr id="5124" name="灯片编号占位符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charset="0"/>
                <a:ea typeface="宋体" charset="0"/>
                <a:cs typeface="宋体" charset="0"/>
              </a:defRPr>
            </a:lvl1pPr>
            <a:lvl2pPr marL="742950" indent="-285750">
              <a:defRPr>
                <a:solidFill>
                  <a:schemeClr val="tx1"/>
                </a:solidFill>
                <a:latin typeface="Tahoma" charset="0"/>
                <a:ea typeface="宋体" charset="0"/>
              </a:defRPr>
            </a:lvl2pPr>
            <a:lvl3pPr marL="1143000" indent="-228600">
              <a:defRPr>
                <a:solidFill>
                  <a:schemeClr val="tx1"/>
                </a:solidFill>
                <a:latin typeface="Tahoma" charset="0"/>
                <a:ea typeface="宋体" charset="0"/>
              </a:defRPr>
            </a:lvl3pPr>
            <a:lvl4pPr marL="1600200" indent="-228600">
              <a:defRPr>
                <a:solidFill>
                  <a:schemeClr val="tx1"/>
                </a:solidFill>
                <a:latin typeface="Tahoma" charset="0"/>
                <a:ea typeface="宋体" charset="0"/>
              </a:defRPr>
            </a:lvl4pPr>
            <a:lvl5pPr marL="2057400" indent="-228600">
              <a:defRPr>
                <a:solidFill>
                  <a:schemeClr val="tx1"/>
                </a:solidFill>
                <a:latin typeface="Tahoma" charset="0"/>
                <a:ea typeface="宋体" charset="0"/>
              </a:defRPr>
            </a:lvl5pPr>
            <a:lvl6pPr marL="2514600" indent="-228600" eaLnBrk="0" fontAlgn="base" hangingPunct="0">
              <a:spcBef>
                <a:spcPct val="0"/>
              </a:spcBef>
              <a:spcAft>
                <a:spcPct val="0"/>
              </a:spcAft>
              <a:defRPr>
                <a:solidFill>
                  <a:schemeClr val="tx1"/>
                </a:solidFill>
                <a:latin typeface="Tahoma" charset="0"/>
                <a:ea typeface="宋体" charset="0"/>
              </a:defRPr>
            </a:lvl6pPr>
            <a:lvl7pPr marL="2971800" indent="-228600" eaLnBrk="0" fontAlgn="base" hangingPunct="0">
              <a:spcBef>
                <a:spcPct val="0"/>
              </a:spcBef>
              <a:spcAft>
                <a:spcPct val="0"/>
              </a:spcAft>
              <a:defRPr>
                <a:solidFill>
                  <a:schemeClr val="tx1"/>
                </a:solidFill>
                <a:latin typeface="Tahoma" charset="0"/>
                <a:ea typeface="宋体" charset="0"/>
              </a:defRPr>
            </a:lvl7pPr>
            <a:lvl8pPr marL="3429000" indent="-228600" eaLnBrk="0" fontAlgn="base" hangingPunct="0">
              <a:spcBef>
                <a:spcPct val="0"/>
              </a:spcBef>
              <a:spcAft>
                <a:spcPct val="0"/>
              </a:spcAft>
              <a:defRPr>
                <a:solidFill>
                  <a:schemeClr val="tx1"/>
                </a:solidFill>
                <a:latin typeface="Tahoma" charset="0"/>
                <a:ea typeface="宋体" charset="0"/>
              </a:defRPr>
            </a:lvl8pPr>
            <a:lvl9pPr marL="3886200" indent="-228600" eaLnBrk="0" fontAlgn="base" hangingPunct="0">
              <a:spcBef>
                <a:spcPct val="0"/>
              </a:spcBef>
              <a:spcAft>
                <a:spcPct val="0"/>
              </a:spcAft>
              <a:defRPr>
                <a:solidFill>
                  <a:schemeClr val="tx1"/>
                </a:solidFill>
                <a:latin typeface="Tahoma" charset="0"/>
                <a:ea typeface="宋体" charset="0"/>
              </a:defRPr>
            </a:lvl9pPr>
          </a:lstStyle>
          <a:p>
            <a:fld id="{5CACE861-C893-704A-82D9-8290CC7EDE47}" type="slidenum">
              <a:rPr lang="zh-CN" altLang="en-US"/>
              <a:pPr/>
              <a:t>36</a:t>
            </a:fld>
            <a:endParaRPr lang="en-US" altLang="zh-CN"/>
          </a:p>
        </p:txBody>
      </p:sp>
    </p:spTree>
    <p:extLst>
      <p:ext uri="{BB962C8B-B14F-4D97-AF65-F5344CB8AC3E}">
        <p14:creationId xmlns:p14="http://schemas.microsoft.com/office/powerpoint/2010/main" val="11163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78927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6647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6188F44-861C-804F-8FF1-3B6E97B942AE}" type="slidenum">
              <a:rPr kumimoji="1" lang="zh-CN" altLang="en-US" smtClean="0"/>
              <a:t>2</a:t>
            </a:fld>
            <a:endParaRPr kumimoji="1" lang="zh-CN" altLang="en-US"/>
          </a:p>
        </p:txBody>
      </p:sp>
    </p:spTree>
    <p:extLst>
      <p:ext uri="{BB962C8B-B14F-4D97-AF65-F5344CB8AC3E}">
        <p14:creationId xmlns:p14="http://schemas.microsoft.com/office/powerpoint/2010/main" val="2455552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3387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以</a:t>
            </a:r>
            <a:r>
              <a:rPr kumimoji="1" lang="en-US" altLang="zh-CN" dirty="0"/>
              <a:t>2016</a:t>
            </a:r>
            <a:r>
              <a:rPr kumimoji="1" lang="zh-CN" altLang="en-US" dirty="0"/>
              <a:t>年为例，</a:t>
            </a:r>
            <a:r>
              <a:rPr kumimoji="1" lang="en-US" altLang="zh-CN" dirty="0"/>
              <a:t>LHC</a:t>
            </a:r>
            <a:r>
              <a:rPr kumimoji="1" lang="zh-CN" altLang="en-US" dirty="0"/>
              <a:t>四个实验获取的原始数据达到</a:t>
            </a:r>
            <a:r>
              <a:rPr kumimoji="1" lang="en-US" altLang="zh-CN" dirty="0"/>
              <a:t>49</a:t>
            </a:r>
            <a:r>
              <a:rPr kumimoji="1" lang="zh-CN" altLang="en-US" dirty="0"/>
              <a:t>.</a:t>
            </a:r>
            <a:r>
              <a:rPr kumimoji="1" lang="en-US" altLang="zh-CN" dirty="0"/>
              <a:t>4PB</a:t>
            </a:r>
            <a:r>
              <a:rPr kumimoji="1" lang="zh-CN" altLang="en-US" dirty="0"/>
              <a:t>，其中</a:t>
            </a:r>
            <a:r>
              <a:rPr kumimoji="1" lang="en-US" altLang="zh-CN" dirty="0"/>
              <a:t>ALICE 7.6PB</a:t>
            </a:r>
            <a:r>
              <a:rPr kumimoji="1" lang="zh-CN" altLang="en-US" dirty="0"/>
              <a:t>，</a:t>
            </a:r>
            <a:r>
              <a:rPr kumimoji="1" lang="en-US" altLang="zh-CN" dirty="0"/>
              <a:t> ATLAS17.4PB</a:t>
            </a:r>
            <a:r>
              <a:rPr kumimoji="1" lang="zh-CN" altLang="en-US" dirty="0"/>
              <a:t>，</a:t>
            </a:r>
            <a:r>
              <a:rPr kumimoji="1" lang="en-US" altLang="zh-CN" dirty="0"/>
              <a:t>CMS</a:t>
            </a:r>
            <a:r>
              <a:rPr kumimoji="1" lang="en-US" altLang="zh-CN" baseline="0" dirty="0"/>
              <a:t> 16PB</a:t>
            </a:r>
            <a:r>
              <a:rPr kumimoji="1" lang="zh-CN" altLang="en-US" baseline="0" dirty="0"/>
              <a:t>，</a:t>
            </a:r>
            <a:r>
              <a:rPr kumimoji="1" lang="en-US" altLang="zh-CN" baseline="0" dirty="0" err="1"/>
              <a:t>LHCb</a:t>
            </a:r>
            <a:r>
              <a:rPr kumimoji="1" lang="en-US" altLang="zh-CN" baseline="0" dirty="0"/>
              <a:t> 8</a:t>
            </a:r>
            <a:r>
              <a:rPr kumimoji="1" lang="zh-CN" altLang="en-US" baseline="0" dirty="0"/>
              <a:t>.</a:t>
            </a:r>
            <a:r>
              <a:rPr kumimoji="1" lang="en-US" altLang="zh-CN" baseline="0" dirty="0"/>
              <a:t>5</a:t>
            </a:r>
            <a:r>
              <a:rPr kumimoji="1" lang="zh-CN" altLang="en-US" baseline="0" dirty="0"/>
              <a:t>P</a:t>
            </a:r>
            <a:r>
              <a:rPr kumimoji="1" lang="zh-CN" altLang="zh-CN" baseline="0" dirty="0"/>
              <a:t>B</a:t>
            </a:r>
            <a:r>
              <a:rPr kumimoji="1" lang="en-US" altLang="zh-CN" baseline="0" dirty="0"/>
              <a:t>.</a:t>
            </a:r>
            <a:r>
              <a:rPr kumimoji="1" lang="zh-CN" altLang="en-US" baseline="0" dirty="0"/>
              <a:t> 经过处理后数据增加到了</a:t>
            </a:r>
            <a:r>
              <a:rPr kumimoji="1" lang="en-US" altLang="zh-CN" baseline="0" dirty="0"/>
              <a:t>73PB</a:t>
            </a:r>
            <a:r>
              <a:rPr kumimoji="1" lang="zh-CN" altLang="en-US" baseline="0" dirty="0"/>
              <a:t>，其中高峰时仅</a:t>
            </a:r>
            <a:r>
              <a:rPr kumimoji="1" lang="en-US" altLang="zh-CN" baseline="0" dirty="0"/>
              <a:t>7</a:t>
            </a:r>
            <a:r>
              <a:rPr kumimoji="1" lang="zh-CN" altLang="en-US" baseline="0" dirty="0"/>
              <a:t>月份就增长了</a:t>
            </a:r>
            <a:r>
              <a:rPr kumimoji="1" lang="en-US" altLang="zh-CN" baseline="0" dirty="0"/>
              <a:t>11PB</a:t>
            </a:r>
            <a:r>
              <a:rPr kumimoji="1" lang="zh-CN" altLang="en-US" baseline="0" dirty="0"/>
              <a:t>的数据。来源：</a:t>
            </a:r>
            <a:r>
              <a:rPr kumimoji="1" lang="en-US" altLang="zh-CN" baseline="0" dirty="0"/>
              <a:t>WLCG Status Report, LHC RRB Meeting April 2018 </a:t>
            </a:r>
            <a:endParaRPr kumimoji="1" lang="zh-CN" altLang="en-US" dirty="0"/>
          </a:p>
        </p:txBody>
      </p:sp>
      <p:sp>
        <p:nvSpPr>
          <p:cNvPr id="4" name="幻灯片编号占位符 3"/>
          <p:cNvSpPr>
            <a:spLocks noGrp="1"/>
          </p:cNvSpPr>
          <p:nvPr>
            <p:ph type="sldNum" sz="quarter" idx="10"/>
          </p:nvPr>
        </p:nvSpPr>
        <p:spPr/>
        <p:txBody>
          <a:bodyPr/>
          <a:lstStyle/>
          <a:p>
            <a:fld id="{A6188F44-861C-804F-8FF1-3B6E97B942AE}" type="slidenum">
              <a:rPr kumimoji="1" lang="zh-CN" altLang="en-US" smtClean="0"/>
              <a:t>7</a:t>
            </a:fld>
            <a:endParaRPr kumimoji="1" lang="zh-CN" altLang="en-US"/>
          </a:p>
        </p:txBody>
      </p:sp>
    </p:spTree>
    <p:extLst>
      <p:ext uri="{BB962C8B-B14F-4D97-AF65-F5344CB8AC3E}">
        <p14:creationId xmlns:p14="http://schemas.microsoft.com/office/powerpoint/2010/main" val="11254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188F44-861C-804F-8FF1-3B6E97B942AE}" type="slidenum">
              <a:rPr kumimoji="1" lang="zh-CN" altLang="en-US" smtClean="0"/>
              <a:t>11</a:t>
            </a:fld>
            <a:endParaRPr kumimoji="1" lang="zh-CN" altLang="en-US"/>
          </a:p>
        </p:txBody>
      </p:sp>
    </p:spTree>
    <p:extLst>
      <p:ext uri="{BB962C8B-B14F-4D97-AF65-F5344CB8AC3E}">
        <p14:creationId xmlns:p14="http://schemas.microsoft.com/office/powerpoint/2010/main" val="213578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xfrm>
            <a:off x="381000" y="685800"/>
            <a:ext cx="6096000" cy="3429000"/>
          </a:xfrm>
          <a:ln/>
        </p:spPr>
      </p:sp>
      <p:sp>
        <p:nvSpPr>
          <p:cNvPr id="69635" name="备注占位符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宋体" charset="0"/>
            </a:endParaRPr>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rgbClr val="FFCC00"/>
                </a:solidFill>
                <a:latin typeface="Arial" charset="0"/>
                <a:ea typeface="宋体" charset="0"/>
                <a:cs typeface="宋体" charset="0"/>
              </a:defRPr>
            </a:lvl1pPr>
            <a:lvl2pPr marL="742950" indent="-285750" eaLnBrk="0" hangingPunct="0">
              <a:defRPr>
                <a:solidFill>
                  <a:srgbClr val="FFCC00"/>
                </a:solidFill>
                <a:latin typeface="Arial" charset="0"/>
                <a:ea typeface="宋体" charset="0"/>
              </a:defRPr>
            </a:lvl2pPr>
            <a:lvl3pPr marL="1143000" indent="-228600" eaLnBrk="0" hangingPunct="0">
              <a:defRPr>
                <a:solidFill>
                  <a:srgbClr val="FFCC00"/>
                </a:solidFill>
                <a:latin typeface="Arial" charset="0"/>
                <a:ea typeface="宋体" charset="0"/>
              </a:defRPr>
            </a:lvl3pPr>
            <a:lvl4pPr marL="1600200" indent="-228600" eaLnBrk="0" hangingPunct="0">
              <a:defRPr>
                <a:solidFill>
                  <a:srgbClr val="FFCC00"/>
                </a:solidFill>
                <a:latin typeface="Arial" charset="0"/>
                <a:ea typeface="宋体" charset="0"/>
              </a:defRPr>
            </a:lvl4pPr>
            <a:lvl5pPr marL="2057400" indent="-228600" eaLnBrk="0" hangingPunct="0">
              <a:defRPr>
                <a:solidFill>
                  <a:srgbClr val="FFCC00"/>
                </a:solidFill>
                <a:latin typeface="Arial" charset="0"/>
                <a:ea typeface="宋体" charset="0"/>
              </a:defRPr>
            </a:lvl5pPr>
            <a:lvl6pPr marL="2514600" indent="-228600" eaLnBrk="0" fontAlgn="base" hangingPunct="0">
              <a:spcBef>
                <a:spcPct val="0"/>
              </a:spcBef>
              <a:spcAft>
                <a:spcPct val="0"/>
              </a:spcAft>
              <a:defRPr>
                <a:solidFill>
                  <a:srgbClr val="FFCC00"/>
                </a:solidFill>
                <a:latin typeface="Arial" charset="0"/>
                <a:ea typeface="宋体" charset="0"/>
              </a:defRPr>
            </a:lvl6pPr>
            <a:lvl7pPr marL="2971800" indent="-228600" eaLnBrk="0" fontAlgn="base" hangingPunct="0">
              <a:spcBef>
                <a:spcPct val="0"/>
              </a:spcBef>
              <a:spcAft>
                <a:spcPct val="0"/>
              </a:spcAft>
              <a:defRPr>
                <a:solidFill>
                  <a:srgbClr val="FFCC00"/>
                </a:solidFill>
                <a:latin typeface="Arial" charset="0"/>
                <a:ea typeface="宋体" charset="0"/>
              </a:defRPr>
            </a:lvl7pPr>
            <a:lvl8pPr marL="3429000" indent="-228600" eaLnBrk="0" fontAlgn="base" hangingPunct="0">
              <a:spcBef>
                <a:spcPct val="0"/>
              </a:spcBef>
              <a:spcAft>
                <a:spcPct val="0"/>
              </a:spcAft>
              <a:defRPr>
                <a:solidFill>
                  <a:srgbClr val="FFCC00"/>
                </a:solidFill>
                <a:latin typeface="Arial" charset="0"/>
                <a:ea typeface="宋体" charset="0"/>
              </a:defRPr>
            </a:lvl8pPr>
            <a:lvl9pPr marL="3886200" indent="-228600" eaLnBrk="0" fontAlgn="base" hangingPunct="0">
              <a:spcBef>
                <a:spcPct val="0"/>
              </a:spcBef>
              <a:spcAft>
                <a:spcPct val="0"/>
              </a:spcAft>
              <a:defRPr>
                <a:solidFill>
                  <a:srgbClr val="FFCC00"/>
                </a:solidFill>
                <a:latin typeface="Arial" charset="0"/>
                <a:ea typeface="宋体" charset="0"/>
              </a:defRPr>
            </a:lvl9pPr>
          </a:lstStyle>
          <a:p>
            <a:pPr eaLnBrk="1" hangingPunct="1"/>
            <a:fld id="{602506D5-3EB3-9B4B-A0D6-EFEA14CE1E53}" type="slidenum">
              <a:rPr lang="en-US" altLang="zh-CN">
                <a:solidFill>
                  <a:schemeClr val="tx1"/>
                </a:solidFill>
              </a:rPr>
              <a:pPr eaLnBrk="1" hangingPunct="1"/>
              <a:t>12</a:t>
            </a:fld>
            <a:endParaRPr lang="en-US" altLang="zh-CN">
              <a:solidFill>
                <a:schemeClr val="tx1"/>
              </a:solidFill>
            </a:endParaRPr>
          </a:p>
        </p:txBody>
      </p:sp>
    </p:spTree>
    <p:extLst>
      <p:ext uri="{BB962C8B-B14F-4D97-AF65-F5344CB8AC3E}">
        <p14:creationId xmlns:p14="http://schemas.microsoft.com/office/powerpoint/2010/main" val="284723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53D7B09-8192-44EA-881D-14B2114AB280}" type="slidenum">
              <a:rPr lang="zh-CN" altLang="en-US" smtClean="0"/>
              <a:pPr>
                <a:defRPr/>
              </a:pPr>
              <a:t>15</a:t>
            </a:fld>
            <a:endParaRPr lang="en-US" altLang="zh-CN"/>
          </a:p>
        </p:txBody>
      </p:sp>
    </p:spTree>
    <p:extLst>
      <p:ext uri="{BB962C8B-B14F-4D97-AF65-F5344CB8AC3E}">
        <p14:creationId xmlns:p14="http://schemas.microsoft.com/office/powerpoint/2010/main" val="276462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53D7B09-8192-44EA-881D-14B2114AB280}" type="slidenum">
              <a:rPr lang="zh-CN" altLang="en-US" smtClean="0"/>
              <a:pPr>
                <a:defRPr/>
              </a:pPr>
              <a:t>16</a:t>
            </a:fld>
            <a:endParaRPr lang="en-US" altLang="zh-CN"/>
          </a:p>
        </p:txBody>
      </p:sp>
    </p:spTree>
    <p:extLst>
      <p:ext uri="{BB962C8B-B14F-4D97-AF65-F5344CB8AC3E}">
        <p14:creationId xmlns:p14="http://schemas.microsoft.com/office/powerpoint/2010/main" val="4097554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AMD</a:t>
            </a:r>
            <a:r>
              <a:rPr lang="zh-CN" altLang="en-US" dirty="0"/>
              <a:t> </a:t>
            </a:r>
            <a:r>
              <a:rPr lang="en-US" altLang="zh-CN" dirty="0" err="1"/>
              <a:t>amd</a:t>
            </a:r>
            <a:r>
              <a:rPr lang="en-US" altLang="zh-CN" dirty="0"/>
              <a:t> hd7950</a:t>
            </a:r>
            <a:r>
              <a:rPr lang="zh-CN" altLang="en-US" dirty="0"/>
              <a:t>卡；</a:t>
            </a:r>
            <a:r>
              <a:rPr lang="en-US" altLang="zh-CN" dirty="0"/>
              <a:t>NVIDIA K80</a:t>
            </a:r>
            <a:r>
              <a:rPr lang="zh-CN" altLang="en-US" dirty="0"/>
              <a:t>卡</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6188F44-861C-804F-8FF1-3B6E97B942AE}" type="slidenum">
              <a:rPr kumimoji="1" lang="zh-CN" altLang="en-US" smtClean="0"/>
              <a:t>20</a:t>
            </a:fld>
            <a:endParaRPr kumimoji="1" lang="zh-CN" altLang="en-US"/>
          </a:p>
        </p:txBody>
      </p:sp>
    </p:spTree>
    <p:extLst>
      <p:ext uri="{BB962C8B-B14F-4D97-AF65-F5344CB8AC3E}">
        <p14:creationId xmlns:p14="http://schemas.microsoft.com/office/powerpoint/2010/main" val="270257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2B2B5-DEB0-B047-98DB-310A4991C9FB}"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7547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098" name="Rectangle 1026"/>
          <p:cNvSpPr>
            <a:spLocks noChangeArrowheads="1"/>
          </p:cNvSpPr>
          <p:nvPr/>
        </p:nvSpPr>
        <p:spPr bwMode="auto">
          <a:xfrm>
            <a:off x="0" y="4914900"/>
            <a:ext cx="9144000" cy="22860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3300"/>
          </a:p>
        </p:txBody>
      </p:sp>
      <p:sp>
        <p:nvSpPr>
          <p:cNvPr id="4099" name="Line 1027"/>
          <p:cNvSpPr>
            <a:spLocks noChangeShapeType="1"/>
          </p:cNvSpPr>
          <p:nvPr/>
        </p:nvSpPr>
        <p:spPr bwMode="auto">
          <a:xfrm>
            <a:off x="0" y="4914900"/>
            <a:ext cx="914400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330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页脚占位符 3"/>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7423C4A0-C3F2-F84B-BD88-8F105D7BD575}" type="slidenum">
              <a:rPr lang="en-US" altLang="zh-CN"/>
              <a:pPr/>
              <a:t>‹#›</a:t>
            </a:fld>
            <a:endParaRPr lang="en-US" altLang="zh-CN"/>
          </a:p>
        </p:txBody>
      </p:sp>
    </p:spTree>
    <p:extLst>
      <p:ext uri="{BB962C8B-B14F-4D97-AF65-F5344CB8AC3E}">
        <p14:creationId xmlns:p14="http://schemas.microsoft.com/office/powerpoint/2010/main" val="295177333"/>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62750" y="228600"/>
            <a:ext cx="2152650" cy="440055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304800" y="228600"/>
            <a:ext cx="6305550" cy="44005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页脚占位符 3"/>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90FAFD80-8ABA-CE4D-AA99-CBBEC5667770}" type="slidenum">
              <a:rPr lang="en-US" altLang="zh-CN"/>
              <a:pPr/>
              <a:t>‹#›</a:t>
            </a:fld>
            <a:endParaRPr lang="en-US" altLang="zh-CN"/>
          </a:p>
        </p:txBody>
      </p:sp>
    </p:spTree>
    <p:extLst>
      <p:ext uri="{BB962C8B-B14F-4D97-AF65-F5344CB8AC3E}">
        <p14:creationId xmlns:p14="http://schemas.microsoft.com/office/powerpoint/2010/main" val="3893367689"/>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19113"/>
            <a:ext cx="8229600" cy="486966"/>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200151"/>
            <a:ext cx="4038600" cy="339447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200152"/>
            <a:ext cx="4038600" cy="16394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2953944"/>
            <a:ext cx="4038600" cy="164068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7"/>
          <p:cNvSpPr>
            <a:spLocks noGrp="1" noChangeArrowheads="1"/>
          </p:cNvSpPr>
          <p:nvPr>
            <p:ph type="sldNum" sz="quarter" idx="10"/>
          </p:nvPr>
        </p:nvSpPr>
        <p:spPr>
          <a:xfrm>
            <a:off x="7010400" y="4786312"/>
            <a:ext cx="2133600" cy="357188"/>
          </a:xfrm>
          <a:prstGeom prst="rect">
            <a:avLst/>
          </a:prstGeom>
          <a:ln/>
        </p:spPr>
        <p:txBody>
          <a:bodyPr/>
          <a:lstStyle>
            <a:lvl1pPr>
              <a:defRPr/>
            </a:lvl1pPr>
          </a:lstStyle>
          <a:p>
            <a:endParaRPr lang="en-US" altLang="zh-CN"/>
          </a:p>
          <a:p>
            <a:fld id="{FB74ADF1-F39C-EB48-ADF8-424799F9F468}" type="slidenum">
              <a:rPr lang="en-US" altLang="zh-CN"/>
              <a:pPr/>
              <a:t>‹#›</a:t>
            </a:fld>
            <a:endParaRPr lang="en-US" altLang="zh-CN"/>
          </a:p>
        </p:txBody>
      </p:sp>
    </p:spTree>
    <p:extLst>
      <p:ext uri="{BB962C8B-B14F-4D97-AF65-F5344CB8AC3E}">
        <p14:creationId xmlns:p14="http://schemas.microsoft.com/office/powerpoint/2010/main" val="1059169396"/>
      </p:ext>
    </p:extLst>
  </p:cSld>
  <p:clrMapOvr>
    <a:masterClrMapping/>
  </p:clrMapOvr>
  <mc:AlternateContent xmlns:mc="http://schemas.openxmlformats.org/markup-compatibility/2006" xmlns:p14="http://schemas.microsoft.com/office/powerpoint/2010/main">
    <mc:Choice Requires="p14">
      <p:transition spd="slow" p14:dur="8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94" b="0" i="0">
                <a:solidFill>
                  <a:srgbClr val="00549F"/>
                </a:solidFill>
                <a:latin typeface="Arial"/>
                <a:cs typeface="Arial"/>
              </a:defRPr>
            </a:lvl1pPr>
          </a:lstStyle>
          <a:p>
            <a:endParaRPr/>
          </a:p>
        </p:txBody>
      </p:sp>
      <p:sp>
        <p:nvSpPr>
          <p:cNvPr id="3" name="Holder 3"/>
          <p:cNvSpPr>
            <a:spLocks noGrp="1"/>
          </p:cNvSpPr>
          <p:nvPr>
            <p:ph sz="half" idx="2"/>
          </p:nvPr>
        </p:nvSpPr>
        <p:spPr>
          <a:xfrm>
            <a:off x="457200" y="1183007"/>
            <a:ext cx="3977640" cy="3819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7"/>
            <a:ext cx="3977640" cy="3819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8101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125">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8296359" y="4804520"/>
            <a:ext cx="555766" cy="206155"/>
          </a:xfrm>
          <a:prstGeom prst="rect">
            <a:avLst/>
          </a:prstGeom>
        </p:spPr>
        <p:txBody>
          <a:bodyPr lIns="68580" tIns="34290" rIns="68580" bIns="34290"/>
          <a:lstStyle>
            <a:lvl1pPr algn="r">
              <a:defRPr/>
            </a:lvl1pPr>
          </a:lstStyle>
          <a:p>
            <a:fld id="{E5D2BA7B-4B4F-439A-A534-A346550833D0}" type="slidenum">
              <a:rPr lang="en-GB" smtClean="0"/>
              <a:t>‹#›</a:t>
            </a:fld>
            <a:endParaRPr lang="en-GB"/>
          </a:p>
        </p:txBody>
      </p:sp>
      <p:sp>
        <p:nvSpPr>
          <p:cNvPr id="8" name="Title Placeholder 1"/>
          <p:cNvSpPr>
            <a:spLocks noGrp="1"/>
          </p:cNvSpPr>
          <p:nvPr>
            <p:ph type="title"/>
          </p:nvPr>
        </p:nvSpPr>
        <p:spPr>
          <a:xfrm>
            <a:off x="341744" y="55987"/>
            <a:ext cx="7209065" cy="994172"/>
          </a:xfrm>
          <a:prstGeom prst="rect">
            <a:avLst/>
          </a:prstGeom>
        </p:spPr>
        <p:txBody>
          <a:bodyPr vert="horz" lIns="68580" tIns="34290" rIns="68580" bIns="3429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95917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Tree>
    <p:extLst>
      <p:ext uri="{BB962C8B-B14F-4D97-AF65-F5344CB8AC3E}">
        <p14:creationId xmlns:p14="http://schemas.microsoft.com/office/powerpoint/2010/main" val="128253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LH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91778"/>
            <a:ext cx="3810000" cy="3394472"/>
          </a:xfrm>
          <a:prstGeom prst="rect">
            <a:avLst/>
          </a:prstGeom>
        </p:spPr>
        <p:txBody>
          <a:bodyPr>
            <a:normAutofit/>
          </a:bodyPr>
          <a:lstStyle>
            <a:lvl1pPr>
              <a:buClr>
                <a:schemeClr val="accent2"/>
              </a:buClr>
              <a:defRPr sz="1650"/>
            </a:lvl1pPr>
            <a:lvl2pPr>
              <a:buClr>
                <a:schemeClr val="accent1"/>
              </a:buClr>
              <a:defRPr sz="1500"/>
            </a:lvl2pPr>
            <a:lvl3pPr>
              <a:buClr>
                <a:schemeClr val="accent6"/>
              </a:buClr>
              <a:defRPr sz="1350"/>
            </a:lvl3pPr>
            <a:lvl4pPr>
              <a:buClr>
                <a:schemeClr val="accent2"/>
              </a:buClr>
              <a:defRPr sz="1200"/>
            </a:lvl4pPr>
            <a:lvl5pPr>
              <a:buClr>
                <a:schemeClr val="accent6"/>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日期占位符 3"/>
          <p:cNvSpPr>
            <a:spLocks noGrp="1"/>
          </p:cNvSpPr>
          <p:nvPr>
            <p:ph type="dt" sz="half" idx="10"/>
          </p:nvPr>
        </p:nvSpPr>
        <p:spPr>
          <a:xfrm>
            <a:off x="457200" y="4767264"/>
            <a:ext cx="2133600" cy="273844"/>
          </a:xfrm>
          <a:prstGeom prst="rect">
            <a:avLst/>
          </a:prstGeom>
        </p:spPr>
        <p:txBody>
          <a:bodyPr/>
          <a:lstStyle/>
          <a:p>
            <a:endParaRPr lang="zh-CN" altLang="en-US" dirty="0"/>
          </a:p>
        </p:txBody>
      </p:sp>
    </p:spTree>
    <p:extLst>
      <p:ext uri="{BB962C8B-B14F-4D97-AF65-F5344CB8AC3E}">
        <p14:creationId xmlns:p14="http://schemas.microsoft.com/office/powerpoint/2010/main" val="3895598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342892" lvl="0" indent="-257168">
              <a:spcBef>
                <a:spcPts val="0"/>
              </a:spcBef>
              <a:spcAft>
                <a:spcPts val="0"/>
              </a:spcAft>
              <a:buSzPts val="1800"/>
              <a:buChar char="●"/>
              <a:defRPr/>
            </a:lvl1pPr>
            <a:lvl2pPr marL="685783" lvl="1" indent="-238119">
              <a:spcBef>
                <a:spcPts val="1200"/>
              </a:spcBef>
              <a:spcAft>
                <a:spcPts val="0"/>
              </a:spcAft>
              <a:buSzPts val="1400"/>
              <a:buChar char="○"/>
              <a:defRPr/>
            </a:lvl2pPr>
            <a:lvl3pPr marL="1028675" lvl="2" indent="-238119">
              <a:spcBef>
                <a:spcPts val="1200"/>
              </a:spcBef>
              <a:spcAft>
                <a:spcPts val="0"/>
              </a:spcAft>
              <a:buSzPts val="1400"/>
              <a:buChar char="■"/>
              <a:defRPr/>
            </a:lvl3pPr>
            <a:lvl4pPr marL="1371566" lvl="3" indent="-238119">
              <a:spcBef>
                <a:spcPts val="1200"/>
              </a:spcBef>
              <a:spcAft>
                <a:spcPts val="0"/>
              </a:spcAft>
              <a:buSzPts val="1400"/>
              <a:buChar char="●"/>
              <a:defRPr/>
            </a:lvl4pPr>
            <a:lvl5pPr marL="1714457" lvl="4" indent="-238119">
              <a:spcBef>
                <a:spcPts val="1200"/>
              </a:spcBef>
              <a:spcAft>
                <a:spcPts val="0"/>
              </a:spcAft>
              <a:buSzPts val="1400"/>
              <a:buChar char="○"/>
              <a:defRPr/>
            </a:lvl5pPr>
            <a:lvl6pPr marL="2057348" lvl="5" indent="-238119">
              <a:spcBef>
                <a:spcPts val="1200"/>
              </a:spcBef>
              <a:spcAft>
                <a:spcPts val="0"/>
              </a:spcAft>
              <a:buSzPts val="1400"/>
              <a:buChar char="■"/>
              <a:defRPr/>
            </a:lvl6pPr>
            <a:lvl7pPr marL="2400240" lvl="6" indent="-238119">
              <a:spcBef>
                <a:spcPts val="1200"/>
              </a:spcBef>
              <a:spcAft>
                <a:spcPts val="0"/>
              </a:spcAft>
              <a:buSzPts val="1400"/>
              <a:buChar char="●"/>
              <a:defRPr/>
            </a:lvl7pPr>
            <a:lvl8pPr marL="2743132" lvl="7" indent="-238119">
              <a:spcBef>
                <a:spcPts val="1200"/>
              </a:spcBef>
              <a:spcAft>
                <a:spcPts val="0"/>
              </a:spcAft>
              <a:buSzPts val="1400"/>
              <a:buChar char="○"/>
              <a:defRPr/>
            </a:lvl8pPr>
            <a:lvl9pPr marL="3086023" lvl="8" indent="-238119">
              <a:spcBef>
                <a:spcPts val="1200"/>
              </a:spcBef>
              <a:spcAft>
                <a:spcPts val="1200"/>
              </a:spcAft>
              <a:buSzPts val="1400"/>
              <a:buChar char="■"/>
              <a:defRPr/>
            </a:lvl9pPr>
          </a:lstStyle>
          <a:p>
            <a:endParaRPr/>
          </a:p>
        </p:txBody>
      </p:sp>
      <p:sp>
        <p:nvSpPr>
          <p:cNvPr id="22" name="Shape 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5592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页脚占位符 3"/>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D24C89EE-2CC4-FD4B-90D1-CCA43735CC93}" type="slidenum">
              <a:rPr lang="en-US" altLang="zh-CN"/>
              <a:pPr/>
              <a:t>‹#›</a:t>
            </a:fld>
            <a:endParaRPr lang="en-US" altLang="zh-CN"/>
          </a:p>
        </p:txBody>
      </p:sp>
    </p:spTree>
    <p:extLst>
      <p:ext uri="{BB962C8B-B14F-4D97-AF65-F5344CB8AC3E}">
        <p14:creationId xmlns:p14="http://schemas.microsoft.com/office/powerpoint/2010/main" val="874813000"/>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zh-CN" altLang="en-US"/>
              <a:t>单击此处编辑母版文本样式</a:t>
            </a:r>
          </a:p>
        </p:txBody>
      </p:sp>
      <p:sp>
        <p:nvSpPr>
          <p:cNvPr id="4" name="页脚占位符 3"/>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E489BB11-0905-4940-995E-80B7D1BE2CD6}" type="slidenum">
              <a:rPr lang="en-US" altLang="zh-CN"/>
              <a:pPr/>
              <a:t>‹#›</a:t>
            </a:fld>
            <a:endParaRPr lang="en-US" altLang="zh-CN"/>
          </a:p>
        </p:txBody>
      </p:sp>
    </p:spTree>
    <p:extLst>
      <p:ext uri="{BB962C8B-B14F-4D97-AF65-F5344CB8AC3E}">
        <p14:creationId xmlns:p14="http://schemas.microsoft.com/office/powerpoint/2010/main" val="77482593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04800" y="914400"/>
            <a:ext cx="4229100" cy="37147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86300" y="914400"/>
            <a:ext cx="4229100" cy="37147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页脚占位符 4"/>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37DE2525-8DB4-C447-87B2-9F7480864CE6}" type="slidenum">
              <a:rPr lang="en-US" altLang="zh-CN"/>
              <a:pPr/>
              <a:t>‹#›</a:t>
            </a:fld>
            <a:endParaRPr lang="en-US" altLang="zh-CN"/>
          </a:p>
        </p:txBody>
      </p:sp>
    </p:spTree>
    <p:extLst>
      <p:ext uri="{BB962C8B-B14F-4D97-AF65-F5344CB8AC3E}">
        <p14:creationId xmlns:p14="http://schemas.microsoft.com/office/powerpoint/2010/main" val="4224601125"/>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30"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页脚占位符 6"/>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25C99716-9ABE-E641-BF97-A7252733BD06}" type="slidenum">
              <a:rPr lang="en-US" altLang="zh-CN"/>
              <a:pPr/>
              <a:t>‹#›</a:t>
            </a:fld>
            <a:endParaRPr lang="en-US" altLang="zh-CN"/>
          </a:p>
        </p:txBody>
      </p:sp>
    </p:spTree>
    <p:extLst>
      <p:ext uri="{BB962C8B-B14F-4D97-AF65-F5344CB8AC3E}">
        <p14:creationId xmlns:p14="http://schemas.microsoft.com/office/powerpoint/2010/main" val="92776446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页脚占位符 2"/>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0836A9A8-BD42-334B-A010-8B8DF1B3FBE5}" type="slidenum">
              <a:rPr lang="en-US" altLang="zh-CN"/>
              <a:pPr/>
              <a:t>‹#›</a:t>
            </a:fld>
            <a:endParaRPr lang="en-US" altLang="zh-CN"/>
          </a:p>
        </p:txBody>
      </p:sp>
    </p:spTree>
    <p:extLst>
      <p:ext uri="{BB962C8B-B14F-4D97-AF65-F5344CB8AC3E}">
        <p14:creationId xmlns:p14="http://schemas.microsoft.com/office/powerpoint/2010/main" val="5881957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40D1DABB-AD70-1645-A53B-4371786E66C6}" type="slidenum">
              <a:rPr lang="en-US" altLang="zh-CN"/>
              <a:pPr/>
              <a:t>‹#›</a:t>
            </a:fld>
            <a:endParaRPr lang="en-US" altLang="zh-CN"/>
          </a:p>
        </p:txBody>
      </p:sp>
    </p:spTree>
    <p:extLst>
      <p:ext uri="{BB962C8B-B14F-4D97-AF65-F5344CB8AC3E}">
        <p14:creationId xmlns:p14="http://schemas.microsoft.com/office/powerpoint/2010/main" val="4004842305"/>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5"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页脚占位符 4"/>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96F3D37A-F237-ED4A-A61C-6D4A9E6AFB00}" type="slidenum">
              <a:rPr lang="en-US" altLang="zh-CN"/>
              <a:pPr/>
              <a:t>‹#›</a:t>
            </a:fld>
            <a:endParaRPr lang="en-US" altLang="zh-CN"/>
          </a:p>
        </p:txBody>
      </p:sp>
    </p:spTree>
    <p:extLst>
      <p:ext uri="{BB962C8B-B14F-4D97-AF65-F5344CB8AC3E}">
        <p14:creationId xmlns:p14="http://schemas.microsoft.com/office/powerpoint/2010/main" val="3019535381"/>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将图片拖动到占位符，或单击添加图标</a:t>
            </a:r>
          </a:p>
        </p:txBody>
      </p:sp>
      <p:sp>
        <p:nvSpPr>
          <p:cNvPr id="4" name="文本占位符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页脚占位符 4"/>
          <p:cNvSpPr>
            <a:spLocks noGrp="1"/>
          </p:cNvSpPr>
          <p:nvPr>
            <p:ph type="ftr" sz="quarter" idx="10"/>
          </p:nvPr>
        </p:nvSpPr>
        <p:spPr/>
        <p:txBody>
          <a:bodyPr/>
          <a:lstStyle>
            <a:lvl1pPr>
              <a:defRPr/>
            </a:lvl1pPr>
          </a:lstStyle>
          <a:p>
            <a:r>
              <a:rPr lang="en-US" altLang="zh-CN"/>
              <a:t>Gang Chen/CC/IHEP  </a:t>
            </a:r>
            <a:fld id="{1A711ADB-E04C-0046-BBA4-682063068679}" type="datetime1">
              <a:rPr lang="zh-CN" altLang="en-US"/>
              <a:pPr/>
              <a:t>2019/11/29</a:t>
            </a:fld>
            <a:r>
              <a:rPr lang="en-US" altLang="zh-CN"/>
              <a:t> - </a:t>
            </a:r>
            <a:fld id="{629B20A6-5D47-E643-A732-0E9D50EAC73E}" type="slidenum">
              <a:rPr lang="en-US" altLang="zh-CN"/>
              <a:pPr/>
              <a:t>‹#›</a:t>
            </a:fld>
            <a:endParaRPr lang="en-US" altLang="zh-CN"/>
          </a:p>
        </p:txBody>
      </p:sp>
    </p:spTree>
    <p:extLst>
      <p:ext uri="{BB962C8B-B14F-4D97-AF65-F5344CB8AC3E}">
        <p14:creationId xmlns:p14="http://schemas.microsoft.com/office/powerpoint/2010/main" val="2887675138"/>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4914900"/>
            <a:ext cx="9144000" cy="22860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3300"/>
          </a:p>
        </p:txBody>
      </p:sp>
      <p:sp>
        <p:nvSpPr>
          <p:cNvPr id="3076" name="Rectangle 4"/>
          <p:cNvSpPr>
            <a:spLocks noGrp="1" noChangeArrowheads="1"/>
          </p:cNvSpPr>
          <p:nvPr>
            <p:ph type="title"/>
          </p:nvPr>
        </p:nvSpPr>
        <p:spPr bwMode="auto">
          <a:xfrm>
            <a:off x="1409700" y="228600"/>
            <a:ext cx="63246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标题</a:t>
            </a:r>
          </a:p>
        </p:txBody>
      </p:sp>
      <p:sp>
        <p:nvSpPr>
          <p:cNvPr id="3077" name="Rectangle 5"/>
          <p:cNvSpPr>
            <a:spLocks noGrp="1" noChangeArrowheads="1"/>
          </p:cNvSpPr>
          <p:nvPr>
            <p:ph type="body" idx="1"/>
          </p:nvPr>
        </p:nvSpPr>
        <p:spPr bwMode="auto">
          <a:xfrm>
            <a:off x="304800" y="914400"/>
            <a:ext cx="8610600" cy="371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正文第一级标题</a:t>
            </a:r>
            <a:endParaRPr lang="en-US" altLang="zh-CN"/>
          </a:p>
          <a:p>
            <a:pPr lvl="1"/>
            <a:r>
              <a:rPr lang="zh-CN" altLang="en-US"/>
              <a:t>正文第二级标题</a:t>
            </a:r>
            <a:endParaRPr lang="en-US" altLang="zh-CN"/>
          </a:p>
          <a:p>
            <a:pPr lvl="2"/>
            <a:r>
              <a:rPr lang="zh-CN" altLang="en-US"/>
              <a:t>正文第三级标题</a:t>
            </a:r>
            <a:endParaRPr lang="en-US" altLang="zh-CN"/>
          </a:p>
          <a:p>
            <a:pPr lvl="1"/>
            <a:endParaRPr lang="zh-CN" altLang="en-US"/>
          </a:p>
        </p:txBody>
      </p:sp>
      <p:sp>
        <p:nvSpPr>
          <p:cNvPr id="3078" name="Rectangle 6"/>
          <p:cNvSpPr>
            <a:spLocks noGrp="1" noChangeArrowheads="1"/>
          </p:cNvSpPr>
          <p:nvPr>
            <p:ph type="ftr" sz="quarter" idx="3"/>
          </p:nvPr>
        </p:nvSpPr>
        <p:spPr bwMode="auto">
          <a:xfrm>
            <a:off x="3276600" y="4914900"/>
            <a:ext cx="58674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900">
                <a:effectLst/>
                <a:latin typeface="Arial" charset="0"/>
                <a:ea typeface="宋体" charset="0"/>
                <a:cs typeface="宋体" charset="0"/>
              </a:defRPr>
            </a:lvl1pPr>
          </a:lstStyle>
          <a:p>
            <a:r>
              <a:rPr lang="en-US" altLang="zh-CN"/>
              <a:t>Gang Chen/CC/IHEP  </a:t>
            </a:r>
            <a:fld id="{1A711ADB-E04C-0046-BBA4-682063068679}" type="datetime1">
              <a:rPr lang="zh-CN" altLang="en-US"/>
              <a:pPr/>
              <a:t>2019/11/29</a:t>
            </a:fld>
            <a:r>
              <a:rPr lang="en-US" altLang="zh-CN"/>
              <a:t> - </a:t>
            </a:r>
            <a:fld id="{AF616710-59C7-7D46-88C5-C212D78FC1A6}" type="slidenum">
              <a:rPr lang="en-US" altLang="zh-CN"/>
              <a:pPr/>
              <a:t>‹#›</a:t>
            </a:fld>
            <a:endParaRPr lang="en-US" altLang="zh-CN"/>
          </a:p>
        </p:txBody>
      </p:sp>
      <p:sp>
        <p:nvSpPr>
          <p:cNvPr id="3079" name="Line 7"/>
          <p:cNvSpPr>
            <a:spLocks noChangeShapeType="1"/>
          </p:cNvSpPr>
          <p:nvPr/>
        </p:nvSpPr>
        <p:spPr bwMode="auto">
          <a:xfrm>
            <a:off x="0" y="4914900"/>
            <a:ext cx="9144000" cy="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3300"/>
          </a:p>
        </p:txBody>
      </p:sp>
      <p:pic>
        <p:nvPicPr>
          <p:cNvPr id="3081" name="Picture 9" descr="Untitled-1"/>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0" y="4842273"/>
            <a:ext cx="609600" cy="301228"/>
          </a:xfrm>
          <a:prstGeom prst="rect">
            <a:avLst/>
          </a:prstGeom>
          <a:noFill/>
          <a:extLst>
            <a:ext uri="{909E8E84-426E-40dd-AFC4-6F175D3DCCD1}">
              <a14:hiddenFill xmlns:a14="http://schemas.microsoft.com/office/drawing/2010/main" xmlns="">
                <a:solidFill>
                  <a:srgbClr val="FFFFFF"/>
                </a:solidFill>
              </a14:hiddenFill>
            </a:ext>
          </a:extLst>
        </p:spPr>
      </p:pic>
      <p:sp>
        <p:nvSpPr>
          <p:cNvPr id="3083" name="Rectangle 11"/>
          <p:cNvSpPr>
            <a:spLocks noChangeArrowheads="1"/>
          </p:cNvSpPr>
          <p:nvPr/>
        </p:nvSpPr>
        <p:spPr bwMode="auto">
          <a:xfrm>
            <a:off x="0" y="114300"/>
            <a:ext cx="76200" cy="628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3300"/>
          </a:p>
        </p:txBody>
      </p:sp>
      <p:sp>
        <p:nvSpPr>
          <p:cNvPr id="3084" name="Rectangle 12"/>
          <p:cNvSpPr>
            <a:spLocks noChangeArrowheads="1"/>
          </p:cNvSpPr>
          <p:nvPr/>
        </p:nvSpPr>
        <p:spPr bwMode="auto">
          <a:xfrm>
            <a:off x="0" y="914400"/>
            <a:ext cx="76200" cy="628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3300"/>
          </a:p>
        </p:txBody>
      </p:sp>
      <p:sp>
        <p:nvSpPr>
          <p:cNvPr id="11" name="页脚占位符 4"/>
          <p:cNvSpPr txBox="1">
            <a:spLocks/>
          </p:cNvSpPr>
          <p:nvPr userDrawn="1"/>
        </p:nvSpPr>
        <p:spPr bwMode="auto">
          <a:xfrm>
            <a:off x="6535814" y="4949156"/>
            <a:ext cx="2396972" cy="226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zh-CN"/>
            </a:defPPr>
            <a:lvl1pPr algn="ctr" rtl="0" fontAlgn="base">
              <a:spcBef>
                <a:spcPct val="0"/>
              </a:spcBef>
              <a:spcAft>
                <a:spcPct val="0"/>
              </a:spcAft>
              <a:defRPr sz="1200" b="1" kern="1200">
                <a:solidFill>
                  <a:schemeClr val="tx1"/>
                </a:solidFill>
                <a:effectLst/>
                <a:latin typeface="Comic Sans MS" charset="0"/>
                <a:ea typeface="幼圆" charset="0"/>
                <a:cs typeface="幼圆" charset="0"/>
              </a:defRPr>
            </a:lvl1pPr>
            <a:lvl2pPr marL="4572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2pPr>
            <a:lvl3pPr marL="9144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3pPr>
            <a:lvl4pPr marL="13716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4pPr>
            <a:lvl5pPr marL="1828800" algn="l" rtl="0" fontAlgn="base">
              <a:spcBef>
                <a:spcPct val="0"/>
              </a:spcBef>
              <a:spcAft>
                <a:spcPct val="0"/>
              </a:spcAft>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5pPr>
            <a:lvl6pPr marL="22860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6pPr>
            <a:lvl7pPr marL="27432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7pPr>
            <a:lvl8pPr marL="32004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8pPr>
            <a:lvl9pPr marL="3657600" algn="l" defTabSz="457200" rtl="0" eaLnBrk="1" latinLnBrk="0" hangingPunct="1">
              <a:defRPr sz="4400" b="1" kern="1200">
                <a:solidFill>
                  <a:schemeClr val="tx2"/>
                </a:solidFill>
                <a:effectLst>
                  <a:outerShdw blurRad="38100" dist="38100" dir="2700000" algn="tl">
                    <a:srgbClr val="000000">
                      <a:alpha val="43137"/>
                    </a:srgbClr>
                  </a:outerShdw>
                </a:effectLst>
                <a:latin typeface="Comic Sans MS" charset="0"/>
                <a:ea typeface="幼圆" charset="0"/>
                <a:cs typeface="幼圆" charset="0"/>
              </a:defRPr>
            </a:lvl9pPr>
          </a:lstStyle>
          <a:p>
            <a:pPr algn="r"/>
            <a:fld id="{E3255F79-3069-49B9-AFAF-1FC8B3BC2120}" type="slidenum">
              <a:rPr lang="en-US" altLang="zh-CN" sz="900" b="0" smtClean="0"/>
              <a:pPr algn="r"/>
              <a:t>‹#›</a:t>
            </a:fld>
            <a:endParaRPr lang="en-US" altLang="zh-CN" sz="900" b="0"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2" r:id="rId12"/>
    <p:sldLayoutId id="2147483703" r:id="rId13"/>
    <p:sldLayoutId id="2147483704" r:id="rId14"/>
    <p:sldLayoutId id="2147483705" r:id="rId15"/>
    <p:sldLayoutId id="2147483706" r:id="rId16"/>
    <p:sldLayoutId id="2147483707" r:id="rId17"/>
  </p:sldLayoutIdLst>
  <p:transition spd="med">
    <p:zoom/>
  </p:transition>
  <p:hf sldNum="0" hdr="0" dt="0"/>
  <p:txStyles>
    <p:titleStyle>
      <a:lvl1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5pPr>
      <a:lvl6pPr marL="342892"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6pPr>
      <a:lvl7pPr marL="685783"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7pPr>
      <a:lvl8pPr marL="1028675"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8pPr>
      <a:lvl9pPr marL="1371566"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9pPr>
    </p:titleStyle>
    <p:bodyStyle>
      <a:lvl1pPr marL="257168" indent="-257168"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557199" indent="-214308" algn="l" rtl="0" eaLnBrk="1" fontAlgn="base" hangingPunct="1">
        <a:lnSpc>
          <a:spcPct val="110000"/>
        </a:lnSpc>
        <a:spcBef>
          <a:spcPct val="20000"/>
        </a:spcBef>
        <a:spcAft>
          <a:spcPct val="0"/>
        </a:spcAft>
        <a:buClr>
          <a:srgbClr val="000066"/>
        </a:buClr>
        <a:buChar char="•"/>
        <a:defRPr sz="1800" b="1">
          <a:solidFill>
            <a:schemeClr val="tx2"/>
          </a:solidFill>
          <a:effectLst>
            <a:outerShdw blurRad="38100" dist="38100" dir="2700000" algn="tl">
              <a:srgbClr val="DDDDDD"/>
            </a:outerShdw>
          </a:effectLst>
          <a:latin typeface="+mn-lt"/>
          <a:ea typeface="+mn-ea"/>
          <a:cs typeface="+mn-cs"/>
        </a:defRPr>
      </a:lvl2pPr>
      <a:lvl3pPr marL="857228" indent="-171446" algn="l" rtl="0" eaLnBrk="1" fontAlgn="base" hangingPunct="1">
        <a:lnSpc>
          <a:spcPct val="110000"/>
        </a:lnSpc>
        <a:spcBef>
          <a:spcPct val="20000"/>
        </a:spcBef>
        <a:spcAft>
          <a:spcPct val="0"/>
        </a:spcAft>
        <a:buClr>
          <a:srgbClr val="000066"/>
        </a:buClr>
        <a:buSzPct val="80000"/>
        <a:buFont typeface="Wingdings" charset="0"/>
        <a:buChar char="§"/>
        <a:defRPr b="1">
          <a:solidFill>
            <a:schemeClr val="tx2"/>
          </a:solidFill>
          <a:effectLst>
            <a:outerShdw blurRad="38100" dist="38100" dir="2700000" algn="tl">
              <a:srgbClr val="DDDDDD"/>
            </a:outerShdw>
          </a:effectLst>
          <a:latin typeface="+mn-lt"/>
          <a:ea typeface="+mn-ea"/>
          <a:cs typeface="+mn-cs"/>
        </a:defRPr>
      </a:lvl3pPr>
      <a:lvl4pPr marL="1200120" indent="-171446" algn="l" rtl="0" eaLnBrk="1" fontAlgn="base" hangingPunct="1">
        <a:spcBef>
          <a:spcPct val="20000"/>
        </a:spcBef>
        <a:spcAft>
          <a:spcPct val="0"/>
        </a:spcAft>
        <a:buChar char="–"/>
        <a:defRPr>
          <a:solidFill>
            <a:schemeClr val="tx1"/>
          </a:solidFill>
          <a:latin typeface="Arial" charset="0"/>
          <a:ea typeface="+mn-ea"/>
          <a:cs typeface="+mn-cs"/>
        </a:defRPr>
      </a:lvl4pPr>
      <a:lvl5pPr marL="1543012" indent="-171446" algn="l" rtl="0" eaLnBrk="1" fontAlgn="base" hangingPunct="1">
        <a:spcBef>
          <a:spcPct val="20000"/>
        </a:spcBef>
        <a:spcAft>
          <a:spcPct val="0"/>
        </a:spcAft>
        <a:buChar char="»"/>
        <a:defRPr sz="1200">
          <a:solidFill>
            <a:schemeClr val="tx1"/>
          </a:solidFill>
          <a:latin typeface="Arial" charset="0"/>
          <a:ea typeface="+mn-ea"/>
          <a:cs typeface="+mn-cs"/>
        </a:defRPr>
      </a:lvl5pPr>
      <a:lvl6pPr marL="1885903" indent="-171446" algn="l" rtl="0" eaLnBrk="1" fontAlgn="base" hangingPunct="1">
        <a:spcBef>
          <a:spcPct val="20000"/>
        </a:spcBef>
        <a:spcAft>
          <a:spcPct val="0"/>
        </a:spcAft>
        <a:buChar char="»"/>
        <a:defRPr sz="1200">
          <a:solidFill>
            <a:schemeClr val="tx1"/>
          </a:solidFill>
          <a:latin typeface="Arial" charset="0"/>
          <a:ea typeface="+mn-ea"/>
          <a:cs typeface="+mn-cs"/>
        </a:defRPr>
      </a:lvl6pPr>
      <a:lvl7pPr marL="2228795" indent="-171446" algn="l" rtl="0" eaLnBrk="1" fontAlgn="base" hangingPunct="1">
        <a:spcBef>
          <a:spcPct val="20000"/>
        </a:spcBef>
        <a:spcAft>
          <a:spcPct val="0"/>
        </a:spcAft>
        <a:buChar char="»"/>
        <a:defRPr sz="1200">
          <a:solidFill>
            <a:schemeClr val="tx1"/>
          </a:solidFill>
          <a:latin typeface="Arial" charset="0"/>
          <a:ea typeface="+mn-ea"/>
          <a:cs typeface="+mn-cs"/>
        </a:defRPr>
      </a:lvl7pPr>
      <a:lvl8pPr marL="2571686" indent="-171446" algn="l" rtl="0" eaLnBrk="1" fontAlgn="base" hangingPunct="1">
        <a:spcBef>
          <a:spcPct val="20000"/>
        </a:spcBef>
        <a:spcAft>
          <a:spcPct val="0"/>
        </a:spcAft>
        <a:buChar char="»"/>
        <a:defRPr sz="1200">
          <a:solidFill>
            <a:schemeClr val="tx1"/>
          </a:solidFill>
          <a:latin typeface="Arial" charset="0"/>
          <a:ea typeface="+mn-ea"/>
          <a:cs typeface="+mn-cs"/>
        </a:defRPr>
      </a:lvl8pPr>
      <a:lvl9pPr marL="2914577" indent="-171446" algn="l" rtl="0" eaLnBrk="1" fontAlgn="base" hangingPunct="1">
        <a:spcBef>
          <a:spcPct val="20000"/>
        </a:spcBef>
        <a:spcAft>
          <a:spcPct val="0"/>
        </a:spcAft>
        <a:buChar char="»"/>
        <a:defRPr sz="1200">
          <a:solidFill>
            <a:schemeClr val="tx1"/>
          </a:solidFill>
          <a:latin typeface="Arial" charset="0"/>
          <a:ea typeface="+mn-ea"/>
          <a:cs typeface="+mn-cs"/>
        </a:defRPr>
      </a:lvl9pPr>
    </p:bodyStyle>
    <p:otherStyle>
      <a:defPPr>
        <a:defRPr lang="zh-CN"/>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1.bin"/><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ihepbox.ihep.ac.cn/ihepbox/index.php/s/ARxr7cMTK7WZQGC" TargetMode="External"/><Relationship Id="rId4" Type="http://schemas.openxmlformats.org/officeDocument/2006/relationships/hyperlink" Target="http://ihepbox.ihep.ac.cn/ihepbox/index.php/s/MVwdCG7uRHgKKk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tiff"/><Relationship Id="rId11" Type="http://schemas.openxmlformats.org/officeDocument/2006/relationships/image" Target="../media/image89.tiff"/><Relationship Id="rId5" Type="http://schemas.openxmlformats.org/officeDocument/2006/relationships/image" Target="../media/image83.tiff"/><Relationship Id="rId10" Type="http://schemas.openxmlformats.org/officeDocument/2006/relationships/image" Target="../media/image88.tiff"/><Relationship Id="rId4" Type="http://schemas.openxmlformats.org/officeDocument/2006/relationships/image" Target="../media/image82.emf"/><Relationship Id="rId9" Type="http://schemas.openxmlformats.org/officeDocument/2006/relationships/image" Target="../media/image87.tiff"/></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mailto:hsf-coordination@googlegroups.com"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hyperlink" Target="https://indico.cern.ch/event/613093/" TargetMode="External"/><Relationship Id="rId3" Type="http://schemas.openxmlformats.org/officeDocument/2006/relationships/hyperlink" Target="http://hepsoftwarefoundation.org/assets/CWP-Charge-HSF.pdf" TargetMode="External"/><Relationship Id="rId7" Type="http://schemas.openxmlformats.org/officeDocument/2006/relationships/hyperlink" Target="https://arxiv.org/abs/1712.06982"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indico.cern.ch/event/658060/" TargetMode="External"/><Relationship Id="rId5" Type="http://schemas.openxmlformats.org/officeDocument/2006/relationships/image" Target="../media/image119.png"/><Relationship Id="rId10" Type="http://schemas.openxmlformats.org/officeDocument/2006/relationships/image" Target="../media/image121.png"/><Relationship Id="rId4" Type="http://schemas.openxmlformats.org/officeDocument/2006/relationships/hyperlink" Target="http://indico.cern.ch/event/570249/" TargetMode="External"/><Relationship Id="rId9" Type="http://schemas.openxmlformats.org/officeDocument/2006/relationships/image" Target="../media/image120.jpe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hyperlink" Target="http://hepsoftwarefoundation.org/activities/cwp.html" TargetMode="Externa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information-technology.web.cern.ch/" TargetMode="External"/><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88091" y="1674434"/>
            <a:ext cx="5567822" cy="708896"/>
          </a:xfrm>
          <a:prstGeom prst="rect">
            <a:avLst/>
          </a:prstGeom>
        </p:spPr>
        <p:txBody>
          <a:bodyPr/>
          <a:lstStyle>
            <a:lvl1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9pPr>
          </a:lstStyle>
          <a:p>
            <a:r>
              <a:rPr lang="zh-CN" altLang="zh-CN" sz="3000" b="0" dirty="0">
                <a:solidFill>
                  <a:srgbClr val="000090"/>
                </a:solidFill>
                <a:latin typeface="+mj-ea"/>
              </a:rPr>
              <a:t>高能物理</a:t>
            </a:r>
            <a:r>
              <a:rPr lang="zh-CN" altLang="en-US" sz="3000" b="0" dirty="0">
                <a:solidFill>
                  <a:srgbClr val="000090"/>
                </a:solidFill>
                <a:latin typeface="+mj-ea"/>
              </a:rPr>
              <a:t>科学计算环境</a:t>
            </a:r>
            <a:endParaRPr lang="en-US" altLang="zh-CN" sz="3000" b="0" dirty="0">
              <a:solidFill>
                <a:srgbClr val="000090"/>
              </a:solidFill>
              <a:latin typeface="+mj-ea"/>
            </a:endParaRPr>
          </a:p>
          <a:p>
            <a:r>
              <a:rPr lang="zh-CN" altLang="en-US" sz="3000" b="0" dirty="0">
                <a:solidFill>
                  <a:srgbClr val="000090"/>
                </a:solidFill>
                <a:latin typeface="+mj-ea"/>
              </a:rPr>
              <a:t>与国际网格合作</a:t>
            </a:r>
            <a:endParaRPr lang="en-US" altLang="zh-CN" sz="3000" b="0" dirty="0">
              <a:solidFill>
                <a:srgbClr val="000090"/>
              </a:solidFill>
              <a:latin typeface="+mj-ea"/>
            </a:endParaRPr>
          </a:p>
        </p:txBody>
      </p:sp>
      <p:sp>
        <p:nvSpPr>
          <p:cNvPr id="3" name="Rectangle 3"/>
          <p:cNvSpPr txBox="1">
            <a:spLocks noChangeArrowheads="1"/>
          </p:cNvSpPr>
          <p:nvPr/>
        </p:nvSpPr>
        <p:spPr>
          <a:xfrm>
            <a:off x="2171700" y="3806924"/>
            <a:ext cx="4800600" cy="1076445"/>
          </a:xfrm>
          <a:prstGeom prst="rect">
            <a:avLst/>
          </a:prstGeom>
          <a:noFill/>
        </p:spPr>
        <p:txBody>
          <a:bodyPr/>
          <a:lstStyle>
            <a:lvl1pPr marL="342900" indent="-342900" algn="l" rtl="0" eaLnBrk="1" fontAlgn="base" hangingPunct="1">
              <a:spcBef>
                <a:spcPct val="20000"/>
              </a:spcBef>
              <a:spcAft>
                <a:spcPct val="0"/>
              </a:spcAft>
              <a:buClr>
                <a:srgbClr val="ECAE14"/>
              </a:buClr>
              <a:buSzPct val="110000"/>
              <a:buChar char="•"/>
              <a:defRPr sz="3200" b="1">
                <a:solidFill>
                  <a:schemeClr val="tx2"/>
                </a:solidFill>
                <a:effectLst>
                  <a:outerShdw blurRad="38100" dist="38100" dir="2700000" algn="tl">
                    <a:srgbClr val="DDDDDD"/>
                  </a:outerShdw>
                </a:effectLst>
                <a:latin typeface="+mn-lt"/>
                <a:ea typeface="+mn-ea"/>
                <a:cs typeface="+mn-cs"/>
              </a:defRPr>
            </a:lvl1pPr>
            <a:lvl2pPr marL="742950" indent="-285750" algn="l" rtl="0" eaLnBrk="1" fontAlgn="base" hangingPunct="1">
              <a:spcBef>
                <a:spcPct val="20000"/>
              </a:spcBef>
              <a:spcAft>
                <a:spcPct val="0"/>
              </a:spcAft>
              <a:buClr>
                <a:srgbClr val="000066"/>
              </a:buClr>
              <a:buChar char="•"/>
              <a:defRPr sz="2400" b="1">
                <a:solidFill>
                  <a:schemeClr val="tx2"/>
                </a:solidFill>
                <a:effectLst>
                  <a:outerShdw blurRad="38100" dist="38100" dir="2700000" algn="tl">
                    <a:srgbClr val="DDDDDD"/>
                  </a:outerShdw>
                </a:effectLst>
                <a:latin typeface="+mn-lt"/>
                <a:ea typeface="+mn-ea"/>
                <a:cs typeface="+mn-cs"/>
              </a:defRPr>
            </a:lvl2pPr>
            <a:lvl3pPr marL="1143000" indent="-228600" algn="l" rtl="0" eaLnBrk="1" fontAlgn="base" hangingPunct="1">
              <a:spcBef>
                <a:spcPct val="20000"/>
              </a:spcBef>
              <a:spcAft>
                <a:spcPct val="0"/>
              </a:spcAft>
              <a:buClr>
                <a:srgbClr val="000066"/>
              </a:buClr>
              <a:buSzPct val="80000"/>
              <a:buFont typeface="Wingdings" charset="0"/>
              <a:buChar char="§"/>
              <a:defRPr b="1">
                <a:solidFill>
                  <a:schemeClr val="tx2"/>
                </a:solidFill>
                <a:effectLst>
                  <a:outerShdw blurRad="38100" dist="38100" dir="2700000" algn="tl">
                    <a:srgbClr val="DDDDDD"/>
                  </a:outerShdw>
                </a:effectLst>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Arial" charset="0"/>
                <a:ea typeface="+mn-ea"/>
                <a:cs typeface="+mn-cs"/>
              </a:defRPr>
            </a:lvl4pPr>
            <a:lvl5pPr marL="2057400" indent="-228600" algn="l" rtl="0" eaLnBrk="1" fontAlgn="base" hangingPunct="1">
              <a:spcBef>
                <a:spcPct val="20000"/>
              </a:spcBef>
              <a:spcAft>
                <a:spcPct val="0"/>
              </a:spcAft>
              <a:buChar char="»"/>
              <a:defRPr sz="1600">
                <a:solidFill>
                  <a:schemeClr val="tx1"/>
                </a:solidFill>
                <a:latin typeface="Arial" charset="0"/>
                <a:ea typeface="+mn-ea"/>
                <a:cs typeface="+mn-cs"/>
              </a:defRPr>
            </a:lvl5pPr>
            <a:lvl6pPr marL="2514600" indent="-228600" algn="l" rtl="0" eaLnBrk="1" fontAlgn="base" hangingPunct="1">
              <a:spcBef>
                <a:spcPct val="20000"/>
              </a:spcBef>
              <a:spcAft>
                <a:spcPct val="0"/>
              </a:spcAft>
              <a:buChar char="»"/>
              <a:defRPr sz="1600">
                <a:solidFill>
                  <a:schemeClr val="tx1"/>
                </a:solidFill>
                <a:latin typeface="Arial" charset="0"/>
                <a:ea typeface="+mn-ea"/>
                <a:cs typeface="+mn-cs"/>
              </a:defRPr>
            </a:lvl6pPr>
            <a:lvl7pPr marL="2971800" indent="-228600" algn="l" rtl="0" eaLnBrk="1" fontAlgn="base" hangingPunct="1">
              <a:spcBef>
                <a:spcPct val="20000"/>
              </a:spcBef>
              <a:spcAft>
                <a:spcPct val="0"/>
              </a:spcAft>
              <a:buChar char="»"/>
              <a:defRPr sz="1600">
                <a:solidFill>
                  <a:schemeClr val="tx1"/>
                </a:solidFill>
                <a:latin typeface="Arial" charset="0"/>
                <a:ea typeface="+mn-ea"/>
                <a:cs typeface="+mn-cs"/>
              </a:defRPr>
            </a:lvl7pPr>
            <a:lvl8pPr marL="3429000" indent="-228600" algn="l" rtl="0" eaLnBrk="1" fontAlgn="base" hangingPunct="1">
              <a:spcBef>
                <a:spcPct val="20000"/>
              </a:spcBef>
              <a:spcAft>
                <a:spcPct val="0"/>
              </a:spcAft>
              <a:buChar char="»"/>
              <a:defRPr sz="1600">
                <a:solidFill>
                  <a:schemeClr val="tx1"/>
                </a:solidFill>
                <a:latin typeface="Arial" charset="0"/>
                <a:ea typeface="+mn-ea"/>
                <a:cs typeface="+mn-cs"/>
              </a:defRPr>
            </a:lvl8pPr>
            <a:lvl9pPr marL="3886200" indent="-228600" algn="l" rtl="0" eaLnBrk="1" fontAlgn="base" hangingPunct="1">
              <a:spcBef>
                <a:spcPct val="20000"/>
              </a:spcBef>
              <a:spcAft>
                <a:spcPct val="0"/>
              </a:spcAft>
              <a:buChar char="»"/>
              <a:defRPr sz="1600">
                <a:solidFill>
                  <a:schemeClr val="tx1"/>
                </a:solidFill>
                <a:latin typeface="Arial" charset="0"/>
                <a:ea typeface="+mn-ea"/>
                <a:cs typeface="+mn-cs"/>
              </a:defRPr>
            </a:lvl9pPr>
          </a:lstStyle>
          <a:p>
            <a:pPr marL="0" indent="0" algn="ctr">
              <a:buNone/>
            </a:pPr>
            <a:r>
              <a:rPr lang="zh-CN" altLang="en-US" sz="1500" b="0" dirty="0">
                <a:latin typeface="Arial" charset="0"/>
                <a:ea typeface="黑体" charset="0"/>
              </a:rPr>
              <a:t>陈 刚</a:t>
            </a:r>
            <a:endParaRPr lang="en-US" altLang="zh-CN" sz="1500" b="0" dirty="0">
              <a:latin typeface="Arial" charset="0"/>
              <a:ea typeface="黑体" charset="0"/>
            </a:endParaRPr>
          </a:p>
          <a:p>
            <a:pPr marL="0" indent="0" algn="ctr">
              <a:buNone/>
            </a:pPr>
            <a:r>
              <a:rPr lang="zh-CN" altLang="en-US" sz="1500" b="0" dirty="0">
                <a:latin typeface="Arial" charset="0"/>
                <a:ea typeface="黑体" charset="0"/>
              </a:rPr>
              <a:t>中国科学院高能物理研究所</a:t>
            </a:r>
            <a:endParaRPr lang="en-US" altLang="zh-CN" sz="1500" b="0" dirty="0">
              <a:latin typeface="Arial" charset="0"/>
              <a:ea typeface="黑体" charset="0"/>
            </a:endParaRPr>
          </a:p>
          <a:p>
            <a:pPr marL="0" indent="0" algn="ctr">
              <a:buNone/>
            </a:pPr>
            <a:endParaRPr lang="en-US" altLang="zh-CN" sz="1500" b="0" dirty="0">
              <a:latin typeface="Arial" charset="0"/>
              <a:ea typeface="黑体" charset="0"/>
            </a:endParaRPr>
          </a:p>
        </p:txBody>
      </p:sp>
      <p:sp>
        <p:nvSpPr>
          <p:cNvPr id="11" name="Rectangle 3"/>
          <p:cNvSpPr txBox="1">
            <a:spLocks noChangeArrowheads="1"/>
          </p:cNvSpPr>
          <p:nvPr/>
        </p:nvSpPr>
        <p:spPr>
          <a:xfrm>
            <a:off x="2171700" y="2760173"/>
            <a:ext cx="4800600" cy="352839"/>
          </a:xfrm>
          <a:prstGeom prst="rect">
            <a:avLst/>
          </a:prstGeom>
          <a:noFill/>
        </p:spPr>
        <p:txBody>
          <a:bodyPr/>
          <a:lstStyle>
            <a:lvl1pPr marL="342900" indent="-342900" algn="l" rtl="0" eaLnBrk="1" fontAlgn="base" hangingPunct="1">
              <a:spcBef>
                <a:spcPct val="20000"/>
              </a:spcBef>
              <a:spcAft>
                <a:spcPct val="0"/>
              </a:spcAft>
              <a:buClr>
                <a:srgbClr val="ECAE14"/>
              </a:buClr>
              <a:buSzPct val="110000"/>
              <a:buChar char="•"/>
              <a:defRPr sz="3200" b="1">
                <a:solidFill>
                  <a:schemeClr val="tx2"/>
                </a:solidFill>
                <a:effectLst>
                  <a:outerShdw blurRad="38100" dist="38100" dir="2700000" algn="tl">
                    <a:srgbClr val="DDDDDD"/>
                  </a:outerShdw>
                </a:effectLst>
                <a:latin typeface="+mn-lt"/>
                <a:ea typeface="+mn-ea"/>
                <a:cs typeface="+mn-cs"/>
              </a:defRPr>
            </a:lvl1pPr>
            <a:lvl2pPr marL="742950" indent="-285750" algn="l" rtl="0" eaLnBrk="1" fontAlgn="base" hangingPunct="1">
              <a:spcBef>
                <a:spcPct val="20000"/>
              </a:spcBef>
              <a:spcAft>
                <a:spcPct val="0"/>
              </a:spcAft>
              <a:buClr>
                <a:srgbClr val="000066"/>
              </a:buClr>
              <a:buChar char="•"/>
              <a:defRPr sz="2400" b="1">
                <a:solidFill>
                  <a:schemeClr val="tx2"/>
                </a:solidFill>
                <a:effectLst>
                  <a:outerShdw blurRad="38100" dist="38100" dir="2700000" algn="tl">
                    <a:srgbClr val="DDDDDD"/>
                  </a:outerShdw>
                </a:effectLst>
                <a:latin typeface="+mn-lt"/>
                <a:ea typeface="+mn-ea"/>
                <a:cs typeface="+mn-cs"/>
              </a:defRPr>
            </a:lvl2pPr>
            <a:lvl3pPr marL="1143000" indent="-228600" algn="l" rtl="0" eaLnBrk="1" fontAlgn="base" hangingPunct="1">
              <a:spcBef>
                <a:spcPct val="20000"/>
              </a:spcBef>
              <a:spcAft>
                <a:spcPct val="0"/>
              </a:spcAft>
              <a:buClr>
                <a:srgbClr val="000066"/>
              </a:buClr>
              <a:buSzPct val="80000"/>
              <a:buFont typeface="Wingdings" charset="0"/>
              <a:buChar char="§"/>
              <a:defRPr b="1">
                <a:solidFill>
                  <a:schemeClr val="tx2"/>
                </a:solidFill>
                <a:effectLst>
                  <a:outerShdw blurRad="38100" dist="38100" dir="2700000" algn="tl">
                    <a:srgbClr val="DDDDDD"/>
                  </a:outerShdw>
                </a:effectLst>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Arial" charset="0"/>
                <a:ea typeface="+mn-ea"/>
                <a:cs typeface="+mn-cs"/>
              </a:defRPr>
            </a:lvl4pPr>
            <a:lvl5pPr marL="2057400" indent="-228600" algn="l" rtl="0" eaLnBrk="1" fontAlgn="base" hangingPunct="1">
              <a:spcBef>
                <a:spcPct val="20000"/>
              </a:spcBef>
              <a:spcAft>
                <a:spcPct val="0"/>
              </a:spcAft>
              <a:buChar char="»"/>
              <a:defRPr sz="1600">
                <a:solidFill>
                  <a:schemeClr val="tx1"/>
                </a:solidFill>
                <a:latin typeface="Arial" charset="0"/>
                <a:ea typeface="+mn-ea"/>
                <a:cs typeface="+mn-cs"/>
              </a:defRPr>
            </a:lvl5pPr>
            <a:lvl6pPr marL="2514600" indent="-228600" algn="l" rtl="0" eaLnBrk="1" fontAlgn="base" hangingPunct="1">
              <a:spcBef>
                <a:spcPct val="20000"/>
              </a:spcBef>
              <a:spcAft>
                <a:spcPct val="0"/>
              </a:spcAft>
              <a:buChar char="»"/>
              <a:defRPr sz="1600">
                <a:solidFill>
                  <a:schemeClr val="tx1"/>
                </a:solidFill>
                <a:latin typeface="Arial" charset="0"/>
                <a:ea typeface="+mn-ea"/>
                <a:cs typeface="+mn-cs"/>
              </a:defRPr>
            </a:lvl6pPr>
            <a:lvl7pPr marL="2971800" indent="-228600" algn="l" rtl="0" eaLnBrk="1" fontAlgn="base" hangingPunct="1">
              <a:spcBef>
                <a:spcPct val="20000"/>
              </a:spcBef>
              <a:spcAft>
                <a:spcPct val="0"/>
              </a:spcAft>
              <a:buChar char="»"/>
              <a:defRPr sz="1600">
                <a:solidFill>
                  <a:schemeClr val="tx1"/>
                </a:solidFill>
                <a:latin typeface="Arial" charset="0"/>
                <a:ea typeface="+mn-ea"/>
                <a:cs typeface="+mn-cs"/>
              </a:defRPr>
            </a:lvl7pPr>
            <a:lvl8pPr marL="3429000" indent="-228600" algn="l" rtl="0" eaLnBrk="1" fontAlgn="base" hangingPunct="1">
              <a:spcBef>
                <a:spcPct val="20000"/>
              </a:spcBef>
              <a:spcAft>
                <a:spcPct val="0"/>
              </a:spcAft>
              <a:buChar char="»"/>
              <a:defRPr sz="1600">
                <a:solidFill>
                  <a:schemeClr val="tx1"/>
                </a:solidFill>
                <a:latin typeface="Arial" charset="0"/>
                <a:ea typeface="+mn-ea"/>
                <a:cs typeface="+mn-cs"/>
              </a:defRPr>
            </a:lvl8pPr>
            <a:lvl9pPr marL="3886200" indent="-228600" algn="l" rtl="0" eaLnBrk="1" fontAlgn="base" hangingPunct="1">
              <a:spcBef>
                <a:spcPct val="20000"/>
              </a:spcBef>
              <a:spcAft>
                <a:spcPct val="0"/>
              </a:spcAft>
              <a:buChar char="»"/>
              <a:defRPr sz="1600">
                <a:solidFill>
                  <a:schemeClr val="tx1"/>
                </a:solidFill>
                <a:latin typeface="Arial" charset="0"/>
                <a:ea typeface="+mn-ea"/>
                <a:cs typeface="+mn-cs"/>
              </a:defRPr>
            </a:lvl9pPr>
          </a:lstStyle>
          <a:p>
            <a:pPr marL="0" indent="0" algn="ctr">
              <a:buNone/>
            </a:pPr>
            <a:r>
              <a:rPr lang="zh-CN" altLang="en-US" sz="1500" b="0" dirty="0">
                <a:latin typeface="Arial" charset="0"/>
                <a:ea typeface="黑体" charset="0"/>
              </a:rPr>
              <a:t>开放科学计算技术研讨会</a:t>
            </a:r>
            <a:endParaRPr lang="en-US" altLang="zh-CN" sz="1500" b="0" dirty="0">
              <a:latin typeface="Arial" charset="0"/>
              <a:ea typeface="黑体" charset="0"/>
            </a:endParaRPr>
          </a:p>
          <a:p>
            <a:pPr marL="0" indent="0" algn="ctr">
              <a:buNone/>
            </a:pPr>
            <a:r>
              <a:rPr lang="zh-CN" altLang="en-US" sz="1500" b="0" dirty="0">
                <a:latin typeface="Arial" charset="0"/>
                <a:ea typeface="黑体" charset="0"/>
              </a:rPr>
              <a:t>厦门，</a:t>
            </a:r>
            <a:fld id="{E159D7D5-0A2A-AC4D-AE04-1F38D2381372}" type="datetime5">
              <a:rPr lang="en-US" altLang="zh-CN" sz="1500" b="0">
                <a:latin typeface="Arial" charset="0"/>
                <a:ea typeface="黑体" charset="0"/>
              </a:rPr>
              <a:pPr marL="0" indent="0" algn="ctr">
                <a:buNone/>
              </a:pPr>
              <a:t>29-Nov-19</a:t>
            </a:fld>
            <a:endParaRPr lang="en-US" altLang="zh-CN" sz="1500" b="0" dirty="0">
              <a:latin typeface="Arial" charset="0"/>
              <a:ea typeface="黑体" charset="0"/>
            </a:endParaRPr>
          </a:p>
        </p:txBody>
      </p:sp>
    </p:spTree>
    <p:extLst>
      <p:ext uri="{BB962C8B-B14F-4D97-AF65-F5344CB8AC3E}">
        <p14:creationId xmlns:p14="http://schemas.microsoft.com/office/powerpoint/2010/main" val="351261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58619" y="228600"/>
            <a:ext cx="5085107" cy="514350"/>
          </a:xfrm>
        </p:spPr>
        <p:txBody>
          <a:bodyPr/>
          <a:lstStyle/>
          <a:p>
            <a:r>
              <a:rPr lang="zh-CN" altLang="en-US" dirty="0"/>
              <a:t>高性能计算和大数据处理</a:t>
            </a:r>
          </a:p>
        </p:txBody>
      </p:sp>
      <p:sp>
        <p:nvSpPr>
          <p:cNvPr id="3" name="内容占位符 2"/>
          <p:cNvSpPr>
            <a:spLocks noGrp="1"/>
          </p:cNvSpPr>
          <p:nvPr>
            <p:ph idx="1"/>
          </p:nvPr>
        </p:nvSpPr>
        <p:spPr>
          <a:xfrm>
            <a:off x="1485900" y="1018452"/>
            <a:ext cx="6172200" cy="3459076"/>
          </a:xfrm>
        </p:spPr>
        <p:txBody>
          <a:bodyPr/>
          <a:lstStyle/>
          <a:p>
            <a:r>
              <a:rPr lang="zh-CN" altLang="en-US" sz="1500" b="0" dirty="0"/>
              <a:t>高能物理</a:t>
            </a:r>
            <a:r>
              <a:rPr lang="zh-CN" altLang="zh-CN" sz="1500" b="0" dirty="0"/>
              <a:t>科学研究能否成功依赖于计算技术的发展</a:t>
            </a:r>
            <a:endParaRPr lang="en-US" altLang="zh-CN" sz="1500" b="0" dirty="0"/>
          </a:p>
          <a:p>
            <a:r>
              <a:rPr lang="zh-CN" altLang="zh-CN" sz="1500" b="0" dirty="0"/>
              <a:t>实验采集到的数据需要强大的计算系统对其进行分析处理</a:t>
            </a:r>
            <a:endParaRPr lang="en-US" altLang="zh-CN" sz="1500" b="0" dirty="0"/>
          </a:p>
          <a:p>
            <a:r>
              <a:rPr lang="zh-CN" altLang="en-US" sz="1500" b="0" dirty="0"/>
              <a:t>物理模拟及理论计算需要强大的高性能计算支撑</a:t>
            </a:r>
            <a:endParaRPr lang="en-US" altLang="zh-CN" sz="1500" b="0" dirty="0"/>
          </a:p>
          <a:p>
            <a:r>
              <a:rPr lang="zh-CN" altLang="zh-CN" sz="1500" b="0" dirty="0"/>
              <a:t>不同的数据处理任务采用不同的计算模式</a:t>
            </a:r>
            <a:endParaRPr lang="en-US" altLang="zh-CN" sz="1500" b="0" dirty="0"/>
          </a:p>
          <a:p>
            <a:pPr lvl="1"/>
            <a:r>
              <a:rPr lang="zh-CN" altLang="en-US" sz="1350" b="0" dirty="0"/>
              <a:t>粒子加速器和探测器的计算机模拟设计：</a:t>
            </a:r>
            <a:r>
              <a:rPr lang="zh-CN" altLang="en-US" sz="1350" b="0" dirty="0">
                <a:solidFill>
                  <a:srgbClr val="FF0000"/>
                </a:solidFill>
              </a:rPr>
              <a:t>计算密集型</a:t>
            </a:r>
          </a:p>
          <a:p>
            <a:pPr lvl="1"/>
            <a:r>
              <a:rPr lang="zh-CN" altLang="en-US" sz="1350" b="0" dirty="0"/>
              <a:t>粒子探测器观测到的海量科学数据的分析处理：</a:t>
            </a:r>
            <a:r>
              <a:rPr lang="zh-CN" altLang="en-US" sz="1350" b="0" dirty="0">
                <a:solidFill>
                  <a:srgbClr val="FF0000"/>
                </a:solidFill>
              </a:rPr>
              <a:t>数据密集型</a:t>
            </a:r>
          </a:p>
          <a:p>
            <a:pPr lvl="1"/>
            <a:r>
              <a:rPr lang="zh-CN" altLang="en-US" sz="1350" b="0" dirty="0"/>
              <a:t>高能物理理论研究中的高强度的科学计算：</a:t>
            </a:r>
            <a:r>
              <a:rPr lang="zh-CN" altLang="en-US" sz="1350" b="0" dirty="0">
                <a:solidFill>
                  <a:srgbClr val="FF0000"/>
                </a:solidFill>
              </a:rPr>
              <a:t>计算密集型</a:t>
            </a:r>
          </a:p>
          <a:p>
            <a:pPr marL="342892" lvl="1" indent="0">
              <a:buNone/>
            </a:pPr>
            <a:r>
              <a:rPr lang="zh-CN" altLang="en-US" sz="1350" b="0" dirty="0">
                <a:solidFill>
                  <a:srgbClr val="000090"/>
                </a:solidFill>
              </a:rPr>
              <a:t>    </a:t>
            </a:r>
            <a:r>
              <a:rPr lang="zh-CN" altLang="en-US" sz="1350" b="0" dirty="0">
                <a:solidFill>
                  <a:srgbClr val="000090"/>
                </a:solidFill>
                <a:latin typeface="+mn-ea"/>
              </a:rPr>
              <a:t> 例如格点量子色动力学（格点</a:t>
            </a:r>
            <a:r>
              <a:rPr lang="en-US" altLang="zh-CN" sz="1350" b="0" dirty="0">
                <a:solidFill>
                  <a:srgbClr val="000090"/>
                </a:solidFill>
                <a:latin typeface="+mn-ea"/>
              </a:rPr>
              <a:t>QCD)</a:t>
            </a:r>
            <a:r>
              <a:rPr lang="zh-CN" altLang="en-US" sz="1350" b="0" dirty="0">
                <a:solidFill>
                  <a:srgbClr val="000090"/>
                </a:solidFill>
                <a:latin typeface="+mn-ea"/>
              </a:rPr>
              <a:t>和计算宇宙学</a:t>
            </a:r>
            <a:endParaRPr lang="en-US" altLang="zh-CN" sz="1200" b="0" dirty="0">
              <a:solidFill>
                <a:srgbClr val="000090"/>
              </a:solidFill>
              <a:latin typeface="+mn-ea"/>
            </a:endParaRP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8971" y="3401643"/>
            <a:ext cx="1999786" cy="1485901"/>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5516" y="3338204"/>
            <a:ext cx="1594186" cy="1563985"/>
          </a:xfrm>
          <a:prstGeom prst="rect">
            <a:avLst/>
          </a:prstGeom>
        </p:spPr>
      </p:pic>
    </p:spTree>
    <p:extLst>
      <p:ext uri="{BB962C8B-B14F-4D97-AF65-F5344CB8AC3E}">
        <p14:creationId xmlns:p14="http://schemas.microsoft.com/office/powerpoint/2010/main" val="4251270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1229596" y="191486"/>
            <a:ext cx="6771405" cy="514350"/>
          </a:xfrm>
        </p:spPr>
        <p:txBody>
          <a:bodyPr/>
          <a:lstStyle/>
          <a:p>
            <a:r>
              <a:rPr lang="zh-CN" altLang="en-US" sz="3000" dirty="0"/>
              <a:t>美国高能物理</a:t>
            </a:r>
            <a:r>
              <a:rPr lang="en-US" altLang="zh-CN" sz="3000" dirty="0"/>
              <a:t>HPC</a:t>
            </a:r>
            <a:r>
              <a:rPr lang="zh-CN" altLang="en-US" sz="3000" dirty="0"/>
              <a:t>计算现状和未来需求</a:t>
            </a:r>
          </a:p>
        </p:txBody>
      </p:sp>
      <p:graphicFrame>
        <p:nvGraphicFramePr>
          <p:cNvPr id="4" name="内容占位符 3"/>
          <p:cNvGraphicFramePr>
            <a:graphicFrameLocks noGrp="1"/>
          </p:cNvGraphicFramePr>
          <p:nvPr>
            <p:ph idx="1"/>
            <p:extLst>
              <p:ext uri="{D42A27DB-BD31-4B8C-83A1-F6EECF244321}">
                <p14:modId xmlns:p14="http://schemas.microsoft.com/office/powerpoint/2010/main" val="3161299308"/>
              </p:ext>
            </p:extLst>
          </p:nvPr>
        </p:nvGraphicFramePr>
        <p:xfrm>
          <a:off x="1356359" y="1021323"/>
          <a:ext cx="6355081" cy="2956321"/>
        </p:xfrm>
        <a:graphic>
          <a:graphicData uri="http://schemas.openxmlformats.org/drawingml/2006/table">
            <a:tbl>
              <a:tblPr firstRow="1" bandRow="1">
                <a:tableStyleId>{5C22544A-7EE6-4342-B048-85BDC9FD1C3A}</a:tableStyleId>
              </a:tblPr>
              <a:tblGrid>
                <a:gridCol w="1059180">
                  <a:extLst>
                    <a:ext uri="{9D8B030D-6E8A-4147-A177-3AD203B41FA5}">
                      <a16:colId xmlns:a16="http://schemas.microsoft.com/office/drawing/2014/main" val="20000"/>
                    </a:ext>
                  </a:extLst>
                </a:gridCol>
                <a:gridCol w="1059180">
                  <a:extLst>
                    <a:ext uri="{9D8B030D-6E8A-4147-A177-3AD203B41FA5}">
                      <a16:colId xmlns:a16="http://schemas.microsoft.com/office/drawing/2014/main" val="20001"/>
                    </a:ext>
                  </a:extLst>
                </a:gridCol>
                <a:gridCol w="1363982">
                  <a:extLst>
                    <a:ext uri="{9D8B030D-6E8A-4147-A177-3AD203B41FA5}">
                      <a16:colId xmlns:a16="http://schemas.microsoft.com/office/drawing/2014/main" val="20002"/>
                    </a:ext>
                  </a:extLst>
                </a:gridCol>
                <a:gridCol w="754379">
                  <a:extLst>
                    <a:ext uri="{9D8B030D-6E8A-4147-A177-3AD203B41FA5}">
                      <a16:colId xmlns:a16="http://schemas.microsoft.com/office/drawing/2014/main" val="20003"/>
                    </a:ext>
                  </a:extLst>
                </a:gridCol>
                <a:gridCol w="1059180">
                  <a:extLst>
                    <a:ext uri="{9D8B030D-6E8A-4147-A177-3AD203B41FA5}">
                      <a16:colId xmlns:a16="http://schemas.microsoft.com/office/drawing/2014/main" val="20004"/>
                    </a:ext>
                  </a:extLst>
                </a:gridCol>
                <a:gridCol w="1059180">
                  <a:extLst>
                    <a:ext uri="{9D8B030D-6E8A-4147-A177-3AD203B41FA5}">
                      <a16:colId xmlns:a16="http://schemas.microsoft.com/office/drawing/2014/main" val="20005"/>
                    </a:ext>
                  </a:extLst>
                </a:gridCol>
              </a:tblGrid>
              <a:tr h="529592">
                <a:tc>
                  <a:txBody>
                    <a:bodyPr/>
                    <a:lstStyle/>
                    <a:p>
                      <a:pPr algn="ctr"/>
                      <a:r>
                        <a:rPr lang="zh-CN" altLang="en-US" sz="1200" dirty="0">
                          <a:solidFill>
                            <a:srgbClr val="000090"/>
                          </a:solidFill>
                        </a:rPr>
                        <a:t>计算任务</a:t>
                      </a:r>
                    </a:p>
                  </a:txBody>
                  <a:tcPr marL="68580" marR="68580" marT="34290" marB="34290"/>
                </a:tc>
                <a:tc>
                  <a:txBody>
                    <a:bodyPr/>
                    <a:lstStyle/>
                    <a:p>
                      <a:pPr algn="ctr"/>
                      <a:r>
                        <a:rPr lang="zh-CN" altLang="en-US" sz="1200" dirty="0">
                          <a:solidFill>
                            <a:srgbClr val="000090"/>
                          </a:solidFill>
                        </a:rPr>
                        <a:t>当前计算量（核小时</a:t>
                      </a:r>
                      <a:r>
                        <a:rPr lang="en-US" altLang="zh-CN" sz="1200" dirty="0">
                          <a:solidFill>
                            <a:srgbClr val="000090"/>
                          </a:solidFill>
                        </a:rPr>
                        <a:t>/</a:t>
                      </a:r>
                      <a:r>
                        <a:rPr lang="zh-CN" altLang="en-US" sz="1200" dirty="0">
                          <a:solidFill>
                            <a:srgbClr val="000090"/>
                          </a:solidFill>
                        </a:rPr>
                        <a:t>年）</a:t>
                      </a:r>
                    </a:p>
                  </a:txBody>
                  <a:tcPr marL="68580" marR="68580" marT="34290" marB="34290"/>
                </a:tc>
                <a:tc>
                  <a:txBody>
                    <a:bodyPr/>
                    <a:lstStyle/>
                    <a:p>
                      <a:pPr algn="ctr"/>
                      <a:r>
                        <a:rPr lang="en-US" altLang="zh-CN" sz="1200" dirty="0">
                          <a:solidFill>
                            <a:srgbClr val="000090"/>
                          </a:solidFill>
                        </a:rPr>
                        <a:t>2025</a:t>
                      </a:r>
                      <a:r>
                        <a:rPr lang="zh-CN" altLang="en-US" sz="1200" dirty="0">
                          <a:solidFill>
                            <a:srgbClr val="000090"/>
                          </a:solidFill>
                        </a:rPr>
                        <a:t>年需求</a:t>
                      </a:r>
                      <a:endParaRPr lang="en-US" altLang="zh-CN" sz="1200" dirty="0">
                        <a:solidFill>
                          <a:srgbClr val="000090"/>
                        </a:solidFill>
                      </a:endParaRPr>
                    </a:p>
                    <a:p>
                      <a:pPr algn="ctr"/>
                      <a:r>
                        <a:rPr lang="zh-CN" altLang="en-US" sz="1200" dirty="0">
                          <a:solidFill>
                            <a:srgbClr val="000090"/>
                          </a:solidFill>
                        </a:rPr>
                        <a:t>（核小时</a:t>
                      </a:r>
                      <a:r>
                        <a:rPr lang="en-US" altLang="zh-CN" sz="1200" dirty="0">
                          <a:solidFill>
                            <a:srgbClr val="000090"/>
                          </a:solidFill>
                        </a:rPr>
                        <a:t>/</a:t>
                      </a:r>
                      <a:r>
                        <a:rPr lang="zh-CN" altLang="en-US" sz="1200" dirty="0">
                          <a:solidFill>
                            <a:srgbClr val="000090"/>
                          </a:solidFill>
                        </a:rPr>
                        <a:t>年）</a:t>
                      </a:r>
                    </a:p>
                  </a:txBody>
                  <a:tcPr marL="68580" marR="68580" marT="34290" marB="34290"/>
                </a:tc>
                <a:tc>
                  <a:txBody>
                    <a:bodyPr/>
                    <a:lstStyle/>
                    <a:p>
                      <a:pPr algn="ctr"/>
                      <a:r>
                        <a:rPr lang="zh-CN" altLang="en-US" sz="1200" dirty="0">
                          <a:solidFill>
                            <a:srgbClr val="000090"/>
                          </a:solidFill>
                        </a:rPr>
                        <a:t>当前存储</a:t>
                      </a:r>
                      <a:endParaRPr lang="en-US" altLang="zh-CN" sz="1200" dirty="0">
                        <a:solidFill>
                          <a:srgbClr val="000090"/>
                        </a:solidFill>
                      </a:endParaRPr>
                    </a:p>
                    <a:p>
                      <a:pPr algn="ctr"/>
                      <a:r>
                        <a:rPr lang="zh-CN" altLang="en-US" sz="1200" dirty="0">
                          <a:solidFill>
                            <a:srgbClr val="000090"/>
                          </a:solidFill>
                        </a:rPr>
                        <a:t>（磁盘）</a:t>
                      </a:r>
                    </a:p>
                  </a:txBody>
                  <a:tcPr marL="68580" marR="68580" marT="34290" marB="34290"/>
                </a:tc>
                <a:tc>
                  <a:txBody>
                    <a:bodyPr/>
                    <a:lstStyle/>
                    <a:p>
                      <a:pPr algn="ctr"/>
                      <a:r>
                        <a:rPr lang="en-US" altLang="zh-CN" sz="1200" dirty="0">
                          <a:solidFill>
                            <a:srgbClr val="000090"/>
                          </a:solidFill>
                        </a:rPr>
                        <a:t>2025</a:t>
                      </a:r>
                      <a:r>
                        <a:rPr lang="zh-CN" altLang="en-US" sz="1200" dirty="0">
                          <a:solidFill>
                            <a:srgbClr val="000090"/>
                          </a:solidFill>
                        </a:rPr>
                        <a:t>年存储</a:t>
                      </a:r>
                      <a:endParaRPr lang="en-US" altLang="zh-CN" sz="1200" dirty="0">
                        <a:solidFill>
                          <a:srgbClr val="00009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0090"/>
                          </a:solidFill>
                        </a:rPr>
                        <a:t>（磁盘）</a:t>
                      </a:r>
                    </a:p>
                  </a:txBody>
                  <a:tcPr marL="68580" marR="68580" marT="34290" marB="34290"/>
                </a:tc>
                <a:tc>
                  <a:txBody>
                    <a:bodyPr/>
                    <a:lstStyle/>
                    <a:p>
                      <a:pPr algn="ctr"/>
                      <a:r>
                        <a:rPr lang="en-US" altLang="zh-CN" sz="1200" dirty="0">
                          <a:solidFill>
                            <a:srgbClr val="000090"/>
                          </a:solidFill>
                        </a:rPr>
                        <a:t>2025</a:t>
                      </a:r>
                      <a:r>
                        <a:rPr lang="zh-CN" altLang="en-US" sz="1200" dirty="0">
                          <a:solidFill>
                            <a:srgbClr val="000090"/>
                          </a:solidFill>
                        </a:rPr>
                        <a:t>年网络</a:t>
                      </a:r>
                    </a:p>
                  </a:txBody>
                  <a:tcPr marL="68580" marR="68580" marT="34290" marB="34290"/>
                </a:tc>
                <a:extLst>
                  <a:ext uri="{0D108BD9-81ED-4DB2-BD59-A6C34878D82A}">
                    <a16:rowId xmlns:a16="http://schemas.microsoft.com/office/drawing/2014/main" val="10000"/>
                  </a:ext>
                </a:extLst>
              </a:tr>
              <a:tr h="350342">
                <a:tc>
                  <a:txBody>
                    <a:bodyPr/>
                    <a:lstStyle/>
                    <a:p>
                      <a:r>
                        <a:rPr lang="zh-CN" altLang="en-US" sz="1000" dirty="0">
                          <a:solidFill>
                            <a:srgbClr val="000090"/>
                          </a:solidFill>
                        </a:rPr>
                        <a:t>加速器建模</a:t>
                      </a:r>
                    </a:p>
                  </a:txBody>
                  <a:tcPr marL="68580" marR="68580" marT="34290" marB="34290"/>
                </a:tc>
                <a:tc>
                  <a:txBody>
                    <a:bodyPr/>
                    <a:lstStyle/>
                    <a:p>
                      <a:r>
                        <a:rPr lang="en-US" altLang="zh-CN" sz="1200" dirty="0">
                          <a:solidFill>
                            <a:srgbClr val="000090"/>
                          </a:solidFill>
                        </a:rPr>
                        <a:t>~10M-100M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~10G-100G</a:t>
                      </a:r>
                      <a:endParaRPr lang="zh-CN" altLang="en-US" sz="1200" dirty="0">
                        <a:solidFill>
                          <a:srgbClr val="000090"/>
                        </a:solidFill>
                      </a:endParaRPr>
                    </a:p>
                  </a:txBody>
                  <a:tcPr marL="68580" marR="68580" marT="34290" marB="34290"/>
                </a:tc>
                <a:tc>
                  <a:txBody>
                    <a:bodyPr/>
                    <a:lstStyle/>
                    <a:p>
                      <a:endParaRPr lang="zh-CN" altLang="en-US" sz="1200" dirty="0">
                        <a:solidFill>
                          <a:srgbClr val="000090"/>
                        </a:solidFill>
                      </a:endParaRPr>
                    </a:p>
                  </a:txBody>
                  <a:tcPr marL="68580" marR="68580" marT="34290" marB="34290"/>
                </a:tc>
                <a:tc>
                  <a:txBody>
                    <a:bodyPr/>
                    <a:lstStyle/>
                    <a:p>
                      <a:endParaRPr lang="zh-CN" altLang="en-US" sz="1200">
                        <a:solidFill>
                          <a:srgbClr val="000090"/>
                        </a:solidFill>
                      </a:endParaRPr>
                    </a:p>
                  </a:txBody>
                  <a:tcPr marL="68580" marR="68580" marT="34290" marB="34290"/>
                </a:tc>
                <a:tc>
                  <a:txBody>
                    <a:bodyPr/>
                    <a:lstStyle/>
                    <a:p>
                      <a:endParaRPr lang="zh-CN" altLang="en-US" sz="1200">
                        <a:solidFill>
                          <a:srgbClr val="000090"/>
                        </a:solidFill>
                      </a:endParaRPr>
                    </a:p>
                  </a:txBody>
                  <a:tcPr marL="68580" marR="68580" marT="34290" marB="34290"/>
                </a:tc>
                <a:extLst>
                  <a:ext uri="{0D108BD9-81ED-4DB2-BD59-A6C34878D82A}">
                    <a16:rowId xmlns:a16="http://schemas.microsoft.com/office/drawing/2014/main" val="10001"/>
                  </a:ext>
                </a:extLst>
              </a:tr>
              <a:tr h="275985">
                <a:tc>
                  <a:txBody>
                    <a:bodyPr/>
                    <a:lstStyle/>
                    <a:p>
                      <a:r>
                        <a:rPr lang="zh-CN" altLang="en-US" sz="1000" dirty="0">
                          <a:solidFill>
                            <a:srgbClr val="000090"/>
                          </a:solidFill>
                        </a:rPr>
                        <a:t>计算宇宙学</a:t>
                      </a:r>
                    </a:p>
                  </a:txBody>
                  <a:tcPr marL="68580" marR="68580" marT="34290" marB="34290"/>
                </a:tc>
                <a:tc>
                  <a:txBody>
                    <a:bodyPr/>
                    <a:lstStyle/>
                    <a:p>
                      <a:r>
                        <a:rPr lang="en-US" altLang="zh-CN" sz="1200" dirty="0">
                          <a:solidFill>
                            <a:srgbClr val="000090"/>
                          </a:solidFill>
                        </a:rPr>
                        <a:t>~100M-1G</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~100G-1000G</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~10PB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&gt;100PB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300Gb/s</a:t>
                      </a:r>
                      <a:endParaRPr lang="zh-CN" altLang="en-US" sz="1200" dirty="0">
                        <a:solidFill>
                          <a:srgbClr val="000090"/>
                        </a:solidFill>
                      </a:endParaRPr>
                    </a:p>
                  </a:txBody>
                  <a:tcPr marL="68580" marR="68580" marT="34290" marB="34290"/>
                </a:tc>
                <a:extLst>
                  <a:ext uri="{0D108BD9-81ED-4DB2-BD59-A6C34878D82A}">
                    <a16:rowId xmlns:a16="http://schemas.microsoft.com/office/drawing/2014/main" val="10002"/>
                  </a:ext>
                </a:extLst>
              </a:tr>
              <a:tr h="313280">
                <a:tc>
                  <a:txBody>
                    <a:bodyPr/>
                    <a:lstStyle/>
                    <a:p>
                      <a:r>
                        <a:rPr lang="zh-CN" altLang="en-US" sz="1000" dirty="0">
                          <a:solidFill>
                            <a:srgbClr val="000090"/>
                          </a:solidFill>
                        </a:rPr>
                        <a:t>格点</a:t>
                      </a:r>
                      <a:r>
                        <a:rPr lang="en-US" altLang="zh-CN" sz="1000" dirty="0">
                          <a:solidFill>
                            <a:srgbClr val="000090"/>
                          </a:solidFill>
                        </a:rPr>
                        <a:t>QCD</a:t>
                      </a:r>
                      <a:endParaRPr lang="zh-CN" altLang="en-US" sz="1000" dirty="0">
                        <a:solidFill>
                          <a:srgbClr val="000090"/>
                        </a:solidFill>
                      </a:endParaRPr>
                    </a:p>
                  </a:txBody>
                  <a:tcPr marL="68580" marR="68580" marT="34290" marB="34290"/>
                </a:tc>
                <a:tc>
                  <a:txBody>
                    <a:bodyPr/>
                    <a:lstStyle/>
                    <a:p>
                      <a:r>
                        <a:rPr lang="en-US" altLang="zh-CN" sz="1200" dirty="0">
                          <a:solidFill>
                            <a:srgbClr val="000090"/>
                          </a:solidFill>
                        </a:rPr>
                        <a:t>~1G</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~100G-1000G</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~1PB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&gt;10PB</a:t>
                      </a:r>
                      <a:endParaRPr lang="zh-CN" altLang="en-US" sz="1200" dirty="0">
                        <a:solidFill>
                          <a:srgbClr val="000090"/>
                        </a:solidFill>
                      </a:endParaRPr>
                    </a:p>
                  </a:txBody>
                  <a:tcPr marL="68580" marR="68580" marT="34290" marB="34290"/>
                </a:tc>
                <a:tc>
                  <a:txBody>
                    <a:bodyPr/>
                    <a:lstStyle/>
                    <a:p>
                      <a:endParaRPr lang="zh-CN" altLang="en-US" sz="1200">
                        <a:solidFill>
                          <a:srgbClr val="000090"/>
                        </a:solidFill>
                      </a:endParaRPr>
                    </a:p>
                  </a:txBody>
                  <a:tcPr marL="68580" marR="68580" marT="34290" marB="34290"/>
                </a:tc>
                <a:extLst>
                  <a:ext uri="{0D108BD9-81ED-4DB2-BD59-A6C34878D82A}">
                    <a16:rowId xmlns:a16="http://schemas.microsoft.com/office/drawing/2014/main" val="10003"/>
                  </a:ext>
                </a:extLst>
              </a:tr>
              <a:tr h="350576">
                <a:tc>
                  <a:txBody>
                    <a:bodyPr/>
                    <a:lstStyle/>
                    <a:p>
                      <a:r>
                        <a:rPr lang="zh-CN" altLang="en-US" sz="1000" dirty="0">
                          <a:solidFill>
                            <a:srgbClr val="000090"/>
                          </a:solidFill>
                        </a:rPr>
                        <a:t>理论物理</a:t>
                      </a:r>
                    </a:p>
                  </a:txBody>
                  <a:tcPr marL="68580" marR="68580" marT="34290" marB="34290"/>
                </a:tc>
                <a:tc>
                  <a:txBody>
                    <a:bodyPr/>
                    <a:lstStyle/>
                    <a:p>
                      <a:r>
                        <a:rPr lang="en-US" altLang="zh-CN" sz="1200" dirty="0">
                          <a:solidFill>
                            <a:srgbClr val="000090"/>
                          </a:solidFill>
                        </a:rPr>
                        <a:t>~1M-10M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~100M-1G</a:t>
                      </a:r>
                      <a:endParaRPr lang="zh-CN" altLang="en-US" sz="1200" dirty="0">
                        <a:solidFill>
                          <a:srgbClr val="000090"/>
                        </a:solidFill>
                      </a:endParaRPr>
                    </a:p>
                  </a:txBody>
                  <a:tcPr marL="68580" marR="68580" marT="34290" marB="34290"/>
                </a:tc>
                <a:tc>
                  <a:txBody>
                    <a:bodyPr/>
                    <a:lstStyle/>
                    <a:p>
                      <a:endParaRPr lang="zh-CN" altLang="en-US" sz="1200" dirty="0">
                        <a:solidFill>
                          <a:srgbClr val="000090"/>
                        </a:solidFill>
                      </a:endParaRPr>
                    </a:p>
                  </a:txBody>
                  <a:tcPr marL="68580" marR="68580" marT="34290" marB="34290"/>
                </a:tc>
                <a:tc>
                  <a:txBody>
                    <a:bodyPr/>
                    <a:lstStyle/>
                    <a:p>
                      <a:endParaRPr lang="zh-CN" altLang="en-US" sz="1200" dirty="0">
                        <a:solidFill>
                          <a:srgbClr val="000090"/>
                        </a:solidFill>
                      </a:endParaRPr>
                    </a:p>
                  </a:txBody>
                  <a:tcPr marL="68580" marR="68580" marT="34290" marB="34290"/>
                </a:tc>
                <a:tc>
                  <a:txBody>
                    <a:bodyPr/>
                    <a:lstStyle/>
                    <a:p>
                      <a:endParaRPr lang="zh-CN" altLang="en-US" sz="1200" dirty="0">
                        <a:solidFill>
                          <a:srgbClr val="000090"/>
                        </a:solidFill>
                      </a:endParaRPr>
                    </a:p>
                  </a:txBody>
                  <a:tcPr marL="68580" marR="68580" marT="34290" marB="34290"/>
                </a:tc>
                <a:extLst>
                  <a:ext uri="{0D108BD9-81ED-4DB2-BD59-A6C34878D82A}">
                    <a16:rowId xmlns:a16="http://schemas.microsoft.com/office/drawing/2014/main" val="10004"/>
                  </a:ext>
                </a:extLst>
              </a:tr>
              <a:tr h="343117">
                <a:tc>
                  <a:txBody>
                    <a:bodyPr/>
                    <a:lstStyle/>
                    <a:p>
                      <a:r>
                        <a:rPr lang="zh-CN" altLang="en-US" sz="1000" dirty="0">
                          <a:solidFill>
                            <a:srgbClr val="000090"/>
                          </a:solidFill>
                        </a:rPr>
                        <a:t>宇宙前沿</a:t>
                      </a:r>
                    </a:p>
                  </a:txBody>
                  <a:tcPr marL="68580" marR="68580" marT="34290" marB="34290"/>
                </a:tc>
                <a:tc>
                  <a:txBody>
                    <a:bodyPr/>
                    <a:lstStyle/>
                    <a:p>
                      <a:r>
                        <a:rPr lang="en-US" altLang="zh-CN" sz="1200" dirty="0">
                          <a:solidFill>
                            <a:srgbClr val="000090"/>
                          </a:solidFill>
                        </a:rPr>
                        <a:t>~10M-100M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~1G-10G</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10-100PB</a:t>
                      </a:r>
                      <a:endParaRPr lang="zh-CN" altLang="en-US" sz="1200" dirty="0">
                        <a:solidFill>
                          <a:srgbClr val="000090"/>
                        </a:solidFill>
                      </a:endParaRPr>
                    </a:p>
                  </a:txBody>
                  <a:tcPr marL="68580" marR="68580" marT="34290" marB="34290"/>
                </a:tc>
                <a:tc>
                  <a:txBody>
                    <a:bodyPr/>
                    <a:lstStyle/>
                    <a:p>
                      <a:endParaRPr lang="zh-CN" altLang="en-US" sz="1200" dirty="0">
                        <a:solidFill>
                          <a:srgbClr val="000090"/>
                        </a:solidFill>
                      </a:endParaRPr>
                    </a:p>
                  </a:txBody>
                  <a:tcPr marL="68580" marR="68580" marT="34290" marB="34290"/>
                </a:tc>
                <a:extLst>
                  <a:ext uri="{0D108BD9-81ED-4DB2-BD59-A6C34878D82A}">
                    <a16:rowId xmlns:a16="http://schemas.microsoft.com/office/drawing/2014/main" val="10005"/>
                  </a:ext>
                </a:extLst>
              </a:tr>
              <a:tr h="365494">
                <a:tc>
                  <a:txBody>
                    <a:bodyPr/>
                    <a:lstStyle/>
                    <a:p>
                      <a:r>
                        <a:rPr lang="zh-CN" altLang="en-US" sz="1000" dirty="0">
                          <a:solidFill>
                            <a:srgbClr val="000090"/>
                          </a:solidFill>
                        </a:rPr>
                        <a:t>能量前沿</a:t>
                      </a:r>
                    </a:p>
                  </a:txBody>
                  <a:tcPr marL="68580" marR="68580" marT="34290" marB="34290"/>
                </a:tc>
                <a:tc>
                  <a:txBody>
                    <a:bodyPr/>
                    <a:lstStyle/>
                    <a:p>
                      <a:r>
                        <a:rPr lang="en-US" altLang="zh-CN" sz="1200" dirty="0">
                          <a:solidFill>
                            <a:srgbClr val="000090"/>
                          </a:solidFill>
                        </a:rPr>
                        <a:t>~100M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~10G-100G</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&gt;100PB</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300Gb/s</a:t>
                      </a:r>
                      <a:endParaRPr lang="zh-CN" altLang="en-US" sz="1200" dirty="0">
                        <a:solidFill>
                          <a:srgbClr val="000090"/>
                        </a:solidFill>
                      </a:endParaRPr>
                    </a:p>
                  </a:txBody>
                  <a:tcPr marL="68580" marR="68580" marT="34290" marB="34290"/>
                </a:tc>
                <a:extLst>
                  <a:ext uri="{0D108BD9-81ED-4DB2-BD59-A6C34878D82A}">
                    <a16:rowId xmlns:a16="http://schemas.microsoft.com/office/drawing/2014/main" val="10006"/>
                  </a:ext>
                </a:extLst>
              </a:tr>
              <a:tr h="427935">
                <a:tc>
                  <a:txBody>
                    <a:bodyPr/>
                    <a:lstStyle/>
                    <a:p>
                      <a:r>
                        <a:rPr lang="zh-CN" altLang="en-US" sz="1000" dirty="0">
                          <a:solidFill>
                            <a:srgbClr val="000090"/>
                          </a:solidFill>
                        </a:rPr>
                        <a:t>强度前沿</a:t>
                      </a:r>
                    </a:p>
                  </a:txBody>
                  <a:tcPr marL="68580" marR="68580" marT="34290" marB="34290"/>
                </a:tc>
                <a:tc>
                  <a:txBody>
                    <a:bodyPr/>
                    <a:lstStyle/>
                    <a:p>
                      <a:r>
                        <a:rPr lang="en-US" altLang="zh-CN" sz="1200" dirty="0">
                          <a:solidFill>
                            <a:srgbClr val="000090"/>
                          </a:solidFill>
                        </a:rPr>
                        <a:t>~10M</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~100M-1G</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~1PB</a:t>
                      </a:r>
                      <a:endParaRPr lang="zh-CN" altLang="en-US" sz="1200" dirty="0">
                        <a:solidFill>
                          <a:srgbClr val="000090"/>
                        </a:solidFill>
                      </a:endParaRPr>
                    </a:p>
                  </a:txBody>
                  <a:tcPr marL="68580" marR="68580" marT="34290" marB="34290"/>
                </a:tc>
                <a:tc>
                  <a:txBody>
                    <a:bodyPr/>
                    <a:lstStyle/>
                    <a:p>
                      <a:r>
                        <a:rPr lang="en-US" altLang="zh-CN" sz="1200" dirty="0">
                          <a:solidFill>
                            <a:srgbClr val="000090"/>
                          </a:solidFill>
                        </a:rPr>
                        <a:t>10-100PB</a:t>
                      </a:r>
                      <a:endParaRPr lang="zh-CN" altLang="en-US" sz="1200" dirty="0">
                        <a:solidFill>
                          <a:srgbClr val="000090"/>
                        </a:solidFill>
                      </a:endParaRP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dirty="0">
                          <a:solidFill>
                            <a:srgbClr val="000090"/>
                          </a:solidFill>
                        </a:rPr>
                        <a:t>300Gb/s</a:t>
                      </a:r>
                      <a:endParaRPr lang="zh-CN" altLang="en-US" sz="1200" dirty="0">
                        <a:solidFill>
                          <a:srgbClr val="000090"/>
                        </a:solidFill>
                      </a:endParaRPr>
                    </a:p>
                  </a:txBody>
                  <a:tcPr marL="68580" marR="68580" marT="34290" marB="34290"/>
                </a:tc>
                <a:extLst>
                  <a:ext uri="{0D108BD9-81ED-4DB2-BD59-A6C34878D82A}">
                    <a16:rowId xmlns:a16="http://schemas.microsoft.com/office/drawing/2014/main" val="10007"/>
                  </a:ext>
                </a:extLst>
              </a:tr>
            </a:tbl>
          </a:graphicData>
        </a:graphic>
      </p:graphicFrame>
      <p:sp>
        <p:nvSpPr>
          <p:cNvPr id="5" name="文本框 4"/>
          <p:cNvSpPr txBox="1"/>
          <p:nvPr/>
        </p:nvSpPr>
        <p:spPr>
          <a:xfrm>
            <a:off x="1577340" y="4281619"/>
            <a:ext cx="6172200" cy="646331"/>
          </a:xfrm>
          <a:prstGeom prst="rect">
            <a:avLst/>
          </a:prstGeom>
          <a:noFill/>
        </p:spPr>
        <p:txBody>
          <a:bodyPr wrap="square" rtlCol="0">
            <a:spAutoFit/>
          </a:bodyPr>
          <a:lstStyle/>
          <a:p>
            <a:pPr algn="ctr"/>
            <a:r>
              <a:rPr lang="zh-CN" altLang="en-US" sz="1500" b="0" dirty="0"/>
              <a:t>到</a:t>
            </a:r>
            <a:r>
              <a:rPr lang="en-US" altLang="zh-CN" sz="1500" b="0" dirty="0"/>
              <a:t>2025</a:t>
            </a:r>
            <a:r>
              <a:rPr lang="zh-CN" altLang="en-US" sz="1500" b="0" dirty="0"/>
              <a:t>年，高能物理前沿研究所需的计算量将比目前提高</a:t>
            </a:r>
            <a:r>
              <a:rPr lang="en-US" altLang="zh-CN" sz="2100" b="0" dirty="0">
                <a:solidFill>
                  <a:srgbClr val="FF0000"/>
                </a:solidFill>
              </a:rPr>
              <a:t>2</a:t>
            </a:r>
            <a:r>
              <a:rPr lang="zh-CN" altLang="en-US" sz="2100" b="0" dirty="0">
                <a:solidFill>
                  <a:srgbClr val="FF0000"/>
                </a:solidFill>
              </a:rPr>
              <a:t>个</a:t>
            </a:r>
            <a:r>
              <a:rPr lang="zh-CN" altLang="en-US" sz="1500" b="0" dirty="0"/>
              <a:t>数量级</a:t>
            </a:r>
            <a:endParaRPr lang="en-US" altLang="zh-CN" sz="1500" b="0" dirty="0"/>
          </a:p>
          <a:p>
            <a:pPr algn="ctr"/>
            <a:r>
              <a:rPr lang="zh-CN" altLang="en-US" sz="1500" b="0" dirty="0"/>
              <a:t>需要数千万甚至上亿个</a:t>
            </a:r>
            <a:r>
              <a:rPr lang="en-US" altLang="zh-CN" sz="1500" b="0" dirty="0"/>
              <a:t>CPU</a:t>
            </a:r>
            <a:r>
              <a:rPr lang="zh-CN" altLang="en-US" sz="1500" b="0" dirty="0"/>
              <a:t>核</a:t>
            </a:r>
          </a:p>
        </p:txBody>
      </p:sp>
      <p:sp>
        <p:nvSpPr>
          <p:cNvPr id="6" name="文本框 5"/>
          <p:cNvSpPr txBox="1"/>
          <p:nvPr/>
        </p:nvSpPr>
        <p:spPr>
          <a:xfrm>
            <a:off x="5311142" y="4003308"/>
            <a:ext cx="2542684" cy="230832"/>
          </a:xfrm>
          <a:prstGeom prst="rect">
            <a:avLst/>
          </a:prstGeom>
          <a:noFill/>
        </p:spPr>
        <p:txBody>
          <a:bodyPr wrap="none" rtlCol="0">
            <a:spAutoFit/>
          </a:bodyPr>
          <a:lstStyle/>
          <a:p>
            <a:r>
              <a:rPr lang="en-US" altLang="zh-CN" sz="900" b="0" i="1" dirty="0">
                <a:solidFill>
                  <a:schemeClr val="accent2"/>
                </a:solidFill>
                <a:effectLst/>
              </a:rPr>
              <a:t>Source: https://arxiv.org/abs/1603.09303 </a:t>
            </a:r>
            <a:endParaRPr lang="zh-CN" altLang="en-US" sz="900" b="0" i="1" dirty="0">
              <a:solidFill>
                <a:schemeClr val="accent2"/>
              </a:solidFill>
              <a:effectLst/>
            </a:endParaRPr>
          </a:p>
        </p:txBody>
      </p:sp>
    </p:spTree>
    <p:extLst>
      <p:ext uri="{BB962C8B-B14F-4D97-AF65-F5344CB8AC3E}">
        <p14:creationId xmlns:p14="http://schemas.microsoft.com/office/powerpoint/2010/main" val="193860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1884385" y="218661"/>
            <a:ext cx="5204378" cy="514350"/>
          </a:xfrm>
        </p:spPr>
        <p:txBody>
          <a:bodyPr/>
          <a:lstStyle/>
          <a:p>
            <a:r>
              <a:rPr lang="zh-CN" altLang="en-US" dirty="0"/>
              <a:t>高能物理计算的技术演变</a:t>
            </a:r>
          </a:p>
        </p:txBody>
      </p:sp>
      <p:sp>
        <p:nvSpPr>
          <p:cNvPr id="28675" name="内容占位符 2"/>
          <p:cNvSpPr>
            <a:spLocks noGrp="1"/>
          </p:cNvSpPr>
          <p:nvPr>
            <p:ph idx="1"/>
          </p:nvPr>
        </p:nvSpPr>
        <p:spPr/>
        <p:txBody>
          <a:bodyPr/>
          <a:lstStyle/>
          <a:p>
            <a:r>
              <a:rPr lang="zh-CN" altLang="en-US" sz="1500" dirty="0"/>
              <a:t>为应对大数据，计算技术一直在不断的演化发展</a:t>
            </a:r>
            <a:endParaRPr lang="en-US" altLang="zh-CN" sz="1500" dirty="0"/>
          </a:p>
          <a:p>
            <a:pPr lvl="1"/>
            <a:r>
              <a:rPr lang="zh-CN" altLang="en-US" sz="1350" b="0" dirty="0"/>
              <a:t>可扩展性，高可靠性，大规模，高性能，易用性，</a:t>
            </a:r>
            <a:r>
              <a:rPr lang="en-US" altLang="zh-CN" sz="1350" b="0" dirty="0"/>
              <a:t>…</a:t>
            </a:r>
          </a:p>
          <a:p>
            <a:r>
              <a:rPr lang="en-US" altLang="zh-CN" sz="1500" dirty="0"/>
              <a:t>20</a:t>
            </a:r>
            <a:r>
              <a:rPr lang="zh-CN" altLang="en-US" sz="1500" dirty="0"/>
              <a:t>年前</a:t>
            </a:r>
            <a:r>
              <a:rPr lang="en-US" altLang="zh-CN" sz="1500" dirty="0"/>
              <a:t>: </a:t>
            </a:r>
            <a:r>
              <a:rPr lang="zh-CN" altLang="en-US" sz="1500" dirty="0"/>
              <a:t>本地集群</a:t>
            </a:r>
            <a:endParaRPr lang="en-US" altLang="zh-CN" sz="1500" dirty="0"/>
          </a:p>
          <a:p>
            <a:pPr lvl="1"/>
            <a:r>
              <a:rPr lang="en-US" altLang="zh-CN" sz="1350" b="0" dirty="0"/>
              <a:t>Beowulf cluster</a:t>
            </a:r>
            <a:r>
              <a:rPr lang="zh-CN" altLang="en-US" sz="1350" b="0" dirty="0"/>
              <a:t>、存储区域网络、局域网</a:t>
            </a:r>
            <a:endParaRPr lang="en-US" altLang="zh-CN" sz="1350" b="0" dirty="0"/>
          </a:p>
          <a:p>
            <a:r>
              <a:rPr lang="en-US" altLang="zh-CN" sz="1500" dirty="0"/>
              <a:t>15</a:t>
            </a:r>
            <a:r>
              <a:rPr lang="zh-CN" altLang="en-US" sz="1500" dirty="0"/>
              <a:t>年前</a:t>
            </a:r>
            <a:r>
              <a:rPr lang="en-US" altLang="zh-CN" sz="1500" dirty="0"/>
              <a:t>, </a:t>
            </a:r>
            <a:r>
              <a:rPr lang="zh-CN" altLang="en-US" sz="1500" dirty="0"/>
              <a:t>广域网上的分布式计算</a:t>
            </a:r>
            <a:endParaRPr lang="en-US" altLang="zh-CN" sz="1500" dirty="0"/>
          </a:p>
          <a:p>
            <a:pPr lvl="1"/>
            <a:r>
              <a:rPr lang="zh-CN" altLang="en-US" sz="1350" b="0" dirty="0"/>
              <a:t>网格计算、 分布式存储系统、广域网数据传输</a:t>
            </a:r>
            <a:endParaRPr lang="en-US" altLang="zh-CN" sz="1350" b="0" dirty="0"/>
          </a:p>
          <a:p>
            <a:r>
              <a:rPr lang="en-US" altLang="zh-CN" sz="1500" dirty="0"/>
              <a:t>10</a:t>
            </a:r>
            <a:r>
              <a:rPr lang="zh-CN" altLang="en-US" sz="1500" dirty="0"/>
              <a:t>年前，云计算与大数据技术</a:t>
            </a:r>
            <a:endParaRPr lang="en-US" altLang="zh-CN" sz="1500" dirty="0"/>
          </a:p>
          <a:p>
            <a:pPr lvl="1"/>
            <a:r>
              <a:rPr lang="zh-CN" altLang="en-US" sz="1350" b="0" dirty="0"/>
              <a:t>虚拟化、云计算、</a:t>
            </a:r>
            <a:r>
              <a:rPr lang="en-US" altLang="zh-CN" sz="1350" b="0" dirty="0"/>
              <a:t>Map-Reduce</a:t>
            </a:r>
            <a:r>
              <a:rPr lang="zh-CN" altLang="en-US" sz="1350" b="0" dirty="0"/>
              <a:t>，</a:t>
            </a:r>
            <a:r>
              <a:rPr lang="en-US" altLang="zh-CN" sz="1350" b="0" dirty="0"/>
              <a:t>NoSQL</a:t>
            </a:r>
            <a:r>
              <a:rPr lang="zh-CN" altLang="en-US" sz="1350" b="0" dirty="0"/>
              <a:t>、</a:t>
            </a:r>
            <a:r>
              <a:rPr lang="en-US" altLang="zh-CN" sz="1350" b="0" dirty="0" err="1"/>
              <a:t>BigTable</a:t>
            </a:r>
            <a:r>
              <a:rPr lang="zh-CN" altLang="en-US" sz="1350" b="0" dirty="0"/>
              <a:t>、</a:t>
            </a:r>
            <a:r>
              <a:rPr lang="en-US" altLang="zh-CN" sz="1350" b="0" dirty="0"/>
              <a:t>…</a:t>
            </a:r>
          </a:p>
          <a:p>
            <a:r>
              <a:rPr lang="zh-CN" altLang="en-US" sz="1500" dirty="0"/>
              <a:t>现阶段，新技术融合发展</a:t>
            </a:r>
            <a:endParaRPr lang="en-US" altLang="zh-CN" sz="1500" dirty="0"/>
          </a:p>
          <a:p>
            <a:pPr lvl="1"/>
            <a:r>
              <a:rPr lang="zh-CN" altLang="en-US" sz="1350" b="0" dirty="0"/>
              <a:t>高性能计算、网格计算、云计算、志愿计算、大数据、人工智能、 </a:t>
            </a:r>
            <a:r>
              <a:rPr lang="en-US" altLang="zh-CN" sz="1350" b="0" dirty="0"/>
              <a:t>…</a:t>
            </a:r>
          </a:p>
        </p:txBody>
      </p:sp>
      <p:pic>
        <p:nvPicPr>
          <p:cNvPr id="28676"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4389" y="3716664"/>
            <a:ext cx="1575937" cy="118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9504" y="3716664"/>
            <a:ext cx="1302146" cy="118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0723" y="3815724"/>
            <a:ext cx="1626073" cy="1082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404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459031-C9C9-6745-85BF-4949966E2175}"/>
              </a:ext>
            </a:extLst>
          </p:cNvPr>
          <p:cNvSpPr>
            <a:spLocks noGrp="1"/>
          </p:cNvSpPr>
          <p:nvPr>
            <p:ph type="title"/>
          </p:nvPr>
        </p:nvSpPr>
        <p:spPr>
          <a:xfrm>
            <a:off x="2200275" y="2057400"/>
            <a:ext cx="4743450" cy="514350"/>
          </a:xfrm>
        </p:spPr>
        <p:txBody>
          <a:bodyPr/>
          <a:lstStyle/>
          <a:p>
            <a:r>
              <a:rPr kumimoji="1" lang="zh-CN" altLang="en-US" dirty="0"/>
              <a:t>计算密集型</a:t>
            </a:r>
          </a:p>
        </p:txBody>
      </p:sp>
    </p:spTree>
    <p:extLst>
      <p:ext uri="{BB962C8B-B14F-4D97-AF65-F5344CB8AC3E}">
        <p14:creationId xmlns:p14="http://schemas.microsoft.com/office/powerpoint/2010/main" val="2657906699"/>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27484" y="228600"/>
            <a:ext cx="5855609" cy="514350"/>
          </a:xfrm>
        </p:spPr>
        <p:txBody>
          <a:bodyPr/>
          <a:lstStyle/>
          <a:p>
            <a:r>
              <a:rPr lang="zh-CN" altLang="en-US" dirty="0"/>
              <a:t>高能物理高性能应用软件研制</a:t>
            </a:r>
          </a:p>
        </p:txBody>
      </p:sp>
      <p:sp>
        <p:nvSpPr>
          <p:cNvPr id="3" name="内容占位符 2"/>
          <p:cNvSpPr>
            <a:spLocks noGrp="1"/>
          </p:cNvSpPr>
          <p:nvPr>
            <p:ph idx="1"/>
          </p:nvPr>
        </p:nvSpPr>
        <p:spPr/>
        <p:txBody>
          <a:bodyPr/>
          <a:lstStyle/>
          <a:p>
            <a:r>
              <a:rPr lang="zh-CN" altLang="en-US" sz="1500" b="0" dirty="0"/>
              <a:t>国家重点研发计划“高性能计算”重点专项“面向高能物理领域科学发现的高性能应用软件系统研制”</a:t>
            </a:r>
            <a:endParaRPr lang="en-US" altLang="zh-CN" sz="1500" b="0" dirty="0"/>
          </a:p>
          <a:p>
            <a:pPr lvl="1"/>
            <a:r>
              <a:rPr lang="zh-CN" altLang="en-US" sz="1350" b="0" dirty="0"/>
              <a:t>高能所、中山大学、中科院网络中心、浙大、北航等</a:t>
            </a:r>
            <a:endParaRPr lang="en-US" altLang="zh-CN" sz="1350" b="0" dirty="0"/>
          </a:p>
          <a:p>
            <a:r>
              <a:rPr lang="zh-CN" altLang="en-US" sz="1500" b="0" dirty="0"/>
              <a:t>基于国产超级计算机，研制一套高能物理高性能应用软件系统，支持我国的高能物理科学研究</a:t>
            </a:r>
            <a:endParaRPr lang="en-US" altLang="zh-CN" sz="1500" b="0" dirty="0"/>
          </a:p>
          <a:p>
            <a:r>
              <a:rPr lang="zh-CN" altLang="en-US" sz="1500" b="0" dirty="0"/>
              <a:t>重点针对高能物理前沿应用与科研院所用户进行应用推广</a:t>
            </a:r>
            <a:endParaRPr lang="en-US" altLang="zh-CN" sz="1500" b="0" dirty="0"/>
          </a:p>
          <a:p>
            <a:endParaRPr lang="zh-CN" altLang="en-US" b="0" dirty="0"/>
          </a:p>
        </p:txBody>
      </p:sp>
      <p:sp>
        <p:nvSpPr>
          <p:cNvPr id="26" name="矩形 25"/>
          <p:cNvSpPr/>
          <p:nvPr/>
        </p:nvSpPr>
        <p:spPr bwMode="auto">
          <a:xfrm>
            <a:off x="3208020" y="4119388"/>
            <a:ext cx="3660312" cy="784338"/>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endParaRPr lang="zh-CN" altLang="en-US" sz="1350"/>
          </a:p>
        </p:txBody>
      </p:sp>
      <p:pic>
        <p:nvPicPr>
          <p:cNvPr id="27" name="图片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5290" y="4194787"/>
            <a:ext cx="1397119" cy="708941"/>
          </a:xfrm>
          <a:prstGeom prst="rect">
            <a:avLst/>
          </a:prstGeom>
        </p:spPr>
      </p:pic>
      <p:pic>
        <p:nvPicPr>
          <p:cNvPr id="28" name="图片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5990" y="4187792"/>
            <a:ext cx="1050087" cy="700058"/>
          </a:xfrm>
          <a:prstGeom prst="rect">
            <a:avLst/>
          </a:prstGeom>
        </p:spPr>
      </p:pic>
      <p:pic>
        <p:nvPicPr>
          <p:cNvPr id="29" name="图片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0832" y="4200382"/>
            <a:ext cx="653509" cy="697750"/>
          </a:xfrm>
          <a:prstGeom prst="rect">
            <a:avLst/>
          </a:prstGeom>
        </p:spPr>
      </p:pic>
      <p:sp>
        <p:nvSpPr>
          <p:cNvPr id="30" name="文本框 29"/>
          <p:cNvSpPr txBox="1"/>
          <p:nvPr/>
        </p:nvSpPr>
        <p:spPr>
          <a:xfrm>
            <a:off x="1850814" y="4416351"/>
            <a:ext cx="1223412" cy="300082"/>
          </a:xfrm>
          <a:prstGeom prst="rect">
            <a:avLst/>
          </a:prstGeom>
          <a:noFill/>
        </p:spPr>
        <p:txBody>
          <a:bodyPr wrap="none" rtlCol="0">
            <a:spAutoFit/>
          </a:bodyPr>
          <a:lstStyle/>
          <a:p>
            <a:r>
              <a:rPr lang="zh-CN" altLang="en-US" sz="1350" b="0" dirty="0"/>
              <a:t>超级计算环境</a:t>
            </a:r>
          </a:p>
        </p:txBody>
      </p:sp>
      <p:sp>
        <p:nvSpPr>
          <p:cNvPr id="31" name="文本框 30"/>
          <p:cNvSpPr txBox="1"/>
          <p:nvPr/>
        </p:nvSpPr>
        <p:spPr>
          <a:xfrm>
            <a:off x="1783394" y="3387883"/>
            <a:ext cx="1396536" cy="507831"/>
          </a:xfrm>
          <a:prstGeom prst="rect">
            <a:avLst/>
          </a:prstGeom>
          <a:noFill/>
        </p:spPr>
        <p:txBody>
          <a:bodyPr wrap="none" rtlCol="0">
            <a:spAutoFit/>
          </a:bodyPr>
          <a:lstStyle/>
          <a:p>
            <a:r>
              <a:rPr lang="zh-CN" altLang="en-US" sz="1350" b="0" dirty="0"/>
              <a:t>高能物理高性能</a:t>
            </a:r>
            <a:endParaRPr lang="en-US" altLang="zh-CN" sz="1350" b="0" dirty="0"/>
          </a:p>
          <a:p>
            <a:r>
              <a:rPr lang="zh-CN" altLang="en-US" sz="1350" b="0" dirty="0"/>
              <a:t>应用软件系统</a:t>
            </a:r>
          </a:p>
        </p:txBody>
      </p:sp>
      <p:sp>
        <p:nvSpPr>
          <p:cNvPr id="32" name="矩形 31"/>
          <p:cNvSpPr/>
          <p:nvPr/>
        </p:nvSpPr>
        <p:spPr bwMode="auto">
          <a:xfrm>
            <a:off x="3203016" y="3283334"/>
            <a:ext cx="3665318" cy="76846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endParaRPr lang="zh-CN" altLang="en-US" sz="1350"/>
          </a:p>
        </p:txBody>
      </p:sp>
      <p:sp>
        <p:nvSpPr>
          <p:cNvPr id="33" name="矩形 32"/>
          <p:cNvSpPr/>
          <p:nvPr/>
        </p:nvSpPr>
        <p:spPr bwMode="auto">
          <a:xfrm>
            <a:off x="3355054" y="3676821"/>
            <a:ext cx="3389832" cy="29701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783"/>
            <a:r>
              <a:rPr lang="zh-CN" altLang="en-US" sz="1350" dirty="0"/>
              <a:t>公共库与工具</a:t>
            </a:r>
          </a:p>
        </p:txBody>
      </p:sp>
      <p:sp>
        <p:nvSpPr>
          <p:cNvPr id="34" name="矩形 33"/>
          <p:cNvSpPr/>
          <p:nvPr/>
        </p:nvSpPr>
        <p:spPr bwMode="auto">
          <a:xfrm>
            <a:off x="3355054" y="3341878"/>
            <a:ext cx="944568" cy="246341"/>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783"/>
            <a:r>
              <a:rPr lang="en-US" altLang="zh-CN" sz="1350" dirty="0"/>
              <a:t> </a:t>
            </a:r>
            <a:r>
              <a:rPr lang="zh-CN" altLang="en-US" sz="1350" dirty="0"/>
              <a:t>格点</a:t>
            </a:r>
            <a:r>
              <a:rPr lang="en-US" altLang="zh-CN" sz="1350" dirty="0"/>
              <a:t>QCD</a:t>
            </a:r>
            <a:endParaRPr lang="zh-CN" altLang="en-US" sz="1350" dirty="0"/>
          </a:p>
        </p:txBody>
      </p:sp>
      <p:sp>
        <p:nvSpPr>
          <p:cNvPr id="35" name="矩形 34"/>
          <p:cNvSpPr/>
          <p:nvPr/>
        </p:nvSpPr>
        <p:spPr bwMode="auto">
          <a:xfrm>
            <a:off x="4509569" y="3334835"/>
            <a:ext cx="1018826" cy="25338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783"/>
            <a:r>
              <a:rPr lang="en-US" altLang="zh-CN" sz="1350" dirty="0"/>
              <a:t> </a:t>
            </a:r>
            <a:r>
              <a:rPr lang="zh-CN" altLang="en-US" sz="1350" dirty="0"/>
              <a:t>物理模拟</a:t>
            </a:r>
          </a:p>
        </p:txBody>
      </p:sp>
      <p:sp>
        <p:nvSpPr>
          <p:cNvPr id="36" name="矩形 35"/>
          <p:cNvSpPr/>
          <p:nvPr/>
        </p:nvSpPr>
        <p:spPr bwMode="auto">
          <a:xfrm>
            <a:off x="5769064" y="3331237"/>
            <a:ext cx="975824" cy="26289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783"/>
            <a:r>
              <a:rPr lang="en-US" altLang="zh-CN" sz="1350" dirty="0"/>
              <a:t> </a:t>
            </a:r>
            <a:r>
              <a:rPr lang="zh-CN" altLang="en-US" sz="1350" dirty="0"/>
              <a:t>分波分析</a:t>
            </a:r>
          </a:p>
        </p:txBody>
      </p:sp>
      <p:sp>
        <p:nvSpPr>
          <p:cNvPr id="37" name="矩形 36"/>
          <p:cNvSpPr/>
          <p:nvPr/>
        </p:nvSpPr>
        <p:spPr bwMode="auto">
          <a:xfrm>
            <a:off x="3203016" y="2738481"/>
            <a:ext cx="1794944" cy="47646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783"/>
            <a:r>
              <a:rPr lang="zh-CN" altLang="en-US" sz="1350" dirty="0"/>
              <a:t>前沿应用</a:t>
            </a:r>
            <a:endParaRPr lang="en-US" altLang="zh-CN" sz="1350" dirty="0"/>
          </a:p>
          <a:p>
            <a:pPr algn="ctr" defTabSz="685783"/>
            <a:r>
              <a:rPr lang="zh-CN" altLang="en-US" sz="1350" dirty="0"/>
              <a:t>（</a:t>
            </a:r>
            <a:r>
              <a:rPr lang="en-US" altLang="zh-CN" sz="1350" dirty="0"/>
              <a:t>QCD</a:t>
            </a:r>
            <a:r>
              <a:rPr lang="zh-CN" altLang="en-US" sz="1350" dirty="0"/>
              <a:t>、</a:t>
            </a:r>
            <a:r>
              <a:rPr lang="en-US" altLang="zh-CN" sz="1350" dirty="0"/>
              <a:t>BES…</a:t>
            </a:r>
            <a:r>
              <a:rPr lang="zh-CN" altLang="en-US" sz="1350" dirty="0"/>
              <a:t>）</a:t>
            </a:r>
          </a:p>
        </p:txBody>
      </p:sp>
      <p:sp>
        <p:nvSpPr>
          <p:cNvPr id="38" name="文本框 37"/>
          <p:cNvSpPr txBox="1"/>
          <p:nvPr/>
        </p:nvSpPr>
        <p:spPr>
          <a:xfrm>
            <a:off x="2023939" y="2881183"/>
            <a:ext cx="877163" cy="300082"/>
          </a:xfrm>
          <a:prstGeom prst="rect">
            <a:avLst/>
          </a:prstGeom>
          <a:noFill/>
        </p:spPr>
        <p:txBody>
          <a:bodyPr wrap="none" rtlCol="0">
            <a:spAutoFit/>
          </a:bodyPr>
          <a:lstStyle/>
          <a:p>
            <a:r>
              <a:rPr lang="zh-CN" altLang="en-US" sz="1350" b="0" dirty="0"/>
              <a:t>应用推广</a:t>
            </a:r>
          </a:p>
        </p:txBody>
      </p:sp>
      <p:sp>
        <p:nvSpPr>
          <p:cNvPr id="39" name="矩形 38"/>
          <p:cNvSpPr/>
          <p:nvPr/>
        </p:nvSpPr>
        <p:spPr bwMode="auto">
          <a:xfrm>
            <a:off x="5080254" y="2728913"/>
            <a:ext cx="1788078" cy="47646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783"/>
            <a:r>
              <a:rPr lang="zh-CN" altLang="en-US" sz="1350" dirty="0"/>
              <a:t>科研用户</a:t>
            </a:r>
            <a:endParaRPr lang="en-US" altLang="zh-CN" sz="1350" dirty="0"/>
          </a:p>
          <a:p>
            <a:pPr algn="ctr" defTabSz="685783"/>
            <a:r>
              <a:rPr lang="zh-CN" altLang="en-US" sz="1350" dirty="0"/>
              <a:t>（中科院、北大</a:t>
            </a:r>
            <a:r>
              <a:rPr lang="en-US" altLang="zh-CN" sz="1350" dirty="0"/>
              <a:t>…</a:t>
            </a:r>
            <a:r>
              <a:rPr lang="zh-CN" altLang="en-US" sz="1350" dirty="0"/>
              <a:t>）</a:t>
            </a:r>
          </a:p>
        </p:txBody>
      </p:sp>
    </p:spTree>
    <p:extLst>
      <p:ext uri="{BB962C8B-B14F-4D97-AF65-F5344CB8AC3E}">
        <p14:creationId xmlns:p14="http://schemas.microsoft.com/office/powerpoint/2010/main" val="1010183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格点</a:t>
            </a:r>
            <a:r>
              <a:rPr lang="en-US" altLang="zh-CN" dirty="0"/>
              <a:t>QCD</a:t>
            </a:r>
            <a:r>
              <a:rPr lang="zh-CN" altLang="en-US" dirty="0"/>
              <a:t>概览</a:t>
            </a:r>
          </a:p>
        </p:txBody>
      </p:sp>
      <p:sp>
        <p:nvSpPr>
          <p:cNvPr id="3" name="内容占位符 2"/>
          <p:cNvSpPr>
            <a:spLocks noGrp="1"/>
          </p:cNvSpPr>
          <p:nvPr>
            <p:ph sz="half" idx="1"/>
          </p:nvPr>
        </p:nvSpPr>
        <p:spPr>
          <a:xfrm>
            <a:off x="1300630" y="895473"/>
            <a:ext cx="6518332" cy="3972667"/>
          </a:xfrm>
        </p:spPr>
        <p:txBody>
          <a:bodyPr/>
          <a:lstStyle/>
          <a:p>
            <a:r>
              <a:rPr lang="zh-CN" altLang="en-US" sz="1500" b="0" dirty="0"/>
              <a:t>描述强相互作用的正确理论是量子色动力学</a:t>
            </a:r>
            <a:r>
              <a:rPr lang="en-US" altLang="zh-CN" sz="1500" b="0" dirty="0"/>
              <a:t>(QCD)</a:t>
            </a:r>
          </a:p>
          <a:p>
            <a:r>
              <a:rPr lang="zh-CN" altLang="en-US" sz="1500" b="0" dirty="0"/>
              <a:t>格点</a:t>
            </a:r>
            <a:r>
              <a:rPr lang="en-US" altLang="zh-CN" sz="1500" b="0" dirty="0"/>
              <a:t>QCD</a:t>
            </a:r>
            <a:r>
              <a:rPr lang="zh-CN" altLang="en-US" sz="1500" b="0" dirty="0"/>
              <a:t>是从第一原理出发研究</a:t>
            </a:r>
            <a:endParaRPr lang="en-US" altLang="zh-CN" sz="1500" b="0" dirty="0"/>
          </a:p>
          <a:p>
            <a:r>
              <a:rPr lang="en-US" altLang="zh-CN" sz="1500" b="0" dirty="0"/>
              <a:t>QCD</a:t>
            </a:r>
            <a:r>
              <a:rPr lang="zh-CN" altLang="en-US" sz="1500" b="0" dirty="0"/>
              <a:t>非微扰性质的方法</a:t>
            </a:r>
          </a:p>
          <a:p>
            <a:r>
              <a:rPr lang="zh-CN" altLang="en-US" sz="1500" b="0" dirty="0"/>
              <a:t>格点</a:t>
            </a:r>
            <a:r>
              <a:rPr lang="en-US" altLang="zh-CN" sz="1500" b="0" dirty="0"/>
              <a:t>QCD </a:t>
            </a:r>
            <a:r>
              <a:rPr lang="zh-CN" altLang="en-US" sz="1500" b="0" dirty="0"/>
              <a:t>数值模拟计算是耗费计</a:t>
            </a:r>
            <a:br>
              <a:rPr lang="en-US" altLang="zh-CN" sz="1500" b="0" dirty="0"/>
            </a:br>
            <a:r>
              <a:rPr lang="zh-CN" altLang="en-US" sz="1500" b="0" dirty="0"/>
              <a:t>算资源最多的科研领域之一</a:t>
            </a:r>
          </a:p>
          <a:p>
            <a:r>
              <a:rPr lang="zh-CN" altLang="en-US" sz="1500" b="0" dirty="0"/>
              <a:t>格点</a:t>
            </a:r>
            <a:r>
              <a:rPr lang="en-US" altLang="zh-CN" sz="1500" b="0" dirty="0"/>
              <a:t>QCD</a:t>
            </a:r>
            <a:r>
              <a:rPr lang="zh-CN" altLang="en-US" sz="1500" b="0" dirty="0"/>
              <a:t>是与高能物理实验和理论</a:t>
            </a:r>
            <a:br>
              <a:rPr lang="en-US" altLang="zh-CN" sz="1500" b="0" dirty="0"/>
            </a:br>
            <a:r>
              <a:rPr lang="zh-CN" altLang="en-US" sz="1500" b="0" dirty="0"/>
              <a:t>研究并列的第三分支</a:t>
            </a:r>
            <a:endParaRPr lang="en-US" altLang="zh-CN" sz="1500" b="0" dirty="0"/>
          </a:p>
          <a:p>
            <a:r>
              <a:rPr lang="zh-CN" altLang="en-US" sz="1500" b="0" dirty="0"/>
              <a:t>格点</a:t>
            </a:r>
            <a:r>
              <a:rPr lang="en-US" altLang="zh-CN" sz="1500" b="0" dirty="0"/>
              <a:t>QCD</a:t>
            </a:r>
            <a:r>
              <a:rPr lang="zh-CN" altLang="en-US" sz="1500" b="0" dirty="0"/>
              <a:t>对强相互作用研究、标准</a:t>
            </a:r>
            <a:br>
              <a:rPr lang="en-US" altLang="zh-CN" sz="1500" b="0" dirty="0"/>
            </a:br>
            <a:r>
              <a:rPr lang="zh-CN" altLang="en-US" sz="1500" b="0" dirty="0"/>
              <a:t>模型精确检验和新物理寻找等有十分</a:t>
            </a:r>
            <a:br>
              <a:rPr lang="en-US" altLang="zh-CN" sz="1500" b="0" dirty="0"/>
            </a:br>
            <a:r>
              <a:rPr lang="zh-CN" altLang="en-US" sz="1500" b="0" dirty="0"/>
              <a:t>重要的理论意义</a:t>
            </a:r>
            <a:endParaRPr lang="en-US" altLang="zh-CN" sz="1500" b="0" dirty="0"/>
          </a:p>
          <a:p>
            <a:r>
              <a:rPr lang="zh-CN" altLang="en-US" sz="1500" b="0" dirty="0"/>
              <a:t>中国的大科学装置</a:t>
            </a:r>
            <a:r>
              <a:rPr lang="en-US" altLang="zh-CN" sz="1500" b="0" dirty="0"/>
              <a:t>BEPCII/BESIII</a:t>
            </a:r>
            <a:r>
              <a:rPr lang="zh-CN" altLang="en-US" sz="1500" b="0" dirty="0"/>
              <a:t>的</a:t>
            </a:r>
            <a:br>
              <a:rPr lang="en-US" altLang="zh-CN" sz="1500" b="0" dirty="0"/>
            </a:br>
            <a:r>
              <a:rPr lang="zh-CN" altLang="en-US" sz="1500" b="0" dirty="0"/>
              <a:t>高能物理实验研究也急需格点</a:t>
            </a:r>
            <a:r>
              <a:rPr lang="en-US" altLang="zh-CN" sz="1500" b="0" dirty="0"/>
              <a:t>QCD</a:t>
            </a:r>
            <a:r>
              <a:rPr lang="zh-CN" altLang="en-US" sz="1500" b="0" dirty="0"/>
              <a:t>进行理论配合研究。</a:t>
            </a:r>
          </a:p>
          <a:p>
            <a:endParaRPr lang="zh-CN" altLang="en-US" sz="1500" b="0" dirty="0"/>
          </a:p>
        </p:txBody>
      </p:sp>
      <p:pic>
        <p:nvPicPr>
          <p:cNvPr id="6" name="Picture 3">
            <a:extLst>
              <a:ext uri="{FF2B5EF4-FFF2-40B4-BE49-F238E27FC236}">
                <a16:creationId xmlns:a16="http://schemas.microsoft.com/office/drawing/2014/main" id="{E275BB7D-24D3-45FB-AA00-2919DC1578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9109" y="1161777"/>
            <a:ext cx="2007947" cy="250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resolution">
            <a:extLst>
              <a:ext uri="{FF2B5EF4-FFF2-40B4-BE49-F238E27FC236}">
                <a16:creationId xmlns:a16="http://schemas.microsoft.com/office/drawing/2014/main" id="{B0D5B8EF-C26F-45E3-AD2A-71ADBB7B5B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312" y="1265742"/>
            <a:ext cx="1049663" cy="212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a:extLst>
              <a:ext uri="{FF2B5EF4-FFF2-40B4-BE49-F238E27FC236}">
                <a16:creationId xmlns:a16="http://schemas.microsoft.com/office/drawing/2014/main" id="{8F80BF9E-66A6-4961-9A60-1F2F46B21F98}"/>
              </a:ext>
            </a:extLst>
          </p:cNvPr>
          <p:cNvSpPr txBox="1">
            <a:spLocks noChangeArrowheads="1"/>
          </p:cNvSpPr>
          <p:nvPr/>
        </p:nvSpPr>
        <p:spPr bwMode="auto">
          <a:xfrm>
            <a:off x="6527385" y="3689874"/>
            <a:ext cx="997389" cy="32316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500" dirty="0">
                <a:solidFill>
                  <a:srgbClr val="FF0000"/>
                </a:solidFill>
                <a:latin typeface="Calibri" panose="020F0502020204030204" pitchFamily="34" charset="0"/>
                <a:ea typeface="宋体" panose="02010600030101010101" pitchFamily="2" charset="-122"/>
              </a:rPr>
              <a:t>渐进自由 </a:t>
            </a:r>
          </a:p>
        </p:txBody>
      </p:sp>
      <p:sp>
        <p:nvSpPr>
          <p:cNvPr id="9" name="Text Box 7">
            <a:extLst>
              <a:ext uri="{FF2B5EF4-FFF2-40B4-BE49-F238E27FC236}">
                <a16:creationId xmlns:a16="http://schemas.microsoft.com/office/drawing/2014/main" id="{8F3BCF35-60EC-41E6-B050-DA7FE274A58C}"/>
              </a:ext>
            </a:extLst>
          </p:cNvPr>
          <p:cNvSpPr txBox="1">
            <a:spLocks noChangeArrowheads="1"/>
          </p:cNvSpPr>
          <p:nvPr/>
        </p:nvSpPr>
        <p:spPr bwMode="auto">
          <a:xfrm>
            <a:off x="5212294" y="3694590"/>
            <a:ext cx="954881" cy="323165"/>
          </a:xfrm>
          <a:prstGeom prst="rect">
            <a:avLst/>
          </a:prstGeom>
          <a:solidFill>
            <a:schemeClr val="bg1"/>
          </a:solidFill>
          <a:ln w="9525">
            <a:solidFill>
              <a:srgbClr val="0066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500" dirty="0">
                <a:solidFill>
                  <a:schemeClr val="accent6">
                    <a:lumMod val="75000"/>
                  </a:schemeClr>
                </a:solidFill>
                <a:latin typeface="Calibri" panose="020F0502020204030204" pitchFamily="34" charset="0"/>
                <a:ea typeface="宋体" panose="02010600030101010101" pitchFamily="2" charset="-122"/>
              </a:rPr>
              <a:t>夸克禁闭 </a:t>
            </a:r>
          </a:p>
        </p:txBody>
      </p:sp>
    </p:spTree>
    <p:extLst>
      <p:ext uri="{BB962C8B-B14F-4D97-AF65-F5344CB8AC3E}">
        <p14:creationId xmlns:p14="http://schemas.microsoft.com/office/powerpoint/2010/main" val="163151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a:xfrm>
            <a:off x="1647107" y="74732"/>
            <a:ext cx="5801859" cy="514350"/>
          </a:xfrm>
        </p:spPr>
        <p:txBody>
          <a:bodyPr/>
          <a:lstStyle/>
          <a:p>
            <a:pPr eaLnBrk="1" hangingPunct="1"/>
            <a:r>
              <a:rPr lang="zh-CN" altLang="en-US" sz="3000" dirty="0"/>
              <a:t>高性能计算在格点</a:t>
            </a:r>
            <a:r>
              <a:rPr lang="en-US" altLang="zh-CN" sz="3000" dirty="0"/>
              <a:t>QCD</a:t>
            </a:r>
            <a:r>
              <a:rPr lang="zh-CN" altLang="en-US" sz="3000" dirty="0"/>
              <a:t>中的应用</a:t>
            </a:r>
          </a:p>
        </p:txBody>
      </p:sp>
      <p:sp>
        <p:nvSpPr>
          <p:cNvPr id="6" name="内容占位符 2"/>
          <p:cNvSpPr txBox="1">
            <a:spLocks/>
          </p:cNvSpPr>
          <p:nvPr/>
        </p:nvSpPr>
        <p:spPr bwMode="auto">
          <a:xfrm>
            <a:off x="1430537" y="2850808"/>
            <a:ext cx="3152775" cy="2962275"/>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50000"/>
              </a:spcBef>
              <a:spcAft>
                <a:spcPct val="0"/>
              </a:spcAft>
              <a:buClr>
                <a:srgbClr val="FF0000"/>
              </a:buClr>
              <a:buSzPct val="75000"/>
              <a:buFont typeface="Wingdings" panose="05000000000000000000" pitchFamily="2" charset="2"/>
              <a:buChar char="v"/>
              <a:defRPr sz="2400">
                <a:solidFill>
                  <a:schemeClr val="tx1"/>
                </a:solidFill>
                <a:latin typeface="+mn-lt"/>
                <a:ea typeface="+mn-ea"/>
                <a:cs typeface="+mn-cs"/>
              </a:defRPr>
            </a:lvl1pPr>
            <a:lvl2pPr marL="742950" indent="-285750" algn="l" rtl="0" eaLnBrk="0" fontAlgn="base" hangingPunct="0">
              <a:spcBef>
                <a:spcPct val="50000"/>
              </a:spcBef>
              <a:spcAft>
                <a:spcPct val="0"/>
              </a:spcAft>
              <a:buClr>
                <a:schemeClr val="accent2"/>
              </a:buClr>
              <a:buSzPct val="75000"/>
              <a:buFont typeface="Wingdings" panose="05000000000000000000" pitchFamily="2" charset="2"/>
              <a:buChar char="l"/>
              <a:defRPr sz="20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SzPct val="75000"/>
              <a:buFont typeface="Wingdings" panose="05000000000000000000" pitchFamily="2" charset="2"/>
              <a:buChar char="¨"/>
              <a:defRPr sz="1600">
                <a:solidFill>
                  <a:schemeClr val="tx1"/>
                </a:solidFill>
                <a:latin typeface="+mn-lt"/>
              </a:defRPr>
            </a:lvl5pPr>
            <a:lvl6pPr marL="2514600" indent="-228600" algn="l" rtl="0" eaLnBrk="0" fontAlgn="base" hangingPunct="0">
              <a:spcBef>
                <a:spcPct val="20000"/>
              </a:spcBef>
              <a:spcAft>
                <a:spcPct val="0"/>
              </a:spcAft>
              <a:buSzPct val="75000"/>
              <a:buFont typeface="Wingdings" pitchFamily="2" charset="2"/>
              <a:buChar char="¨"/>
              <a:defRPr sz="1600">
                <a:solidFill>
                  <a:schemeClr val="tx1"/>
                </a:solidFill>
                <a:latin typeface="+mn-lt"/>
              </a:defRPr>
            </a:lvl6pPr>
            <a:lvl7pPr marL="2971800" indent="-228600" algn="l" rtl="0" eaLnBrk="0" fontAlgn="base" hangingPunct="0">
              <a:spcBef>
                <a:spcPct val="20000"/>
              </a:spcBef>
              <a:spcAft>
                <a:spcPct val="0"/>
              </a:spcAft>
              <a:buSzPct val="75000"/>
              <a:buFont typeface="Wingdings" pitchFamily="2" charset="2"/>
              <a:buChar char="¨"/>
              <a:defRPr sz="1600">
                <a:solidFill>
                  <a:schemeClr val="tx1"/>
                </a:solidFill>
                <a:latin typeface="+mn-lt"/>
              </a:defRPr>
            </a:lvl7pPr>
            <a:lvl8pPr marL="3429000" indent="-228600" algn="l" rtl="0" eaLnBrk="0" fontAlgn="base" hangingPunct="0">
              <a:spcBef>
                <a:spcPct val="20000"/>
              </a:spcBef>
              <a:spcAft>
                <a:spcPct val="0"/>
              </a:spcAft>
              <a:buSzPct val="75000"/>
              <a:buFont typeface="Wingdings" pitchFamily="2" charset="2"/>
              <a:buChar char="¨"/>
              <a:defRPr sz="1600">
                <a:solidFill>
                  <a:schemeClr val="tx1"/>
                </a:solidFill>
                <a:latin typeface="+mn-lt"/>
              </a:defRPr>
            </a:lvl8pPr>
            <a:lvl9pPr marL="3886200" indent="-228600" algn="l" rtl="0" eaLnBrk="0" fontAlgn="base" hangingPunct="0">
              <a:spcBef>
                <a:spcPct val="20000"/>
              </a:spcBef>
              <a:spcAft>
                <a:spcPct val="0"/>
              </a:spcAft>
              <a:buSzPct val="75000"/>
              <a:buFont typeface="Wingdings" pitchFamily="2" charset="2"/>
              <a:buChar char="¨"/>
              <a:defRPr sz="1600">
                <a:solidFill>
                  <a:schemeClr val="tx1"/>
                </a:solidFill>
                <a:latin typeface="+mn-lt"/>
              </a:defRPr>
            </a:lvl9pPr>
          </a:lstStyle>
          <a:p>
            <a:pPr marL="342892" lvl="1" indent="0" eaLnBrk="1" hangingPunct="1">
              <a:buNone/>
              <a:defRPr/>
            </a:pPr>
            <a:endParaRPr lang="en-GB" altLang="zh-CN" sz="1500" dirty="0"/>
          </a:p>
          <a:p>
            <a:pPr marL="342892" lvl="1" indent="0" eaLnBrk="1" hangingPunct="1">
              <a:buNone/>
              <a:defRPr/>
            </a:pPr>
            <a:endParaRPr lang="en-US" altLang="zh-CN" sz="1500" dirty="0"/>
          </a:p>
          <a:p>
            <a:pPr marL="342892" lvl="1" indent="0" eaLnBrk="1" hangingPunct="1">
              <a:buNone/>
              <a:defRPr/>
            </a:pPr>
            <a:endParaRPr lang="en-US" altLang="zh-CN" sz="1500" dirty="0"/>
          </a:p>
        </p:txBody>
      </p:sp>
      <p:pic>
        <p:nvPicPr>
          <p:cNvPr id="9" name="Picture 9">
            <a:extLst>
              <a:ext uri="{FF2B5EF4-FFF2-40B4-BE49-F238E27FC236}">
                <a16:creationId xmlns:a16="http://schemas.microsoft.com/office/drawing/2014/main" id="{A85BD06D-4688-4037-BC64-DDFC3F5ADB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8462" y="869149"/>
            <a:ext cx="1535906" cy="1421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 name="Object 11">
            <a:extLst>
              <a:ext uri="{FF2B5EF4-FFF2-40B4-BE49-F238E27FC236}">
                <a16:creationId xmlns:a16="http://schemas.microsoft.com/office/drawing/2014/main" id="{6DBD2A52-09F5-46F1-B705-EC1A3FA7290E}"/>
              </a:ext>
            </a:extLst>
          </p:cNvPr>
          <p:cNvGraphicFramePr>
            <a:graphicFrameLocks noChangeAspect="1"/>
          </p:cNvGraphicFramePr>
          <p:nvPr/>
        </p:nvGraphicFramePr>
        <p:xfrm>
          <a:off x="6437712" y="923918"/>
          <a:ext cx="1220390" cy="1212056"/>
        </p:xfrm>
        <a:graphic>
          <a:graphicData uri="http://schemas.openxmlformats.org/presentationml/2006/ole">
            <mc:AlternateContent xmlns:mc="http://schemas.openxmlformats.org/markup-compatibility/2006">
              <mc:Choice xmlns:v="urn:schemas-microsoft-com:vml" Requires="v">
                <p:oleObj spid="_x0000_s5133" name="公式" r:id="rId5" imgW="1651000" imgH="1422400" progId="Equation.3">
                  <p:embed/>
                </p:oleObj>
              </mc:Choice>
              <mc:Fallback>
                <p:oleObj name="公式" r:id="rId5" imgW="1651000" imgH="1422400" progId="Equation.3">
                  <p:embed/>
                  <p:pic>
                    <p:nvPicPr>
                      <p:cNvPr id="10" name="Object 11">
                        <a:extLst>
                          <a:ext uri="{FF2B5EF4-FFF2-40B4-BE49-F238E27FC236}">
                            <a16:creationId xmlns:a16="http://schemas.microsoft.com/office/drawing/2014/main" id="{6DBD2A52-09F5-46F1-B705-EC1A3FA72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712" y="923918"/>
                        <a:ext cx="1220390" cy="1212056"/>
                      </a:xfrm>
                      <a:prstGeom prst="rect">
                        <a:avLst/>
                      </a:prstGeom>
                      <a:noFill/>
                      <a:ln>
                        <a:noFill/>
                      </a:ln>
                      <a:effectLst/>
                    </p:spPr>
                  </p:pic>
                </p:oleObj>
              </mc:Fallback>
            </mc:AlternateContent>
          </a:graphicData>
        </a:graphic>
      </p:graphicFrame>
      <p:sp>
        <p:nvSpPr>
          <p:cNvPr id="11" name="Rectangle 20">
            <a:extLst>
              <a:ext uri="{FF2B5EF4-FFF2-40B4-BE49-F238E27FC236}">
                <a16:creationId xmlns:a16="http://schemas.microsoft.com/office/drawing/2014/main" id="{5B477575-1775-437C-8BE3-CAA6EE3AE422}"/>
              </a:ext>
            </a:extLst>
          </p:cNvPr>
          <p:cNvSpPr>
            <a:spLocks noChangeArrowheads="1"/>
          </p:cNvSpPr>
          <p:nvPr/>
        </p:nvSpPr>
        <p:spPr bwMode="auto">
          <a:xfrm>
            <a:off x="6357208" y="868927"/>
            <a:ext cx="1443629" cy="1444082"/>
          </a:xfrm>
          <a:prstGeom prst="rect">
            <a:avLst/>
          </a:prstGeom>
          <a:solidFill>
            <a:schemeClr val="accent1">
              <a:alpha val="25882"/>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endParaRPr lang="zh-CN" altLang="en-US" sz="3300" dirty="0"/>
          </a:p>
        </p:txBody>
      </p:sp>
      <p:sp>
        <p:nvSpPr>
          <p:cNvPr id="12" name="Text Box 12">
            <a:extLst>
              <a:ext uri="{FF2B5EF4-FFF2-40B4-BE49-F238E27FC236}">
                <a16:creationId xmlns:a16="http://schemas.microsoft.com/office/drawing/2014/main" id="{DBF75DAF-61F0-40E6-8981-091D25F250B3}"/>
              </a:ext>
            </a:extLst>
          </p:cNvPr>
          <p:cNvSpPr txBox="1">
            <a:spLocks noChangeArrowheads="1"/>
          </p:cNvSpPr>
          <p:nvPr/>
        </p:nvSpPr>
        <p:spPr bwMode="auto">
          <a:xfrm>
            <a:off x="4818461" y="2335279"/>
            <a:ext cx="998991" cy="276999"/>
          </a:xfrm>
          <a:prstGeom prst="rect">
            <a:avLst/>
          </a:prstGeom>
          <a:solidFill>
            <a:srgbClr val="00FF00">
              <a:alpha val="33000"/>
            </a:srgbClr>
          </a:solidFill>
          <a:ln>
            <a:noFill/>
          </a:ln>
          <a:effectLst/>
        </p:spPr>
        <p:txBody>
          <a:bodyPr wrap="non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en-US" altLang="zh-CN" sz="1200" dirty="0">
                <a:latin typeface="微软雅黑" panose="020B0503020204020204" pitchFamily="34" charset="-122"/>
                <a:ea typeface="微软雅黑" panose="020B0503020204020204" pitchFamily="34" charset="-122"/>
              </a:rPr>
              <a:t>QCD</a:t>
            </a:r>
            <a:r>
              <a:rPr lang="zh-CN" altLang="en-US" sz="1200" dirty="0">
                <a:latin typeface="微软雅黑" panose="020B0503020204020204" pitchFamily="34" charset="-122"/>
                <a:ea typeface="微软雅黑" panose="020B0503020204020204" pitchFamily="34" charset="-122"/>
              </a:rPr>
              <a:t>拉氏量</a:t>
            </a:r>
          </a:p>
        </p:txBody>
      </p:sp>
      <p:sp>
        <p:nvSpPr>
          <p:cNvPr id="13" name="Text Box 14">
            <a:extLst>
              <a:ext uri="{FF2B5EF4-FFF2-40B4-BE49-F238E27FC236}">
                <a16:creationId xmlns:a16="http://schemas.microsoft.com/office/drawing/2014/main" id="{6F856E6E-8736-4429-BA53-001A32E5EAD1}"/>
              </a:ext>
            </a:extLst>
          </p:cNvPr>
          <p:cNvSpPr txBox="1">
            <a:spLocks noChangeArrowheads="1"/>
          </p:cNvSpPr>
          <p:nvPr/>
        </p:nvSpPr>
        <p:spPr bwMode="auto">
          <a:xfrm>
            <a:off x="4818460" y="3437664"/>
            <a:ext cx="2545725" cy="276999"/>
          </a:xfrm>
          <a:prstGeom prst="rect">
            <a:avLst/>
          </a:prstGeom>
          <a:solidFill>
            <a:schemeClr val="accent1">
              <a:alpha val="19000"/>
            </a:schemeClr>
          </a:solidFill>
          <a:ln>
            <a:noFill/>
          </a:ln>
          <a:effectLst/>
        </p:spPr>
        <p:txBody>
          <a:bodyPr wrap="squar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200" dirty="0">
                <a:latin typeface="微软雅黑" panose="020B0503020204020204" pitchFamily="34" charset="-122"/>
                <a:ea typeface="微软雅黑" panose="020B0503020204020204" pitchFamily="34" charset="-122"/>
              </a:rPr>
              <a:t>产生</a:t>
            </a:r>
            <a:r>
              <a:rPr lang="en-US" altLang="zh-CN" sz="1200" dirty="0">
                <a:latin typeface="微软雅黑" panose="020B0503020204020204" pitchFamily="34" charset="-122"/>
                <a:ea typeface="微软雅黑" panose="020B0503020204020204" pitchFamily="34" charset="-122"/>
              </a:rPr>
              <a:t>QCD</a:t>
            </a:r>
            <a:r>
              <a:rPr lang="zh-CN" altLang="en-US" sz="1200" dirty="0">
                <a:latin typeface="微软雅黑" panose="020B0503020204020204" pitchFamily="34" charset="-122"/>
                <a:ea typeface="微软雅黑" panose="020B0503020204020204" pitchFamily="34" charset="-122"/>
              </a:rPr>
              <a:t>物质的状态（组态）</a:t>
            </a:r>
          </a:p>
        </p:txBody>
      </p:sp>
      <p:sp>
        <p:nvSpPr>
          <p:cNvPr id="14" name="Text Box 15">
            <a:extLst>
              <a:ext uri="{FF2B5EF4-FFF2-40B4-BE49-F238E27FC236}">
                <a16:creationId xmlns:a16="http://schemas.microsoft.com/office/drawing/2014/main" id="{890C2B75-9913-46DD-A349-CF7F7893C869}"/>
              </a:ext>
            </a:extLst>
          </p:cNvPr>
          <p:cNvSpPr txBox="1">
            <a:spLocks noChangeArrowheads="1"/>
          </p:cNvSpPr>
          <p:nvPr/>
        </p:nvSpPr>
        <p:spPr bwMode="auto">
          <a:xfrm>
            <a:off x="4818462" y="3991536"/>
            <a:ext cx="2545726" cy="276999"/>
          </a:xfrm>
          <a:prstGeom prst="rect">
            <a:avLst/>
          </a:prstGeom>
          <a:solidFill>
            <a:srgbClr val="0000FF">
              <a:alpha val="23137"/>
            </a:srgbClr>
          </a:solidFill>
          <a:ln>
            <a:noFill/>
          </a:ln>
          <a:effectLst/>
        </p:spPr>
        <p:txBody>
          <a:bodyPr wrap="squar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200" dirty="0">
                <a:latin typeface="微软雅黑" panose="020B0503020204020204" pitchFamily="34" charset="-122"/>
                <a:ea typeface="微软雅黑" panose="020B0503020204020204" pitchFamily="34" charset="-122"/>
              </a:rPr>
              <a:t>物理观测量的统计平均</a:t>
            </a:r>
          </a:p>
        </p:txBody>
      </p:sp>
      <p:sp>
        <p:nvSpPr>
          <p:cNvPr id="16" name="Oval 10">
            <a:extLst>
              <a:ext uri="{FF2B5EF4-FFF2-40B4-BE49-F238E27FC236}">
                <a16:creationId xmlns:a16="http://schemas.microsoft.com/office/drawing/2014/main" id="{40BB0F53-57AB-43BB-A685-458A9090553E}"/>
              </a:ext>
            </a:extLst>
          </p:cNvPr>
          <p:cNvSpPr>
            <a:spLocks noChangeArrowheads="1"/>
          </p:cNvSpPr>
          <p:nvPr/>
        </p:nvSpPr>
        <p:spPr bwMode="auto">
          <a:xfrm>
            <a:off x="5438777" y="2634533"/>
            <a:ext cx="2362060" cy="75170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endParaRPr lang="zh-CN" altLang="en-US" sz="1200"/>
          </a:p>
        </p:txBody>
      </p:sp>
      <p:sp>
        <p:nvSpPr>
          <p:cNvPr id="17" name="Text Box 17">
            <a:extLst>
              <a:ext uri="{FF2B5EF4-FFF2-40B4-BE49-F238E27FC236}">
                <a16:creationId xmlns:a16="http://schemas.microsoft.com/office/drawing/2014/main" id="{3571B366-7BD9-4426-ABB7-8F5C2589D8C6}"/>
              </a:ext>
            </a:extLst>
          </p:cNvPr>
          <p:cNvSpPr txBox="1">
            <a:spLocks noChangeArrowheads="1"/>
          </p:cNvSpPr>
          <p:nvPr/>
        </p:nvSpPr>
        <p:spPr bwMode="auto">
          <a:xfrm>
            <a:off x="5551694" y="2738241"/>
            <a:ext cx="220137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200" dirty="0">
                <a:latin typeface="微软雅黑" panose="020B0503020204020204" pitchFamily="34" charset="-122"/>
                <a:ea typeface="微软雅黑" panose="020B0503020204020204" pitchFamily="34" charset="-122"/>
              </a:rPr>
              <a:t>     大规模数值模拟</a:t>
            </a:r>
          </a:p>
          <a:p>
            <a:pPr eaLnBrk="1" hangingPunct="1"/>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Monte Carlo</a:t>
            </a:r>
            <a:r>
              <a:rPr lang="zh-CN" altLang="en-US" sz="1200" dirty="0">
                <a:latin typeface="微软雅黑" panose="020B0503020204020204" pitchFamily="34" charset="-122"/>
                <a:ea typeface="微软雅黑" panose="020B0503020204020204" pitchFamily="34" charset="-122"/>
              </a:rPr>
              <a:t>重点抽样</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a:t>
            </a:r>
          </a:p>
        </p:txBody>
      </p:sp>
      <p:sp>
        <p:nvSpPr>
          <p:cNvPr id="2" name="箭头: 直角上 1">
            <a:extLst>
              <a:ext uri="{FF2B5EF4-FFF2-40B4-BE49-F238E27FC236}">
                <a16:creationId xmlns:a16="http://schemas.microsoft.com/office/drawing/2014/main" id="{1E1DF473-4E13-4625-953C-E6AF8CEF0681}"/>
              </a:ext>
            </a:extLst>
          </p:cNvPr>
          <p:cNvSpPr/>
          <p:nvPr/>
        </p:nvSpPr>
        <p:spPr bwMode="auto">
          <a:xfrm flipV="1">
            <a:off x="5871876" y="2422903"/>
            <a:ext cx="790184" cy="219224"/>
          </a:xfrm>
          <a:prstGeom prst="bentUpArrow">
            <a:avLst>
              <a:gd name="adj1" fmla="val 27419"/>
              <a:gd name="adj2" fmla="val 25000"/>
              <a:gd name="adj3" fmla="val 25000"/>
            </a:avLst>
          </a:prstGeom>
          <a:solidFill>
            <a:srgbClr val="FF0000"/>
          </a:solidFill>
          <a:ln w="1587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algn="ctr" defTabSz="685783" eaLnBrk="0" hangingPunct="0"/>
            <a:endParaRPr lang="zh-CN" altLang="en-US" sz="1200" b="0">
              <a:solidFill>
                <a:schemeClr val="tx1"/>
              </a:solidFill>
              <a:effectLst/>
              <a:latin typeface="Arial" charset="0"/>
              <a:ea typeface="华文彩云" pitchFamily="2" charset="-122"/>
            </a:endParaRPr>
          </a:p>
        </p:txBody>
      </p:sp>
      <p:sp>
        <p:nvSpPr>
          <p:cNvPr id="19" name="箭头: 直角上 18">
            <a:extLst>
              <a:ext uri="{FF2B5EF4-FFF2-40B4-BE49-F238E27FC236}">
                <a16:creationId xmlns:a16="http://schemas.microsoft.com/office/drawing/2014/main" id="{7499D950-41F9-4323-8010-FA552A9D8837}"/>
              </a:ext>
            </a:extLst>
          </p:cNvPr>
          <p:cNvSpPr/>
          <p:nvPr/>
        </p:nvSpPr>
        <p:spPr bwMode="auto">
          <a:xfrm flipH="1" flipV="1">
            <a:off x="5099955" y="2988129"/>
            <a:ext cx="338821" cy="467414"/>
          </a:xfrm>
          <a:prstGeom prst="bentUpArrow">
            <a:avLst>
              <a:gd name="adj1" fmla="val 21318"/>
              <a:gd name="adj2" fmla="val 25000"/>
              <a:gd name="adj3" fmla="val 25000"/>
            </a:avLst>
          </a:prstGeom>
          <a:solidFill>
            <a:srgbClr val="FF0000"/>
          </a:solidFill>
          <a:ln w="1587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algn="ctr" defTabSz="685783" eaLnBrk="0" hangingPunct="0"/>
            <a:endParaRPr lang="zh-CN" altLang="en-US" sz="1200" b="0">
              <a:solidFill>
                <a:schemeClr val="tx1"/>
              </a:solidFill>
              <a:effectLst/>
              <a:latin typeface="Arial" charset="0"/>
              <a:ea typeface="华文彩云" pitchFamily="2" charset="-122"/>
            </a:endParaRPr>
          </a:p>
        </p:txBody>
      </p:sp>
      <p:sp>
        <p:nvSpPr>
          <p:cNvPr id="3" name="箭头: 下 2">
            <a:extLst>
              <a:ext uri="{FF2B5EF4-FFF2-40B4-BE49-F238E27FC236}">
                <a16:creationId xmlns:a16="http://schemas.microsoft.com/office/drawing/2014/main" id="{AFFB8402-27BA-405B-ABFF-E289FFA96B29}"/>
              </a:ext>
            </a:extLst>
          </p:cNvPr>
          <p:cNvSpPr/>
          <p:nvPr/>
        </p:nvSpPr>
        <p:spPr bwMode="auto">
          <a:xfrm>
            <a:off x="5938156" y="3721010"/>
            <a:ext cx="191859" cy="283114"/>
          </a:xfrm>
          <a:prstGeom prst="downArrow">
            <a:avLst/>
          </a:prstGeom>
          <a:solidFill>
            <a:srgbClr val="FF0000"/>
          </a:solidFill>
          <a:ln w="1587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algn="ctr" defTabSz="685783" eaLnBrk="0" hangingPunct="0"/>
            <a:endParaRPr lang="zh-CN" altLang="en-US" sz="1200" b="0">
              <a:solidFill>
                <a:schemeClr val="tx1"/>
              </a:solidFill>
              <a:effectLst/>
              <a:latin typeface="Arial" charset="0"/>
              <a:ea typeface="华文彩云" pitchFamily="2" charset="-122"/>
            </a:endParaRPr>
          </a:p>
        </p:txBody>
      </p:sp>
      <p:sp>
        <p:nvSpPr>
          <p:cNvPr id="21" name="箭头: 下 20">
            <a:extLst>
              <a:ext uri="{FF2B5EF4-FFF2-40B4-BE49-F238E27FC236}">
                <a16:creationId xmlns:a16="http://schemas.microsoft.com/office/drawing/2014/main" id="{355A4630-1D4A-4A63-9814-D5BAE8A1DC74}"/>
              </a:ext>
            </a:extLst>
          </p:cNvPr>
          <p:cNvSpPr/>
          <p:nvPr/>
        </p:nvSpPr>
        <p:spPr bwMode="auto">
          <a:xfrm>
            <a:off x="5950416" y="4279762"/>
            <a:ext cx="179600" cy="297509"/>
          </a:xfrm>
          <a:prstGeom prst="downArrow">
            <a:avLst/>
          </a:prstGeom>
          <a:solidFill>
            <a:srgbClr val="FF0000"/>
          </a:solidFill>
          <a:ln w="1587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algn="ctr" defTabSz="685783" eaLnBrk="0" hangingPunct="0"/>
            <a:endParaRPr lang="zh-CN" altLang="en-US" sz="1200" b="0">
              <a:solidFill>
                <a:schemeClr val="tx1"/>
              </a:solidFill>
              <a:effectLst/>
              <a:latin typeface="Arial" charset="0"/>
              <a:ea typeface="华文彩云" pitchFamily="2" charset="-122"/>
            </a:endParaRPr>
          </a:p>
        </p:txBody>
      </p:sp>
      <p:sp>
        <p:nvSpPr>
          <p:cNvPr id="22" name="Text Box 15">
            <a:extLst>
              <a:ext uri="{FF2B5EF4-FFF2-40B4-BE49-F238E27FC236}">
                <a16:creationId xmlns:a16="http://schemas.microsoft.com/office/drawing/2014/main" id="{0DBB4A24-4626-40A3-B15D-1A534ED7E2B9}"/>
              </a:ext>
            </a:extLst>
          </p:cNvPr>
          <p:cNvSpPr txBox="1">
            <a:spLocks noChangeArrowheads="1"/>
          </p:cNvSpPr>
          <p:nvPr/>
        </p:nvSpPr>
        <p:spPr bwMode="auto">
          <a:xfrm>
            <a:off x="4818461" y="4590776"/>
            <a:ext cx="2545726" cy="276999"/>
          </a:xfrm>
          <a:prstGeom prst="rect">
            <a:avLst/>
          </a:prstGeom>
          <a:solidFill>
            <a:srgbClr val="FF0000">
              <a:alpha val="23137"/>
            </a:srgbClr>
          </a:solidFill>
          <a:ln>
            <a:noFill/>
          </a:ln>
          <a:effectLst/>
        </p:spPr>
        <p:txBody>
          <a:bodyPr wrap="square">
            <a:spAutoFit/>
          </a:bodyPr>
          <a:lstStyle>
            <a:lvl1pPr>
              <a:defRPr>
                <a:solidFill>
                  <a:schemeClr val="tx1"/>
                </a:solidFill>
                <a:latin typeface="Arial" panose="020B0604020202020204" pitchFamily="34" charset="0"/>
                <a:ea typeface="华文隶书" panose="02010800040101010101" pitchFamily="2" charset="-122"/>
              </a:defRPr>
            </a:lvl1pPr>
            <a:lvl2pPr marL="742950" indent="-285750">
              <a:defRPr>
                <a:solidFill>
                  <a:schemeClr val="tx1"/>
                </a:solidFill>
                <a:latin typeface="Arial" panose="020B0604020202020204" pitchFamily="34" charset="0"/>
                <a:ea typeface="华文隶书" panose="02010800040101010101" pitchFamily="2" charset="-122"/>
              </a:defRPr>
            </a:lvl2pPr>
            <a:lvl3pPr marL="1143000" indent="-228600">
              <a:defRPr>
                <a:solidFill>
                  <a:schemeClr val="tx1"/>
                </a:solidFill>
                <a:latin typeface="Arial" panose="020B0604020202020204" pitchFamily="34" charset="0"/>
                <a:ea typeface="华文隶书" panose="02010800040101010101" pitchFamily="2" charset="-122"/>
              </a:defRPr>
            </a:lvl3pPr>
            <a:lvl4pPr marL="1600200" indent="-228600">
              <a:defRPr>
                <a:solidFill>
                  <a:schemeClr val="tx1"/>
                </a:solidFill>
                <a:latin typeface="Arial" panose="020B0604020202020204" pitchFamily="34" charset="0"/>
                <a:ea typeface="华文隶书" panose="02010800040101010101" pitchFamily="2" charset="-122"/>
              </a:defRPr>
            </a:lvl4pPr>
            <a:lvl5pPr marL="2057400" indent="-228600">
              <a:defRPr>
                <a:solidFill>
                  <a:schemeClr val="tx1"/>
                </a:solidFill>
                <a:latin typeface="Arial" panose="020B0604020202020204" pitchFamily="34" charset="0"/>
                <a:ea typeface="华文隶书"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隶书" panose="02010800040101010101" pitchFamily="2" charset="-122"/>
              </a:defRPr>
            </a:lvl9pPr>
          </a:lstStyle>
          <a:p>
            <a:pPr eaLnBrk="1" hangingPunct="1"/>
            <a:r>
              <a:rPr lang="zh-CN" altLang="en-US" sz="1200" dirty="0">
                <a:latin typeface="微软雅黑" panose="020B0503020204020204" pitchFamily="34" charset="-122"/>
                <a:ea typeface="微软雅黑" panose="020B0503020204020204" pitchFamily="34" charset="-122"/>
              </a:rPr>
              <a:t>数据分析，得到最终物理结果</a:t>
            </a:r>
          </a:p>
        </p:txBody>
      </p:sp>
      <p:sp>
        <p:nvSpPr>
          <p:cNvPr id="5" name="内容占位符 4"/>
          <p:cNvSpPr>
            <a:spLocks noGrp="1"/>
          </p:cNvSpPr>
          <p:nvPr>
            <p:ph idx="1"/>
          </p:nvPr>
        </p:nvSpPr>
        <p:spPr>
          <a:xfrm>
            <a:off x="1371601" y="914400"/>
            <a:ext cx="3446859" cy="3714750"/>
          </a:xfrm>
        </p:spPr>
        <p:txBody>
          <a:bodyPr>
            <a:normAutofit fontScale="92500" lnSpcReduction="10000"/>
          </a:bodyPr>
          <a:lstStyle/>
          <a:p>
            <a:r>
              <a:rPr kumimoji="1" lang="zh-CN" altLang="en-US" dirty="0"/>
              <a:t>算法特点</a:t>
            </a:r>
            <a:r>
              <a:rPr kumimoji="1" lang="zh-CN" altLang="en-US" b="0" dirty="0"/>
              <a:t>：</a:t>
            </a:r>
            <a:endParaRPr kumimoji="1" lang="en-US" altLang="zh-CN" b="0" dirty="0"/>
          </a:p>
          <a:p>
            <a:pPr lvl="1"/>
            <a:r>
              <a:rPr kumimoji="1" lang="zh-CN" altLang="en-US" b="0" dirty="0"/>
              <a:t>利用</a:t>
            </a:r>
            <a:r>
              <a:rPr kumimoji="1" lang="en-US" altLang="zh-CN" b="0" dirty="0"/>
              <a:t>Monte</a:t>
            </a:r>
            <a:r>
              <a:rPr kumimoji="1" lang="zh-CN" altLang="en-US" b="0" dirty="0"/>
              <a:t> </a:t>
            </a:r>
            <a:r>
              <a:rPr kumimoji="1" lang="en-US" altLang="zh-CN" b="0" dirty="0"/>
              <a:t>Carlo</a:t>
            </a:r>
            <a:r>
              <a:rPr kumimoji="1" lang="zh-CN" altLang="en-US" b="0" dirty="0"/>
              <a:t>数值求解近邻相互作用的多自由度体系的统计问题</a:t>
            </a:r>
            <a:endParaRPr kumimoji="1" lang="en-US" altLang="zh-CN" b="0" dirty="0"/>
          </a:p>
          <a:p>
            <a:r>
              <a:rPr kumimoji="1" lang="zh-CN" altLang="en-US" dirty="0"/>
              <a:t>计算过程</a:t>
            </a:r>
            <a:r>
              <a:rPr kumimoji="1" lang="zh-CN" altLang="en-US" b="0" dirty="0"/>
              <a:t>：</a:t>
            </a:r>
            <a:endParaRPr kumimoji="1" lang="en-US" altLang="zh-CN" b="0" dirty="0"/>
          </a:p>
          <a:p>
            <a:pPr lvl="1"/>
            <a:r>
              <a:rPr kumimoji="1" lang="zh-CN" altLang="en-US" b="0" dirty="0"/>
              <a:t>计算密集型，高并行度</a:t>
            </a:r>
            <a:endParaRPr kumimoji="1" lang="en-US" altLang="zh-CN" b="0" dirty="0"/>
          </a:p>
          <a:p>
            <a:pPr lvl="1"/>
            <a:r>
              <a:rPr kumimoji="1" lang="zh-CN" altLang="en-US" b="0" dirty="0"/>
              <a:t>高可扩展性，计算量大</a:t>
            </a:r>
            <a:endParaRPr kumimoji="1" lang="en-US" altLang="zh-CN" b="0" dirty="0"/>
          </a:p>
          <a:p>
            <a:r>
              <a:rPr kumimoji="1" lang="zh-CN" altLang="en-US" dirty="0"/>
              <a:t>计算规模：</a:t>
            </a:r>
            <a:endParaRPr kumimoji="1" lang="en-US" altLang="zh-CN" dirty="0"/>
          </a:p>
          <a:p>
            <a:pPr lvl="1"/>
            <a:r>
              <a:rPr kumimoji="1" lang="en-US" altLang="zh-CN" b="0" dirty="0"/>
              <a:t>L</a:t>
            </a:r>
            <a:r>
              <a:rPr kumimoji="1" lang="en-US" altLang="zh-CN" b="0" baseline="30000" dirty="0"/>
              <a:t>3</a:t>
            </a:r>
            <a:r>
              <a:rPr kumimoji="1" lang="en-US" altLang="zh-CN" b="0" dirty="0"/>
              <a:t>×T </a:t>
            </a:r>
            <a:r>
              <a:rPr kumimoji="1" lang="zh-CN" altLang="en-US" b="0" dirty="0"/>
              <a:t>＝</a:t>
            </a:r>
            <a:r>
              <a:rPr kumimoji="1" lang="en-US" altLang="zh-CN" b="0" dirty="0"/>
              <a:t>128</a:t>
            </a:r>
            <a:r>
              <a:rPr kumimoji="1" lang="en-US" altLang="zh-CN" b="0" baseline="30000" dirty="0"/>
              <a:t>3</a:t>
            </a:r>
            <a:r>
              <a:rPr kumimoji="1" lang="en-US" altLang="zh-CN" b="0" dirty="0"/>
              <a:t>×256</a:t>
            </a:r>
            <a:br>
              <a:rPr kumimoji="1" lang="en-US" altLang="zh-CN" b="0" dirty="0"/>
            </a:br>
            <a:r>
              <a:rPr kumimoji="1" lang="zh-CN" altLang="en-US" b="0" dirty="0"/>
              <a:t>可以划分为</a:t>
            </a:r>
            <a:r>
              <a:rPr kumimoji="1" lang="en-US" altLang="zh-CN" b="0" dirty="0"/>
              <a:t>8</a:t>
            </a:r>
            <a:r>
              <a:rPr kumimoji="1" lang="en-US" altLang="zh-CN" b="0" baseline="30000" dirty="0"/>
              <a:t>4</a:t>
            </a:r>
            <a:r>
              <a:rPr kumimoji="1" lang="en-US" altLang="zh-CN" b="0" dirty="0"/>
              <a:t> </a:t>
            </a:r>
            <a:r>
              <a:rPr kumimoji="1" lang="zh-CN" altLang="en-US" b="0" dirty="0"/>
              <a:t>的子格子</a:t>
            </a:r>
            <a:endParaRPr kumimoji="1" lang="en-US" altLang="zh-CN" b="0" dirty="0"/>
          </a:p>
          <a:p>
            <a:pPr lvl="1"/>
            <a:r>
              <a:rPr kumimoji="1" lang="zh-CN" altLang="zh-CN" b="0" dirty="0"/>
              <a:t>1</a:t>
            </a:r>
            <a:r>
              <a:rPr kumimoji="1" lang="en-US" altLang="zh-CN" b="0" dirty="0"/>
              <a:t>31072</a:t>
            </a:r>
            <a:r>
              <a:rPr kumimoji="1" lang="zh-CN" altLang="en-US" b="0" dirty="0"/>
              <a:t>核并行</a:t>
            </a:r>
            <a:endParaRPr kumimoji="1" lang="en-US" altLang="zh-CN" b="0" dirty="0"/>
          </a:p>
          <a:p>
            <a:endParaRPr kumimoji="1" lang="zh-CN" altLang="en-US" dirty="0"/>
          </a:p>
        </p:txBody>
      </p:sp>
    </p:spTree>
    <p:extLst>
      <p:ext uri="{BB962C8B-B14F-4D97-AF65-F5344CB8AC3E}">
        <p14:creationId xmlns:p14="http://schemas.microsoft.com/office/powerpoint/2010/main" val="270457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软件研发与移植</a:t>
            </a:r>
          </a:p>
        </p:txBody>
      </p:sp>
      <p:sp>
        <p:nvSpPr>
          <p:cNvPr id="3" name="内容占位符 2"/>
          <p:cNvSpPr>
            <a:spLocks noGrp="1"/>
          </p:cNvSpPr>
          <p:nvPr>
            <p:ph idx="1"/>
          </p:nvPr>
        </p:nvSpPr>
        <p:spPr>
          <a:xfrm>
            <a:off x="1348740" y="944880"/>
            <a:ext cx="6309360" cy="3952884"/>
          </a:xfrm>
        </p:spPr>
        <p:txBody>
          <a:bodyPr/>
          <a:lstStyle/>
          <a:p>
            <a:pPr>
              <a:lnSpc>
                <a:spcPct val="120000"/>
              </a:lnSpc>
              <a:spcBef>
                <a:spcPts val="0"/>
              </a:spcBef>
              <a:spcAft>
                <a:spcPts val="0"/>
              </a:spcAft>
            </a:pPr>
            <a:r>
              <a:rPr lang="zh-CN" altLang="en-US" sz="1500" b="0" dirty="0">
                <a:solidFill>
                  <a:srgbClr val="000090"/>
                </a:solidFill>
                <a:effectLst/>
              </a:rPr>
              <a:t>基于</a:t>
            </a:r>
            <a:r>
              <a:rPr lang="zh-CN" altLang="zh-CN" sz="1500" b="0" dirty="0">
                <a:solidFill>
                  <a:srgbClr val="000090"/>
                </a:solidFill>
                <a:effectLst/>
              </a:rPr>
              <a:t>国家超算无锡中心的</a:t>
            </a:r>
            <a:r>
              <a:rPr lang="zh-CN" altLang="en-US" sz="1500" b="0" dirty="0">
                <a:solidFill>
                  <a:srgbClr val="000090"/>
                </a:solidFill>
                <a:effectLst/>
              </a:rPr>
              <a:t>神威“</a:t>
            </a:r>
            <a:r>
              <a:rPr lang="zh-CN" altLang="zh-CN" sz="1500" b="0" dirty="0">
                <a:solidFill>
                  <a:srgbClr val="000090"/>
                </a:solidFill>
                <a:effectLst/>
              </a:rPr>
              <a:t>太湖之光</a:t>
            </a:r>
            <a:r>
              <a:rPr lang="zh-CN" altLang="en-US" sz="1500" b="0" dirty="0">
                <a:solidFill>
                  <a:srgbClr val="000090"/>
                </a:solidFill>
                <a:effectLst/>
              </a:rPr>
              <a:t>”</a:t>
            </a:r>
            <a:r>
              <a:rPr lang="zh-CN" altLang="zh-CN" sz="1500" b="0" dirty="0">
                <a:solidFill>
                  <a:srgbClr val="000090"/>
                </a:solidFill>
                <a:effectLst/>
              </a:rPr>
              <a:t> </a:t>
            </a:r>
            <a:r>
              <a:rPr lang="zh-CN" altLang="en-US" sz="1500" b="0" dirty="0">
                <a:solidFill>
                  <a:srgbClr val="000090"/>
                </a:solidFill>
                <a:effectLst/>
              </a:rPr>
              <a:t>，</a:t>
            </a:r>
            <a:r>
              <a:rPr lang="zh-CN" altLang="zh-CN" sz="1500" b="0" dirty="0">
                <a:solidFill>
                  <a:srgbClr val="000090"/>
                </a:solidFill>
                <a:effectLst/>
              </a:rPr>
              <a:t>采用</a:t>
            </a:r>
            <a:r>
              <a:rPr lang="en-US" altLang="zh-CN" sz="1500" b="0" dirty="0">
                <a:solidFill>
                  <a:srgbClr val="000090"/>
                </a:solidFill>
                <a:effectLst/>
              </a:rPr>
              <a:t>40,960</a:t>
            </a:r>
            <a:r>
              <a:rPr lang="zh-CN" altLang="zh-CN" sz="1500" b="0" dirty="0">
                <a:solidFill>
                  <a:srgbClr val="000090"/>
                </a:solidFill>
                <a:effectLst/>
              </a:rPr>
              <a:t>枚神威</a:t>
            </a:r>
            <a:r>
              <a:rPr lang="en-US" altLang="zh-CN" sz="1500" b="0" dirty="0">
                <a:solidFill>
                  <a:srgbClr val="000090"/>
                </a:solidFill>
                <a:effectLst/>
              </a:rPr>
              <a:t>SW26010</a:t>
            </a:r>
            <a:r>
              <a:rPr lang="zh-CN" altLang="zh-CN" sz="1500" b="0" dirty="0">
                <a:solidFill>
                  <a:srgbClr val="000090"/>
                </a:solidFill>
                <a:effectLst/>
              </a:rPr>
              <a:t>型片上异构处理器</a:t>
            </a:r>
            <a:r>
              <a:rPr lang="zh-CN" altLang="en-US" sz="1500" b="0" dirty="0">
                <a:solidFill>
                  <a:srgbClr val="000090"/>
                </a:solidFill>
                <a:effectLst/>
              </a:rPr>
              <a:t>；兼顾</a:t>
            </a:r>
            <a:r>
              <a:rPr lang="zh-CN" altLang="zh-CN" sz="1500" b="0" dirty="0">
                <a:solidFill>
                  <a:srgbClr val="000090"/>
                </a:solidFill>
                <a:effectLst/>
              </a:rPr>
              <a:t>天河二号国产</a:t>
            </a:r>
            <a:r>
              <a:rPr lang="en-US" altLang="zh-CN" sz="1500" b="0" dirty="0">
                <a:solidFill>
                  <a:srgbClr val="000090"/>
                </a:solidFill>
                <a:effectLst/>
              </a:rPr>
              <a:t>GPDSP</a:t>
            </a:r>
            <a:r>
              <a:rPr lang="zh-CN" altLang="zh-CN" sz="1500" b="0" dirty="0">
                <a:solidFill>
                  <a:srgbClr val="000090"/>
                </a:solidFill>
                <a:effectLst/>
              </a:rPr>
              <a:t>协处理器</a:t>
            </a:r>
            <a:endParaRPr lang="en-US" altLang="zh-CN" sz="1500" b="0" dirty="0">
              <a:solidFill>
                <a:srgbClr val="000090"/>
              </a:solidFill>
              <a:effectLst/>
            </a:endParaRPr>
          </a:p>
          <a:p>
            <a:pPr>
              <a:lnSpc>
                <a:spcPct val="120000"/>
              </a:lnSpc>
              <a:spcBef>
                <a:spcPts val="0"/>
              </a:spcBef>
              <a:spcAft>
                <a:spcPts val="0"/>
              </a:spcAft>
            </a:pPr>
            <a:r>
              <a:rPr lang="zh-CN" altLang="zh-CN" sz="1500" b="0" dirty="0">
                <a:solidFill>
                  <a:srgbClr val="000090"/>
                </a:solidFill>
                <a:effectLst/>
              </a:rPr>
              <a:t>采用</a:t>
            </a:r>
            <a:r>
              <a:rPr lang="en-US" altLang="zh-CN" sz="1500" b="0" dirty="0">
                <a:solidFill>
                  <a:srgbClr val="000090"/>
                </a:solidFill>
                <a:effectLst/>
              </a:rPr>
              <a:t>MPI</a:t>
            </a:r>
            <a:r>
              <a:rPr lang="zh-CN" altLang="zh-CN" sz="1500" b="0" dirty="0">
                <a:solidFill>
                  <a:srgbClr val="000090"/>
                </a:solidFill>
                <a:effectLst/>
              </a:rPr>
              <a:t>进程与</a:t>
            </a:r>
            <a:r>
              <a:rPr lang="en-US" altLang="zh-CN" sz="1500" b="0" dirty="0" err="1">
                <a:solidFill>
                  <a:srgbClr val="000090"/>
                </a:solidFill>
                <a:effectLst/>
              </a:rPr>
              <a:t>athread</a:t>
            </a:r>
            <a:r>
              <a:rPr lang="zh-CN" altLang="zh-CN" sz="1500" b="0" dirty="0">
                <a:solidFill>
                  <a:srgbClr val="000090"/>
                </a:solidFill>
                <a:effectLst/>
              </a:rPr>
              <a:t>线程二级并行方案</a:t>
            </a:r>
            <a:endParaRPr lang="en-US" altLang="zh-CN" sz="1500" b="0" dirty="0">
              <a:solidFill>
                <a:srgbClr val="000090"/>
              </a:solidFill>
              <a:effectLst/>
            </a:endParaRPr>
          </a:p>
          <a:p>
            <a:pPr>
              <a:lnSpc>
                <a:spcPct val="120000"/>
              </a:lnSpc>
              <a:spcBef>
                <a:spcPts val="0"/>
              </a:spcBef>
              <a:spcAft>
                <a:spcPts val="0"/>
              </a:spcAft>
            </a:pPr>
            <a:r>
              <a:rPr lang="en-US" altLang="zh-CN" sz="1500" b="0" dirty="0">
                <a:solidFill>
                  <a:srgbClr val="000090"/>
                </a:solidFill>
                <a:effectLst/>
              </a:rPr>
              <a:t>D-slash</a:t>
            </a:r>
            <a:r>
              <a:rPr lang="zh-CN" altLang="zh-CN" sz="1500" b="0" dirty="0">
                <a:solidFill>
                  <a:srgbClr val="000090"/>
                </a:solidFill>
                <a:effectLst/>
              </a:rPr>
              <a:t>是费米子矩阵乘向量计算，是最常用的基本函数，也是消耗绝大部分计算资源的主要函数</a:t>
            </a:r>
            <a:r>
              <a:rPr lang="zh-CN" altLang="en-US" sz="1500" b="0" dirty="0">
                <a:solidFill>
                  <a:srgbClr val="000090"/>
                </a:solidFill>
                <a:effectLst/>
              </a:rPr>
              <a:t>，</a:t>
            </a:r>
            <a:r>
              <a:rPr lang="zh-CN" altLang="zh-CN" sz="1500" b="0" dirty="0">
                <a:solidFill>
                  <a:srgbClr val="000090"/>
                </a:solidFill>
                <a:effectLst/>
              </a:rPr>
              <a:t>先使用</a:t>
            </a:r>
            <a:r>
              <a:rPr lang="en-US" altLang="zh-CN" sz="1500" b="0" dirty="0">
                <a:solidFill>
                  <a:srgbClr val="000090"/>
                </a:solidFill>
                <a:effectLst/>
              </a:rPr>
              <a:t>MPI</a:t>
            </a:r>
            <a:r>
              <a:rPr lang="zh-CN" altLang="zh-CN" sz="1500" b="0" dirty="0">
                <a:solidFill>
                  <a:srgbClr val="000090"/>
                </a:solidFill>
                <a:effectLst/>
              </a:rPr>
              <a:t>实现基于主核或</a:t>
            </a:r>
            <a:r>
              <a:rPr lang="en-US" altLang="zh-CN" sz="1500" b="0" dirty="0">
                <a:solidFill>
                  <a:srgbClr val="000090"/>
                </a:solidFill>
                <a:effectLst/>
              </a:rPr>
              <a:t>CPU</a:t>
            </a:r>
            <a:r>
              <a:rPr lang="zh-CN" altLang="zh-CN" sz="1500" b="0" dirty="0">
                <a:solidFill>
                  <a:srgbClr val="000090"/>
                </a:solidFill>
                <a:effectLst/>
              </a:rPr>
              <a:t>的进程并行，再使用</a:t>
            </a:r>
            <a:r>
              <a:rPr lang="en-US" altLang="zh-CN" sz="1500" b="0" dirty="0" err="1">
                <a:solidFill>
                  <a:srgbClr val="000090"/>
                </a:solidFill>
                <a:effectLst/>
              </a:rPr>
              <a:t>athread</a:t>
            </a:r>
            <a:r>
              <a:rPr lang="zh-CN" altLang="zh-CN" sz="1500" b="0" dirty="0">
                <a:solidFill>
                  <a:srgbClr val="000090"/>
                </a:solidFill>
                <a:effectLst/>
              </a:rPr>
              <a:t>或</a:t>
            </a:r>
            <a:r>
              <a:rPr lang="en-US" altLang="zh-CN" sz="1500" b="0" dirty="0" err="1">
                <a:solidFill>
                  <a:srgbClr val="000090"/>
                </a:solidFill>
                <a:effectLst/>
              </a:rPr>
              <a:t>OpenMP</a:t>
            </a:r>
            <a:r>
              <a:rPr lang="zh-CN" altLang="zh-CN" sz="1500" b="0" dirty="0">
                <a:solidFill>
                  <a:srgbClr val="000090"/>
                </a:solidFill>
                <a:effectLst/>
              </a:rPr>
              <a:t>实现在从核或协处理器上的并行计算</a:t>
            </a:r>
            <a:endParaRPr lang="en-US" altLang="zh-CN" sz="1500" b="0" dirty="0">
              <a:solidFill>
                <a:srgbClr val="000090"/>
              </a:solidFill>
              <a:effectLst/>
            </a:endParaRPr>
          </a:p>
          <a:p>
            <a:pPr>
              <a:lnSpc>
                <a:spcPct val="120000"/>
              </a:lnSpc>
              <a:spcBef>
                <a:spcPts val="0"/>
              </a:spcBef>
              <a:spcAft>
                <a:spcPts val="0"/>
              </a:spcAft>
            </a:pPr>
            <a:r>
              <a:rPr lang="zh-CN" altLang="zh-CN" sz="1500" b="0" dirty="0">
                <a:solidFill>
                  <a:srgbClr val="000090"/>
                </a:solidFill>
                <a:effectLst/>
              </a:rPr>
              <a:t>以</a:t>
            </a:r>
            <a:r>
              <a:rPr lang="en-US" altLang="zh-CN" sz="1500" b="0" dirty="0">
                <a:solidFill>
                  <a:srgbClr val="000090"/>
                </a:solidFill>
                <a:effectLst/>
              </a:rPr>
              <a:t>GPUPWA</a:t>
            </a:r>
            <a:r>
              <a:rPr lang="zh-CN" altLang="zh-CN" sz="1500" b="0" dirty="0">
                <a:solidFill>
                  <a:srgbClr val="000090"/>
                </a:solidFill>
                <a:effectLst/>
              </a:rPr>
              <a:t>软件为基础，基于</a:t>
            </a:r>
            <a:r>
              <a:rPr lang="en-US" altLang="zh-CN" sz="1500" b="0" dirty="0" err="1">
                <a:solidFill>
                  <a:srgbClr val="000090"/>
                </a:solidFill>
                <a:effectLst/>
              </a:rPr>
              <a:t>OpenACC</a:t>
            </a:r>
            <a:r>
              <a:rPr lang="zh-CN" altLang="zh-CN" sz="1500" b="0" dirty="0">
                <a:solidFill>
                  <a:srgbClr val="000090"/>
                </a:solidFill>
                <a:effectLst/>
              </a:rPr>
              <a:t>重新开发似然函数的异构计算部分，实现在</a:t>
            </a:r>
            <a:r>
              <a:rPr lang="en-US" altLang="zh-CN" sz="1500" b="0" dirty="0">
                <a:solidFill>
                  <a:srgbClr val="000090"/>
                </a:solidFill>
                <a:effectLst/>
              </a:rPr>
              <a:t>GPU</a:t>
            </a:r>
            <a:r>
              <a:rPr lang="zh-CN" altLang="zh-CN" sz="1500" b="0" dirty="0">
                <a:solidFill>
                  <a:srgbClr val="000090"/>
                </a:solidFill>
                <a:effectLst/>
              </a:rPr>
              <a:t>和国产协处理器上的数据并行</a:t>
            </a:r>
            <a:endParaRPr lang="zh-CN" altLang="en-US" sz="1500" b="0" dirty="0">
              <a:solidFill>
                <a:srgbClr val="000090"/>
              </a:solidFill>
            </a:endParaRPr>
          </a:p>
        </p:txBody>
      </p:sp>
      <p:pic>
        <p:nvPicPr>
          <p:cNvPr id="4" name="图片 1" descr="[ IMAGE: The SciDAC Layer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9659" y="3293423"/>
            <a:ext cx="1892669" cy="146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openacc 的图像结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9065" y="3743528"/>
            <a:ext cx="1546784" cy="86909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s://ss0.bdstatic.com/70cFvHSh_Q1YnxGkpoWK1HF6hhy/it/u=1584356487,1699966905&amp;fm=27&amp;gp=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6172" y="3743529"/>
            <a:ext cx="1371601" cy="9266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78061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5900" y="29579"/>
            <a:ext cx="6172200" cy="857250"/>
          </a:xfrm>
        </p:spPr>
        <p:txBody>
          <a:bodyPr/>
          <a:lstStyle/>
          <a:p>
            <a:r>
              <a:rPr lang="zh-CN" altLang="en-US" dirty="0"/>
              <a:t>优化效果</a:t>
            </a:r>
          </a:p>
        </p:txBody>
      </p:sp>
      <p:sp>
        <p:nvSpPr>
          <p:cNvPr id="3" name="文本占位符 2"/>
          <p:cNvSpPr>
            <a:spLocks noGrp="1"/>
          </p:cNvSpPr>
          <p:nvPr>
            <p:ph type="body" idx="1"/>
          </p:nvPr>
        </p:nvSpPr>
        <p:spPr/>
        <p:txBody>
          <a:bodyPr/>
          <a:lstStyle/>
          <a:p>
            <a:r>
              <a:rPr lang="zh-CN" altLang="en-US" b="0" dirty="0"/>
              <a:t>单主核版本与单核组从核版本运行时间对比：</a:t>
            </a:r>
            <a:endParaRPr lang="en-US" altLang="zh-CN" b="0" dirty="0"/>
          </a:p>
        </p:txBody>
      </p:sp>
      <p:graphicFrame>
        <p:nvGraphicFramePr>
          <p:cNvPr id="7" name="内容占位符 6"/>
          <p:cNvGraphicFramePr>
            <a:graphicFrameLocks noGrp="1"/>
          </p:cNvGraphicFramePr>
          <p:nvPr>
            <p:ph sz="half" idx="2"/>
          </p:nvPr>
        </p:nvGraphicFramePr>
        <p:xfrm>
          <a:off x="1550345" y="2108933"/>
          <a:ext cx="2901255" cy="668661"/>
        </p:xfrm>
        <a:graphic>
          <a:graphicData uri="http://schemas.openxmlformats.org/drawingml/2006/table">
            <a:tbl>
              <a:tblPr firstRow="1" bandRow="1">
                <a:tableStyleId>{93296810-A885-4BE3-A3E7-6D5BEEA58F35}</a:tableStyleId>
              </a:tblPr>
              <a:tblGrid>
                <a:gridCol w="967085">
                  <a:extLst>
                    <a:ext uri="{9D8B030D-6E8A-4147-A177-3AD203B41FA5}">
                      <a16:colId xmlns:a16="http://schemas.microsoft.com/office/drawing/2014/main" val="2087490722"/>
                    </a:ext>
                  </a:extLst>
                </a:gridCol>
                <a:gridCol w="967085">
                  <a:extLst>
                    <a:ext uri="{9D8B030D-6E8A-4147-A177-3AD203B41FA5}">
                      <a16:colId xmlns:a16="http://schemas.microsoft.com/office/drawing/2014/main" val="268468210"/>
                    </a:ext>
                  </a:extLst>
                </a:gridCol>
                <a:gridCol w="967085">
                  <a:extLst>
                    <a:ext uri="{9D8B030D-6E8A-4147-A177-3AD203B41FA5}">
                      <a16:colId xmlns:a16="http://schemas.microsoft.com/office/drawing/2014/main" val="2973166584"/>
                    </a:ext>
                  </a:extLst>
                </a:gridCol>
              </a:tblGrid>
              <a:tr h="222887">
                <a:tc>
                  <a:txBody>
                    <a:bodyPr/>
                    <a:lstStyle/>
                    <a:p>
                      <a:pPr algn="ctr"/>
                      <a:r>
                        <a:rPr lang="zh-CN" altLang="en-US" sz="1100" dirty="0"/>
                        <a:t>版本</a:t>
                      </a:r>
                    </a:p>
                  </a:txBody>
                  <a:tcPr marL="51435" marR="51435" marT="25718" marB="25718"/>
                </a:tc>
                <a:tc>
                  <a:txBody>
                    <a:bodyPr/>
                    <a:lstStyle/>
                    <a:p>
                      <a:pPr algn="ctr"/>
                      <a:r>
                        <a:rPr lang="zh-CN" altLang="en-US" sz="1100" dirty="0"/>
                        <a:t>时间（</a:t>
                      </a:r>
                      <a:r>
                        <a:rPr lang="en-US" altLang="zh-CN" sz="1100" dirty="0"/>
                        <a:t>s</a:t>
                      </a:r>
                      <a:r>
                        <a:rPr lang="zh-CN" altLang="en-US" sz="1100" dirty="0"/>
                        <a:t>）</a:t>
                      </a:r>
                    </a:p>
                  </a:txBody>
                  <a:tcPr marL="51435" marR="51435" marT="25718" marB="25718"/>
                </a:tc>
                <a:tc>
                  <a:txBody>
                    <a:bodyPr/>
                    <a:lstStyle/>
                    <a:p>
                      <a:pPr algn="ctr"/>
                      <a:r>
                        <a:rPr lang="zh-CN" altLang="en-US" sz="1100" dirty="0"/>
                        <a:t>加速比</a:t>
                      </a:r>
                    </a:p>
                  </a:txBody>
                  <a:tcPr marL="51435" marR="51435" marT="25718" marB="25718"/>
                </a:tc>
                <a:extLst>
                  <a:ext uri="{0D108BD9-81ED-4DB2-BD59-A6C34878D82A}">
                    <a16:rowId xmlns:a16="http://schemas.microsoft.com/office/drawing/2014/main" val="1364582081"/>
                  </a:ext>
                </a:extLst>
              </a:tr>
              <a:tr h="222887">
                <a:tc>
                  <a:txBody>
                    <a:bodyPr/>
                    <a:lstStyle/>
                    <a:p>
                      <a:pPr algn="ctr"/>
                      <a:r>
                        <a:rPr lang="zh-CN" altLang="en-US" sz="1100" dirty="0"/>
                        <a:t>单主核</a:t>
                      </a:r>
                    </a:p>
                  </a:txBody>
                  <a:tcPr marL="51435" marR="51435" marT="25718" marB="25718"/>
                </a:tc>
                <a:tc>
                  <a:txBody>
                    <a:bodyPr/>
                    <a:lstStyle/>
                    <a:p>
                      <a:pPr algn="ctr"/>
                      <a:r>
                        <a:rPr lang="en-US" altLang="zh-CN" sz="1100" dirty="0"/>
                        <a:t>3.31</a:t>
                      </a:r>
                      <a:endParaRPr lang="zh-CN" altLang="en-US" sz="1100" dirty="0"/>
                    </a:p>
                  </a:txBody>
                  <a:tcPr marL="51435" marR="51435" marT="25718" marB="25718"/>
                </a:tc>
                <a:tc rowSpan="2">
                  <a:txBody>
                    <a:bodyPr/>
                    <a:lstStyle/>
                    <a:p>
                      <a:pPr algn="ctr"/>
                      <a:r>
                        <a:rPr lang="en-US" altLang="zh-CN" sz="1100" dirty="0"/>
                        <a:t>165</a:t>
                      </a:r>
                      <a:endParaRPr lang="zh-CN" altLang="en-US" sz="1100" dirty="0"/>
                    </a:p>
                  </a:txBody>
                  <a:tcPr marL="51435" marR="51435" marT="25718" marB="25718" anchor="ctr"/>
                </a:tc>
                <a:extLst>
                  <a:ext uri="{0D108BD9-81ED-4DB2-BD59-A6C34878D82A}">
                    <a16:rowId xmlns:a16="http://schemas.microsoft.com/office/drawing/2014/main" val="3641808434"/>
                  </a:ext>
                </a:extLst>
              </a:tr>
              <a:tr h="222887">
                <a:tc>
                  <a:txBody>
                    <a:bodyPr/>
                    <a:lstStyle/>
                    <a:p>
                      <a:pPr algn="ctr"/>
                      <a:r>
                        <a:rPr lang="zh-CN" altLang="en-US" sz="1100" dirty="0"/>
                        <a:t>单核组从核</a:t>
                      </a:r>
                    </a:p>
                  </a:txBody>
                  <a:tcPr marL="51435" marR="51435" marT="25718" marB="25718"/>
                </a:tc>
                <a:tc>
                  <a:txBody>
                    <a:bodyPr/>
                    <a:lstStyle/>
                    <a:p>
                      <a:pPr algn="ctr"/>
                      <a:r>
                        <a:rPr lang="en-US" altLang="zh-CN" sz="1100" dirty="0"/>
                        <a:t>0.02</a:t>
                      </a:r>
                      <a:endParaRPr lang="zh-CN" altLang="en-US" sz="1100" dirty="0"/>
                    </a:p>
                  </a:txBody>
                  <a:tcPr marL="51435" marR="51435" marT="25718" marB="25718"/>
                </a:tc>
                <a:tc vMerge="1">
                  <a:txBody>
                    <a:bodyPr/>
                    <a:lstStyle/>
                    <a:p>
                      <a:endParaRPr lang="zh-CN" altLang="en-US" dirty="0"/>
                    </a:p>
                  </a:txBody>
                  <a:tcPr/>
                </a:tc>
                <a:extLst>
                  <a:ext uri="{0D108BD9-81ED-4DB2-BD59-A6C34878D82A}">
                    <a16:rowId xmlns:a16="http://schemas.microsoft.com/office/drawing/2014/main" val="4042703822"/>
                  </a:ext>
                </a:extLst>
              </a:tr>
            </a:tbl>
          </a:graphicData>
        </a:graphic>
      </p:graphicFrame>
      <p:sp>
        <p:nvSpPr>
          <p:cNvPr id="5" name="文本占位符 4"/>
          <p:cNvSpPr>
            <a:spLocks noGrp="1"/>
          </p:cNvSpPr>
          <p:nvPr>
            <p:ph type="body" sz="quarter" idx="3"/>
          </p:nvPr>
        </p:nvSpPr>
        <p:spPr/>
        <p:txBody>
          <a:bodyPr/>
          <a:lstStyle/>
          <a:p>
            <a:r>
              <a:rPr lang="zh-CN" altLang="en-US" b="0" dirty="0"/>
              <a:t>单主核版本与从核优化</a:t>
            </a:r>
            <a:r>
              <a:rPr lang="en-US" altLang="zh-CN" b="0" dirty="0"/>
              <a:t>MPI</a:t>
            </a:r>
            <a:r>
              <a:rPr lang="zh-CN" altLang="en-US" b="0" dirty="0"/>
              <a:t>版本运行时间对比：</a:t>
            </a:r>
          </a:p>
        </p:txBody>
      </p:sp>
      <p:graphicFrame>
        <p:nvGraphicFramePr>
          <p:cNvPr id="9" name="内容占位符 8"/>
          <p:cNvGraphicFramePr>
            <a:graphicFrameLocks noGrp="1"/>
          </p:cNvGraphicFramePr>
          <p:nvPr>
            <p:ph sz="quarter" idx="4"/>
          </p:nvPr>
        </p:nvGraphicFramePr>
        <p:xfrm>
          <a:off x="4614865" y="2108933"/>
          <a:ext cx="2915544" cy="668661"/>
        </p:xfrm>
        <a:graphic>
          <a:graphicData uri="http://schemas.openxmlformats.org/drawingml/2006/table">
            <a:tbl>
              <a:tblPr firstRow="1" bandRow="1">
                <a:tableStyleId>{93296810-A885-4BE3-A3E7-6D5BEEA58F35}</a:tableStyleId>
              </a:tblPr>
              <a:tblGrid>
                <a:gridCol w="971848">
                  <a:extLst>
                    <a:ext uri="{9D8B030D-6E8A-4147-A177-3AD203B41FA5}">
                      <a16:colId xmlns:a16="http://schemas.microsoft.com/office/drawing/2014/main" val="912651412"/>
                    </a:ext>
                  </a:extLst>
                </a:gridCol>
                <a:gridCol w="971848">
                  <a:extLst>
                    <a:ext uri="{9D8B030D-6E8A-4147-A177-3AD203B41FA5}">
                      <a16:colId xmlns:a16="http://schemas.microsoft.com/office/drawing/2014/main" val="2741908166"/>
                    </a:ext>
                  </a:extLst>
                </a:gridCol>
                <a:gridCol w="971848">
                  <a:extLst>
                    <a:ext uri="{9D8B030D-6E8A-4147-A177-3AD203B41FA5}">
                      <a16:colId xmlns:a16="http://schemas.microsoft.com/office/drawing/2014/main" val="430516842"/>
                    </a:ext>
                  </a:extLst>
                </a:gridCol>
              </a:tblGrid>
              <a:tr h="222887">
                <a:tc>
                  <a:txBody>
                    <a:bodyPr/>
                    <a:lstStyle/>
                    <a:p>
                      <a:pPr algn="ctr"/>
                      <a:r>
                        <a:rPr lang="zh-CN" altLang="en-US" sz="1100" dirty="0"/>
                        <a:t>版本</a:t>
                      </a:r>
                    </a:p>
                  </a:txBody>
                  <a:tcPr marL="51435" marR="51435" marT="25718" marB="25718"/>
                </a:tc>
                <a:tc>
                  <a:txBody>
                    <a:bodyPr/>
                    <a:lstStyle/>
                    <a:p>
                      <a:pPr algn="ctr"/>
                      <a:r>
                        <a:rPr lang="zh-CN" altLang="en-US" sz="1100" dirty="0"/>
                        <a:t>时间（</a:t>
                      </a:r>
                      <a:r>
                        <a:rPr lang="en-US" altLang="zh-CN" sz="1100" dirty="0"/>
                        <a:t>s</a:t>
                      </a:r>
                      <a:r>
                        <a:rPr lang="zh-CN" altLang="en-US" sz="1100" dirty="0"/>
                        <a:t>）</a:t>
                      </a:r>
                    </a:p>
                  </a:txBody>
                  <a:tcPr marL="51435" marR="51435" marT="25718" marB="25718"/>
                </a:tc>
                <a:tc>
                  <a:txBody>
                    <a:bodyPr/>
                    <a:lstStyle/>
                    <a:p>
                      <a:pPr algn="ctr"/>
                      <a:r>
                        <a:rPr lang="zh-CN" altLang="en-US" sz="1100" dirty="0"/>
                        <a:t>加速比</a:t>
                      </a:r>
                    </a:p>
                  </a:txBody>
                  <a:tcPr marL="51435" marR="51435" marT="25718" marB="25718"/>
                </a:tc>
                <a:extLst>
                  <a:ext uri="{0D108BD9-81ED-4DB2-BD59-A6C34878D82A}">
                    <a16:rowId xmlns:a16="http://schemas.microsoft.com/office/drawing/2014/main" val="3733655569"/>
                  </a:ext>
                </a:extLst>
              </a:tr>
              <a:tr h="222887">
                <a:tc>
                  <a:txBody>
                    <a:bodyPr/>
                    <a:lstStyle/>
                    <a:p>
                      <a:pPr algn="ctr"/>
                      <a:r>
                        <a:rPr lang="zh-CN" altLang="en-US" sz="1100" dirty="0"/>
                        <a:t>单主核</a:t>
                      </a:r>
                    </a:p>
                  </a:txBody>
                  <a:tcPr marL="51435" marR="51435" marT="25718" marB="25718"/>
                </a:tc>
                <a:tc>
                  <a:txBody>
                    <a:bodyPr/>
                    <a:lstStyle/>
                    <a:p>
                      <a:pPr algn="ctr"/>
                      <a:r>
                        <a:rPr lang="en-US" altLang="zh-CN" sz="1100" dirty="0"/>
                        <a:t>57.73</a:t>
                      </a:r>
                      <a:endParaRPr lang="zh-CN" altLang="en-US" sz="1100" dirty="0"/>
                    </a:p>
                  </a:txBody>
                  <a:tcPr marL="51435" marR="51435" marT="25718" marB="25718"/>
                </a:tc>
                <a:tc rowSpan="2">
                  <a:txBody>
                    <a:bodyPr/>
                    <a:lstStyle/>
                    <a:p>
                      <a:pPr algn="ctr"/>
                      <a:r>
                        <a:rPr lang="en-US" altLang="zh-CN" sz="1100" dirty="0"/>
                        <a:t>25.43</a:t>
                      </a:r>
                      <a:endParaRPr lang="zh-CN" altLang="en-US" sz="1100" dirty="0"/>
                    </a:p>
                  </a:txBody>
                  <a:tcPr marL="51435" marR="51435" marT="25718" marB="25718" anchor="ctr"/>
                </a:tc>
                <a:extLst>
                  <a:ext uri="{0D108BD9-81ED-4DB2-BD59-A6C34878D82A}">
                    <a16:rowId xmlns:a16="http://schemas.microsoft.com/office/drawing/2014/main" val="110621919"/>
                  </a:ext>
                </a:extLst>
              </a:tr>
              <a:tr h="222887">
                <a:tc>
                  <a:txBody>
                    <a:bodyPr/>
                    <a:lstStyle/>
                    <a:p>
                      <a:pPr algn="ctr"/>
                      <a:r>
                        <a:rPr lang="en-US" altLang="zh-CN" sz="1100" dirty="0"/>
                        <a:t>MPI</a:t>
                      </a:r>
                      <a:endParaRPr lang="zh-CN" altLang="en-US" sz="1100" dirty="0"/>
                    </a:p>
                  </a:txBody>
                  <a:tcPr marL="51435" marR="51435" marT="25718" marB="25718"/>
                </a:tc>
                <a:tc>
                  <a:txBody>
                    <a:bodyPr/>
                    <a:lstStyle/>
                    <a:p>
                      <a:pPr algn="ctr"/>
                      <a:r>
                        <a:rPr lang="en-US" altLang="zh-CN" sz="1100" dirty="0"/>
                        <a:t>2.27</a:t>
                      </a:r>
                      <a:endParaRPr lang="zh-CN" altLang="en-US" sz="1100" dirty="0"/>
                    </a:p>
                  </a:txBody>
                  <a:tcPr marL="51435" marR="51435" marT="25718" marB="25718"/>
                </a:tc>
                <a:tc vMerge="1">
                  <a:txBody>
                    <a:bodyPr/>
                    <a:lstStyle/>
                    <a:p>
                      <a:pPr algn="ctr"/>
                      <a:endParaRPr lang="zh-CN" altLang="en-US" dirty="0"/>
                    </a:p>
                  </a:txBody>
                  <a:tcPr/>
                </a:tc>
                <a:extLst>
                  <a:ext uri="{0D108BD9-81ED-4DB2-BD59-A6C34878D82A}">
                    <a16:rowId xmlns:a16="http://schemas.microsoft.com/office/drawing/2014/main" val="948664605"/>
                  </a:ext>
                </a:extLst>
              </a:tr>
            </a:tbl>
          </a:graphicData>
        </a:graphic>
      </p:graphicFrame>
      <p:sp>
        <p:nvSpPr>
          <p:cNvPr id="8" name="文本框 7"/>
          <p:cNvSpPr txBox="1"/>
          <p:nvPr/>
        </p:nvSpPr>
        <p:spPr>
          <a:xfrm>
            <a:off x="1485901" y="3280152"/>
            <a:ext cx="2901255" cy="784830"/>
          </a:xfrm>
          <a:prstGeom prst="rect">
            <a:avLst/>
          </a:prstGeom>
          <a:noFill/>
        </p:spPr>
        <p:txBody>
          <a:bodyPr wrap="square" rtlCol="0">
            <a:spAutoFit/>
          </a:bodyPr>
          <a:lstStyle/>
          <a:p>
            <a:r>
              <a:rPr lang="zh-CN" altLang="en-US" sz="1500" b="0" dirty="0"/>
              <a:t>目前的从核优化策略取得了良好的效果，从核优化版本相较单主核版本的加速比达到了</a:t>
            </a:r>
            <a:r>
              <a:rPr lang="en-US" altLang="zh-CN" sz="1500" b="0" dirty="0">
                <a:solidFill>
                  <a:srgbClr val="FF0000"/>
                </a:solidFill>
              </a:rPr>
              <a:t>165</a:t>
            </a:r>
            <a:r>
              <a:rPr lang="zh-CN" altLang="en-US" sz="1500" b="0" dirty="0">
                <a:solidFill>
                  <a:srgbClr val="FF0000"/>
                </a:solidFill>
              </a:rPr>
              <a:t>倍</a:t>
            </a:r>
            <a:endParaRPr lang="zh-CN" altLang="en-US" sz="1500" b="0" dirty="0"/>
          </a:p>
        </p:txBody>
      </p:sp>
      <p:sp>
        <p:nvSpPr>
          <p:cNvPr id="10" name="文本框 9"/>
          <p:cNvSpPr txBox="1"/>
          <p:nvPr/>
        </p:nvSpPr>
        <p:spPr>
          <a:xfrm>
            <a:off x="4626772" y="3284233"/>
            <a:ext cx="2915543" cy="1246495"/>
          </a:xfrm>
          <a:prstGeom prst="rect">
            <a:avLst/>
          </a:prstGeom>
          <a:noFill/>
        </p:spPr>
        <p:txBody>
          <a:bodyPr wrap="square" rtlCol="0">
            <a:spAutoFit/>
          </a:bodyPr>
          <a:lstStyle/>
          <a:p>
            <a:r>
              <a:rPr lang="zh-CN" altLang="en-US" sz="1500" b="0" dirty="0"/>
              <a:t>在从核优化的基础上，将程序扩展到</a:t>
            </a:r>
            <a:r>
              <a:rPr lang="en-US" altLang="zh-CN" sz="1500" b="0" dirty="0"/>
              <a:t>16</a:t>
            </a:r>
            <a:r>
              <a:rPr lang="zh-CN" altLang="en-US" sz="1500" b="0" dirty="0"/>
              <a:t>个核组上，相应的单主核版本程序的数据量也增大</a:t>
            </a:r>
            <a:r>
              <a:rPr lang="en-US" altLang="zh-CN" sz="1500" b="0" dirty="0"/>
              <a:t>16</a:t>
            </a:r>
            <a:r>
              <a:rPr lang="zh-CN" altLang="en-US" sz="1500" b="0" dirty="0"/>
              <a:t>倍。运行时间有所提升，加速比达</a:t>
            </a:r>
            <a:r>
              <a:rPr lang="en-US" altLang="zh-CN" sz="1500" b="0" dirty="0">
                <a:solidFill>
                  <a:srgbClr val="FF0000"/>
                </a:solidFill>
              </a:rPr>
              <a:t>25.43</a:t>
            </a:r>
            <a:endParaRPr lang="zh-CN" altLang="en-US" sz="1500" b="0" dirty="0">
              <a:solidFill>
                <a:srgbClr val="FF0000"/>
              </a:solidFill>
            </a:endParaRPr>
          </a:p>
        </p:txBody>
      </p:sp>
    </p:spTree>
    <p:extLst>
      <p:ext uri="{BB962C8B-B14F-4D97-AF65-F5344CB8AC3E}">
        <p14:creationId xmlns:p14="http://schemas.microsoft.com/office/powerpoint/2010/main" val="351896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5900" y="228600"/>
            <a:ext cx="6306378" cy="514350"/>
          </a:xfrm>
        </p:spPr>
        <p:txBody>
          <a:bodyPr/>
          <a:lstStyle/>
          <a:p>
            <a:r>
              <a:rPr lang="en-US" altLang="zh-CN" sz="3000" dirty="0"/>
              <a:t>LQCD</a:t>
            </a:r>
            <a:r>
              <a:rPr lang="zh-CN" altLang="en-US" sz="3000" dirty="0"/>
              <a:t>在天河三号原型机上的运行</a:t>
            </a:r>
          </a:p>
        </p:txBody>
      </p:sp>
      <p:sp>
        <p:nvSpPr>
          <p:cNvPr id="3" name="内容占位符 2"/>
          <p:cNvSpPr>
            <a:spLocks noGrp="1"/>
          </p:cNvSpPr>
          <p:nvPr>
            <p:ph idx="1"/>
          </p:nvPr>
        </p:nvSpPr>
        <p:spPr>
          <a:xfrm>
            <a:off x="1485900" y="944880"/>
            <a:ext cx="6306378" cy="3952884"/>
          </a:xfrm>
        </p:spPr>
        <p:txBody>
          <a:bodyPr/>
          <a:lstStyle/>
          <a:p>
            <a:r>
              <a:rPr lang="zh-CN" altLang="en-US" sz="1500" b="0" dirty="0"/>
              <a:t>测试用例</a:t>
            </a:r>
            <a:endParaRPr lang="en-US" altLang="zh-CN" sz="1500" b="0" dirty="0"/>
          </a:p>
          <a:p>
            <a:pPr lvl="1"/>
            <a:r>
              <a:rPr lang="zh-CN" altLang="en-US" sz="1350" b="0" dirty="0"/>
              <a:t>格子大小不变，</a:t>
            </a:r>
            <a:r>
              <a:rPr lang="en-US" altLang="zh-CN" sz="1350" b="0" dirty="0" err="1"/>
              <a:t>TxLxLxL</a:t>
            </a:r>
            <a:r>
              <a:rPr lang="zh-CN" altLang="en-US" sz="1350" b="0" dirty="0"/>
              <a:t>固定，变化单个</a:t>
            </a:r>
            <a:r>
              <a:rPr lang="en-US" altLang="zh-CN" sz="1350" b="0" dirty="0" err="1"/>
              <a:t>cpu</a:t>
            </a:r>
            <a:r>
              <a:rPr lang="zh-CN" altLang="en-US" sz="1350" b="0" dirty="0"/>
              <a:t>核上子格子大小</a:t>
            </a:r>
            <a:endParaRPr lang="en-US" altLang="zh-CN" sz="1350" b="0" dirty="0"/>
          </a:p>
          <a:p>
            <a:pPr lvl="1"/>
            <a:r>
              <a:rPr lang="zh-CN" altLang="en-US" sz="1350" b="0" dirty="0"/>
              <a:t>每个节点使用</a:t>
            </a:r>
            <a:r>
              <a:rPr lang="en-US" altLang="zh-CN" sz="1350" b="0" dirty="0"/>
              <a:t>32</a:t>
            </a:r>
            <a:r>
              <a:rPr lang="zh-CN" altLang="en-US" sz="1350" b="0" dirty="0"/>
              <a:t>个</a:t>
            </a:r>
            <a:r>
              <a:rPr lang="zh-CN" altLang="zh-CN" sz="1350" b="0" dirty="0"/>
              <a:t>飞腾处理器核心</a:t>
            </a:r>
            <a:r>
              <a:rPr lang="zh-CN" altLang="en-US" sz="1350" b="0" dirty="0"/>
              <a:t>，共测试到</a:t>
            </a:r>
            <a:r>
              <a:rPr lang="en-US" altLang="zh-CN" sz="1350" b="0" dirty="0"/>
              <a:t>3456</a:t>
            </a:r>
            <a:r>
              <a:rPr lang="zh-CN" altLang="en-US" sz="1350" b="0" dirty="0"/>
              <a:t>个节点，共</a:t>
            </a:r>
            <a:r>
              <a:rPr lang="en-US" altLang="zh-CN" sz="1350" b="0" dirty="0">
                <a:solidFill>
                  <a:srgbClr val="FF0000"/>
                </a:solidFill>
              </a:rPr>
              <a:t>110592</a:t>
            </a:r>
            <a:r>
              <a:rPr lang="zh-CN" altLang="en-US" sz="1350" b="0" dirty="0"/>
              <a:t>个</a:t>
            </a:r>
            <a:r>
              <a:rPr lang="en-US" altLang="zh-CN" sz="1350" b="0" dirty="0"/>
              <a:t>CPU</a:t>
            </a:r>
            <a:r>
              <a:rPr lang="zh-CN" altLang="en-US" sz="1350" b="0" dirty="0"/>
              <a:t>核心</a:t>
            </a:r>
            <a:endParaRPr lang="en-US" altLang="zh-CN" sz="1350" b="0" dirty="0"/>
          </a:p>
          <a:p>
            <a:r>
              <a:rPr lang="zh-CN" altLang="en-US" sz="1500" b="0" dirty="0"/>
              <a:t>不同节点数对应</a:t>
            </a:r>
            <a:r>
              <a:rPr lang="en-US" altLang="zh-CN" sz="1500" b="0" dirty="0"/>
              <a:t>96^3×192</a:t>
            </a:r>
            <a:r>
              <a:rPr lang="zh-CN" altLang="en-US" sz="1500" b="0" dirty="0"/>
              <a:t>格子上总的计算能力</a:t>
            </a:r>
            <a:r>
              <a:rPr lang="zh-CN" altLang="en-US" sz="1500" b="0" dirty="0">
                <a:solidFill>
                  <a:srgbClr val="FF0000"/>
                </a:solidFill>
              </a:rPr>
              <a:t>保持稳定</a:t>
            </a:r>
            <a:r>
              <a:rPr lang="zh-CN" altLang="en-US" sz="1500" b="0" dirty="0"/>
              <a:t>（左）</a:t>
            </a:r>
            <a:endParaRPr lang="en-US" altLang="zh-CN" sz="1500" b="0" dirty="0"/>
          </a:p>
          <a:p>
            <a:r>
              <a:rPr lang="zh-CN" altLang="en-US" sz="1500" b="0" dirty="0"/>
              <a:t>对应</a:t>
            </a:r>
            <a:r>
              <a:rPr lang="en-US" altLang="zh-CN" sz="1500" b="0" dirty="0"/>
              <a:t>96^3×192</a:t>
            </a:r>
            <a:r>
              <a:rPr lang="zh-CN" altLang="en-US" sz="1500" b="0" dirty="0"/>
              <a:t>格子，</a:t>
            </a:r>
            <a:r>
              <a:rPr lang="zh-CN" altLang="zh-CN" sz="1500" b="0" dirty="0"/>
              <a:t>总的计算能力随节点数</a:t>
            </a:r>
            <a:r>
              <a:rPr lang="zh-CN" altLang="en-US" sz="1500" b="0" dirty="0">
                <a:solidFill>
                  <a:srgbClr val="FF0000"/>
                </a:solidFill>
              </a:rPr>
              <a:t>基本呈线性增长</a:t>
            </a:r>
            <a:r>
              <a:rPr lang="zh-CN" altLang="en-US" sz="1500" b="0" dirty="0"/>
              <a:t>（右）</a:t>
            </a:r>
            <a:endParaRPr lang="en-US" altLang="zh-CN" sz="1500" b="0" dirty="0"/>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353" y="2565436"/>
            <a:ext cx="2665856" cy="2332331"/>
          </a:xfrm>
          <a:prstGeom prst="rect">
            <a:avLst/>
          </a:prstGeom>
        </p:spPr>
      </p:pic>
      <p:pic>
        <p:nvPicPr>
          <p:cNvPr id="8" name="图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5816" y="2613840"/>
            <a:ext cx="2602667" cy="2283926"/>
          </a:xfrm>
          <a:prstGeom prst="rect">
            <a:avLst/>
          </a:prstGeom>
        </p:spPr>
      </p:pic>
    </p:spTree>
    <p:extLst>
      <p:ext uri="{BB962C8B-B14F-4D97-AF65-F5344CB8AC3E}">
        <p14:creationId xmlns:p14="http://schemas.microsoft.com/office/powerpoint/2010/main" val="4104928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5900" y="2061995"/>
            <a:ext cx="6172200" cy="486966"/>
          </a:xfrm>
        </p:spPr>
        <p:txBody>
          <a:bodyPr/>
          <a:lstStyle/>
          <a:p>
            <a:r>
              <a:rPr kumimoji="1" lang="zh-CN" altLang="en-US" b="0" dirty="0"/>
              <a:t>高能物理计算挑战</a:t>
            </a:r>
          </a:p>
        </p:txBody>
      </p:sp>
    </p:spTree>
    <p:extLst>
      <p:ext uri="{BB962C8B-B14F-4D97-AF65-F5344CB8AC3E}">
        <p14:creationId xmlns:p14="http://schemas.microsoft.com/office/powerpoint/2010/main" val="333459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强子物理分波分析软件</a:t>
            </a:r>
          </a:p>
        </p:txBody>
      </p:sp>
      <p:sp>
        <p:nvSpPr>
          <p:cNvPr id="3" name="内容占位符 2"/>
          <p:cNvSpPr>
            <a:spLocks noGrp="1"/>
          </p:cNvSpPr>
          <p:nvPr>
            <p:ph idx="1"/>
          </p:nvPr>
        </p:nvSpPr>
        <p:spPr/>
        <p:txBody>
          <a:bodyPr/>
          <a:lstStyle/>
          <a:p>
            <a:pPr lvl="0"/>
            <a:r>
              <a:rPr lang="zh-CN" altLang="en-US" sz="1500" b="0" dirty="0"/>
              <a:t>分波分析软件是强子谱学、特别是寻找和研究新型强子的关键工具，采用</a:t>
            </a:r>
            <a:r>
              <a:rPr lang="en-US" altLang="zh-CN" sz="1500" b="0" dirty="0"/>
              <a:t>GPU/MIC</a:t>
            </a:r>
            <a:r>
              <a:rPr lang="zh-CN" altLang="en-US" sz="1500" b="0" dirty="0"/>
              <a:t>异构计算技术解决大量拟合计算瓶颈</a:t>
            </a:r>
          </a:p>
          <a:p>
            <a:r>
              <a:rPr lang="zh-CN" altLang="en-US" sz="1500" b="0" dirty="0"/>
              <a:t>完成基于</a:t>
            </a:r>
            <a:r>
              <a:rPr lang="en-US" altLang="zh-CN" sz="1500" b="0" dirty="0" err="1"/>
              <a:t>OpenAcc</a:t>
            </a:r>
            <a:r>
              <a:rPr lang="zh-CN" altLang="en-US" sz="1500" b="0" dirty="0"/>
              <a:t>的分波分析软件的初步实现</a:t>
            </a:r>
            <a:endParaRPr lang="en-US" altLang="zh-CN" sz="1500" b="0" dirty="0"/>
          </a:p>
          <a:p>
            <a:r>
              <a:rPr lang="zh-CN" altLang="en-US" sz="1500" b="0" dirty="0"/>
              <a:t>完善基于</a:t>
            </a:r>
            <a:r>
              <a:rPr lang="en-US" altLang="zh-CN" sz="1500" b="0" dirty="0" err="1"/>
              <a:t>OpenCL</a:t>
            </a:r>
            <a:r>
              <a:rPr lang="zh-CN" altLang="en-US" sz="1500" b="0" dirty="0"/>
              <a:t>的</a:t>
            </a:r>
            <a:r>
              <a:rPr lang="en-US" altLang="zh-CN" sz="1500" b="0" dirty="0"/>
              <a:t>GPUPWA</a:t>
            </a:r>
            <a:r>
              <a:rPr lang="zh-CN" altLang="en-US" sz="1500" b="0" dirty="0"/>
              <a:t>分波分析软件，形成相关文档；在曙光</a:t>
            </a:r>
            <a:r>
              <a:rPr lang="en-US" altLang="zh-CN" sz="1500" b="0" dirty="0"/>
              <a:t>E</a:t>
            </a:r>
            <a:r>
              <a:rPr lang="zh-CN" altLang="en-US" sz="1500" b="0" dirty="0"/>
              <a:t>级原型机上成功运行</a:t>
            </a:r>
            <a:endParaRPr lang="en-US" altLang="zh-CN" sz="1500" b="0" dirty="0"/>
          </a:p>
          <a:p>
            <a:pPr lvl="1"/>
            <a:r>
              <a:rPr lang="zh-CN" altLang="en-US" sz="1350" b="0" dirty="0"/>
              <a:t>单节点运行显示曙光原型机比高能所现有服务器</a:t>
            </a:r>
            <a:r>
              <a:rPr lang="en-US" altLang="zh-CN" sz="1350" b="0" dirty="0"/>
              <a:t>(AMD HD7950</a:t>
            </a:r>
            <a:r>
              <a:rPr lang="zh-CN" altLang="en-US" sz="1350" b="0" dirty="0"/>
              <a:t>或</a:t>
            </a:r>
            <a:r>
              <a:rPr lang="en-US" altLang="zh-CN" sz="1350" b="0" dirty="0"/>
              <a:t> </a:t>
            </a:r>
            <a:r>
              <a:rPr lang="en-US" altLang="zh-CN" sz="1350" b="0" dirty="0" err="1"/>
              <a:t>Nvidia</a:t>
            </a:r>
            <a:r>
              <a:rPr lang="en-US" altLang="zh-CN" sz="1350" b="0" dirty="0"/>
              <a:t> K80)</a:t>
            </a:r>
            <a:r>
              <a:rPr lang="zh-CN" altLang="en-US" sz="1350" b="0" dirty="0"/>
              <a:t>的性能提高</a:t>
            </a:r>
            <a:r>
              <a:rPr lang="en-US" altLang="zh-CN" sz="1350" b="0" dirty="0">
                <a:solidFill>
                  <a:srgbClr val="FF0000"/>
                </a:solidFill>
              </a:rPr>
              <a:t>7-8</a:t>
            </a:r>
            <a:r>
              <a:rPr lang="zh-CN" altLang="en-US" sz="1350" b="0" dirty="0">
                <a:solidFill>
                  <a:srgbClr val="FF0000"/>
                </a:solidFill>
              </a:rPr>
              <a:t>倍</a:t>
            </a:r>
          </a:p>
        </p:txBody>
      </p:sp>
      <p:pic>
        <p:nvPicPr>
          <p:cNvPr id="11" name="图片 10"/>
          <p:cNvPicPr>
            <a:picLocks noChangeAspect="1"/>
          </p:cNvPicPr>
          <p:nvPr/>
        </p:nvPicPr>
        <p:blipFill>
          <a:blip r:embed="rId3"/>
          <a:stretch>
            <a:fillRect/>
          </a:stretch>
        </p:blipFill>
        <p:spPr>
          <a:xfrm>
            <a:off x="1978921" y="2881882"/>
            <a:ext cx="2921073" cy="2015883"/>
          </a:xfrm>
          <a:prstGeom prst="rect">
            <a:avLst/>
          </a:prstGeom>
        </p:spPr>
      </p:pic>
      <p:sp>
        <p:nvSpPr>
          <p:cNvPr id="12" name="矩形 11">
            <a:extLst>
              <a:ext uri="{FF2B5EF4-FFF2-40B4-BE49-F238E27FC236}">
                <a16:creationId xmlns:a16="http://schemas.microsoft.com/office/drawing/2014/main" id="{9B473B18-8C6A-4147-88A8-F861B1A166B5}"/>
              </a:ext>
            </a:extLst>
          </p:cNvPr>
          <p:cNvSpPr/>
          <p:nvPr/>
        </p:nvSpPr>
        <p:spPr>
          <a:xfrm>
            <a:off x="4840360" y="3678323"/>
            <a:ext cx="3160643" cy="1546577"/>
          </a:xfrm>
          <a:prstGeom prst="rect">
            <a:avLst/>
          </a:prstGeom>
        </p:spPr>
        <p:txBody>
          <a:bodyPr wrap="square">
            <a:spAutoFit/>
          </a:bodyPr>
          <a:lstStyle/>
          <a:p>
            <a:pPr marL="557199" lvl="1" indent="-214308"/>
            <a:r>
              <a:rPr lang="en-US" altLang="zh-CN" sz="1050" b="0" i="1" dirty="0">
                <a:effectLst/>
                <a:latin typeface="Arial" panose="020B0604020202020204" pitchFamily="34" charset="0"/>
                <a:cs typeface="Arial" panose="020B0604020202020204" pitchFamily="34" charset="0"/>
              </a:rPr>
              <a:t>PWA </a:t>
            </a:r>
            <a:r>
              <a:rPr lang="en-US" altLang="zh-CN" sz="1050" b="0" i="1" dirty="0" err="1">
                <a:effectLst/>
                <a:latin typeface="Arial" panose="020B0604020202020204" pitchFamily="34" charset="0"/>
                <a:cs typeface="Arial" panose="020B0604020202020204" pitchFamily="34" charset="0"/>
              </a:rPr>
              <a:t>OpenAcc</a:t>
            </a:r>
            <a:r>
              <a:rPr lang="zh-CN" altLang="en-US" sz="1050" b="0" i="1" dirty="0">
                <a:effectLst/>
                <a:latin typeface="Arial" panose="020B0604020202020204" pitchFamily="34" charset="0"/>
                <a:cs typeface="Arial" panose="020B0604020202020204" pitchFamily="34" charset="0"/>
              </a:rPr>
              <a:t> </a:t>
            </a:r>
            <a:r>
              <a:rPr lang="en-US" altLang="zh-CN" sz="1050" b="0" i="1" dirty="0">
                <a:effectLst/>
                <a:latin typeface="Arial" panose="020B0604020202020204" pitchFamily="34" charset="0"/>
                <a:cs typeface="Arial" panose="020B0604020202020204" pitchFamily="34" charset="0"/>
              </a:rPr>
              <a:t>version</a:t>
            </a:r>
            <a:r>
              <a:rPr lang="zh-CN" altLang="en-US" sz="1050" b="0" i="1" dirty="0">
                <a:effectLst/>
                <a:latin typeface="Arial" panose="020B0604020202020204" pitchFamily="34" charset="0"/>
                <a:cs typeface="Arial" panose="020B0604020202020204" pitchFamily="34" charset="0"/>
              </a:rPr>
              <a:t>：</a:t>
            </a:r>
            <a:endParaRPr lang="en-US" altLang="zh-CN" sz="1050" b="0" i="1" dirty="0">
              <a:effectLst/>
              <a:latin typeface="Arial" panose="020B0604020202020204" pitchFamily="34" charset="0"/>
              <a:cs typeface="Arial" panose="020B0604020202020204" pitchFamily="34" charset="0"/>
            </a:endParaRPr>
          </a:p>
          <a:p>
            <a:pPr marL="557199" lvl="1" indent="-214308"/>
            <a:r>
              <a:rPr lang="en-US" altLang="zh-CN" sz="1050" b="0" i="1" dirty="0">
                <a:solidFill>
                  <a:srgbClr val="FF0000"/>
                </a:solidFill>
                <a:effectLst/>
                <a:latin typeface="Arial" panose="020B0604020202020204" pitchFamily="34" charset="0"/>
                <a:cs typeface="Arial" panose="020B0604020202020204" pitchFamily="34" charset="0"/>
                <a:hlinkClick r:id="rId4"/>
              </a:rPr>
              <a:t>http://ihepbox.ihep.ac.cn/ihepbox/index.php/s/MVwdCG7uRHgKKka</a:t>
            </a:r>
            <a:endParaRPr lang="en-US" altLang="zh-CN" sz="1050" b="0" i="1" dirty="0">
              <a:solidFill>
                <a:srgbClr val="FF0000"/>
              </a:solidFill>
              <a:effectLst/>
              <a:latin typeface="Arial" panose="020B0604020202020204" pitchFamily="34" charset="0"/>
              <a:cs typeface="Arial" panose="020B0604020202020204" pitchFamily="34" charset="0"/>
            </a:endParaRPr>
          </a:p>
          <a:p>
            <a:pPr marL="557199" lvl="1" indent="-214308"/>
            <a:r>
              <a:rPr lang="en-US" altLang="zh-CN" sz="1050" b="0" i="1" dirty="0">
                <a:effectLst/>
                <a:latin typeface="Arial" panose="020B0604020202020204" pitchFamily="34" charset="0"/>
                <a:cs typeface="Arial" panose="020B0604020202020204" pitchFamily="34" charset="0"/>
              </a:rPr>
              <a:t>PWA </a:t>
            </a:r>
            <a:r>
              <a:rPr lang="en-US" altLang="zh-CN" sz="1050" b="0" i="1" dirty="0" err="1">
                <a:effectLst/>
                <a:latin typeface="Arial" panose="020B0604020202020204" pitchFamily="34" charset="0"/>
                <a:cs typeface="Arial" panose="020B0604020202020204" pitchFamily="34" charset="0"/>
              </a:rPr>
              <a:t>OpenCL</a:t>
            </a:r>
            <a:r>
              <a:rPr lang="zh-CN" altLang="en-US" sz="1050" b="0" i="1" dirty="0">
                <a:effectLst/>
                <a:latin typeface="Arial" panose="020B0604020202020204" pitchFamily="34" charset="0"/>
                <a:cs typeface="Arial" panose="020B0604020202020204" pitchFamily="34" charset="0"/>
              </a:rPr>
              <a:t> </a:t>
            </a:r>
            <a:r>
              <a:rPr lang="en-US" altLang="zh-CN" sz="1050" b="0" i="1" dirty="0">
                <a:effectLst/>
                <a:latin typeface="Arial" panose="020B0604020202020204" pitchFamily="34" charset="0"/>
                <a:cs typeface="Arial" panose="020B0604020202020204" pitchFamily="34" charset="0"/>
              </a:rPr>
              <a:t>version</a:t>
            </a:r>
            <a:r>
              <a:rPr lang="zh-CN" altLang="en-US" sz="1050" b="0" i="1" dirty="0">
                <a:effectLst/>
                <a:latin typeface="Arial" panose="020B0604020202020204" pitchFamily="34" charset="0"/>
                <a:cs typeface="Arial" panose="020B0604020202020204" pitchFamily="34" charset="0"/>
              </a:rPr>
              <a:t>：</a:t>
            </a:r>
            <a:endParaRPr lang="en-US" altLang="zh-CN" sz="1050" b="0" i="1" dirty="0">
              <a:effectLst/>
              <a:latin typeface="Arial" panose="020B0604020202020204" pitchFamily="34" charset="0"/>
              <a:cs typeface="Arial" panose="020B0604020202020204" pitchFamily="34" charset="0"/>
            </a:endParaRPr>
          </a:p>
          <a:p>
            <a:pPr marL="557199" lvl="1" indent="-214308"/>
            <a:r>
              <a:rPr lang="en-US" altLang="zh-CN" sz="1050" b="0" i="1" dirty="0">
                <a:effectLst/>
                <a:latin typeface="Arial" panose="020B0604020202020204" pitchFamily="34" charset="0"/>
                <a:cs typeface="Arial" panose="020B0604020202020204" pitchFamily="34" charset="0"/>
                <a:hlinkClick r:id="rId5"/>
              </a:rPr>
              <a:t>http://ihepbox.ihep.ac.cn/ihepbox/index.php/s/ARxr7cMTK7WZQGC</a:t>
            </a:r>
            <a:endParaRPr lang="zh-CN" altLang="en-US" sz="1050" b="0" i="1" dirty="0">
              <a:effectLst/>
              <a:latin typeface="Arial" panose="020B0604020202020204" pitchFamily="34" charset="0"/>
              <a:cs typeface="Arial" panose="020B0604020202020204" pitchFamily="34" charset="0"/>
            </a:endParaRPr>
          </a:p>
          <a:p>
            <a:pPr marL="557199" lvl="1" indent="-214308"/>
            <a:r>
              <a:rPr lang="en-US" altLang="zh-CN" sz="1050" b="0" i="1" dirty="0">
                <a:effectLst/>
                <a:latin typeface="Arial" panose="020B0604020202020204" pitchFamily="34" charset="0"/>
                <a:cs typeface="Arial" panose="020B0604020202020204" pitchFamily="34" charset="0"/>
              </a:rPr>
              <a:t>http</a:t>
            </a:r>
            <a:r>
              <a:rPr lang="en-US" altLang="zh-CN" sz="1050" b="0" i="1">
                <a:effectLst/>
                <a:latin typeface="Arial" panose="020B0604020202020204" pitchFamily="34" charset="0"/>
                <a:cs typeface="Arial" panose="020B0604020202020204" pitchFamily="34" charset="0"/>
              </a:rPr>
              <a:t>://sourceforge.net/projects/gpupwa</a:t>
            </a:r>
          </a:p>
          <a:p>
            <a:pPr marL="557199" lvl="1" indent="-214308"/>
            <a:endParaRPr lang="en-US" altLang="zh-CN" sz="1050" b="0" i="1" dirty="0">
              <a:effectLst/>
              <a:latin typeface="Arial" panose="020B0604020202020204" pitchFamily="34" charset="0"/>
              <a:cs typeface="Arial" panose="020B0604020202020204" pitchFamily="34" charset="0"/>
            </a:endParaRPr>
          </a:p>
          <a:p>
            <a:pPr marL="557199" lvl="1" indent="-214308"/>
            <a:endParaRPr lang="en-US" altLang="zh-CN" sz="1050" b="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188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6029" y="228600"/>
            <a:ext cx="6581231" cy="514350"/>
          </a:xfrm>
        </p:spPr>
        <p:txBody>
          <a:bodyPr/>
          <a:lstStyle/>
          <a:p>
            <a:r>
              <a:rPr lang="zh-CN" altLang="en-US" dirty="0"/>
              <a:t>高能物理高性能计算软件集成方案</a:t>
            </a:r>
          </a:p>
        </p:txBody>
      </p:sp>
      <p:sp>
        <p:nvSpPr>
          <p:cNvPr id="18" name="内容占位符 17"/>
          <p:cNvSpPr>
            <a:spLocks noGrp="1"/>
          </p:cNvSpPr>
          <p:nvPr>
            <p:ph idx="1"/>
          </p:nvPr>
        </p:nvSpPr>
        <p:spPr>
          <a:xfrm>
            <a:off x="1229595" y="1003104"/>
            <a:ext cx="6704260" cy="2908374"/>
          </a:xfrm>
        </p:spPr>
        <p:txBody>
          <a:bodyPr/>
          <a:lstStyle/>
          <a:p>
            <a:pPr marL="197827" indent="-197827">
              <a:buFont typeface="Arial" panose="020B0604020202020204" pitchFamily="34" charset="0"/>
              <a:buChar char="•"/>
            </a:pPr>
            <a:r>
              <a:rPr lang="zh-CN" altLang="en-US" sz="1500" dirty="0">
                <a:solidFill>
                  <a:srgbClr val="FF0000"/>
                </a:solidFill>
              </a:rPr>
              <a:t>抽象</a:t>
            </a:r>
            <a:r>
              <a:rPr lang="zh-CN" altLang="en-US" sz="1500" b="0" dirty="0"/>
              <a:t>高能物理应用的工作流和应用逻辑，实现统一跨超算平台软件集成；</a:t>
            </a:r>
            <a:endParaRPr lang="en-HK" altLang="zh-CN" sz="1500" b="0" dirty="0"/>
          </a:p>
          <a:p>
            <a:pPr marL="197827" indent="-197827">
              <a:buFont typeface="Arial" panose="020B0604020202020204" pitchFamily="34" charset="0"/>
              <a:buChar char="•"/>
            </a:pPr>
            <a:r>
              <a:rPr lang="zh-CN" altLang="en-US" sz="1500" dirty="0">
                <a:solidFill>
                  <a:srgbClr val="FF0000"/>
                </a:solidFill>
              </a:rPr>
              <a:t>整合</a:t>
            </a:r>
            <a:r>
              <a:rPr lang="zh-CN" altLang="en-US" sz="1500" b="0" dirty="0"/>
              <a:t>密集计算与数据分析，关注用户资源管理、作业管理与数据分析展示；</a:t>
            </a:r>
            <a:endParaRPr lang="en-HK" altLang="zh-CN" sz="1500" b="0" dirty="0"/>
          </a:p>
          <a:p>
            <a:pPr marL="197827" indent="-197827">
              <a:buFont typeface="Arial" panose="020B0604020202020204" pitchFamily="34" charset="0"/>
              <a:buChar char="•"/>
            </a:pPr>
            <a:r>
              <a:rPr lang="zh-CN" altLang="en-US" sz="1500" b="0" dirty="0"/>
              <a:t>基于高层、统一和较完善的国家网格环境技术，用户</a:t>
            </a:r>
            <a:r>
              <a:rPr lang="zh-CN" altLang="en-US" sz="1500" dirty="0">
                <a:solidFill>
                  <a:srgbClr val="FF0000"/>
                </a:solidFill>
              </a:rPr>
              <a:t>透明化</a:t>
            </a:r>
            <a:r>
              <a:rPr lang="zh-CN" altLang="en-US" sz="1500" b="0" dirty="0"/>
              <a:t>超算平台处理；</a:t>
            </a:r>
            <a:endParaRPr lang="en-US" altLang="zh-CN" sz="1500" b="0" dirty="0"/>
          </a:p>
          <a:p>
            <a:pPr marL="197827" indent="-197827">
              <a:buFont typeface="Arial" panose="020B0604020202020204" pitchFamily="34" charset="0"/>
              <a:buChar char="•"/>
            </a:pPr>
            <a:r>
              <a:rPr lang="zh-CN" altLang="en-US" sz="1500" b="0" dirty="0">
                <a:solidFill>
                  <a:srgbClr val="FF0000"/>
                </a:solidFill>
              </a:rPr>
              <a:t>对接</a:t>
            </a:r>
            <a:r>
              <a:rPr lang="zh-CN" altLang="en-US" sz="1500" b="0" dirty="0"/>
              <a:t>现有科技部重点专项成果，中科院计算机网络中心联合国家超算中心参与部署</a:t>
            </a:r>
          </a:p>
        </p:txBody>
      </p:sp>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3334" y="2310849"/>
            <a:ext cx="3173939" cy="2594114"/>
          </a:xfrm>
          <a:prstGeom prst="rect">
            <a:avLst/>
          </a:prstGeom>
        </p:spPr>
      </p:pic>
      <p:pic>
        <p:nvPicPr>
          <p:cNvPr id="28" name="Picture 25">
            <a:extLst>
              <a:ext uri="{FF2B5EF4-FFF2-40B4-BE49-F238E27FC236}">
                <a16:creationId xmlns:a16="http://schemas.microsoft.com/office/drawing/2014/main" id="{AA279DFC-88EE-CE45-9975-3B296ECB9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028" y="2765567"/>
            <a:ext cx="2874276" cy="1523713"/>
          </a:xfrm>
          <a:prstGeom prst="rect">
            <a:avLst/>
          </a:prstGeom>
        </p:spPr>
      </p:pic>
    </p:spTree>
    <p:extLst>
      <p:ext uri="{BB962C8B-B14F-4D97-AF65-F5344CB8AC3E}">
        <p14:creationId xmlns:p14="http://schemas.microsoft.com/office/powerpoint/2010/main" val="254243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459031-C9C9-6745-85BF-4949966E2175}"/>
              </a:ext>
            </a:extLst>
          </p:cNvPr>
          <p:cNvSpPr>
            <a:spLocks noGrp="1"/>
          </p:cNvSpPr>
          <p:nvPr>
            <p:ph type="title"/>
          </p:nvPr>
        </p:nvSpPr>
        <p:spPr>
          <a:xfrm>
            <a:off x="2200275" y="2057400"/>
            <a:ext cx="4743450" cy="514350"/>
          </a:xfrm>
        </p:spPr>
        <p:txBody>
          <a:bodyPr/>
          <a:lstStyle/>
          <a:p>
            <a:r>
              <a:rPr kumimoji="1" lang="zh-CN" altLang="en-US" dirty="0"/>
              <a:t>数据密集型</a:t>
            </a:r>
          </a:p>
        </p:txBody>
      </p:sp>
    </p:spTree>
    <p:extLst>
      <p:ext uri="{BB962C8B-B14F-4D97-AF65-F5344CB8AC3E}">
        <p14:creationId xmlns:p14="http://schemas.microsoft.com/office/powerpoint/2010/main" val="3873405257"/>
      </p:ext>
    </p:extLst>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82032" y="3575447"/>
            <a:ext cx="376068" cy="205383"/>
          </a:xfrm>
          <a:prstGeom prst="rect">
            <a:avLst/>
          </a:prstGeom>
        </p:spPr>
        <p:txBody>
          <a:bodyPr vert="horz" lIns="68580" tIns="34290" rIns="68580" bIns="34290" rtlCol="0" anchor="ctr"/>
          <a:lstStyle>
            <a:defPPr>
              <a:defRPr lang="en-US"/>
            </a:defPPr>
            <a:lvl1pPr marL="0" algn="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17918391-D411-FE40-AAD7-861AE5233E0E}" type="slidenum">
              <a:rPr lang="en-US" smtClean="0">
                <a:solidFill>
                  <a:schemeClr val="tx2"/>
                </a:solidFill>
              </a:rPr>
              <a:pPr/>
              <a:t>23</a:t>
            </a:fld>
            <a:endParaRPr lang="en-US" dirty="0">
              <a:solidFill>
                <a:schemeClr val="tx2"/>
              </a:solidFill>
            </a:endParaRPr>
          </a:p>
        </p:txBody>
      </p:sp>
      <p:sp>
        <p:nvSpPr>
          <p:cNvPr id="6" name="TextBox 5"/>
          <p:cNvSpPr txBox="1"/>
          <p:nvPr/>
        </p:nvSpPr>
        <p:spPr>
          <a:xfrm>
            <a:off x="1603765" y="2361276"/>
            <a:ext cx="1461684" cy="507831"/>
          </a:xfrm>
          <a:prstGeom prst="rect">
            <a:avLst/>
          </a:prstGeom>
          <a:noFill/>
        </p:spPr>
        <p:txBody>
          <a:bodyPr wrap="square" rtlCol="0">
            <a:spAutoFit/>
          </a:bodyPr>
          <a:lstStyle/>
          <a:p>
            <a:r>
              <a:rPr lang="en-US" sz="900" dirty="0">
                <a:latin typeface="Helvetica"/>
                <a:ea typeface="ＭＳ Ｐゴシック" charset="-128"/>
              </a:rPr>
              <a:t>Tier-1: permanent storage, re-processing, </a:t>
            </a:r>
          </a:p>
          <a:p>
            <a:r>
              <a:rPr lang="en-US" sz="900" dirty="0">
                <a:latin typeface="Helvetica"/>
                <a:ea typeface="ＭＳ Ｐゴシック" charset="-128"/>
              </a:rPr>
              <a:t>analysis</a:t>
            </a:r>
          </a:p>
        </p:txBody>
      </p:sp>
      <p:sp>
        <p:nvSpPr>
          <p:cNvPr id="7" name="TextBox 6"/>
          <p:cNvSpPr txBox="1"/>
          <p:nvPr/>
        </p:nvSpPr>
        <p:spPr>
          <a:xfrm>
            <a:off x="1603765" y="1408389"/>
            <a:ext cx="1461684" cy="784830"/>
          </a:xfrm>
          <a:prstGeom prst="rect">
            <a:avLst/>
          </a:prstGeom>
          <a:noFill/>
          <a:effectLst/>
          <a:scene3d>
            <a:camera prst="orthographicFront"/>
            <a:lightRig rig="threePt" dir="t"/>
          </a:scene3d>
          <a:sp3d/>
        </p:spPr>
        <p:txBody>
          <a:bodyPr wrap="square" rtlCol="0">
            <a:spAutoFit/>
          </a:bodyPr>
          <a:lstStyle/>
          <a:p>
            <a:r>
              <a:rPr lang="en-US" sz="900" dirty="0">
                <a:latin typeface="Helvetica"/>
                <a:ea typeface="ＭＳ Ｐゴシック" charset="-128"/>
              </a:rPr>
              <a:t>Tier-0 </a:t>
            </a:r>
            <a:br>
              <a:rPr lang="en-US" sz="900" dirty="0">
                <a:latin typeface="Helvetica"/>
                <a:ea typeface="ＭＳ Ｐゴシック" charset="-128"/>
              </a:rPr>
            </a:br>
            <a:r>
              <a:rPr lang="en-US" sz="900" dirty="0">
                <a:latin typeface="Helvetica"/>
                <a:ea typeface="ＭＳ Ｐゴシック" charset="-128"/>
              </a:rPr>
              <a:t>(CERN and Hungary): </a:t>
            </a:r>
            <a:br>
              <a:rPr lang="en-US" sz="900" dirty="0">
                <a:latin typeface="Helvetica"/>
                <a:ea typeface="ＭＳ Ｐゴシック" charset="-128"/>
              </a:rPr>
            </a:br>
            <a:r>
              <a:rPr lang="en-US" sz="900" dirty="0">
                <a:latin typeface="Helvetica"/>
                <a:ea typeface="ＭＳ Ｐゴシック" charset="-128"/>
              </a:rPr>
              <a:t>data recording, reconstruction and distribution</a:t>
            </a:r>
          </a:p>
        </p:txBody>
      </p:sp>
      <p:sp>
        <p:nvSpPr>
          <p:cNvPr id="8" name="TextBox 7"/>
          <p:cNvSpPr txBox="1"/>
          <p:nvPr/>
        </p:nvSpPr>
        <p:spPr>
          <a:xfrm>
            <a:off x="1603766" y="3037163"/>
            <a:ext cx="1346733" cy="369332"/>
          </a:xfrm>
          <a:prstGeom prst="rect">
            <a:avLst/>
          </a:prstGeom>
          <a:noFill/>
        </p:spPr>
        <p:txBody>
          <a:bodyPr wrap="square" rtlCol="0">
            <a:spAutoFit/>
          </a:bodyPr>
          <a:lstStyle/>
          <a:p>
            <a:r>
              <a:rPr lang="en-US" sz="900" dirty="0">
                <a:latin typeface="Helvetica"/>
                <a:ea typeface="ＭＳ Ｐゴシック" charset="-128"/>
              </a:rPr>
              <a:t>Tier-2: Simulation,</a:t>
            </a:r>
          </a:p>
          <a:p>
            <a:r>
              <a:rPr lang="en-US" sz="900" dirty="0">
                <a:latin typeface="Helvetica"/>
                <a:ea typeface="ＭＳ Ｐゴシック" charset="-128"/>
              </a:rPr>
              <a:t>end-user analysis</a:t>
            </a:r>
          </a:p>
        </p:txBody>
      </p:sp>
      <p:sp>
        <p:nvSpPr>
          <p:cNvPr id="9" name="TextBox 8"/>
          <p:cNvSpPr txBox="1"/>
          <p:nvPr/>
        </p:nvSpPr>
        <p:spPr>
          <a:xfrm>
            <a:off x="6229871" y="2725605"/>
            <a:ext cx="1346733" cy="230832"/>
          </a:xfrm>
          <a:prstGeom prst="rect">
            <a:avLst/>
          </a:prstGeom>
          <a:noFill/>
        </p:spPr>
        <p:txBody>
          <a:bodyPr wrap="square" rtlCol="0">
            <a:spAutoFit/>
          </a:bodyPr>
          <a:lstStyle/>
          <a:p>
            <a:pPr algn="r"/>
            <a:r>
              <a:rPr lang="en-US" sz="900" dirty="0">
                <a:latin typeface="Helvetica"/>
                <a:ea typeface="ＭＳ Ｐゴシック" charset="-128"/>
              </a:rPr>
              <a:t>&gt; 2 million jobs/day</a:t>
            </a:r>
          </a:p>
        </p:txBody>
      </p:sp>
      <p:sp>
        <p:nvSpPr>
          <p:cNvPr id="10" name="TextBox 9"/>
          <p:cNvSpPr txBox="1"/>
          <p:nvPr/>
        </p:nvSpPr>
        <p:spPr>
          <a:xfrm>
            <a:off x="6229871" y="1946675"/>
            <a:ext cx="1346733" cy="230832"/>
          </a:xfrm>
          <a:prstGeom prst="rect">
            <a:avLst/>
          </a:prstGeom>
          <a:noFill/>
        </p:spPr>
        <p:txBody>
          <a:bodyPr wrap="square" rtlCol="0">
            <a:spAutoFit/>
          </a:bodyPr>
          <a:lstStyle/>
          <a:p>
            <a:pPr algn="r"/>
            <a:r>
              <a:rPr lang="en-US" sz="900" dirty="0">
                <a:latin typeface="Helvetica"/>
                <a:ea typeface="ＭＳ Ｐゴシック" charset="-128"/>
              </a:rPr>
              <a:t>~750k CPU cores</a:t>
            </a:r>
          </a:p>
        </p:txBody>
      </p:sp>
      <p:sp>
        <p:nvSpPr>
          <p:cNvPr id="11" name="TextBox 10"/>
          <p:cNvSpPr txBox="1"/>
          <p:nvPr/>
        </p:nvSpPr>
        <p:spPr>
          <a:xfrm>
            <a:off x="6375625" y="2336141"/>
            <a:ext cx="1200983" cy="230832"/>
          </a:xfrm>
          <a:prstGeom prst="rect">
            <a:avLst/>
          </a:prstGeom>
          <a:noFill/>
        </p:spPr>
        <p:txBody>
          <a:bodyPr wrap="square" rtlCol="0">
            <a:spAutoFit/>
          </a:bodyPr>
          <a:lstStyle/>
          <a:p>
            <a:pPr algn="r"/>
            <a:r>
              <a:rPr lang="en-US" sz="900">
                <a:latin typeface="Helvetica"/>
                <a:ea typeface="ＭＳ Ｐゴシック" charset="-128"/>
              </a:rPr>
              <a:t>~1 </a:t>
            </a:r>
            <a:r>
              <a:rPr lang="en-US" sz="900" dirty="0">
                <a:latin typeface="Helvetica"/>
                <a:ea typeface="ＭＳ Ｐゴシック" charset="-128"/>
              </a:rPr>
              <a:t>E</a:t>
            </a:r>
            <a:r>
              <a:rPr lang="en-US" sz="900">
                <a:latin typeface="Helvetica"/>
                <a:ea typeface="ＭＳ Ｐゴシック" charset="-128"/>
              </a:rPr>
              <a:t>B </a:t>
            </a:r>
            <a:r>
              <a:rPr lang="en-US" sz="900" dirty="0">
                <a:latin typeface="Helvetica"/>
                <a:ea typeface="ＭＳ Ｐゴシック" charset="-128"/>
              </a:rPr>
              <a:t>of storage</a:t>
            </a:r>
          </a:p>
        </p:txBody>
      </p:sp>
      <p:sp>
        <p:nvSpPr>
          <p:cNvPr id="12" name="TextBox 11"/>
          <p:cNvSpPr txBox="1"/>
          <p:nvPr/>
        </p:nvSpPr>
        <p:spPr>
          <a:xfrm>
            <a:off x="6229871" y="1418711"/>
            <a:ext cx="1346733" cy="369332"/>
          </a:xfrm>
          <a:prstGeom prst="rect">
            <a:avLst/>
          </a:prstGeom>
          <a:noFill/>
          <a:effectLst/>
        </p:spPr>
        <p:txBody>
          <a:bodyPr wrap="square" rtlCol="0">
            <a:spAutoFit/>
          </a:bodyPr>
          <a:lstStyle/>
          <a:p>
            <a:pPr algn="r"/>
            <a:r>
              <a:rPr lang="en-US" sz="900" dirty="0">
                <a:latin typeface="Helvetica"/>
                <a:ea typeface="ＭＳ Ｐゴシック" charset="-128"/>
              </a:rPr>
              <a:t>~170 sites, </a:t>
            </a:r>
            <a:br>
              <a:rPr lang="en-US" sz="900" dirty="0">
                <a:latin typeface="Helvetica"/>
                <a:ea typeface="ＭＳ Ｐゴシック" charset="-128"/>
              </a:rPr>
            </a:br>
            <a:r>
              <a:rPr lang="en-US" sz="900" dirty="0">
                <a:latin typeface="Helvetica"/>
                <a:ea typeface="ＭＳ Ｐゴシック" charset="-128"/>
              </a:rPr>
              <a:t>42 countries</a:t>
            </a:r>
          </a:p>
        </p:txBody>
      </p:sp>
      <p:sp>
        <p:nvSpPr>
          <p:cNvPr id="13" name="TextBox 12"/>
          <p:cNvSpPr txBox="1"/>
          <p:nvPr/>
        </p:nvSpPr>
        <p:spPr>
          <a:xfrm>
            <a:off x="6432003" y="3115070"/>
            <a:ext cx="1144604" cy="230832"/>
          </a:xfrm>
          <a:prstGeom prst="rect">
            <a:avLst/>
          </a:prstGeom>
          <a:noFill/>
          <a:ln>
            <a:noFill/>
          </a:ln>
        </p:spPr>
        <p:txBody>
          <a:bodyPr wrap="square" rtlCol="0">
            <a:spAutoFit/>
          </a:bodyPr>
          <a:lstStyle/>
          <a:p>
            <a:pPr algn="r"/>
            <a:r>
              <a:rPr lang="en-US" sz="900" dirty="0">
                <a:latin typeface="Helvetica"/>
                <a:ea typeface="ＭＳ Ｐゴシック" charset="-128"/>
              </a:rPr>
              <a:t>10-100 Gb links</a:t>
            </a:r>
          </a:p>
        </p:txBody>
      </p:sp>
      <p:sp>
        <p:nvSpPr>
          <p:cNvPr id="14" name="TextBox 13"/>
          <p:cNvSpPr txBox="1"/>
          <p:nvPr/>
        </p:nvSpPr>
        <p:spPr>
          <a:xfrm>
            <a:off x="2714553" y="3985616"/>
            <a:ext cx="4546226" cy="567143"/>
          </a:xfrm>
          <a:prstGeom prst="rect">
            <a:avLst/>
          </a:prstGeom>
          <a:noFill/>
          <a:effectLst/>
        </p:spPr>
        <p:txBody>
          <a:bodyPr wrap="square" rtlCol="0">
            <a:spAutoFit/>
          </a:bodyPr>
          <a:lstStyle/>
          <a:p>
            <a:pPr defTabSz="257168">
              <a:lnSpc>
                <a:spcPct val="110000"/>
              </a:lnSpc>
            </a:pPr>
            <a:r>
              <a:rPr lang="en-GB" sz="1050" dirty="0">
                <a:effectLst/>
                <a:ea typeface="ＭＳ Ｐゴシック" charset="-128"/>
              </a:rPr>
              <a:t>WLCG:</a:t>
            </a:r>
            <a:r>
              <a:rPr lang="zh-CN" altLang="en-US" sz="1050" dirty="0">
                <a:effectLst/>
                <a:ea typeface="ＭＳ Ｐゴシック" charset="-128"/>
              </a:rPr>
              <a:t> </a:t>
            </a:r>
            <a:r>
              <a:rPr lang="en-GB" sz="1050" dirty="0" err="1">
                <a:effectLst/>
                <a:ea typeface="ＭＳ Ｐゴシック" charset="-128"/>
              </a:rPr>
              <a:t>分布式LHC</a:t>
            </a:r>
            <a:r>
              <a:rPr lang="zh-CN" altLang="en-US" sz="1050" dirty="0">
                <a:effectLst/>
                <a:ea typeface="ＭＳ Ｐゴシック" charset="-128"/>
              </a:rPr>
              <a:t>数据处理国际合作</a:t>
            </a:r>
            <a:endParaRPr lang="en-US" sz="1050" dirty="0">
              <a:effectLst/>
              <a:ea typeface="ＭＳ Ｐゴシック" charset="-128"/>
            </a:endParaRPr>
          </a:p>
          <a:p>
            <a:pPr defTabSz="257168">
              <a:lnSpc>
                <a:spcPct val="110000"/>
              </a:lnSpc>
            </a:pPr>
            <a:r>
              <a:rPr lang="zh-CN" altLang="en-US" sz="1050" dirty="0">
                <a:effectLst/>
                <a:ea typeface="ＭＳ Ｐゴシック" charset="-128"/>
              </a:rPr>
              <a:t>整合世界范围的数据中心的计算与存储资源，为</a:t>
            </a:r>
            <a:r>
              <a:rPr lang="en-US" altLang="zh-CN" sz="1050" dirty="0">
                <a:effectLst/>
                <a:ea typeface="ＭＳ Ｐゴシック" charset="-128"/>
              </a:rPr>
              <a:t>LHC</a:t>
            </a:r>
            <a:r>
              <a:rPr lang="zh-CN" altLang="en-US" sz="1050" dirty="0">
                <a:effectLst/>
                <a:ea typeface="ＭＳ Ｐゴシック" charset="-128"/>
              </a:rPr>
              <a:t>提供服务</a:t>
            </a:r>
            <a:endParaRPr lang="en-GB" sz="1050" dirty="0">
              <a:effectLst/>
              <a:ea typeface="ＭＳ Ｐゴシック" charset="-128"/>
            </a:endParaRPr>
          </a:p>
          <a:p>
            <a:pPr defTabSz="257168">
              <a:lnSpc>
                <a:spcPct val="110000"/>
              </a:lnSpc>
            </a:pPr>
            <a:endParaRPr lang="en-GB" sz="750" dirty="0">
              <a:effectLst/>
              <a:ea typeface="ＭＳ Ｐゴシック" charset="-128"/>
            </a:endParaRPr>
          </a:p>
        </p:txBody>
      </p:sp>
      <p:pic>
        <p:nvPicPr>
          <p:cNvPr id="15" name="Picture 14" descr="Grid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0766" y="984475"/>
            <a:ext cx="2997334" cy="28100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1979497" y="206058"/>
            <a:ext cx="5179868" cy="709055"/>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zh-CN" altLang="en-US" sz="3000" dirty="0">
                <a:solidFill>
                  <a:schemeClr val="tx2"/>
                </a:solidFill>
              </a:rPr>
              <a:t>国际高能物理网格</a:t>
            </a:r>
            <a:r>
              <a:rPr lang="en-US" altLang="zh-CN" sz="3000" dirty="0">
                <a:solidFill>
                  <a:schemeClr val="tx2"/>
                </a:solidFill>
              </a:rPr>
              <a:t>WLCG</a:t>
            </a:r>
            <a:endParaRPr lang="en-US" sz="3000" dirty="0">
              <a:solidFill>
                <a:schemeClr val="tx2"/>
              </a:solidFill>
              <a:effectLst>
                <a:outerShdw blurRad="38100" dist="38100" dir="2700000" algn="tl" rotWithShape="0">
                  <a:prstClr val="black"/>
                </a:outerShdw>
              </a:effectLst>
            </a:endParaRPr>
          </a:p>
        </p:txBody>
      </p:sp>
      <p:sp>
        <p:nvSpPr>
          <p:cNvPr id="3" name="Footer Placeholder 2"/>
          <p:cNvSpPr>
            <a:spLocks noGrp="1"/>
          </p:cNvSpPr>
          <p:nvPr>
            <p:ph type="ftr" sz="quarter" idx="3"/>
          </p:nvPr>
        </p:nvSpPr>
        <p:spPr>
          <a:xfrm>
            <a:off x="5346151" y="4937444"/>
            <a:ext cx="2171700" cy="205383"/>
          </a:xfrm>
          <a:prstGeom prst="rect">
            <a:avLst/>
          </a:prstGeom>
        </p:spPr>
        <p:txBody>
          <a:bodyPr vert="horz" lIns="68580" tIns="34290" rIns="68580" bIns="34290" rtlCol="0" anchor="ctr"/>
          <a:lstStyle>
            <a:defPPr>
              <a:defRPr lang="en-US"/>
            </a:defPPr>
            <a:lvl1pPr marL="0" algn="ct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750" dirty="0">
                <a:solidFill>
                  <a:schemeClr val="tx2"/>
                </a:solidFill>
                <a:effectLst/>
              </a:rPr>
              <a:t>Source</a:t>
            </a:r>
            <a:r>
              <a:rPr lang="zh-CN" altLang="en-US" sz="750" dirty="0">
                <a:solidFill>
                  <a:schemeClr val="tx2"/>
                </a:solidFill>
                <a:effectLst/>
              </a:rPr>
              <a:t>：</a:t>
            </a:r>
            <a:r>
              <a:rPr lang="en-US" sz="750" dirty="0" err="1">
                <a:solidFill>
                  <a:schemeClr val="tx2"/>
                </a:solidFill>
                <a:effectLst/>
              </a:rPr>
              <a:t>Ian.Bird@cern.ch</a:t>
            </a:r>
            <a:endParaRPr lang="en-US" sz="750" dirty="0">
              <a:solidFill>
                <a:schemeClr val="tx2"/>
              </a:solidFill>
              <a:effectLst/>
            </a:endParaRPr>
          </a:p>
        </p:txBody>
      </p:sp>
    </p:spTree>
    <p:extLst>
      <p:ext uri="{BB962C8B-B14F-4D97-AF65-F5344CB8AC3E}">
        <p14:creationId xmlns:p14="http://schemas.microsoft.com/office/powerpoint/2010/main" val="179218401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sktop/Screen%20Shot%202016-04-14%20at%2016.00"/>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910394"/>
            <a:ext cx="6858000" cy="3857625"/>
          </a:xfrm>
          <a:prstGeom prst="rect">
            <a:avLst/>
          </a:prstGeom>
          <a:noFill/>
          <a:ln>
            <a:noFill/>
          </a:ln>
        </p:spPr>
      </p:pic>
      <p:sp>
        <p:nvSpPr>
          <p:cNvPr id="4" name="Date Placeholder 3"/>
          <p:cNvSpPr>
            <a:spLocks noGrp="1"/>
          </p:cNvSpPr>
          <p:nvPr>
            <p:ph type="dt" sz="half" idx="2"/>
          </p:nvPr>
        </p:nvSpPr>
        <p:spPr>
          <a:xfrm>
            <a:off x="3370001" y="3578837"/>
            <a:ext cx="1600200" cy="205383"/>
          </a:xfrm>
          <a:prstGeom prst="rect">
            <a:avLst/>
          </a:prstGeom>
        </p:spPr>
        <p:txBody>
          <a:bodyPr vert="horz" lIns="68580" tIns="34290" rIns="68580" bIns="34290" rtlCol="0" anchor="ctr"/>
          <a:lstStyle>
            <a:defPPr>
              <a:defRPr lang="en-US"/>
            </a:defPPr>
            <a:lvl1pPr marL="0" algn="l"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a:solidFill>
                  <a:srgbClr val="0055A0">
                    <a:tint val="75000"/>
                  </a:srgbClr>
                </a:solidFill>
              </a:rPr>
              <a:t>1st September 2017</a:t>
            </a:r>
            <a:endParaRPr lang="en-US" dirty="0">
              <a:solidFill>
                <a:srgbClr val="0055A0">
                  <a:tint val="75000"/>
                </a:srgbClr>
              </a:solidFill>
            </a:endParaRPr>
          </a:p>
        </p:txBody>
      </p:sp>
      <p:sp>
        <p:nvSpPr>
          <p:cNvPr id="5" name="Footer Placeholder 4"/>
          <p:cNvSpPr>
            <a:spLocks noGrp="1"/>
          </p:cNvSpPr>
          <p:nvPr>
            <p:ph type="ftr" sz="quarter" idx="3"/>
          </p:nvPr>
        </p:nvSpPr>
        <p:spPr>
          <a:xfrm>
            <a:off x="5030067" y="3575447"/>
            <a:ext cx="2171700" cy="205383"/>
          </a:xfrm>
          <a:prstGeom prst="rect">
            <a:avLst/>
          </a:prstGeom>
        </p:spPr>
        <p:txBody>
          <a:bodyPr vert="horz" lIns="68580" tIns="34290" rIns="68580" bIns="34290" rtlCol="0" anchor="ctr"/>
          <a:lstStyle>
            <a:defPPr>
              <a:defRPr lang="en-US"/>
            </a:defPPr>
            <a:lvl1pPr marL="0" algn="ct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a:solidFill>
                  <a:srgbClr val="0055A0">
                    <a:tint val="75000"/>
                  </a:srgbClr>
                </a:solidFill>
              </a:rPr>
              <a:t>Ian.Bird@cern.ch</a:t>
            </a:r>
            <a:endParaRPr lang="en-US" dirty="0">
              <a:solidFill>
                <a:srgbClr val="0055A0">
                  <a:tint val="75000"/>
                </a:srgbClr>
              </a:solidFill>
            </a:endParaRPr>
          </a:p>
        </p:txBody>
      </p:sp>
      <p:sp>
        <p:nvSpPr>
          <p:cNvPr id="6" name="Slide Number Placeholder 5"/>
          <p:cNvSpPr>
            <a:spLocks noGrp="1"/>
          </p:cNvSpPr>
          <p:nvPr>
            <p:ph type="sldNum" sz="quarter" idx="4"/>
          </p:nvPr>
        </p:nvSpPr>
        <p:spPr>
          <a:xfrm>
            <a:off x="7282032" y="3575447"/>
            <a:ext cx="376068" cy="205383"/>
          </a:xfrm>
          <a:prstGeom prst="rect">
            <a:avLst/>
          </a:prstGeom>
        </p:spPr>
        <p:txBody>
          <a:bodyPr vert="horz" lIns="68580" tIns="34290" rIns="68580" bIns="34290" rtlCol="0" anchor="ctr"/>
          <a:lstStyle>
            <a:defPPr>
              <a:defRPr lang="en-US"/>
            </a:defPPr>
            <a:lvl1pPr marL="0" algn="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17918391-D411-FE40-AAD7-861AE5233E0E}" type="slidenum">
              <a:rPr lang="en-US" smtClean="0">
                <a:solidFill>
                  <a:srgbClr val="0055A0">
                    <a:tint val="75000"/>
                  </a:srgbClr>
                </a:solidFill>
              </a:rPr>
              <a:pPr/>
              <a:t>24</a:t>
            </a:fld>
            <a:endParaRPr lang="en-US" dirty="0">
              <a:solidFill>
                <a:srgbClr val="0055A0">
                  <a:tint val="75000"/>
                </a:srgbClr>
              </a:solidFill>
            </a:endParaRPr>
          </a:p>
        </p:txBody>
      </p:sp>
      <p:sp>
        <p:nvSpPr>
          <p:cNvPr id="7" name="Title 6"/>
          <p:cNvSpPr>
            <a:spLocks noGrp="1"/>
          </p:cNvSpPr>
          <p:nvPr>
            <p:ph type="title" idx="4294967295"/>
          </p:nvPr>
        </p:nvSpPr>
        <p:spPr>
          <a:xfrm>
            <a:off x="2377742" y="121130"/>
            <a:ext cx="4388518" cy="469702"/>
          </a:xfrm>
        </p:spPr>
        <p:txBody>
          <a:bodyPr>
            <a:normAutofit fontScale="90000"/>
          </a:bodyPr>
          <a:lstStyle/>
          <a:p>
            <a:r>
              <a:rPr lang="en-US" b="1" dirty="0"/>
              <a:t>WLCG</a:t>
            </a:r>
            <a:r>
              <a:rPr lang="zh-CN" altLang="en-US" b="1" dirty="0"/>
              <a:t>成员</a:t>
            </a:r>
            <a:endParaRPr lang="en-US" b="1" dirty="0"/>
          </a:p>
        </p:txBody>
      </p:sp>
      <p:sp>
        <p:nvSpPr>
          <p:cNvPr id="3" name="TextBox 2"/>
          <p:cNvSpPr txBox="1"/>
          <p:nvPr/>
        </p:nvSpPr>
        <p:spPr>
          <a:xfrm>
            <a:off x="6115919" y="1208125"/>
            <a:ext cx="1824859" cy="559961"/>
          </a:xfrm>
          <a:prstGeom prst="rect">
            <a:avLst/>
          </a:prstGeom>
          <a:solidFill>
            <a:schemeClr val="bg2">
              <a:alpha val="78000"/>
            </a:schemeClr>
          </a:solidFill>
          <a:effectLst>
            <a:outerShdw blurRad="50800" dist="38100" dir="8100000" algn="tr" rotWithShape="0">
              <a:prstClr val="black">
                <a:alpha val="40000"/>
              </a:prstClr>
            </a:outerShdw>
          </a:effectLst>
        </p:spPr>
        <p:txBody>
          <a:bodyPr wrap="none" rtlCol="0">
            <a:spAutoFit/>
          </a:bodyPr>
          <a:lstStyle/>
          <a:p>
            <a:r>
              <a:rPr lang="en-US" sz="1013" dirty="0">
                <a:solidFill>
                  <a:srgbClr val="0055A0"/>
                </a:solidFill>
              </a:rPr>
              <a:t>2017:</a:t>
            </a:r>
          </a:p>
          <a:p>
            <a:pPr marL="160731" indent="-160731">
              <a:buFontTx/>
              <a:buChar char="-"/>
            </a:pPr>
            <a:r>
              <a:rPr lang="en-US" sz="1013" dirty="0">
                <a:solidFill>
                  <a:srgbClr val="0055A0"/>
                </a:solidFill>
              </a:rPr>
              <a:t>63 MoU’s</a:t>
            </a:r>
          </a:p>
          <a:p>
            <a:pPr marL="160731" indent="-160731">
              <a:buFontTx/>
              <a:buChar char="-"/>
            </a:pPr>
            <a:r>
              <a:rPr lang="en-US" sz="1013" dirty="0">
                <a:solidFill>
                  <a:srgbClr val="0055A0"/>
                </a:solidFill>
              </a:rPr>
              <a:t>167 sites; 42 countries</a:t>
            </a:r>
          </a:p>
        </p:txBody>
      </p:sp>
      <p:sp>
        <p:nvSpPr>
          <p:cNvPr id="9" name="Footer Placeholder 2">
            <a:extLst>
              <a:ext uri="{FF2B5EF4-FFF2-40B4-BE49-F238E27FC236}">
                <a16:creationId xmlns:a16="http://schemas.microsoft.com/office/drawing/2014/main" id="{701663CB-B010-0044-86B4-D349353786DA}"/>
              </a:ext>
            </a:extLst>
          </p:cNvPr>
          <p:cNvSpPr txBox="1">
            <a:spLocks/>
          </p:cNvSpPr>
          <p:nvPr/>
        </p:nvSpPr>
        <p:spPr>
          <a:xfrm>
            <a:off x="5346151" y="4937444"/>
            <a:ext cx="2171700" cy="205383"/>
          </a:xfrm>
          <a:prstGeom prst="rect">
            <a:avLst/>
          </a:prstGeom>
        </p:spPr>
        <p:txBody>
          <a:bodyPr vert="horz" lIns="68580" tIns="34290" rIns="68580" bIns="34290" rtlCol="0" anchor="ctr"/>
          <a:lstStyle>
            <a:defPPr>
              <a:defRPr lang="en-US"/>
            </a:defPPr>
            <a:lvl1pPr marL="0" algn="ctr" defTabSz="914400" rtl="0" eaLnBrk="1" fontAlgn="base" latinLnBrk="0" hangingPunct="1">
              <a:spcBef>
                <a:spcPct val="0"/>
              </a:spcBef>
              <a:spcAft>
                <a:spcPct val="0"/>
              </a:spcAft>
              <a:defRPr sz="700" b="1" kern="120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2pPr>
            <a:lvl3pPr marL="9144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6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4pPr>
            <a:lvl5pPr marL="18288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9pPr>
          </a:lstStyle>
          <a:p>
            <a:r>
              <a:rPr lang="en-US" sz="750" dirty="0">
                <a:solidFill>
                  <a:schemeClr val="tx2"/>
                </a:solidFill>
                <a:effectLst/>
              </a:rPr>
              <a:t>Source</a:t>
            </a:r>
            <a:r>
              <a:rPr lang="zh-CN" altLang="en-US" sz="750" dirty="0">
                <a:solidFill>
                  <a:schemeClr val="tx2"/>
                </a:solidFill>
                <a:effectLst/>
              </a:rPr>
              <a:t>：</a:t>
            </a:r>
            <a:r>
              <a:rPr lang="en-US" sz="750" dirty="0" err="1">
                <a:solidFill>
                  <a:schemeClr val="tx2"/>
                </a:solidFill>
                <a:effectLst/>
              </a:rPr>
              <a:t>Ian.Bird@cern.ch</a:t>
            </a:r>
            <a:endParaRPr lang="en-US" sz="750" dirty="0">
              <a:solidFill>
                <a:schemeClr val="tx2"/>
              </a:solidFill>
              <a:effectLst/>
            </a:endParaRPr>
          </a:p>
        </p:txBody>
      </p:sp>
    </p:spTree>
    <p:extLst>
      <p:ext uri="{BB962C8B-B14F-4D97-AF65-F5344CB8AC3E}">
        <p14:creationId xmlns:p14="http://schemas.microsoft.com/office/powerpoint/2010/main" val="1313855865"/>
      </p:ext>
    </p:extLst>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5030067" y="3575447"/>
            <a:ext cx="2171700" cy="205383"/>
          </a:xfrm>
          <a:prstGeom prst="rect">
            <a:avLst/>
          </a:prstGeom>
        </p:spPr>
        <p:txBody>
          <a:bodyPr vert="horz" lIns="68580" tIns="34290" rIns="68580" bIns="34290" rtlCol="0" anchor="ctr"/>
          <a:lstStyle>
            <a:defPPr>
              <a:defRPr lang="en-US"/>
            </a:defPPr>
            <a:lvl1pPr marL="0" algn="ct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a:solidFill>
                  <a:srgbClr val="0055A0">
                    <a:tint val="75000"/>
                  </a:srgbClr>
                </a:solidFill>
              </a:rPr>
              <a:t>Ian.Bird@cern.ch</a:t>
            </a:r>
            <a:endParaRPr lang="en-US" dirty="0">
              <a:solidFill>
                <a:srgbClr val="0055A0">
                  <a:tint val="75000"/>
                </a:srgbClr>
              </a:solidFill>
            </a:endParaRPr>
          </a:p>
        </p:txBody>
      </p:sp>
      <p:sp>
        <p:nvSpPr>
          <p:cNvPr id="4" name="Slide Number Placeholder 3"/>
          <p:cNvSpPr>
            <a:spLocks noGrp="1"/>
          </p:cNvSpPr>
          <p:nvPr>
            <p:ph type="sldNum" sz="quarter" idx="4"/>
          </p:nvPr>
        </p:nvSpPr>
        <p:spPr>
          <a:xfrm>
            <a:off x="7282032" y="3575447"/>
            <a:ext cx="376068" cy="205383"/>
          </a:xfrm>
          <a:prstGeom prst="rect">
            <a:avLst/>
          </a:prstGeom>
        </p:spPr>
        <p:txBody>
          <a:bodyPr vert="horz" lIns="68580" tIns="34290" rIns="68580" bIns="34290" rtlCol="0" anchor="ctr"/>
          <a:lstStyle>
            <a:defPPr>
              <a:defRPr lang="en-US"/>
            </a:defPPr>
            <a:lvl1pPr marL="0" algn="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17918391-D411-FE40-AAD7-861AE5233E0E}" type="slidenum">
              <a:rPr lang="en-US" smtClean="0">
                <a:solidFill>
                  <a:srgbClr val="0055A0">
                    <a:tint val="75000"/>
                  </a:srgbClr>
                </a:solidFill>
              </a:rPr>
              <a:pPr/>
              <a:t>25</a:t>
            </a:fld>
            <a:endParaRPr lang="en-US" dirty="0">
              <a:solidFill>
                <a:srgbClr val="0055A0">
                  <a:tint val="75000"/>
                </a:srgbClr>
              </a:solidFill>
            </a:endParaRPr>
          </a:p>
        </p:txBody>
      </p:sp>
      <p:sp>
        <p:nvSpPr>
          <p:cNvPr id="8" name="Text Placeholder 8"/>
          <p:cNvSpPr txBox="1">
            <a:spLocks/>
          </p:cNvSpPr>
          <p:nvPr/>
        </p:nvSpPr>
        <p:spPr>
          <a:xfrm>
            <a:off x="6115024" y="1294933"/>
            <a:ext cx="1734353" cy="774509"/>
          </a:xfrm>
          <a:prstGeom prst="rect">
            <a:avLst/>
          </a:prstGeom>
        </p:spPr>
        <p:style>
          <a:lnRef idx="1">
            <a:schemeClr val="accent2"/>
          </a:lnRef>
          <a:fillRef idx="2">
            <a:schemeClr val="accent2"/>
          </a:fillRef>
          <a:effectRef idx="1">
            <a:schemeClr val="accent2"/>
          </a:effectRef>
          <a:fontRef idx="minor">
            <a:schemeClr val="dk1"/>
          </a:fontRef>
        </p:style>
        <p:txBody>
          <a:bodyPr vert="horz" lIns="68580" tIns="34290" rIns="68580" bIns="34290" rtlCol="0" anchor="ctr">
            <a:norm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GB" sz="900" dirty="0">
                <a:solidFill>
                  <a:srgbClr val="0055A0"/>
                </a:solidFill>
              </a:rPr>
              <a:t>Optical Private Network</a:t>
            </a:r>
          </a:p>
          <a:p>
            <a:r>
              <a:rPr lang="en-GB" sz="900" dirty="0">
                <a:solidFill>
                  <a:srgbClr val="0055A0"/>
                </a:solidFill>
              </a:rPr>
              <a:t>Support T0 – T1 transfers</a:t>
            </a:r>
          </a:p>
          <a:p>
            <a:r>
              <a:rPr lang="en-GB" sz="900" dirty="0">
                <a:solidFill>
                  <a:srgbClr val="0055A0"/>
                </a:solidFill>
              </a:rPr>
              <a:t>&amp; T1 – T1 traffic</a:t>
            </a:r>
          </a:p>
          <a:p>
            <a:r>
              <a:rPr lang="en-GB" sz="900" dirty="0">
                <a:solidFill>
                  <a:srgbClr val="0055A0"/>
                </a:solidFill>
              </a:rPr>
              <a:t>Managed by LHC Tier 0 and Tier 1 sites</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7082" y="3365360"/>
            <a:ext cx="3061292" cy="1135207"/>
          </a:xfrm>
          <a:prstGeom prst="rect">
            <a:avLst/>
          </a:prstGeom>
        </p:spPr>
      </p:pic>
      <p:sp>
        <p:nvSpPr>
          <p:cNvPr id="6" name="TextBox 5"/>
          <p:cNvSpPr txBox="1"/>
          <p:nvPr/>
        </p:nvSpPr>
        <p:spPr>
          <a:xfrm>
            <a:off x="6009691" y="3143852"/>
            <a:ext cx="2109873" cy="253916"/>
          </a:xfrm>
          <a:prstGeom prst="rect">
            <a:avLst/>
          </a:prstGeom>
          <a:noFill/>
          <a:ln>
            <a:solidFill>
              <a:schemeClr val="tx2"/>
            </a:solidFill>
          </a:ln>
        </p:spPr>
        <p:txBody>
          <a:bodyPr wrap="none" rtlCol="0">
            <a:spAutoFit/>
          </a:bodyPr>
          <a:lstStyle/>
          <a:p>
            <a:r>
              <a:rPr lang="en-US" sz="1050" dirty="0">
                <a:solidFill>
                  <a:srgbClr val="0055A0"/>
                </a:solidFill>
              </a:rPr>
              <a:t>Up to 340 </a:t>
            </a:r>
            <a:r>
              <a:rPr lang="en-US" sz="1050" dirty="0" err="1">
                <a:solidFill>
                  <a:srgbClr val="0055A0"/>
                </a:solidFill>
              </a:rPr>
              <a:t>Gbps</a:t>
            </a:r>
            <a:r>
              <a:rPr lang="en-US" sz="1050" dirty="0">
                <a:solidFill>
                  <a:srgbClr val="0055A0"/>
                </a:solidFill>
              </a:rPr>
              <a:t> transatlantic</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5445" y="732773"/>
            <a:ext cx="4857750" cy="3857625"/>
          </a:xfrm>
          <a:prstGeom prst="rect">
            <a:avLst/>
          </a:prstGeom>
        </p:spPr>
      </p:pic>
      <p:sp>
        <p:nvSpPr>
          <p:cNvPr id="11" name="Title 6">
            <a:extLst>
              <a:ext uri="{FF2B5EF4-FFF2-40B4-BE49-F238E27FC236}">
                <a16:creationId xmlns:a16="http://schemas.microsoft.com/office/drawing/2014/main" id="{C0F7EB32-BDB3-3345-BC93-3179D5EEF354}"/>
              </a:ext>
            </a:extLst>
          </p:cNvPr>
          <p:cNvSpPr txBox="1">
            <a:spLocks/>
          </p:cNvSpPr>
          <p:nvPr/>
        </p:nvSpPr>
        <p:spPr bwMode="auto">
          <a:xfrm>
            <a:off x="1377865" y="93946"/>
            <a:ext cx="6280237" cy="638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normAutofit fontScale="97500"/>
          </a:bodyPr>
          <a:lstStyle>
            <a:lvl1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9pPr>
          </a:lstStyle>
          <a:p>
            <a:r>
              <a:rPr lang="en-US" altLang="zh-CN" sz="3000" dirty="0">
                <a:effectLst/>
              </a:rPr>
              <a:t>LHC Optical Private Network</a:t>
            </a:r>
            <a:endParaRPr lang="en-US" sz="3000" kern="0" dirty="0"/>
          </a:p>
        </p:txBody>
      </p:sp>
      <p:sp>
        <p:nvSpPr>
          <p:cNvPr id="12" name="Footer Placeholder 2">
            <a:extLst>
              <a:ext uri="{FF2B5EF4-FFF2-40B4-BE49-F238E27FC236}">
                <a16:creationId xmlns:a16="http://schemas.microsoft.com/office/drawing/2014/main" id="{6991A97D-E0D5-4843-BEAE-0F306084B02F}"/>
              </a:ext>
            </a:extLst>
          </p:cNvPr>
          <p:cNvSpPr txBox="1">
            <a:spLocks/>
          </p:cNvSpPr>
          <p:nvPr/>
        </p:nvSpPr>
        <p:spPr>
          <a:xfrm>
            <a:off x="5346151" y="4937444"/>
            <a:ext cx="2171700" cy="205383"/>
          </a:xfrm>
          <a:prstGeom prst="rect">
            <a:avLst/>
          </a:prstGeom>
        </p:spPr>
        <p:txBody>
          <a:bodyPr vert="horz" lIns="68580" tIns="34290" rIns="68580" bIns="34290" rtlCol="0" anchor="ctr"/>
          <a:lstStyle>
            <a:defPPr>
              <a:defRPr lang="en-US"/>
            </a:defPPr>
            <a:lvl1pPr marL="0" algn="ctr" defTabSz="914400" rtl="0" eaLnBrk="1" fontAlgn="base" latinLnBrk="0" hangingPunct="1">
              <a:spcBef>
                <a:spcPct val="0"/>
              </a:spcBef>
              <a:spcAft>
                <a:spcPct val="0"/>
              </a:spcAft>
              <a:defRPr sz="700" b="1" kern="120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2pPr>
            <a:lvl3pPr marL="9144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6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4pPr>
            <a:lvl5pPr marL="18288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9pPr>
          </a:lstStyle>
          <a:p>
            <a:r>
              <a:rPr lang="en-US" sz="750" dirty="0">
                <a:solidFill>
                  <a:schemeClr val="tx2"/>
                </a:solidFill>
                <a:effectLst/>
              </a:rPr>
              <a:t>Source</a:t>
            </a:r>
            <a:r>
              <a:rPr lang="zh-CN" altLang="en-US" sz="750" dirty="0">
                <a:solidFill>
                  <a:schemeClr val="tx2"/>
                </a:solidFill>
                <a:effectLst/>
              </a:rPr>
              <a:t>：</a:t>
            </a:r>
            <a:r>
              <a:rPr lang="en-US" sz="750" dirty="0" err="1">
                <a:solidFill>
                  <a:schemeClr val="tx2"/>
                </a:solidFill>
                <a:effectLst/>
              </a:rPr>
              <a:t>Ian.Bird@cern.ch</a:t>
            </a:r>
            <a:endParaRPr lang="en-US" sz="750" dirty="0">
              <a:solidFill>
                <a:schemeClr val="tx2"/>
              </a:solidFill>
              <a:effectLst/>
            </a:endParaRPr>
          </a:p>
        </p:txBody>
      </p:sp>
    </p:spTree>
    <p:extLst>
      <p:ext uri="{BB962C8B-B14F-4D97-AF65-F5344CB8AC3E}">
        <p14:creationId xmlns:p14="http://schemas.microsoft.com/office/powerpoint/2010/main" val="1531729892"/>
      </p:ext>
    </p:extLst>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840C32C9-A39D-8E40-9F82-FF9F1EFA0DA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6362" y="563447"/>
            <a:ext cx="6056945" cy="4536651"/>
          </a:xfrm>
        </p:spPr>
      </p:pic>
      <p:sp>
        <p:nvSpPr>
          <p:cNvPr id="2" name="圆角矩形 1">
            <a:extLst>
              <a:ext uri="{FF2B5EF4-FFF2-40B4-BE49-F238E27FC236}">
                <a16:creationId xmlns:a16="http://schemas.microsoft.com/office/drawing/2014/main" id="{6838DB47-D8EB-364E-81D1-6C1EA1B1FE1F}"/>
              </a:ext>
            </a:extLst>
          </p:cNvPr>
          <p:cNvSpPr/>
          <p:nvPr/>
        </p:nvSpPr>
        <p:spPr bwMode="auto">
          <a:xfrm>
            <a:off x="1635168" y="668529"/>
            <a:ext cx="1695800" cy="3476856"/>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783"/>
            <a:endParaRPr lang="zh-CN" altLang="en-US" sz="3300"/>
          </a:p>
        </p:txBody>
      </p:sp>
      <p:sp>
        <p:nvSpPr>
          <p:cNvPr id="7" name="圆角矩形 6">
            <a:extLst>
              <a:ext uri="{FF2B5EF4-FFF2-40B4-BE49-F238E27FC236}">
                <a16:creationId xmlns:a16="http://schemas.microsoft.com/office/drawing/2014/main" id="{4D8B4F2F-646F-1D46-87E0-248CFFC87A97}"/>
              </a:ext>
            </a:extLst>
          </p:cNvPr>
          <p:cNvSpPr/>
          <p:nvPr/>
        </p:nvSpPr>
        <p:spPr bwMode="auto">
          <a:xfrm>
            <a:off x="3463451" y="661101"/>
            <a:ext cx="1970436" cy="3545555"/>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783"/>
            <a:endParaRPr lang="zh-CN" altLang="en-US" sz="3300"/>
          </a:p>
        </p:txBody>
      </p:sp>
      <p:sp>
        <p:nvSpPr>
          <p:cNvPr id="8" name="圆角矩形 7">
            <a:extLst>
              <a:ext uri="{FF2B5EF4-FFF2-40B4-BE49-F238E27FC236}">
                <a16:creationId xmlns:a16="http://schemas.microsoft.com/office/drawing/2014/main" id="{DC5830E1-3060-384E-9394-CDCBF370C79B}"/>
              </a:ext>
            </a:extLst>
          </p:cNvPr>
          <p:cNvSpPr/>
          <p:nvPr/>
        </p:nvSpPr>
        <p:spPr bwMode="auto">
          <a:xfrm>
            <a:off x="5617205" y="661101"/>
            <a:ext cx="1970436" cy="4261631"/>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783"/>
            <a:endParaRPr lang="zh-CN" altLang="en-US" sz="3300"/>
          </a:p>
        </p:txBody>
      </p:sp>
      <p:sp>
        <p:nvSpPr>
          <p:cNvPr id="9" name="圆角矩形 8">
            <a:extLst>
              <a:ext uri="{FF2B5EF4-FFF2-40B4-BE49-F238E27FC236}">
                <a16:creationId xmlns:a16="http://schemas.microsoft.com/office/drawing/2014/main" id="{E74F0A14-29AC-2843-833A-6EA1C1C54BB8}"/>
              </a:ext>
            </a:extLst>
          </p:cNvPr>
          <p:cNvSpPr/>
          <p:nvPr/>
        </p:nvSpPr>
        <p:spPr bwMode="auto">
          <a:xfrm>
            <a:off x="4136291" y="4327089"/>
            <a:ext cx="1528128" cy="804827"/>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783"/>
            <a:endParaRPr lang="zh-CN" altLang="en-US" sz="3300"/>
          </a:p>
        </p:txBody>
      </p:sp>
      <p:sp>
        <p:nvSpPr>
          <p:cNvPr id="5" name="文本框 4">
            <a:extLst>
              <a:ext uri="{FF2B5EF4-FFF2-40B4-BE49-F238E27FC236}">
                <a16:creationId xmlns:a16="http://schemas.microsoft.com/office/drawing/2014/main" id="{3A07A31C-B524-C744-A486-839E335DA2F9}"/>
              </a:ext>
            </a:extLst>
          </p:cNvPr>
          <p:cNvSpPr txBox="1"/>
          <p:nvPr/>
        </p:nvSpPr>
        <p:spPr>
          <a:xfrm>
            <a:off x="2583976" y="698034"/>
            <a:ext cx="595199" cy="323165"/>
          </a:xfrm>
          <a:prstGeom prst="rect">
            <a:avLst/>
          </a:prstGeom>
          <a:noFill/>
        </p:spPr>
        <p:txBody>
          <a:bodyPr wrap="square" rtlCol="0">
            <a:spAutoFit/>
          </a:bodyPr>
          <a:lstStyle/>
          <a:p>
            <a:r>
              <a:rPr kumimoji="1" lang="zh-CN" altLang="en-US" sz="1500" b="0" dirty="0">
                <a:solidFill>
                  <a:srgbClr val="FF0000"/>
                </a:solidFill>
              </a:rPr>
              <a:t>亚太</a:t>
            </a:r>
          </a:p>
        </p:txBody>
      </p:sp>
      <p:sp>
        <p:nvSpPr>
          <p:cNvPr id="10" name="文本框 9">
            <a:extLst>
              <a:ext uri="{FF2B5EF4-FFF2-40B4-BE49-F238E27FC236}">
                <a16:creationId xmlns:a16="http://schemas.microsoft.com/office/drawing/2014/main" id="{8F34654F-580F-6841-A137-C1BC504DF91A}"/>
              </a:ext>
            </a:extLst>
          </p:cNvPr>
          <p:cNvSpPr txBox="1"/>
          <p:nvPr/>
        </p:nvSpPr>
        <p:spPr>
          <a:xfrm>
            <a:off x="4730400" y="653740"/>
            <a:ext cx="595199" cy="323165"/>
          </a:xfrm>
          <a:prstGeom prst="rect">
            <a:avLst/>
          </a:prstGeom>
          <a:noFill/>
        </p:spPr>
        <p:txBody>
          <a:bodyPr wrap="square" rtlCol="0">
            <a:spAutoFit/>
          </a:bodyPr>
          <a:lstStyle/>
          <a:p>
            <a:r>
              <a:rPr kumimoji="1" lang="zh-CN" altLang="en-US" sz="1500" b="0" dirty="0">
                <a:solidFill>
                  <a:srgbClr val="FF0000"/>
                </a:solidFill>
              </a:rPr>
              <a:t>北美</a:t>
            </a:r>
          </a:p>
        </p:txBody>
      </p:sp>
      <p:sp>
        <p:nvSpPr>
          <p:cNvPr id="11" name="文本框 10">
            <a:extLst>
              <a:ext uri="{FF2B5EF4-FFF2-40B4-BE49-F238E27FC236}">
                <a16:creationId xmlns:a16="http://schemas.microsoft.com/office/drawing/2014/main" id="{CA00B311-0368-4F41-93A9-4D9B4B8EA003}"/>
              </a:ext>
            </a:extLst>
          </p:cNvPr>
          <p:cNvSpPr txBox="1"/>
          <p:nvPr/>
        </p:nvSpPr>
        <p:spPr>
          <a:xfrm>
            <a:off x="6975878" y="668529"/>
            <a:ext cx="772603" cy="323165"/>
          </a:xfrm>
          <a:prstGeom prst="rect">
            <a:avLst/>
          </a:prstGeom>
          <a:noFill/>
        </p:spPr>
        <p:txBody>
          <a:bodyPr wrap="square" rtlCol="0">
            <a:spAutoFit/>
          </a:bodyPr>
          <a:lstStyle/>
          <a:p>
            <a:r>
              <a:rPr kumimoji="1" lang="zh-CN" altLang="en-US" sz="1500" b="0" dirty="0">
                <a:solidFill>
                  <a:srgbClr val="FF0000"/>
                </a:solidFill>
              </a:rPr>
              <a:t>欧洲</a:t>
            </a:r>
          </a:p>
        </p:txBody>
      </p:sp>
      <p:sp>
        <p:nvSpPr>
          <p:cNvPr id="12" name="文本框 11">
            <a:extLst>
              <a:ext uri="{FF2B5EF4-FFF2-40B4-BE49-F238E27FC236}">
                <a16:creationId xmlns:a16="http://schemas.microsoft.com/office/drawing/2014/main" id="{ED1D574A-5A5D-2140-BE33-5B434C59ACE0}"/>
              </a:ext>
            </a:extLst>
          </p:cNvPr>
          <p:cNvSpPr txBox="1"/>
          <p:nvPr/>
        </p:nvSpPr>
        <p:spPr>
          <a:xfrm>
            <a:off x="4722104" y="4843419"/>
            <a:ext cx="749297" cy="323165"/>
          </a:xfrm>
          <a:prstGeom prst="rect">
            <a:avLst/>
          </a:prstGeom>
          <a:noFill/>
        </p:spPr>
        <p:txBody>
          <a:bodyPr wrap="square" rtlCol="0">
            <a:spAutoFit/>
          </a:bodyPr>
          <a:lstStyle/>
          <a:p>
            <a:r>
              <a:rPr kumimoji="1" lang="zh-CN" altLang="en-US" sz="1500" b="0" dirty="0">
                <a:solidFill>
                  <a:srgbClr val="FF0000"/>
                </a:solidFill>
              </a:rPr>
              <a:t>南美</a:t>
            </a:r>
          </a:p>
        </p:txBody>
      </p:sp>
      <p:pic>
        <p:nvPicPr>
          <p:cNvPr id="13" name="Picture 20">
            <a:extLst>
              <a:ext uri="{FF2B5EF4-FFF2-40B4-BE49-F238E27FC236}">
                <a16:creationId xmlns:a16="http://schemas.microsoft.com/office/drawing/2014/main" id="{E510ABFF-2774-184A-92F5-665F8633E7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0043" y="111273"/>
            <a:ext cx="595199" cy="399634"/>
          </a:xfrm>
          <a:prstGeom prst="rect">
            <a:avLst/>
          </a:prstGeom>
          <a:effectLst>
            <a:outerShdw blurRad="241300" dist="203200" dir="2880000" algn="tl" rotWithShape="0">
              <a:prstClr val="black">
                <a:alpha val="40000"/>
              </a:prstClr>
            </a:outerShdw>
          </a:effectLst>
        </p:spPr>
      </p:pic>
      <p:sp>
        <p:nvSpPr>
          <p:cNvPr id="14" name="Title 6">
            <a:extLst>
              <a:ext uri="{FF2B5EF4-FFF2-40B4-BE49-F238E27FC236}">
                <a16:creationId xmlns:a16="http://schemas.microsoft.com/office/drawing/2014/main" id="{A392F7A7-A239-6B46-B8E1-0F8D7734FBF6}"/>
              </a:ext>
            </a:extLst>
          </p:cNvPr>
          <p:cNvSpPr txBox="1">
            <a:spLocks/>
          </p:cNvSpPr>
          <p:nvPr/>
        </p:nvSpPr>
        <p:spPr bwMode="auto">
          <a:xfrm>
            <a:off x="1258760" y="48678"/>
            <a:ext cx="6328881" cy="469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normAutofit fontScale="67500" lnSpcReduction="20000"/>
          </a:bodyPr>
          <a:lstStyle>
            <a:lvl1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9pPr>
          </a:lstStyle>
          <a:p>
            <a:r>
              <a:rPr lang="en-US" sz="3300" kern="0" dirty="0"/>
              <a:t>LHCONE</a:t>
            </a:r>
            <a:r>
              <a:rPr lang="zh-CN" altLang="en-US" sz="3300" kern="0" dirty="0"/>
              <a:t>：</a:t>
            </a:r>
            <a:r>
              <a:rPr lang="en-US" altLang="zh-CN" sz="3300" dirty="0">
                <a:effectLst/>
              </a:rPr>
              <a:t>LHC Open Network Environment </a:t>
            </a:r>
            <a:endParaRPr lang="en-US" sz="3300" kern="0" dirty="0"/>
          </a:p>
        </p:txBody>
      </p:sp>
    </p:spTree>
    <p:extLst>
      <p:ext uri="{BB962C8B-B14F-4D97-AF65-F5344CB8AC3E}">
        <p14:creationId xmlns:p14="http://schemas.microsoft.com/office/powerpoint/2010/main" val="209732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86931" y="48583"/>
            <a:ext cx="6170141" cy="528999"/>
          </a:xfrm>
        </p:spPr>
        <p:txBody>
          <a:bodyPr>
            <a:normAutofit fontScale="90000"/>
          </a:bodyPr>
          <a:lstStyle/>
          <a:p>
            <a:pPr algn="ctr"/>
            <a:r>
              <a:rPr lang="en-US" dirty="0"/>
              <a:t>Worldwide computing</a:t>
            </a:r>
          </a:p>
        </p:txBody>
      </p:sp>
      <p:sp>
        <p:nvSpPr>
          <p:cNvPr id="2" name="Date Placeholder 1"/>
          <p:cNvSpPr>
            <a:spLocks noGrp="1"/>
          </p:cNvSpPr>
          <p:nvPr>
            <p:ph type="dt" sz="half" idx="4294967295"/>
          </p:nvPr>
        </p:nvSpPr>
        <p:spPr>
          <a:xfrm>
            <a:off x="3370001" y="3578837"/>
            <a:ext cx="1600200" cy="205383"/>
          </a:xfrm>
          <a:prstGeom prst="rect">
            <a:avLst/>
          </a:prstGeom>
        </p:spPr>
        <p:txBody>
          <a:bodyPr vert="horz" lIns="68580" tIns="34290" rIns="68580" bIns="34290" rtlCol="0" anchor="ctr"/>
          <a:lstStyle>
            <a:defPPr>
              <a:defRPr lang="en-US"/>
            </a:defPPr>
            <a:lvl1pPr marL="0" algn="l"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a:solidFill>
                  <a:srgbClr val="0055A0">
                    <a:tint val="75000"/>
                  </a:srgbClr>
                </a:solidFill>
              </a:rPr>
              <a:t>1st September 2017</a:t>
            </a:r>
            <a:endParaRPr lang="en-US" dirty="0">
              <a:solidFill>
                <a:srgbClr val="0055A0">
                  <a:tint val="75000"/>
                </a:srgb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20414" y="689404"/>
            <a:ext cx="2369127" cy="1019213"/>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6236021" y="664795"/>
            <a:ext cx="1491792" cy="619913"/>
          </a:xfrm>
          <a:prstGeom prst="ellipse">
            <a:avLst/>
          </a:prstGeom>
          <a:noFill/>
          <a:ln w="31750">
            <a:solidFill>
              <a:srgbClr val="FF0000"/>
            </a:solidFill>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0">
              <a:solidFill>
                <a:prstClr val="white"/>
              </a:solidFill>
            </a:endParaRPr>
          </a:p>
        </p:txBody>
      </p:sp>
      <p:sp>
        <p:nvSpPr>
          <p:cNvPr id="9" name="TextBox 8"/>
          <p:cNvSpPr txBox="1"/>
          <p:nvPr/>
        </p:nvSpPr>
        <p:spPr>
          <a:xfrm>
            <a:off x="6131494" y="2281859"/>
            <a:ext cx="1858049" cy="854080"/>
          </a:xfrm>
          <a:prstGeom prst="rect">
            <a:avLst/>
          </a:prstGeom>
          <a:noFill/>
        </p:spPr>
        <p:txBody>
          <a:bodyPr wrap="square" rtlCol="0">
            <a:spAutoFit/>
          </a:bodyPr>
          <a:lstStyle/>
          <a:p>
            <a:r>
              <a:rPr lang="zh-CN" altLang="en-US" sz="1800" b="0" dirty="0">
                <a:solidFill>
                  <a:srgbClr val="0055A0"/>
                </a:solidFill>
              </a:rPr>
              <a:t>峰值计算量</a:t>
            </a:r>
            <a:r>
              <a:rPr lang="en-US" sz="1800" b="0" dirty="0">
                <a:solidFill>
                  <a:srgbClr val="0055A0"/>
                </a:solidFill>
              </a:rPr>
              <a:t>:</a:t>
            </a:r>
          </a:p>
          <a:p>
            <a:r>
              <a:rPr lang="en-US" sz="1050" b="0" dirty="0">
                <a:solidFill>
                  <a:srgbClr val="0055A0"/>
                </a:solidFill>
              </a:rPr>
              <a:t>190M core-days/month</a:t>
            </a:r>
          </a:p>
          <a:p>
            <a:r>
              <a:rPr lang="en-US" sz="1050" b="0" dirty="0">
                <a:solidFill>
                  <a:srgbClr val="0055A0"/>
                </a:solidFill>
              </a:rPr>
              <a:t>(~ 600k cores permanently)</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463" y="2111305"/>
            <a:ext cx="5065867" cy="2415803"/>
          </a:xfrm>
          <a:prstGeom prst="rect">
            <a:avLst/>
          </a:prstGeom>
        </p:spPr>
      </p:pic>
      <p:sp>
        <p:nvSpPr>
          <p:cNvPr id="10" name="Footer Placeholder 2">
            <a:extLst>
              <a:ext uri="{FF2B5EF4-FFF2-40B4-BE49-F238E27FC236}">
                <a16:creationId xmlns:a16="http://schemas.microsoft.com/office/drawing/2014/main" id="{9C4DBBDC-FB91-684D-9731-E00EEFCE9B18}"/>
              </a:ext>
            </a:extLst>
          </p:cNvPr>
          <p:cNvSpPr txBox="1">
            <a:spLocks/>
          </p:cNvSpPr>
          <p:nvPr/>
        </p:nvSpPr>
        <p:spPr>
          <a:xfrm>
            <a:off x="5485370" y="4938118"/>
            <a:ext cx="2171700" cy="205383"/>
          </a:xfrm>
          <a:prstGeom prst="rect">
            <a:avLst/>
          </a:prstGeom>
        </p:spPr>
        <p:txBody>
          <a:bodyPr vert="horz" lIns="68580" tIns="34290" rIns="68580" bIns="34290" rtlCol="0" anchor="ctr"/>
          <a:lstStyle>
            <a:defPPr>
              <a:defRPr lang="en-US"/>
            </a:defPPr>
            <a:lvl1pPr marL="0" algn="ctr" defTabSz="914400" rtl="0" eaLnBrk="1" fontAlgn="base" latinLnBrk="0" hangingPunct="1">
              <a:spcBef>
                <a:spcPct val="0"/>
              </a:spcBef>
              <a:spcAft>
                <a:spcPct val="0"/>
              </a:spcAft>
              <a:defRPr sz="700" b="1" kern="120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2pPr>
            <a:lvl3pPr marL="9144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6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4pPr>
            <a:lvl5pPr marL="18288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9pPr>
          </a:lstStyle>
          <a:p>
            <a:r>
              <a:rPr lang="en-US" sz="750" dirty="0">
                <a:solidFill>
                  <a:schemeClr val="tx2"/>
                </a:solidFill>
                <a:effectLst/>
              </a:rPr>
              <a:t>Source</a:t>
            </a:r>
            <a:r>
              <a:rPr lang="zh-CN" altLang="en-US" sz="750" dirty="0">
                <a:solidFill>
                  <a:schemeClr val="tx2"/>
                </a:solidFill>
                <a:effectLst/>
              </a:rPr>
              <a:t>：</a:t>
            </a:r>
            <a:r>
              <a:rPr lang="en-US" sz="750" dirty="0" err="1">
                <a:solidFill>
                  <a:schemeClr val="tx2"/>
                </a:solidFill>
                <a:effectLst/>
              </a:rPr>
              <a:t>Ian.Bird@cern.ch</a:t>
            </a:r>
            <a:endParaRPr lang="en-US" sz="750" dirty="0">
              <a:solidFill>
                <a:schemeClr val="tx2"/>
              </a:solidFill>
              <a:effectLst/>
            </a:endParaRPr>
          </a:p>
        </p:txBody>
      </p:sp>
    </p:spTree>
    <p:extLst>
      <p:ext uri="{BB962C8B-B14F-4D97-AF65-F5344CB8AC3E}">
        <p14:creationId xmlns:p14="http://schemas.microsoft.com/office/powerpoint/2010/main" val="3895104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08928" y="1146291"/>
            <a:ext cx="3046444" cy="2122340"/>
            <a:chOff x="3765177" y="1900518"/>
            <a:chExt cx="5289176" cy="3496235"/>
          </a:xfrm>
          <a:effectLst>
            <a:outerShdw blurRad="50800" dist="152400" dir="2700000" algn="tl" rotWithShape="0">
              <a:prstClr val="black">
                <a:alpha val="40000"/>
              </a:prstClr>
            </a:outerShdw>
          </a:effectLst>
        </p:grpSpPr>
        <p:sp>
          <p:nvSpPr>
            <p:cNvPr id="6" name="Cloud 5"/>
            <p:cNvSpPr/>
            <p:nvPr/>
          </p:nvSpPr>
          <p:spPr>
            <a:xfrm rot="312003">
              <a:off x="3765177" y="1900518"/>
              <a:ext cx="5289176" cy="3496235"/>
            </a:xfrm>
            <a:prstGeom prst="cloud">
              <a:avLst/>
            </a:prstGeom>
            <a:solidFill>
              <a:srgbClr val="B4D1F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84"/>
              <a:endParaRPr lang="en-US" sz="760">
                <a:solidFill>
                  <a:srgbClr val="FFFFFF"/>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977" y="2400112"/>
              <a:ext cx="3917575" cy="2203636"/>
            </a:xfrm>
            <a:prstGeom prst="rect">
              <a:avLst/>
            </a:prstGeom>
          </p:spPr>
        </p:pic>
      </p:grpSp>
      <p:sp>
        <p:nvSpPr>
          <p:cNvPr id="33" name="TextBox 32"/>
          <p:cNvSpPr txBox="1"/>
          <p:nvPr/>
        </p:nvSpPr>
        <p:spPr>
          <a:xfrm>
            <a:off x="1252350" y="3119555"/>
            <a:ext cx="1632178" cy="479042"/>
          </a:xfrm>
          <a:prstGeom prst="rect">
            <a:avLst/>
          </a:prstGeom>
          <a:noFill/>
          <a:effectLst>
            <a:outerShdw blurRad="50800" dist="38100" dir="2700000" algn="tl" rotWithShape="0">
              <a:prstClr val="black">
                <a:alpha val="40000"/>
              </a:prstClr>
            </a:outerShdw>
          </a:effectLst>
        </p:spPr>
        <p:txBody>
          <a:bodyPr wrap="none" rtlCol="0">
            <a:spAutoFit/>
          </a:bodyPr>
          <a:lstStyle/>
          <a:p>
            <a:pPr defTabSz="514284"/>
            <a:r>
              <a:rPr lang="en-US" sz="1500" dirty="0">
                <a:solidFill>
                  <a:srgbClr val="FF0000"/>
                </a:solidFill>
              </a:rPr>
              <a:t>HEP Data cloud</a:t>
            </a:r>
          </a:p>
          <a:p>
            <a:pPr defTabSz="514284"/>
            <a:r>
              <a:rPr lang="en-US" sz="1013" dirty="0">
                <a:solidFill>
                  <a:srgbClr val="00B050"/>
                </a:solidFill>
              </a:rPr>
              <a:t>Storage</a:t>
            </a:r>
            <a:r>
              <a:rPr lang="en-US" sz="1013" dirty="0">
                <a:solidFill>
                  <a:srgbClr val="FFA900"/>
                </a:solidFill>
              </a:rPr>
              <a:t> </a:t>
            </a:r>
            <a:r>
              <a:rPr lang="en-US" sz="1013" dirty="0">
                <a:solidFill>
                  <a:srgbClr val="FF0000"/>
                </a:solidFill>
              </a:rPr>
              <a:t>and </a:t>
            </a:r>
            <a:r>
              <a:rPr lang="en-US" sz="1013" dirty="0">
                <a:solidFill>
                  <a:srgbClr val="7030A0"/>
                </a:solidFill>
              </a:rPr>
              <a:t>compute</a:t>
            </a:r>
          </a:p>
        </p:txBody>
      </p:sp>
      <p:pic>
        <p:nvPicPr>
          <p:cNvPr id="35" name="Picture 34"/>
          <p:cNvPicPr>
            <a:picLocks noChangeAspect="1"/>
          </p:cNvPicPr>
          <p:nvPr/>
        </p:nvPicPr>
        <p:blipFill>
          <a:blip r:embed="rId4"/>
          <a:stretch>
            <a:fillRect/>
          </a:stretch>
        </p:blipFill>
        <p:spPr>
          <a:xfrm>
            <a:off x="1646143" y="1466819"/>
            <a:ext cx="2931788" cy="1159989"/>
          </a:xfrm>
          <a:prstGeom prst="rect">
            <a:avLst/>
          </a:prstGeom>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6303" y="1230007"/>
            <a:ext cx="187232" cy="187232"/>
          </a:xfrm>
          <a:prstGeom prst="rect">
            <a:avLst/>
          </a:prstGeom>
        </p:spPr>
      </p:pic>
      <p:pic>
        <p:nvPicPr>
          <p:cNvPr id="62" name="Picture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3362" y="1515354"/>
            <a:ext cx="187232" cy="187232"/>
          </a:xfrm>
          <a:prstGeom prst="rect">
            <a:avLst/>
          </a:prstGeom>
        </p:spPr>
      </p:pic>
      <p:pic>
        <p:nvPicPr>
          <p:cNvPr id="63"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6303" y="1475456"/>
            <a:ext cx="187232" cy="187232"/>
          </a:xfrm>
          <a:prstGeom prst="rect">
            <a:avLst/>
          </a:prstGeom>
        </p:spPr>
      </p:pic>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4833" y="1081920"/>
            <a:ext cx="187232" cy="187232"/>
          </a:xfrm>
          <a:prstGeom prst="rect">
            <a:avLst/>
          </a:prstGeom>
        </p:spPr>
      </p:pic>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9060" y="2253818"/>
            <a:ext cx="359245" cy="373216"/>
          </a:xfrm>
          <a:prstGeom prst="rect">
            <a:avLst/>
          </a:prstGeom>
        </p:spPr>
      </p:pic>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9295" y="2127108"/>
            <a:ext cx="187232" cy="187232"/>
          </a:xfrm>
          <a:prstGeom prst="rect">
            <a:avLst/>
          </a:prstGeom>
        </p:spPr>
      </p:pic>
      <p:cxnSp>
        <p:nvCxnSpPr>
          <p:cNvPr id="68" name="Straight Connector 67"/>
          <p:cNvCxnSpPr>
            <a:stCxn id="66" idx="1"/>
          </p:cNvCxnSpPr>
          <p:nvPr/>
        </p:nvCxnSpPr>
        <p:spPr>
          <a:xfrm flipH="1">
            <a:off x="5558307" y="2220722"/>
            <a:ext cx="140989" cy="93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1" idx="1"/>
          </p:cNvCxnSpPr>
          <p:nvPr/>
        </p:nvCxnSpPr>
        <p:spPr>
          <a:xfrm flipH="1">
            <a:off x="4387883" y="1323624"/>
            <a:ext cx="858417" cy="2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312923" y="1160285"/>
            <a:ext cx="1184729" cy="30653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512656" y="1694222"/>
            <a:ext cx="1093024" cy="97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63" idx="1"/>
          </p:cNvCxnSpPr>
          <p:nvPr/>
        </p:nvCxnSpPr>
        <p:spPr>
          <a:xfrm flipH="1">
            <a:off x="4487114" y="1569069"/>
            <a:ext cx="759188" cy="110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65" idx="1"/>
          </p:cNvCxnSpPr>
          <p:nvPr/>
        </p:nvCxnSpPr>
        <p:spPr>
          <a:xfrm flipH="1" flipV="1">
            <a:off x="4571107" y="2216347"/>
            <a:ext cx="627953" cy="224081"/>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052074" y="1662688"/>
            <a:ext cx="687929" cy="443198"/>
          </a:xfrm>
          <a:prstGeom prst="rect">
            <a:avLst/>
          </a:prstGeom>
          <a:noFill/>
        </p:spPr>
        <p:txBody>
          <a:bodyPr wrap="square" rtlCol="0">
            <a:spAutoFit/>
          </a:bodyPr>
          <a:lstStyle/>
          <a:p>
            <a:pPr defTabSz="514284"/>
            <a:r>
              <a:rPr lang="en-US" sz="760" dirty="0">
                <a:solidFill>
                  <a:srgbClr val="0C377B"/>
                </a:solidFill>
              </a:rPr>
              <a:t>Cloud users:</a:t>
            </a:r>
          </a:p>
          <a:p>
            <a:pPr defTabSz="514284"/>
            <a:r>
              <a:rPr lang="en-US" sz="760" dirty="0">
                <a:solidFill>
                  <a:srgbClr val="0C377B"/>
                </a:solidFill>
              </a:rPr>
              <a:t>Analysis</a:t>
            </a:r>
          </a:p>
        </p:txBody>
      </p:sp>
      <p:sp>
        <p:nvSpPr>
          <p:cNvPr id="81" name="Right Brace 80"/>
          <p:cNvSpPr/>
          <p:nvPr/>
        </p:nvSpPr>
        <p:spPr>
          <a:xfrm>
            <a:off x="5785825" y="1193132"/>
            <a:ext cx="216113" cy="1484070"/>
          </a:xfrm>
          <a:prstGeom prst="rightBrace">
            <a:avLst>
              <a:gd name="adj1" fmla="val 8333"/>
              <a:gd name="adj2" fmla="val 4938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284"/>
            <a:endParaRPr lang="en-US" sz="760">
              <a:solidFill>
                <a:srgbClr val="0C377B"/>
              </a:solidFill>
            </a:endParaRPr>
          </a:p>
        </p:txBody>
      </p:sp>
      <p:sp>
        <p:nvSpPr>
          <p:cNvPr id="4" name="Footer Placeholder 3"/>
          <p:cNvSpPr>
            <a:spLocks noGrp="1"/>
          </p:cNvSpPr>
          <p:nvPr>
            <p:ph type="ftr" sz="quarter" idx="3"/>
          </p:nvPr>
        </p:nvSpPr>
        <p:spPr>
          <a:xfrm>
            <a:off x="5030067" y="3575447"/>
            <a:ext cx="2171700" cy="205383"/>
          </a:xfrm>
          <a:prstGeom prst="rect">
            <a:avLst/>
          </a:prstGeom>
        </p:spPr>
        <p:txBody>
          <a:bodyPr vert="horz" lIns="68580" tIns="34290" rIns="68580" bIns="34290" rtlCol="0" anchor="ctr"/>
          <a:lstStyle>
            <a:defPPr>
              <a:defRPr lang="en-US"/>
            </a:defPPr>
            <a:lvl1pPr marL="0" algn="ct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a:solidFill>
                  <a:srgbClr val="0055A0">
                    <a:tint val="75000"/>
                  </a:srgbClr>
                </a:solidFill>
              </a:rPr>
              <a:t>Ian.Bird@cern.ch</a:t>
            </a:r>
            <a:endParaRPr lang="en-US">
              <a:solidFill>
                <a:srgbClr val="0C377B">
                  <a:tint val="75000"/>
                </a:srgbClr>
              </a:solidFill>
            </a:endParaRPr>
          </a:p>
        </p:txBody>
      </p:sp>
      <p:sp>
        <p:nvSpPr>
          <p:cNvPr id="5" name="Slide Number Placeholder 4"/>
          <p:cNvSpPr>
            <a:spLocks noGrp="1"/>
          </p:cNvSpPr>
          <p:nvPr>
            <p:ph type="sldNum" sz="quarter" idx="4"/>
          </p:nvPr>
        </p:nvSpPr>
        <p:spPr>
          <a:xfrm>
            <a:off x="7282032" y="3575447"/>
            <a:ext cx="376068" cy="205383"/>
          </a:xfrm>
          <a:prstGeom prst="rect">
            <a:avLst/>
          </a:prstGeom>
        </p:spPr>
        <p:txBody>
          <a:bodyPr vert="horz" lIns="68580" tIns="34290" rIns="68580" bIns="34290" rtlCol="0" anchor="ctr"/>
          <a:lstStyle>
            <a:defPPr>
              <a:defRPr lang="en-US"/>
            </a:defPPr>
            <a:lvl1pPr marL="0" algn="r" defTabSz="685783" rtl="0" eaLnBrk="1" latinLnBrk="0" hangingPunct="1">
              <a:defRPr sz="525"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17918391-D411-FE40-AAD7-861AE5233E0E}" type="slidenum">
              <a:rPr lang="en-US" smtClean="0">
                <a:solidFill>
                  <a:srgbClr val="0055A0">
                    <a:tint val="75000"/>
                  </a:srgbClr>
                </a:solidFill>
              </a:rPr>
              <a:pPr/>
              <a:t>28</a:t>
            </a:fld>
            <a:endParaRPr lang="en-US">
              <a:solidFill>
                <a:srgbClr val="0C377B">
                  <a:tint val="75000"/>
                </a:srgbClr>
              </a:solidFill>
            </a:endParaRPr>
          </a:p>
        </p:txBody>
      </p:sp>
      <p:sp>
        <p:nvSpPr>
          <p:cNvPr id="2" name="Title 1"/>
          <p:cNvSpPr>
            <a:spLocks noGrp="1"/>
          </p:cNvSpPr>
          <p:nvPr>
            <p:ph type="title" idx="4294967295"/>
          </p:nvPr>
        </p:nvSpPr>
        <p:spPr>
          <a:xfrm>
            <a:off x="1252348" y="150153"/>
            <a:ext cx="6621780" cy="504826"/>
          </a:xfrm>
        </p:spPr>
        <p:txBody>
          <a:bodyPr>
            <a:noAutofit/>
          </a:bodyPr>
          <a:lstStyle/>
          <a:p>
            <a:r>
              <a:rPr lang="zh-CN" altLang="en-US" sz="3000" dirty="0"/>
              <a:t>未来高能物理计算环境模式</a:t>
            </a:r>
            <a:endParaRPr lang="en-US" sz="3000" dirty="0"/>
          </a:p>
        </p:txBody>
      </p:sp>
      <p:grpSp>
        <p:nvGrpSpPr>
          <p:cNvPr id="71" name="Group 70"/>
          <p:cNvGrpSpPr/>
          <p:nvPr/>
        </p:nvGrpSpPr>
        <p:grpSpPr>
          <a:xfrm>
            <a:off x="5335759" y="2874172"/>
            <a:ext cx="2229639" cy="1567697"/>
            <a:chOff x="7709835" y="104172"/>
            <a:chExt cx="3619101" cy="2753756"/>
          </a:xfrm>
          <a:effectLst>
            <a:outerShdw blurRad="50800" dist="38100" dir="8100000" algn="tr" rotWithShape="0">
              <a:prstClr val="black">
                <a:alpha val="40000"/>
              </a:prstClr>
            </a:outerShdw>
          </a:effectLst>
        </p:grpSpPr>
        <p:sp>
          <p:nvSpPr>
            <p:cNvPr id="73" name="Rectangle 72"/>
            <p:cNvSpPr/>
            <p:nvPr/>
          </p:nvSpPr>
          <p:spPr>
            <a:xfrm>
              <a:off x="7709836" y="104172"/>
              <a:ext cx="3619100" cy="275375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14284"/>
              <a:r>
                <a:rPr lang="en-US" sz="760" dirty="0">
                  <a:solidFill>
                    <a:srgbClr val="0C377B"/>
                  </a:solidFill>
                </a:rPr>
                <a:t>Simulation resources</a:t>
              </a:r>
            </a:p>
          </p:txBody>
        </p:sp>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9835" y="853030"/>
              <a:ext cx="3619101" cy="1978938"/>
            </a:xfrm>
            <a:prstGeom prst="rect">
              <a:avLst/>
            </a:prstGeom>
          </p:spPr>
        </p:pic>
        <p:pic>
          <p:nvPicPr>
            <p:cNvPr id="77" name="Picture 7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16517" y="444636"/>
              <a:ext cx="1912419" cy="662570"/>
            </a:xfrm>
            <a:prstGeom prst="rect">
              <a:avLst/>
            </a:prstGeom>
          </p:spPr>
        </p:pic>
        <p:pic>
          <p:nvPicPr>
            <p:cNvPr id="80" name="Picture 7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09835" y="444636"/>
              <a:ext cx="1580147" cy="392779"/>
            </a:xfrm>
            <a:prstGeom prst="rect">
              <a:avLst/>
            </a:prstGeom>
            <a:solidFill>
              <a:schemeClr val="tx1"/>
            </a:solidFill>
          </p:spPr>
        </p:pic>
      </p:grp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12084" y="1925312"/>
            <a:ext cx="534431" cy="462930"/>
          </a:xfrm>
          <a:prstGeom prst="rect">
            <a:avLst/>
          </a:prstGeom>
        </p:spPr>
      </p:pic>
      <p:pic>
        <p:nvPicPr>
          <p:cNvPr id="10" name="Picture 9"/>
          <p:cNvPicPr>
            <a:picLocks noChangeAspect="1"/>
          </p:cNvPicPr>
          <p:nvPr/>
        </p:nvPicPr>
        <p:blipFill>
          <a:blip r:embed="rId11"/>
          <a:stretch>
            <a:fillRect/>
          </a:stretch>
        </p:blipFill>
        <p:spPr>
          <a:xfrm>
            <a:off x="2924889" y="3807333"/>
            <a:ext cx="2105180" cy="916373"/>
          </a:xfrm>
          <a:prstGeom prst="rect">
            <a:avLst/>
          </a:prstGeom>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7479" y="3973803"/>
            <a:ext cx="1157410" cy="815186"/>
          </a:xfrm>
          <a:prstGeom prst="rect">
            <a:avLst/>
          </a:prstGeom>
        </p:spPr>
      </p:pic>
      <p:sp>
        <p:nvSpPr>
          <p:cNvPr id="34" name="TextBox 33"/>
          <p:cNvSpPr txBox="1"/>
          <p:nvPr/>
        </p:nvSpPr>
        <p:spPr>
          <a:xfrm>
            <a:off x="3551394" y="3309238"/>
            <a:ext cx="1515158" cy="455959"/>
          </a:xfrm>
          <a:prstGeom prst="rect">
            <a:avLst/>
          </a:prstGeom>
          <a:noFill/>
          <a:effectLst>
            <a:outerShdw blurRad="50800" dist="38100" dir="2700000" algn="tl" rotWithShape="0">
              <a:prstClr val="black">
                <a:alpha val="40000"/>
              </a:prstClr>
            </a:outerShdw>
          </a:effectLst>
        </p:spPr>
        <p:txBody>
          <a:bodyPr wrap="none" rtlCol="0">
            <a:spAutoFit/>
          </a:bodyPr>
          <a:lstStyle/>
          <a:p>
            <a:pPr defTabSz="514284"/>
            <a:r>
              <a:rPr lang="en-US" sz="1350" dirty="0">
                <a:solidFill>
                  <a:srgbClr val="FF0000"/>
                </a:solidFill>
              </a:rPr>
              <a:t>HEP Data lake</a:t>
            </a:r>
          </a:p>
          <a:p>
            <a:pPr defTabSz="514284"/>
            <a:r>
              <a:rPr lang="en-US" sz="1013" dirty="0">
                <a:solidFill>
                  <a:srgbClr val="00B050"/>
                </a:solidFill>
              </a:rPr>
              <a:t>Storage</a:t>
            </a:r>
            <a:r>
              <a:rPr lang="en-US" sz="1013" dirty="0">
                <a:solidFill>
                  <a:srgbClr val="FFA900"/>
                </a:solidFill>
              </a:rPr>
              <a:t> </a:t>
            </a:r>
            <a:r>
              <a:rPr lang="en-US" sz="1013" dirty="0">
                <a:solidFill>
                  <a:srgbClr val="FF0000"/>
                </a:solidFill>
              </a:rPr>
              <a:t>and </a:t>
            </a:r>
            <a:r>
              <a:rPr lang="en-US" sz="1013" dirty="0">
                <a:solidFill>
                  <a:srgbClr val="7030A0"/>
                </a:solidFill>
              </a:rPr>
              <a:t>compute</a:t>
            </a:r>
          </a:p>
        </p:txBody>
      </p:sp>
      <p:sp>
        <p:nvSpPr>
          <p:cNvPr id="36" name="Footer Placeholder 2">
            <a:extLst>
              <a:ext uri="{FF2B5EF4-FFF2-40B4-BE49-F238E27FC236}">
                <a16:creationId xmlns:a16="http://schemas.microsoft.com/office/drawing/2014/main" id="{66556AA8-40DE-4B4D-B20B-6734CAA95711}"/>
              </a:ext>
            </a:extLst>
          </p:cNvPr>
          <p:cNvSpPr txBox="1">
            <a:spLocks/>
          </p:cNvSpPr>
          <p:nvPr/>
        </p:nvSpPr>
        <p:spPr>
          <a:xfrm>
            <a:off x="5346151" y="4937444"/>
            <a:ext cx="2171700" cy="205383"/>
          </a:xfrm>
          <a:prstGeom prst="rect">
            <a:avLst/>
          </a:prstGeom>
        </p:spPr>
        <p:txBody>
          <a:bodyPr vert="horz" lIns="68580" tIns="34290" rIns="68580" bIns="34290" rtlCol="0" anchor="ctr"/>
          <a:lstStyle>
            <a:defPPr>
              <a:defRPr lang="en-US"/>
            </a:defPPr>
            <a:lvl1pPr marL="0" algn="ctr" defTabSz="914400" rtl="0" eaLnBrk="1" fontAlgn="base" latinLnBrk="0" hangingPunct="1">
              <a:spcBef>
                <a:spcPct val="0"/>
              </a:spcBef>
              <a:spcAft>
                <a:spcPct val="0"/>
              </a:spcAft>
              <a:defRPr sz="700" b="1" kern="1200">
                <a:solidFill>
                  <a:schemeClr val="tx1">
                    <a:tint val="75000"/>
                  </a:schemeClr>
                </a:solidFill>
                <a:effectLst>
                  <a:outerShdw blurRad="38100" dist="38100" dir="2700000" algn="tl">
                    <a:srgbClr val="000000">
                      <a:alpha val="43137"/>
                    </a:srgbClr>
                  </a:outerShdw>
                </a:effectLst>
                <a:latin typeface="+mn-lt"/>
                <a:ea typeface="+mn-ea"/>
                <a:cs typeface="+mn-cs"/>
              </a:defRPr>
            </a:lvl1pPr>
            <a:lvl2pPr marL="4572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2pPr>
            <a:lvl3pPr marL="9144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3pPr>
            <a:lvl4pPr marL="13716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4pPr>
            <a:lvl5pPr marL="1828800" algn="l" defTabSz="914400" rtl="0" eaLnBrk="1" fontAlgn="base" latinLnBrk="0" hangingPunct="1">
              <a:spcBef>
                <a:spcPct val="0"/>
              </a:spcBef>
              <a:spcAft>
                <a:spcPct val="0"/>
              </a:spcAft>
              <a:defRPr sz="1800" b="1" kern="1200">
                <a:solidFill>
                  <a:schemeClr val="tx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1800" b="1" kern="1200">
                <a:solidFill>
                  <a:schemeClr val="tx1"/>
                </a:solidFill>
                <a:effectLst>
                  <a:outerShdw blurRad="38100" dist="38100" dir="2700000" algn="tl">
                    <a:srgbClr val="000000">
                      <a:alpha val="43137"/>
                    </a:srgbClr>
                  </a:outerShdw>
                </a:effectLst>
                <a:latin typeface="+mn-lt"/>
                <a:ea typeface="+mn-ea"/>
                <a:cs typeface="+mn-cs"/>
              </a:defRPr>
            </a:lvl9pPr>
          </a:lstStyle>
          <a:p>
            <a:r>
              <a:rPr lang="en-US" sz="750" dirty="0">
                <a:solidFill>
                  <a:schemeClr val="tx2"/>
                </a:solidFill>
                <a:effectLst/>
              </a:rPr>
              <a:t>Source</a:t>
            </a:r>
            <a:r>
              <a:rPr lang="zh-CN" altLang="en-US" sz="750" dirty="0">
                <a:solidFill>
                  <a:schemeClr val="tx2"/>
                </a:solidFill>
                <a:effectLst/>
              </a:rPr>
              <a:t>：</a:t>
            </a:r>
            <a:r>
              <a:rPr lang="en-US" sz="750" dirty="0" err="1">
                <a:solidFill>
                  <a:schemeClr val="tx2"/>
                </a:solidFill>
                <a:effectLst/>
              </a:rPr>
              <a:t>Ian.Bird@cern.ch</a:t>
            </a:r>
            <a:endParaRPr lang="en-US" sz="750" dirty="0">
              <a:solidFill>
                <a:schemeClr val="tx2"/>
              </a:solidFill>
              <a:effectLst/>
            </a:endParaRPr>
          </a:p>
        </p:txBody>
      </p:sp>
      <p:sp>
        <p:nvSpPr>
          <p:cNvPr id="12" name="矩形 11">
            <a:extLst>
              <a:ext uri="{FF2B5EF4-FFF2-40B4-BE49-F238E27FC236}">
                <a16:creationId xmlns:a16="http://schemas.microsoft.com/office/drawing/2014/main" id="{5845FEC1-2ABD-D349-A195-035178EFAF59}"/>
              </a:ext>
            </a:extLst>
          </p:cNvPr>
          <p:cNvSpPr/>
          <p:nvPr/>
        </p:nvSpPr>
        <p:spPr>
          <a:xfrm>
            <a:off x="5886526" y="2397133"/>
            <a:ext cx="1987604" cy="219291"/>
          </a:xfrm>
          <a:prstGeom prst="rect">
            <a:avLst/>
          </a:prstGeom>
        </p:spPr>
        <p:txBody>
          <a:bodyPr wrap="square">
            <a:spAutoFit/>
          </a:bodyPr>
          <a:lstStyle/>
          <a:p>
            <a:r>
              <a:rPr lang="en-US" altLang="zh-CN" sz="825" dirty="0">
                <a:effectLst/>
                <a:latin typeface="PT Sans" panose="020B0503020203020204" pitchFamily="34" charset="0"/>
              </a:rPr>
              <a:t>SWAN (Service for Web based </a:t>
            </a:r>
            <a:r>
              <a:rPr lang="en-US" altLang="zh-CN" sz="825" dirty="0" err="1">
                <a:effectLst/>
                <a:latin typeface="PT Sans" panose="020B0503020203020204" pitchFamily="34" charset="0"/>
              </a:rPr>
              <a:t>ANalysis</a:t>
            </a:r>
            <a:r>
              <a:rPr lang="en-US" altLang="zh-CN" sz="825" dirty="0">
                <a:effectLst/>
                <a:latin typeface="PT Sans" panose="020B0503020203020204" pitchFamily="34" charset="0"/>
              </a:rPr>
              <a:t>)</a:t>
            </a:r>
          </a:p>
        </p:txBody>
      </p:sp>
    </p:spTree>
    <p:extLst>
      <p:ext uri="{BB962C8B-B14F-4D97-AF65-F5344CB8AC3E}">
        <p14:creationId xmlns:p14="http://schemas.microsoft.com/office/powerpoint/2010/main" val="280635379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高能所计算环境概况</a:t>
            </a:r>
          </a:p>
        </p:txBody>
      </p:sp>
      <p:pic>
        <p:nvPicPr>
          <p:cNvPr id="15363" name="图片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8256" y="1975247"/>
            <a:ext cx="258484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773" y="3290383"/>
            <a:ext cx="1997869" cy="1335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7853" y="1059660"/>
            <a:ext cx="2100263" cy="1403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4451" y="1085852"/>
            <a:ext cx="1944291" cy="129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矩形 31"/>
          <p:cNvSpPr>
            <a:spLocks noChangeArrowheads="1"/>
          </p:cNvSpPr>
          <p:nvPr/>
        </p:nvSpPr>
        <p:spPr bwMode="auto">
          <a:xfrm>
            <a:off x="1200153" y="2316960"/>
            <a:ext cx="199786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Comic Sans MS" panose="030F0702030302020204" pitchFamily="66" charset="0"/>
                <a:ea typeface="幼圆" panose="02010509060101010101" pitchFamily="49" charset="-122"/>
              </a:defRPr>
            </a:lvl1pPr>
            <a:lvl2pPr marL="742950" indent="-285750" eaLnBrk="0" hangingPunct="0">
              <a:defRPr sz="4400" b="1">
                <a:solidFill>
                  <a:schemeClr val="tx2"/>
                </a:solidFill>
                <a:latin typeface="Comic Sans MS" panose="030F0702030302020204" pitchFamily="66" charset="0"/>
                <a:ea typeface="幼圆" panose="02010509060101010101" pitchFamily="49" charset="-122"/>
              </a:defRPr>
            </a:lvl2pPr>
            <a:lvl3pPr marL="1143000" indent="-228600" eaLnBrk="0" hangingPunct="0">
              <a:defRPr sz="4400" b="1">
                <a:solidFill>
                  <a:schemeClr val="tx2"/>
                </a:solidFill>
                <a:latin typeface="Comic Sans MS" panose="030F0702030302020204" pitchFamily="66" charset="0"/>
                <a:ea typeface="幼圆" panose="02010509060101010101" pitchFamily="49" charset="-122"/>
              </a:defRPr>
            </a:lvl3pPr>
            <a:lvl4pPr marL="1600200" indent="-228600" eaLnBrk="0" hangingPunct="0">
              <a:defRPr sz="4400" b="1">
                <a:solidFill>
                  <a:schemeClr val="tx2"/>
                </a:solidFill>
                <a:latin typeface="Comic Sans MS" panose="030F0702030302020204" pitchFamily="66" charset="0"/>
                <a:ea typeface="幼圆" panose="02010509060101010101" pitchFamily="49" charset="-122"/>
              </a:defRPr>
            </a:lvl4pPr>
            <a:lvl5pPr marL="2057400" indent="-228600" eaLnBrk="0" hangingPunct="0">
              <a:defRPr sz="4400" b="1">
                <a:solidFill>
                  <a:schemeClr val="tx2"/>
                </a:solidFill>
                <a:latin typeface="Comic Sans MS" panose="030F0702030302020204" pitchFamily="66" charset="0"/>
                <a:ea typeface="幼圆" panose="02010509060101010101" pitchFamily="49" charset="-122"/>
              </a:defRPr>
            </a:lvl5pPr>
            <a:lvl6pPr marL="25146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6pPr>
            <a:lvl7pPr marL="29718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7pPr>
            <a:lvl8pPr marL="34290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8pPr>
            <a:lvl9pPr marL="38862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9pPr>
          </a:lstStyle>
          <a:p>
            <a:pPr algn="ctr" eaLnBrk="1" hangingPunct="1"/>
            <a:endParaRPr lang="en-US" altLang="zh-CN" sz="1200" dirty="0">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r>
              <a:rPr lang="en-US" altLang="zh-CN" sz="12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计算集群</a:t>
            </a:r>
            <a:endParaRPr lang="en-US" altLang="zh-CN" sz="1200" dirty="0"/>
          </a:p>
        </p:txBody>
      </p:sp>
      <p:sp>
        <p:nvSpPr>
          <p:cNvPr id="15369" name="矩形 32"/>
          <p:cNvSpPr>
            <a:spLocks noChangeArrowheads="1"/>
          </p:cNvSpPr>
          <p:nvPr/>
        </p:nvSpPr>
        <p:spPr bwMode="auto">
          <a:xfrm>
            <a:off x="6161488" y="2428878"/>
            <a:ext cx="1782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Comic Sans MS" panose="030F0702030302020204" pitchFamily="66" charset="0"/>
                <a:ea typeface="幼圆" panose="02010509060101010101" pitchFamily="49" charset="-122"/>
              </a:defRPr>
            </a:lvl1pPr>
            <a:lvl2pPr marL="742950" indent="-285750" eaLnBrk="0" hangingPunct="0">
              <a:defRPr sz="4400" b="1">
                <a:solidFill>
                  <a:schemeClr val="tx2"/>
                </a:solidFill>
                <a:latin typeface="Comic Sans MS" panose="030F0702030302020204" pitchFamily="66" charset="0"/>
                <a:ea typeface="幼圆" panose="02010509060101010101" pitchFamily="49" charset="-122"/>
              </a:defRPr>
            </a:lvl2pPr>
            <a:lvl3pPr marL="1143000" indent="-228600" eaLnBrk="0" hangingPunct="0">
              <a:defRPr sz="4400" b="1">
                <a:solidFill>
                  <a:schemeClr val="tx2"/>
                </a:solidFill>
                <a:latin typeface="Comic Sans MS" panose="030F0702030302020204" pitchFamily="66" charset="0"/>
                <a:ea typeface="幼圆" panose="02010509060101010101" pitchFamily="49" charset="-122"/>
              </a:defRPr>
            </a:lvl3pPr>
            <a:lvl4pPr marL="1600200" indent="-228600" eaLnBrk="0" hangingPunct="0">
              <a:defRPr sz="4400" b="1">
                <a:solidFill>
                  <a:schemeClr val="tx2"/>
                </a:solidFill>
                <a:latin typeface="Comic Sans MS" panose="030F0702030302020204" pitchFamily="66" charset="0"/>
                <a:ea typeface="幼圆" panose="02010509060101010101" pitchFamily="49" charset="-122"/>
              </a:defRPr>
            </a:lvl4pPr>
            <a:lvl5pPr marL="2057400" indent="-228600" eaLnBrk="0" hangingPunct="0">
              <a:defRPr sz="4400" b="1">
                <a:solidFill>
                  <a:schemeClr val="tx2"/>
                </a:solidFill>
                <a:latin typeface="Comic Sans MS" panose="030F0702030302020204" pitchFamily="66" charset="0"/>
                <a:ea typeface="幼圆" panose="02010509060101010101" pitchFamily="49" charset="-122"/>
              </a:defRPr>
            </a:lvl5pPr>
            <a:lvl6pPr marL="25146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6pPr>
            <a:lvl7pPr marL="29718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7pPr>
            <a:lvl8pPr marL="34290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8pPr>
            <a:lvl9pPr marL="38862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9pPr>
          </a:lstStyle>
          <a:p>
            <a:pPr algn="ctr" eaLnBrk="1" hangingPunct="1"/>
            <a:endParaRPr lang="en-US" altLang="zh-CN" sz="1200" dirty="0">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磁带库</a:t>
            </a:r>
            <a:endParaRPr lang="en-US" altLang="zh-CN" sz="1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70" name="矩形 33"/>
          <p:cNvSpPr>
            <a:spLocks noChangeArrowheads="1"/>
          </p:cNvSpPr>
          <p:nvPr/>
        </p:nvSpPr>
        <p:spPr bwMode="auto">
          <a:xfrm>
            <a:off x="5715000" y="4661298"/>
            <a:ext cx="2286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400" b="1">
                <a:solidFill>
                  <a:schemeClr val="tx2"/>
                </a:solidFill>
                <a:latin typeface="Comic Sans MS" panose="030F0702030302020204" pitchFamily="66" charset="0"/>
                <a:ea typeface="幼圆" panose="02010509060101010101" pitchFamily="49" charset="-122"/>
              </a:defRPr>
            </a:lvl1pPr>
            <a:lvl2pPr marL="742950" indent="-285750" eaLnBrk="0" hangingPunct="0">
              <a:defRPr sz="4400" b="1">
                <a:solidFill>
                  <a:schemeClr val="tx2"/>
                </a:solidFill>
                <a:latin typeface="Comic Sans MS" panose="030F0702030302020204" pitchFamily="66" charset="0"/>
                <a:ea typeface="幼圆" panose="02010509060101010101" pitchFamily="49" charset="-122"/>
              </a:defRPr>
            </a:lvl2pPr>
            <a:lvl3pPr marL="1143000" indent="-228600" eaLnBrk="0" hangingPunct="0">
              <a:defRPr sz="4400" b="1">
                <a:solidFill>
                  <a:schemeClr val="tx2"/>
                </a:solidFill>
                <a:latin typeface="Comic Sans MS" panose="030F0702030302020204" pitchFamily="66" charset="0"/>
                <a:ea typeface="幼圆" panose="02010509060101010101" pitchFamily="49" charset="-122"/>
              </a:defRPr>
            </a:lvl3pPr>
            <a:lvl4pPr marL="1600200" indent="-228600" eaLnBrk="0" hangingPunct="0">
              <a:defRPr sz="4400" b="1">
                <a:solidFill>
                  <a:schemeClr val="tx2"/>
                </a:solidFill>
                <a:latin typeface="Comic Sans MS" panose="030F0702030302020204" pitchFamily="66" charset="0"/>
                <a:ea typeface="幼圆" panose="02010509060101010101" pitchFamily="49" charset="-122"/>
              </a:defRPr>
            </a:lvl4pPr>
            <a:lvl5pPr marL="2057400" indent="-228600" eaLnBrk="0" hangingPunct="0">
              <a:defRPr sz="4400" b="1">
                <a:solidFill>
                  <a:schemeClr val="tx2"/>
                </a:solidFill>
                <a:latin typeface="Comic Sans MS" panose="030F0702030302020204" pitchFamily="66" charset="0"/>
                <a:ea typeface="幼圆" panose="02010509060101010101" pitchFamily="49" charset="-122"/>
              </a:defRPr>
            </a:lvl5pPr>
            <a:lvl6pPr marL="25146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6pPr>
            <a:lvl7pPr marL="29718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7pPr>
            <a:lvl8pPr marL="34290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8pPr>
            <a:lvl9pPr marL="38862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9pPr>
          </a:lstStyle>
          <a:p>
            <a:pPr algn="ctr" eaLnBrk="1" hangingPunct="1"/>
            <a:r>
              <a:rPr lang="en-US" altLang="zh-CN" sz="1200" dirty="0">
                <a:latin typeface="微软雅黑" panose="020B0503020204020204" pitchFamily="34" charset="-122"/>
                <a:ea typeface="微软雅黑" panose="020B0503020204020204" pitchFamily="34" charset="-122"/>
                <a:sym typeface="微软雅黑" panose="020B0503020204020204" pitchFamily="34" charset="-122"/>
              </a:rPr>
              <a:t>~450m</a:t>
            </a:r>
            <a:r>
              <a:rPr lang="en-US" altLang="zh-CN" sz="1200" baseline="30000"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高密度机房</a:t>
            </a:r>
          </a:p>
        </p:txBody>
      </p:sp>
      <p:sp>
        <p:nvSpPr>
          <p:cNvPr id="15371" name="矩形 34"/>
          <p:cNvSpPr>
            <a:spLocks noChangeArrowheads="1"/>
          </p:cNvSpPr>
          <p:nvPr/>
        </p:nvSpPr>
        <p:spPr bwMode="auto">
          <a:xfrm>
            <a:off x="1371600" y="4661299"/>
            <a:ext cx="19431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Comic Sans MS" panose="030F0702030302020204" pitchFamily="66" charset="0"/>
                <a:ea typeface="幼圆" panose="02010509060101010101" pitchFamily="49" charset="-122"/>
              </a:defRPr>
            </a:lvl1pPr>
            <a:lvl2pPr marL="742950" indent="-285750" eaLnBrk="0" hangingPunct="0">
              <a:defRPr sz="4400" b="1">
                <a:solidFill>
                  <a:schemeClr val="tx2"/>
                </a:solidFill>
                <a:latin typeface="Comic Sans MS" panose="030F0702030302020204" pitchFamily="66" charset="0"/>
                <a:ea typeface="幼圆" panose="02010509060101010101" pitchFamily="49" charset="-122"/>
              </a:defRPr>
            </a:lvl2pPr>
            <a:lvl3pPr marL="1143000" indent="-228600" eaLnBrk="0" hangingPunct="0">
              <a:defRPr sz="4400" b="1">
                <a:solidFill>
                  <a:schemeClr val="tx2"/>
                </a:solidFill>
                <a:latin typeface="Comic Sans MS" panose="030F0702030302020204" pitchFamily="66" charset="0"/>
                <a:ea typeface="幼圆" panose="02010509060101010101" pitchFamily="49" charset="-122"/>
              </a:defRPr>
            </a:lvl3pPr>
            <a:lvl4pPr marL="1600200" indent="-228600" eaLnBrk="0" hangingPunct="0">
              <a:defRPr sz="4400" b="1">
                <a:solidFill>
                  <a:schemeClr val="tx2"/>
                </a:solidFill>
                <a:latin typeface="Comic Sans MS" panose="030F0702030302020204" pitchFamily="66" charset="0"/>
                <a:ea typeface="幼圆" panose="02010509060101010101" pitchFamily="49" charset="-122"/>
              </a:defRPr>
            </a:lvl4pPr>
            <a:lvl5pPr marL="2057400" indent="-228600" eaLnBrk="0" hangingPunct="0">
              <a:defRPr sz="4400" b="1">
                <a:solidFill>
                  <a:schemeClr val="tx2"/>
                </a:solidFill>
                <a:latin typeface="Comic Sans MS" panose="030F0702030302020204" pitchFamily="66" charset="0"/>
                <a:ea typeface="幼圆" panose="02010509060101010101" pitchFamily="49" charset="-122"/>
              </a:defRPr>
            </a:lvl5pPr>
            <a:lvl6pPr marL="25146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6pPr>
            <a:lvl7pPr marL="29718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7pPr>
            <a:lvl8pPr marL="34290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8pPr>
            <a:lvl9pPr marL="3886200" indent="-228600" eaLnBrk="0" fontAlgn="base" hangingPunct="0">
              <a:spcBef>
                <a:spcPct val="0"/>
              </a:spcBef>
              <a:spcAft>
                <a:spcPct val="0"/>
              </a:spcAft>
              <a:defRPr sz="4400" b="1">
                <a:solidFill>
                  <a:schemeClr val="tx2"/>
                </a:solidFill>
                <a:latin typeface="Comic Sans MS" panose="030F0702030302020204" pitchFamily="66" charset="0"/>
                <a:ea typeface="幼圆" panose="02010509060101010101" pitchFamily="49" charset="-122"/>
              </a:defRPr>
            </a:lvl9pPr>
          </a:lstStyle>
          <a:p>
            <a:pPr algn="ctr" eaLnBrk="1" hangingPunct="1"/>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磁盘存储系统</a:t>
            </a:r>
            <a:endParaRPr lang="en-US" altLang="zh-CN" sz="12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4" name="内容占位符 13"/>
          <p:cNvPicPr>
            <a:picLocks noGrp="1" noChangeAspect="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5753103" y="3321858"/>
            <a:ext cx="2123653" cy="1221571"/>
          </a:xfrm>
          <a:prstGeom prst="rect">
            <a:avLst/>
          </a:prstGeom>
        </p:spPr>
      </p:pic>
    </p:spTree>
    <p:extLst>
      <p:ext uri="{BB962C8B-B14F-4D97-AF65-F5344CB8AC3E}">
        <p14:creationId xmlns:p14="http://schemas.microsoft.com/office/powerpoint/2010/main" val="2367552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高能物理的目标</a:t>
            </a:r>
          </a:p>
        </p:txBody>
      </p:sp>
      <p:sp>
        <p:nvSpPr>
          <p:cNvPr id="3" name="内容占位符 2"/>
          <p:cNvSpPr>
            <a:spLocks noGrp="1"/>
          </p:cNvSpPr>
          <p:nvPr>
            <p:ph idx="1"/>
          </p:nvPr>
        </p:nvSpPr>
        <p:spPr>
          <a:xfrm>
            <a:off x="1485900" y="944880"/>
            <a:ext cx="6172200" cy="1653540"/>
          </a:xfrm>
        </p:spPr>
        <p:txBody>
          <a:bodyPr/>
          <a:lstStyle/>
          <a:p>
            <a:r>
              <a:rPr lang="zh-CN" altLang="en-US" sz="1800" b="0" dirty="0"/>
              <a:t>探索物质微观结构、宇宙起源等自然规律、新物理寻找</a:t>
            </a:r>
            <a:endParaRPr lang="en-US" altLang="zh-CN" sz="1800" b="0" dirty="0"/>
          </a:p>
          <a:p>
            <a:pPr lvl="1"/>
            <a:r>
              <a:rPr lang="zh-CN" altLang="en-US" sz="1500" b="0" dirty="0"/>
              <a:t>为什么物质有质量？标准模型不能</a:t>
            </a:r>
            <a:br>
              <a:rPr lang="en-US" altLang="zh-CN" sz="1500" b="0" dirty="0"/>
            </a:br>
            <a:r>
              <a:rPr lang="zh-CN" altLang="en-US" sz="1500" b="0" dirty="0"/>
              <a:t>解释</a:t>
            </a:r>
            <a:r>
              <a:rPr lang="en-US" altLang="zh-CN" sz="1500" b="0" dirty="0"/>
              <a:t>W,Z</a:t>
            </a:r>
            <a:r>
              <a:rPr lang="zh-CN" altLang="en-US" sz="1500" b="0" dirty="0"/>
              <a:t>玻色子为什么有质量</a:t>
            </a:r>
            <a:endParaRPr lang="en-US" altLang="zh-CN" sz="1500" b="0" dirty="0"/>
          </a:p>
          <a:p>
            <a:pPr lvl="1"/>
            <a:r>
              <a:rPr lang="zh-CN" altLang="en-US" sz="1500" b="0" dirty="0"/>
              <a:t>为什么宇宙中观测到的物质只有理</a:t>
            </a:r>
            <a:br>
              <a:rPr lang="en-US" altLang="zh-CN" sz="1500" b="0" dirty="0"/>
            </a:br>
            <a:r>
              <a:rPr lang="zh-CN" altLang="en-US" sz="1500" b="0" dirty="0"/>
              <a:t>论预言的</a:t>
            </a:r>
            <a:r>
              <a:rPr lang="en-US" altLang="zh-CN" sz="1500" b="0" dirty="0"/>
              <a:t>4%</a:t>
            </a:r>
            <a:r>
              <a:rPr lang="zh-CN" altLang="en-US" sz="1500" b="0" dirty="0"/>
              <a:t>？</a:t>
            </a:r>
            <a:endParaRPr lang="en-US" altLang="zh-CN" sz="1500" b="0" dirty="0"/>
          </a:p>
          <a:p>
            <a:pPr lvl="1"/>
            <a:endParaRPr lang="en-US" altLang="zh-CN" sz="1500" dirty="0"/>
          </a:p>
          <a:p>
            <a:pPr lvl="1"/>
            <a:endParaRPr lang="en-US" altLang="zh-CN" sz="1500" dirty="0"/>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3203" y="2792733"/>
            <a:ext cx="2922601" cy="1963505"/>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6473" y="1317442"/>
            <a:ext cx="2135780" cy="1908020"/>
          </a:xfrm>
          <a:prstGeom prst="rect">
            <a:avLst/>
          </a:prstGeom>
        </p:spPr>
      </p:pic>
      <p:sp>
        <p:nvSpPr>
          <p:cNvPr id="10" name="文本框 9"/>
          <p:cNvSpPr txBox="1"/>
          <p:nvPr/>
        </p:nvSpPr>
        <p:spPr>
          <a:xfrm>
            <a:off x="4568734" y="3357902"/>
            <a:ext cx="2994659" cy="1292662"/>
          </a:xfrm>
          <a:prstGeom prst="rect">
            <a:avLst/>
          </a:prstGeom>
          <a:noFill/>
        </p:spPr>
        <p:txBody>
          <a:bodyPr wrap="square" rtlCol="0">
            <a:spAutoFit/>
          </a:bodyPr>
          <a:lstStyle/>
          <a:p>
            <a:pPr marL="557199" lvl="1" indent="-214308">
              <a:spcBef>
                <a:spcPct val="20000"/>
              </a:spcBef>
              <a:buChar char="–"/>
            </a:pPr>
            <a:r>
              <a:rPr lang="zh-CN" altLang="en-US" sz="1500" b="0" dirty="0">
                <a:solidFill>
                  <a:srgbClr val="000090"/>
                </a:solidFill>
                <a:effectLst/>
                <a:latin typeface="+mn-ea"/>
                <a:ea typeface="+mn-ea"/>
                <a:cs typeface="宋体" charset="0"/>
              </a:rPr>
              <a:t>反物质在哪里？为什么自然界的正反物质是不对称的？</a:t>
            </a:r>
            <a:endParaRPr lang="en-US" altLang="zh-CN" sz="1500" b="0" dirty="0">
              <a:solidFill>
                <a:srgbClr val="000090"/>
              </a:solidFill>
              <a:effectLst/>
              <a:latin typeface="+mn-ea"/>
              <a:ea typeface="+mn-ea"/>
              <a:cs typeface="宋体" charset="0"/>
            </a:endParaRPr>
          </a:p>
          <a:p>
            <a:pPr marL="557199" lvl="1" indent="-214308">
              <a:spcBef>
                <a:spcPct val="20000"/>
              </a:spcBef>
              <a:buChar char="–"/>
            </a:pPr>
            <a:r>
              <a:rPr lang="zh-CN" altLang="en-US" sz="1500" b="0" dirty="0">
                <a:solidFill>
                  <a:srgbClr val="000090"/>
                </a:solidFill>
                <a:effectLst/>
                <a:latin typeface="+mn-ea"/>
                <a:ea typeface="+mn-ea"/>
                <a:cs typeface="宋体" charset="0"/>
              </a:rPr>
              <a:t>宇宙大爆炸刚发生时的物质形态是什么样的？</a:t>
            </a:r>
          </a:p>
        </p:txBody>
      </p:sp>
    </p:spTree>
    <p:extLst>
      <p:ext uri="{BB962C8B-B14F-4D97-AF65-F5344CB8AC3E}">
        <p14:creationId xmlns:p14="http://schemas.microsoft.com/office/powerpoint/2010/main" val="216042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5900" y="427434"/>
            <a:ext cx="6172200" cy="486966"/>
          </a:xfrm>
        </p:spPr>
        <p:txBody>
          <a:bodyPr>
            <a:normAutofit fontScale="90000"/>
          </a:bodyPr>
          <a:lstStyle/>
          <a:p>
            <a:r>
              <a:rPr kumimoji="1" lang="zh-CN" altLang="en-US" dirty="0"/>
              <a:t>本地计算资源</a:t>
            </a:r>
          </a:p>
        </p:txBody>
      </p:sp>
      <p:sp>
        <p:nvSpPr>
          <p:cNvPr id="3" name="内容占位符 2"/>
          <p:cNvSpPr>
            <a:spLocks noGrp="1"/>
          </p:cNvSpPr>
          <p:nvPr>
            <p:ph idx="1"/>
          </p:nvPr>
        </p:nvSpPr>
        <p:spPr>
          <a:xfrm>
            <a:off x="1371603" y="914400"/>
            <a:ext cx="4532039" cy="3714750"/>
          </a:xfrm>
        </p:spPr>
        <p:txBody>
          <a:bodyPr>
            <a:normAutofit fontScale="85000" lnSpcReduction="10000"/>
          </a:bodyPr>
          <a:lstStyle/>
          <a:p>
            <a:pPr>
              <a:lnSpc>
                <a:spcPct val="130000"/>
              </a:lnSpc>
              <a:spcBef>
                <a:spcPts val="0"/>
              </a:spcBef>
            </a:pPr>
            <a:r>
              <a:rPr lang="zh-CN" altLang="en-US" sz="1800" b="0" dirty="0">
                <a:effectLst/>
              </a:rPr>
              <a:t>全部自行搭建</a:t>
            </a:r>
            <a:endParaRPr lang="en-US" altLang="zh-CN" sz="1800" b="0" dirty="0">
              <a:effectLst/>
            </a:endParaRPr>
          </a:p>
          <a:p>
            <a:pPr>
              <a:lnSpc>
                <a:spcPct val="130000"/>
              </a:lnSpc>
              <a:spcBef>
                <a:spcPts val="0"/>
              </a:spcBef>
            </a:pPr>
            <a:r>
              <a:rPr lang="zh-CN" altLang="en-US" sz="1800" b="0" dirty="0">
                <a:effectLst/>
              </a:rPr>
              <a:t>计算资源</a:t>
            </a:r>
            <a:endParaRPr lang="en-US" altLang="zh-CN" sz="1800" b="0" dirty="0">
              <a:effectLst/>
            </a:endParaRPr>
          </a:p>
          <a:p>
            <a:pPr lvl="1">
              <a:lnSpc>
                <a:spcPct val="130000"/>
              </a:lnSpc>
              <a:spcBef>
                <a:spcPts val="0"/>
              </a:spcBef>
            </a:pPr>
            <a:r>
              <a:rPr lang="en-US" altLang="zh-CN" sz="1200" b="0" dirty="0">
                <a:effectLst/>
              </a:rPr>
              <a:t>~</a:t>
            </a:r>
            <a:r>
              <a:rPr lang="zh-CN" altLang="zh-CN" sz="1200" b="0" dirty="0"/>
              <a:t>2</a:t>
            </a:r>
            <a:r>
              <a:rPr lang="en-US" altLang="zh-CN" sz="1200" b="0" dirty="0"/>
              <a:t>4</a:t>
            </a:r>
            <a:r>
              <a:rPr lang="zh-CN" altLang="en-US" sz="1200" b="0" dirty="0">
                <a:effectLst/>
              </a:rPr>
              <a:t>,</a:t>
            </a:r>
            <a:r>
              <a:rPr lang="en-US" altLang="zh-CN" sz="1200" b="0" dirty="0">
                <a:effectLst/>
              </a:rPr>
              <a:t>000 CPU</a:t>
            </a:r>
            <a:r>
              <a:rPr lang="zh-CN" altLang="en-US" sz="1200" b="0" dirty="0">
                <a:effectLst/>
              </a:rPr>
              <a:t>核</a:t>
            </a:r>
            <a:r>
              <a:rPr lang="en-US" altLang="zh-CN" sz="1200" b="0" dirty="0">
                <a:effectLst/>
              </a:rPr>
              <a:t>, 300 GPU</a:t>
            </a:r>
            <a:r>
              <a:rPr lang="zh-CN" altLang="en-US" sz="1200" b="0" dirty="0">
                <a:effectLst/>
              </a:rPr>
              <a:t>卡</a:t>
            </a:r>
            <a:endParaRPr lang="en-US" altLang="zh-CN" sz="1200" b="0" dirty="0">
              <a:effectLst/>
            </a:endParaRPr>
          </a:p>
          <a:p>
            <a:pPr lvl="1">
              <a:lnSpc>
                <a:spcPct val="130000"/>
              </a:lnSpc>
              <a:spcBef>
                <a:spcPts val="0"/>
              </a:spcBef>
            </a:pPr>
            <a:r>
              <a:rPr lang="zh-CN" altLang="en-US" sz="1350" b="0" dirty="0"/>
              <a:t>提供本地访问、跨地域分布式计算、网格计算</a:t>
            </a:r>
            <a:endParaRPr lang="en-US" altLang="zh-CN" sz="1350" b="0" dirty="0"/>
          </a:p>
          <a:p>
            <a:pPr lvl="1">
              <a:lnSpc>
                <a:spcPct val="130000"/>
              </a:lnSpc>
              <a:spcBef>
                <a:spcPts val="0"/>
              </a:spcBef>
            </a:pPr>
            <a:r>
              <a:rPr lang="zh-CN" altLang="en-US" sz="1350" b="0" dirty="0"/>
              <a:t>支持数据密集型计算，高性能计算</a:t>
            </a:r>
            <a:endParaRPr lang="en-US" altLang="zh-CN" sz="1350" b="0" dirty="0"/>
          </a:p>
          <a:p>
            <a:pPr>
              <a:lnSpc>
                <a:spcPct val="130000"/>
              </a:lnSpc>
              <a:spcBef>
                <a:spcPts val="0"/>
              </a:spcBef>
            </a:pPr>
            <a:r>
              <a:rPr lang="zh-CN" altLang="en-US" sz="1800" b="0" dirty="0">
                <a:effectLst/>
              </a:rPr>
              <a:t>存储资源</a:t>
            </a:r>
            <a:endParaRPr lang="en-US" altLang="zh-CN" sz="1800" b="0" dirty="0">
              <a:effectLst/>
            </a:endParaRPr>
          </a:p>
          <a:p>
            <a:pPr lvl="1">
              <a:lnSpc>
                <a:spcPct val="130000"/>
              </a:lnSpc>
              <a:spcBef>
                <a:spcPts val="0"/>
              </a:spcBef>
            </a:pPr>
            <a:r>
              <a:rPr lang="en-US" altLang="zh-CN" sz="1350" b="0" dirty="0"/>
              <a:t>&gt;8</a:t>
            </a:r>
            <a:r>
              <a:rPr lang="en-US" altLang="zh-CN" sz="1350" b="0" dirty="0">
                <a:effectLst/>
              </a:rPr>
              <a:t> PB </a:t>
            </a:r>
            <a:r>
              <a:rPr lang="zh-CN" altLang="en-US" sz="1350" b="0" dirty="0">
                <a:effectLst/>
              </a:rPr>
              <a:t>磁带库</a:t>
            </a:r>
            <a:r>
              <a:rPr lang="en-US" altLang="zh-CN" sz="1350" b="0" dirty="0">
                <a:effectLst/>
              </a:rPr>
              <a:t> </a:t>
            </a:r>
          </a:p>
          <a:p>
            <a:pPr lvl="1">
              <a:lnSpc>
                <a:spcPct val="130000"/>
              </a:lnSpc>
              <a:spcBef>
                <a:spcPts val="0"/>
              </a:spcBef>
            </a:pPr>
            <a:r>
              <a:rPr lang="en-US" altLang="zh-CN" sz="1350" b="0" dirty="0"/>
              <a:t>11 </a:t>
            </a:r>
            <a:r>
              <a:rPr lang="en-US" altLang="zh-CN" sz="1350" b="0" dirty="0">
                <a:effectLst/>
              </a:rPr>
              <a:t>PB </a:t>
            </a:r>
            <a:r>
              <a:rPr lang="en-US" altLang="zh-CN" sz="1350" b="0" dirty="0" err="1">
                <a:effectLst/>
              </a:rPr>
              <a:t>Lustre</a:t>
            </a:r>
            <a:endParaRPr lang="en-US" altLang="zh-CN" sz="1350" b="0" dirty="0">
              <a:effectLst/>
            </a:endParaRPr>
          </a:p>
          <a:p>
            <a:pPr lvl="1">
              <a:lnSpc>
                <a:spcPct val="130000"/>
              </a:lnSpc>
              <a:spcBef>
                <a:spcPts val="0"/>
              </a:spcBef>
            </a:pPr>
            <a:r>
              <a:rPr lang="en-US" altLang="zh-CN" sz="1350" b="0" dirty="0">
                <a:effectLst/>
              </a:rPr>
              <a:t>2.8 PB EOS </a:t>
            </a:r>
          </a:p>
          <a:p>
            <a:pPr lvl="1">
              <a:lnSpc>
                <a:spcPct val="130000"/>
              </a:lnSpc>
              <a:spcBef>
                <a:spcPts val="0"/>
              </a:spcBef>
            </a:pPr>
            <a:r>
              <a:rPr lang="en-US" altLang="zh-CN" sz="1350" b="0" dirty="0">
                <a:effectLst/>
              </a:rPr>
              <a:t>1.5 PB </a:t>
            </a:r>
            <a:r>
              <a:rPr lang="zh-CN" altLang="en-US" sz="1350" b="0" dirty="0">
                <a:effectLst/>
              </a:rPr>
              <a:t>其它（</a:t>
            </a:r>
            <a:r>
              <a:rPr lang="en-US" altLang="zh-CN" sz="1350" b="0" dirty="0" err="1">
                <a:effectLst/>
              </a:rPr>
              <a:t>dCache</a:t>
            </a:r>
            <a:r>
              <a:rPr lang="en-US" altLang="zh-CN" sz="1350" b="0" dirty="0">
                <a:effectLst/>
              </a:rPr>
              <a:t>, DPM, </a:t>
            </a:r>
            <a:r>
              <a:rPr lang="is-IS" altLang="zh-CN" sz="1350" b="0" dirty="0">
                <a:effectLst/>
              </a:rPr>
              <a:t>…)</a:t>
            </a:r>
            <a:endParaRPr lang="en-US" altLang="zh-CN" sz="1350" b="0" dirty="0">
              <a:effectLst/>
            </a:endParaRPr>
          </a:p>
          <a:p>
            <a:pPr>
              <a:lnSpc>
                <a:spcPct val="130000"/>
              </a:lnSpc>
              <a:spcBef>
                <a:spcPts val="0"/>
              </a:spcBef>
            </a:pPr>
            <a:r>
              <a:rPr lang="zh-CN" altLang="en-US" sz="1950" b="0" dirty="0">
                <a:effectLst/>
              </a:rPr>
              <a:t>机时：超过</a:t>
            </a:r>
            <a:r>
              <a:rPr lang="en-US" altLang="zh-CN" sz="1950" b="0" dirty="0">
                <a:effectLst/>
              </a:rPr>
              <a:t>6</a:t>
            </a:r>
            <a:r>
              <a:rPr lang="zh-CN" altLang="en-US" sz="1950" b="0" dirty="0">
                <a:effectLst/>
              </a:rPr>
              <a:t>千万</a:t>
            </a:r>
            <a:r>
              <a:rPr lang="en-US" altLang="zh-CN" sz="1950" b="0" dirty="0">
                <a:effectLst/>
              </a:rPr>
              <a:t>CPU</a:t>
            </a:r>
            <a:r>
              <a:rPr lang="zh-CN" altLang="en-US" sz="1950" b="0" dirty="0">
                <a:effectLst/>
              </a:rPr>
              <a:t>小时</a:t>
            </a:r>
            <a:r>
              <a:rPr lang="en-US" altLang="zh-CN" sz="1950" b="0" dirty="0">
                <a:effectLst/>
              </a:rPr>
              <a:t>/</a:t>
            </a:r>
            <a:r>
              <a:rPr lang="zh-CN" altLang="en-US" sz="1950" b="0" dirty="0">
                <a:effectLst/>
              </a:rPr>
              <a:t>年</a:t>
            </a:r>
          </a:p>
          <a:p>
            <a:pPr>
              <a:lnSpc>
                <a:spcPct val="130000"/>
              </a:lnSpc>
              <a:spcBef>
                <a:spcPts val="0"/>
              </a:spcBef>
            </a:pPr>
            <a:r>
              <a:rPr lang="zh-CN" altLang="en-US" sz="1950" b="0" dirty="0">
                <a:effectLst/>
              </a:rPr>
              <a:t>数据处理：～</a:t>
            </a:r>
            <a:r>
              <a:rPr lang="en-US" altLang="zh-CN" sz="1950" b="0" dirty="0">
                <a:effectLst/>
              </a:rPr>
              <a:t>10PB</a:t>
            </a:r>
            <a:r>
              <a:rPr lang="zh-CN" altLang="en-US" sz="1950" b="0" dirty="0">
                <a:effectLst/>
              </a:rPr>
              <a:t>/年</a:t>
            </a:r>
            <a:endParaRPr lang="en-US" altLang="zh-CN" sz="1950" b="0" dirty="0">
              <a:effectLst/>
            </a:endParaRPr>
          </a:p>
          <a:p>
            <a:pPr>
              <a:lnSpc>
                <a:spcPct val="130000"/>
              </a:lnSpc>
              <a:spcBef>
                <a:spcPts val="0"/>
              </a:spcBef>
            </a:pPr>
            <a:r>
              <a:rPr lang="zh-CN" altLang="en-US" sz="1800" b="0" dirty="0">
                <a:effectLst/>
              </a:rPr>
              <a:t>支持</a:t>
            </a:r>
            <a:r>
              <a:rPr lang="en-US" altLang="zh-CN" sz="1800" b="0" dirty="0">
                <a:effectLst/>
              </a:rPr>
              <a:t>BESIII</a:t>
            </a:r>
            <a:r>
              <a:rPr lang="zh-CN" altLang="en-US" sz="1800" b="0" dirty="0">
                <a:effectLst/>
              </a:rPr>
              <a:t>，</a:t>
            </a:r>
            <a:r>
              <a:rPr lang="en-US" altLang="zh-CN" sz="1800" b="0" dirty="0">
                <a:effectLst/>
              </a:rPr>
              <a:t>LHC</a:t>
            </a:r>
            <a:r>
              <a:rPr lang="zh-CN" altLang="en-US" sz="1800" b="0" dirty="0">
                <a:effectLst/>
              </a:rPr>
              <a:t>，大亚湾中微子实验，江门中微子实验，粒子天体物理，</a:t>
            </a:r>
            <a:r>
              <a:rPr lang="en-US" altLang="zh-CN" sz="1800" b="0" dirty="0">
                <a:effectLst/>
              </a:rPr>
              <a:t>Belle-II, ... </a:t>
            </a:r>
          </a:p>
          <a:p>
            <a:pPr>
              <a:lnSpc>
                <a:spcPct val="130000"/>
              </a:lnSpc>
              <a:spcBef>
                <a:spcPts val="0"/>
              </a:spcBef>
            </a:pPr>
            <a:endParaRPr lang="en-US" altLang="zh-CN" sz="1950" b="0" dirty="0">
              <a:effectLst/>
            </a:endParaRPr>
          </a:p>
        </p:txBody>
      </p:sp>
      <p:pic>
        <p:nvPicPr>
          <p:cNvPr id="4" name="图片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3643" y="1022351"/>
            <a:ext cx="2094187" cy="110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03643" y="2251839"/>
            <a:ext cx="2094187" cy="1402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P1010093-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3642" y="3775671"/>
            <a:ext cx="2094187" cy="128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6009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85900" y="275630"/>
            <a:ext cx="6172200" cy="486966"/>
          </a:xfrm>
        </p:spPr>
        <p:txBody>
          <a:bodyPr/>
          <a:lstStyle/>
          <a:p>
            <a:r>
              <a:rPr lang="zh-CN" altLang="en-US" dirty="0"/>
              <a:t>国内（高能所）</a:t>
            </a:r>
            <a:r>
              <a:rPr lang="en-US" altLang="zh-CN" dirty="0"/>
              <a:t>WLCG</a:t>
            </a:r>
            <a:r>
              <a:rPr lang="zh-CN" altLang="en-US" dirty="0"/>
              <a:t>站点</a:t>
            </a:r>
          </a:p>
        </p:txBody>
      </p:sp>
      <p:sp>
        <p:nvSpPr>
          <p:cNvPr id="26627" name="Rectangle 3"/>
          <p:cNvSpPr>
            <a:spLocks noGrp="1" noChangeArrowheads="1"/>
          </p:cNvSpPr>
          <p:nvPr>
            <p:ph type="body" sz="half" idx="1"/>
          </p:nvPr>
        </p:nvSpPr>
        <p:spPr>
          <a:xfrm>
            <a:off x="1485900" y="1200153"/>
            <a:ext cx="3143250" cy="3394472"/>
          </a:xfrm>
        </p:spPr>
        <p:txBody>
          <a:bodyPr/>
          <a:lstStyle/>
          <a:p>
            <a:r>
              <a:rPr lang="en-US" altLang="zh-CN" sz="1350" b="0" dirty="0"/>
              <a:t>1,600 CPU</a:t>
            </a:r>
            <a:r>
              <a:rPr lang="zh-CN" altLang="en-US" sz="1350" b="0" dirty="0"/>
              <a:t>核，</a:t>
            </a:r>
            <a:r>
              <a:rPr lang="en-US" altLang="zh-CN" sz="1350" b="0" dirty="0"/>
              <a:t>640TB</a:t>
            </a:r>
            <a:r>
              <a:rPr lang="zh-CN" altLang="en-US" sz="1350" b="0" dirty="0"/>
              <a:t>磁盘存储空间</a:t>
            </a:r>
            <a:endParaRPr lang="en-US" altLang="zh-CN" sz="1350" b="0" dirty="0"/>
          </a:p>
          <a:p>
            <a:r>
              <a:rPr lang="zh-CN" altLang="en-US" sz="1350" b="0" dirty="0"/>
              <a:t>到欧洲和北美</a:t>
            </a:r>
            <a:r>
              <a:rPr lang="en-US" altLang="zh-CN" sz="1350" b="0" dirty="0"/>
              <a:t>10Gb/s</a:t>
            </a:r>
            <a:r>
              <a:rPr lang="zh-CN" altLang="en-US" sz="1350" b="0" dirty="0"/>
              <a:t>网络带宽</a:t>
            </a:r>
            <a:endParaRPr lang="en-US" altLang="zh-CN" sz="1350" b="0" dirty="0"/>
          </a:p>
          <a:p>
            <a:r>
              <a:rPr lang="zh-CN" altLang="en-US" sz="1350" b="0" dirty="0"/>
              <a:t>被评为国际</a:t>
            </a:r>
            <a:r>
              <a:rPr lang="en-US" altLang="zh-CN" sz="1350" b="0" dirty="0"/>
              <a:t>‘Leadership’</a:t>
            </a:r>
            <a:r>
              <a:rPr lang="zh-CN" altLang="en-US" sz="1350" b="0" dirty="0"/>
              <a:t>网格站点</a:t>
            </a:r>
          </a:p>
          <a:p>
            <a:pPr lvl="1"/>
            <a:r>
              <a:rPr lang="zh-CN" altLang="en-US" sz="1200" b="0" dirty="0"/>
              <a:t>站点运行水平名列前茅</a:t>
            </a:r>
            <a:endParaRPr lang="en-US" altLang="zh-CN" sz="1200" b="0" dirty="0"/>
          </a:p>
          <a:p>
            <a:pPr lvl="1"/>
            <a:r>
              <a:rPr lang="zh-CN" altLang="en-US" sz="1200" b="0" dirty="0"/>
              <a:t>每年提供超过</a:t>
            </a:r>
            <a:r>
              <a:rPr lang="en-US" altLang="zh-CN" sz="1200" b="0" dirty="0"/>
              <a:t>1000</a:t>
            </a:r>
            <a:r>
              <a:rPr lang="zh-CN" altLang="en-US" sz="1200" b="0" dirty="0"/>
              <a:t>万</a:t>
            </a:r>
            <a:r>
              <a:rPr lang="en-US" altLang="zh-CN" sz="1200" b="0" dirty="0"/>
              <a:t>CPU</a:t>
            </a:r>
            <a:r>
              <a:rPr lang="zh-CN" altLang="en-US" sz="1200" b="0" dirty="0"/>
              <a:t>小时的计算服务</a:t>
            </a:r>
            <a:endParaRPr lang="en-US" altLang="zh-CN" sz="1200" b="0" dirty="0"/>
          </a:p>
          <a:p>
            <a:pPr lvl="1"/>
            <a:r>
              <a:rPr lang="zh-CN" altLang="en-US" sz="1200" b="0" dirty="0"/>
              <a:t>每年完成超过</a:t>
            </a:r>
            <a:r>
              <a:rPr lang="en-US" altLang="zh-CN" sz="1200" b="0" dirty="0"/>
              <a:t>550</a:t>
            </a:r>
            <a:r>
              <a:rPr lang="zh-CN" altLang="en-US" sz="1200" b="0" dirty="0"/>
              <a:t>万个计算作业</a:t>
            </a:r>
            <a:endParaRPr lang="en-US" altLang="zh-CN" sz="1200" b="0" dirty="0"/>
          </a:p>
          <a:p>
            <a:r>
              <a:rPr lang="zh-CN" altLang="en-US" sz="1350" b="0" dirty="0"/>
              <a:t>每年与欧洲及北美之间的数据交换超过</a:t>
            </a:r>
            <a:r>
              <a:rPr lang="en-US" altLang="zh-CN" sz="1350" b="0" dirty="0"/>
              <a:t>3PB</a:t>
            </a:r>
          </a:p>
          <a:p>
            <a:endParaRPr lang="en-US" altLang="zh-CN" sz="1350" b="0" dirty="0"/>
          </a:p>
          <a:p>
            <a:r>
              <a:rPr lang="zh-CN" altLang="en-US" sz="1350" b="0" dirty="0"/>
              <a:t>为</a:t>
            </a:r>
            <a:r>
              <a:rPr lang="en-US" altLang="zh-CN" sz="1350" b="0" dirty="0"/>
              <a:t>Higgs</a:t>
            </a:r>
            <a:r>
              <a:rPr lang="zh-CN" altLang="en-US" sz="1350" b="0" dirty="0"/>
              <a:t>粒子的发现做出了贡献</a:t>
            </a:r>
            <a:endParaRPr lang="en-US" altLang="zh-CN" sz="1350" b="0" dirty="0"/>
          </a:p>
        </p:txBody>
      </p:sp>
      <p:graphicFrame>
        <p:nvGraphicFramePr>
          <p:cNvPr id="26628" name="图表 3"/>
          <p:cNvGraphicFramePr>
            <a:graphicFrameLocks noGrp="1"/>
          </p:cNvGraphicFramePr>
          <p:nvPr>
            <p:ph sz="quarter" idx="2"/>
            <p:extLst>
              <p:ext uri="{D42A27DB-BD31-4B8C-83A1-F6EECF244321}">
                <p14:modId xmlns:p14="http://schemas.microsoft.com/office/powerpoint/2010/main" val="135464837"/>
              </p:ext>
            </p:extLst>
          </p:nvPr>
        </p:nvGraphicFramePr>
        <p:xfrm>
          <a:off x="4727975" y="1200151"/>
          <a:ext cx="2831306" cy="1639491"/>
        </p:xfrm>
        <a:graphic>
          <a:graphicData uri="http://schemas.openxmlformats.org/presentationml/2006/ole">
            <mc:AlternateContent xmlns:mc="http://schemas.openxmlformats.org/markup-compatibility/2006">
              <mc:Choice xmlns:v="urn:schemas-microsoft-com:vml" Requires="v">
                <p:oleObj spid="_x0000_s2605" r:id="rId4" imgW="7517019" imgH="4352921" progId="Excel.Chart.8">
                  <p:embed/>
                </p:oleObj>
              </mc:Choice>
              <mc:Fallback>
                <p:oleObj r:id="rId4" imgW="7517019" imgH="435292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975" y="1200151"/>
                        <a:ext cx="2831306" cy="16394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162821" name="Rectangle 5"/>
          <p:cNvSpPr>
            <a:spLocks noChangeArrowheads="1"/>
          </p:cNvSpPr>
          <p:nvPr/>
        </p:nvSpPr>
        <p:spPr bwMode="auto">
          <a:xfrm>
            <a:off x="1143001" y="-300082"/>
            <a:ext cx="184731" cy="600164"/>
          </a:xfrm>
          <a:prstGeom prst="rect">
            <a:avLst/>
          </a:prstGeom>
          <a:noFill/>
          <a:ln>
            <a:noFill/>
          </a:ln>
          <a:effectLst/>
        </p:spPr>
        <p:txBody>
          <a:bodyPr wrap="none" anchor="ctr">
            <a:spAutoFit/>
          </a:bodyPr>
          <a:lstStyle/>
          <a:p>
            <a:pPr>
              <a:defRPr/>
            </a:pPr>
            <a:endParaRPr lang="zh-CN" altLang="en-US" sz="3300">
              <a:latin typeface="Arial" pitchFamily="34" charset="0"/>
              <a:ea typeface="宋体" pitchFamily="2" charset="-122"/>
              <a:cs typeface="+mn-cs"/>
            </a:endParaRPr>
          </a:p>
        </p:txBody>
      </p:sp>
      <p:grpSp>
        <p:nvGrpSpPr>
          <p:cNvPr id="5" name="组 4"/>
          <p:cNvGrpSpPr/>
          <p:nvPr/>
        </p:nvGrpSpPr>
        <p:grpSpPr>
          <a:xfrm>
            <a:off x="4242430" y="2943713"/>
            <a:ext cx="3758573" cy="1814853"/>
            <a:chOff x="4132568" y="4041898"/>
            <a:chExt cx="5011431" cy="2419804"/>
          </a:xfrm>
        </p:grpSpPr>
        <p:pic>
          <p:nvPicPr>
            <p:cNvPr id="18" name="图片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7552" y="4041898"/>
              <a:ext cx="3786447" cy="2419804"/>
            </a:xfrm>
            <a:prstGeom prst="rect">
              <a:avLst/>
            </a:prstGeom>
          </p:spPr>
        </p:pic>
        <p:sp>
          <p:nvSpPr>
            <p:cNvPr id="4" name="圆角矩形标注 3"/>
            <p:cNvSpPr/>
            <p:nvPr/>
          </p:nvSpPr>
          <p:spPr bwMode="auto">
            <a:xfrm>
              <a:off x="4132568" y="5134852"/>
              <a:ext cx="1383994" cy="443686"/>
            </a:xfrm>
            <a:prstGeom prst="wedgeRoundRectCallout">
              <a:avLst>
                <a:gd name="adj1" fmla="val 46756"/>
                <a:gd name="adj2" fmla="val -143760"/>
                <a:gd name="adj3" fmla="val 16667"/>
              </a:avLst>
            </a:prstGeom>
            <a:solidFill>
              <a:schemeClr val="accent1">
                <a:alpha val="47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783"/>
              <a:r>
                <a:rPr lang="zh-CN" altLang="en-US" sz="1200" b="0" dirty="0">
                  <a:solidFill>
                    <a:srgbClr val="FF0000"/>
                  </a:solidFill>
                  <a:latin typeface="Arial" charset="0"/>
                  <a:ea typeface="宋体" charset="0"/>
                  <a:cs typeface="宋体" charset="0"/>
                </a:rPr>
                <a:t>高能所站点</a:t>
              </a:r>
            </a:p>
          </p:txBody>
        </p:sp>
      </p:grpSp>
    </p:spTree>
    <p:extLst>
      <p:ext uri="{BB962C8B-B14F-4D97-AF65-F5344CB8AC3E}">
        <p14:creationId xmlns:p14="http://schemas.microsoft.com/office/powerpoint/2010/main" val="146679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0275" y="264761"/>
            <a:ext cx="4743450" cy="514350"/>
          </a:xfrm>
        </p:spPr>
        <p:txBody>
          <a:bodyPr/>
          <a:lstStyle/>
          <a:p>
            <a:r>
              <a:rPr kumimoji="1" lang="en-US" altLang="zh-CN" dirty="0" err="1"/>
              <a:t>perfSONAR</a:t>
            </a:r>
            <a:r>
              <a:rPr kumimoji="1" lang="en-US" altLang="zh-CN" dirty="0"/>
              <a:t> @IHEP</a:t>
            </a:r>
            <a:endParaRPr kumimoji="1" lang="zh-CN" altLang="en-US" dirty="0"/>
          </a:p>
        </p:txBody>
      </p:sp>
      <p:sp>
        <p:nvSpPr>
          <p:cNvPr id="3" name="内容占位符 2"/>
          <p:cNvSpPr>
            <a:spLocks noGrp="1"/>
          </p:cNvSpPr>
          <p:nvPr>
            <p:ph idx="1"/>
          </p:nvPr>
        </p:nvSpPr>
        <p:spPr>
          <a:xfrm>
            <a:off x="1360538" y="815277"/>
            <a:ext cx="6124998" cy="3135769"/>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anchor="t" anchorCtr="0" compatLnSpc="1">
            <a:prstTxWarp prst="textNoShape">
              <a:avLst/>
            </a:prstTxWarp>
          </a:bodyPr>
          <a:lstStyle/>
          <a:p>
            <a:r>
              <a:rPr kumimoji="1" lang="zh-CN" altLang="en-US" sz="1800" b="0" dirty="0"/>
              <a:t>两个</a:t>
            </a:r>
            <a:r>
              <a:rPr kumimoji="1" lang="en-US" altLang="zh-CN" sz="1800" b="0" dirty="0" err="1"/>
              <a:t>perfSONAR</a:t>
            </a:r>
            <a:r>
              <a:rPr kumimoji="1" lang="zh-CN" altLang="en-US" sz="1800" b="0" dirty="0"/>
              <a:t>节点</a:t>
            </a:r>
            <a:r>
              <a:rPr kumimoji="1" lang="zh-CN" altLang="zh-CN" sz="1800" b="0" dirty="0"/>
              <a:t>，</a:t>
            </a:r>
            <a:r>
              <a:rPr kumimoji="1" lang="zh-CN" altLang="en-US" sz="1800" b="0" dirty="0"/>
              <a:t>部署在高能所，分别检测网络带宽和网络延时</a:t>
            </a:r>
            <a:endParaRPr kumimoji="1" lang="en-US" altLang="zh-CN" sz="1800" b="0" dirty="0"/>
          </a:p>
          <a:p>
            <a:pPr lvl="1"/>
            <a:r>
              <a:rPr kumimoji="1" lang="en-US" altLang="zh-CN" sz="1500" b="0" dirty="0"/>
              <a:t>Bandwidth: </a:t>
            </a:r>
            <a:r>
              <a:rPr kumimoji="1" lang="en-US" altLang="zh-CN" sz="1500" b="0" dirty="0" err="1"/>
              <a:t>perfsonar.ihep.ac.cn</a:t>
            </a:r>
            <a:endParaRPr kumimoji="1" lang="en-US" altLang="zh-CN" sz="1500" b="0" dirty="0"/>
          </a:p>
          <a:p>
            <a:pPr lvl="1"/>
            <a:r>
              <a:rPr kumimoji="1" lang="en-US" altLang="zh-CN" sz="1500" b="0" dirty="0"/>
              <a:t>Latency: perfsonar2.ihep.ac.cn</a:t>
            </a:r>
          </a:p>
          <a:p>
            <a:pPr marL="257168" lvl="1" indent="-257168">
              <a:spcBef>
                <a:spcPct val="10000"/>
              </a:spcBef>
              <a:spcAft>
                <a:spcPct val="30000"/>
              </a:spcAft>
              <a:buClr>
                <a:srgbClr val="ECAE14"/>
              </a:buClr>
              <a:buSzPct val="110000"/>
            </a:pPr>
            <a:r>
              <a:rPr kumimoji="1" lang="en-US" altLang="zh-CN" b="0" dirty="0" err="1">
                <a:solidFill>
                  <a:srgbClr val="000099"/>
                </a:solidFill>
                <a:ea typeface="+mn-ea"/>
                <a:cs typeface="+mn-cs"/>
              </a:rPr>
              <a:t>PingER</a:t>
            </a:r>
            <a:r>
              <a:rPr kumimoji="1" lang="zh-CN" altLang="en-US" b="0" dirty="0">
                <a:solidFill>
                  <a:srgbClr val="000099"/>
                </a:solidFill>
                <a:ea typeface="+mn-ea"/>
                <a:cs typeface="+mn-cs"/>
              </a:rPr>
              <a:t>监测节点，检测网络连通性等等</a:t>
            </a:r>
            <a:endParaRPr kumimoji="1" lang="en-US" altLang="zh-CN" b="0" dirty="0">
              <a:solidFill>
                <a:srgbClr val="000099"/>
              </a:solidFill>
              <a:ea typeface="+mn-ea"/>
              <a:cs typeface="+mn-cs"/>
            </a:endParaRPr>
          </a:p>
          <a:p>
            <a:pPr lvl="1">
              <a:buSzPct val="110000"/>
            </a:pPr>
            <a:r>
              <a:rPr kumimoji="1" lang="en-US" altLang="zh-CN" sz="1500" b="0" dirty="0"/>
              <a:t>v-</a:t>
            </a:r>
            <a:r>
              <a:rPr kumimoji="1" lang="en-US" altLang="zh-CN" sz="1500" b="0" dirty="0" err="1"/>
              <a:t>www.ihep.ac.cn</a:t>
            </a:r>
            <a:endParaRPr kumimoji="1" lang="en-US" altLang="zh-CN" sz="1500" b="0" dirty="0"/>
          </a:p>
          <a:p>
            <a:pPr lvl="1">
              <a:buSzPct val="110000"/>
            </a:pPr>
            <a:r>
              <a:rPr kumimoji="1" lang="en-US" altLang="zh-CN" sz="1500" b="0" dirty="0"/>
              <a:t>http://</a:t>
            </a:r>
            <a:r>
              <a:rPr kumimoji="1" lang="en-US" altLang="zh-CN" sz="1500" b="0" dirty="0" err="1"/>
              <a:t>pinger.fnal.gov</a:t>
            </a:r>
            <a:r>
              <a:rPr kumimoji="1" lang="en-US" altLang="zh-CN" sz="1500" b="0" dirty="0"/>
              <a:t>/</a:t>
            </a:r>
            <a:r>
              <a:rPr kumimoji="1" lang="en-US" altLang="zh-CN" sz="1500" b="0" dirty="0" err="1"/>
              <a:t>participants.html</a:t>
            </a:r>
            <a:endParaRPr kumimoji="1" lang="en-US" altLang="zh-CN" sz="1500" b="0" dirty="0"/>
          </a:p>
          <a:p>
            <a:pPr lvl="1"/>
            <a:endParaRPr kumimoji="1" lang="en-US" altLang="zh-CN" sz="1350" dirty="0"/>
          </a:p>
          <a:p>
            <a:endParaRPr kumimoji="1" lang="zh-CN" altLang="en-US" sz="1800" dirty="0"/>
          </a:p>
        </p:txBody>
      </p:sp>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4660" y="3008508"/>
            <a:ext cx="1879763" cy="2074526"/>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5957" y="3011030"/>
            <a:ext cx="2793943" cy="2087122"/>
          </a:xfrm>
          <a:prstGeom prst="rect">
            <a:avLst/>
          </a:prstGeom>
        </p:spPr>
      </p:pic>
    </p:spTree>
    <p:extLst>
      <p:ext uri="{BB962C8B-B14F-4D97-AF65-F5344CB8AC3E}">
        <p14:creationId xmlns:p14="http://schemas.microsoft.com/office/powerpoint/2010/main" val="39155108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43025" y="257175"/>
            <a:ext cx="6457950" cy="514350"/>
          </a:xfrm>
        </p:spPr>
        <p:txBody>
          <a:bodyPr/>
          <a:lstStyle/>
          <a:p>
            <a:r>
              <a:rPr lang="en-US" altLang="zh-CN" sz="3000" dirty="0" err="1"/>
              <a:t>perfSONAR</a:t>
            </a:r>
            <a:r>
              <a:rPr lang="en-US" altLang="zh-CN" sz="3000" dirty="0"/>
              <a:t> dashboards</a:t>
            </a:r>
            <a:endParaRPr kumimoji="1" lang="zh-CN" altLang="en-US" sz="3000" dirty="0"/>
          </a:p>
        </p:txBody>
      </p:sp>
      <p:pic>
        <p:nvPicPr>
          <p:cNvPr id="5" name="内容占位符 4"/>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6" name="矩形 5"/>
          <p:cNvSpPr/>
          <p:nvPr/>
        </p:nvSpPr>
        <p:spPr bwMode="auto">
          <a:xfrm>
            <a:off x="1594186" y="2663888"/>
            <a:ext cx="6336632" cy="120316"/>
          </a:xfrm>
          <a:prstGeom prst="rect">
            <a:avLst/>
          </a:prstGeom>
          <a:blipFill dpi="0" rotWithShape="0">
            <a:blip/>
            <a:srcRect/>
            <a:tile tx="0" ty="0" sx="100000" sy="100000" flip="none" algn="tl"/>
          </a:blip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783"/>
            <a:endParaRPr lang="zh-CN" altLang="en-US" sz="3300" dirty="0">
              <a:ln>
                <a:solidFill>
                  <a:schemeClr val="accent2">
                    <a:lumMod val="50000"/>
                  </a:schemeClr>
                </a:solidFill>
              </a:ln>
            </a:endParaRPr>
          </a:p>
        </p:txBody>
      </p:sp>
    </p:spTree>
    <p:extLst>
      <p:ext uri="{BB962C8B-B14F-4D97-AF65-F5344CB8AC3E}">
        <p14:creationId xmlns:p14="http://schemas.microsoft.com/office/powerpoint/2010/main" val="2892553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493658" y="2654322"/>
            <a:ext cx="6156684" cy="2056220"/>
          </a:xfrm>
          <a:prstGeom prst="rect">
            <a:avLst/>
          </a:prstGeom>
        </p:spPr>
      </p:pic>
      <p:pic>
        <p:nvPicPr>
          <p:cNvPr id="6" name="图片 5"/>
          <p:cNvPicPr>
            <a:picLocks noChangeAspect="1"/>
          </p:cNvPicPr>
          <p:nvPr/>
        </p:nvPicPr>
        <p:blipFill>
          <a:blip r:embed="rId4"/>
          <a:stretch>
            <a:fillRect/>
          </a:stretch>
        </p:blipFill>
        <p:spPr>
          <a:xfrm>
            <a:off x="1601673" y="14946"/>
            <a:ext cx="6048671" cy="2454382"/>
          </a:xfrm>
          <a:prstGeom prst="rect">
            <a:avLst/>
          </a:prstGeom>
        </p:spPr>
      </p:pic>
      <p:sp>
        <p:nvSpPr>
          <p:cNvPr id="2" name="文本框 1"/>
          <p:cNvSpPr txBox="1"/>
          <p:nvPr/>
        </p:nvSpPr>
        <p:spPr>
          <a:xfrm>
            <a:off x="6426933" y="912318"/>
            <a:ext cx="1415772" cy="461665"/>
          </a:xfrm>
          <a:prstGeom prst="rect">
            <a:avLst/>
          </a:prstGeom>
          <a:noFill/>
        </p:spPr>
        <p:txBody>
          <a:bodyPr wrap="none" rtlCol="0">
            <a:spAutoFit/>
          </a:bodyPr>
          <a:lstStyle/>
          <a:p>
            <a:r>
              <a:rPr kumimoji="1" lang="zh-CN" altLang="en-US" sz="1200" b="0" dirty="0">
                <a:solidFill>
                  <a:srgbClr val="000090"/>
                </a:solidFill>
                <a:effectLst/>
              </a:rPr>
              <a:t>高能所与日本之间</a:t>
            </a:r>
            <a:br>
              <a:rPr kumimoji="1" lang="zh-CN" altLang="en-US" sz="1200" b="0" dirty="0">
                <a:solidFill>
                  <a:srgbClr val="000090"/>
                </a:solidFill>
                <a:effectLst/>
              </a:rPr>
            </a:br>
            <a:r>
              <a:rPr kumimoji="1" lang="zh-CN" altLang="en-US" sz="1200" b="0" dirty="0">
                <a:solidFill>
                  <a:srgbClr val="000090"/>
                </a:solidFill>
                <a:effectLst/>
              </a:rPr>
              <a:t>的网络吞吐能力</a:t>
            </a:r>
          </a:p>
        </p:txBody>
      </p:sp>
      <p:sp>
        <p:nvSpPr>
          <p:cNvPr id="5" name="文本框 4"/>
          <p:cNvSpPr txBox="1"/>
          <p:nvPr/>
        </p:nvSpPr>
        <p:spPr>
          <a:xfrm>
            <a:off x="6426933" y="3481809"/>
            <a:ext cx="1415772" cy="461665"/>
          </a:xfrm>
          <a:prstGeom prst="rect">
            <a:avLst/>
          </a:prstGeom>
          <a:noFill/>
        </p:spPr>
        <p:txBody>
          <a:bodyPr wrap="none" rtlCol="0">
            <a:spAutoFit/>
          </a:bodyPr>
          <a:lstStyle/>
          <a:p>
            <a:r>
              <a:rPr kumimoji="1" lang="zh-CN" altLang="en-US" sz="1200" b="0" dirty="0">
                <a:solidFill>
                  <a:srgbClr val="000090"/>
                </a:solidFill>
                <a:effectLst/>
              </a:rPr>
              <a:t>高能所与德国之间</a:t>
            </a:r>
            <a:br>
              <a:rPr kumimoji="1" lang="zh-CN" altLang="en-US" sz="1200" b="0" dirty="0">
                <a:solidFill>
                  <a:srgbClr val="000090"/>
                </a:solidFill>
                <a:effectLst/>
              </a:rPr>
            </a:br>
            <a:r>
              <a:rPr kumimoji="1" lang="zh-CN" altLang="en-US" sz="1200" b="0" dirty="0">
                <a:solidFill>
                  <a:srgbClr val="000090"/>
                </a:solidFill>
                <a:effectLst/>
              </a:rPr>
              <a:t>的网络吞吐能力</a:t>
            </a:r>
          </a:p>
        </p:txBody>
      </p:sp>
    </p:spTree>
    <p:extLst>
      <p:ext uri="{BB962C8B-B14F-4D97-AF65-F5344CB8AC3E}">
        <p14:creationId xmlns:p14="http://schemas.microsoft.com/office/powerpoint/2010/main" val="3045687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1601" y="228600"/>
            <a:ext cx="6395604" cy="514350"/>
          </a:xfrm>
        </p:spPr>
        <p:txBody>
          <a:bodyPr/>
          <a:lstStyle/>
          <a:p>
            <a:r>
              <a:rPr lang="en-US" altLang="zh-CN" sz="3000" dirty="0"/>
              <a:t>Data traffic  (IPv4 vs IPv6)</a:t>
            </a:r>
            <a:endParaRPr lang="zh-CN" altLang="en-US" sz="3000" dirty="0"/>
          </a:p>
        </p:txBody>
      </p:sp>
      <p:pic>
        <p:nvPicPr>
          <p:cNvPr id="4" name="图片 3"/>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66408" y="931452"/>
            <a:ext cx="6252501" cy="2768119"/>
          </a:xfrm>
          <a:prstGeom prst="rect">
            <a:avLst/>
          </a:prstGeom>
        </p:spPr>
      </p:pic>
      <p:sp>
        <p:nvSpPr>
          <p:cNvPr id="5" name="标题 1"/>
          <p:cNvSpPr txBox="1">
            <a:spLocks/>
          </p:cNvSpPr>
          <p:nvPr/>
        </p:nvSpPr>
        <p:spPr bwMode="auto">
          <a:xfrm>
            <a:off x="1371601" y="3925901"/>
            <a:ext cx="6395604" cy="9890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9pPr>
          </a:lstStyle>
          <a:p>
            <a:pPr defTabSz="685783">
              <a:lnSpc>
                <a:spcPct val="110000"/>
              </a:lnSpc>
            </a:pPr>
            <a:r>
              <a:rPr lang="en-US" altLang="zh-CN" sz="1800" b="0" kern="0" dirty="0"/>
              <a:t>Statistics on Sept. 08, 2019 </a:t>
            </a:r>
          </a:p>
          <a:p>
            <a:pPr defTabSz="685783">
              <a:lnSpc>
                <a:spcPct val="110000"/>
              </a:lnSpc>
            </a:pPr>
            <a:r>
              <a:rPr lang="en-US" altLang="zh-CN" sz="1500" b="0" kern="0" dirty="0"/>
              <a:t>Inbound, IPv4: 85%</a:t>
            </a:r>
            <a:r>
              <a:rPr lang="zh-CN" altLang="en-US" sz="1500" b="0" kern="0" dirty="0"/>
              <a:t>，</a:t>
            </a:r>
            <a:r>
              <a:rPr lang="en-US" altLang="zh-CN" sz="1500" b="0" kern="0" dirty="0"/>
              <a:t>IPv6: 15%</a:t>
            </a:r>
          </a:p>
          <a:p>
            <a:pPr defTabSz="685783">
              <a:lnSpc>
                <a:spcPct val="110000"/>
              </a:lnSpc>
            </a:pPr>
            <a:r>
              <a:rPr lang="en-US" altLang="zh-CN" sz="1500" b="0" kern="0" dirty="0"/>
              <a:t>Outbound,  IPv4: 41%, IPv6: 59%</a:t>
            </a:r>
          </a:p>
          <a:p>
            <a:pPr defTabSz="685783"/>
            <a:endParaRPr lang="zh-CN" altLang="en-US" sz="1200" kern="0" dirty="0">
              <a:solidFill>
                <a:schemeClr val="tx1"/>
              </a:solidFill>
            </a:endParaRPr>
          </a:p>
        </p:txBody>
      </p:sp>
    </p:spTree>
    <p:extLst>
      <p:ext uri="{BB962C8B-B14F-4D97-AF65-F5344CB8AC3E}">
        <p14:creationId xmlns:p14="http://schemas.microsoft.com/office/powerpoint/2010/main" val="1207145068"/>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301290" y="764381"/>
            <a:ext cx="6541427" cy="2414589"/>
          </a:xfrm>
        </p:spPr>
        <p:txBody>
          <a:bodyPr>
            <a:noAutofit/>
          </a:bodyPr>
          <a:lstStyle/>
          <a:p>
            <a:pPr marL="135728" indent="-135728">
              <a:spcBef>
                <a:spcPts val="0"/>
              </a:spcBef>
              <a:spcAft>
                <a:spcPts val="0"/>
              </a:spcAft>
              <a:defRPr/>
            </a:pPr>
            <a:r>
              <a:rPr lang="zh-CN" altLang="en-US" sz="1500" b="0" kern="1200" dirty="0"/>
              <a:t>基于</a:t>
            </a:r>
            <a:r>
              <a:rPr lang="en-US" altLang="zh-CN" sz="1500" b="0" kern="1200" dirty="0"/>
              <a:t>DIRAC</a:t>
            </a:r>
            <a:r>
              <a:rPr lang="zh-CN" altLang="en-US" sz="1500" b="0" kern="1200" dirty="0"/>
              <a:t>建立了分布式计算系统，实现了对集群、网格和云等类型的资源整合</a:t>
            </a:r>
            <a:endParaRPr lang="en-US" altLang="zh-CN" sz="1500" b="0" kern="1200" dirty="0"/>
          </a:p>
          <a:p>
            <a:pPr marL="435758" lvl="1" indent="-135728">
              <a:spcBef>
                <a:spcPts val="0"/>
              </a:spcBef>
              <a:spcAft>
                <a:spcPts val="0"/>
              </a:spcAft>
              <a:defRPr/>
            </a:pPr>
            <a:r>
              <a:rPr lang="zh-CN" altLang="en-US" sz="1200" b="0" kern="1200" dirty="0"/>
              <a:t>资源量超过</a:t>
            </a:r>
            <a:r>
              <a:rPr lang="en-US" altLang="zh-CN" sz="1200" b="0" kern="1200" dirty="0"/>
              <a:t>3500</a:t>
            </a:r>
            <a:r>
              <a:rPr lang="zh-CN" altLang="en-US" sz="1200" b="0" kern="1200" dirty="0"/>
              <a:t>核，共有</a:t>
            </a:r>
            <a:r>
              <a:rPr lang="en-US" altLang="zh-CN" sz="1200" b="0" kern="1200" dirty="0"/>
              <a:t>18</a:t>
            </a:r>
            <a:r>
              <a:rPr lang="zh-CN" altLang="en-US" sz="1200" b="0" kern="1200" dirty="0"/>
              <a:t>个国内外站点加入</a:t>
            </a:r>
            <a:endParaRPr lang="en-US" altLang="zh-CN" sz="1200" b="0" kern="1200" dirty="0"/>
          </a:p>
          <a:p>
            <a:pPr marL="435758" lvl="1" indent="-135728">
              <a:spcBef>
                <a:spcPts val="0"/>
              </a:spcBef>
              <a:spcAft>
                <a:spcPts val="0"/>
              </a:spcAft>
              <a:defRPr/>
            </a:pPr>
            <a:r>
              <a:rPr lang="zh-CN" altLang="en-US" sz="1200" b="0" kern="1200" dirty="0"/>
              <a:t>高能所（</a:t>
            </a:r>
            <a:r>
              <a:rPr lang="en-US" altLang="zh-CN" sz="1200" b="0" kern="1200" dirty="0"/>
              <a:t>IHEP</a:t>
            </a:r>
            <a:r>
              <a:rPr lang="zh-CN" altLang="en-US" sz="1200" b="0" kern="1200" dirty="0"/>
              <a:t>）与欧洲、美国、国内大学之间网络带宽为</a:t>
            </a:r>
            <a:r>
              <a:rPr lang="en-US" altLang="zh-CN" sz="1200" b="0" kern="1200" dirty="0"/>
              <a:t>10Gb/s</a:t>
            </a:r>
          </a:p>
          <a:p>
            <a:pPr marL="435758" lvl="1" indent="-135728">
              <a:spcBef>
                <a:spcPts val="0"/>
              </a:spcBef>
              <a:spcAft>
                <a:spcPts val="0"/>
              </a:spcAft>
              <a:defRPr/>
            </a:pPr>
            <a:r>
              <a:rPr lang="zh-CN" altLang="en-US" sz="1200" b="0" kern="1200" dirty="0"/>
              <a:t>实现对资源合理有效调配，即不影响本地用户使用情况下，充分利用资源的闲置时间</a:t>
            </a:r>
            <a:endParaRPr lang="en-US" altLang="zh-CN" sz="1200" b="0" kern="1200" dirty="0"/>
          </a:p>
          <a:p>
            <a:pPr marL="135728" indent="-135728">
              <a:spcBef>
                <a:spcPts val="0"/>
              </a:spcBef>
              <a:spcAft>
                <a:spcPts val="0"/>
              </a:spcAft>
              <a:defRPr/>
            </a:pPr>
            <a:r>
              <a:rPr lang="zh-CN" altLang="en-US" sz="1500" b="0" kern="1200" dirty="0"/>
              <a:t>该系统通过资源整合共享方式支持多个实验，包括</a:t>
            </a:r>
            <a:r>
              <a:rPr lang="en-US" altLang="zh-CN" sz="1500" b="0" kern="1200" dirty="0"/>
              <a:t>BESIII, CEPC, JUNO</a:t>
            </a:r>
          </a:p>
          <a:p>
            <a:pPr marL="435758" lvl="1" indent="-135728">
              <a:spcBef>
                <a:spcPts val="0"/>
              </a:spcBef>
              <a:spcAft>
                <a:spcPts val="0"/>
              </a:spcAft>
              <a:defRPr/>
            </a:pPr>
            <a:r>
              <a:rPr lang="zh-CN" altLang="en-US" sz="1200" b="0" kern="1200" dirty="0"/>
              <a:t>提供了统一的平台，使得实验用户可以不受地域限制方便地使用分布异构的计算资源</a:t>
            </a:r>
            <a:endParaRPr lang="en-US" altLang="zh-CN" sz="1200" b="0" kern="1200" dirty="0"/>
          </a:p>
          <a:p>
            <a:pPr marL="135728" indent="-135728">
              <a:spcBef>
                <a:spcPts val="0"/>
              </a:spcBef>
              <a:spcAft>
                <a:spcPts val="0"/>
              </a:spcAft>
              <a:defRPr/>
            </a:pPr>
            <a:r>
              <a:rPr lang="zh-CN" altLang="en-US" sz="1500" b="0" kern="1200" dirty="0"/>
              <a:t>建立了网格存储系统和数据传输系统，实现了实验各合作单位间的高速数据共享</a:t>
            </a:r>
            <a:endParaRPr lang="en-US" altLang="zh-CN" sz="1500" b="0" kern="1200" dirty="0"/>
          </a:p>
          <a:p>
            <a:pPr marL="435758" lvl="1" indent="-135728">
              <a:spcBef>
                <a:spcPts val="0"/>
              </a:spcBef>
              <a:spcAft>
                <a:spcPts val="0"/>
              </a:spcAft>
              <a:defRPr/>
            </a:pPr>
            <a:r>
              <a:rPr lang="zh-CN" altLang="en-US" sz="1200" b="0" kern="1200" dirty="0"/>
              <a:t>总存储量达到</a:t>
            </a:r>
            <a:r>
              <a:rPr lang="en-US" altLang="zh-CN" sz="1200" b="0" kern="1200" dirty="0"/>
              <a:t>~500TB</a:t>
            </a:r>
            <a:r>
              <a:rPr lang="zh-CN" altLang="en-US" sz="1200" b="0" kern="1200" dirty="0"/>
              <a:t>，传输速度超过</a:t>
            </a:r>
            <a:r>
              <a:rPr lang="en-US" altLang="zh-CN" sz="1200" b="0" kern="1200" dirty="0"/>
              <a:t>1Gb/s</a:t>
            </a:r>
          </a:p>
        </p:txBody>
      </p:sp>
      <p:sp>
        <p:nvSpPr>
          <p:cNvPr id="4099" name="标题 1"/>
          <p:cNvSpPr txBox="1">
            <a:spLocks/>
          </p:cNvSpPr>
          <p:nvPr/>
        </p:nvSpPr>
        <p:spPr bwMode="auto">
          <a:xfrm>
            <a:off x="1602519" y="328613"/>
            <a:ext cx="5928064"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3000">
                <a:solidFill>
                  <a:srgbClr val="000066"/>
                </a:solidFill>
                <a:latin typeface="Tahoma" charset="0"/>
                <a:ea typeface="黑体" charset="0"/>
                <a:cs typeface="黑体" charset="0"/>
              </a:defRPr>
            </a:lvl1pPr>
            <a:lvl2pPr>
              <a:defRPr sz="2800">
                <a:solidFill>
                  <a:srgbClr val="CC0000"/>
                </a:solidFill>
                <a:latin typeface="Tahoma" charset="0"/>
                <a:ea typeface="楷体_GB2312" charset="0"/>
                <a:cs typeface="楷体_GB2312" charset="0"/>
              </a:defRPr>
            </a:lvl2pPr>
            <a:lvl3pPr>
              <a:defRPr sz="2400">
                <a:solidFill>
                  <a:schemeClr val="tx1"/>
                </a:solidFill>
                <a:latin typeface="Tahoma" charset="0"/>
                <a:ea typeface="宋体" charset="0"/>
                <a:cs typeface="宋体" charset="0"/>
              </a:defRPr>
            </a:lvl3pPr>
            <a:lvl4pPr>
              <a:defRPr sz="2000">
                <a:solidFill>
                  <a:schemeClr val="tx1"/>
                </a:solidFill>
                <a:latin typeface="Tahoma" charset="0"/>
                <a:ea typeface="宋体" charset="0"/>
              </a:defRPr>
            </a:lvl4pPr>
            <a:lvl5pPr>
              <a:defRPr sz="2000">
                <a:solidFill>
                  <a:schemeClr val="tx1"/>
                </a:solidFill>
                <a:latin typeface="Tahoma" charset="0"/>
                <a:ea typeface="宋体" charset="0"/>
              </a:defRPr>
            </a:lvl5pPr>
            <a:lvl6pPr eaLnBrk="0" hangingPunct="0">
              <a:buFont typeface="Wingdings" charset="0"/>
              <a:defRPr sz="2000">
                <a:solidFill>
                  <a:schemeClr val="tx1"/>
                </a:solidFill>
                <a:latin typeface="Tahoma" charset="0"/>
                <a:ea typeface="宋体" charset="0"/>
              </a:defRPr>
            </a:lvl6pPr>
            <a:lvl7pPr eaLnBrk="0" hangingPunct="0">
              <a:buFont typeface="Wingdings" charset="0"/>
              <a:defRPr sz="2000">
                <a:solidFill>
                  <a:schemeClr val="tx1"/>
                </a:solidFill>
                <a:latin typeface="Tahoma" charset="0"/>
                <a:ea typeface="宋体" charset="0"/>
              </a:defRPr>
            </a:lvl7pPr>
            <a:lvl8pPr eaLnBrk="0" hangingPunct="0">
              <a:buFont typeface="Wingdings" charset="0"/>
              <a:defRPr sz="2000">
                <a:solidFill>
                  <a:schemeClr val="tx1"/>
                </a:solidFill>
                <a:latin typeface="Tahoma" charset="0"/>
                <a:ea typeface="宋体" charset="0"/>
              </a:defRPr>
            </a:lvl8pPr>
            <a:lvl9pPr eaLnBrk="0" hangingPunct="0">
              <a:buFont typeface="Wingdings" charset="0"/>
              <a:defRPr sz="2000">
                <a:solidFill>
                  <a:schemeClr val="tx1"/>
                </a:solidFill>
                <a:latin typeface="Tahoma" charset="0"/>
                <a:ea typeface="宋体" charset="0"/>
              </a:defRPr>
            </a:lvl9pPr>
          </a:lstStyle>
          <a:p>
            <a:pPr algn="ctr"/>
            <a:r>
              <a:rPr kumimoji="1" lang="zh-CN" altLang="en-US" b="0" dirty="0">
                <a:solidFill>
                  <a:srgbClr val="FF3300"/>
                </a:solidFill>
                <a:effectLst/>
                <a:latin typeface="+mj-lt"/>
                <a:ea typeface="+mj-ea"/>
                <a:cs typeface="+mj-cs"/>
              </a:rPr>
              <a:t>基于分布式计算的资源共享</a:t>
            </a:r>
          </a:p>
        </p:txBody>
      </p:sp>
      <p:pic>
        <p:nvPicPr>
          <p:cNvPr id="4100" name="图片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9818" y="3043243"/>
            <a:ext cx="3446037" cy="1956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图片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8235" y="3078363"/>
            <a:ext cx="2228108" cy="1887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102" name="直接箭头连接符 8"/>
          <p:cNvCxnSpPr>
            <a:cxnSpLocks noChangeShapeType="1"/>
          </p:cNvCxnSpPr>
          <p:nvPr/>
        </p:nvCxnSpPr>
        <p:spPr bwMode="auto">
          <a:xfrm flipH="1" flipV="1">
            <a:off x="3374409" y="3802856"/>
            <a:ext cx="1027766" cy="219075"/>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4103" name="直接箭头连接符 9"/>
          <p:cNvCxnSpPr>
            <a:cxnSpLocks noChangeShapeType="1"/>
          </p:cNvCxnSpPr>
          <p:nvPr/>
        </p:nvCxnSpPr>
        <p:spPr bwMode="auto">
          <a:xfrm flipH="1" flipV="1">
            <a:off x="2197152" y="3839770"/>
            <a:ext cx="2205025" cy="182165"/>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xmlns="">
                <a:noFill/>
              </a14:hiddenFill>
            </a:ext>
          </a:extLst>
        </p:spPr>
      </p:cxnSp>
      <p:sp>
        <p:nvSpPr>
          <p:cNvPr id="4105" name="文本框 21"/>
          <p:cNvSpPr txBox="1">
            <a:spLocks noChangeArrowheads="1"/>
          </p:cNvSpPr>
          <p:nvPr/>
        </p:nvSpPr>
        <p:spPr bwMode="auto">
          <a:xfrm>
            <a:off x="4226299" y="3701654"/>
            <a:ext cx="60676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a:solidFill>
                  <a:srgbClr val="000066"/>
                </a:solidFill>
                <a:latin typeface="Tahoma" charset="0"/>
                <a:ea typeface="黑体" charset="0"/>
                <a:cs typeface="黑体" charset="0"/>
              </a:defRPr>
            </a:lvl1pPr>
            <a:lvl2pPr>
              <a:defRPr sz="2800">
                <a:solidFill>
                  <a:srgbClr val="CC0000"/>
                </a:solidFill>
                <a:latin typeface="Tahoma" charset="0"/>
                <a:ea typeface="楷体_GB2312" charset="0"/>
                <a:cs typeface="楷体_GB2312" charset="0"/>
              </a:defRPr>
            </a:lvl2pPr>
            <a:lvl3pPr>
              <a:defRPr sz="2400">
                <a:solidFill>
                  <a:schemeClr val="tx1"/>
                </a:solidFill>
                <a:latin typeface="Tahoma" charset="0"/>
                <a:ea typeface="宋体" charset="0"/>
                <a:cs typeface="宋体" charset="0"/>
              </a:defRPr>
            </a:lvl3pPr>
            <a:lvl4pPr>
              <a:defRPr sz="2000">
                <a:solidFill>
                  <a:schemeClr val="tx1"/>
                </a:solidFill>
                <a:latin typeface="Tahoma" charset="0"/>
                <a:ea typeface="宋体" charset="0"/>
              </a:defRPr>
            </a:lvl4pPr>
            <a:lvl5pPr>
              <a:defRPr sz="2000">
                <a:solidFill>
                  <a:schemeClr val="tx1"/>
                </a:solidFill>
                <a:latin typeface="Tahoma" charset="0"/>
                <a:ea typeface="宋体" charset="0"/>
              </a:defRPr>
            </a:lvl5pPr>
            <a:lvl6pPr eaLnBrk="0" hangingPunct="0">
              <a:buFont typeface="Wingdings" charset="0"/>
              <a:defRPr sz="2000">
                <a:solidFill>
                  <a:schemeClr val="tx1"/>
                </a:solidFill>
                <a:latin typeface="Tahoma" charset="0"/>
                <a:ea typeface="宋体" charset="0"/>
              </a:defRPr>
            </a:lvl6pPr>
            <a:lvl7pPr eaLnBrk="0" hangingPunct="0">
              <a:buFont typeface="Wingdings" charset="0"/>
              <a:defRPr sz="2000">
                <a:solidFill>
                  <a:schemeClr val="tx1"/>
                </a:solidFill>
                <a:latin typeface="Tahoma" charset="0"/>
                <a:ea typeface="宋体" charset="0"/>
              </a:defRPr>
            </a:lvl7pPr>
            <a:lvl8pPr eaLnBrk="0" hangingPunct="0">
              <a:buFont typeface="Wingdings" charset="0"/>
              <a:defRPr sz="2000">
                <a:solidFill>
                  <a:schemeClr val="tx1"/>
                </a:solidFill>
                <a:latin typeface="Tahoma" charset="0"/>
                <a:ea typeface="宋体" charset="0"/>
              </a:defRPr>
            </a:lvl8pPr>
            <a:lvl9pPr eaLnBrk="0" hangingPunct="0">
              <a:buFont typeface="Wingdings" charset="0"/>
              <a:defRPr sz="2000">
                <a:solidFill>
                  <a:schemeClr val="tx1"/>
                </a:solidFill>
                <a:latin typeface="Tahoma" charset="0"/>
                <a:ea typeface="宋体" charset="0"/>
              </a:defRPr>
            </a:lvl9pPr>
          </a:lstStyle>
          <a:p>
            <a:r>
              <a:rPr lang="en-US" altLang="zh-CN" sz="1350">
                <a:solidFill>
                  <a:srgbClr val="FF0000"/>
                </a:solidFill>
                <a:ea typeface="宋体" charset="0"/>
                <a:cs typeface="宋体" charset="0"/>
              </a:rPr>
              <a:t>IHEP</a:t>
            </a:r>
            <a:endParaRPr lang="zh-CN" altLang="en-US" sz="1350">
              <a:solidFill>
                <a:srgbClr val="FF0000"/>
              </a:solidFill>
              <a:ea typeface="宋体" charset="0"/>
              <a:cs typeface="宋体" charset="0"/>
            </a:endParaRPr>
          </a:p>
        </p:txBody>
      </p:sp>
      <p:sp>
        <p:nvSpPr>
          <p:cNvPr id="4106" name="文本框 23"/>
          <p:cNvSpPr txBox="1">
            <a:spLocks noChangeArrowheads="1"/>
          </p:cNvSpPr>
          <p:nvPr/>
        </p:nvSpPr>
        <p:spPr bwMode="auto">
          <a:xfrm>
            <a:off x="3553581" y="3590926"/>
            <a:ext cx="80242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000">
                <a:solidFill>
                  <a:srgbClr val="000066"/>
                </a:solidFill>
                <a:latin typeface="Tahoma" charset="0"/>
                <a:ea typeface="黑体" charset="0"/>
                <a:cs typeface="黑体" charset="0"/>
              </a:defRPr>
            </a:lvl1pPr>
            <a:lvl2pPr>
              <a:defRPr sz="2800">
                <a:solidFill>
                  <a:srgbClr val="CC0000"/>
                </a:solidFill>
                <a:latin typeface="Tahoma" charset="0"/>
                <a:ea typeface="楷体_GB2312" charset="0"/>
                <a:cs typeface="楷体_GB2312" charset="0"/>
              </a:defRPr>
            </a:lvl2pPr>
            <a:lvl3pPr>
              <a:defRPr sz="2400">
                <a:solidFill>
                  <a:schemeClr val="tx1"/>
                </a:solidFill>
                <a:latin typeface="Tahoma" charset="0"/>
                <a:ea typeface="宋体" charset="0"/>
                <a:cs typeface="宋体" charset="0"/>
              </a:defRPr>
            </a:lvl3pPr>
            <a:lvl4pPr>
              <a:defRPr sz="2000">
                <a:solidFill>
                  <a:schemeClr val="tx1"/>
                </a:solidFill>
                <a:latin typeface="Tahoma" charset="0"/>
                <a:ea typeface="宋体" charset="0"/>
              </a:defRPr>
            </a:lvl4pPr>
            <a:lvl5pPr>
              <a:defRPr sz="2000">
                <a:solidFill>
                  <a:schemeClr val="tx1"/>
                </a:solidFill>
                <a:latin typeface="Tahoma" charset="0"/>
                <a:ea typeface="宋体" charset="0"/>
              </a:defRPr>
            </a:lvl5pPr>
            <a:lvl6pPr eaLnBrk="0" hangingPunct="0">
              <a:buFont typeface="Wingdings" charset="0"/>
              <a:defRPr sz="2000">
                <a:solidFill>
                  <a:schemeClr val="tx1"/>
                </a:solidFill>
                <a:latin typeface="Tahoma" charset="0"/>
                <a:ea typeface="宋体" charset="0"/>
              </a:defRPr>
            </a:lvl6pPr>
            <a:lvl7pPr eaLnBrk="0" hangingPunct="0">
              <a:buFont typeface="Wingdings" charset="0"/>
              <a:defRPr sz="2000">
                <a:solidFill>
                  <a:schemeClr val="tx1"/>
                </a:solidFill>
                <a:latin typeface="Tahoma" charset="0"/>
                <a:ea typeface="宋体" charset="0"/>
              </a:defRPr>
            </a:lvl7pPr>
            <a:lvl8pPr eaLnBrk="0" hangingPunct="0">
              <a:buFont typeface="Wingdings" charset="0"/>
              <a:defRPr sz="2000">
                <a:solidFill>
                  <a:schemeClr val="tx1"/>
                </a:solidFill>
                <a:latin typeface="Tahoma" charset="0"/>
                <a:ea typeface="宋体" charset="0"/>
              </a:defRPr>
            </a:lvl8pPr>
            <a:lvl9pPr eaLnBrk="0" hangingPunct="0">
              <a:buFont typeface="Wingdings" charset="0"/>
              <a:defRPr sz="2000">
                <a:solidFill>
                  <a:schemeClr val="tx1"/>
                </a:solidFill>
                <a:latin typeface="Tahoma" charset="0"/>
                <a:ea typeface="宋体" charset="0"/>
              </a:defRPr>
            </a:lvl9pPr>
          </a:lstStyle>
          <a:p>
            <a:r>
              <a:rPr lang="en-US" altLang="zh-CN" sz="1350">
                <a:solidFill>
                  <a:schemeClr val="tx1"/>
                </a:solidFill>
                <a:ea typeface="宋体" charset="0"/>
                <a:cs typeface="宋体" charset="0"/>
              </a:rPr>
              <a:t>10Gb/s</a:t>
            </a:r>
            <a:endParaRPr lang="zh-CN" altLang="en-US" sz="1350">
              <a:solidFill>
                <a:schemeClr val="tx1"/>
              </a:solidFill>
              <a:ea typeface="宋体" charset="0"/>
              <a:cs typeface="宋体" charset="0"/>
            </a:endParaRPr>
          </a:p>
        </p:txBody>
      </p:sp>
      <p:sp>
        <p:nvSpPr>
          <p:cNvPr id="4107" name="文本框 24"/>
          <p:cNvSpPr txBox="1">
            <a:spLocks noChangeArrowheads="1"/>
          </p:cNvSpPr>
          <p:nvPr/>
        </p:nvSpPr>
        <p:spPr bwMode="auto">
          <a:xfrm>
            <a:off x="2197148" y="3839767"/>
            <a:ext cx="89366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000">
                <a:solidFill>
                  <a:srgbClr val="000066"/>
                </a:solidFill>
                <a:latin typeface="Tahoma" charset="0"/>
                <a:ea typeface="黑体" charset="0"/>
                <a:cs typeface="黑体" charset="0"/>
              </a:defRPr>
            </a:lvl1pPr>
            <a:lvl2pPr>
              <a:defRPr sz="2800">
                <a:solidFill>
                  <a:srgbClr val="CC0000"/>
                </a:solidFill>
                <a:latin typeface="Tahoma" charset="0"/>
                <a:ea typeface="楷体_GB2312" charset="0"/>
                <a:cs typeface="楷体_GB2312" charset="0"/>
              </a:defRPr>
            </a:lvl2pPr>
            <a:lvl3pPr>
              <a:defRPr sz="2400">
                <a:solidFill>
                  <a:schemeClr val="tx1"/>
                </a:solidFill>
                <a:latin typeface="Tahoma" charset="0"/>
                <a:ea typeface="宋体" charset="0"/>
                <a:cs typeface="宋体" charset="0"/>
              </a:defRPr>
            </a:lvl3pPr>
            <a:lvl4pPr>
              <a:defRPr sz="2000">
                <a:solidFill>
                  <a:schemeClr val="tx1"/>
                </a:solidFill>
                <a:latin typeface="Tahoma" charset="0"/>
                <a:ea typeface="宋体" charset="0"/>
              </a:defRPr>
            </a:lvl4pPr>
            <a:lvl5pPr>
              <a:defRPr sz="2000">
                <a:solidFill>
                  <a:schemeClr val="tx1"/>
                </a:solidFill>
                <a:latin typeface="Tahoma" charset="0"/>
                <a:ea typeface="宋体" charset="0"/>
              </a:defRPr>
            </a:lvl5pPr>
            <a:lvl6pPr eaLnBrk="0" hangingPunct="0">
              <a:buFont typeface="Wingdings" charset="0"/>
              <a:defRPr sz="2000">
                <a:solidFill>
                  <a:schemeClr val="tx1"/>
                </a:solidFill>
                <a:latin typeface="Tahoma" charset="0"/>
                <a:ea typeface="宋体" charset="0"/>
              </a:defRPr>
            </a:lvl6pPr>
            <a:lvl7pPr eaLnBrk="0" hangingPunct="0">
              <a:buFont typeface="Wingdings" charset="0"/>
              <a:defRPr sz="2000">
                <a:solidFill>
                  <a:schemeClr val="tx1"/>
                </a:solidFill>
                <a:latin typeface="Tahoma" charset="0"/>
                <a:ea typeface="宋体" charset="0"/>
              </a:defRPr>
            </a:lvl7pPr>
            <a:lvl8pPr eaLnBrk="0" hangingPunct="0">
              <a:buFont typeface="Wingdings" charset="0"/>
              <a:defRPr sz="2000">
                <a:solidFill>
                  <a:schemeClr val="tx1"/>
                </a:solidFill>
                <a:latin typeface="Tahoma" charset="0"/>
                <a:ea typeface="宋体" charset="0"/>
              </a:defRPr>
            </a:lvl8pPr>
            <a:lvl9pPr eaLnBrk="0" hangingPunct="0">
              <a:buFont typeface="Wingdings" charset="0"/>
              <a:defRPr sz="2000">
                <a:solidFill>
                  <a:schemeClr val="tx1"/>
                </a:solidFill>
                <a:latin typeface="Tahoma" charset="0"/>
                <a:ea typeface="宋体" charset="0"/>
              </a:defRPr>
            </a:lvl9pPr>
          </a:lstStyle>
          <a:p>
            <a:r>
              <a:rPr lang="en-US" altLang="zh-CN" sz="1350" dirty="0">
                <a:solidFill>
                  <a:schemeClr val="tx1"/>
                </a:solidFill>
                <a:ea typeface="宋体" charset="0"/>
                <a:cs typeface="宋体" charset="0"/>
              </a:rPr>
              <a:t>10Gb/s</a:t>
            </a:r>
            <a:endParaRPr lang="zh-CN" altLang="en-US" sz="1350" dirty="0">
              <a:solidFill>
                <a:schemeClr val="tx1"/>
              </a:solidFill>
              <a:ea typeface="宋体" charset="0"/>
              <a:cs typeface="宋体" charset="0"/>
            </a:endParaRPr>
          </a:p>
        </p:txBody>
      </p:sp>
      <p:sp>
        <p:nvSpPr>
          <p:cNvPr id="14" name="矩形 13"/>
          <p:cNvSpPr/>
          <p:nvPr/>
        </p:nvSpPr>
        <p:spPr bwMode="auto">
          <a:xfrm>
            <a:off x="3949330" y="3691777"/>
            <a:ext cx="617220" cy="531413"/>
          </a:xfrm>
          <a:prstGeom prst="rect">
            <a:avLst/>
          </a:prstGeom>
          <a:noFill/>
          <a:ln w="9525" cap="flat" cmpd="sng" algn="ctr">
            <a:solidFill>
              <a:schemeClr val="tx1"/>
            </a:solidFill>
            <a:prstDash val="solid"/>
            <a:round/>
            <a:headEnd type="none" w="med" len="med"/>
            <a:tailEnd type="none" w="med" len="med"/>
          </a:ln>
          <a:effectLst/>
        </p:spPr>
        <p:txBody>
          <a:bodyPr/>
          <a:lstStyle/>
          <a:p>
            <a:endParaRPr lang="zh-CN" altLang="en-US" sz="3300"/>
          </a:p>
        </p:txBody>
      </p:sp>
      <p:cxnSp>
        <p:nvCxnSpPr>
          <p:cNvPr id="16" name="直线连接符 15"/>
          <p:cNvCxnSpPr/>
          <p:nvPr/>
        </p:nvCxnSpPr>
        <p:spPr bwMode="auto">
          <a:xfrm flipV="1">
            <a:off x="4545637" y="3802859"/>
            <a:ext cx="802598" cy="103508"/>
          </a:xfrm>
          <a:prstGeom prst="line">
            <a:avLst/>
          </a:prstGeom>
          <a:solidFill>
            <a:schemeClr val="accent1"/>
          </a:solidFill>
          <a:ln w="9525" cap="flat" cmpd="sng" algn="ctr">
            <a:solidFill>
              <a:schemeClr val="tx1"/>
            </a:solidFill>
            <a:prstDash val="solid"/>
            <a:round/>
            <a:headEnd type="none" w="med" len="med"/>
            <a:tailEnd type="triangle" w="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22262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1461773" y="1047329"/>
            <a:ext cx="6225951" cy="1828800"/>
          </a:xfrm>
        </p:spPr>
        <p:txBody>
          <a:bodyPr>
            <a:normAutofit lnSpcReduction="10000"/>
          </a:bodyPr>
          <a:lstStyle/>
          <a:p>
            <a:pPr>
              <a:lnSpc>
                <a:spcPct val="130000"/>
              </a:lnSpc>
              <a:spcBef>
                <a:spcPts val="0"/>
              </a:spcBef>
              <a:spcAft>
                <a:spcPts val="0"/>
              </a:spcAft>
            </a:pPr>
            <a:r>
              <a:rPr lang="en-US" altLang="zh-CN" sz="1575" b="0" kern="1200" dirty="0"/>
              <a:t>2014</a:t>
            </a:r>
            <a:r>
              <a:rPr lang="zh-CN" altLang="en-US" sz="1575" b="0" kern="1200" dirty="0"/>
              <a:t>年以来，分布式计算对实验贡献约</a:t>
            </a:r>
            <a:r>
              <a:rPr lang="en-US" altLang="zh-CN" sz="1575" b="0" kern="1200" dirty="0"/>
              <a:t>6</a:t>
            </a:r>
            <a:r>
              <a:rPr lang="zh-CN" altLang="en-US" sz="1575" b="0" kern="1200" dirty="0"/>
              <a:t>百万</a:t>
            </a:r>
            <a:r>
              <a:rPr lang="en-US" altLang="zh-CN" sz="1575" b="0" kern="1200" dirty="0"/>
              <a:t>CPU</a:t>
            </a:r>
            <a:r>
              <a:rPr lang="zh-CN" altLang="en-US" sz="1575" b="0" kern="1200" dirty="0"/>
              <a:t>小时实验合作单位之间的数据传输量超过</a:t>
            </a:r>
            <a:r>
              <a:rPr lang="en-US" altLang="zh-CN" sz="1575" b="0" kern="1200" dirty="0"/>
              <a:t>800TB</a:t>
            </a:r>
          </a:p>
          <a:p>
            <a:pPr>
              <a:lnSpc>
                <a:spcPct val="130000"/>
              </a:lnSpc>
              <a:spcBef>
                <a:spcPts val="0"/>
              </a:spcBef>
              <a:spcAft>
                <a:spcPts val="0"/>
              </a:spcAft>
            </a:pPr>
            <a:r>
              <a:rPr lang="zh-CN" altLang="en-US" sz="1575" b="0" kern="1200" dirty="0"/>
              <a:t>该平台现承担了</a:t>
            </a:r>
            <a:r>
              <a:rPr lang="en-US" altLang="zh-CN" sz="1575" b="0" kern="1200" dirty="0"/>
              <a:t>CEPC</a:t>
            </a:r>
            <a:r>
              <a:rPr lang="zh-CN" altLang="en-US" sz="1575" b="0" kern="1200" dirty="0"/>
              <a:t>探测器设计的模拟任务</a:t>
            </a:r>
            <a:endParaRPr lang="en-US" altLang="zh-CN" sz="1575" b="0" kern="1200" dirty="0"/>
          </a:p>
          <a:p>
            <a:pPr marL="435758" lvl="1" indent="-135728">
              <a:lnSpc>
                <a:spcPct val="130000"/>
              </a:lnSpc>
              <a:spcBef>
                <a:spcPts val="0"/>
              </a:spcBef>
              <a:spcAft>
                <a:spcPts val="0"/>
              </a:spcAft>
              <a:defRPr/>
            </a:pPr>
            <a:r>
              <a:rPr lang="zh-CN" altLang="en-US" sz="1425" b="0" kern="1200" dirty="0"/>
              <a:t>信号事例以及四费米子末态的标准模型本底的模拟</a:t>
            </a:r>
            <a:endParaRPr lang="en-US" altLang="zh-CN" sz="1425" b="0" kern="1200" dirty="0"/>
          </a:p>
          <a:p>
            <a:pPr>
              <a:lnSpc>
                <a:spcPct val="130000"/>
              </a:lnSpc>
              <a:spcBef>
                <a:spcPts val="0"/>
              </a:spcBef>
              <a:spcAft>
                <a:spcPts val="0"/>
              </a:spcAft>
            </a:pPr>
            <a:r>
              <a:rPr lang="en-US" altLang="zh-CN" sz="1575" b="0" kern="1200" dirty="0"/>
              <a:t>BESIII</a:t>
            </a:r>
            <a:r>
              <a:rPr lang="zh-CN" altLang="en-US" sz="1575" b="0" kern="1200" dirty="0"/>
              <a:t>事例的</a:t>
            </a:r>
            <a:r>
              <a:rPr lang="en-US" altLang="zh-CN" sz="1575" b="0" kern="1200" dirty="0"/>
              <a:t>MC</a:t>
            </a:r>
            <a:r>
              <a:rPr lang="zh-CN" altLang="en-US" sz="1575" b="0" kern="1200" dirty="0"/>
              <a:t>产生，还将该平台用于用户物理分析</a:t>
            </a:r>
            <a:endParaRPr lang="en-US" altLang="zh-CN" sz="1575" b="0" kern="1200" dirty="0"/>
          </a:p>
          <a:p>
            <a:pPr>
              <a:lnSpc>
                <a:spcPct val="130000"/>
              </a:lnSpc>
              <a:spcBef>
                <a:spcPts val="0"/>
              </a:spcBef>
              <a:spcAft>
                <a:spcPts val="0"/>
              </a:spcAft>
            </a:pPr>
            <a:r>
              <a:rPr lang="en-US" altLang="zh-CN" sz="1575" b="0" kern="1200" dirty="0"/>
              <a:t>JUNO</a:t>
            </a:r>
            <a:r>
              <a:rPr lang="zh-CN" altLang="en-US" sz="1575" b="0" kern="1200" dirty="0"/>
              <a:t>主要用于现阶段的探测器设计和重建算法的研究</a:t>
            </a:r>
            <a:endParaRPr lang="en-US" altLang="zh-CN" sz="1575" b="0" kern="1200" dirty="0"/>
          </a:p>
          <a:p>
            <a:endParaRPr lang="zh-CN" altLang="en-US" sz="1500" dirty="0">
              <a:solidFill>
                <a:srgbClr val="002060"/>
              </a:solidFill>
              <a:latin typeface="Tahoma" charset="0"/>
              <a:ea typeface="宋体" charset="0"/>
              <a:cs typeface="宋体" charset="0"/>
            </a:endParaRPr>
          </a:p>
        </p:txBody>
      </p:sp>
      <p:sp>
        <p:nvSpPr>
          <p:cNvPr id="4" name="标题 1"/>
          <p:cNvSpPr txBox="1">
            <a:spLocks/>
          </p:cNvSpPr>
          <p:nvPr/>
        </p:nvSpPr>
        <p:spPr bwMode="auto">
          <a:xfrm>
            <a:off x="1598078" y="521920"/>
            <a:ext cx="5928064"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lvl1pPr>
              <a:defRPr sz="3000">
                <a:solidFill>
                  <a:srgbClr val="000066"/>
                </a:solidFill>
                <a:latin typeface="Tahoma" charset="0"/>
                <a:ea typeface="黑体" charset="0"/>
                <a:cs typeface="黑体" charset="0"/>
              </a:defRPr>
            </a:lvl1pPr>
            <a:lvl2pPr>
              <a:defRPr sz="2800">
                <a:solidFill>
                  <a:srgbClr val="CC0000"/>
                </a:solidFill>
                <a:latin typeface="Tahoma" charset="0"/>
                <a:ea typeface="楷体_GB2312" charset="0"/>
                <a:cs typeface="楷体_GB2312" charset="0"/>
              </a:defRPr>
            </a:lvl2pPr>
            <a:lvl3pPr>
              <a:defRPr sz="2400">
                <a:solidFill>
                  <a:schemeClr val="tx1"/>
                </a:solidFill>
                <a:latin typeface="Tahoma" charset="0"/>
                <a:ea typeface="宋体" charset="0"/>
                <a:cs typeface="宋体" charset="0"/>
              </a:defRPr>
            </a:lvl3pPr>
            <a:lvl4pPr>
              <a:defRPr sz="2000">
                <a:solidFill>
                  <a:schemeClr val="tx1"/>
                </a:solidFill>
                <a:latin typeface="Tahoma" charset="0"/>
                <a:ea typeface="宋体" charset="0"/>
              </a:defRPr>
            </a:lvl4pPr>
            <a:lvl5pPr>
              <a:defRPr sz="2000">
                <a:solidFill>
                  <a:schemeClr val="tx1"/>
                </a:solidFill>
                <a:latin typeface="Tahoma" charset="0"/>
                <a:ea typeface="宋体" charset="0"/>
              </a:defRPr>
            </a:lvl5pPr>
            <a:lvl6pPr eaLnBrk="0" hangingPunct="0">
              <a:buFont typeface="Wingdings" charset="0"/>
              <a:defRPr sz="2000">
                <a:solidFill>
                  <a:schemeClr val="tx1"/>
                </a:solidFill>
                <a:latin typeface="Tahoma" charset="0"/>
                <a:ea typeface="宋体" charset="0"/>
              </a:defRPr>
            </a:lvl6pPr>
            <a:lvl7pPr eaLnBrk="0" hangingPunct="0">
              <a:buFont typeface="Wingdings" charset="0"/>
              <a:defRPr sz="2000">
                <a:solidFill>
                  <a:schemeClr val="tx1"/>
                </a:solidFill>
                <a:latin typeface="Tahoma" charset="0"/>
                <a:ea typeface="宋体" charset="0"/>
              </a:defRPr>
            </a:lvl7pPr>
            <a:lvl8pPr eaLnBrk="0" hangingPunct="0">
              <a:buFont typeface="Wingdings" charset="0"/>
              <a:defRPr sz="2000">
                <a:solidFill>
                  <a:schemeClr val="tx1"/>
                </a:solidFill>
                <a:latin typeface="Tahoma" charset="0"/>
                <a:ea typeface="宋体" charset="0"/>
              </a:defRPr>
            </a:lvl8pPr>
            <a:lvl9pPr eaLnBrk="0" hangingPunct="0">
              <a:buFont typeface="Wingdings" charset="0"/>
              <a:defRPr sz="2000">
                <a:solidFill>
                  <a:schemeClr val="tx1"/>
                </a:solidFill>
                <a:latin typeface="Tahoma" charset="0"/>
                <a:ea typeface="宋体" charset="0"/>
              </a:defRPr>
            </a:lvl9pPr>
          </a:lstStyle>
          <a:p>
            <a:pPr algn="ctr"/>
            <a:r>
              <a:rPr kumimoji="1" lang="zh-CN" altLang="en-US" b="0" dirty="0">
                <a:solidFill>
                  <a:srgbClr val="FF3300"/>
                </a:solidFill>
                <a:effectLst/>
                <a:latin typeface="+mj-lt"/>
                <a:ea typeface="+mj-ea"/>
                <a:cs typeface="+mj-cs"/>
              </a:rPr>
              <a:t>分布式计算资源对实验的贡献</a:t>
            </a:r>
            <a:endParaRPr kumimoji="1" lang="en-US" altLang="zh-CN" sz="2700" b="0" dirty="0">
              <a:solidFill>
                <a:srgbClr val="FF3300"/>
              </a:solidFill>
              <a:effectLst/>
              <a:latin typeface="+mj-lt"/>
              <a:ea typeface="+mj-ea"/>
              <a:cs typeface="+mj-cs"/>
            </a:endParaRPr>
          </a:p>
        </p:txBody>
      </p:sp>
      <p:pic>
        <p:nvPicPr>
          <p:cNvPr id="614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47428" y="2852738"/>
            <a:ext cx="3587837"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50" name="AutoShape 7" descr="https://prod-dirac.ihep.ac.cn/DIRAC/s:CAS_Production/g:dirac_admin/AccountingPlot/getPlotImg?file=Z:eNpNjcEOgjAQRH-FT6BoRHszcpaLP7BhR2wCbbNdjPr1rlwkmcMkM_OGy9EPKXIXBmXzo6QlhzhOpfWXB8WICTCPyLcw48Mamtq1CKZmb9HJ46VCZxkLYwP474urvSAn0SvNKI0Fy7xMpOGJyqax3CECrpiUjFeURDdnh_XM4UfXd8ZKcTvfWb3PEAOliC82Y0oQ&amp;nocache=1500866936767"/>
          <p:cNvSpPr>
            <a:spLocks noChangeAspect="1" noChangeArrowheads="1"/>
          </p:cNvSpPr>
          <p:nvPr/>
        </p:nvSpPr>
        <p:spPr bwMode="auto">
          <a:xfrm>
            <a:off x="1192468" y="64294"/>
            <a:ext cx="211049"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3300"/>
          </a:p>
        </p:txBody>
      </p:sp>
      <p:pic>
        <p:nvPicPr>
          <p:cNvPr id="615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3549" y="2969419"/>
            <a:ext cx="2796402" cy="2076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4859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485900" y="257175"/>
            <a:ext cx="6172200" cy="486966"/>
          </a:xfrm>
        </p:spPr>
        <p:txBody>
          <a:bodyPr/>
          <a:lstStyle/>
          <a:p>
            <a:r>
              <a:rPr lang="zh-CN" altLang="en-US" sz="3000" b="0" dirty="0"/>
              <a:t>高能物理科技领域云</a:t>
            </a:r>
          </a:p>
        </p:txBody>
      </p:sp>
      <p:sp>
        <p:nvSpPr>
          <p:cNvPr id="4" name="内容占位符 3"/>
          <p:cNvSpPr>
            <a:spLocks noGrp="1"/>
          </p:cNvSpPr>
          <p:nvPr>
            <p:ph idx="1"/>
          </p:nvPr>
        </p:nvSpPr>
        <p:spPr>
          <a:xfrm>
            <a:off x="1485900" y="950121"/>
            <a:ext cx="6172200" cy="3394472"/>
          </a:xfrm>
        </p:spPr>
        <p:txBody>
          <a:bodyPr/>
          <a:lstStyle/>
          <a:p>
            <a:pPr>
              <a:spcBef>
                <a:spcPts val="0"/>
              </a:spcBef>
              <a:spcAft>
                <a:spcPts val="0"/>
              </a:spcAft>
            </a:pPr>
            <a:r>
              <a:rPr lang="zh-CN" altLang="en-US" sz="1500" b="0" dirty="0"/>
              <a:t>由科学院支持建设的云计算平台</a:t>
            </a:r>
          </a:p>
          <a:p>
            <a:pPr>
              <a:spcBef>
                <a:spcPts val="0"/>
              </a:spcBef>
              <a:spcAft>
                <a:spcPts val="0"/>
              </a:spcAft>
            </a:pPr>
            <a:r>
              <a:rPr lang="zh-CN" altLang="zh-CN" sz="1500" b="0" dirty="0"/>
              <a:t>整合和共享分布式计算资源，实现全球范围内海量数据分发</a:t>
            </a:r>
            <a:endParaRPr lang="en-US" altLang="zh-CN" sz="1500" b="0" dirty="0"/>
          </a:p>
          <a:p>
            <a:pPr>
              <a:spcBef>
                <a:spcPts val="0"/>
              </a:spcBef>
              <a:spcAft>
                <a:spcPts val="0"/>
              </a:spcAft>
            </a:pPr>
            <a:r>
              <a:rPr lang="zh-CN" altLang="zh-CN" sz="1500" b="0" dirty="0"/>
              <a:t>每年</a:t>
            </a:r>
            <a:r>
              <a:rPr lang="zh-CN" altLang="en-US" sz="1500" b="0" dirty="0"/>
              <a:t>提供超过</a:t>
            </a:r>
            <a:r>
              <a:rPr lang="zh-CN" altLang="zh-CN" sz="1500" b="0" dirty="0"/>
              <a:t>四千万</a:t>
            </a:r>
            <a:r>
              <a:rPr lang="en-US" altLang="zh-CN" sz="1500" b="0" dirty="0"/>
              <a:t>CPU</a:t>
            </a:r>
            <a:r>
              <a:rPr lang="zh-CN" altLang="zh-CN" sz="1500" b="0" dirty="0"/>
              <a:t>小时的计算能力，传输和处理超过</a:t>
            </a:r>
            <a:r>
              <a:rPr lang="en-US" altLang="zh-CN" sz="1500" b="0" dirty="0"/>
              <a:t>5PB</a:t>
            </a:r>
            <a:r>
              <a:rPr lang="zh-CN" altLang="en-US" sz="1500" b="0" dirty="0"/>
              <a:t>数据</a:t>
            </a:r>
            <a:endParaRPr lang="en-US" altLang="zh-CN" sz="1500" b="0" dirty="0"/>
          </a:p>
          <a:p>
            <a:pPr>
              <a:spcBef>
                <a:spcPts val="0"/>
              </a:spcBef>
              <a:spcAft>
                <a:spcPts val="0"/>
              </a:spcAft>
            </a:pPr>
            <a:r>
              <a:rPr lang="zh-CN" altLang="zh-CN" sz="1500" b="0" dirty="0"/>
              <a:t>服务于</a:t>
            </a:r>
            <a:r>
              <a:rPr lang="en-US" altLang="zh-CN" sz="1500" b="0" dirty="0"/>
              <a:t>14</a:t>
            </a:r>
            <a:r>
              <a:rPr lang="zh-CN" altLang="zh-CN" sz="1500" b="0" dirty="0"/>
              <a:t>个国家</a:t>
            </a:r>
            <a:r>
              <a:rPr lang="en-US" altLang="zh-CN" sz="1500" b="0" dirty="0"/>
              <a:t>50</a:t>
            </a:r>
            <a:r>
              <a:rPr lang="zh-CN" altLang="zh-CN" sz="1500" b="0" dirty="0"/>
              <a:t>个研究机构的</a:t>
            </a:r>
            <a:r>
              <a:rPr lang="en-US" altLang="zh-CN" sz="1500" b="0" dirty="0"/>
              <a:t>1800</a:t>
            </a:r>
            <a:r>
              <a:rPr lang="zh-CN" altLang="zh-CN" sz="1500" b="0" dirty="0"/>
              <a:t>多位</a:t>
            </a:r>
            <a:r>
              <a:rPr lang="zh-CN" altLang="en-US" sz="1500" b="0" dirty="0"/>
              <a:t>高能物理</a:t>
            </a:r>
            <a:r>
              <a:rPr lang="zh-CN" altLang="zh-CN" sz="1500" b="0" dirty="0"/>
              <a:t>用户</a:t>
            </a:r>
            <a:endParaRPr lang="en-US" altLang="zh-CN" sz="1500" b="0" dirty="0"/>
          </a:p>
          <a:p>
            <a:pPr>
              <a:spcBef>
                <a:spcPts val="0"/>
              </a:spcBef>
              <a:spcAft>
                <a:spcPts val="0"/>
              </a:spcAft>
            </a:pPr>
            <a:r>
              <a:rPr lang="zh-CN" altLang="en-US" sz="1500" b="0" dirty="0"/>
              <a:t>基于</a:t>
            </a:r>
            <a:r>
              <a:rPr lang="en-US" altLang="zh-CN" sz="1500" b="0" dirty="0" err="1"/>
              <a:t>Openstack</a:t>
            </a:r>
            <a:r>
              <a:rPr lang="zh-CN" altLang="en-US" sz="1500" b="0" dirty="0"/>
              <a:t>等云计算技术，基于任务负载进行弹性调度</a:t>
            </a:r>
            <a:endParaRPr lang="zh-CN" altLang="en-US" sz="1350" b="0" dirty="0"/>
          </a:p>
        </p:txBody>
      </p:sp>
      <p:pic>
        <p:nvPicPr>
          <p:cNvPr id="9" name="图片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3101" y="2633476"/>
            <a:ext cx="3132849" cy="1838302"/>
          </a:xfrm>
          <a:prstGeom prst="rect">
            <a:avLst/>
          </a:prstGeom>
        </p:spPr>
      </p:pic>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5953" y="2688339"/>
            <a:ext cx="3198202" cy="1816328"/>
          </a:xfrm>
          <a:prstGeom prst="rect">
            <a:avLst/>
          </a:prstGeom>
        </p:spPr>
      </p:pic>
      <p:sp>
        <p:nvSpPr>
          <p:cNvPr id="11" name="TextBox 7"/>
          <p:cNvSpPr txBox="1"/>
          <p:nvPr/>
        </p:nvSpPr>
        <p:spPr>
          <a:xfrm>
            <a:off x="2533970" y="4594624"/>
            <a:ext cx="800219" cy="276999"/>
          </a:xfrm>
          <a:prstGeom prst="rect">
            <a:avLst/>
          </a:prstGeom>
          <a:noFill/>
          <a:ln>
            <a:noFill/>
          </a:ln>
        </p:spPr>
        <p:txBody>
          <a:bodyPr wrap="none" rtlCol="0">
            <a:spAutoFit/>
          </a:bodyPr>
          <a:lstStyle/>
          <a:p>
            <a:r>
              <a:rPr lang="zh-CN" altLang="en-US" sz="1200" b="0" dirty="0">
                <a:effectLst/>
              </a:rPr>
              <a:t>资源整合</a:t>
            </a:r>
            <a:endParaRPr lang="en-US" sz="1200" b="0" dirty="0">
              <a:effectLst/>
            </a:endParaRPr>
          </a:p>
        </p:txBody>
      </p:sp>
      <p:sp>
        <p:nvSpPr>
          <p:cNvPr id="12" name="TextBox 7"/>
          <p:cNvSpPr txBox="1"/>
          <p:nvPr/>
        </p:nvSpPr>
        <p:spPr>
          <a:xfrm>
            <a:off x="5620067" y="4594624"/>
            <a:ext cx="1107996" cy="276999"/>
          </a:xfrm>
          <a:prstGeom prst="rect">
            <a:avLst/>
          </a:prstGeom>
          <a:noFill/>
          <a:ln>
            <a:noFill/>
          </a:ln>
        </p:spPr>
        <p:txBody>
          <a:bodyPr wrap="none" rtlCol="0">
            <a:spAutoFit/>
          </a:bodyPr>
          <a:lstStyle/>
          <a:p>
            <a:r>
              <a:rPr lang="zh-CN" altLang="en-US" sz="1200" b="0" dirty="0">
                <a:effectLst/>
              </a:rPr>
              <a:t>弹性作业调度</a:t>
            </a:r>
            <a:endParaRPr lang="en-US" sz="1200" b="0" dirty="0">
              <a:effectLst/>
            </a:endParaRPr>
          </a:p>
        </p:txBody>
      </p:sp>
    </p:spTree>
    <p:extLst>
      <p:ext uri="{BB962C8B-B14F-4D97-AF65-F5344CB8AC3E}">
        <p14:creationId xmlns:p14="http://schemas.microsoft.com/office/powerpoint/2010/main" val="3003831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右箭头 77"/>
          <p:cNvSpPr/>
          <p:nvPr/>
        </p:nvSpPr>
        <p:spPr bwMode="auto">
          <a:xfrm>
            <a:off x="1298115" y="3466428"/>
            <a:ext cx="6255626" cy="164591"/>
          </a:xfrm>
          <a:prstGeom prst="rightArrow">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1350" b="0">
              <a:solidFill>
                <a:srgbClr val="FFCC00"/>
              </a:solidFill>
              <a:latin typeface="Arial" charset="0"/>
              <a:ea typeface="宋体" charset="0"/>
              <a:cs typeface="宋体" charset="0"/>
            </a:endParaRPr>
          </a:p>
        </p:txBody>
      </p:sp>
      <p:sp>
        <p:nvSpPr>
          <p:cNvPr id="2" name="标题 1"/>
          <p:cNvSpPr>
            <a:spLocks noGrp="1"/>
          </p:cNvSpPr>
          <p:nvPr>
            <p:ph type="title"/>
          </p:nvPr>
        </p:nvSpPr>
        <p:spPr>
          <a:xfrm>
            <a:off x="2200275" y="153577"/>
            <a:ext cx="4743450" cy="514350"/>
          </a:xfrm>
        </p:spPr>
        <p:txBody>
          <a:bodyPr/>
          <a:lstStyle/>
          <a:p>
            <a:r>
              <a:rPr lang="zh-CN" altLang="en-US" dirty="0"/>
              <a:t>计算资源全面整合</a:t>
            </a:r>
          </a:p>
        </p:txBody>
      </p:sp>
      <p:pic>
        <p:nvPicPr>
          <p:cNvPr id="26" name="Picture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298112" y="1186485"/>
            <a:ext cx="2214246" cy="1512168"/>
          </a:xfrm>
          <a:prstGeom prst="rect">
            <a:avLst/>
          </a:prstGeom>
          <a:noFill/>
          <a:ln w="9525">
            <a:noFill/>
            <a:round/>
            <a:headEnd/>
            <a:tailEnd/>
          </a:ln>
          <a:effectLst/>
        </p:spPr>
      </p:pic>
      <p:sp>
        <p:nvSpPr>
          <p:cNvPr id="27" name="矩形 26"/>
          <p:cNvSpPr/>
          <p:nvPr/>
        </p:nvSpPr>
        <p:spPr>
          <a:xfrm>
            <a:off x="3890400" y="1013847"/>
            <a:ext cx="1566174" cy="2157392"/>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altLang="zh-CN" sz="1200" dirty="0"/>
          </a:p>
          <a:p>
            <a:pPr algn="ctr"/>
            <a:endParaRPr lang="en-US" altLang="zh-CN" sz="1200" dirty="0"/>
          </a:p>
          <a:p>
            <a:pPr algn="ctr"/>
            <a:endParaRPr lang="zh-CN" altLang="en-US" sz="1200" dirty="0"/>
          </a:p>
        </p:txBody>
      </p:sp>
      <p:sp>
        <p:nvSpPr>
          <p:cNvPr id="28" name="圆角矩形 27"/>
          <p:cNvSpPr/>
          <p:nvPr/>
        </p:nvSpPr>
        <p:spPr>
          <a:xfrm>
            <a:off x="5837695" y="2131698"/>
            <a:ext cx="1256801" cy="4794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2"/>
                </a:solidFill>
              </a:rPr>
              <a:t>Openstack</a:t>
            </a:r>
          </a:p>
          <a:p>
            <a:pPr algn="ctr"/>
            <a:r>
              <a:rPr lang="en-US" altLang="zh-CN" sz="1200" dirty="0" err="1">
                <a:solidFill>
                  <a:schemeClr val="tx2"/>
                </a:solidFill>
              </a:rPr>
              <a:t>Cloud@CERN</a:t>
            </a:r>
            <a:endParaRPr lang="en-US" altLang="zh-CN" sz="1200" dirty="0">
              <a:solidFill>
                <a:schemeClr val="tx2"/>
              </a:solidFill>
            </a:endParaRPr>
          </a:p>
        </p:txBody>
      </p:sp>
      <p:sp>
        <p:nvSpPr>
          <p:cNvPr id="29" name="圆角矩形 28"/>
          <p:cNvSpPr/>
          <p:nvPr/>
        </p:nvSpPr>
        <p:spPr>
          <a:xfrm>
            <a:off x="5834619" y="1579394"/>
            <a:ext cx="1248635" cy="4658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2"/>
                </a:solidFill>
              </a:rPr>
              <a:t>Condor</a:t>
            </a:r>
          </a:p>
          <a:p>
            <a:pPr algn="ctr"/>
            <a:r>
              <a:rPr lang="en-US" altLang="zh-CN" sz="1200" dirty="0" err="1">
                <a:solidFill>
                  <a:schemeClr val="tx2"/>
                </a:solidFill>
              </a:rPr>
              <a:t>Cluster@IHEP</a:t>
            </a:r>
            <a:endParaRPr lang="en-US" altLang="zh-CN" sz="1200" dirty="0">
              <a:solidFill>
                <a:schemeClr val="tx2"/>
              </a:solidFill>
            </a:endParaRPr>
          </a:p>
        </p:txBody>
      </p:sp>
      <p:sp>
        <p:nvSpPr>
          <p:cNvPr id="30" name="圆角矩形 29"/>
          <p:cNvSpPr/>
          <p:nvPr/>
        </p:nvSpPr>
        <p:spPr>
          <a:xfrm>
            <a:off x="5837694" y="1013844"/>
            <a:ext cx="1259876" cy="4616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err="1">
                <a:solidFill>
                  <a:schemeClr val="tx2"/>
                </a:solidFill>
              </a:rPr>
              <a:t>ScGrid</a:t>
            </a:r>
            <a:endParaRPr lang="en-US" altLang="zh-CN" sz="1200" dirty="0">
              <a:solidFill>
                <a:schemeClr val="tx2"/>
              </a:solidFill>
            </a:endParaRPr>
          </a:p>
          <a:p>
            <a:pPr algn="ctr"/>
            <a:r>
              <a:rPr lang="en-US" altLang="zh-CN" sz="1200" dirty="0">
                <a:solidFill>
                  <a:schemeClr val="tx2"/>
                </a:solidFill>
              </a:rPr>
              <a:t>ERA@CNIC</a:t>
            </a:r>
          </a:p>
        </p:txBody>
      </p:sp>
      <p:cxnSp>
        <p:nvCxnSpPr>
          <p:cNvPr id="31" name="直接箭头连接符 30"/>
          <p:cNvCxnSpPr/>
          <p:nvPr/>
        </p:nvCxnSpPr>
        <p:spPr>
          <a:xfrm>
            <a:off x="3512358" y="1834557"/>
            <a:ext cx="378042" cy="0"/>
          </a:xfrm>
          <a:prstGeom prst="straightConnector1">
            <a:avLst/>
          </a:prstGeom>
          <a:ln>
            <a:solidFill>
              <a:schemeClr val="bg1">
                <a:alpha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35" idx="3"/>
            <a:endCxn id="28" idx="1"/>
          </p:cNvCxnSpPr>
          <p:nvPr/>
        </p:nvCxnSpPr>
        <p:spPr>
          <a:xfrm>
            <a:off x="5391367" y="1262971"/>
            <a:ext cx="446325" cy="1108437"/>
          </a:xfrm>
          <a:prstGeom prst="straightConnector1">
            <a:avLst/>
          </a:prstGeom>
          <a:ln>
            <a:solidFill>
              <a:schemeClr val="bg1">
                <a:alpha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36" idx="3"/>
            <a:endCxn id="29" idx="1"/>
          </p:cNvCxnSpPr>
          <p:nvPr/>
        </p:nvCxnSpPr>
        <p:spPr>
          <a:xfrm>
            <a:off x="5380248" y="1693979"/>
            <a:ext cx="454370" cy="118316"/>
          </a:xfrm>
          <a:prstGeom prst="straightConnector1">
            <a:avLst/>
          </a:prstGeom>
          <a:ln>
            <a:solidFill>
              <a:schemeClr val="bg1">
                <a:alpha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3933204" y="1111995"/>
            <a:ext cx="1458162" cy="301954"/>
          </a:xfrm>
          <a:prstGeom prst="roundRect">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t>ARC CE</a:t>
            </a:r>
          </a:p>
        </p:txBody>
      </p:sp>
      <p:sp>
        <p:nvSpPr>
          <p:cNvPr id="36" name="圆角矩形 35"/>
          <p:cNvSpPr/>
          <p:nvPr/>
        </p:nvSpPr>
        <p:spPr>
          <a:xfrm>
            <a:off x="3922084" y="1532941"/>
            <a:ext cx="1458162" cy="322076"/>
          </a:xfrm>
          <a:prstGeom prst="roundRect">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t>Condor</a:t>
            </a:r>
          </a:p>
        </p:txBody>
      </p:sp>
      <p:sp>
        <p:nvSpPr>
          <p:cNvPr id="37" name="圆角矩形 36"/>
          <p:cNvSpPr/>
          <p:nvPr/>
        </p:nvSpPr>
        <p:spPr>
          <a:xfrm>
            <a:off x="3933204" y="1972255"/>
            <a:ext cx="1458162" cy="334577"/>
          </a:xfrm>
          <a:prstGeom prst="roundRect">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a:t>Dirac</a:t>
            </a:r>
          </a:p>
        </p:txBody>
      </p:sp>
      <p:sp>
        <p:nvSpPr>
          <p:cNvPr id="38" name="矩形 37"/>
          <p:cNvSpPr/>
          <p:nvPr/>
        </p:nvSpPr>
        <p:spPr>
          <a:xfrm>
            <a:off x="1352118" y="2752662"/>
            <a:ext cx="2160240" cy="41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ATLAS </a:t>
            </a:r>
            <a:r>
              <a:rPr lang="en-US" altLang="zh-CN" sz="1050" dirty="0" err="1">
                <a:solidFill>
                  <a:schemeClr val="tx1"/>
                </a:solidFill>
              </a:rPr>
              <a:t>PanDA</a:t>
            </a:r>
            <a:r>
              <a:rPr lang="en-US" altLang="zh-CN" sz="1050" dirty="0">
                <a:solidFill>
                  <a:schemeClr val="tx1"/>
                </a:solidFill>
              </a:rPr>
              <a:t>/</a:t>
            </a:r>
            <a:r>
              <a:rPr lang="en-US" altLang="zh-CN" sz="1050" dirty="0" err="1">
                <a:solidFill>
                  <a:schemeClr val="tx1"/>
                </a:solidFill>
              </a:rPr>
              <a:t>BESGrid</a:t>
            </a:r>
            <a:r>
              <a:rPr lang="zh-CN" altLang="en-US" sz="1050" dirty="0">
                <a:solidFill>
                  <a:schemeClr val="tx1"/>
                </a:solidFill>
              </a:rPr>
              <a:t>系统</a:t>
            </a:r>
            <a:endParaRPr lang="en-US" altLang="zh-CN" sz="1050" dirty="0">
              <a:solidFill>
                <a:schemeClr val="tx1"/>
              </a:solidFill>
            </a:endParaRPr>
          </a:p>
          <a:p>
            <a:pPr algn="ctr"/>
            <a:r>
              <a:rPr lang="en-US" altLang="zh-CN" sz="1200" dirty="0">
                <a:solidFill>
                  <a:schemeClr val="tx1"/>
                </a:solidFill>
              </a:rPr>
              <a:t>…</a:t>
            </a:r>
            <a:endParaRPr lang="zh-CN" altLang="en-US" sz="1200" dirty="0"/>
          </a:p>
        </p:txBody>
      </p:sp>
      <p:sp>
        <p:nvSpPr>
          <p:cNvPr id="40" name="矩形 39"/>
          <p:cNvSpPr/>
          <p:nvPr/>
        </p:nvSpPr>
        <p:spPr>
          <a:xfrm>
            <a:off x="1412225" y="4578448"/>
            <a:ext cx="216024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effectLst/>
                <a:latin typeface="黑体" panose="02010609060101010101" pitchFamily="49" charset="-122"/>
                <a:ea typeface="黑体" panose="02010609060101010101" pitchFamily="49" charset="-122"/>
              </a:rPr>
              <a:t>高能物理应用系统</a:t>
            </a:r>
          </a:p>
        </p:txBody>
      </p:sp>
      <p:sp>
        <p:nvSpPr>
          <p:cNvPr id="41" name="矩形 40"/>
          <p:cNvSpPr/>
          <p:nvPr/>
        </p:nvSpPr>
        <p:spPr>
          <a:xfrm>
            <a:off x="3602282" y="4578448"/>
            <a:ext cx="216024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effectLst/>
                <a:latin typeface="黑体" panose="02010609060101010101" pitchFamily="49" charset="-122"/>
                <a:ea typeface="黑体" panose="02010609060101010101" pitchFamily="49" charset="-122"/>
              </a:rPr>
              <a:t>分布式资源调度</a:t>
            </a:r>
          </a:p>
        </p:txBody>
      </p:sp>
      <p:sp>
        <p:nvSpPr>
          <p:cNvPr id="42" name="矩形 41"/>
          <p:cNvSpPr/>
          <p:nvPr/>
        </p:nvSpPr>
        <p:spPr>
          <a:xfrm>
            <a:off x="5577613" y="4566455"/>
            <a:ext cx="187104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accent2"/>
                </a:solidFill>
                <a:effectLst/>
                <a:latin typeface="黑体" panose="02010609060101010101" pitchFamily="49" charset="-122"/>
                <a:ea typeface="黑体" panose="02010609060101010101" pitchFamily="49" charset="-122"/>
              </a:rPr>
              <a:t>分布式</a:t>
            </a:r>
            <a:r>
              <a:rPr lang="en-US" altLang="zh-CN" sz="1200" dirty="0">
                <a:solidFill>
                  <a:schemeClr val="accent2"/>
                </a:solidFill>
                <a:effectLst/>
                <a:latin typeface="黑体" panose="02010609060101010101" pitchFamily="49" charset="-122"/>
                <a:ea typeface="黑体" panose="02010609060101010101" pitchFamily="49" charset="-122"/>
              </a:rPr>
              <a:t>IT</a:t>
            </a:r>
            <a:r>
              <a:rPr lang="zh-CN" altLang="en-US" sz="1200" dirty="0">
                <a:solidFill>
                  <a:schemeClr val="accent2"/>
                </a:solidFill>
                <a:effectLst/>
                <a:latin typeface="黑体" panose="02010609060101010101" pitchFamily="49" charset="-122"/>
                <a:ea typeface="黑体" panose="02010609060101010101" pitchFamily="49" charset="-122"/>
              </a:rPr>
              <a:t>资源</a:t>
            </a:r>
          </a:p>
        </p:txBody>
      </p:sp>
      <p:pic>
        <p:nvPicPr>
          <p:cNvPr id="43" name="图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7630" y="3757393"/>
            <a:ext cx="1001536" cy="698579"/>
          </a:xfrm>
          <a:prstGeom prst="rect">
            <a:avLst/>
          </a:prstGeom>
        </p:spPr>
      </p:pic>
      <p:pic>
        <p:nvPicPr>
          <p:cNvPr id="44" name="图片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4118" y="3753496"/>
            <a:ext cx="1062260" cy="691412"/>
          </a:xfrm>
          <a:prstGeom prst="rect">
            <a:avLst/>
          </a:prstGeom>
        </p:spPr>
      </p:pic>
      <p:pic>
        <p:nvPicPr>
          <p:cNvPr id="45" name="图片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8249" y="3752979"/>
            <a:ext cx="1038097" cy="696284"/>
          </a:xfrm>
          <a:prstGeom prst="rect">
            <a:avLst/>
          </a:prstGeom>
        </p:spPr>
      </p:pic>
      <p:sp>
        <p:nvSpPr>
          <p:cNvPr id="55" name="右箭头 54"/>
          <p:cNvSpPr/>
          <p:nvPr/>
        </p:nvSpPr>
        <p:spPr bwMode="auto">
          <a:xfrm>
            <a:off x="3512358" y="1879285"/>
            <a:ext cx="378042" cy="198202"/>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3300">
              <a:solidFill>
                <a:schemeClr val="tx2"/>
              </a:solidFill>
              <a:latin typeface="Comic Sans MS" charset="0"/>
              <a:ea typeface="幼圆" charset="0"/>
              <a:cs typeface="幼圆" charset="0"/>
            </a:endParaRPr>
          </a:p>
        </p:txBody>
      </p:sp>
      <p:sp>
        <p:nvSpPr>
          <p:cNvPr id="56" name="右箭头 55"/>
          <p:cNvSpPr/>
          <p:nvPr/>
        </p:nvSpPr>
        <p:spPr bwMode="auto">
          <a:xfrm>
            <a:off x="5485573" y="1199192"/>
            <a:ext cx="320427" cy="202808"/>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3300">
              <a:solidFill>
                <a:schemeClr val="tx2"/>
              </a:solidFill>
              <a:latin typeface="Comic Sans MS" charset="0"/>
              <a:ea typeface="幼圆" charset="0"/>
              <a:cs typeface="幼圆" charset="0"/>
            </a:endParaRPr>
          </a:p>
        </p:txBody>
      </p:sp>
      <p:sp>
        <p:nvSpPr>
          <p:cNvPr id="57" name="右箭头 56"/>
          <p:cNvSpPr/>
          <p:nvPr/>
        </p:nvSpPr>
        <p:spPr bwMode="auto">
          <a:xfrm>
            <a:off x="5495615" y="1723678"/>
            <a:ext cx="320427" cy="202808"/>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3300">
              <a:solidFill>
                <a:schemeClr val="tx2"/>
              </a:solidFill>
              <a:latin typeface="Comic Sans MS" charset="0"/>
              <a:ea typeface="幼圆" charset="0"/>
              <a:cs typeface="幼圆" charset="0"/>
            </a:endParaRPr>
          </a:p>
        </p:txBody>
      </p:sp>
      <p:sp>
        <p:nvSpPr>
          <p:cNvPr id="58" name="右箭头 57"/>
          <p:cNvSpPr/>
          <p:nvPr/>
        </p:nvSpPr>
        <p:spPr bwMode="auto">
          <a:xfrm>
            <a:off x="5495615" y="2242309"/>
            <a:ext cx="320427" cy="202808"/>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3300">
              <a:solidFill>
                <a:schemeClr val="tx2"/>
              </a:solidFill>
              <a:latin typeface="Comic Sans MS" charset="0"/>
              <a:ea typeface="幼圆" charset="0"/>
              <a:cs typeface="幼圆" charset="0"/>
            </a:endParaRPr>
          </a:p>
        </p:txBody>
      </p:sp>
      <p:sp>
        <p:nvSpPr>
          <p:cNvPr id="50" name="圆角矩形 49"/>
          <p:cNvSpPr/>
          <p:nvPr/>
        </p:nvSpPr>
        <p:spPr>
          <a:xfrm>
            <a:off x="3933204" y="2418898"/>
            <a:ext cx="1458162" cy="334577"/>
          </a:xfrm>
          <a:prstGeom prst="roundRect">
            <a:avLst/>
          </a:prstGeom>
          <a:solidFill>
            <a:srgbClr val="CCFF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200" dirty="0" err="1"/>
              <a:t>Boinc</a:t>
            </a:r>
            <a:endParaRPr lang="en-US" altLang="zh-CN" sz="1200" dirty="0"/>
          </a:p>
        </p:txBody>
      </p:sp>
      <p:sp>
        <p:nvSpPr>
          <p:cNvPr id="60" name="圆角矩形 59"/>
          <p:cNvSpPr/>
          <p:nvPr/>
        </p:nvSpPr>
        <p:spPr>
          <a:xfrm>
            <a:off x="5834619" y="2681094"/>
            <a:ext cx="1259876" cy="4603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chemeClr val="tx2"/>
                </a:solidFill>
              </a:rPr>
              <a:t>Desktop Grid</a:t>
            </a:r>
          </a:p>
          <a:p>
            <a:pPr algn="ctr"/>
            <a:r>
              <a:rPr lang="en-US" altLang="zh-CN" sz="1200" dirty="0">
                <a:solidFill>
                  <a:schemeClr val="tx2"/>
                </a:solidFill>
              </a:rPr>
              <a:t>CAS@HOME</a:t>
            </a:r>
          </a:p>
        </p:txBody>
      </p:sp>
      <p:sp>
        <p:nvSpPr>
          <p:cNvPr id="61" name="右箭头 60"/>
          <p:cNvSpPr/>
          <p:nvPr/>
        </p:nvSpPr>
        <p:spPr bwMode="auto">
          <a:xfrm>
            <a:off x="5495615" y="2791034"/>
            <a:ext cx="320427" cy="202808"/>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rtlCol="0" anchor="t" anchorCtr="0" compatLnSpc="1">
            <a:prstTxWarp prst="textNoShape">
              <a:avLst/>
            </a:prstTxWarp>
          </a:bodyPr>
          <a:lstStyle/>
          <a:p>
            <a:pPr defTabSz="685783"/>
            <a:endParaRPr lang="zh-CN" altLang="en-US" sz="3300">
              <a:solidFill>
                <a:schemeClr val="tx2"/>
              </a:solidFill>
              <a:latin typeface="Comic Sans MS" charset="0"/>
              <a:ea typeface="幼圆" charset="0"/>
              <a:cs typeface="幼圆" charset="0"/>
            </a:endParaRPr>
          </a:p>
        </p:txBody>
      </p:sp>
      <p:pic>
        <p:nvPicPr>
          <p:cNvPr id="77" name="图片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9301" y="3748502"/>
            <a:ext cx="1009283" cy="696406"/>
          </a:xfrm>
          <a:prstGeom prst="rect">
            <a:avLst/>
          </a:prstGeom>
        </p:spPr>
      </p:pic>
      <p:sp>
        <p:nvSpPr>
          <p:cNvPr id="79" name="文本框 78"/>
          <p:cNvSpPr txBox="1"/>
          <p:nvPr/>
        </p:nvSpPr>
        <p:spPr>
          <a:xfrm>
            <a:off x="7088917" y="1124110"/>
            <a:ext cx="530915" cy="300082"/>
          </a:xfrm>
          <a:prstGeom prst="rect">
            <a:avLst/>
          </a:prstGeom>
          <a:noFill/>
        </p:spPr>
        <p:txBody>
          <a:bodyPr wrap="none" rtlCol="0">
            <a:spAutoFit/>
          </a:bodyPr>
          <a:lstStyle/>
          <a:p>
            <a:r>
              <a:rPr lang="zh-CN" altLang="en-US" sz="1350" dirty="0">
                <a:solidFill>
                  <a:srgbClr val="0000CC"/>
                </a:solidFill>
                <a:effectLst/>
                <a:latin typeface="+mn-ea"/>
                <a:ea typeface="+mn-ea"/>
              </a:rPr>
              <a:t>超算</a:t>
            </a:r>
          </a:p>
        </p:txBody>
      </p:sp>
      <p:sp>
        <p:nvSpPr>
          <p:cNvPr id="80" name="文本框 79"/>
          <p:cNvSpPr txBox="1"/>
          <p:nvPr/>
        </p:nvSpPr>
        <p:spPr>
          <a:xfrm>
            <a:off x="7101556" y="1672143"/>
            <a:ext cx="530915" cy="300082"/>
          </a:xfrm>
          <a:prstGeom prst="rect">
            <a:avLst/>
          </a:prstGeom>
          <a:noFill/>
        </p:spPr>
        <p:txBody>
          <a:bodyPr wrap="none" rtlCol="0">
            <a:spAutoFit/>
          </a:bodyPr>
          <a:lstStyle/>
          <a:p>
            <a:r>
              <a:rPr lang="zh-CN" altLang="en-US" sz="1350" dirty="0">
                <a:solidFill>
                  <a:srgbClr val="0000CC"/>
                </a:solidFill>
                <a:effectLst/>
                <a:latin typeface="+mn-ea"/>
                <a:ea typeface="+mn-ea"/>
              </a:rPr>
              <a:t>集群</a:t>
            </a:r>
          </a:p>
        </p:txBody>
      </p:sp>
      <p:sp>
        <p:nvSpPr>
          <p:cNvPr id="81" name="文本框 80"/>
          <p:cNvSpPr txBox="1"/>
          <p:nvPr/>
        </p:nvSpPr>
        <p:spPr>
          <a:xfrm>
            <a:off x="7115872" y="2258640"/>
            <a:ext cx="704039" cy="300082"/>
          </a:xfrm>
          <a:prstGeom prst="rect">
            <a:avLst/>
          </a:prstGeom>
          <a:noFill/>
        </p:spPr>
        <p:txBody>
          <a:bodyPr wrap="none" rtlCol="0">
            <a:spAutoFit/>
          </a:bodyPr>
          <a:lstStyle/>
          <a:p>
            <a:r>
              <a:rPr lang="zh-CN" altLang="en-US" sz="1350" dirty="0">
                <a:solidFill>
                  <a:srgbClr val="0000CC"/>
                </a:solidFill>
                <a:effectLst/>
                <a:latin typeface="+mn-ea"/>
                <a:ea typeface="+mn-ea"/>
              </a:rPr>
              <a:t>云计算</a:t>
            </a:r>
          </a:p>
        </p:txBody>
      </p:sp>
      <p:sp>
        <p:nvSpPr>
          <p:cNvPr id="82" name="文本框 81"/>
          <p:cNvSpPr txBox="1"/>
          <p:nvPr/>
        </p:nvSpPr>
        <p:spPr>
          <a:xfrm>
            <a:off x="7088914" y="2794702"/>
            <a:ext cx="877163" cy="300082"/>
          </a:xfrm>
          <a:prstGeom prst="rect">
            <a:avLst/>
          </a:prstGeom>
          <a:noFill/>
        </p:spPr>
        <p:txBody>
          <a:bodyPr wrap="none" rtlCol="0">
            <a:spAutoFit/>
          </a:bodyPr>
          <a:lstStyle/>
          <a:p>
            <a:r>
              <a:rPr lang="zh-CN" altLang="en-US" sz="1350" dirty="0">
                <a:solidFill>
                  <a:srgbClr val="0000CC"/>
                </a:solidFill>
                <a:effectLst/>
                <a:latin typeface="+mn-ea"/>
                <a:ea typeface="+mn-ea"/>
              </a:rPr>
              <a:t>志愿计算</a:t>
            </a:r>
          </a:p>
        </p:txBody>
      </p:sp>
      <p:sp>
        <p:nvSpPr>
          <p:cNvPr id="83" name="矩形 82"/>
          <p:cNvSpPr/>
          <p:nvPr/>
        </p:nvSpPr>
        <p:spPr>
          <a:xfrm>
            <a:off x="4160227" y="2784552"/>
            <a:ext cx="1026527" cy="418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 </a:t>
            </a:r>
            <a:r>
              <a:rPr lang="zh-CN" altLang="en-US" sz="1200" dirty="0">
                <a:solidFill>
                  <a:schemeClr val="tx1"/>
                </a:solidFill>
              </a:rPr>
              <a:t>资源调度</a:t>
            </a:r>
            <a:endParaRPr lang="zh-CN" altLang="en-US" sz="1200" dirty="0"/>
          </a:p>
        </p:txBody>
      </p:sp>
    </p:spTree>
    <p:extLst>
      <p:ext uri="{BB962C8B-B14F-4D97-AF65-F5344CB8AC3E}">
        <p14:creationId xmlns:p14="http://schemas.microsoft.com/office/powerpoint/2010/main" val="736124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1485900" y="76619"/>
            <a:ext cx="6172200" cy="857250"/>
          </a:xfrm>
        </p:spPr>
        <p:txBody>
          <a:bodyPr/>
          <a:lstStyle/>
          <a:p>
            <a:r>
              <a:rPr lang="zh-CN" altLang="en-US" dirty="0"/>
              <a:t>高能物理科学研究</a:t>
            </a:r>
          </a:p>
        </p:txBody>
      </p:sp>
      <p:sp>
        <p:nvSpPr>
          <p:cNvPr id="5" name="文本占位符 4"/>
          <p:cNvSpPr>
            <a:spLocks noGrp="1"/>
          </p:cNvSpPr>
          <p:nvPr>
            <p:ph type="body" idx="1"/>
          </p:nvPr>
        </p:nvSpPr>
        <p:spPr>
          <a:xfrm>
            <a:off x="1488468" y="906008"/>
            <a:ext cx="3072384" cy="479822"/>
          </a:xfrm>
        </p:spPr>
        <p:txBody>
          <a:bodyPr/>
          <a:lstStyle/>
          <a:p>
            <a:r>
              <a:rPr lang="zh-CN" altLang="en-US" sz="1500" b="0" dirty="0"/>
              <a:t>物质结构组成（</a:t>
            </a:r>
            <a:r>
              <a:rPr lang="zh-CN" altLang="en-US" sz="1500" dirty="0"/>
              <a:t>理论</a:t>
            </a:r>
            <a:r>
              <a:rPr lang="zh-CN" altLang="en-US" sz="1500" b="0" dirty="0"/>
              <a:t>）</a:t>
            </a:r>
          </a:p>
        </p:txBody>
      </p:sp>
      <p:sp>
        <p:nvSpPr>
          <p:cNvPr id="3" name="内容占位符 2"/>
          <p:cNvSpPr>
            <a:spLocks noGrp="1"/>
          </p:cNvSpPr>
          <p:nvPr>
            <p:ph sz="half" idx="2"/>
          </p:nvPr>
        </p:nvSpPr>
        <p:spPr>
          <a:xfrm>
            <a:off x="1509590" y="1391266"/>
            <a:ext cx="3030141" cy="1818418"/>
          </a:xfrm>
        </p:spPr>
        <p:txBody>
          <a:bodyPr/>
          <a:lstStyle/>
          <a:p>
            <a:r>
              <a:rPr lang="zh-CN" altLang="en-US" sz="1350" b="0" dirty="0">
                <a:solidFill>
                  <a:srgbClr val="000090"/>
                </a:solidFill>
              </a:rPr>
              <a:t>夸克、轻子、玻色子</a:t>
            </a:r>
            <a:endParaRPr lang="en-US" altLang="zh-CN" sz="1350" b="0" dirty="0">
              <a:solidFill>
                <a:srgbClr val="000090"/>
              </a:solidFill>
            </a:endParaRPr>
          </a:p>
          <a:p>
            <a:r>
              <a:rPr lang="zh-CN" altLang="en-US" sz="1350" b="0" dirty="0">
                <a:solidFill>
                  <a:srgbClr val="000090"/>
                </a:solidFill>
              </a:rPr>
              <a:t>强力、弱力、电磁力、万有引力</a:t>
            </a:r>
            <a:endParaRPr lang="en-US" altLang="zh-CN" sz="1350" b="0" dirty="0">
              <a:solidFill>
                <a:srgbClr val="000090"/>
              </a:solidFill>
            </a:endParaRPr>
          </a:p>
          <a:p>
            <a:endParaRPr lang="en-US" altLang="zh-CN" b="0" dirty="0"/>
          </a:p>
          <a:p>
            <a:endParaRPr lang="en-US" altLang="zh-CN" b="0" dirty="0"/>
          </a:p>
          <a:p>
            <a:endParaRPr lang="en-US" altLang="zh-CN" b="0" dirty="0"/>
          </a:p>
        </p:txBody>
      </p:sp>
      <p:sp>
        <p:nvSpPr>
          <p:cNvPr id="12" name="文本占位符 4"/>
          <p:cNvSpPr>
            <a:spLocks noGrp="1"/>
          </p:cNvSpPr>
          <p:nvPr>
            <p:ph type="body" sz="quarter" idx="3"/>
          </p:nvPr>
        </p:nvSpPr>
        <p:spPr>
          <a:xfrm>
            <a:off x="1509590" y="3215119"/>
            <a:ext cx="3072384" cy="479822"/>
          </a:xfrm>
        </p:spPr>
        <p:txBody>
          <a:bodyPr/>
          <a:lstStyle/>
          <a:p>
            <a:r>
              <a:rPr lang="zh-CN" altLang="en-US" sz="1500" b="0" dirty="0"/>
              <a:t>探测器 （</a:t>
            </a:r>
            <a:r>
              <a:rPr lang="zh-CN" altLang="en-US" sz="1500" dirty="0"/>
              <a:t>实验</a:t>
            </a:r>
            <a:r>
              <a:rPr lang="zh-CN" altLang="en-US" sz="1500" b="0" dirty="0"/>
              <a:t>）</a:t>
            </a:r>
          </a:p>
        </p:txBody>
      </p:sp>
      <p:sp>
        <p:nvSpPr>
          <p:cNvPr id="13" name="文本占位符 4"/>
          <p:cNvSpPr>
            <a:spLocks noGrp="1"/>
          </p:cNvSpPr>
          <p:nvPr>
            <p:ph sz="quarter" idx="4"/>
          </p:nvPr>
        </p:nvSpPr>
        <p:spPr>
          <a:xfrm>
            <a:off x="4928616" y="3438559"/>
            <a:ext cx="3072384" cy="479822"/>
          </a:xfrm>
        </p:spPr>
        <p:txBody>
          <a:bodyPr/>
          <a:lstStyle/>
          <a:p>
            <a:pPr marL="0" indent="0">
              <a:buNone/>
            </a:pPr>
            <a:r>
              <a:rPr lang="zh-CN" altLang="en-US" sz="1500" b="0" dirty="0"/>
              <a:t>科学发现（</a:t>
            </a:r>
            <a:r>
              <a:rPr lang="zh-CN" altLang="en-US" sz="1500" dirty="0"/>
              <a:t>科学计算</a:t>
            </a:r>
            <a:r>
              <a:rPr lang="zh-CN" altLang="en-US" sz="1500" b="0" dirty="0"/>
              <a:t>）</a:t>
            </a:r>
          </a:p>
        </p:txBody>
      </p:sp>
      <p:pic>
        <p:nvPicPr>
          <p:cNvPr id="2050" name="Picture 2" descr="http://news.sjtu.edu.cn/_mediafile/newsnet/2012/12/25/25rh1fg45q.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8714" y="2073241"/>
            <a:ext cx="1141933" cy="108248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4916" y="2095802"/>
            <a:ext cx="2251710" cy="1154002"/>
          </a:xfrm>
          <a:prstGeom prst="rect">
            <a:avLst/>
          </a:prstGeom>
        </p:spPr>
      </p:pic>
      <p:sp>
        <p:nvSpPr>
          <p:cNvPr id="9" name="文本占位符 4"/>
          <p:cNvSpPr txBox="1">
            <a:spLocks/>
          </p:cNvSpPr>
          <p:nvPr/>
        </p:nvSpPr>
        <p:spPr bwMode="auto">
          <a:xfrm>
            <a:off x="4928616" y="906008"/>
            <a:ext cx="3072384" cy="479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b" anchorCtr="0" compatLnSpc="1">
            <a:prstTxWarp prst="textNoShape">
              <a:avLst/>
            </a:prstTxWarp>
          </a:bodyPr>
          <a:lstStyle>
            <a:lvl1pPr marL="0" indent="0" algn="l" rtl="0" eaLnBrk="1" fontAlgn="base" hangingPunct="1">
              <a:lnSpc>
                <a:spcPct val="110000"/>
              </a:lnSpc>
              <a:spcBef>
                <a:spcPct val="20000"/>
              </a:spcBef>
              <a:spcAft>
                <a:spcPct val="0"/>
              </a:spcAft>
              <a:buClr>
                <a:srgbClr val="ECAE14"/>
              </a:buClr>
              <a:buSzPct val="110000"/>
              <a:buNone/>
              <a:defRPr sz="2400" b="1">
                <a:solidFill>
                  <a:schemeClr val="tx2"/>
                </a:solidFill>
                <a:effectLst>
                  <a:outerShdw blurRad="38100" dist="38100" dir="2700000" algn="tl">
                    <a:srgbClr val="DDDDDD"/>
                  </a:outerShdw>
                </a:effectLst>
                <a:latin typeface="+mn-lt"/>
                <a:ea typeface="+mn-ea"/>
                <a:cs typeface="+mn-cs"/>
              </a:defRPr>
            </a:lvl1pPr>
            <a:lvl2pPr marL="457200" indent="0" algn="l" rtl="0" eaLnBrk="1" fontAlgn="base" hangingPunct="1">
              <a:lnSpc>
                <a:spcPct val="110000"/>
              </a:lnSpc>
              <a:spcBef>
                <a:spcPct val="20000"/>
              </a:spcBef>
              <a:spcAft>
                <a:spcPct val="0"/>
              </a:spcAft>
              <a:buClr>
                <a:srgbClr val="000066"/>
              </a:buClr>
              <a:buNone/>
              <a:defRPr sz="2000" b="1">
                <a:solidFill>
                  <a:schemeClr val="tx2"/>
                </a:solidFill>
                <a:effectLst>
                  <a:outerShdw blurRad="38100" dist="38100" dir="2700000" algn="tl">
                    <a:srgbClr val="DDDDDD"/>
                  </a:outerShdw>
                </a:effectLst>
                <a:latin typeface="+mn-lt"/>
                <a:ea typeface="+mn-ea"/>
                <a:cs typeface="+mn-cs"/>
              </a:defRPr>
            </a:lvl2pPr>
            <a:lvl3pPr marL="914400" indent="0" algn="l" rtl="0" eaLnBrk="1" fontAlgn="base" hangingPunct="1">
              <a:lnSpc>
                <a:spcPct val="110000"/>
              </a:lnSpc>
              <a:spcBef>
                <a:spcPct val="20000"/>
              </a:spcBef>
              <a:spcAft>
                <a:spcPct val="0"/>
              </a:spcAft>
              <a:buClr>
                <a:srgbClr val="000066"/>
              </a:buClr>
              <a:buSzPct val="80000"/>
              <a:buFont typeface="Wingdings" charset="0"/>
              <a:buNone/>
              <a:defRPr sz="1800" b="1">
                <a:solidFill>
                  <a:schemeClr val="tx2"/>
                </a:solidFill>
                <a:effectLst>
                  <a:outerShdw blurRad="38100" dist="38100" dir="2700000" algn="tl">
                    <a:srgbClr val="DDDDDD"/>
                  </a:outerShdw>
                </a:effectLst>
                <a:latin typeface="+mn-lt"/>
                <a:ea typeface="+mn-ea"/>
                <a:cs typeface="+mn-cs"/>
              </a:defRPr>
            </a:lvl3pPr>
            <a:lvl4pPr marL="1371600" indent="0" algn="l" rtl="0" eaLnBrk="1" fontAlgn="base" hangingPunct="1">
              <a:spcBef>
                <a:spcPct val="20000"/>
              </a:spcBef>
              <a:spcAft>
                <a:spcPct val="0"/>
              </a:spcAft>
              <a:buNone/>
              <a:defRPr sz="1600" b="1">
                <a:solidFill>
                  <a:schemeClr val="tx1"/>
                </a:solidFill>
                <a:latin typeface="Arial" charset="0"/>
                <a:ea typeface="+mn-ea"/>
                <a:cs typeface="+mn-cs"/>
              </a:defRPr>
            </a:lvl4pPr>
            <a:lvl5pPr marL="1828800" indent="0" algn="l" rtl="0" eaLnBrk="1" fontAlgn="base" hangingPunct="1">
              <a:spcBef>
                <a:spcPct val="20000"/>
              </a:spcBef>
              <a:spcAft>
                <a:spcPct val="0"/>
              </a:spcAft>
              <a:buNone/>
              <a:defRPr sz="1600" b="1">
                <a:solidFill>
                  <a:schemeClr val="tx1"/>
                </a:solidFill>
                <a:latin typeface="Arial" charset="0"/>
                <a:ea typeface="+mn-ea"/>
                <a:cs typeface="+mn-cs"/>
              </a:defRPr>
            </a:lvl5pPr>
            <a:lvl6pPr marL="2286000" indent="0" algn="l" rtl="0" eaLnBrk="1" fontAlgn="base" hangingPunct="1">
              <a:spcBef>
                <a:spcPct val="20000"/>
              </a:spcBef>
              <a:spcAft>
                <a:spcPct val="0"/>
              </a:spcAft>
              <a:buNone/>
              <a:defRPr sz="1600" b="1">
                <a:solidFill>
                  <a:schemeClr val="tx1"/>
                </a:solidFill>
                <a:latin typeface="Arial" charset="0"/>
                <a:ea typeface="+mn-ea"/>
                <a:cs typeface="+mn-cs"/>
              </a:defRPr>
            </a:lvl6pPr>
            <a:lvl7pPr marL="2743200" indent="0" algn="l" rtl="0" eaLnBrk="1" fontAlgn="base" hangingPunct="1">
              <a:spcBef>
                <a:spcPct val="20000"/>
              </a:spcBef>
              <a:spcAft>
                <a:spcPct val="0"/>
              </a:spcAft>
              <a:buNone/>
              <a:defRPr sz="1600" b="1">
                <a:solidFill>
                  <a:schemeClr val="tx1"/>
                </a:solidFill>
                <a:latin typeface="Arial" charset="0"/>
                <a:ea typeface="+mn-ea"/>
                <a:cs typeface="+mn-cs"/>
              </a:defRPr>
            </a:lvl7pPr>
            <a:lvl8pPr marL="3200400" indent="0" algn="l" rtl="0" eaLnBrk="1" fontAlgn="base" hangingPunct="1">
              <a:spcBef>
                <a:spcPct val="20000"/>
              </a:spcBef>
              <a:spcAft>
                <a:spcPct val="0"/>
              </a:spcAft>
              <a:buNone/>
              <a:defRPr sz="1600" b="1">
                <a:solidFill>
                  <a:schemeClr val="tx1"/>
                </a:solidFill>
                <a:latin typeface="Arial" charset="0"/>
                <a:ea typeface="+mn-ea"/>
                <a:cs typeface="+mn-cs"/>
              </a:defRPr>
            </a:lvl8pPr>
            <a:lvl9pPr marL="3657600" indent="0" algn="l" rtl="0" eaLnBrk="1" fontAlgn="base" hangingPunct="1">
              <a:spcBef>
                <a:spcPct val="20000"/>
              </a:spcBef>
              <a:spcAft>
                <a:spcPct val="0"/>
              </a:spcAft>
              <a:buNone/>
              <a:defRPr sz="1600" b="1">
                <a:solidFill>
                  <a:schemeClr val="tx1"/>
                </a:solidFill>
                <a:latin typeface="Arial" charset="0"/>
                <a:ea typeface="+mn-ea"/>
                <a:cs typeface="+mn-cs"/>
              </a:defRPr>
            </a:lvl9pPr>
          </a:lstStyle>
          <a:p>
            <a:pPr defTabSz="685783">
              <a:spcBef>
                <a:spcPct val="10000"/>
              </a:spcBef>
              <a:spcAft>
                <a:spcPct val="30000"/>
              </a:spcAft>
            </a:pPr>
            <a:r>
              <a:rPr lang="zh-CN" altLang="en-US" sz="1500" b="0" dirty="0">
                <a:solidFill>
                  <a:srgbClr val="000099"/>
                </a:solidFill>
              </a:rPr>
              <a:t>粒子加速器（</a:t>
            </a:r>
            <a:r>
              <a:rPr lang="zh-CN" altLang="en-US" sz="1500" dirty="0">
                <a:solidFill>
                  <a:srgbClr val="000099"/>
                </a:solidFill>
              </a:rPr>
              <a:t>装置</a:t>
            </a:r>
            <a:r>
              <a:rPr lang="zh-CN" altLang="en-US" sz="1500" b="0" dirty="0">
                <a:solidFill>
                  <a:srgbClr val="000099"/>
                </a:solidFill>
              </a:rPr>
              <a:t>） </a:t>
            </a:r>
          </a:p>
        </p:txBody>
      </p:sp>
      <p:sp>
        <p:nvSpPr>
          <p:cNvPr id="10" name="内容占位符 2"/>
          <p:cNvSpPr txBox="1">
            <a:spLocks/>
          </p:cNvSpPr>
          <p:nvPr/>
        </p:nvSpPr>
        <p:spPr bwMode="auto">
          <a:xfrm>
            <a:off x="4955686" y="1410143"/>
            <a:ext cx="3030141" cy="945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742950" indent="-285750" algn="l" rtl="0" eaLnBrk="1" fontAlgn="base" hangingPunct="1">
              <a:lnSpc>
                <a:spcPct val="110000"/>
              </a:lnSpc>
              <a:spcBef>
                <a:spcPct val="20000"/>
              </a:spcBef>
              <a:spcAft>
                <a:spcPct val="0"/>
              </a:spcAft>
              <a:buClr>
                <a:srgbClr val="000066"/>
              </a:buClr>
              <a:buChar char="•"/>
              <a:defRPr sz="2000" b="1">
                <a:solidFill>
                  <a:schemeClr val="tx2"/>
                </a:solidFill>
                <a:effectLst>
                  <a:outerShdw blurRad="38100" dist="38100" dir="2700000" algn="tl">
                    <a:srgbClr val="DDDDDD"/>
                  </a:outerShdw>
                </a:effectLst>
                <a:latin typeface="+mn-lt"/>
                <a:ea typeface="+mn-ea"/>
                <a:cs typeface="+mn-cs"/>
              </a:defRPr>
            </a:lvl2pPr>
            <a:lvl3pPr marL="1143000" indent="-228600" algn="l" rtl="0" eaLnBrk="1" fontAlgn="base" hangingPunct="1">
              <a:lnSpc>
                <a:spcPct val="110000"/>
              </a:lnSpc>
              <a:spcBef>
                <a:spcPct val="20000"/>
              </a:spcBef>
              <a:spcAft>
                <a:spcPct val="0"/>
              </a:spcAft>
              <a:buClr>
                <a:srgbClr val="000066"/>
              </a:buClr>
              <a:buSzPct val="80000"/>
              <a:buFont typeface="Wingdings" charset="0"/>
              <a:buChar char="§"/>
              <a:defRPr sz="1800" b="1">
                <a:solidFill>
                  <a:schemeClr val="tx2"/>
                </a:solidFill>
                <a:effectLst>
                  <a:outerShdw blurRad="38100" dist="38100" dir="2700000" algn="tl">
                    <a:srgbClr val="DDDDDD"/>
                  </a:outerShdw>
                </a:effectLst>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Arial" charset="0"/>
                <a:ea typeface="+mn-ea"/>
                <a:cs typeface="+mn-cs"/>
              </a:defRPr>
            </a:lvl4pPr>
            <a:lvl5pPr marL="2057400" indent="-228600" algn="l" rtl="0" eaLnBrk="1" fontAlgn="base" hangingPunct="1">
              <a:spcBef>
                <a:spcPct val="20000"/>
              </a:spcBef>
              <a:spcAft>
                <a:spcPct val="0"/>
              </a:spcAft>
              <a:buChar char="»"/>
              <a:defRPr sz="1600">
                <a:solidFill>
                  <a:schemeClr val="tx1"/>
                </a:solidFill>
                <a:latin typeface="Arial" charset="0"/>
                <a:ea typeface="+mn-ea"/>
                <a:cs typeface="+mn-cs"/>
              </a:defRPr>
            </a:lvl5pPr>
            <a:lvl6pPr marL="2514600" indent="-228600" algn="l" rtl="0" eaLnBrk="1" fontAlgn="base" hangingPunct="1">
              <a:spcBef>
                <a:spcPct val="20000"/>
              </a:spcBef>
              <a:spcAft>
                <a:spcPct val="0"/>
              </a:spcAft>
              <a:buChar char="»"/>
              <a:defRPr sz="1600">
                <a:solidFill>
                  <a:schemeClr val="tx1"/>
                </a:solidFill>
                <a:latin typeface="Arial" charset="0"/>
                <a:ea typeface="+mn-ea"/>
                <a:cs typeface="+mn-cs"/>
              </a:defRPr>
            </a:lvl6pPr>
            <a:lvl7pPr marL="2971800" indent="-228600" algn="l" rtl="0" eaLnBrk="1" fontAlgn="base" hangingPunct="1">
              <a:spcBef>
                <a:spcPct val="20000"/>
              </a:spcBef>
              <a:spcAft>
                <a:spcPct val="0"/>
              </a:spcAft>
              <a:buChar char="»"/>
              <a:defRPr sz="1600">
                <a:solidFill>
                  <a:schemeClr val="tx1"/>
                </a:solidFill>
                <a:latin typeface="Arial" charset="0"/>
                <a:ea typeface="+mn-ea"/>
                <a:cs typeface="+mn-cs"/>
              </a:defRPr>
            </a:lvl7pPr>
            <a:lvl8pPr marL="3429000" indent="-228600" algn="l" rtl="0" eaLnBrk="1" fontAlgn="base" hangingPunct="1">
              <a:spcBef>
                <a:spcPct val="20000"/>
              </a:spcBef>
              <a:spcAft>
                <a:spcPct val="0"/>
              </a:spcAft>
              <a:buChar char="»"/>
              <a:defRPr sz="1600">
                <a:solidFill>
                  <a:schemeClr val="tx1"/>
                </a:solidFill>
                <a:latin typeface="Arial" charset="0"/>
                <a:ea typeface="+mn-ea"/>
                <a:cs typeface="+mn-cs"/>
              </a:defRPr>
            </a:lvl8pPr>
            <a:lvl9pPr marL="3886200" indent="-228600" algn="l" rtl="0" eaLnBrk="1" fontAlgn="base" hangingPunct="1">
              <a:spcBef>
                <a:spcPct val="20000"/>
              </a:spcBef>
              <a:spcAft>
                <a:spcPct val="0"/>
              </a:spcAft>
              <a:buChar char="»"/>
              <a:defRPr sz="1600">
                <a:solidFill>
                  <a:schemeClr val="tx1"/>
                </a:solidFill>
                <a:latin typeface="Arial" charset="0"/>
                <a:ea typeface="+mn-ea"/>
                <a:cs typeface="+mn-cs"/>
              </a:defRPr>
            </a:lvl9pPr>
          </a:lstStyle>
          <a:p>
            <a:pPr>
              <a:spcBef>
                <a:spcPct val="10000"/>
              </a:spcBef>
              <a:spcAft>
                <a:spcPct val="30000"/>
              </a:spcAft>
            </a:pPr>
            <a:r>
              <a:rPr lang="zh-CN" altLang="en-US" sz="1350" b="0" dirty="0">
                <a:solidFill>
                  <a:srgbClr val="000090"/>
                </a:solidFill>
              </a:rPr>
              <a:t>粒子物理研究的重要手段之一</a:t>
            </a:r>
            <a:endParaRPr lang="en-US" altLang="zh-CN" sz="1350" b="0" dirty="0">
              <a:solidFill>
                <a:srgbClr val="000090"/>
              </a:solidFill>
            </a:endParaRPr>
          </a:p>
          <a:p>
            <a:pPr>
              <a:spcBef>
                <a:spcPct val="10000"/>
              </a:spcBef>
              <a:spcAft>
                <a:spcPct val="30000"/>
              </a:spcAft>
            </a:pPr>
            <a:r>
              <a:rPr lang="en-US" altLang="zh-CN" sz="1350" b="0" dirty="0">
                <a:solidFill>
                  <a:srgbClr val="000090"/>
                </a:solidFill>
              </a:rPr>
              <a:t>BEPCII</a:t>
            </a:r>
            <a:r>
              <a:rPr lang="zh-CN" altLang="en-US" sz="1350" b="0" dirty="0">
                <a:solidFill>
                  <a:srgbClr val="000090"/>
                </a:solidFill>
              </a:rPr>
              <a:t>，</a:t>
            </a:r>
            <a:r>
              <a:rPr lang="en-US" altLang="zh-CN" sz="1350" b="0" dirty="0">
                <a:solidFill>
                  <a:srgbClr val="000090"/>
                </a:solidFill>
              </a:rPr>
              <a:t>LHC</a:t>
            </a:r>
            <a:r>
              <a:rPr lang="zh-CN" altLang="en-US" sz="1350" b="0" dirty="0">
                <a:solidFill>
                  <a:srgbClr val="000090"/>
                </a:solidFill>
              </a:rPr>
              <a:t>，</a:t>
            </a:r>
            <a:r>
              <a:rPr lang="en-US" altLang="zh-CN" sz="1350" b="0" dirty="0">
                <a:solidFill>
                  <a:srgbClr val="000090"/>
                </a:solidFill>
              </a:rPr>
              <a:t>CEPC</a:t>
            </a:r>
            <a:r>
              <a:rPr lang="zh-CN" altLang="en-US" sz="1350" b="0" dirty="0">
                <a:solidFill>
                  <a:srgbClr val="000090"/>
                </a:solidFill>
              </a:rPr>
              <a:t>等等</a:t>
            </a:r>
            <a:endParaRPr lang="en-US" altLang="zh-CN" sz="1350" b="0" dirty="0">
              <a:solidFill>
                <a:srgbClr val="000090"/>
              </a:solidFill>
            </a:endParaRPr>
          </a:p>
        </p:txBody>
      </p:sp>
      <p:sp>
        <p:nvSpPr>
          <p:cNvPr id="14" name="内容占位符 2"/>
          <p:cNvSpPr txBox="1">
            <a:spLocks/>
          </p:cNvSpPr>
          <p:nvPr/>
        </p:nvSpPr>
        <p:spPr bwMode="auto">
          <a:xfrm>
            <a:off x="1485901" y="3711360"/>
            <a:ext cx="3030141" cy="828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742950" indent="-285750" algn="l" rtl="0" eaLnBrk="1" fontAlgn="base" hangingPunct="1">
              <a:lnSpc>
                <a:spcPct val="110000"/>
              </a:lnSpc>
              <a:spcBef>
                <a:spcPct val="20000"/>
              </a:spcBef>
              <a:spcAft>
                <a:spcPct val="0"/>
              </a:spcAft>
              <a:buClr>
                <a:srgbClr val="000066"/>
              </a:buClr>
              <a:buChar char="•"/>
              <a:defRPr sz="2000" b="1">
                <a:solidFill>
                  <a:schemeClr val="tx2"/>
                </a:solidFill>
                <a:effectLst>
                  <a:outerShdw blurRad="38100" dist="38100" dir="2700000" algn="tl">
                    <a:srgbClr val="DDDDDD"/>
                  </a:outerShdw>
                </a:effectLst>
                <a:latin typeface="+mn-lt"/>
                <a:ea typeface="+mn-ea"/>
                <a:cs typeface="+mn-cs"/>
              </a:defRPr>
            </a:lvl2pPr>
            <a:lvl3pPr marL="1143000" indent="-228600" algn="l" rtl="0" eaLnBrk="1" fontAlgn="base" hangingPunct="1">
              <a:lnSpc>
                <a:spcPct val="110000"/>
              </a:lnSpc>
              <a:spcBef>
                <a:spcPct val="20000"/>
              </a:spcBef>
              <a:spcAft>
                <a:spcPct val="0"/>
              </a:spcAft>
              <a:buClr>
                <a:srgbClr val="000066"/>
              </a:buClr>
              <a:buSzPct val="80000"/>
              <a:buFont typeface="Wingdings" charset="0"/>
              <a:buChar char="§"/>
              <a:defRPr sz="1800" b="1">
                <a:solidFill>
                  <a:schemeClr val="tx2"/>
                </a:solidFill>
                <a:effectLst>
                  <a:outerShdw blurRad="38100" dist="38100" dir="2700000" algn="tl">
                    <a:srgbClr val="DDDDDD"/>
                  </a:outerShdw>
                </a:effectLst>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Arial" charset="0"/>
                <a:ea typeface="+mn-ea"/>
                <a:cs typeface="+mn-cs"/>
              </a:defRPr>
            </a:lvl4pPr>
            <a:lvl5pPr marL="2057400" indent="-228600" algn="l" rtl="0" eaLnBrk="1" fontAlgn="base" hangingPunct="1">
              <a:spcBef>
                <a:spcPct val="20000"/>
              </a:spcBef>
              <a:spcAft>
                <a:spcPct val="0"/>
              </a:spcAft>
              <a:buChar char="»"/>
              <a:defRPr sz="1600">
                <a:solidFill>
                  <a:schemeClr val="tx1"/>
                </a:solidFill>
                <a:latin typeface="Arial" charset="0"/>
                <a:ea typeface="+mn-ea"/>
                <a:cs typeface="+mn-cs"/>
              </a:defRPr>
            </a:lvl5pPr>
            <a:lvl6pPr marL="2514600" indent="-228600" algn="l" rtl="0" eaLnBrk="1" fontAlgn="base" hangingPunct="1">
              <a:spcBef>
                <a:spcPct val="20000"/>
              </a:spcBef>
              <a:spcAft>
                <a:spcPct val="0"/>
              </a:spcAft>
              <a:buChar char="»"/>
              <a:defRPr sz="1600">
                <a:solidFill>
                  <a:schemeClr val="tx1"/>
                </a:solidFill>
                <a:latin typeface="Arial" charset="0"/>
                <a:ea typeface="+mn-ea"/>
                <a:cs typeface="+mn-cs"/>
              </a:defRPr>
            </a:lvl6pPr>
            <a:lvl7pPr marL="2971800" indent="-228600" algn="l" rtl="0" eaLnBrk="1" fontAlgn="base" hangingPunct="1">
              <a:spcBef>
                <a:spcPct val="20000"/>
              </a:spcBef>
              <a:spcAft>
                <a:spcPct val="0"/>
              </a:spcAft>
              <a:buChar char="»"/>
              <a:defRPr sz="1600">
                <a:solidFill>
                  <a:schemeClr val="tx1"/>
                </a:solidFill>
                <a:latin typeface="Arial" charset="0"/>
                <a:ea typeface="+mn-ea"/>
                <a:cs typeface="+mn-cs"/>
              </a:defRPr>
            </a:lvl7pPr>
            <a:lvl8pPr marL="3429000" indent="-228600" algn="l" rtl="0" eaLnBrk="1" fontAlgn="base" hangingPunct="1">
              <a:spcBef>
                <a:spcPct val="20000"/>
              </a:spcBef>
              <a:spcAft>
                <a:spcPct val="0"/>
              </a:spcAft>
              <a:buChar char="»"/>
              <a:defRPr sz="1600">
                <a:solidFill>
                  <a:schemeClr val="tx1"/>
                </a:solidFill>
                <a:latin typeface="Arial" charset="0"/>
                <a:ea typeface="+mn-ea"/>
                <a:cs typeface="+mn-cs"/>
              </a:defRPr>
            </a:lvl8pPr>
            <a:lvl9pPr marL="3886200" indent="-228600" algn="l" rtl="0" eaLnBrk="1" fontAlgn="base" hangingPunct="1">
              <a:spcBef>
                <a:spcPct val="20000"/>
              </a:spcBef>
              <a:spcAft>
                <a:spcPct val="0"/>
              </a:spcAft>
              <a:buChar char="»"/>
              <a:defRPr sz="1600">
                <a:solidFill>
                  <a:schemeClr val="tx1"/>
                </a:solidFill>
                <a:latin typeface="Arial" charset="0"/>
                <a:ea typeface="+mn-ea"/>
                <a:cs typeface="+mn-cs"/>
              </a:defRPr>
            </a:lvl9pPr>
          </a:lstStyle>
          <a:p>
            <a:r>
              <a:rPr lang="zh-CN" altLang="en-US" sz="1350" b="0" dirty="0"/>
              <a:t>探测各类粒子，用于科学研究</a:t>
            </a:r>
            <a:endParaRPr lang="en-US" altLang="zh-CN" sz="1350" b="0" dirty="0"/>
          </a:p>
          <a:p>
            <a:r>
              <a:rPr lang="en-US" altLang="zh-CN" sz="1350" b="0" dirty="0"/>
              <a:t>BESIII, JUNO, LHAASO,   ATLAS, CMS …</a:t>
            </a:r>
          </a:p>
          <a:p>
            <a:pPr defTabSz="685783"/>
            <a:endParaRPr lang="en-US" altLang="zh-CN" sz="1800" b="0" kern="0" dirty="0"/>
          </a:p>
          <a:p>
            <a:pPr defTabSz="685783"/>
            <a:endParaRPr lang="en-US" altLang="zh-CN" sz="1800" b="0" kern="0" dirty="0"/>
          </a:p>
        </p:txBody>
      </p:sp>
      <p:sp>
        <p:nvSpPr>
          <p:cNvPr id="15" name="内容占位符 2"/>
          <p:cNvSpPr txBox="1">
            <a:spLocks/>
          </p:cNvSpPr>
          <p:nvPr/>
        </p:nvSpPr>
        <p:spPr bwMode="auto">
          <a:xfrm>
            <a:off x="4970860" y="3758398"/>
            <a:ext cx="3030141" cy="111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742950" indent="-285750" algn="l" rtl="0" eaLnBrk="1" fontAlgn="base" hangingPunct="1">
              <a:lnSpc>
                <a:spcPct val="110000"/>
              </a:lnSpc>
              <a:spcBef>
                <a:spcPct val="20000"/>
              </a:spcBef>
              <a:spcAft>
                <a:spcPct val="0"/>
              </a:spcAft>
              <a:buClr>
                <a:srgbClr val="000066"/>
              </a:buClr>
              <a:buChar char="•"/>
              <a:defRPr sz="2000" b="1">
                <a:solidFill>
                  <a:schemeClr val="tx2"/>
                </a:solidFill>
                <a:effectLst>
                  <a:outerShdw blurRad="38100" dist="38100" dir="2700000" algn="tl">
                    <a:srgbClr val="DDDDDD"/>
                  </a:outerShdw>
                </a:effectLst>
                <a:latin typeface="+mn-lt"/>
                <a:ea typeface="+mn-ea"/>
                <a:cs typeface="+mn-cs"/>
              </a:defRPr>
            </a:lvl2pPr>
            <a:lvl3pPr marL="1143000" indent="-228600" algn="l" rtl="0" eaLnBrk="1" fontAlgn="base" hangingPunct="1">
              <a:lnSpc>
                <a:spcPct val="110000"/>
              </a:lnSpc>
              <a:spcBef>
                <a:spcPct val="20000"/>
              </a:spcBef>
              <a:spcAft>
                <a:spcPct val="0"/>
              </a:spcAft>
              <a:buClr>
                <a:srgbClr val="000066"/>
              </a:buClr>
              <a:buSzPct val="80000"/>
              <a:buFont typeface="Wingdings" charset="0"/>
              <a:buChar char="§"/>
              <a:defRPr sz="1800" b="1">
                <a:solidFill>
                  <a:schemeClr val="tx2"/>
                </a:solidFill>
                <a:effectLst>
                  <a:outerShdw blurRad="38100" dist="38100" dir="2700000" algn="tl">
                    <a:srgbClr val="DDDDDD"/>
                  </a:outerShdw>
                </a:effectLst>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Arial" charset="0"/>
                <a:ea typeface="+mn-ea"/>
                <a:cs typeface="+mn-cs"/>
              </a:defRPr>
            </a:lvl4pPr>
            <a:lvl5pPr marL="2057400" indent="-228600" algn="l" rtl="0" eaLnBrk="1" fontAlgn="base" hangingPunct="1">
              <a:spcBef>
                <a:spcPct val="20000"/>
              </a:spcBef>
              <a:spcAft>
                <a:spcPct val="0"/>
              </a:spcAft>
              <a:buChar char="»"/>
              <a:defRPr sz="1600">
                <a:solidFill>
                  <a:schemeClr val="tx1"/>
                </a:solidFill>
                <a:latin typeface="Arial" charset="0"/>
                <a:ea typeface="+mn-ea"/>
                <a:cs typeface="+mn-cs"/>
              </a:defRPr>
            </a:lvl5pPr>
            <a:lvl6pPr marL="2514600" indent="-228600" algn="l" rtl="0" eaLnBrk="1" fontAlgn="base" hangingPunct="1">
              <a:spcBef>
                <a:spcPct val="20000"/>
              </a:spcBef>
              <a:spcAft>
                <a:spcPct val="0"/>
              </a:spcAft>
              <a:buChar char="»"/>
              <a:defRPr sz="1600">
                <a:solidFill>
                  <a:schemeClr val="tx1"/>
                </a:solidFill>
                <a:latin typeface="Arial" charset="0"/>
                <a:ea typeface="+mn-ea"/>
                <a:cs typeface="+mn-cs"/>
              </a:defRPr>
            </a:lvl6pPr>
            <a:lvl7pPr marL="2971800" indent="-228600" algn="l" rtl="0" eaLnBrk="1" fontAlgn="base" hangingPunct="1">
              <a:spcBef>
                <a:spcPct val="20000"/>
              </a:spcBef>
              <a:spcAft>
                <a:spcPct val="0"/>
              </a:spcAft>
              <a:buChar char="»"/>
              <a:defRPr sz="1600">
                <a:solidFill>
                  <a:schemeClr val="tx1"/>
                </a:solidFill>
                <a:latin typeface="Arial" charset="0"/>
                <a:ea typeface="+mn-ea"/>
                <a:cs typeface="+mn-cs"/>
              </a:defRPr>
            </a:lvl7pPr>
            <a:lvl8pPr marL="3429000" indent="-228600" algn="l" rtl="0" eaLnBrk="1" fontAlgn="base" hangingPunct="1">
              <a:spcBef>
                <a:spcPct val="20000"/>
              </a:spcBef>
              <a:spcAft>
                <a:spcPct val="0"/>
              </a:spcAft>
              <a:buChar char="»"/>
              <a:defRPr sz="1600">
                <a:solidFill>
                  <a:schemeClr val="tx1"/>
                </a:solidFill>
                <a:latin typeface="Arial" charset="0"/>
                <a:ea typeface="+mn-ea"/>
                <a:cs typeface="+mn-cs"/>
              </a:defRPr>
            </a:lvl8pPr>
            <a:lvl9pPr marL="3886200" indent="-228600" algn="l" rtl="0" eaLnBrk="1" fontAlgn="base" hangingPunct="1">
              <a:spcBef>
                <a:spcPct val="20000"/>
              </a:spcBef>
              <a:spcAft>
                <a:spcPct val="0"/>
              </a:spcAft>
              <a:buChar char="»"/>
              <a:defRPr sz="1600">
                <a:solidFill>
                  <a:schemeClr val="tx1"/>
                </a:solidFill>
                <a:latin typeface="Arial" charset="0"/>
                <a:ea typeface="+mn-ea"/>
                <a:cs typeface="+mn-cs"/>
              </a:defRPr>
            </a:lvl9pPr>
          </a:lstStyle>
          <a:p>
            <a:pPr marL="257168" lvl="1" indent="-257168">
              <a:buClr>
                <a:srgbClr val="ECAE14"/>
              </a:buClr>
              <a:buSzPct val="110000"/>
            </a:pPr>
            <a:r>
              <a:rPr lang="zh-CN" altLang="en-US" sz="1350" b="0" dirty="0"/>
              <a:t>暗物质</a:t>
            </a:r>
            <a:r>
              <a:rPr lang="en-US" altLang="zh-CN" sz="1350" b="0" dirty="0"/>
              <a:t>/</a:t>
            </a:r>
            <a:r>
              <a:rPr lang="zh-CN" altLang="en-US" sz="1350" b="0" dirty="0"/>
              <a:t>暗能量</a:t>
            </a:r>
            <a:endParaRPr lang="en-US" altLang="zh-CN" sz="1350" b="0" dirty="0"/>
          </a:p>
          <a:p>
            <a:pPr marL="257168" lvl="1" indent="-257168">
              <a:buClr>
                <a:srgbClr val="ECAE14"/>
              </a:buClr>
              <a:buSzPct val="110000"/>
            </a:pPr>
            <a:r>
              <a:rPr lang="zh-CN" altLang="en-US" sz="1350" b="0" dirty="0"/>
              <a:t>宇宙起源</a:t>
            </a:r>
            <a:endParaRPr lang="en-US" altLang="zh-CN" sz="1350" b="0" dirty="0"/>
          </a:p>
          <a:p>
            <a:pPr marL="257168" lvl="1" indent="-257168">
              <a:buClr>
                <a:srgbClr val="ECAE14"/>
              </a:buClr>
              <a:buSzPct val="110000"/>
            </a:pPr>
            <a:r>
              <a:rPr lang="en-US" altLang="zh-CN" sz="1350" b="0" dirty="0"/>
              <a:t>…</a:t>
            </a:r>
          </a:p>
        </p:txBody>
      </p:sp>
    </p:spTree>
    <p:extLst>
      <p:ext uri="{BB962C8B-B14F-4D97-AF65-F5344CB8AC3E}">
        <p14:creationId xmlns:p14="http://schemas.microsoft.com/office/powerpoint/2010/main" val="289603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312656" y="144443"/>
            <a:ext cx="6390450" cy="429525"/>
          </a:xfrm>
          <a:prstGeom prst="rect">
            <a:avLst/>
          </a:prstGeom>
        </p:spPr>
        <p:txBody>
          <a:bodyPr spcFirstLastPara="1" vert="horz" wrap="square" lIns="68569" tIns="68569" rIns="68569" bIns="68569" numCol="1" anchor="t" anchorCtr="0" compatLnSpc="1">
            <a:prstTxWarp prst="textNoShape">
              <a:avLst/>
            </a:prstTxWarp>
            <a:noAutofit/>
          </a:bodyPr>
          <a:lstStyle/>
          <a:p>
            <a:pPr algn="l"/>
            <a:r>
              <a:rPr lang="zh-CN" altLang="en-GB" sz="2400" dirty="0"/>
              <a:t>高能物理</a:t>
            </a:r>
            <a:r>
              <a:rPr lang="zh-CN" altLang="en-US" sz="2400" dirty="0"/>
              <a:t>软件组织 </a:t>
            </a:r>
            <a:r>
              <a:rPr lang="en-GB" sz="1800" dirty="0"/>
              <a:t>HEP Software Foundation</a:t>
            </a:r>
            <a:endParaRPr sz="2400" dirty="0"/>
          </a:p>
        </p:txBody>
      </p:sp>
      <p:sp>
        <p:nvSpPr>
          <p:cNvPr id="130" name="Shape 130"/>
          <p:cNvSpPr txBox="1">
            <a:spLocks noGrp="1"/>
          </p:cNvSpPr>
          <p:nvPr>
            <p:ph type="body" idx="1"/>
          </p:nvPr>
        </p:nvSpPr>
        <p:spPr>
          <a:xfrm>
            <a:off x="1376775" y="993071"/>
            <a:ext cx="6390450" cy="3838236"/>
          </a:xfrm>
          <a:prstGeom prst="rect">
            <a:avLst/>
          </a:prstGeom>
        </p:spPr>
        <p:txBody>
          <a:bodyPr spcFirstLastPara="1" vert="horz" wrap="square" lIns="68569" tIns="68569" rIns="68569" bIns="68569" numCol="1" anchor="t" anchorCtr="0" compatLnSpc="1">
            <a:prstTxWarp prst="textNoShape">
              <a:avLst/>
            </a:prstTxWarp>
            <a:normAutofit fontScale="77500" lnSpcReduction="20000"/>
          </a:bodyPr>
          <a:lstStyle/>
          <a:p>
            <a:pPr>
              <a:lnSpc>
                <a:spcPct val="130000"/>
              </a:lnSpc>
              <a:buClr>
                <a:schemeClr val="tx2"/>
              </a:buClr>
            </a:pPr>
            <a:r>
              <a:rPr lang="zh-CN" altLang="en-US" b="0" dirty="0"/>
              <a:t>全世界</a:t>
            </a:r>
            <a:r>
              <a:rPr lang="zh-CN" altLang="en-GB" b="0" dirty="0"/>
              <a:t>高能物理</a:t>
            </a:r>
            <a:r>
              <a:rPr lang="zh-CN" altLang="en-US" b="0" dirty="0"/>
              <a:t>面临相似的挑战</a:t>
            </a:r>
            <a:endParaRPr b="0" dirty="0"/>
          </a:p>
          <a:p>
            <a:pPr lvl="1">
              <a:lnSpc>
                <a:spcPct val="130000"/>
              </a:lnSpc>
              <a:spcBef>
                <a:spcPts val="0"/>
              </a:spcBef>
              <a:buClr>
                <a:schemeClr val="tx2"/>
              </a:buClr>
            </a:pPr>
            <a:r>
              <a:rPr lang="zh-CN" altLang="en-GB" b="0" dirty="0"/>
              <a:t>高能物理</a:t>
            </a:r>
            <a:r>
              <a:rPr lang="zh-CN" altLang="en-US" b="0" dirty="0"/>
              <a:t>软件需要变革，以应对挑战</a:t>
            </a:r>
            <a:endParaRPr b="0" dirty="0"/>
          </a:p>
          <a:p>
            <a:pPr lvl="1">
              <a:lnSpc>
                <a:spcPct val="130000"/>
              </a:lnSpc>
              <a:spcBef>
                <a:spcPts val="0"/>
              </a:spcBef>
              <a:buClr>
                <a:schemeClr val="tx2"/>
              </a:buClr>
            </a:pPr>
            <a:r>
              <a:rPr lang="zh-CN" altLang="en-GB" b="0" dirty="0"/>
              <a:t>需要</a:t>
            </a:r>
            <a:r>
              <a:rPr lang="zh-CN" altLang="en-US" b="0" dirty="0"/>
              <a:t>领域内外专家的帮助</a:t>
            </a:r>
            <a:endParaRPr b="0" dirty="0"/>
          </a:p>
          <a:p>
            <a:pPr lvl="1">
              <a:lnSpc>
                <a:spcPct val="130000"/>
              </a:lnSpc>
              <a:spcBef>
                <a:spcPts val="0"/>
              </a:spcBef>
              <a:buClr>
                <a:schemeClr val="tx2"/>
              </a:buClr>
            </a:pPr>
            <a:r>
              <a:rPr lang="zh-CN" altLang="en-GB" b="0" dirty="0"/>
              <a:t>需要</a:t>
            </a:r>
            <a:r>
              <a:rPr lang="zh-CN" altLang="en-US" b="0" dirty="0"/>
              <a:t>新技术来克服传统软件的瓶颈</a:t>
            </a:r>
            <a:endParaRPr b="0" dirty="0"/>
          </a:p>
          <a:p>
            <a:pPr>
              <a:lnSpc>
                <a:spcPct val="130000"/>
              </a:lnSpc>
              <a:buClr>
                <a:schemeClr val="tx2"/>
              </a:buClr>
            </a:pPr>
            <a:r>
              <a:rPr lang="zh-CN" altLang="en-GB" b="0" dirty="0"/>
              <a:t>分头</a:t>
            </a:r>
            <a:r>
              <a:rPr lang="zh-CN" altLang="en-US" b="0" dirty="0"/>
              <a:t>进行重复性的工作是不明智的</a:t>
            </a:r>
            <a:endParaRPr b="0" dirty="0"/>
          </a:p>
          <a:p>
            <a:pPr lvl="1">
              <a:lnSpc>
                <a:spcPct val="130000"/>
              </a:lnSpc>
              <a:spcBef>
                <a:spcPts val="0"/>
              </a:spcBef>
              <a:buClr>
                <a:schemeClr val="tx2"/>
              </a:buClr>
            </a:pPr>
            <a:r>
              <a:rPr lang="zh-CN" altLang="en-GB" b="0" dirty="0"/>
              <a:t>每个</a:t>
            </a:r>
            <a:r>
              <a:rPr lang="zh-CN" altLang="en-US" b="0" dirty="0"/>
              <a:t>实验和项目都自搞一套解决方案</a:t>
            </a:r>
            <a:r>
              <a:rPr lang="en-GB" b="0" dirty="0"/>
              <a:t> (</a:t>
            </a:r>
            <a:r>
              <a:rPr lang="zh-CN" altLang="en-GB" b="0" dirty="0"/>
              <a:t>软件</a:t>
            </a:r>
            <a:r>
              <a:rPr lang="zh-CN" altLang="en-US" b="0" dirty="0"/>
              <a:t>框架，数据处理算法，</a:t>
            </a:r>
            <a:r>
              <a:rPr lang="en-US" altLang="zh-CN" b="0" dirty="0"/>
              <a:t>….</a:t>
            </a:r>
            <a:r>
              <a:rPr lang="en-GB" b="0" dirty="0"/>
              <a:t>)</a:t>
            </a:r>
            <a:endParaRPr b="0" dirty="0"/>
          </a:p>
          <a:p>
            <a:pPr>
              <a:lnSpc>
                <a:spcPct val="130000"/>
              </a:lnSpc>
              <a:buClr>
                <a:schemeClr val="tx2"/>
              </a:buClr>
            </a:pPr>
            <a:r>
              <a:rPr lang="en-GB" b="0" dirty="0"/>
              <a:t>HSF</a:t>
            </a:r>
            <a:r>
              <a:rPr lang="zh-CN" altLang="en-US" b="0" dirty="0"/>
              <a:t>于</a:t>
            </a:r>
            <a:r>
              <a:rPr lang="en-GB" b="0" dirty="0"/>
              <a:t>2015</a:t>
            </a:r>
            <a:r>
              <a:rPr lang="zh-CN" altLang="en-GB" b="0" dirty="0"/>
              <a:t>年</a:t>
            </a:r>
            <a:r>
              <a:rPr lang="zh-CN" altLang="en-US" b="0" dirty="0"/>
              <a:t>成立，推动和协调高能物理领域的软件与计算工作</a:t>
            </a:r>
            <a:endParaRPr b="0" dirty="0"/>
          </a:p>
          <a:p>
            <a:pPr>
              <a:lnSpc>
                <a:spcPct val="130000"/>
              </a:lnSpc>
              <a:buClr>
                <a:schemeClr val="tx2"/>
              </a:buClr>
            </a:pPr>
            <a:r>
              <a:rPr lang="en-GB" b="0" dirty="0"/>
              <a:t>HSF</a:t>
            </a:r>
            <a:r>
              <a:rPr lang="zh-CN" altLang="en-GB" b="0" dirty="0"/>
              <a:t>建立</a:t>
            </a:r>
            <a:r>
              <a:rPr lang="zh-CN" altLang="en-US" b="0" dirty="0"/>
              <a:t>系列会议及工作组，就共同的问题进行合作</a:t>
            </a:r>
            <a:r>
              <a:rPr lang="en-GB" b="0" dirty="0"/>
              <a:t> (</a:t>
            </a:r>
            <a:r>
              <a:rPr lang="zh-CN" altLang="en-GB" b="0" dirty="0"/>
              <a:t>软件</a:t>
            </a:r>
            <a:r>
              <a:rPr lang="zh-CN" altLang="en-US" b="0" dirty="0"/>
              <a:t>包，</a:t>
            </a:r>
            <a:r>
              <a:rPr lang="zh-CN" altLang="en-GB" b="0" dirty="0"/>
              <a:t>软件</a:t>
            </a:r>
            <a:r>
              <a:rPr lang="zh-CN" altLang="en-US" b="0" dirty="0"/>
              <a:t>许可，数据分析，</a:t>
            </a:r>
            <a:r>
              <a:rPr lang="en-US" altLang="zh-CN" b="0" dirty="0"/>
              <a:t>….</a:t>
            </a:r>
            <a:r>
              <a:rPr lang="en-GB" b="0" dirty="0"/>
              <a:t>)</a:t>
            </a:r>
          </a:p>
          <a:p>
            <a:pPr lvl="1">
              <a:lnSpc>
                <a:spcPct val="130000"/>
              </a:lnSpc>
              <a:spcBef>
                <a:spcPts val="0"/>
              </a:spcBef>
              <a:buClr>
                <a:schemeClr val="tx2"/>
              </a:buClr>
            </a:pPr>
            <a:r>
              <a:rPr lang="zh-CN" altLang="en-GB" b="0" i="1" dirty="0"/>
              <a:t>自下而上</a:t>
            </a:r>
            <a:r>
              <a:rPr lang="zh-CN" altLang="en-US" b="0" i="1" dirty="0"/>
              <a:t>的策略 </a:t>
            </a:r>
            <a:endParaRPr b="0" i="1" dirty="0"/>
          </a:p>
          <a:p>
            <a:pPr>
              <a:lnSpc>
                <a:spcPct val="130000"/>
              </a:lnSpc>
              <a:buClr>
                <a:schemeClr val="tx2"/>
              </a:buClr>
            </a:pPr>
            <a:r>
              <a:rPr lang="zh-CN" altLang="en-US" b="0" dirty="0"/>
              <a:t>联系方式</a:t>
            </a:r>
            <a:r>
              <a:rPr lang="en-GB" b="0" dirty="0"/>
              <a:t>: </a:t>
            </a:r>
            <a:r>
              <a:rPr lang="en-GB" b="0" u="sng" dirty="0">
                <a:hlinkClick r:id="rId3">
                  <a:extLst>
                    <a:ext uri="{A12FA001-AC4F-418D-AE19-62706E023703}">
                      <ahyp:hlinkClr xmlns:ahyp="http://schemas.microsoft.com/office/drawing/2018/hyperlinkcolor" val="tx"/>
                    </a:ext>
                  </a:extLst>
                </a:hlinkClick>
              </a:rPr>
              <a:t>hsf-coordination@googlegroups.com</a:t>
            </a:r>
            <a:endParaRPr b="0" i="1" dirty="0"/>
          </a:p>
        </p:txBody>
      </p:sp>
      <p:pic>
        <p:nvPicPr>
          <p:cNvPr id="132" name="Shape 132" descr="HSF-JLingemann-angled.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79724" y="1"/>
            <a:ext cx="986101" cy="754369"/>
          </a:xfrm>
          <a:prstGeom prst="rect">
            <a:avLst/>
          </a:prstGeom>
          <a:noFill/>
          <a:ln>
            <a:noFill/>
          </a:ln>
        </p:spPr>
      </p:pic>
      <p:sp>
        <p:nvSpPr>
          <p:cNvPr id="6" name="页脚占位符 1">
            <a:extLst>
              <a:ext uri="{FF2B5EF4-FFF2-40B4-BE49-F238E27FC236}">
                <a16:creationId xmlns:a16="http://schemas.microsoft.com/office/drawing/2014/main" id="{3E240CDB-1A49-724B-9BB1-76F008CDB95F}"/>
              </a:ext>
            </a:extLst>
          </p:cNvPr>
          <p:cNvSpPr txBox="1">
            <a:spLocks/>
          </p:cNvSpPr>
          <p:nvPr/>
        </p:nvSpPr>
        <p:spPr bwMode="auto">
          <a:xfrm>
            <a:off x="3465274" y="4882025"/>
            <a:ext cx="4400550" cy="3429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zh-CN"/>
            </a:defPPr>
            <a:lvl1pPr marL="0" algn="l" defTabSz="457200" rtl="0" eaLnBrk="0" latinLnBrk="0" hangingPunct="0">
              <a:defRPr sz="1800" kern="1200">
                <a:solidFill>
                  <a:srgbClr val="FFCC00"/>
                </a:solidFill>
                <a:latin typeface="Arial" charset="0"/>
                <a:ea typeface="宋体" charset="0"/>
                <a:cs typeface="宋体" charset="0"/>
              </a:defRPr>
            </a:lvl1pPr>
            <a:lvl2pPr marL="742950" indent="-285750" algn="l" defTabSz="457200" rtl="0" eaLnBrk="0" latinLnBrk="0" hangingPunct="0">
              <a:defRPr sz="1800" kern="1200">
                <a:solidFill>
                  <a:srgbClr val="FFCC00"/>
                </a:solidFill>
                <a:latin typeface="Arial" charset="0"/>
                <a:ea typeface="宋体" charset="0"/>
                <a:cs typeface="+mn-cs"/>
              </a:defRPr>
            </a:lvl2pPr>
            <a:lvl3pPr marL="1143000" indent="-228600" algn="l" defTabSz="457200" rtl="0" eaLnBrk="0" latinLnBrk="0" hangingPunct="0">
              <a:defRPr sz="1800" kern="1200">
                <a:solidFill>
                  <a:srgbClr val="FFCC00"/>
                </a:solidFill>
                <a:latin typeface="Arial" charset="0"/>
                <a:ea typeface="宋体" charset="0"/>
                <a:cs typeface="+mn-cs"/>
              </a:defRPr>
            </a:lvl3pPr>
            <a:lvl4pPr marL="1600200" indent="-228600" algn="l" defTabSz="457200" rtl="0" eaLnBrk="0" latinLnBrk="0" hangingPunct="0">
              <a:defRPr sz="1800" kern="1200">
                <a:solidFill>
                  <a:srgbClr val="FFCC00"/>
                </a:solidFill>
                <a:latin typeface="Arial" charset="0"/>
                <a:ea typeface="宋体" charset="0"/>
                <a:cs typeface="+mn-cs"/>
              </a:defRPr>
            </a:lvl4pPr>
            <a:lvl5pPr marL="2057400" indent="-228600" algn="l" defTabSz="457200" rtl="0" eaLnBrk="0" latinLnBrk="0" hangingPunct="0">
              <a:defRPr sz="1800" kern="1200">
                <a:solidFill>
                  <a:srgbClr val="FFCC00"/>
                </a:solidFill>
                <a:latin typeface="Arial" charset="0"/>
                <a:ea typeface="宋体" charset="0"/>
                <a:cs typeface="+mn-cs"/>
              </a:defRPr>
            </a:lvl5pPr>
            <a:lvl6pPr marL="25146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6pPr>
            <a:lvl7pPr marL="29718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7pPr>
            <a:lvl8pPr marL="34290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8pPr>
            <a:lvl9pPr marL="38862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9pPr>
          </a:lstStyle>
          <a:p>
            <a:pPr algn="r" eaLnBrk="1" hangingPunct="1"/>
            <a:fld id="{3585C16E-99E2-9446-A8D6-7D3B3C422CB8}" type="slidenum">
              <a:rPr lang="en-US" altLang="zh-CN" sz="1050">
                <a:solidFill>
                  <a:srgbClr val="000000"/>
                </a:solidFill>
              </a:rPr>
              <a:pPr algn="r" eaLnBrk="1" hangingPunct="1"/>
              <a:t>40</a:t>
            </a:fld>
            <a:endParaRPr lang="en-US" altLang="zh-CN" sz="1050" dirty="0">
              <a:solidFill>
                <a:srgbClr val="000000"/>
              </a:solidFill>
            </a:endParaRPr>
          </a:p>
        </p:txBody>
      </p:sp>
    </p:spTree>
    <p:extLst>
      <p:ext uri="{BB962C8B-B14F-4D97-AF65-F5344CB8AC3E}">
        <p14:creationId xmlns:p14="http://schemas.microsoft.com/office/powerpoint/2010/main" val="340366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276068" y="210577"/>
            <a:ext cx="6524927" cy="429525"/>
          </a:xfrm>
          <a:prstGeom prst="rect">
            <a:avLst/>
          </a:prstGeom>
        </p:spPr>
        <p:txBody>
          <a:bodyPr spcFirstLastPara="1" vert="horz" wrap="square" lIns="68569" tIns="68569" rIns="68569" bIns="68569" numCol="1" anchor="t" anchorCtr="0" compatLnSpc="1">
            <a:prstTxWarp prst="textNoShape">
              <a:avLst/>
            </a:prstTxWarp>
            <a:noAutofit/>
          </a:bodyPr>
          <a:lstStyle/>
          <a:p>
            <a:r>
              <a:rPr lang="en-GB" sz="2700" dirty="0"/>
              <a:t> HSF</a:t>
            </a:r>
            <a:r>
              <a:rPr lang="zh-CN" altLang="en-GB" sz="2700" dirty="0"/>
              <a:t>白皮书</a:t>
            </a:r>
            <a:endParaRPr sz="2700" dirty="0"/>
          </a:p>
        </p:txBody>
      </p:sp>
      <p:cxnSp>
        <p:nvCxnSpPr>
          <p:cNvPr id="138" name="Shape 138"/>
          <p:cNvCxnSpPr/>
          <p:nvPr/>
        </p:nvCxnSpPr>
        <p:spPr>
          <a:xfrm rot="10800000">
            <a:off x="2205469" y="1791516"/>
            <a:ext cx="0" cy="155700"/>
          </a:xfrm>
          <a:prstGeom prst="straightConnector1">
            <a:avLst/>
          </a:prstGeom>
          <a:noFill/>
          <a:ln w="38100" cap="flat" cmpd="sng">
            <a:solidFill>
              <a:srgbClr val="0B5394"/>
            </a:solidFill>
            <a:prstDash val="solid"/>
            <a:round/>
            <a:headEnd type="none" w="med" len="med"/>
            <a:tailEnd type="none" w="med" len="med"/>
          </a:ln>
        </p:spPr>
      </p:cxnSp>
      <p:cxnSp>
        <p:nvCxnSpPr>
          <p:cNvPr id="140" name="Shape 140"/>
          <p:cNvCxnSpPr/>
          <p:nvPr/>
        </p:nvCxnSpPr>
        <p:spPr>
          <a:xfrm>
            <a:off x="1667738" y="1865420"/>
            <a:ext cx="5805900" cy="7875"/>
          </a:xfrm>
          <a:prstGeom prst="straightConnector1">
            <a:avLst/>
          </a:prstGeom>
          <a:noFill/>
          <a:ln w="38100" cap="flat" cmpd="sng">
            <a:solidFill>
              <a:srgbClr val="0B5394"/>
            </a:solidFill>
            <a:prstDash val="solid"/>
            <a:round/>
            <a:headEnd type="none" w="med" len="med"/>
            <a:tailEnd type="triangle" w="med" len="med"/>
          </a:ln>
        </p:spPr>
      </p:cxnSp>
      <p:sp>
        <p:nvSpPr>
          <p:cNvPr id="141" name="Shape 141"/>
          <p:cNvSpPr txBox="1"/>
          <p:nvPr/>
        </p:nvSpPr>
        <p:spPr>
          <a:xfrm rot="-2531334">
            <a:off x="1310483" y="2201184"/>
            <a:ext cx="1472802"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1050" dirty="0">
                <a:solidFill>
                  <a:srgbClr val="0B5394"/>
                </a:solidFill>
                <a:latin typeface="Proxima Nova"/>
                <a:ea typeface="Proxima Nova"/>
                <a:cs typeface="Proxima Nova"/>
                <a:sym typeface="Proxima Nova"/>
              </a:rPr>
              <a:t>July 2016: formal </a:t>
            </a:r>
            <a:r>
              <a:rPr lang="en-GB" sz="1050" u="sng" dirty="0">
                <a:solidFill>
                  <a:srgbClr val="FF0000"/>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charge from the WLCG</a:t>
            </a:r>
            <a:endParaRPr sz="1050" dirty="0">
              <a:solidFill>
                <a:srgbClr val="FF0000"/>
              </a:solidFill>
            </a:endParaRPr>
          </a:p>
        </p:txBody>
      </p:sp>
      <p:cxnSp>
        <p:nvCxnSpPr>
          <p:cNvPr id="142" name="Shape 142"/>
          <p:cNvCxnSpPr/>
          <p:nvPr/>
        </p:nvCxnSpPr>
        <p:spPr>
          <a:xfrm rot="10800000">
            <a:off x="3462769" y="1791516"/>
            <a:ext cx="0" cy="155700"/>
          </a:xfrm>
          <a:prstGeom prst="straightConnector1">
            <a:avLst/>
          </a:prstGeom>
          <a:noFill/>
          <a:ln w="38100" cap="flat" cmpd="sng">
            <a:solidFill>
              <a:srgbClr val="0B5394"/>
            </a:solidFill>
            <a:prstDash val="solid"/>
            <a:round/>
            <a:headEnd type="none" w="med" len="med"/>
            <a:tailEnd type="none" w="med" len="med"/>
          </a:ln>
        </p:spPr>
      </p:cxnSp>
      <p:cxnSp>
        <p:nvCxnSpPr>
          <p:cNvPr id="143" name="Shape 143"/>
          <p:cNvCxnSpPr/>
          <p:nvPr/>
        </p:nvCxnSpPr>
        <p:spPr>
          <a:xfrm rot="10800000">
            <a:off x="6948919" y="1791516"/>
            <a:ext cx="0" cy="155700"/>
          </a:xfrm>
          <a:prstGeom prst="straightConnector1">
            <a:avLst/>
          </a:prstGeom>
          <a:noFill/>
          <a:ln w="38100" cap="flat" cmpd="sng">
            <a:solidFill>
              <a:srgbClr val="0B5394"/>
            </a:solidFill>
            <a:prstDash val="solid"/>
            <a:round/>
            <a:headEnd type="none" w="med" len="med"/>
            <a:tailEnd type="none" w="med" len="med"/>
          </a:ln>
        </p:spPr>
      </p:cxnSp>
      <p:sp>
        <p:nvSpPr>
          <p:cNvPr id="144" name="Shape 144"/>
          <p:cNvSpPr txBox="1"/>
          <p:nvPr/>
        </p:nvSpPr>
        <p:spPr>
          <a:xfrm rot="-2531334">
            <a:off x="2363061" y="2368074"/>
            <a:ext cx="1620914"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900" dirty="0">
                <a:solidFill>
                  <a:srgbClr val="0B5394"/>
                </a:solidFill>
                <a:latin typeface="Proxima Nova"/>
                <a:ea typeface="Proxima Nova"/>
                <a:cs typeface="Proxima Nova"/>
                <a:sym typeface="Proxima Nova"/>
              </a:rPr>
              <a:t>23-26 January 2017: </a:t>
            </a:r>
            <a:r>
              <a:rPr lang="en-GB" sz="900" u="sng" dirty="0">
                <a:solidFill>
                  <a:srgbClr val="FF0000"/>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Kick-off workshop</a:t>
            </a:r>
            <a:r>
              <a:rPr lang="en-GB" sz="900" dirty="0">
                <a:solidFill>
                  <a:srgbClr val="FF0000"/>
                </a:solidFill>
                <a:latin typeface="Proxima Nova"/>
                <a:ea typeface="Proxima Nova"/>
                <a:cs typeface="Proxima Nova"/>
                <a:sym typeface="Proxima Nova"/>
              </a:rPr>
              <a:t>,</a:t>
            </a:r>
            <a:br>
              <a:rPr lang="en-GB" sz="900" dirty="0">
                <a:solidFill>
                  <a:srgbClr val="FF0000"/>
                </a:solidFill>
                <a:latin typeface="Proxima Nova"/>
                <a:ea typeface="Proxima Nova"/>
                <a:cs typeface="Proxima Nova"/>
                <a:sym typeface="Proxima Nova"/>
              </a:rPr>
            </a:br>
            <a:r>
              <a:rPr lang="en-GB" sz="900" dirty="0">
                <a:solidFill>
                  <a:srgbClr val="0B5394"/>
                </a:solidFill>
                <a:latin typeface="Proxima Nova"/>
                <a:ea typeface="Proxima Nova"/>
                <a:cs typeface="Proxima Nova"/>
                <a:sym typeface="Proxima Nova"/>
              </a:rPr>
              <a:t>San Diego</a:t>
            </a:r>
            <a:endParaRPr sz="900" dirty="0">
              <a:solidFill>
                <a:srgbClr val="0B5394"/>
              </a:solidFill>
            </a:endParaRPr>
          </a:p>
        </p:txBody>
      </p:sp>
      <p:cxnSp>
        <p:nvCxnSpPr>
          <p:cNvPr id="145" name="Shape 145"/>
          <p:cNvCxnSpPr/>
          <p:nvPr/>
        </p:nvCxnSpPr>
        <p:spPr>
          <a:xfrm rot="10800000">
            <a:off x="4605769" y="1791516"/>
            <a:ext cx="0" cy="155700"/>
          </a:xfrm>
          <a:prstGeom prst="straightConnector1">
            <a:avLst/>
          </a:prstGeom>
          <a:noFill/>
          <a:ln w="38100" cap="flat" cmpd="sng">
            <a:solidFill>
              <a:srgbClr val="0B5394"/>
            </a:solidFill>
            <a:prstDash val="solid"/>
            <a:round/>
            <a:headEnd type="none" w="med" len="med"/>
            <a:tailEnd type="none" w="med" len="med"/>
          </a:ln>
        </p:spPr>
      </p:cxnSp>
      <p:cxnSp>
        <p:nvCxnSpPr>
          <p:cNvPr id="146" name="Shape 146"/>
          <p:cNvCxnSpPr/>
          <p:nvPr/>
        </p:nvCxnSpPr>
        <p:spPr>
          <a:xfrm rot="10800000">
            <a:off x="5977369" y="1791516"/>
            <a:ext cx="0" cy="155700"/>
          </a:xfrm>
          <a:prstGeom prst="straightConnector1">
            <a:avLst/>
          </a:prstGeom>
          <a:noFill/>
          <a:ln w="38100" cap="flat" cmpd="sng">
            <a:solidFill>
              <a:srgbClr val="0B5394"/>
            </a:solidFill>
            <a:prstDash val="solid"/>
            <a:round/>
            <a:headEnd type="none" w="med" len="med"/>
            <a:tailEnd type="none" w="med" len="med"/>
          </a:ln>
        </p:spPr>
      </p:cxnSp>
      <p:pic>
        <p:nvPicPr>
          <p:cNvPr id="147" name="Shape 147" descr="Workshop Group Photo"/>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42981" y="3423546"/>
            <a:ext cx="1390901" cy="779813"/>
          </a:xfrm>
          <a:prstGeom prst="rect">
            <a:avLst/>
          </a:prstGeom>
          <a:noFill/>
          <a:ln>
            <a:noFill/>
          </a:ln>
        </p:spPr>
      </p:pic>
      <p:sp>
        <p:nvSpPr>
          <p:cNvPr id="148" name="Shape 148"/>
          <p:cNvSpPr txBox="1"/>
          <p:nvPr/>
        </p:nvSpPr>
        <p:spPr>
          <a:xfrm rot="-2531334">
            <a:off x="6048821" y="2382218"/>
            <a:ext cx="1619604"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1050" dirty="0">
                <a:solidFill>
                  <a:srgbClr val="0B5394"/>
                </a:solidFill>
                <a:latin typeface="Proxima Nova"/>
                <a:ea typeface="Proxima Nova"/>
                <a:cs typeface="Proxima Nova"/>
                <a:sym typeface="Proxima Nova"/>
              </a:rPr>
              <a:t>26-29 March 2018: </a:t>
            </a:r>
            <a:r>
              <a:rPr lang="en-GB" sz="1050" u="sng" dirty="0">
                <a:solidFill>
                  <a:srgbClr val="FF0000"/>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Joint WLCG &amp; HSF workshop</a:t>
            </a:r>
            <a:r>
              <a:rPr lang="en-GB" sz="1050" dirty="0">
                <a:solidFill>
                  <a:srgbClr val="0B5394"/>
                </a:solidFill>
                <a:latin typeface="Proxima Nova"/>
                <a:ea typeface="Proxima Nova"/>
                <a:cs typeface="Proxima Nova"/>
                <a:sym typeface="Proxima Nova"/>
              </a:rPr>
              <a:t>, Naples</a:t>
            </a:r>
            <a:endParaRPr sz="1050" dirty="0">
              <a:solidFill>
                <a:srgbClr val="0B5394"/>
              </a:solidFill>
            </a:endParaRPr>
          </a:p>
        </p:txBody>
      </p:sp>
      <p:sp>
        <p:nvSpPr>
          <p:cNvPr id="149" name="Shape 149"/>
          <p:cNvSpPr txBox="1"/>
          <p:nvPr/>
        </p:nvSpPr>
        <p:spPr>
          <a:xfrm rot="-2531334">
            <a:off x="5126678" y="2391489"/>
            <a:ext cx="1472802"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1050" dirty="0">
                <a:solidFill>
                  <a:srgbClr val="0B5394"/>
                </a:solidFill>
                <a:latin typeface="Proxima Nova"/>
                <a:ea typeface="Proxima Nova"/>
                <a:cs typeface="Proxima Nova"/>
                <a:sym typeface="Proxima Nova"/>
              </a:rPr>
              <a:t>15 Dec. 2017: CWP submitted to the </a:t>
            </a:r>
            <a:r>
              <a:rPr lang="en-GB" sz="1050" u="sng" dirty="0">
                <a:solidFill>
                  <a:srgbClr val="FF0000"/>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arXiv</a:t>
            </a:r>
            <a:endParaRPr sz="1050" dirty="0">
              <a:solidFill>
                <a:srgbClr val="FF0000"/>
              </a:solidFill>
            </a:endParaRPr>
          </a:p>
        </p:txBody>
      </p:sp>
      <p:sp>
        <p:nvSpPr>
          <p:cNvPr id="150" name="Shape 150"/>
          <p:cNvSpPr txBox="1"/>
          <p:nvPr/>
        </p:nvSpPr>
        <p:spPr>
          <a:xfrm rot="-2531370">
            <a:off x="3481874" y="2316019"/>
            <a:ext cx="1596411"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1050" dirty="0">
                <a:solidFill>
                  <a:srgbClr val="0B5394"/>
                </a:solidFill>
                <a:latin typeface="Proxima Nova"/>
                <a:ea typeface="Proxima Nova"/>
                <a:cs typeface="Proxima Nova"/>
                <a:sym typeface="Proxima Nova"/>
              </a:rPr>
              <a:t>26-30 June 2017:</a:t>
            </a:r>
            <a:br>
              <a:rPr lang="en-GB" sz="1050" dirty="0">
                <a:solidFill>
                  <a:srgbClr val="0B5394"/>
                </a:solidFill>
                <a:latin typeface="Proxima Nova"/>
                <a:ea typeface="Proxima Nova"/>
                <a:cs typeface="Proxima Nova"/>
                <a:sym typeface="Proxima Nova"/>
              </a:rPr>
            </a:br>
            <a:r>
              <a:rPr lang="en-GB" sz="1050" u="sng" dirty="0">
                <a:solidFill>
                  <a:srgbClr val="FF0000"/>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HSF workshop</a:t>
            </a:r>
            <a:r>
              <a:rPr lang="en-GB" sz="1050" dirty="0">
                <a:solidFill>
                  <a:srgbClr val="0B5394"/>
                </a:solidFill>
                <a:latin typeface="Proxima Nova"/>
                <a:ea typeface="Proxima Nova"/>
                <a:cs typeface="Proxima Nova"/>
                <a:sym typeface="Proxima Nova"/>
              </a:rPr>
              <a:t>, Annecy</a:t>
            </a:r>
            <a:endParaRPr sz="1050" dirty="0">
              <a:solidFill>
                <a:srgbClr val="0B5394"/>
              </a:solidFill>
            </a:endParaRPr>
          </a:p>
        </p:txBody>
      </p:sp>
      <p:pic>
        <p:nvPicPr>
          <p:cNvPr id="151" name="Shape 151"/>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3458770" y="3558334"/>
            <a:ext cx="1643963" cy="579281"/>
          </a:xfrm>
          <a:prstGeom prst="rect">
            <a:avLst/>
          </a:prstGeom>
          <a:noFill/>
          <a:ln>
            <a:noFill/>
          </a:ln>
        </p:spPr>
      </p:pic>
      <p:sp>
        <p:nvSpPr>
          <p:cNvPr id="152" name="Shape 152"/>
          <p:cNvSpPr txBox="1"/>
          <p:nvPr/>
        </p:nvSpPr>
        <p:spPr>
          <a:xfrm rot="-858">
            <a:off x="3612170" y="1571783"/>
            <a:ext cx="902025" cy="329625"/>
          </a:xfrm>
          <a:prstGeom prst="rect">
            <a:avLst/>
          </a:prstGeom>
          <a:noFill/>
          <a:ln>
            <a:noFill/>
          </a:ln>
        </p:spPr>
        <p:txBody>
          <a:bodyPr spcFirstLastPara="1" wrap="square" lIns="68569" tIns="68569" rIns="68569" bIns="68569" anchor="ctr" anchorCtr="0">
            <a:noAutofit/>
          </a:bodyPr>
          <a:lstStyle/>
          <a:p>
            <a:pPr algn="ctr">
              <a:lnSpc>
                <a:spcPct val="115000"/>
              </a:lnSpc>
              <a:spcAft>
                <a:spcPts val="1200"/>
              </a:spcAft>
            </a:pPr>
            <a:r>
              <a:rPr lang="en-GB" sz="900">
                <a:solidFill>
                  <a:srgbClr val="0B5394"/>
                </a:solidFill>
                <a:latin typeface="Proxima Nova"/>
                <a:ea typeface="Proxima Nova"/>
                <a:cs typeface="Proxima Nova"/>
                <a:sym typeface="Proxima Nova"/>
              </a:rPr>
              <a:t>Working Group meetings</a:t>
            </a:r>
            <a:endParaRPr sz="900">
              <a:solidFill>
                <a:srgbClr val="0B5394"/>
              </a:solidFill>
            </a:endParaRPr>
          </a:p>
        </p:txBody>
      </p:sp>
      <p:sp>
        <p:nvSpPr>
          <p:cNvPr id="155" name="Shape 155"/>
          <p:cNvSpPr txBox="1"/>
          <p:nvPr/>
        </p:nvSpPr>
        <p:spPr>
          <a:xfrm rot="-990">
            <a:off x="4855067" y="1571780"/>
            <a:ext cx="781425" cy="329625"/>
          </a:xfrm>
          <a:prstGeom prst="rect">
            <a:avLst/>
          </a:prstGeom>
          <a:noFill/>
          <a:ln>
            <a:noFill/>
          </a:ln>
        </p:spPr>
        <p:txBody>
          <a:bodyPr spcFirstLastPara="1" wrap="square" lIns="68569" tIns="68569" rIns="68569" bIns="68569" anchor="ctr" anchorCtr="0">
            <a:noAutofit/>
          </a:bodyPr>
          <a:lstStyle/>
          <a:p>
            <a:pPr algn="ctr">
              <a:lnSpc>
                <a:spcPct val="115000"/>
              </a:lnSpc>
              <a:spcAft>
                <a:spcPts val="1200"/>
              </a:spcAft>
            </a:pPr>
            <a:r>
              <a:rPr lang="en-GB" sz="900">
                <a:solidFill>
                  <a:srgbClr val="0B5394"/>
                </a:solidFill>
                <a:latin typeface="Proxima Nova"/>
                <a:ea typeface="Proxima Nova"/>
                <a:cs typeface="Proxima Nova"/>
                <a:sym typeface="Proxima Nova"/>
              </a:rPr>
              <a:t>Towards a wrap-up</a:t>
            </a:r>
            <a:endParaRPr sz="900">
              <a:solidFill>
                <a:srgbClr val="0B5394"/>
              </a:solidFill>
            </a:endParaRPr>
          </a:p>
        </p:txBody>
      </p:sp>
      <p:sp>
        <p:nvSpPr>
          <p:cNvPr id="156" name="Shape 156"/>
          <p:cNvSpPr txBox="1"/>
          <p:nvPr/>
        </p:nvSpPr>
        <p:spPr>
          <a:xfrm>
            <a:off x="6172384" y="3971291"/>
            <a:ext cx="1345725" cy="429525"/>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900" dirty="0">
                <a:latin typeface="Proxima Nova"/>
                <a:ea typeface="Proxima Nova"/>
                <a:cs typeface="Proxima Nova"/>
                <a:sym typeface="Proxima Nova"/>
              </a:rPr>
              <a:t>Involving ~200 people</a:t>
            </a:r>
            <a:endParaRPr sz="900" dirty="0"/>
          </a:p>
        </p:txBody>
      </p:sp>
      <p:pic>
        <p:nvPicPr>
          <p:cNvPr id="157" name="Shape 157"/>
          <p:cNvPicPr preferRelativeResize="0"/>
          <p:nvPr/>
        </p:nvPicPr>
        <p:blipFill>
          <a:blip r:embed="rId10">
            <a:alphaModFix/>
          </a:blip>
          <a:stretch>
            <a:fillRect/>
          </a:stretch>
        </p:blipFill>
        <p:spPr>
          <a:xfrm>
            <a:off x="6121090" y="3389141"/>
            <a:ext cx="1390913" cy="574624"/>
          </a:xfrm>
          <a:prstGeom prst="rect">
            <a:avLst/>
          </a:prstGeom>
          <a:noFill/>
          <a:ln>
            <a:noFill/>
          </a:ln>
        </p:spPr>
      </p:pic>
      <p:cxnSp>
        <p:nvCxnSpPr>
          <p:cNvPr id="158" name="Shape 158"/>
          <p:cNvCxnSpPr/>
          <p:nvPr/>
        </p:nvCxnSpPr>
        <p:spPr>
          <a:xfrm rot="10800000">
            <a:off x="5577319" y="1791516"/>
            <a:ext cx="0" cy="155700"/>
          </a:xfrm>
          <a:prstGeom prst="straightConnector1">
            <a:avLst/>
          </a:prstGeom>
          <a:noFill/>
          <a:ln w="38100" cap="flat" cmpd="sng">
            <a:solidFill>
              <a:srgbClr val="0B5394"/>
            </a:solidFill>
            <a:prstDash val="solid"/>
            <a:round/>
            <a:headEnd type="none" w="med" len="med"/>
            <a:tailEnd type="none" w="med" len="med"/>
          </a:ln>
        </p:spPr>
      </p:cxnSp>
      <p:sp>
        <p:nvSpPr>
          <p:cNvPr id="159" name="Shape 159"/>
          <p:cNvSpPr txBox="1"/>
          <p:nvPr/>
        </p:nvSpPr>
        <p:spPr>
          <a:xfrm rot="-2531334">
            <a:off x="4211366" y="2199647"/>
            <a:ext cx="1798659" cy="655322"/>
          </a:xfrm>
          <a:prstGeom prst="rect">
            <a:avLst/>
          </a:prstGeom>
          <a:noFill/>
          <a:ln>
            <a:noFill/>
          </a:ln>
        </p:spPr>
        <p:txBody>
          <a:bodyPr spcFirstLastPara="1" wrap="square" lIns="68569" tIns="68569" rIns="68569" bIns="68569" anchor="ctr" anchorCtr="0">
            <a:noAutofit/>
          </a:bodyPr>
          <a:lstStyle/>
          <a:p>
            <a:pPr>
              <a:lnSpc>
                <a:spcPct val="115000"/>
              </a:lnSpc>
              <a:spcAft>
                <a:spcPts val="1200"/>
              </a:spcAft>
            </a:pPr>
            <a:r>
              <a:rPr lang="en-GB" sz="1050" dirty="0">
                <a:solidFill>
                  <a:srgbClr val="0B5394"/>
                </a:solidFill>
                <a:latin typeface="Proxima Nova"/>
                <a:ea typeface="Proxima Nova"/>
                <a:cs typeface="Proxima Nova"/>
                <a:sym typeface="Proxima Nova"/>
              </a:rPr>
              <a:t>Sep. 2017: CWP Editorial Board set up</a:t>
            </a:r>
            <a:endParaRPr sz="1050" dirty="0">
              <a:solidFill>
                <a:srgbClr val="0B5394"/>
              </a:solidFill>
            </a:endParaRPr>
          </a:p>
        </p:txBody>
      </p:sp>
      <p:sp>
        <p:nvSpPr>
          <p:cNvPr id="160" name="Shape 160"/>
          <p:cNvSpPr txBox="1"/>
          <p:nvPr/>
        </p:nvSpPr>
        <p:spPr>
          <a:xfrm rot="-987">
            <a:off x="6398119" y="1571663"/>
            <a:ext cx="1567800" cy="329625"/>
          </a:xfrm>
          <a:prstGeom prst="rect">
            <a:avLst/>
          </a:prstGeom>
          <a:noFill/>
          <a:ln>
            <a:noFill/>
          </a:ln>
        </p:spPr>
        <p:txBody>
          <a:bodyPr spcFirstLastPara="1" wrap="square" lIns="68569" tIns="68569" rIns="68569" bIns="68569" anchor="ctr" anchorCtr="0">
            <a:noAutofit/>
          </a:bodyPr>
          <a:lstStyle/>
          <a:p>
            <a:pPr algn="ctr">
              <a:lnSpc>
                <a:spcPct val="115000"/>
              </a:lnSpc>
              <a:spcAft>
                <a:spcPts val="1200"/>
              </a:spcAft>
            </a:pPr>
            <a:r>
              <a:rPr lang="en-GB" sz="900">
                <a:solidFill>
                  <a:srgbClr val="0B5394"/>
                </a:solidFill>
                <a:latin typeface="Proxima Nova"/>
                <a:ea typeface="Proxima Nova"/>
                <a:cs typeface="Proxima Nova"/>
                <a:sym typeface="Proxima Nova"/>
              </a:rPr>
              <a:t>Initiation/continuation of community-wide projects ...</a:t>
            </a:r>
            <a:endParaRPr sz="900">
              <a:solidFill>
                <a:srgbClr val="0B5394"/>
              </a:solidFill>
            </a:endParaRPr>
          </a:p>
        </p:txBody>
      </p:sp>
      <p:sp>
        <p:nvSpPr>
          <p:cNvPr id="26" name="页脚占位符 1">
            <a:extLst>
              <a:ext uri="{FF2B5EF4-FFF2-40B4-BE49-F238E27FC236}">
                <a16:creationId xmlns:a16="http://schemas.microsoft.com/office/drawing/2014/main" id="{238199E2-D562-064E-8A3D-C7B843CED705}"/>
              </a:ext>
            </a:extLst>
          </p:cNvPr>
          <p:cNvSpPr txBox="1">
            <a:spLocks/>
          </p:cNvSpPr>
          <p:nvPr/>
        </p:nvSpPr>
        <p:spPr bwMode="auto">
          <a:xfrm>
            <a:off x="3455054" y="4904143"/>
            <a:ext cx="4400550" cy="3429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zh-CN"/>
            </a:defPPr>
            <a:lvl1pPr marL="0" algn="l" defTabSz="457200" rtl="0" eaLnBrk="0" latinLnBrk="0" hangingPunct="0">
              <a:defRPr sz="1800" kern="1200">
                <a:solidFill>
                  <a:srgbClr val="FFCC00"/>
                </a:solidFill>
                <a:latin typeface="Arial" charset="0"/>
                <a:ea typeface="宋体" charset="0"/>
                <a:cs typeface="宋体" charset="0"/>
              </a:defRPr>
            </a:lvl1pPr>
            <a:lvl2pPr marL="742950" indent="-285750" algn="l" defTabSz="457200" rtl="0" eaLnBrk="0" latinLnBrk="0" hangingPunct="0">
              <a:defRPr sz="1800" kern="1200">
                <a:solidFill>
                  <a:srgbClr val="FFCC00"/>
                </a:solidFill>
                <a:latin typeface="Arial" charset="0"/>
                <a:ea typeface="宋体" charset="0"/>
                <a:cs typeface="+mn-cs"/>
              </a:defRPr>
            </a:lvl2pPr>
            <a:lvl3pPr marL="1143000" indent="-228600" algn="l" defTabSz="457200" rtl="0" eaLnBrk="0" latinLnBrk="0" hangingPunct="0">
              <a:defRPr sz="1800" kern="1200">
                <a:solidFill>
                  <a:srgbClr val="FFCC00"/>
                </a:solidFill>
                <a:latin typeface="Arial" charset="0"/>
                <a:ea typeface="宋体" charset="0"/>
                <a:cs typeface="+mn-cs"/>
              </a:defRPr>
            </a:lvl3pPr>
            <a:lvl4pPr marL="1600200" indent="-228600" algn="l" defTabSz="457200" rtl="0" eaLnBrk="0" latinLnBrk="0" hangingPunct="0">
              <a:defRPr sz="1800" kern="1200">
                <a:solidFill>
                  <a:srgbClr val="FFCC00"/>
                </a:solidFill>
                <a:latin typeface="Arial" charset="0"/>
                <a:ea typeface="宋体" charset="0"/>
                <a:cs typeface="+mn-cs"/>
              </a:defRPr>
            </a:lvl4pPr>
            <a:lvl5pPr marL="2057400" indent="-228600" algn="l" defTabSz="457200" rtl="0" eaLnBrk="0" latinLnBrk="0" hangingPunct="0">
              <a:defRPr sz="1800" kern="1200">
                <a:solidFill>
                  <a:srgbClr val="FFCC00"/>
                </a:solidFill>
                <a:latin typeface="Arial" charset="0"/>
                <a:ea typeface="宋体" charset="0"/>
                <a:cs typeface="+mn-cs"/>
              </a:defRPr>
            </a:lvl5pPr>
            <a:lvl6pPr marL="25146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6pPr>
            <a:lvl7pPr marL="29718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7pPr>
            <a:lvl8pPr marL="34290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8pPr>
            <a:lvl9pPr marL="38862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9pPr>
          </a:lstStyle>
          <a:p>
            <a:pPr algn="r" eaLnBrk="1" hangingPunct="1"/>
            <a:r>
              <a:rPr lang="en-US" altLang="zh-CN" sz="1050" dirty="0">
                <a:solidFill>
                  <a:srgbClr val="000000"/>
                </a:solidFill>
              </a:rPr>
              <a:t> </a:t>
            </a:r>
            <a:fld id="{3585C16E-99E2-9446-A8D6-7D3B3C422CB8}" type="slidenum">
              <a:rPr lang="en-US" altLang="zh-CN" sz="1050">
                <a:solidFill>
                  <a:srgbClr val="000000"/>
                </a:solidFill>
              </a:rPr>
              <a:pPr algn="r" eaLnBrk="1" hangingPunct="1"/>
              <a:t>41</a:t>
            </a:fld>
            <a:endParaRPr lang="en-US" altLang="zh-CN" sz="1050" dirty="0">
              <a:solidFill>
                <a:srgbClr val="000000"/>
              </a:solidFill>
            </a:endParaRPr>
          </a:p>
        </p:txBody>
      </p:sp>
    </p:spTree>
    <p:extLst>
      <p:ext uri="{BB962C8B-B14F-4D97-AF65-F5344CB8AC3E}">
        <p14:creationId xmlns:p14="http://schemas.microsoft.com/office/powerpoint/2010/main" val="188662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2059913" y="200466"/>
            <a:ext cx="5024176" cy="479344"/>
          </a:xfrm>
          <a:prstGeom prst="rect">
            <a:avLst/>
          </a:prstGeom>
        </p:spPr>
        <p:txBody>
          <a:bodyPr spcFirstLastPara="1" vert="horz" wrap="square" lIns="68569" tIns="68569" rIns="68569" bIns="68569" numCol="1" anchor="t" anchorCtr="0" compatLnSpc="1">
            <a:prstTxWarp prst="textNoShape">
              <a:avLst/>
            </a:prstTxWarp>
            <a:noAutofit/>
          </a:bodyPr>
          <a:lstStyle/>
          <a:p>
            <a:r>
              <a:rPr lang="en-GB" sz="3000" dirty="0"/>
              <a:t>HSF</a:t>
            </a:r>
            <a:r>
              <a:rPr lang="zh-CN" altLang="en-GB" sz="3000" dirty="0"/>
              <a:t>白皮书</a:t>
            </a:r>
            <a:r>
              <a:rPr lang="zh-CN" altLang="en-US" sz="3000" dirty="0"/>
              <a:t>（</a:t>
            </a:r>
            <a:r>
              <a:rPr lang="en-US" altLang="zh-CN" sz="3000" dirty="0"/>
              <a:t>CWP</a:t>
            </a:r>
            <a:r>
              <a:rPr lang="zh-CN" altLang="en-US" sz="3000" dirty="0"/>
              <a:t>）</a:t>
            </a:r>
            <a:endParaRPr sz="3000" dirty="0"/>
          </a:p>
        </p:txBody>
      </p:sp>
      <p:pic>
        <p:nvPicPr>
          <p:cNvPr id="167" name="Shape 1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06675" y="754429"/>
            <a:ext cx="3418632" cy="3031763"/>
          </a:xfrm>
          <a:prstGeom prst="rect">
            <a:avLst/>
          </a:prstGeom>
          <a:noFill/>
          <a:ln>
            <a:noFill/>
          </a:ln>
        </p:spPr>
      </p:pic>
      <p:pic>
        <p:nvPicPr>
          <p:cNvPr id="168" name="Shape 168"/>
          <p:cNvPicPr preferRelativeResize="0"/>
          <p:nvPr/>
        </p:nvPicPr>
        <p:blipFill>
          <a:blip r:embed="rId4">
            <a:alphaModFix/>
          </a:blip>
          <a:stretch>
            <a:fillRect/>
          </a:stretch>
        </p:blipFill>
        <p:spPr>
          <a:xfrm>
            <a:off x="3614888" y="919481"/>
            <a:ext cx="1114425" cy="142875"/>
          </a:xfrm>
          <a:prstGeom prst="rect">
            <a:avLst/>
          </a:prstGeom>
          <a:noFill/>
          <a:ln>
            <a:noFill/>
          </a:ln>
        </p:spPr>
      </p:pic>
      <p:sp>
        <p:nvSpPr>
          <p:cNvPr id="169" name="Shape 169"/>
          <p:cNvSpPr txBox="1"/>
          <p:nvPr/>
        </p:nvSpPr>
        <p:spPr>
          <a:xfrm>
            <a:off x="1364251" y="3818156"/>
            <a:ext cx="4834125" cy="617400"/>
          </a:xfrm>
          <a:prstGeom prst="rect">
            <a:avLst/>
          </a:prstGeom>
          <a:noFill/>
          <a:ln>
            <a:noFill/>
          </a:ln>
        </p:spPr>
        <p:txBody>
          <a:bodyPr spcFirstLastPara="1" wrap="square" lIns="68569" tIns="68569" rIns="68569" bIns="68569" anchor="ctr" anchorCtr="0">
            <a:noAutofit/>
          </a:bodyPr>
          <a:lstStyle/>
          <a:p>
            <a:pPr marL="342892" indent="-238119">
              <a:lnSpc>
                <a:spcPct val="115000"/>
              </a:lnSpc>
              <a:buClr>
                <a:schemeClr val="accent3"/>
              </a:buClr>
              <a:buSzPts val="1400"/>
              <a:buFont typeface="Proxima Nova"/>
              <a:buChar char="●"/>
            </a:pPr>
            <a:r>
              <a:rPr lang="zh-CN" altLang="en-GB" sz="1050" dirty="0">
                <a:latin typeface="+mn-lt"/>
                <a:ea typeface="Proxima Nova"/>
                <a:cs typeface="Proxima Nova"/>
                <a:sym typeface="Proxima Nova"/>
              </a:rPr>
              <a:t>白皮书</a:t>
            </a:r>
            <a:r>
              <a:rPr lang="zh-CN" altLang="en-US" sz="1050" dirty="0">
                <a:latin typeface="+mn-lt"/>
                <a:ea typeface="Proxima Nova"/>
                <a:cs typeface="Proxima Nova"/>
                <a:sym typeface="Proxima Nova"/>
              </a:rPr>
              <a:t>链接</a:t>
            </a:r>
            <a:r>
              <a:rPr lang="en-GB" sz="1050" dirty="0">
                <a:latin typeface="+mn-lt"/>
                <a:ea typeface="Proxima Nova"/>
                <a:cs typeface="Proxima Nova"/>
                <a:sym typeface="Proxima Nova"/>
              </a:rPr>
              <a:t>:</a:t>
            </a:r>
            <a:endParaRPr sz="1050" dirty="0">
              <a:latin typeface="+mn-lt"/>
              <a:ea typeface="Proxima Nova"/>
              <a:cs typeface="Proxima Nova"/>
              <a:sym typeface="Proxima Nova"/>
            </a:endParaRPr>
          </a:p>
          <a:p>
            <a:pPr marL="685783" lvl="1" indent="-238119">
              <a:lnSpc>
                <a:spcPct val="115000"/>
              </a:lnSpc>
              <a:buClr>
                <a:schemeClr val="accent3"/>
              </a:buClr>
              <a:buSzPts val="1400"/>
              <a:buFont typeface="Proxima Nova"/>
              <a:buChar char="○"/>
            </a:pPr>
            <a:r>
              <a:rPr lang="en-GB" sz="1050" u="sng" dirty="0">
                <a:latin typeface="+mn-lt"/>
                <a:ea typeface="Proxima Nova"/>
                <a:cs typeface="Proxima Nova"/>
                <a:sym typeface="Proxima Nova"/>
                <a:hlinkClick r:id="rId5">
                  <a:extLst>
                    <a:ext uri="{A12FA001-AC4F-418D-AE19-62706E023703}">
                      <ahyp:hlinkClr xmlns:ahyp="http://schemas.microsoft.com/office/drawing/2018/hyperlinkcolor" val="tx"/>
                    </a:ext>
                  </a:extLst>
                </a:hlinkClick>
              </a:rPr>
              <a:t>http://hepsoftwarefoundation.org/activities/cwp.html</a:t>
            </a:r>
            <a:endParaRPr sz="1050" dirty="0">
              <a:latin typeface="+mn-lt"/>
              <a:ea typeface="Proxima Nova"/>
              <a:cs typeface="Proxima Nova"/>
              <a:sym typeface="Proxima Nova"/>
            </a:endParaRPr>
          </a:p>
        </p:txBody>
      </p:sp>
      <p:sp>
        <p:nvSpPr>
          <p:cNvPr id="7" name="页脚占位符 1">
            <a:extLst>
              <a:ext uri="{FF2B5EF4-FFF2-40B4-BE49-F238E27FC236}">
                <a16:creationId xmlns:a16="http://schemas.microsoft.com/office/drawing/2014/main" id="{7AF24140-4405-FB4B-8597-8223CD416CD0}"/>
              </a:ext>
            </a:extLst>
          </p:cNvPr>
          <p:cNvSpPr txBox="1">
            <a:spLocks/>
          </p:cNvSpPr>
          <p:nvPr/>
        </p:nvSpPr>
        <p:spPr bwMode="auto">
          <a:xfrm>
            <a:off x="3440744" y="4943035"/>
            <a:ext cx="4400550" cy="3429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zh-CN"/>
            </a:defPPr>
            <a:lvl1pPr marL="0" algn="l" defTabSz="457200" rtl="0" eaLnBrk="0" latinLnBrk="0" hangingPunct="0">
              <a:defRPr sz="1800" kern="1200">
                <a:solidFill>
                  <a:srgbClr val="FFCC00"/>
                </a:solidFill>
                <a:latin typeface="Arial" charset="0"/>
                <a:ea typeface="宋体" charset="0"/>
                <a:cs typeface="宋体" charset="0"/>
              </a:defRPr>
            </a:lvl1pPr>
            <a:lvl2pPr marL="742950" indent="-285750" algn="l" defTabSz="457200" rtl="0" eaLnBrk="0" latinLnBrk="0" hangingPunct="0">
              <a:defRPr sz="1800" kern="1200">
                <a:solidFill>
                  <a:srgbClr val="FFCC00"/>
                </a:solidFill>
                <a:latin typeface="Arial" charset="0"/>
                <a:ea typeface="宋体" charset="0"/>
                <a:cs typeface="+mn-cs"/>
              </a:defRPr>
            </a:lvl2pPr>
            <a:lvl3pPr marL="1143000" indent="-228600" algn="l" defTabSz="457200" rtl="0" eaLnBrk="0" latinLnBrk="0" hangingPunct="0">
              <a:defRPr sz="1800" kern="1200">
                <a:solidFill>
                  <a:srgbClr val="FFCC00"/>
                </a:solidFill>
                <a:latin typeface="Arial" charset="0"/>
                <a:ea typeface="宋体" charset="0"/>
                <a:cs typeface="+mn-cs"/>
              </a:defRPr>
            </a:lvl3pPr>
            <a:lvl4pPr marL="1600200" indent="-228600" algn="l" defTabSz="457200" rtl="0" eaLnBrk="0" latinLnBrk="0" hangingPunct="0">
              <a:defRPr sz="1800" kern="1200">
                <a:solidFill>
                  <a:srgbClr val="FFCC00"/>
                </a:solidFill>
                <a:latin typeface="Arial" charset="0"/>
                <a:ea typeface="宋体" charset="0"/>
                <a:cs typeface="+mn-cs"/>
              </a:defRPr>
            </a:lvl4pPr>
            <a:lvl5pPr marL="2057400" indent="-228600" algn="l" defTabSz="457200" rtl="0" eaLnBrk="0" latinLnBrk="0" hangingPunct="0">
              <a:defRPr sz="1800" kern="1200">
                <a:solidFill>
                  <a:srgbClr val="FFCC00"/>
                </a:solidFill>
                <a:latin typeface="Arial" charset="0"/>
                <a:ea typeface="宋体" charset="0"/>
                <a:cs typeface="+mn-cs"/>
              </a:defRPr>
            </a:lvl5pPr>
            <a:lvl6pPr marL="25146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6pPr>
            <a:lvl7pPr marL="29718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7pPr>
            <a:lvl8pPr marL="34290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8pPr>
            <a:lvl9pPr marL="3886200" indent="-228600" algn="l" defTabSz="457200" rtl="0" eaLnBrk="0" fontAlgn="base" latinLnBrk="0" hangingPunct="0">
              <a:spcBef>
                <a:spcPct val="0"/>
              </a:spcBef>
              <a:spcAft>
                <a:spcPct val="0"/>
              </a:spcAft>
              <a:defRPr sz="1800" kern="1200">
                <a:solidFill>
                  <a:srgbClr val="FFCC00"/>
                </a:solidFill>
                <a:latin typeface="Arial" charset="0"/>
                <a:ea typeface="宋体" charset="0"/>
                <a:cs typeface="+mn-cs"/>
              </a:defRPr>
            </a:lvl9pPr>
          </a:lstStyle>
          <a:p>
            <a:pPr algn="r" eaLnBrk="1" hangingPunct="1"/>
            <a:r>
              <a:rPr lang="en-US" altLang="zh-CN" sz="1050" dirty="0">
                <a:solidFill>
                  <a:srgbClr val="000000"/>
                </a:solidFill>
              </a:rPr>
              <a:t> </a:t>
            </a:r>
            <a:fld id="{3585C16E-99E2-9446-A8D6-7D3B3C422CB8}" type="slidenum">
              <a:rPr lang="en-US" altLang="zh-CN" sz="1050">
                <a:solidFill>
                  <a:srgbClr val="000000"/>
                </a:solidFill>
              </a:rPr>
              <a:pPr algn="r" eaLnBrk="1" hangingPunct="1"/>
              <a:t>42</a:t>
            </a:fld>
            <a:endParaRPr lang="en-US" altLang="zh-CN" sz="1050" dirty="0">
              <a:solidFill>
                <a:srgbClr val="000000"/>
              </a:solidFill>
            </a:endParaRPr>
          </a:p>
        </p:txBody>
      </p:sp>
    </p:spTree>
    <p:extLst>
      <p:ext uri="{BB962C8B-B14F-4D97-AF65-F5344CB8AC3E}">
        <p14:creationId xmlns:p14="http://schemas.microsoft.com/office/powerpoint/2010/main" val="767832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3F212-06C8-0743-8196-C98E16AA58D8}"/>
              </a:ext>
            </a:extLst>
          </p:cNvPr>
          <p:cNvSpPr>
            <a:spLocks noGrp="1"/>
          </p:cNvSpPr>
          <p:nvPr>
            <p:ph type="title"/>
          </p:nvPr>
        </p:nvSpPr>
        <p:spPr>
          <a:xfrm>
            <a:off x="1376775" y="288275"/>
            <a:ext cx="6390450" cy="572700"/>
          </a:xfrm>
        </p:spPr>
        <p:txBody>
          <a:bodyPr/>
          <a:lstStyle/>
          <a:p>
            <a:r>
              <a:rPr kumimoji="1" lang="zh-CN" altLang="en-US" dirty="0"/>
              <a:t>总结</a:t>
            </a:r>
          </a:p>
        </p:txBody>
      </p:sp>
      <p:sp>
        <p:nvSpPr>
          <p:cNvPr id="3" name="文本占位符 2">
            <a:extLst>
              <a:ext uri="{FF2B5EF4-FFF2-40B4-BE49-F238E27FC236}">
                <a16:creationId xmlns:a16="http://schemas.microsoft.com/office/drawing/2014/main" id="{CD957A9F-4778-7845-95ED-EBAB660AF687}"/>
              </a:ext>
            </a:extLst>
          </p:cNvPr>
          <p:cNvSpPr>
            <a:spLocks noGrp="1"/>
          </p:cNvSpPr>
          <p:nvPr>
            <p:ph type="body" idx="1"/>
          </p:nvPr>
        </p:nvSpPr>
        <p:spPr/>
        <p:txBody>
          <a:bodyPr/>
          <a:lstStyle/>
          <a:p>
            <a:pPr>
              <a:spcAft>
                <a:spcPts val="900"/>
              </a:spcAft>
            </a:pPr>
            <a:r>
              <a:rPr kumimoji="1" lang="zh-CN" altLang="en-US" sz="2100" b="0" dirty="0">
                <a:latin typeface="+mn-ea"/>
              </a:rPr>
              <a:t>现代高能物理是典型的数据及计算驱动的科学研究，我们需要新的思路和技术来应对挑战。</a:t>
            </a:r>
            <a:endParaRPr kumimoji="1" lang="en-US" altLang="zh-CN" sz="2100" b="0" dirty="0">
              <a:latin typeface="+mn-ea"/>
            </a:endParaRPr>
          </a:p>
          <a:p>
            <a:pPr>
              <a:spcAft>
                <a:spcPts val="900"/>
              </a:spcAft>
            </a:pPr>
            <a:r>
              <a:rPr kumimoji="1" lang="zh-CN" altLang="en-US" sz="2100" b="0" dirty="0">
                <a:latin typeface="+mn-ea"/>
              </a:rPr>
              <a:t>高能物理为我们提供了经验和教训，能够帮助科学家和计算机技术专家找到应对挑战的方法。</a:t>
            </a:r>
            <a:endParaRPr kumimoji="1" lang="zh-CN" altLang="en-US" sz="2100" dirty="0">
              <a:solidFill>
                <a:srgbClr val="FF0000"/>
              </a:solidFill>
              <a:latin typeface="+mn-ea"/>
            </a:endParaRPr>
          </a:p>
        </p:txBody>
      </p:sp>
    </p:spTree>
    <p:extLst>
      <p:ext uri="{BB962C8B-B14F-4D97-AF65-F5344CB8AC3E}">
        <p14:creationId xmlns:p14="http://schemas.microsoft.com/office/powerpoint/2010/main" val="1941289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0275" y="1871044"/>
            <a:ext cx="4743450" cy="1265123"/>
          </a:xfrm>
        </p:spPr>
        <p:txBody>
          <a:bodyPr/>
          <a:lstStyle/>
          <a:p>
            <a:r>
              <a:rPr kumimoji="1" lang="zh-CN" altLang="en-US" dirty="0"/>
              <a:t>谢谢！</a:t>
            </a:r>
            <a:endParaRPr kumimoji="1" lang="zh-CN" altLang="en-US" b="0" dirty="0"/>
          </a:p>
        </p:txBody>
      </p:sp>
    </p:spTree>
    <p:extLst>
      <p:ext uri="{BB962C8B-B14F-4D97-AF65-F5344CB8AC3E}">
        <p14:creationId xmlns:p14="http://schemas.microsoft.com/office/powerpoint/2010/main" val="13024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高能物理研究三大前沿</a:t>
            </a:r>
          </a:p>
        </p:txBody>
      </p:sp>
      <p:sp>
        <p:nvSpPr>
          <p:cNvPr id="3" name="内容占位符 2"/>
          <p:cNvSpPr>
            <a:spLocks noGrp="1"/>
          </p:cNvSpPr>
          <p:nvPr>
            <p:ph idx="1"/>
          </p:nvPr>
        </p:nvSpPr>
        <p:spPr>
          <a:xfrm>
            <a:off x="1485903" y="944880"/>
            <a:ext cx="4092437" cy="3952884"/>
          </a:xfrm>
        </p:spPr>
        <p:txBody>
          <a:bodyPr/>
          <a:lstStyle/>
          <a:p>
            <a:r>
              <a:rPr lang="zh-CN" altLang="en-US" sz="1800" b="0" dirty="0"/>
              <a:t>能量前沿</a:t>
            </a:r>
            <a:endParaRPr lang="en-US" altLang="zh-CN" sz="1800" b="0" dirty="0"/>
          </a:p>
          <a:p>
            <a:pPr lvl="1"/>
            <a:r>
              <a:rPr lang="zh-CN" altLang="en-US" sz="1500" b="0" dirty="0"/>
              <a:t>大型强子对撞机（</a:t>
            </a:r>
            <a:r>
              <a:rPr lang="en-US" altLang="zh-CN" sz="1500" b="0" dirty="0"/>
              <a:t>LHC</a:t>
            </a:r>
            <a:r>
              <a:rPr lang="zh-CN" altLang="en-US" sz="1500" b="0" dirty="0"/>
              <a:t>）及其探测器（</a:t>
            </a:r>
            <a:r>
              <a:rPr lang="en-US" altLang="zh-CN" sz="1500" b="0" dirty="0"/>
              <a:t>ATLAS, Alice</a:t>
            </a:r>
            <a:r>
              <a:rPr lang="zh-CN" altLang="en-US" sz="1500" b="0" dirty="0"/>
              <a:t>、</a:t>
            </a:r>
            <a:r>
              <a:rPr lang="en-US" altLang="zh-CN" sz="1500" b="0" dirty="0"/>
              <a:t>CMS, </a:t>
            </a:r>
            <a:r>
              <a:rPr lang="en-US" altLang="zh-CN" sz="1500" b="0" dirty="0" err="1"/>
              <a:t>LHCb</a:t>
            </a:r>
            <a:r>
              <a:rPr lang="zh-CN" altLang="en-US" sz="1500" b="0" dirty="0"/>
              <a:t>）的物理实验为代表</a:t>
            </a:r>
            <a:endParaRPr lang="en-US" altLang="zh-CN" sz="1500" b="0" dirty="0"/>
          </a:p>
          <a:p>
            <a:r>
              <a:rPr lang="zh-CN" altLang="en-US" sz="1800" b="0" dirty="0"/>
              <a:t>精度前沿</a:t>
            </a:r>
            <a:endParaRPr lang="en-US" altLang="zh-CN" sz="1800" b="0" dirty="0"/>
          </a:p>
          <a:p>
            <a:pPr lvl="1"/>
            <a:r>
              <a:rPr lang="zh-CN" altLang="en-US" sz="1500" b="0" dirty="0"/>
              <a:t>中微子实验（美国</a:t>
            </a:r>
            <a:r>
              <a:rPr lang="en-US" altLang="zh-CN" sz="1500" b="0" dirty="0"/>
              <a:t>DUNE, </a:t>
            </a:r>
            <a:r>
              <a:rPr lang="zh-CN" altLang="en-US" sz="1500" b="0" dirty="0"/>
              <a:t>中国大亚湾、江门中微子实验等），</a:t>
            </a:r>
            <a:r>
              <a:rPr lang="en-US" altLang="zh-CN" sz="1500" b="0" dirty="0" err="1"/>
              <a:t>muon</a:t>
            </a:r>
            <a:r>
              <a:rPr lang="zh-CN" altLang="en-US" sz="1500" b="0" dirty="0"/>
              <a:t>反常磁矩测量等</a:t>
            </a:r>
            <a:endParaRPr lang="en-US" altLang="zh-CN" sz="1500" b="0" dirty="0"/>
          </a:p>
          <a:p>
            <a:r>
              <a:rPr lang="zh-CN" altLang="en-US" sz="1800" b="0" dirty="0"/>
              <a:t>宇宙前沿</a:t>
            </a:r>
            <a:endParaRPr lang="en-US" altLang="zh-CN" sz="1800" b="0" dirty="0"/>
          </a:p>
          <a:p>
            <a:pPr lvl="1"/>
            <a:r>
              <a:rPr lang="zh-CN" altLang="en-US" sz="1500" b="0" dirty="0"/>
              <a:t> 宇宙线测量，宇宙起源和演化、暗物质暗能量等（地面宇宙线观测、空间科学卫星等等）</a:t>
            </a:r>
            <a:endParaRPr lang="en-US" altLang="zh-CN" sz="1500" b="0" dirty="0"/>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8337" y="1872597"/>
            <a:ext cx="2345208" cy="2097457"/>
          </a:xfrm>
          <a:prstGeom prst="rect">
            <a:avLst/>
          </a:prstGeom>
        </p:spPr>
      </p:pic>
    </p:spTree>
    <p:extLst>
      <p:ext uri="{BB962C8B-B14F-4D97-AF65-F5344CB8AC3E}">
        <p14:creationId xmlns:p14="http://schemas.microsoft.com/office/powerpoint/2010/main" val="1133558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9834" y="4593725"/>
            <a:ext cx="0" cy="327541"/>
          </a:xfrm>
          <a:custGeom>
            <a:avLst/>
            <a:gdLst/>
            <a:ahLst/>
            <a:cxnLst/>
            <a:rect l="l" t="t" r="r" b="b"/>
            <a:pathLst>
              <a:path h="582295">
                <a:moveTo>
                  <a:pt x="0" y="0"/>
                </a:moveTo>
                <a:lnTo>
                  <a:pt x="0" y="582105"/>
                </a:lnTo>
              </a:path>
            </a:pathLst>
          </a:custGeom>
          <a:ln w="10072">
            <a:solidFill>
              <a:srgbClr val="1E5AAD"/>
            </a:solidFill>
          </a:ln>
        </p:spPr>
        <p:txBody>
          <a:bodyPr wrap="square" lIns="0" tIns="0" rIns="0" bIns="0" rtlCol="0"/>
          <a:lstStyle/>
          <a:p>
            <a:endParaRPr sz="2475"/>
          </a:p>
        </p:txBody>
      </p:sp>
      <p:sp>
        <p:nvSpPr>
          <p:cNvPr id="5" name="object 5"/>
          <p:cNvSpPr txBox="1">
            <a:spLocks noGrp="1"/>
          </p:cNvSpPr>
          <p:nvPr>
            <p:ph type="title"/>
          </p:nvPr>
        </p:nvSpPr>
        <p:spPr>
          <a:xfrm>
            <a:off x="1639837" y="723855"/>
            <a:ext cx="4632575" cy="553998"/>
          </a:xfrm>
          <a:prstGeom prst="rect">
            <a:avLst/>
          </a:prstGeom>
        </p:spPr>
        <p:txBody>
          <a:bodyPr vert="horz" wrap="square" lIns="0" tIns="0" rIns="0" bIns="0" numCol="1" rtlCol="0" anchor="ctr" anchorCtr="0" compatLnSpc="1">
            <a:prstTxWarp prst="textNoShape">
              <a:avLst/>
            </a:prstTxWarp>
            <a:spAutoFit/>
          </a:bodyPr>
          <a:lstStyle/>
          <a:p>
            <a:pPr marL="7144" algn="l"/>
            <a:r>
              <a:rPr lang="en-US" sz="1800" spc="-3" dirty="0">
                <a:solidFill>
                  <a:schemeClr val="tx2"/>
                </a:solidFill>
                <a:latin typeface="Comic Sans MS" panose="030F0902030302020204" pitchFamily="66" charset="0"/>
              </a:rPr>
              <a:t>Large Hadron Collider, </a:t>
            </a:r>
            <a:r>
              <a:rPr lang="zh-CN" altLang="en-US" sz="1800" spc="-3" dirty="0">
                <a:solidFill>
                  <a:schemeClr val="tx2"/>
                </a:solidFill>
                <a:latin typeface="+mn-ea"/>
                <a:ea typeface="+mn-ea"/>
              </a:rPr>
              <a:t>周长</a:t>
            </a:r>
            <a:r>
              <a:rPr sz="1800" spc="-3" dirty="0">
                <a:solidFill>
                  <a:schemeClr val="tx2"/>
                </a:solidFill>
                <a:latin typeface="+mn-lt"/>
                <a:ea typeface="+mn-ea"/>
              </a:rPr>
              <a:t>27</a:t>
            </a:r>
            <a:r>
              <a:rPr sz="1800" spc="-62" dirty="0">
                <a:solidFill>
                  <a:schemeClr val="tx2"/>
                </a:solidFill>
                <a:latin typeface="+mn-lt"/>
                <a:ea typeface="+mn-ea"/>
              </a:rPr>
              <a:t> </a:t>
            </a:r>
            <a:r>
              <a:rPr sz="1800" dirty="0">
                <a:solidFill>
                  <a:schemeClr val="tx2"/>
                </a:solidFill>
                <a:latin typeface="+mn-lt"/>
                <a:ea typeface="+mn-ea"/>
              </a:rPr>
              <a:t>km</a:t>
            </a:r>
            <a:br>
              <a:rPr lang="en-US" altLang="zh-CN" sz="1800" dirty="0">
                <a:solidFill>
                  <a:schemeClr val="tx2"/>
                </a:solidFill>
                <a:latin typeface="+mn-ea"/>
                <a:ea typeface="+mn-ea"/>
              </a:rPr>
            </a:br>
            <a:r>
              <a:rPr lang="zh-CN" altLang="en-US" sz="1800" dirty="0">
                <a:solidFill>
                  <a:schemeClr val="tx2"/>
                </a:solidFill>
                <a:latin typeface="+mn-ea"/>
                <a:ea typeface="+mn-ea"/>
              </a:rPr>
              <a:t>四个大型实验：国际合作</a:t>
            </a:r>
            <a:endParaRPr sz="1800" dirty="0">
              <a:solidFill>
                <a:schemeClr val="tx2"/>
              </a:solidFill>
              <a:latin typeface="+mn-ea"/>
              <a:ea typeface="+mn-ea"/>
            </a:endParaRPr>
          </a:p>
        </p:txBody>
      </p:sp>
      <p:sp>
        <p:nvSpPr>
          <p:cNvPr id="6" name="object 6"/>
          <p:cNvSpPr/>
          <p:nvPr/>
        </p:nvSpPr>
        <p:spPr>
          <a:xfrm>
            <a:off x="2489658" y="1286819"/>
            <a:ext cx="4496419" cy="3514407"/>
          </a:xfrm>
          <a:prstGeom prst="rect">
            <a:avLst/>
          </a:prstGeom>
          <a:blipFill>
            <a:blip r:embed="rId2" cstate="print"/>
            <a:stretch>
              <a:fillRect/>
            </a:stretch>
          </a:blipFill>
        </p:spPr>
        <p:txBody>
          <a:bodyPr wrap="square" lIns="0" tIns="0" rIns="0" bIns="0" rtlCol="0"/>
          <a:lstStyle/>
          <a:p>
            <a:endParaRPr sz="2475"/>
          </a:p>
        </p:txBody>
      </p:sp>
      <p:sp>
        <p:nvSpPr>
          <p:cNvPr id="7" name="object 7"/>
          <p:cNvSpPr/>
          <p:nvPr/>
        </p:nvSpPr>
        <p:spPr>
          <a:xfrm>
            <a:off x="1493980" y="1448224"/>
            <a:ext cx="1858259" cy="11144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75"/>
          </a:p>
        </p:txBody>
      </p:sp>
      <p:sp>
        <p:nvSpPr>
          <p:cNvPr id="8" name="object 8"/>
          <p:cNvSpPr/>
          <p:nvPr/>
        </p:nvSpPr>
        <p:spPr>
          <a:xfrm>
            <a:off x="5763295" y="3654043"/>
            <a:ext cx="1981962" cy="1238726"/>
          </a:xfrm>
          <a:prstGeom prst="rect">
            <a:avLst/>
          </a:prstGeom>
          <a:blipFill>
            <a:blip r:embed="rId4" cstate="print"/>
            <a:stretch>
              <a:fillRect/>
            </a:stretch>
          </a:blipFill>
        </p:spPr>
        <p:txBody>
          <a:bodyPr wrap="square" lIns="0" tIns="0" rIns="0" bIns="0" rtlCol="0"/>
          <a:lstStyle/>
          <a:p>
            <a:endParaRPr sz="2475"/>
          </a:p>
        </p:txBody>
      </p:sp>
      <p:sp>
        <p:nvSpPr>
          <p:cNvPr id="9" name="object 9"/>
          <p:cNvSpPr/>
          <p:nvPr/>
        </p:nvSpPr>
        <p:spPr>
          <a:xfrm>
            <a:off x="1322645" y="3421542"/>
            <a:ext cx="2398417" cy="15009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75"/>
          </a:p>
        </p:txBody>
      </p:sp>
      <p:sp>
        <p:nvSpPr>
          <p:cNvPr id="10" name="object 10"/>
          <p:cNvSpPr/>
          <p:nvPr/>
        </p:nvSpPr>
        <p:spPr>
          <a:xfrm>
            <a:off x="5405194" y="1080371"/>
            <a:ext cx="2338578" cy="1621917"/>
          </a:xfrm>
          <a:prstGeom prst="rect">
            <a:avLst/>
          </a:prstGeom>
          <a:blipFill>
            <a:blip r:embed="rId6" cstate="print"/>
            <a:stretch>
              <a:fillRect/>
            </a:stretch>
          </a:blipFill>
        </p:spPr>
        <p:txBody>
          <a:bodyPr wrap="square" lIns="0" tIns="0" rIns="0" bIns="0" rtlCol="0"/>
          <a:lstStyle/>
          <a:p>
            <a:endParaRPr sz="2475"/>
          </a:p>
        </p:txBody>
      </p:sp>
      <p:sp>
        <p:nvSpPr>
          <p:cNvPr id="13" name="object 13"/>
          <p:cNvSpPr txBox="1"/>
          <p:nvPr/>
        </p:nvSpPr>
        <p:spPr>
          <a:xfrm>
            <a:off x="5848163" y="3726052"/>
            <a:ext cx="1490901" cy="437499"/>
          </a:xfrm>
          <a:prstGeom prst="rect">
            <a:avLst/>
          </a:prstGeom>
          <a:solidFill>
            <a:srgbClr val="006FC0"/>
          </a:solidFill>
        </p:spPr>
        <p:txBody>
          <a:bodyPr vert="horz" wrap="square" lIns="0" tIns="21788" rIns="0" bIns="0" rtlCol="0">
            <a:spAutoFit/>
          </a:bodyPr>
          <a:lstStyle/>
          <a:p>
            <a:pPr marL="52149">
              <a:spcBef>
                <a:spcPts val="172"/>
              </a:spcBef>
            </a:pPr>
            <a:r>
              <a:rPr sz="900" b="0" spc="-3" dirty="0">
                <a:solidFill>
                  <a:srgbClr val="FFFFFF"/>
                </a:solidFill>
                <a:latin typeface="Comic Sans MS" panose="030F0902030302020204" pitchFamily="66" charset="0"/>
                <a:cs typeface="Times New Roman"/>
              </a:rPr>
              <a:t>ALICE </a:t>
            </a:r>
            <a:r>
              <a:rPr lang="zh-CN" altLang="en-US" sz="900" b="0" spc="-3" dirty="0">
                <a:solidFill>
                  <a:srgbClr val="FFFFFF"/>
                </a:solidFill>
                <a:latin typeface="Comic Sans MS" panose="030F0902030302020204" pitchFamily="66" charset="0"/>
                <a:cs typeface="Times New Roman"/>
              </a:rPr>
              <a:t>实验合作</a:t>
            </a:r>
            <a:r>
              <a:rPr sz="900" b="0" spc="-23" dirty="0">
                <a:solidFill>
                  <a:srgbClr val="FFFFFF"/>
                </a:solidFill>
                <a:latin typeface="Comic Sans MS" panose="030F0902030302020204" pitchFamily="66" charset="0"/>
                <a:cs typeface="Times New Roman"/>
              </a:rPr>
              <a:t> </a:t>
            </a:r>
            <a:r>
              <a:rPr sz="900" b="0" spc="-3" dirty="0">
                <a:solidFill>
                  <a:srgbClr val="FFFFFF"/>
                </a:solidFill>
                <a:latin typeface="Comic Sans MS" panose="030F0902030302020204" pitchFamily="66" charset="0"/>
                <a:cs typeface="Times New Roman"/>
              </a:rPr>
              <a:t>:</a:t>
            </a:r>
            <a:endParaRPr sz="900" b="0" dirty="0">
              <a:latin typeface="Comic Sans MS" panose="030F0902030302020204" pitchFamily="66" charset="0"/>
              <a:cs typeface="Times New Roman"/>
            </a:endParaRPr>
          </a:p>
          <a:p>
            <a:pPr marL="52149"/>
            <a:r>
              <a:rPr sz="900" b="0" spc="-3" dirty="0">
                <a:solidFill>
                  <a:srgbClr val="FFFFFF"/>
                </a:solidFill>
                <a:latin typeface="Comic Sans MS" panose="030F0902030302020204" pitchFamily="66" charset="0"/>
                <a:cs typeface="Times New Roman"/>
              </a:rPr>
              <a:t>33</a:t>
            </a:r>
            <a:r>
              <a:rPr lang="zh-CN" altLang="en-US" sz="900" b="0" spc="-3" dirty="0">
                <a:solidFill>
                  <a:srgbClr val="FFFFFF"/>
                </a:solidFill>
                <a:latin typeface="Comic Sans MS" panose="030F0902030302020204" pitchFamily="66" charset="0"/>
                <a:cs typeface="Times New Roman"/>
              </a:rPr>
              <a:t>个国家</a:t>
            </a:r>
            <a:r>
              <a:rPr lang="en-US" altLang="zh-CN" sz="900" b="0" spc="-3" dirty="0">
                <a:solidFill>
                  <a:srgbClr val="FFFFFF"/>
                </a:solidFill>
                <a:latin typeface="Comic Sans MS" panose="030F0902030302020204" pitchFamily="66" charset="0"/>
                <a:cs typeface="Times New Roman"/>
              </a:rPr>
              <a:t>/</a:t>
            </a:r>
            <a:r>
              <a:rPr lang="zh-CN" altLang="en-US" sz="900" b="0" spc="-3" dirty="0">
                <a:solidFill>
                  <a:srgbClr val="FFFFFF"/>
                </a:solidFill>
                <a:latin typeface="Comic Sans MS" panose="030F0902030302020204" pitchFamily="66" charset="0"/>
                <a:cs typeface="Times New Roman"/>
              </a:rPr>
              <a:t>地区</a:t>
            </a:r>
            <a:r>
              <a:rPr sz="900" b="0" spc="-3" dirty="0">
                <a:solidFill>
                  <a:srgbClr val="FFFFFF"/>
                </a:solidFill>
                <a:latin typeface="Comic Sans MS" panose="030F0902030302020204" pitchFamily="66" charset="0"/>
                <a:cs typeface="Times New Roman"/>
              </a:rPr>
              <a:t>, </a:t>
            </a:r>
            <a:r>
              <a:rPr sz="900" b="0" spc="-17" dirty="0">
                <a:solidFill>
                  <a:srgbClr val="FFFFFF"/>
                </a:solidFill>
                <a:latin typeface="Comic Sans MS" panose="030F0902030302020204" pitchFamily="66" charset="0"/>
                <a:cs typeface="Times New Roman"/>
              </a:rPr>
              <a:t>116</a:t>
            </a:r>
            <a:r>
              <a:rPr lang="zh-CN" altLang="en-US" sz="900" b="0" spc="-17" dirty="0">
                <a:solidFill>
                  <a:srgbClr val="FFFFFF"/>
                </a:solidFill>
                <a:latin typeface="Comic Sans MS" panose="030F0902030302020204" pitchFamily="66" charset="0"/>
                <a:cs typeface="Times New Roman"/>
              </a:rPr>
              <a:t>个机构</a:t>
            </a:r>
            <a:endParaRPr sz="900" b="0" dirty="0">
              <a:latin typeface="Comic Sans MS" panose="030F0902030302020204" pitchFamily="66" charset="0"/>
              <a:cs typeface="Times New Roman"/>
            </a:endParaRPr>
          </a:p>
          <a:p>
            <a:pPr marL="52149"/>
            <a:r>
              <a:rPr sz="900" b="0" spc="-3" dirty="0">
                <a:solidFill>
                  <a:srgbClr val="FFFFFF"/>
                </a:solidFill>
                <a:latin typeface="Comic Sans MS" panose="030F0902030302020204" pitchFamily="66" charset="0"/>
                <a:cs typeface="Times New Roman"/>
              </a:rPr>
              <a:t>1000</a:t>
            </a:r>
            <a:r>
              <a:rPr sz="900" b="0" spc="-51" dirty="0">
                <a:solidFill>
                  <a:srgbClr val="FFFFFF"/>
                </a:solidFill>
                <a:latin typeface="Comic Sans MS" panose="030F0902030302020204" pitchFamily="66" charset="0"/>
                <a:cs typeface="Times New Roman"/>
              </a:rPr>
              <a:t> </a:t>
            </a:r>
            <a:r>
              <a:rPr lang="zh-CN" altLang="en-US" sz="900" b="0" spc="-6" dirty="0">
                <a:solidFill>
                  <a:srgbClr val="FFFFFF"/>
                </a:solidFill>
                <a:latin typeface="Comic Sans MS" panose="030F0902030302020204" pitchFamily="66" charset="0"/>
                <a:cs typeface="Times New Roman"/>
              </a:rPr>
              <a:t>余名科学家</a:t>
            </a:r>
            <a:endParaRPr sz="900" b="0" dirty="0">
              <a:latin typeface="Comic Sans MS" panose="030F0902030302020204" pitchFamily="66" charset="0"/>
              <a:cs typeface="Times New Roman"/>
            </a:endParaRPr>
          </a:p>
        </p:txBody>
      </p:sp>
      <p:sp>
        <p:nvSpPr>
          <p:cNvPr id="14" name="object 14"/>
          <p:cNvSpPr txBox="1"/>
          <p:nvPr/>
        </p:nvSpPr>
        <p:spPr>
          <a:xfrm>
            <a:off x="1557415" y="1479981"/>
            <a:ext cx="1405176" cy="438221"/>
          </a:xfrm>
          <a:prstGeom prst="rect">
            <a:avLst/>
          </a:prstGeom>
          <a:solidFill>
            <a:srgbClr val="006FC0"/>
          </a:solidFill>
        </p:spPr>
        <p:txBody>
          <a:bodyPr vert="horz" wrap="square" lIns="0" tIns="22503" rIns="0" bIns="0" rtlCol="0">
            <a:spAutoFit/>
          </a:bodyPr>
          <a:lstStyle/>
          <a:p>
            <a:pPr marL="52149">
              <a:spcBef>
                <a:spcPts val="172"/>
              </a:spcBef>
            </a:pPr>
            <a:r>
              <a:rPr sz="900" b="0" spc="-3" dirty="0">
                <a:solidFill>
                  <a:srgbClr val="FFFFFF"/>
                </a:solidFill>
                <a:latin typeface="Comic Sans MS" panose="030F0902030302020204" pitchFamily="66" charset="0"/>
                <a:cs typeface="Times New Roman"/>
              </a:rPr>
              <a:t>LHCB </a:t>
            </a:r>
            <a:r>
              <a:rPr lang="zh-CN" altLang="en-US" sz="900" b="0" spc="-3" dirty="0">
                <a:solidFill>
                  <a:srgbClr val="FFFFFF"/>
                </a:solidFill>
                <a:latin typeface="Comic Sans MS" panose="030F0902030302020204" pitchFamily="66" charset="0"/>
                <a:cs typeface="Times New Roman"/>
              </a:rPr>
              <a:t>实验合作</a:t>
            </a:r>
            <a:r>
              <a:rPr sz="900" b="0" spc="-3" dirty="0">
                <a:solidFill>
                  <a:srgbClr val="FFFFFF"/>
                </a:solidFill>
                <a:latin typeface="Comic Sans MS" panose="030F0902030302020204" pitchFamily="66" charset="0"/>
                <a:cs typeface="Times New Roman"/>
              </a:rPr>
              <a:t> :</a:t>
            </a:r>
          </a:p>
          <a:p>
            <a:pPr marL="52149"/>
            <a:r>
              <a:rPr sz="900" b="0" spc="-3" dirty="0">
                <a:solidFill>
                  <a:srgbClr val="FFFFFF"/>
                </a:solidFill>
                <a:latin typeface="Comic Sans MS" panose="030F0902030302020204" pitchFamily="66" charset="0"/>
                <a:cs typeface="Times New Roman"/>
              </a:rPr>
              <a:t>15 </a:t>
            </a:r>
            <a:r>
              <a:rPr lang="zh-CN" altLang="en-US" sz="900" b="0" spc="-3" dirty="0">
                <a:solidFill>
                  <a:srgbClr val="FFFFFF"/>
                </a:solidFill>
                <a:latin typeface="Comic Sans MS" panose="030F0902030302020204" pitchFamily="66" charset="0"/>
                <a:cs typeface="Times New Roman"/>
              </a:rPr>
              <a:t>个国家</a:t>
            </a:r>
            <a:r>
              <a:rPr lang="en-US" altLang="zh-CN" sz="900" b="0" spc="-3" dirty="0">
                <a:solidFill>
                  <a:srgbClr val="FFFFFF"/>
                </a:solidFill>
                <a:latin typeface="Comic Sans MS" panose="030F0902030302020204" pitchFamily="66" charset="0"/>
                <a:cs typeface="Times New Roman"/>
              </a:rPr>
              <a:t>/</a:t>
            </a:r>
            <a:r>
              <a:rPr lang="zh-CN" altLang="en-US" sz="900" b="0" spc="-3" dirty="0">
                <a:solidFill>
                  <a:srgbClr val="FFFFFF"/>
                </a:solidFill>
                <a:latin typeface="Comic Sans MS" panose="030F0902030302020204" pitchFamily="66" charset="0"/>
                <a:cs typeface="Times New Roman"/>
              </a:rPr>
              <a:t>地区</a:t>
            </a:r>
            <a:r>
              <a:rPr sz="900" b="0" spc="-3" dirty="0">
                <a:solidFill>
                  <a:srgbClr val="FFFFFF"/>
                </a:solidFill>
                <a:latin typeface="Comic Sans MS" panose="030F0902030302020204" pitchFamily="66" charset="0"/>
                <a:cs typeface="Times New Roman"/>
              </a:rPr>
              <a:t>, 54</a:t>
            </a:r>
            <a:r>
              <a:rPr lang="zh-CN" altLang="en-US" sz="900" b="0" spc="-3" dirty="0">
                <a:solidFill>
                  <a:srgbClr val="FFFFFF"/>
                </a:solidFill>
                <a:latin typeface="Comic Sans MS" panose="030F0902030302020204" pitchFamily="66" charset="0"/>
                <a:cs typeface="Times New Roman"/>
              </a:rPr>
              <a:t>个机构</a:t>
            </a:r>
            <a:endParaRPr sz="900" b="0" spc="-3" dirty="0">
              <a:solidFill>
                <a:srgbClr val="FFFFFF"/>
              </a:solidFill>
              <a:latin typeface="Comic Sans MS" panose="030F0902030302020204" pitchFamily="66" charset="0"/>
              <a:cs typeface="Times New Roman"/>
            </a:endParaRPr>
          </a:p>
          <a:p>
            <a:pPr marL="52149"/>
            <a:r>
              <a:rPr sz="900" b="0" spc="-3" dirty="0">
                <a:solidFill>
                  <a:srgbClr val="FFFFFF"/>
                </a:solidFill>
                <a:latin typeface="Comic Sans MS" panose="030F0902030302020204" pitchFamily="66" charset="0"/>
                <a:cs typeface="Times New Roman"/>
              </a:rPr>
              <a:t>754 </a:t>
            </a:r>
            <a:r>
              <a:rPr lang="zh-CN" altLang="en-US" sz="900" b="0" spc="-3" dirty="0">
                <a:solidFill>
                  <a:srgbClr val="FFFFFF"/>
                </a:solidFill>
                <a:latin typeface="Comic Sans MS" panose="030F0902030302020204" pitchFamily="66" charset="0"/>
                <a:cs typeface="Times New Roman"/>
              </a:rPr>
              <a:t>个科学家</a:t>
            </a:r>
            <a:endParaRPr sz="900" b="0" spc="-3" dirty="0">
              <a:solidFill>
                <a:srgbClr val="FFFFFF"/>
              </a:solidFill>
              <a:latin typeface="Comic Sans MS" panose="030F0902030302020204" pitchFamily="66" charset="0"/>
              <a:cs typeface="Times New Roman"/>
            </a:endParaRPr>
          </a:p>
        </p:txBody>
      </p:sp>
      <p:sp>
        <p:nvSpPr>
          <p:cNvPr id="15" name="object 15"/>
          <p:cNvSpPr txBox="1"/>
          <p:nvPr/>
        </p:nvSpPr>
        <p:spPr>
          <a:xfrm>
            <a:off x="5536354" y="1178101"/>
            <a:ext cx="1533764" cy="438221"/>
          </a:xfrm>
          <a:prstGeom prst="rect">
            <a:avLst/>
          </a:prstGeom>
          <a:solidFill>
            <a:srgbClr val="006FC0"/>
          </a:solidFill>
        </p:spPr>
        <p:txBody>
          <a:bodyPr vert="horz" wrap="square" lIns="0" tIns="22503" rIns="0" bIns="0" rtlCol="0">
            <a:spAutoFit/>
          </a:bodyPr>
          <a:lstStyle/>
          <a:p>
            <a:pPr marL="52149">
              <a:spcBef>
                <a:spcPts val="177"/>
              </a:spcBef>
            </a:pPr>
            <a:r>
              <a:rPr sz="900" b="0" spc="-3" dirty="0">
                <a:solidFill>
                  <a:srgbClr val="FFFFFF"/>
                </a:solidFill>
                <a:latin typeface="Comic Sans MS" panose="030F0902030302020204" pitchFamily="66" charset="0"/>
                <a:cs typeface="Times New Roman"/>
              </a:rPr>
              <a:t>ATLAS </a:t>
            </a:r>
            <a:r>
              <a:rPr lang="zh-CN" altLang="en-US" sz="900" b="0" spc="-3" dirty="0">
                <a:solidFill>
                  <a:srgbClr val="FFFFFF"/>
                </a:solidFill>
                <a:latin typeface="Comic Sans MS" panose="030F0902030302020204" pitchFamily="66" charset="0"/>
                <a:cs typeface="Times New Roman"/>
              </a:rPr>
              <a:t>实验合作</a:t>
            </a:r>
            <a:r>
              <a:rPr sz="900" b="0" spc="-3" dirty="0">
                <a:solidFill>
                  <a:srgbClr val="FFFFFF"/>
                </a:solidFill>
                <a:latin typeface="Comic Sans MS" panose="030F0902030302020204" pitchFamily="66" charset="0"/>
                <a:cs typeface="Times New Roman"/>
              </a:rPr>
              <a:t> :</a:t>
            </a:r>
          </a:p>
          <a:p>
            <a:pPr marL="52149"/>
            <a:r>
              <a:rPr sz="900" b="0" spc="-3" dirty="0">
                <a:solidFill>
                  <a:srgbClr val="FFFFFF"/>
                </a:solidFill>
                <a:latin typeface="Comic Sans MS" panose="030F0902030302020204" pitchFamily="66" charset="0"/>
                <a:cs typeface="Times New Roman"/>
              </a:rPr>
              <a:t>38 </a:t>
            </a:r>
            <a:r>
              <a:rPr lang="zh-CN" altLang="en-US" sz="900" b="0" spc="-3" dirty="0">
                <a:solidFill>
                  <a:srgbClr val="FFFFFF"/>
                </a:solidFill>
                <a:latin typeface="Comic Sans MS" panose="030F0902030302020204" pitchFamily="66" charset="0"/>
                <a:cs typeface="Times New Roman"/>
              </a:rPr>
              <a:t>个国家</a:t>
            </a:r>
            <a:r>
              <a:rPr lang="en-US" altLang="zh-CN" sz="900" b="0" spc="-3" dirty="0">
                <a:solidFill>
                  <a:srgbClr val="FFFFFF"/>
                </a:solidFill>
                <a:latin typeface="Comic Sans MS" panose="030F0902030302020204" pitchFamily="66" charset="0"/>
                <a:cs typeface="Times New Roman"/>
              </a:rPr>
              <a:t>/</a:t>
            </a:r>
            <a:r>
              <a:rPr lang="zh-CN" altLang="en-US" sz="900" b="0" spc="-3" dirty="0">
                <a:solidFill>
                  <a:srgbClr val="FFFFFF"/>
                </a:solidFill>
                <a:latin typeface="Comic Sans MS" panose="030F0902030302020204" pitchFamily="66" charset="0"/>
                <a:cs typeface="Times New Roman"/>
              </a:rPr>
              <a:t>地区</a:t>
            </a:r>
            <a:r>
              <a:rPr sz="900" b="0" spc="-3" dirty="0">
                <a:solidFill>
                  <a:srgbClr val="FFFFFF"/>
                </a:solidFill>
                <a:latin typeface="Comic Sans MS" panose="030F0902030302020204" pitchFamily="66" charset="0"/>
                <a:cs typeface="Times New Roman"/>
              </a:rPr>
              <a:t>, 174 </a:t>
            </a:r>
            <a:r>
              <a:rPr lang="zh-CN" altLang="en-US" sz="900" b="0" spc="-3" dirty="0">
                <a:solidFill>
                  <a:srgbClr val="FFFFFF"/>
                </a:solidFill>
                <a:latin typeface="Comic Sans MS" panose="030F0902030302020204" pitchFamily="66" charset="0"/>
                <a:cs typeface="Times New Roman"/>
              </a:rPr>
              <a:t>个机构</a:t>
            </a:r>
            <a:endParaRPr sz="900" b="0" spc="-3" dirty="0">
              <a:solidFill>
                <a:srgbClr val="FFFFFF"/>
              </a:solidFill>
              <a:latin typeface="Comic Sans MS" panose="030F0902030302020204" pitchFamily="66" charset="0"/>
              <a:cs typeface="Times New Roman"/>
            </a:endParaRPr>
          </a:p>
          <a:p>
            <a:pPr marL="52149"/>
            <a:r>
              <a:rPr sz="900" b="0" spc="-3" dirty="0">
                <a:solidFill>
                  <a:srgbClr val="FFFFFF"/>
                </a:solidFill>
                <a:latin typeface="Comic Sans MS" panose="030F0902030302020204" pitchFamily="66" charset="0"/>
                <a:cs typeface="Times New Roman"/>
              </a:rPr>
              <a:t>3000 </a:t>
            </a:r>
            <a:r>
              <a:rPr lang="zh-CN" altLang="en-US" sz="900" b="0" spc="-3" dirty="0">
                <a:solidFill>
                  <a:srgbClr val="FFFFFF"/>
                </a:solidFill>
                <a:latin typeface="Comic Sans MS" panose="030F0902030302020204" pitchFamily="66" charset="0"/>
                <a:cs typeface="Times New Roman"/>
              </a:rPr>
              <a:t>个科学家</a:t>
            </a:r>
            <a:endParaRPr sz="900" b="0" spc="-3" dirty="0">
              <a:solidFill>
                <a:srgbClr val="FFFFFF"/>
              </a:solidFill>
              <a:latin typeface="Comic Sans MS" panose="030F0902030302020204" pitchFamily="66" charset="0"/>
              <a:cs typeface="Times New Roman"/>
            </a:endParaRPr>
          </a:p>
        </p:txBody>
      </p:sp>
      <p:sp>
        <p:nvSpPr>
          <p:cNvPr id="16" name="object 16"/>
          <p:cNvSpPr txBox="1"/>
          <p:nvPr/>
        </p:nvSpPr>
        <p:spPr>
          <a:xfrm>
            <a:off x="1396488" y="3530557"/>
            <a:ext cx="1485900" cy="438221"/>
          </a:xfrm>
          <a:prstGeom prst="rect">
            <a:avLst/>
          </a:prstGeom>
          <a:solidFill>
            <a:srgbClr val="006FC0"/>
          </a:solidFill>
        </p:spPr>
        <p:txBody>
          <a:bodyPr vert="horz" wrap="square" lIns="0" tIns="22503" rIns="0" bIns="0" rtlCol="0">
            <a:spAutoFit/>
          </a:bodyPr>
          <a:lstStyle/>
          <a:p>
            <a:pPr marL="52149">
              <a:spcBef>
                <a:spcPts val="177"/>
              </a:spcBef>
            </a:pPr>
            <a:r>
              <a:rPr sz="900" b="0" spc="-3" dirty="0">
                <a:solidFill>
                  <a:srgbClr val="FFFFFF"/>
                </a:solidFill>
                <a:latin typeface="Comic Sans MS" panose="030F0902030302020204" pitchFamily="66" charset="0"/>
                <a:cs typeface="Times New Roman"/>
              </a:rPr>
              <a:t>CMS </a:t>
            </a:r>
            <a:r>
              <a:rPr lang="zh-CN" altLang="en-US" sz="900" b="0" spc="-3" dirty="0">
                <a:solidFill>
                  <a:srgbClr val="FFFFFF"/>
                </a:solidFill>
                <a:latin typeface="Comic Sans MS" panose="030F0902030302020204" pitchFamily="66" charset="0"/>
                <a:cs typeface="Times New Roman"/>
              </a:rPr>
              <a:t>实验合作</a:t>
            </a:r>
            <a:r>
              <a:rPr sz="900" b="0" spc="-3" dirty="0">
                <a:solidFill>
                  <a:srgbClr val="FFFFFF"/>
                </a:solidFill>
                <a:latin typeface="Comic Sans MS" panose="030F0902030302020204" pitchFamily="66" charset="0"/>
                <a:cs typeface="Times New Roman"/>
              </a:rPr>
              <a:t> :</a:t>
            </a:r>
          </a:p>
          <a:p>
            <a:pPr marL="52149"/>
            <a:r>
              <a:rPr sz="900" b="0" spc="-3" dirty="0">
                <a:solidFill>
                  <a:srgbClr val="FFFFFF"/>
                </a:solidFill>
                <a:latin typeface="Comic Sans MS" panose="030F0902030302020204" pitchFamily="66" charset="0"/>
                <a:cs typeface="Times New Roman"/>
              </a:rPr>
              <a:t>39 </a:t>
            </a:r>
            <a:r>
              <a:rPr lang="zh-CN" altLang="en-US" sz="900" b="0" spc="-3" dirty="0">
                <a:solidFill>
                  <a:srgbClr val="FFFFFF"/>
                </a:solidFill>
                <a:latin typeface="Comic Sans MS" panose="030F0902030302020204" pitchFamily="66" charset="0"/>
                <a:cs typeface="Times New Roman"/>
              </a:rPr>
              <a:t>个国家</a:t>
            </a:r>
            <a:r>
              <a:rPr lang="en-US" altLang="zh-CN" sz="900" b="0" spc="-3" dirty="0">
                <a:solidFill>
                  <a:srgbClr val="FFFFFF"/>
                </a:solidFill>
                <a:latin typeface="Comic Sans MS" panose="030F0902030302020204" pitchFamily="66" charset="0"/>
                <a:cs typeface="Times New Roman"/>
              </a:rPr>
              <a:t>/</a:t>
            </a:r>
            <a:r>
              <a:rPr lang="zh-CN" altLang="en-US" sz="900" b="0" spc="-3" dirty="0">
                <a:solidFill>
                  <a:srgbClr val="FFFFFF"/>
                </a:solidFill>
                <a:latin typeface="Comic Sans MS" panose="030F0902030302020204" pitchFamily="66" charset="0"/>
                <a:cs typeface="Times New Roman"/>
              </a:rPr>
              <a:t>地区</a:t>
            </a:r>
            <a:r>
              <a:rPr sz="900" b="0" spc="-3" dirty="0">
                <a:solidFill>
                  <a:srgbClr val="FFFFFF"/>
                </a:solidFill>
                <a:latin typeface="Comic Sans MS" panose="030F0902030302020204" pitchFamily="66" charset="0"/>
                <a:cs typeface="Times New Roman"/>
              </a:rPr>
              <a:t>, 169</a:t>
            </a:r>
            <a:r>
              <a:rPr lang="zh-CN" altLang="en-US" sz="900" b="0" spc="-3" dirty="0">
                <a:solidFill>
                  <a:srgbClr val="FFFFFF"/>
                </a:solidFill>
                <a:latin typeface="Comic Sans MS" panose="030F0902030302020204" pitchFamily="66" charset="0"/>
                <a:cs typeface="Times New Roman"/>
              </a:rPr>
              <a:t>个机构</a:t>
            </a:r>
            <a:endParaRPr sz="900" b="0" spc="-3" dirty="0">
              <a:solidFill>
                <a:srgbClr val="FFFFFF"/>
              </a:solidFill>
              <a:latin typeface="Comic Sans MS" panose="030F0902030302020204" pitchFamily="66" charset="0"/>
              <a:cs typeface="Times New Roman"/>
            </a:endParaRPr>
          </a:p>
          <a:p>
            <a:pPr marL="52149">
              <a:spcBef>
                <a:spcPts val="3"/>
              </a:spcBef>
            </a:pPr>
            <a:r>
              <a:rPr sz="900" b="0" spc="-3" dirty="0">
                <a:solidFill>
                  <a:srgbClr val="FFFFFF"/>
                </a:solidFill>
                <a:latin typeface="Comic Sans MS" panose="030F0902030302020204" pitchFamily="66" charset="0"/>
                <a:cs typeface="Times New Roman"/>
              </a:rPr>
              <a:t>3170 </a:t>
            </a:r>
            <a:r>
              <a:rPr lang="zh-CN" altLang="en-US" sz="900" b="0" spc="-3" dirty="0">
                <a:solidFill>
                  <a:srgbClr val="FFFFFF"/>
                </a:solidFill>
                <a:latin typeface="Comic Sans MS" panose="030F0902030302020204" pitchFamily="66" charset="0"/>
                <a:cs typeface="Times New Roman"/>
              </a:rPr>
              <a:t>个科学家</a:t>
            </a:r>
            <a:endParaRPr sz="900" b="0" spc="-3" dirty="0">
              <a:solidFill>
                <a:srgbClr val="FFFFFF"/>
              </a:solidFill>
              <a:latin typeface="Comic Sans MS" panose="030F0902030302020204" pitchFamily="66" charset="0"/>
              <a:cs typeface="Times New Roman"/>
            </a:endParaRPr>
          </a:p>
        </p:txBody>
      </p:sp>
      <p:sp>
        <p:nvSpPr>
          <p:cNvPr id="17" name="object 17"/>
          <p:cNvSpPr txBox="1"/>
          <p:nvPr/>
        </p:nvSpPr>
        <p:spPr>
          <a:xfrm>
            <a:off x="4814590" y="5371391"/>
            <a:ext cx="941350" cy="138499"/>
          </a:xfrm>
          <a:prstGeom prst="rect">
            <a:avLst/>
          </a:prstGeom>
        </p:spPr>
        <p:txBody>
          <a:bodyPr vert="horz" wrap="square" lIns="0" tIns="0" rIns="0" bIns="0" rtlCol="0">
            <a:spAutoFit/>
          </a:bodyPr>
          <a:lstStyle/>
          <a:p>
            <a:pPr marL="7144"/>
            <a:r>
              <a:rPr sz="900" spc="-3" dirty="0">
                <a:solidFill>
                  <a:srgbClr val="8899BD"/>
                </a:solidFill>
                <a:latin typeface="Arial"/>
                <a:cs typeface="Arial"/>
                <a:hlinkClick r:id="rId7"/>
              </a:rPr>
              <a:t>31 March</a:t>
            </a:r>
            <a:r>
              <a:rPr sz="900" spc="-28" dirty="0">
                <a:solidFill>
                  <a:srgbClr val="8899BD"/>
                </a:solidFill>
                <a:latin typeface="Arial"/>
                <a:cs typeface="Arial"/>
                <a:hlinkClick r:id="rId7"/>
              </a:rPr>
              <a:t> </a:t>
            </a:r>
            <a:r>
              <a:rPr sz="900" spc="-3" dirty="0">
                <a:solidFill>
                  <a:srgbClr val="8899BD"/>
                </a:solidFill>
                <a:latin typeface="Arial"/>
                <a:cs typeface="Arial"/>
                <a:hlinkClick r:id="rId7"/>
              </a:rPr>
              <a:t>2017</a:t>
            </a:r>
            <a:endParaRPr sz="900" dirty="0">
              <a:latin typeface="Arial"/>
              <a:cs typeface="Arial"/>
            </a:endParaRPr>
          </a:p>
        </p:txBody>
      </p:sp>
      <p:sp>
        <p:nvSpPr>
          <p:cNvPr id="20" name="标题 1">
            <a:extLst>
              <a:ext uri="{FF2B5EF4-FFF2-40B4-BE49-F238E27FC236}">
                <a16:creationId xmlns:a16="http://schemas.microsoft.com/office/drawing/2014/main" id="{310C54A7-644C-1148-9D83-2E636460C2A6}"/>
              </a:ext>
            </a:extLst>
          </p:cNvPr>
          <p:cNvSpPr txBox="1">
            <a:spLocks/>
          </p:cNvSpPr>
          <p:nvPr/>
        </p:nvSpPr>
        <p:spPr bwMode="auto">
          <a:xfrm>
            <a:off x="1639834" y="146237"/>
            <a:ext cx="565785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1" fontAlgn="base" hangingPunct="1">
              <a:spcBef>
                <a:spcPct val="0"/>
              </a:spcBef>
              <a:spcAft>
                <a:spcPct val="0"/>
              </a:spcAft>
              <a:defRPr sz="4125" b="0" i="0">
                <a:solidFill>
                  <a:srgbClr val="00549F"/>
                </a:solidFill>
                <a:effectLst>
                  <a:outerShdw blurRad="38100" dist="38100" dir="2700000" algn="tl">
                    <a:srgbClr val="DDDDDD"/>
                  </a:outerShdw>
                </a:effectLst>
                <a:latin typeface="Arial"/>
                <a:ea typeface="+mj-ea"/>
                <a:cs typeface="Arial"/>
              </a:defRPr>
            </a:lvl1pPr>
            <a:lvl2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DDDDDD"/>
                  </a:outerShdw>
                </a:effectLst>
                <a:latin typeface="Comic Sans MS" charset="0"/>
                <a:ea typeface="幼圆" charset="0"/>
                <a:cs typeface="幼圆" charset="0"/>
              </a:defRPr>
            </a:lvl9pPr>
          </a:lstStyle>
          <a:p>
            <a:r>
              <a:rPr lang="en-US" altLang="zh-CN" sz="3300" b="1" dirty="0">
                <a:solidFill>
                  <a:schemeClr val="tx2"/>
                </a:solidFill>
                <a:latin typeface="+mj-lt"/>
                <a:cs typeface="+mj-cs"/>
              </a:rPr>
              <a:t>CERN</a:t>
            </a:r>
            <a:r>
              <a:rPr lang="zh-CN" altLang="en-US" sz="3300" b="1" dirty="0">
                <a:solidFill>
                  <a:schemeClr val="tx2"/>
                </a:solidFill>
                <a:latin typeface="+mj-lt"/>
                <a:cs typeface="+mj-cs"/>
              </a:rPr>
              <a:t>的大型强子对撞机</a:t>
            </a:r>
            <a:r>
              <a:rPr lang="en-US" altLang="zh-CN" sz="3300" b="1" dirty="0">
                <a:solidFill>
                  <a:schemeClr val="tx2"/>
                </a:solidFill>
                <a:latin typeface="+mj-lt"/>
                <a:cs typeface="+mj-cs"/>
              </a:rPr>
              <a:t>LHC</a:t>
            </a:r>
            <a:endParaRPr lang="zh-CN" altLang="en-US" sz="3300" b="1" dirty="0">
              <a:solidFill>
                <a:schemeClr val="tx2"/>
              </a:solidFill>
              <a:latin typeface="+mj-lt"/>
              <a:cs typeface="+mj-cs"/>
            </a:endParaRPr>
          </a:p>
        </p:txBody>
      </p:sp>
    </p:spTree>
    <p:extLst>
      <p:ext uri="{BB962C8B-B14F-4D97-AF65-F5344CB8AC3E}">
        <p14:creationId xmlns:p14="http://schemas.microsoft.com/office/powerpoint/2010/main" val="3948751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02415" y="2359053"/>
            <a:ext cx="2545040" cy="1356422"/>
          </a:xfrm>
          <a:prstGeom prst="rect">
            <a:avLst/>
          </a:prstGeom>
        </p:spPr>
      </p:pic>
      <p:pic>
        <p:nvPicPr>
          <p:cNvPr id="20"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494" y="830541"/>
            <a:ext cx="5357267" cy="1506168"/>
          </a:xfrm>
          <a:prstGeom prst="rect">
            <a:avLst/>
          </a:prstGeom>
        </p:spPr>
      </p:pic>
      <p:sp>
        <p:nvSpPr>
          <p:cNvPr id="2" name="Title 1"/>
          <p:cNvSpPr>
            <a:spLocks noGrp="1"/>
          </p:cNvSpPr>
          <p:nvPr>
            <p:ph type="title"/>
          </p:nvPr>
        </p:nvSpPr>
        <p:spPr>
          <a:xfrm>
            <a:off x="1485901" y="158718"/>
            <a:ext cx="6170141" cy="494938"/>
          </a:xfrm>
        </p:spPr>
        <p:txBody>
          <a:bodyPr>
            <a:normAutofit fontScale="90000"/>
          </a:bodyPr>
          <a:lstStyle/>
          <a:p>
            <a:r>
              <a:rPr lang="en-US" dirty="0">
                <a:latin typeface="+mn-lt"/>
              </a:rPr>
              <a:t>LHC</a:t>
            </a:r>
            <a:r>
              <a:rPr lang="zh-CN" altLang="en-US" dirty="0">
                <a:latin typeface="+mn-lt"/>
              </a:rPr>
              <a:t>数据：现在</a:t>
            </a:r>
            <a:endParaRPr lang="en-US" dirty="0">
              <a:latin typeface="+mn-lt"/>
            </a:endParaRPr>
          </a:p>
        </p:txBody>
      </p:sp>
      <p:sp>
        <p:nvSpPr>
          <p:cNvPr id="8" name="TextBox 7"/>
          <p:cNvSpPr txBox="1"/>
          <p:nvPr/>
        </p:nvSpPr>
        <p:spPr>
          <a:xfrm>
            <a:off x="2395659" y="1039455"/>
            <a:ext cx="2771913" cy="577081"/>
          </a:xfrm>
          <a:prstGeom prst="rect">
            <a:avLst/>
          </a:prstGeom>
          <a:noFill/>
        </p:spPr>
        <p:txBody>
          <a:bodyPr wrap="none" rtlCol="0">
            <a:spAutoFit/>
          </a:bodyPr>
          <a:lstStyle/>
          <a:p>
            <a:r>
              <a:rPr lang="en-US" sz="1350" dirty="0"/>
              <a:t>2016</a:t>
            </a:r>
            <a:r>
              <a:rPr lang="en-US" sz="1350" dirty="0">
                <a:solidFill>
                  <a:srgbClr val="FF0000"/>
                </a:solidFill>
              </a:rPr>
              <a:t>: 49.4 PB LHC</a:t>
            </a:r>
            <a:r>
              <a:rPr lang="zh-CN" altLang="en-US" sz="1350" dirty="0">
                <a:solidFill>
                  <a:srgbClr val="FF0000"/>
                </a:solidFill>
              </a:rPr>
              <a:t> </a:t>
            </a:r>
            <a:r>
              <a:rPr lang="zh-CN" altLang="zh-CN" sz="1350" dirty="0">
                <a:solidFill>
                  <a:srgbClr val="FF0000"/>
                </a:solidFill>
              </a:rPr>
              <a:t>r</a:t>
            </a:r>
            <a:r>
              <a:rPr lang="en-US" altLang="zh-CN" sz="1350" dirty="0">
                <a:solidFill>
                  <a:srgbClr val="FF0000"/>
                </a:solidFill>
              </a:rPr>
              <a:t>aw</a:t>
            </a:r>
            <a:r>
              <a:rPr lang="en-US" sz="1350" dirty="0">
                <a:solidFill>
                  <a:srgbClr val="FF0000"/>
                </a:solidFill>
              </a:rPr>
              <a:t> data</a:t>
            </a:r>
            <a:r>
              <a:rPr lang="en-US" sz="900" dirty="0"/>
              <a:t>/ </a:t>
            </a:r>
          </a:p>
          <a:p>
            <a:r>
              <a:rPr lang="en-US" sz="900" dirty="0"/>
              <a:t>             58 PB all experiments/</a:t>
            </a:r>
          </a:p>
          <a:p>
            <a:r>
              <a:rPr lang="en-US" sz="900" dirty="0"/>
              <a:t>             73 PB total</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7648" y="653655"/>
            <a:ext cx="1373352" cy="103001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0286" y="1352079"/>
            <a:ext cx="952607" cy="702548"/>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03732" y="3887835"/>
            <a:ext cx="2620954" cy="778456"/>
          </a:xfrm>
          <a:prstGeom prst="rect">
            <a:avLst/>
          </a:prstGeom>
        </p:spPr>
      </p:pic>
      <p:sp>
        <p:nvSpPr>
          <p:cNvPr id="21" name="TextBox 12"/>
          <p:cNvSpPr txBox="1"/>
          <p:nvPr/>
        </p:nvSpPr>
        <p:spPr>
          <a:xfrm>
            <a:off x="6154190" y="2456254"/>
            <a:ext cx="1552028" cy="646331"/>
          </a:xfrm>
          <a:prstGeom prst="rect">
            <a:avLst/>
          </a:prstGeom>
          <a:noFill/>
        </p:spPr>
        <p:txBody>
          <a:bodyPr wrap="none" rtlCol="0">
            <a:spAutoFit/>
          </a:bodyPr>
          <a:lstStyle/>
          <a:p>
            <a:r>
              <a:rPr lang="en-US" sz="1200" dirty="0"/>
              <a:t>~200 PB on Disk</a:t>
            </a:r>
          </a:p>
          <a:p>
            <a:r>
              <a:rPr lang="en-US" sz="1200" dirty="0"/>
              <a:t>~3.3 </a:t>
            </a:r>
            <a:r>
              <a:rPr lang="en-US" sz="1200" dirty="0" err="1"/>
              <a:t>Bil</a:t>
            </a:r>
            <a:r>
              <a:rPr lang="en-US" sz="1200" dirty="0"/>
              <a:t> files</a:t>
            </a:r>
          </a:p>
          <a:p>
            <a:r>
              <a:rPr lang="en-US" sz="1200" dirty="0"/>
              <a:t>~400GB/s disk IO</a:t>
            </a:r>
          </a:p>
        </p:txBody>
      </p:sp>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31073" y="2359053"/>
            <a:ext cx="3886725" cy="2307238"/>
          </a:xfrm>
          <a:prstGeom prst="rect">
            <a:avLst/>
          </a:prstGeom>
        </p:spPr>
      </p:pic>
      <p:sp>
        <p:nvSpPr>
          <p:cNvPr id="13" name="TextBox 12"/>
          <p:cNvSpPr txBox="1"/>
          <p:nvPr/>
        </p:nvSpPr>
        <p:spPr>
          <a:xfrm>
            <a:off x="1710582" y="2534541"/>
            <a:ext cx="2204450" cy="300082"/>
          </a:xfrm>
          <a:prstGeom prst="rect">
            <a:avLst/>
          </a:prstGeom>
          <a:noFill/>
        </p:spPr>
        <p:txBody>
          <a:bodyPr wrap="none" rtlCol="0">
            <a:spAutoFit/>
          </a:bodyPr>
          <a:lstStyle/>
          <a:p>
            <a:r>
              <a:rPr lang="en-US" sz="1350" dirty="0"/>
              <a:t>~300 PB on tape totally</a:t>
            </a:r>
          </a:p>
        </p:txBody>
      </p:sp>
    </p:spTree>
    <p:extLst>
      <p:ext uri="{BB962C8B-B14F-4D97-AF65-F5344CB8AC3E}">
        <p14:creationId xmlns:p14="http://schemas.microsoft.com/office/powerpoint/2010/main" val="170782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54210" y="3189246"/>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7" name="object 7"/>
          <p:cNvSpPr/>
          <p:nvPr/>
        </p:nvSpPr>
        <p:spPr>
          <a:xfrm>
            <a:off x="1554210" y="2967347"/>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8" name="object 8"/>
          <p:cNvSpPr/>
          <p:nvPr/>
        </p:nvSpPr>
        <p:spPr>
          <a:xfrm>
            <a:off x="1554210" y="2738040"/>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9" name="object 9"/>
          <p:cNvSpPr/>
          <p:nvPr/>
        </p:nvSpPr>
        <p:spPr>
          <a:xfrm>
            <a:off x="1554210" y="2516114"/>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0" name="object 10"/>
          <p:cNvSpPr/>
          <p:nvPr/>
        </p:nvSpPr>
        <p:spPr>
          <a:xfrm>
            <a:off x="1554210" y="2293687"/>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1" name="object 11"/>
          <p:cNvSpPr/>
          <p:nvPr/>
        </p:nvSpPr>
        <p:spPr>
          <a:xfrm>
            <a:off x="1554210" y="2071975"/>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2" name="object 12"/>
          <p:cNvSpPr/>
          <p:nvPr/>
        </p:nvSpPr>
        <p:spPr>
          <a:xfrm>
            <a:off x="1554210" y="1850048"/>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3" name="object 13"/>
          <p:cNvSpPr/>
          <p:nvPr/>
        </p:nvSpPr>
        <p:spPr>
          <a:xfrm>
            <a:off x="1554210" y="1627621"/>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4" name="object 14"/>
          <p:cNvSpPr/>
          <p:nvPr/>
        </p:nvSpPr>
        <p:spPr>
          <a:xfrm>
            <a:off x="1554210" y="1405909"/>
            <a:ext cx="2689265" cy="0"/>
          </a:xfrm>
          <a:custGeom>
            <a:avLst/>
            <a:gdLst/>
            <a:ahLst/>
            <a:cxnLst/>
            <a:rect l="l" t="t" r="r" b="b"/>
            <a:pathLst>
              <a:path w="4780915">
                <a:moveTo>
                  <a:pt x="0" y="0"/>
                </a:moveTo>
                <a:lnTo>
                  <a:pt x="0" y="0"/>
                </a:lnTo>
                <a:lnTo>
                  <a:pt x="4780798" y="0"/>
                </a:lnTo>
              </a:path>
            </a:pathLst>
          </a:custGeom>
          <a:ln w="12297">
            <a:solidFill>
              <a:srgbClr val="858585"/>
            </a:solidFill>
          </a:ln>
        </p:spPr>
        <p:txBody>
          <a:bodyPr wrap="square" lIns="0" tIns="0" rIns="0" bIns="0" rtlCol="0"/>
          <a:lstStyle/>
          <a:p>
            <a:endParaRPr sz="2475"/>
          </a:p>
        </p:txBody>
      </p:sp>
      <p:sp>
        <p:nvSpPr>
          <p:cNvPr id="15" name="object 15"/>
          <p:cNvSpPr/>
          <p:nvPr/>
        </p:nvSpPr>
        <p:spPr>
          <a:xfrm>
            <a:off x="1639523" y="3375493"/>
            <a:ext cx="501262" cy="39905"/>
          </a:xfrm>
          <a:prstGeom prst="rect">
            <a:avLst/>
          </a:prstGeom>
          <a:blipFill>
            <a:blip r:embed="rId2" cstate="print"/>
            <a:stretch>
              <a:fillRect/>
            </a:stretch>
          </a:blipFill>
        </p:spPr>
        <p:txBody>
          <a:bodyPr wrap="square" lIns="0" tIns="0" rIns="0" bIns="0" rtlCol="0"/>
          <a:lstStyle/>
          <a:p>
            <a:endParaRPr sz="2475"/>
          </a:p>
        </p:txBody>
      </p:sp>
      <p:sp>
        <p:nvSpPr>
          <p:cNvPr id="16" name="object 16"/>
          <p:cNvSpPr/>
          <p:nvPr/>
        </p:nvSpPr>
        <p:spPr>
          <a:xfrm>
            <a:off x="2312639" y="3375493"/>
            <a:ext cx="500733" cy="39905"/>
          </a:xfrm>
          <a:prstGeom prst="rect">
            <a:avLst/>
          </a:prstGeom>
          <a:blipFill>
            <a:blip r:embed="rId3" cstate="print"/>
            <a:stretch>
              <a:fillRect/>
            </a:stretch>
          </a:blipFill>
        </p:spPr>
        <p:txBody>
          <a:bodyPr wrap="square" lIns="0" tIns="0" rIns="0" bIns="0" rtlCol="0"/>
          <a:lstStyle/>
          <a:p>
            <a:endParaRPr sz="2475"/>
          </a:p>
        </p:txBody>
      </p:sp>
      <p:sp>
        <p:nvSpPr>
          <p:cNvPr id="17" name="object 17"/>
          <p:cNvSpPr/>
          <p:nvPr/>
        </p:nvSpPr>
        <p:spPr>
          <a:xfrm>
            <a:off x="2985284" y="3346575"/>
            <a:ext cx="500733" cy="68822"/>
          </a:xfrm>
          <a:prstGeom prst="rect">
            <a:avLst/>
          </a:prstGeom>
          <a:blipFill>
            <a:blip r:embed="rId4" cstate="print"/>
            <a:stretch>
              <a:fillRect/>
            </a:stretch>
          </a:blipFill>
        </p:spPr>
        <p:txBody>
          <a:bodyPr wrap="square" lIns="0" tIns="0" rIns="0" bIns="0" rtlCol="0"/>
          <a:lstStyle/>
          <a:p>
            <a:endParaRPr sz="2475"/>
          </a:p>
        </p:txBody>
      </p:sp>
      <p:sp>
        <p:nvSpPr>
          <p:cNvPr id="18" name="object 18"/>
          <p:cNvSpPr/>
          <p:nvPr/>
        </p:nvSpPr>
        <p:spPr>
          <a:xfrm>
            <a:off x="3657861" y="3346575"/>
            <a:ext cx="501262" cy="68822"/>
          </a:xfrm>
          <a:prstGeom prst="rect">
            <a:avLst/>
          </a:prstGeom>
          <a:blipFill>
            <a:blip r:embed="rId5" cstate="print"/>
            <a:stretch>
              <a:fillRect/>
            </a:stretch>
          </a:blipFill>
        </p:spPr>
        <p:txBody>
          <a:bodyPr wrap="square" lIns="0" tIns="0" rIns="0" bIns="0" rtlCol="0"/>
          <a:lstStyle/>
          <a:p>
            <a:endParaRPr sz="2475"/>
          </a:p>
        </p:txBody>
      </p:sp>
      <p:sp>
        <p:nvSpPr>
          <p:cNvPr id="19" name="object 19"/>
          <p:cNvSpPr/>
          <p:nvPr/>
        </p:nvSpPr>
        <p:spPr>
          <a:xfrm>
            <a:off x="2312639" y="3354029"/>
            <a:ext cx="500733" cy="61369"/>
          </a:xfrm>
          <a:prstGeom prst="rect">
            <a:avLst/>
          </a:prstGeom>
          <a:blipFill>
            <a:blip r:embed="rId6" cstate="print"/>
            <a:stretch>
              <a:fillRect/>
            </a:stretch>
          </a:blipFill>
        </p:spPr>
        <p:txBody>
          <a:bodyPr wrap="square" lIns="0" tIns="0" rIns="0" bIns="0" rtlCol="0"/>
          <a:lstStyle/>
          <a:p>
            <a:endParaRPr sz="2475"/>
          </a:p>
        </p:txBody>
      </p:sp>
      <p:sp>
        <p:nvSpPr>
          <p:cNvPr id="20" name="object 20"/>
          <p:cNvSpPr/>
          <p:nvPr/>
        </p:nvSpPr>
        <p:spPr>
          <a:xfrm>
            <a:off x="2985284" y="2931347"/>
            <a:ext cx="500733" cy="484051"/>
          </a:xfrm>
          <a:prstGeom prst="rect">
            <a:avLst/>
          </a:prstGeom>
          <a:blipFill>
            <a:blip r:embed="rId7" cstate="print"/>
            <a:stretch>
              <a:fillRect/>
            </a:stretch>
          </a:blipFill>
        </p:spPr>
        <p:txBody>
          <a:bodyPr wrap="square" lIns="0" tIns="0" rIns="0" bIns="0" rtlCol="0"/>
          <a:lstStyle/>
          <a:p>
            <a:endParaRPr sz="2475"/>
          </a:p>
        </p:txBody>
      </p:sp>
      <p:sp>
        <p:nvSpPr>
          <p:cNvPr id="21" name="object 21"/>
          <p:cNvSpPr/>
          <p:nvPr/>
        </p:nvSpPr>
        <p:spPr>
          <a:xfrm>
            <a:off x="3657861" y="2931347"/>
            <a:ext cx="501262" cy="484051"/>
          </a:xfrm>
          <a:prstGeom prst="rect">
            <a:avLst/>
          </a:prstGeom>
          <a:blipFill>
            <a:blip r:embed="rId8" cstate="print"/>
            <a:stretch>
              <a:fillRect/>
            </a:stretch>
          </a:blipFill>
        </p:spPr>
        <p:txBody>
          <a:bodyPr wrap="square" lIns="0" tIns="0" rIns="0" bIns="0" rtlCol="0"/>
          <a:lstStyle/>
          <a:p>
            <a:endParaRPr sz="2475"/>
          </a:p>
        </p:txBody>
      </p:sp>
      <p:sp>
        <p:nvSpPr>
          <p:cNvPr id="22" name="object 22"/>
          <p:cNvSpPr/>
          <p:nvPr/>
        </p:nvSpPr>
        <p:spPr>
          <a:xfrm>
            <a:off x="2312639" y="3318014"/>
            <a:ext cx="500733" cy="97380"/>
          </a:xfrm>
          <a:prstGeom prst="rect">
            <a:avLst/>
          </a:prstGeom>
          <a:blipFill>
            <a:blip r:embed="rId9" cstate="print"/>
            <a:stretch>
              <a:fillRect/>
            </a:stretch>
          </a:blipFill>
        </p:spPr>
        <p:txBody>
          <a:bodyPr wrap="square" lIns="0" tIns="0" rIns="0" bIns="0" rtlCol="0"/>
          <a:lstStyle/>
          <a:p>
            <a:endParaRPr sz="2475"/>
          </a:p>
        </p:txBody>
      </p:sp>
      <p:sp>
        <p:nvSpPr>
          <p:cNvPr id="23" name="object 23"/>
          <p:cNvSpPr/>
          <p:nvPr/>
        </p:nvSpPr>
        <p:spPr>
          <a:xfrm>
            <a:off x="2985284" y="2902965"/>
            <a:ext cx="500733" cy="99860"/>
          </a:xfrm>
          <a:prstGeom prst="rect">
            <a:avLst/>
          </a:prstGeom>
          <a:blipFill>
            <a:blip r:embed="rId10" cstate="print"/>
            <a:stretch>
              <a:fillRect/>
            </a:stretch>
          </a:blipFill>
        </p:spPr>
        <p:txBody>
          <a:bodyPr wrap="square" lIns="0" tIns="0" rIns="0" bIns="0" rtlCol="0"/>
          <a:lstStyle/>
          <a:p>
            <a:endParaRPr sz="2475"/>
          </a:p>
        </p:txBody>
      </p:sp>
      <p:sp>
        <p:nvSpPr>
          <p:cNvPr id="24" name="object 24"/>
          <p:cNvSpPr/>
          <p:nvPr/>
        </p:nvSpPr>
        <p:spPr>
          <a:xfrm>
            <a:off x="3657861" y="2480106"/>
            <a:ext cx="501262" cy="522721"/>
          </a:xfrm>
          <a:prstGeom prst="rect">
            <a:avLst/>
          </a:prstGeom>
          <a:blipFill>
            <a:blip r:embed="rId11" cstate="print"/>
            <a:stretch>
              <a:fillRect/>
            </a:stretch>
          </a:blipFill>
        </p:spPr>
        <p:txBody>
          <a:bodyPr wrap="square" lIns="0" tIns="0" rIns="0" bIns="0" rtlCol="0"/>
          <a:lstStyle/>
          <a:p>
            <a:endParaRPr sz="2475"/>
          </a:p>
        </p:txBody>
      </p:sp>
      <p:sp>
        <p:nvSpPr>
          <p:cNvPr id="25" name="object 25"/>
          <p:cNvSpPr/>
          <p:nvPr/>
        </p:nvSpPr>
        <p:spPr>
          <a:xfrm>
            <a:off x="1639523" y="3346575"/>
            <a:ext cx="501262" cy="68822"/>
          </a:xfrm>
          <a:prstGeom prst="rect">
            <a:avLst/>
          </a:prstGeom>
          <a:blipFill>
            <a:blip r:embed="rId12" cstate="print"/>
            <a:stretch>
              <a:fillRect/>
            </a:stretch>
          </a:blipFill>
        </p:spPr>
        <p:txBody>
          <a:bodyPr wrap="square" lIns="0" tIns="0" rIns="0" bIns="0" rtlCol="0"/>
          <a:lstStyle/>
          <a:p>
            <a:endParaRPr sz="2475"/>
          </a:p>
        </p:txBody>
      </p:sp>
      <p:sp>
        <p:nvSpPr>
          <p:cNvPr id="26" name="object 26"/>
          <p:cNvSpPr/>
          <p:nvPr/>
        </p:nvSpPr>
        <p:spPr>
          <a:xfrm>
            <a:off x="2312639" y="3289643"/>
            <a:ext cx="500733" cy="99860"/>
          </a:xfrm>
          <a:prstGeom prst="rect">
            <a:avLst/>
          </a:prstGeom>
          <a:blipFill>
            <a:blip r:embed="rId13" cstate="print"/>
            <a:stretch>
              <a:fillRect/>
            </a:stretch>
          </a:blipFill>
        </p:spPr>
        <p:txBody>
          <a:bodyPr wrap="square" lIns="0" tIns="0" rIns="0" bIns="0" rtlCol="0"/>
          <a:lstStyle/>
          <a:p>
            <a:endParaRPr sz="2475"/>
          </a:p>
        </p:txBody>
      </p:sp>
      <p:sp>
        <p:nvSpPr>
          <p:cNvPr id="27" name="object 27"/>
          <p:cNvSpPr/>
          <p:nvPr/>
        </p:nvSpPr>
        <p:spPr>
          <a:xfrm>
            <a:off x="2985284" y="2873878"/>
            <a:ext cx="500733" cy="100396"/>
          </a:xfrm>
          <a:prstGeom prst="rect">
            <a:avLst/>
          </a:prstGeom>
          <a:blipFill>
            <a:blip r:embed="rId14" cstate="print"/>
            <a:stretch>
              <a:fillRect/>
            </a:stretch>
          </a:blipFill>
        </p:spPr>
        <p:txBody>
          <a:bodyPr wrap="square" lIns="0" tIns="0" rIns="0" bIns="0" rtlCol="0"/>
          <a:lstStyle/>
          <a:p>
            <a:endParaRPr sz="2475"/>
          </a:p>
        </p:txBody>
      </p:sp>
      <p:sp>
        <p:nvSpPr>
          <p:cNvPr id="28" name="object 28"/>
          <p:cNvSpPr/>
          <p:nvPr/>
        </p:nvSpPr>
        <p:spPr>
          <a:xfrm>
            <a:off x="3657861" y="1592328"/>
            <a:ext cx="501262" cy="959228"/>
          </a:xfrm>
          <a:prstGeom prst="rect">
            <a:avLst/>
          </a:prstGeom>
          <a:blipFill>
            <a:blip r:embed="rId15" cstate="print"/>
            <a:stretch>
              <a:fillRect/>
            </a:stretch>
          </a:blipFill>
        </p:spPr>
        <p:txBody>
          <a:bodyPr wrap="square" lIns="0" tIns="0" rIns="0" bIns="0" rtlCol="0"/>
          <a:lstStyle/>
          <a:p>
            <a:endParaRPr sz="2475"/>
          </a:p>
        </p:txBody>
      </p:sp>
      <p:sp>
        <p:nvSpPr>
          <p:cNvPr id="29" name="object 29"/>
          <p:cNvSpPr/>
          <p:nvPr/>
        </p:nvSpPr>
        <p:spPr>
          <a:xfrm>
            <a:off x="1555800" y="1405911"/>
            <a:ext cx="0" cy="2003107"/>
          </a:xfrm>
          <a:custGeom>
            <a:avLst/>
            <a:gdLst/>
            <a:ahLst/>
            <a:cxnLst/>
            <a:rect l="l" t="t" r="r" b="b"/>
            <a:pathLst>
              <a:path h="3561079">
                <a:moveTo>
                  <a:pt x="0" y="3560758"/>
                </a:moveTo>
                <a:lnTo>
                  <a:pt x="0" y="3560758"/>
                </a:lnTo>
                <a:lnTo>
                  <a:pt x="0" y="0"/>
                </a:lnTo>
              </a:path>
            </a:pathLst>
          </a:custGeom>
          <a:ln w="12297">
            <a:solidFill>
              <a:srgbClr val="858585"/>
            </a:solidFill>
          </a:ln>
        </p:spPr>
        <p:txBody>
          <a:bodyPr wrap="square" lIns="0" tIns="0" rIns="0" bIns="0" rtlCol="0"/>
          <a:lstStyle/>
          <a:p>
            <a:endParaRPr sz="2475"/>
          </a:p>
        </p:txBody>
      </p:sp>
      <p:sp>
        <p:nvSpPr>
          <p:cNvPr id="30" name="object 30"/>
          <p:cNvSpPr/>
          <p:nvPr/>
        </p:nvSpPr>
        <p:spPr>
          <a:xfrm>
            <a:off x="1555803" y="3408836"/>
            <a:ext cx="2687836" cy="0"/>
          </a:xfrm>
          <a:custGeom>
            <a:avLst/>
            <a:gdLst/>
            <a:ahLst/>
            <a:cxnLst/>
            <a:rect l="l" t="t" r="r" b="b"/>
            <a:pathLst>
              <a:path w="4778375">
                <a:moveTo>
                  <a:pt x="0" y="0"/>
                </a:moveTo>
                <a:lnTo>
                  <a:pt x="0" y="0"/>
                </a:lnTo>
                <a:lnTo>
                  <a:pt x="4777965" y="0"/>
                </a:lnTo>
              </a:path>
            </a:pathLst>
          </a:custGeom>
          <a:ln w="12297">
            <a:solidFill>
              <a:srgbClr val="858585"/>
            </a:solidFill>
          </a:ln>
        </p:spPr>
        <p:txBody>
          <a:bodyPr wrap="square" lIns="0" tIns="0" rIns="0" bIns="0" rtlCol="0"/>
          <a:lstStyle/>
          <a:p>
            <a:endParaRPr sz="2475"/>
          </a:p>
        </p:txBody>
      </p:sp>
      <p:sp>
        <p:nvSpPr>
          <p:cNvPr id="31" name="object 31"/>
          <p:cNvSpPr txBox="1"/>
          <p:nvPr/>
        </p:nvSpPr>
        <p:spPr>
          <a:xfrm>
            <a:off x="1389728" y="3365951"/>
            <a:ext cx="105014" cy="86627"/>
          </a:xfrm>
          <a:prstGeom prst="rect">
            <a:avLst/>
          </a:prstGeom>
        </p:spPr>
        <p:txBody>
          <a:bodyPr vert="horz" wrap="square" lIns="0" tIns="0" rIns="0" bIns="0" rtlCol="0">
            <a:spAutoFit/>
          </a:bodyPr>
          <a:lstStyle/>
          <a:p>
            <a:pPr marL="7144"/>
            <a:r>
              <a:rPr sz="563" spc="-3" dirty="0">
                <a:latin typeface="Calibri"/>
                <a:cs typeface="Calibri"/>
              </a:rPr>
              <a:t>0</a:t>
            </a:r>
            <a:r>
              <a:rPr sz="563" dirty="0">
                <a:latin typeface="Calibri"/>
                <a:cs typeface="Calibri"/>
              </a:rPr>
              <a:t>.0</a:t>
            </a:r>
            <a:endParaRPr sz="563">
              <a:latin typeface="Calibri"/>
              <a:cs typeface="Calibri"/>
            </a:endParaRPr>
          </a:p>
        </p:txBody>
      </p:sp>
      <p:sp>
        <p:nvSpPr>
          <p:cNvPr id="32" name="object 32"/>
          <p:cNvSpPr txBox="1"/>
          <p:nvPr/>
        </p:nvSpPr>
        <p:spPr>
          <a:xfrm>
            <a:off x="1353724" y="3143525"/>
            <a:ext cx="141446" cy="86627"/>
          </a:xfrm>
          <a:prstGeom prst="rect">
            <a:avLst/>
          </a:prstGeom>
        </p:spPr>
        <p:txBody>
          <a:bodyPr vert="horz" wrap="square" lIns="0" tIns="0" rIns="0" bIns="0" rtlCol="0">
            <a:spAutoFit/>
          </a:bodyPr>
          <a:lstStyle/>
          <a:p>
            <a:pPr marL="7144"/>
            <a:r>
              <a:rPr sz="563" dirty="0">
                <a:latin typeface="Calibri"/>
                <a:cs typeface="Calibri"/>
              </a:rPr>
              <a:t>5</a:t>
            </a:r>
            <a:r>
              <a:rPr sz="563" spc="-3" dirty="0">
                <a:latin typeface="Calibri"/>
                <a:cs typeface="Calibri"/>
              </a:rPr>
              <a:t>0</a:t>
            </a:r>
            <a:r>
              <a:rPr sz="563" dirty="0">
                <a:latin typeface="Calibri"/>
                <a:cs typeface="Calibri"/>
              </a:rPr>
              <a:t>.0</a:t>
            </a:r>
            <a:endParaRPr sz="563">
              <a:latin typeface="Calibri"/>
              <a:cs typeface="Calibri"/>
            </a:endParaRPr>
          </a:p>
        </p:txBody>
      </p:sp>
      <p:sp>
        <p:nvSpPr>
          <p:cNvPr id="33" name="object 33"/>
          <p:cNvSpPr txBox="1"/>
          <p:nvPr/>
        </p:nvSpPr>
        <p:spPr>
          <a:xfrm>
            <a:off x="1317717" y="2921105"/>
            <a:ext cx="177880" cy="86627"/>
          </a:xfrm>
          <a:prstGeom prst="rect">
            <a:avLst/>
          </a:prstGeom>
        </p:spPr>
        <p:txBody>
          <a:bodyPr vert="horz" wrap="square" lIns="0" tIns="0" rIns="0" bIns="0" rtlCol="0">
            <a:spAutoFit/>
          </a:bodyPr>
          <a:lstStyle/>
          <a:p>
            <a:pPr marL="7144"/>
            <a:r>
              <a:rPr sz="563" dirty="0">
                <a:latin typeface="Calibri"/>
                <a:cs typeface="Calibri"/>
              </a:rPr>
              <a:t>1</a:t>
            </a:r>
            <a:r>
              <a:rPr sz="563" spc="-3" dirty="0">
                <a:latin typeface="Calibri"/>
                <a:cs typeface="Calibri"/>
              </a:rPr>
              <a:t>0</a:t>
            </a:r>
            <a:r>
              <a:rPr sz="563" dirty="0">
                <a:latin typeface="Calibri"/>
                <a:cs typeface="Calibri"/>
              </a:rPr>
              <a:t>0.0</a:t>
            </a:r>
            <a:endParaRPr sz="563">
              <a:latin typeface="Calibri"/>
              <a:cs typeface="Calibri"/>
            </a:endParaRPr>
          </a:p>
        </p:txBody>
      </p:sp>
      <p:sp>
        <p:nvSpPr>
          <p:cNvPr id="34" name="object 34"/>
          <p:cNvSpPr txBox="1"/>
          <p:nvPr/>
        </p:nvSpPr>
        <p:spPr>
          <a:xfrm>
            <a:off x="1317717" y="2698328"/>
            <a:ext cx="177880" cy="86627"/>
          </a:xfrm>
          <a:prstGeom prst="rect">
            <a:avLst/>
          </a:prstGeom>
        </p:spPr>
        <p:txBody>
          <a:bodyPr vert="horz" wrap="square" lIns="0" tIns="0" rIns="0" bIns="0" rtlCol="0">
            <a:spAutoFit/>
          </a:bodyPr>
          <a:lstStyle/>
          <a:p>
            <a:pPr marL="7144"/>
            <a:r>
              <a:rPr sz="563" dirty="0">
                <a:latin typeface="Calibri"/>
                <a:cs typeface="Calibri"/>
              </a:rPr>
              <a:t>1</a:t>
            </a:r>
            <a:r>
              <a:rPr sz="563" spc="-3" dirty="0">
                <a:latin typeface="Calibri"/>
                <a:cs typeface="Calibri"/>
              </a:rPr>
              <a:t>5</a:t>
            </a:r>
            <a:r>
              <a:rPr sz="563" dirty="0">
                <a:latin typeface="Calibri"/>
                <a:cs typeface="Calibri"/>
              </a:rPr>
              <a:t>0.0</a:t>
            </a:r>
            <a:endParaRPr sz="563">
              <a:latin typeface="Calibri"/>
              <a:cs typeface="Calibri"/>
            </a:endParaRPr>
          </a:p>
        </p:txBody>
      </p:sp>
      <p:sp>
        <p:nvSpPr>
          <p:cNvPr id="35" name="object 35"/>
          <p:cNvSpPr txBox="1"/>
          <p:nvPr/>
        </p:nvSpPr>
        <p:spPr>
          <a:xfrm>
            <a:off x="1317717" y="2475902"/>
            <a:ext cx="177880" cy="86627"/>
          </a:xfrm>
          <a:prstGeom prst="rect">
            <a:avLst/>
          </a:prstGeom>
        </p:spPr>
        <p:txBody>
          <a:bodyPr vert="horz" wrap="square" lIns="0" tIns="0" rIns="0" bIns="0" rtlCol="0">
            <a:spAutoFit/>
          </a:bodyPr>
          <a:lstStyle/>
          <a:p>
            <a:pPr marL="7144"/>
            <a:r>
              <a:rPr sz="563" dirty="0">
                <a:latin typeface="Calibri"/>
                <a:cs typeface="Calibri"/>
              </a:rPr>
              <a:t>2</a:t>
            </a:r>
            <a:r>
              <a:rPr sz="563" spc="-3" dirty="0">
                <a:latin typeface="Calibri"/>
                <a:cs typeface="Calibri"/>
              </a:rPr>
              <a:t>0</a:t>
            </a:r>
            <a:r>
              <a:rPr sz="563" dirty="0">
                <a:latin typeface="Calibri"/>
                <a:cs typeface="Calibri"/>
              </a:rPr>
              <a:t>0.0</a:t>
            </a:r>
            <a:endParaRPr sz="563">
              <a:latin typeface="Calibri"/>
              <a:cs typeface="Calibri"/>
            </a:endParaRPr>
          </a:p>
        </p:txBody>
      </p:sp>
      <p:sp>
        <p:nvSpPr>
          <p:cNvPr id="36" name="object 36"/>
          <p:cNvSpPr txBox="1"/>
          <p:nvPr/>
        </p:nvSpPr>
        <p:spPr>
          <a:xfrm>
            <a:off x="1317717" y="2253475"/>
            <a:ext cx="177880" cy="86627"/>
          </a:xfrm>
          <a:prstGeom prst="rect">
            <a:avLst/>
          </a:prstGeom>
        </p:spPr>
        <p:txBody>
          <a:bodyPr vert="horz" wrap="square" lIns="0" tIns="0" rIns="0" bIns="0" rtlCol="0">
            <a:spAutoFit/>
          </a:bodyPr>
          <a:lstStyle/>
          <a:p>
            <a:pPr marL="7144"/>
            <a:r>
              <a:rPr sz="563" dirty="0">
                <a:latin typeface="Calibri"/>
                <a:cs typeface="Calibri"/>
              </a:rPr>
              <a:t>2</a:t>
            </a:r>
            <a:r>
              <a:rPr sz="563" spc="-3" dirty="0">
                <a:latin typeface="Calibri"/>
                <a:cs typeface="Calibri"/>
              </a:rPr>
              <a:t>5</a:t>
            </a:r>
            <a:r>
              <a:rPr sz="563" dirty="0">
                <a:latin typeface="Calibri"/>
                <a:cs typeface="Calibri"/>
              </a:rPr>
              <a:t>0.0</a:t>
            </a:r>
            <a:endParaRPr sz="563">
              <a:latin typeface="Calibri"/>
              <a:cs typeface="Calibri"/>
            </a:endParaRPr>
          </a:p>
        </p:txBody>
      </p:sp>
      <p:sp>
        <p:nvSpPr>
          <p:cNvPr id="37" name="object 37"/>
          <p:cNvSpPr txBox="1"/>
          <p:nvPr/>
        </p:nvSpPr>
        <p:spPr>
          <a:xfrm>
            <a:off x="1317717" y="2031048"/>
            <a:ext cx="177880" cy="86627"/>
          </a:xfrm>
          <a:prstGeom prst="rect">
            <a:avLst/>
          </a:prstGeom>
        </p:spPr>
        <p:txBody>
          <a:bodyPr vert="horz" wrap="square" lIns="0" tIns="0" rIns="0" bIns="0" rtlCol="0">
            <a:spAutoFit/>
          </a:bodyPr>
          <a:lstStyle/>
          <a:p>
            <a:pPr marL="7144"/>
            <a:r>
              <a:rPr sz="563" dirty="0">
                <a:latin typeface="Calibri"/>
                <a:cs typeface="Calibri"/>
              </a:rPr>
              <a:t>3</a:t>
            </a:r>
            <a:r>
              <a:rPr sz="563" spc="-3" dirty="0">
                <a:latin typeface="Calibri"/>
                <a:cs typeface="Calibri"/>
              </a:rPr>
              <a:t>0</a:t>
            </a:r>
            <a:r>
              <a:rPr sz="563" dirty="0">
                <a:latin typeface="Calibri"/>
                <a:cs typeface="Calibri"/>
              </a:rPr>
              <a:t>0.0</a:t>
            </a:r>
            <a:endParaRPr sz="563">
              <a:latin typeface="Calibri"/>
              <a:cs typeface="Calibri"/>
            </a:endParaRPr>
          </a:p>
        </p:txBody>
      </p:sp>
      <p:sp>
        <p:nvSpPr>
          <p:cNvPr id="38" name="object 38"/>
          <p:cNvSpPr txBox="1"/>
          <p:nvPr/>
        </p:nvSpPr>
        <p:spPr>
          <a:xfrm>
            <a:off x="1317717" y="1808264"/>
            <a:ext cx="177880" cy="86627"/>
          </a:xfrm>
          <a:prstGeom prst="rect">
            <a:avLst/>
          </a:prstGeom>
        </p:spPr>
        <p:txBody>
          <a:bodyPr vert="horz" wrap="square" lIns="0" tIns="0" rIns="0" bIns="0" rtlCol="0">
            <a:spAutoFit/>
          </a:bodyPr>
          <a:lstStyle/>
          <a:p>
            <a:pPr marL="7144"/>
            <a:r>
              <a:rPr sz="563" dirty="0">
                <a:latin typeface="Calibri"/>
                <a:cs typeface="Calibri"/>
              </a:rPr>
              <a:t>3</a:t>
            </a:r>
            <a:r>
              <a:rPr sz="563" spc="-3" dirty="0">
                <a:latin typeface="Calibri"/>
                <a:cs typeface="Calibri"/>
              </a:rPr>
              <a:t>5</a:t>
            </a:r>
            <a:r>
              <a:rPr sz="563" dirty="0">
                <a:latin typeface="Calibri"/>
                <a:cs typeface="Calibri"/>
              </a:rPr>
              <a:t>0.0</a:t>
            </a:r>
            <a:endParaRPr sz="563">
              <a:latin typeface="Calibri"/>
              <a:cs typeface="Calibri"/>
            </a:endParaRPr>
          </a:p>
        </p:txBody>
      </p:sp>
      <p:sp>
        <p:nvSpPr>
          <p:cNvPr id="39" name="object 39"/>
          <p:cNvSpPr txBox="1"/>
          <p:nvPr/>
        </p:nvSpPr>
        <p:spPr>
          <a:xfrm>
            <a:off x="1317717" y="1585837"/>
            <a:ext cx="177880" cy="86627"/>
          </a:xfrm>
          <a:prstGeom prst="rect">
            <a:avLst/>
          </a:prstGeom>
        </p:spPr>
        <p:txBody>
          <a:bodyPr vert="horz" wrap="square" lIns="0" tIns="0" rIns="0" bIns="0" rtlCol="0">
            <a:spAutoFit/>
          </a:bodyPr>
          <a:lstStyle/>
          <a:p>
            <a:pPr marL="7144"/>
            <a:r>
              <a:rPr sz="563" dirty="0">
                <a:latin typeface="Calibri"/>
                <a:cs typeface="Calibri"/>
              </a:rPr>
              <a:t>4</a:t>
            </a:r>
            <a:r>
              <a:rPr sz="563" spc="-3" dirty="0">
                <a:latin typeface="Calibri"/>
                <a:cs typeface="Calibri"/>
              </a:rPr>
              <a:t>0</a:t>
            </a:r>
            <a:r>
              <a:rPr sz="563" dirty="0">
                <a:latin typeface="Calibri"/>
                <a:cs typeface="Calibri"/>
              </a:rPr>
              <a:t>0.0</a:t>
            </a:r>
            <a:endParaRPr sz="563">
              <a:latin typeface="Calibri"/>
              <a:cs typeface="Calibri"/>
            </a:endParaRPr>
          </a:p>
        </p:txBody>
      </p:sp>
      <p:sp>
        <p:nvSpPr>
          <p:cNvPr id="40" name="object 40"/>
          <p:cNvSpPr txBox="1"/>
          <p:nvPr/>
        </p:nvSpPr>
        <p:spPr>
          <a:xfrm>
            <a:off x="1317717" y="1363411"/>
            <a:ext cx="177880" cy="86627"/>
          </a:xfrm>
          <a:prstGeom prst="rect">
            <a:avLst/>
          </a:prstGeom>
        </p:spPr>
        <p:txBody>
          <a:bodyPr vert="horz" wrap="square" lIns="0" tIns="0" rIns="0" bIns="0" rtlCol="0">
            <a:spAutoFit/>
          </a:bodyPr>
          <a:lstStyle/>
          <a:p>
            <a:pPr marL="7144"/>
            <a:r>
              <a:rPr sz="563" dirty="0">
                <a:latin typeface="Calibri"/>
                <a:cs typeface="Calibri"/>
              </a:rPr>
              <a:t>4</a:t>
            </a:r>
            <a:r>
              <a:rPr sz="563" spc="-3" dirty="0">
                <a:latin typeface="Calibri"/>
                <a:cs typeface="Calibri"/>
              </a:rPr>
              <a:t>5</a:t>
            </a:r>
            <a:r>
              <a:rPr sz="563" dirty="0">
                <a:latin typeface="Calibri"/>
                <a:cs typeface="Calibri"/>
              </a:rPr>
              <a:t>0.0</a:t>
            </a:r>
            <a:endParaRPr sz="563">
              <a:latin typeface="Calibri"/>
              <a:cs typeface="Calibri"/>
            </a:endParaRPr>
          </a:p>
        </p:txBody>
      </p:sp>
      <p:sp>
        <p:nvSpPr>
          <p:cNvPr id="41" name="object 41"/>
          <p:cNvSpPr txBox="1"/>
          <p:nvPr/>
        </p:nvSpPr>
        <p:spPr>
          <a:xfrm>
            <a:off x="1801419" y="3454463"/>
            <a:ext cx="181094" cy="86627"/>
          </a:xfrm>
          <a:prstGeom prst="rect">
            <a:avLst/>
          </a:prstGeom>
        </p:spPr>
        <p:txBody>
          <a:bodyPr vert="horz" wrap="square" lIns="0" tIns="0" rIns="0" bIns="0" rtlCol="0">
            <a:spAutoFit/>
          </a:bodyPr>
          <a:lstStyle/>
          <a:p>
            <a:pPr marL="7144"/>
            <a:r>
              <a:rPr sz="563" dirty="0">
                <a:latin typeface="Calibri"/>
                <a:cs typeface="Calibri"/>
              </a:rPr>
              <a:t>Run</a:t>
            </a:r>
            <a:r>
              <a:rPr sz="563" spc="-53" dirty="0">
                <a:latin typeface="Calibri"/>
                <a:cs typeface="Calibri"/>
              </a:rPr>
              <a:t> </a:t>
            </a:r>
            <a:r>
              <a:rPr sz="563" dirty="0">
                <a:latin typeface="Calibri"/>
                <a:cs typeface="Calibri"/>
              </a:rPr>
              <a:t>1</a:t>
            </a:r>
            <a:endParaRPr sz="563">
              <a:latin typeface="Calibri"/>
              <a:cs typeface="Calibri"/>
            </a:endParaRPr>
          </a:p>
        </p:txBody>
      </p:sp>
      <p:sp>
        <p:nvSpPr>
          <p:cNvPr id="42" name="object 42"/>
          <p:cNvSpPr txBox="1"/>
          <p:nvPr/>
        </p:nvSpPr>
        <p:spPr>
          <a:xfrm>
            <a:off x="2472980" y="3454463"/>
            <a:ext cx="181094" cy="86627"/>
          </a:xfrm>
          <a:prstGeom prst="rect">
            <a:avLst/>
          </a:prstGeom>
        </p:spPr>
        <p:txBody>
          <a:bodyPr vert="horz" wrap="square" lIns="0" tIns="0" rIns="0" bIns="0" rtlCol="0">
            <a:spAutoFit/>
          </a:bodyPr>
          <a:lstStyle/>
          <a:p>
            <a:pPr marL="7144"/>
            <a:r>
              <a:rPr sz="563" spc="-3" dirty="0">
                <a:latin typeface="Calibri"/>
                <a:cs typeface="Calibri"/>
              </a:rPr>
              <a:t>Run</a:t>
            </a:r>
            <a:r>
              <a:rPr sz="563" spc="-48" dirty="0">
                <a:latin typeface="Calibri"/>
                <a:cs typeface="Calibri"/>
              </a:rPr>
              <a:t> </a:t>
            </a:r>
            <a:r>
              <a:rPr sz="563" dirty="0">
                <a:latin typeface="Calibri"/>
                <a:cs typeface="Calibri"/>
              </a:rPr>
              <a:t>2</a:t>
            </a:r>
            <a:endParaRPr sz="563">
              <a:latin typeface="Calibri"/>
              <a:cs typeface="Calibri"/>
            </a:endParaRPr>
          </a:p>
        </p:txBody>
      </p:sp>
      <p:sp>
        <p:nvSpPr>
          <p:cNvPr id="43" name="object 43"/>
          <p:cNvSpPr txBox="1"/>
          <p:nvPr/>
        </p:nvSpPr>
        <p:spPr>
          <a:xfrm>
            <a:off x="3144483" y="3454463"/>
            <a:ext cx="181094" cy="86627"/>
          </a:xfrm>
          <a:prstGeom prst="rect">
            <a:avLst/>
          </a:prstGeom>
        </p:spPr>
        <p:txBody>
          <a:bodyPr vert="horz" wrap="square" lIns="0" tIns="0" rIns="0" bIns="0" rtlCol="0">
            <a:spAutoFit/>
          </a:bodyPr>
          <a:lstStyle/>
          <a:p>
            <a:pPr marL="7144"/>
            <a:r>
              <a:rPr sz="563" dirty="0">
                <a:latin typeface="Calibri"/>
                <a:cs typeface="Calibri"/>
              </a:rPr>
              <a:t>Run</a:t>
            </a:r>
            <a:r>
              <a:rPr sz="563" spc="-56" dirty="0">
                <a:latin typeface="Calibri"/>
                <a:cs typeface="Calibri"/>
              </a:rPr>
              <a:t> </a:t>
            </a:r>
            <a:r>
              <a:rPr sz="563" dirty="0">
                <a:latin typeface="Calibri"/>
                <a:cs typeface="Calibri"/>
              </a:rPr>
              <a:t>3</a:t>
            </a:r>
            <a:endParaRPr sz="563">
              <a:latin typeface="Calibri"/>
              <a:cs typeface="Calibri"/>
            </a:endParaRPr>
          </a:p>
        </p:txBody>
      </p:sp>
      <p:sp>
        <p:nvSpPr>
          <p:cNvPr id="44" name="object 44"/>
          <p:cNvSpPr txBox="1"/>
          <p:nvPr/>
        </p:nvSpPr>
        <p:spPr>
          <a:xfrm>
            <a:off x="3816558" y="3454463"/>
            <a:ext cx="181094" cy="86627"/>
          </a:xfrm>
          <a:prstGeom prst="rect">
            <a:avLst/>
          </a:prstGeom>
        </p:spPr>
        <p:txBody>
          <a:bodyPr vert="horz" wrap="square" lIns="0" tIns="0" rIns="0" bIns="0" rtlCol="0">
            <a:spAutoFit/>
          </a:bodyPr>
          <a:lstStyle/>
          <a:p>
            <a:pPr marL="7144"/>
            <a:r>
              <a:rPr sz="563" dirty="0">
                <a:latin typeface="Calibri"/>
                <a:cs typeface="Calibri"/>
              </a:rPr>
              <a:t>Run</a:t>
            </a:r>
            <a:r>
              <a:rPr sz="563" spc="-56" dirty="0">
                <a:latin typeface="Calibri"/>
                <a:cs typeface="Calibri"/>
              </a:rPr>
              <a:t> </a:t>
            </a:r>
            <a:r>
              <a:rPr sz="563" dirty="0">
                <a:latin typeface="Calibri"/>
                <a:cs typeface="Calibri"/>
              </a:rPr>
              <a:t>4</a:t>
            </a:r>
            <a:endParaRPr sz="563">
              <a:latin typeface="Calibri"/>
              <a:cs typeface="Calibri"/>
            </a:endParaRPr>
          </a:p>
        </p:txBody>
      </p:sp>
      <p:sp>
        <p:nvSpPr>
          <p:cNvPr id="49" name="object 49"/>
          <p:cNvSpPr txBox="1"/>
          <p:nvPr/>
        </p:nvSpPr>
        <p:spPr>
          <a:xfrm>
            <a:off x="4536784" y="1276719"/>
            <a:ext cx="3238976" cy="1290738"/>
          </a:xfrm>
          <a:prstGeom prst="rect">
            <a:avLst/>
          </a:prstGeom>
        </p:spPr>
        <p:txBody>
          <a:bodyPr vert="horz" wrap="square" lIns="0" tIns="0" rIns="0" bIns="0" rtlCol="0">
            <a:spAutoFit/>
          </a:bodyPr>
          <a:lstStyle/>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lnSpc>
                <a:spcPct val="100000"/>
              </a:lnSpc>
            </a:pPr>
            <a:endParaRPr sz="563">
              <a:latin typeface="Times New Roman"/>
              <a:cs typeface="Times New Roman"/>
            </a:endParaRPr>
          </a:p>
          <a:p>
            <a:pPr>
              <a:spcBef>
                <a:spcPts val="26"/>
              </a:spcBef>
            </a:pPr>
            <a:endParaRPr sz="450">
              <a:latin typeface="Times New Roman"/>
              <a:cs typeface="Times New Roman"/>
            </a:endParaRPr>
          </a:p>
          <a:p>
            <a:pPr marR="3140315" algn="ctr"/>
            <a:r>
              <a:rPr sz="563" dirty="0">
                <a:latin typeface="Calibri"/>
                <a:cs typeface="Calibri"/>
              </a:rPr>
              <a:t>MS</a:t>
            </a:r>
            <a:endParaRPr sz="563">
              <a:latin typeface="Calibri"/>
              <a:cs typeface="Calibri"/>
            </a:endParaRPr>
          </a:p>
          <a:p>
            <a:pPr marL="50720" marR="3092095" indent="-13216">
              <a:lnSpc>
                <a:spcPct val="167900"/>
              </a:lnSpc>
            </a:pPr>
            <a:r>
              <a:rPr sz="563" dirty="0">
                <a:latin typeface="Calibri"/>
                <a:cs typeface="Calibri"/>
              </a:rPr>
              <a:t>L</a:t>
            </a:r>
            <a:r>
              <a:rPr sz="563" spc="-3" dirty="0">
                <a:latin typeface="Calibri"/>
                <a:cs typeface="Calibri"/>
              </a:rPr>
              <a:t>A</a:t>
            </a:r>
            <a:r>
              <a:rPr sz="563" dirty="0">
                <a:latin typeface="Calibri"/>
                <a:cs typeface="Calibri"/>
              </a:rPr>
              <a:t>S  CE</a:t>
            </a:r>
            <a:endParaRPr sz="563">
              <a:latin typeface="Calibri"/>
              <a:cs typeface="Calibri"/>
            </a:endParaRPr>
          </a:p>
          <a:p>
            <a:pPr marR="3085666" algn="ctr">
              <a:spcBef>
                <a:spcPts val="461"/>
              </a:spcBef>
            </a:pPr>
            <a:r>
              <a:rPr sz="563" spc="-3" dirty="0">
                <a:latin typeface="Calibri"/>
                <a:cs typeface="Calibri"/>
              </a:rPr>
              <a:t>Cb</a:t>
            </a:r>
            <a:endParaRPr sz="563">
              <a:latin typeface="Calibri"/>
              <a:cs typeface="Calibri"/>
            </a:endParaRPr>
          </a:p>
        </p:txBody>
      </p:sp>
      <p:sp>
        <p:nvSpPr>
          <p:cNvPr id="53" name="object 53"/>
          <p:cNvSpPr/>
          <p:nvPr/>
        </p:nvSpPr>
        <p:spPr>
          <a:xfrm>
            <a:off x="4521422" y="1465899"/>
            <a:ext cx="3188970" cy="2133124"/>
          </a:xfrm>
          <a:custGeom>
            <a:avLst/>
            <a:gdLst/>
            <a:ahLst/>
            <a:cxnLst/>
            <a:rect l="l" t="t" r="r" b="b"/>
            <a:pathLst>
              <a:path w="5669280" h="3792220">
                <a:moveTo>
                  <a:pt x="0" y="3791712"/>
                </a:moveTo>
                <a:lnTo>
                  <a:pt x="5669279" y="3791712"/>
                </a:lnTo>
                <a:lnTo>
                  <a:pt x="5669279" y="0"/>
                </a:lnTo>
                <a:lnTo>
                  <a:pt x="0" y="0"/>
                </a:lnTo>
                <a:lnTo>
                  <a:pt x="0" y="3791712"/>
                </a:lnTo>
                <a:close/>
              </a:path>
            </a:pathLst>
          </a:custGeom>
          <a:solidFill>
            <a:srgbClr val="FFFFFF"/>
          </a:solidFill>
        </p:spPr>
        <p:txBody>
          <a:bodyPr wrap="square" lIns="0" tIns="0" rIns="0" bIns="0" rtlCol="0"/>
          <a:lstStyle/>
          <a:p>
            <a:endParaRPr sz="2475"/>
          </a:p>
        </p:txBody>
      </p:sp>
      <p:sp>
        <p:nvSpPr>
          <p:cNvPr id="54" name="object 54"/>
          <p:cNvSpPr/>
          <p:nvPr/>
        </p:nvSpPr>
        <p:spPr>
          <a:xfrm>
            <a:off x="6330963" y="3346259"/>
            <a:ext cx="540755" cy="49852"/>
          </a:xfrm>
          <a:prstGeom prst="rect">
            <a:avLst/>
          </a:prstGeom>
          <a:blipFill>
            <a:blip r:embed="rId16" cstate="print"/>
            <a:stretch>
              <a:fillRect/>
            </a:stretch>
          </a:blipFill>
        </p:spPr>
        <p:txBody>
          <a:bodyPr wrap="square" lIns="0" tIns="0" rIns="0" bIns="0" rtlCol="0"/>
          <a:lstStyle/>
          <a:p>
            <a:endParaRPr sz="2475"/>
          </a:p>
        </p:txBody>
      </p:sp>
      <p:sp>
        <p:nvSpPr>
          <p:cNvPr id="55" name="object 55"/>
          <p:cNvSpPr/>
          <p:nvPr/>
        </p:nvSpPr>
        <p:spPr>
          <a:xfrm>
            <a:off x="7069441" y="3346259"/>
            <a:ext cx="546804" cy="49852"/>
          </a:xfrm>
          <a:prstGeom prst="rect">
            <a:avLst/>
          </a:prstGeom>
          <a:blipFill>
            <a:blip r:embed="rId17" cstate="print"/>
            <a:stretch>
              <a:fillRect/>
            </a:stretch>
          </a:blipFill>
        </p:spPr>
        <p:txBody>
          <a:bodyPr wrap="square" lIns="0" tIns="0" rIns="0" bIns="0" rtlCol="0"/>
          <a:lstStyle/>
          <a:p>
            <a:endParaRPr sz="2475"/>
          </a:p>
        </p:txBody>
      </p:sp>
      <p:sp>
        <p:nvSpPr>
          <p:cNvPr id="56" name="object 56"/>
          <p:cNvSpPr/>
          <p:nvPr/>
        </p:nvSpPr>
        <p:spPr>
          <a:xfrm>
            <a:off x="6330963" y="3253594"/>
            <a:ext cx="540755" cy="142517"/>
          </a:xfrm>
          <a:prstGeom prst="rect">
            <a:avLst/>
          </a:prstGeom>
          <a:blipFill>
            <a:blip r:embed="rId18" cstate="print"/>
            <a:stretch>
              <a:fillRect/>
            </a:stretch>
          </a:blipFill>
        </p:spPr>
        <p:txBody>
          <a:bodyPr wrap="square" lIns="0" tIns="0" rIns="0" bIns="0" rtlCol="0"/>
          <a:lstStyle/>
          <a:p>
            <a:endParaRPr sz="2475"/>
          </a:p>
        </p:txBody>
      </p:sp>
      <p:sp>
        <p:nvSpPr>
          <p:cNvPr id="57" name="object 57"/>
          <p:cNvSpPr/>
          <p:nvPr/>
        </p:nvSpPr>
        <p:spPr>
          <a:xfrm>
            <a:off x="7069441" y="3253594"/>
            <a:ext cx="546804" cy="142517"/>
          </a:xfrm>
          <a:prstGeom prst="rect">
            <a:avLst/>
          </a:prstGeom>
          <a:blipFill>
            <a:blip r:embed="rId19" cstate="print"/>
            <a:stretch>
              <a:fillRect/>
            </a:stretch>
          </a:blipFill>
        </p:spPr>
        <p:txBody>
          <a:bodyPr wrap="square" lIns="0" tIns="0" rIns="0" bIns="0" rtlCol="0"/>
          <a:lstStyle/>
          <a:p>
            <a:endParaRPr sz="2475"/>
          </a:p>
        </p:txBody>
      </p:sp>
      <p:sp>
        <p:nvSpPr>
          <p:cNvPr id="58" name="object 58"/>
          <p:cNvSpPr/>
          <p:nvPr/>
        </p:nvSpPr>
        <p:spPr>
          <a:xfrm>
            <a:off x="7069441" y="3134768"/>
            <a:ext cx="546804" cy="184686"/>
          </a:xfrm>
          <a:prstGeom prst="rect">
            <a:avLst/>
          </a:prstGeom>
          <a:blipFill>
            <a:blip r:embed="rId20" cstate="print"/>
            <a:stretch>
              <a:fillRect/>
            </a:stretch>
          </a:blipFill>
        </p:spPr>
        <p:txBody>
          <a:bodyPr wrap="square" lIns="0" tIns="0" rIns="0" bIns="0" rtlCol="0"/>
          <a:lstStyle/>
          <a:p>
            <a:endParaRPr sz="2475"/>
          </a:p>
        </p:txBody>
      </p:sp>
      <p:sp>
        <p:nvSpPr>
          <p:cNvPr id="59" name="object 59"/>
          <p:cNvSpPr/>
          <p:nvPr/>
        </p:nvSpPr>
        <p:spPr>
          <a:xfrm>
            <a:off x="4847769" y="3359004"/>
            <a:ext cx="547292" cy="37106"/>
          </a:xfrm>
          <a:prstGeom prst="rect">
            <a:avLst/>
          </a:prstGeom>
          <a:blipFill>
            <a:blip r:embed="rId21" cstate="print"/>
            <a:stretch>
              <a:fillRect/>
            </a:stretch>
          </a:blipFill>
        </p:spPr>
        <p:txBody>
          <a:bodyPr wrap="square" lIns="0" tIns="0" rIns="0" bIns="0" rtlCol="0"/>
          <a:lstStyle/>
          <a:p>
            <a:endParaRPr sz="2475"/>
          </a:p>
        </p:txBody>
      </p:sp>
      <p:sp>
        <p:nvSpPr>
          <p:cNvPr id="60" name="object 60"/>
          <p:cNvSpPr/>
          <p:nvPr/>
        </p:nvSpPr>
        <p:spPr>
          <a:xfrm>
            <a:off x="5586421" y="3352632"/>
            <a:ext cx="546804" cy="43478"/>
          </a:xfrm>
          <a:prstGeom prst="rect">
            <a:avLst/>
          </a:prstGeom>
          <a:blipFill>
            <a:blip r:embed="rId22" cstate="print"/>
            <a:stretch>
              <a:fillRect/>
            </a:stretch>
          </a:blipFill>
        </p:spPr>
        <p:txBody>
          <a:bodyPr wrap="square" lIns="0" tIns="0" rIns="0" bIns="0" rtlCol="0"/>
          <a:lstStyle/>
          <a:p>
            <a:endParaRPr sz="2475"/>
          </a:p>
        </p:txBody>
      </p:sp>
      <p:sp>
        <p:nvSpPr>
          <p:cNvPr id="61" name="object 61"/>
          <p:cNvSpPr/>
          <p:nvPr/>
        </p:nvSpPr>
        <p:spPr>
          <a:xfrm>
            <a:off x="6330963" y="3240189"/>
            <a:ext cx="540755" cy="79261"/>
          </a:xfrm>
          <a:prstGeom prst="rect">
            <a:avLst/>
          </a:prstGeom>
          <a:blipFill>
            <a:blip r:embed="rId23" cstate="print"/>
            <a:stretch>
              <a:fillRect/>
            </a:stretch>
          </a:blipFill>
        </p:spPr>
        <p:txBody>
          <a:bodyPr wrap="square" lIns="0" tIns="0" rIns="0" bIns="0" rtlCol="0"/>
          <a:lstStyle/>
          <a:p>
            <a:endParaRPr sz="2475"/>
          </a:p>
        </p:txBody>
      </p:sp>
      <p:sp>
        <p:nvSpPr>
          <p:cNvPr id="62" name="object 62"/>
          <p:cNvSpPr/>
          <p:nvPr/>
        </p:nvSpPr>
        <p:spPr>
          <a:xfrm>
            <a:off x="7069441" y="2956629"/>
            <a:ext cx="546804" cy="244012"/>
          </a:xfrm>
          <a:prstGeom prst="rect">
            <a:avLst/>
          </a:prstGeom>
          <a:blipFill>
            <a:blip r:embed="rId24" cstate="print"/>
            <a:stretch>
              <a:fillRect/>
            </a:stretch>
          </a:blipFill>
        </p:spPr>
        <p:txBody>
          <a:bodyPr wrap="square" lIns="0" tIns="0" rIns="0" bIns="0" rtlCol="0"/>
          <a:lstStyle/>
          <a:p>
            <a:endParaRPr sz="2475"/>
          </a:p>
        </p:txBody>
      </p:sp>
      <p:sp>
        <p:nvSpPr>
          <p:cNvPr id="63" name="object 63"/>
          <p:cNvSpPr/>
          <p:nvPr/>
        </p:nvSpPr>
        <p:spPr>
          <a:xfrm>
            <a:off x="4847769" y="3332860"/>
            <a:ext cx="547292" cy="63249"/>
          </a:xfrm>
          <a:prstGeom prst="rect">
            <a:avLst/>
          </a:prstGeom>
          <a:blipFill>
            <a:blip r:embed="rId25" cstate="print"/>
            <a:stretch>
              <a:fillRect/>
            </a:stretch>
          </a:blipFill>
        </p:spPr>
        <p:txBody>
          <a:bodyPr wrap="square" lIns="0" tIns="0" rIns="0" bIns="0" rtlCol="0"/>
          <a:lstStyle/>
          <a:p>
            <a:endParaRPr sz="2475"/>
          </a:p>
        </p:txBody>
      </p:sp>
      <p:sp>
        <p:nvSpPr>
          <p:cNvPr id="64" name="object 64"/>
          <p:cNvSpPr/>
          <p:nvPr/>
        </p:nvSpPr>
        <p:spPr>
          <a:xfrm>
            <a:off x="5586421" y="3306545"/>
            <a:ext cx="546804" cy="89565"/>
          </a:xfrm>
          <a:prstGeom prst="rect">
            <a:avLst/>
          </a:prstGeom>
          <a:blipFill>
            <a:blip r:embed="rId26" cstate="print"/>
            <a:stretch>
              <a:fillRect/>
            </a:stretch>
          </a:blipFill>
        </p:spPr>
        <p:txBody>
          <a:bodyPr wrap="square" lIns="0" tIns="0" rIns="0" bIns="0" rtlCol="0"/>
          <a:lstStyle/>
          <a:p>
            <a:endParaRPr sz="2475"/>
          </a:p>
        </p:txBody>
      </p:sp>
      <p:sp>
        <p:nvSpPr>
          <p:cNvPr id="65" name="object 65"/>
          <p:cNvSpPr/>
          <p:nvPr/>
        </p:nvSpPr>
        <p:spPr>
          <a:xfrm>
            <a:off x="6330963" y="2950248"/>
            <a:ext cx="540755" cy="362828"/>
          </a:xfrm>
          <a:prstGeom prst="rect">
            <a:avLst/>
          </a:prstGeom>
          <a:blipFill>
            <a:blip r:embed="rId27" cstate="print"/>
            <a:stretch>
              <a:fillRect/>
            </a:stretch>
          </a:blipFill>
        </p:spPr>
        <p:txBody>
          <a:bodyPr wrap="square" lIns="0" tIns="0" rIns="0" bIns="0" rtlCol="0"/>
          <a:lstStyle/>
          <a:p>
            <a:endParaRPr sz="2475"/>
          </a:p>
        </p:txBody>
      </p:sp>
      <p:sp>
        <p:nvSpPr>
          <p:cNvPr id="66" name="object 66"/>
          <p:cNvSpPr/>
          <p:nvPr/>
        </p:nvSpPr>
        <p:spPr>
          <a:xfrm>
            <a:off x="7069441" y="1616910"/>
            <a:ext cx="546804" cy="1405556"/>
          </a:xfrm>
          <a:prstGeom prst="rect">
            <a:avLst/>
          </a:prstGeom>
          <a:blipFill>
            <a:blip r:embed="rId28" cstate="print"/>
            <a:stretch>
              <a:fillRect/>
            </a:stretch>
          </a:blipFill>
        </p:spPr>
        <p:txBody>
          <a:bodyPr wrap="square" lIns="0" tIns="0" rIns="0" bIns="0" rtlCol="0"/>
          <a:lstStyle/>
          <a:p>
            <a:endParaRPr sz="2475"/>
          </a:p>
        </p:txBody>
      </p:sp>
      <p:sp>
        <p:nvSpPr>
          <p:cNvPr id="67" name="object 67"/>
          <p:cNvSpPr/>
          <p:nvPr/>
        </p:nvSpPr>
        <p:spPr>
          <a:xfrm>
            <a:off x="4749885" y="1504987"/>
            <a:ext cx="0" cy="1884878"/>
          </a:xfrm>
          <a:custGeom>
            <a:avLst/>
            <a:gdLst/>
            <a:ahLst/>
            <a:cxnLst/>
            <a:rect l="l" t="t" r="r" b="b"/>
            <a:pathLst>
              <a:path h="3350895">
                <a:moveTo>
                  <a:pt x="0" y="3350657"/>
                </a:moveTo>
                <a:lnTo>
                  <a:pt x="0" y="3350657"/>
                </a:lnTo>
                <a:lnTo>
                  <a:pt x="0" y="0"/>
                </a:lnTo>
              </a:path>
            </a:pathLst>
          </a:custGeom>
          <a:ln w="11330">
            <a:solidFill>
              <a:srgbClr val="858585"/>
            </a:solidFill>
          </a:ln>
        </p:spPr>
        <p:txBody>
          <a:bodyPr wrap="square" lIns="0" tIns="0" rIns="0" bIns="0" rtlCol="0"/>
          <a:lstStyle/>
          <a:p>
            <a:endParaRPr sz="2475"/>
          </a:p>
        </p:txBody>
      </p:sp>
      <p:sp>
        <p:nvSpPr>
          <p:cNvPr id="68" name="object 68"/>
          <p:cNvSpPr/>
          <p:nvPr/>
        </p:nvSpPr>
        <p:spPr>
          <a:xfrm>
            <a:off x="4749887" y="3389729"/>
            <a:ext cx="2960727" cy="0"/>
          </a:xfrm>
          <a:custGeom>
            <a:avLst/>
            <a:gdLst/>
            <a:ahLst/>
            <a:cxnLst/>
            <a:rect l="l" t="t" r="r" b="b"/>
            <a:pathLst>
              <a:path w="5263515">
                <a:moveTo>
                  <a:pt x="0" y="0"/>
                </a:moveTo>
                <a:lnTo>
                  <a:pt x="5263070" y="0"/>
                </a:lnTo>
              </a:path>
            </a:pathLst>
          </a:custGeom>
          <a:ln w="11331">
            <a:solidFill>
              <a:srgbClr val="858585"/>
            </a:solidFill>
          </a:ln>
        </p:spPr>
        <p:txBody>
          <a:bodyPr wrap="square" lIns="0" tIns="0" rIns="0" bIns="0" rtlCol="0"/>
          <a:lstStyle/>
          <a:p>
            <a:endParaRPr sz="2475"/>
          </a:p>
        </p:txBody>
      </p:sp>
      <p:sp>
        <p:nvSpPr>
          <p:cNvPr id="69" name="object 69"/>
          <p:cNvSpPr txBox="1"/>
          <p:nvPr/>
        </p:nvSpPr>
        <p:spPr>
          <a:xfrm>
            <a:off x="4648284" y="3352246"/>
            <a:ext cx="47864" cy="77842"/>
          </a:xfrm>
          <a:prstGeom prst="rect">
            <a:avLst/>
          </a:prstGeom>
        </p:spPr>
        <p:txBody>
          <a:bodyPr vert="horz" wrap="square" lIns="0" tIns="0" rIns="0" bIns="0" rtlCol="0">
            <a:spAutoFit/>
          </a:bodyPr>
          <a:lstStyle/>
          <a:p>
            <a:pPr marL="7144"/>
            <a:r>
              <a:rPr sz="506" spc="6" dirty="0">
                <a:latin typeface="Calibri"/>
                <a:cs typeface="Calibri"/>
              </a:rPr>
              <a:t>0</a:t>
            </a:r>
            <a:endParaRPr sz="506">
              <a:latin typeface="Calibri"/>
              <a:cs typeface="Calibri"/>
            </a:endParaRPr>
          </a:p>
        </p:txBody>
      </p:sp>
      <p:sp>
        <p:nvSpPr>
          <p:cNvPr id="70" name="object 70"/>
          <p:cNvSpPr txBox="1"/>
          <p:nvPr/>
        </p:nvSpPr>
        <p:spPr>
          <a:xfrm>
            <a:off x="4614783" y="3116569"/>
            <a:ext cx="81439" cy="77842"/>
          </a:xfrm>
          <a:prstGeom prst="rect">
            <a:avLst/>
          </a:prstGeom>
        </p:spPr>
        <p:txBody>
          <a:bodyPr vert="horz" wrap="square" lIns="0" tIns="0" rIns="0" bIns="0" rtlCol="0">
            <a:spAutoFit/>
          </a:bodyPr>
          <a:lstStyle/>
          <a:p>
            <a:pPr marL="7144"/>
            <a:r>
              <a:rPr sz="506" spc="6" dirty="0">
                <a:latin typeface="Calibri"/>
                <a:cs typeface="Calibri"/>
              </a:rPr>
              <a:t>20</a:t>
            </a:r>
            <a:endParaRPr sz="506">
              <a:latin typeface="Calibri"/>
              <a:cs typeface="Calibri"/>
            </a:endParaRPr>
          </a:p>
        </p:txBody>
      </p:sp>
      <p:sp>
        <p:nvSpPr>
          <p:cNvPr id="71" name="object 71"/>
          <p:cNvSpPr txBox="1"/>
          <p:nvPr/>
        </p:nvSpPr>
        <p:spPr>
          <a:xfrm>
            <a:off x="4614783" y="2881056"/>
            <a:ext cx="81439" cy="77842"/>
          </a:xfrm>
          <a:prstGeom prst="rect">
            <a:avLst/>
          </a:prstGeom>
        </p:spPr>
        <p:txBody>
          <a:bodyPr vert="horz" wrap="square" lIns="0" tIns="0" rIns="0" bIns="0" rtlCol="0">
            <a:spAutoFit/>
          </a:bodyPr>
          <a:lstStyle/>
          <a:p>
            <a:pPr marL="7144"/>
            <a:r>
              <a:rPr sz="506" spc="6" dirty="0">
                <a:latin typeface="Calibri"/>
                <a:cs typeface="Calibri"/>
              </a:rPr>
              <a:t>40</a:t>
            </a:r>
            <a:endParaRPr sz="506">
              <a:latin typeface="Calibri"/>
              <a:cs typeface="Calibri"/>
            </a:endParaRPr>
          </a:p>
        </p:txBody>
      </p:sp>
      <p:sp>
        <p:nvSpPr>
          <p:cNvPr id="72" name="object 72"/>
          <p:cNvSpPr txBox="1"/>
          <p:nvPr/>
        </p:nvSpPr>
        <p:spPr>
          <a:xfrm>
            <a:off x="4614783" y="2645379"/>
            <a:ext cx="81439" cy="77842"/>
          </a:xfrm>
          <a:prstGeom prst="rect">
            <a:avLst/>
          </a:prstGeom>
        </p:spPr>
        <p:txBody>
          <a:bodyPr vert="horz" wrap="square" lIns="0" tIns="0" rIns="0" bIns="0" rtlCol="0">
            <a:spAutoFit/>
          </a:bodyPr>
          <a:lstStyle/>
          <a:p>
            <a:pPr marL="7144"/>
            <a:r>
              <a:rPr sz="506" spc="6" dirty="0">
                <a:latin typeface="Calibri"/>
                <a:cs typeface="Calibri"/>
              </a:rPr>
              <a:t>60</a:t>
            </a:r>
            <a:endParaRPr sz="506">
              <a:latin typeface="Calibri"/>
              <a:cs typeface="Calibri"/>
            </a:endParaRPr>
          </a:p>
        </p:txBody>
      </p:sp>
      <p:sp>
        <p:nvSpPr>
          <p:cNvPr id="73" name="object 73"/>
          <p:cNvSpPr txBox="1"/>
          <p:nvPr/>
        </p:nvSpPr>
        <p:spPr>
          <a:xfrm>
            <a:off x="4614783" y="2409881"/>
            <a:ext cx="81439" cy="77842"/>
          </a:xfrm>
          <a:prstGeom prst="rect">
            <a:avLst/>
          </a:prstGeom>
        </p:spPr>
        <p:txBody>
          <a:bodyPr vert="horz" wrap="square" lIns="0" tIns="0" rIns="0" bIns="0" rtlCol="0">
            <a:spAutoFit/>
          </a:bodyPr>
          <a:lstStyle/>
          <a:p>
            <a:pPr marL="7144"/>
            <a:r>
              <a:rPr sz="506" spc="6" dirty="0">
                <a:latin typeface="Calibri"/>
                <a:cs typeface="Calibri"/>
              </a:rPr>
              <a:t>80</a:t>
            </a:r>
            <a:endParaRPr sz="506">
              <a:latin typeface="Calibri"/>
              <a:cs typeface="Calibri"/>
            </a:endParaRPr>
          </a:p>
        </p:txBody>
      </p:sp>
      <p:sp>
        <p:nvSpPr>
          <p:cNvPr id="74" name="object 74"/>
          <p:cNvSpPr txBox="1"/>
          <p:nvPr/>
        </p:nvSpPr>
        <p:spPr>
          <a:xfrm>
            <a:off x="4581611" y="2174184"/>
            <a:ext cx="114657" cy="77842"/>
          </a:xfrm>
          <a:prstGeom prst="rect">
            <a:avLst/>
          </a:prstGeom>
        </p:spPr>
        <p:txBody>
          <a:bodyPr vert="horz" wrap="square" lIns="0" tIns="0" rIns="0" bIns="0" rtlCol="0">
            <a:spAutoFit/>
          </a:bodyPr>
          <a:lstStyle/>
          <a:p>
            <a:pPr marL="7144"/>
            <a:r>
              <a:rPr sz="506" spc="3" dirty="0">
                <a:latin typeface="Calibri"/>
                <a:cs typeface="Calibri"/>
              </a:rPr>
              <a:t>1</a:t>
            </a:r>
            <a:r>
              <a:rPr sz="506" spc="6" dirty="0">
                <a:latin typeface="Calibri"/>
                <a:cs typeface="Calibri"/>
              </a:rPr>
              <a:t>00</a:t>
            </a:r>
            <a:endParaRPr sz="506">
              <a:latin typeface="Calibri"/>
              <a:cs typeface="Calibri"/>
            </a:endParaRPr>
          </a:p>
        </p:txBody>
      </p:sp>
      <p:sp>
        <p:nvSpPr>
          <p:cNvPr id="75" name="object 75"/>
          <p:cNvSpPr txBox="1"/>
          <p:nvPr/>
        </p:nvSpPr>
        <p:spPr>
          <a:xfrm>
            <a:off x="4581611" y="1938684"/>
            <a:ext cx="114657" cy="77842"/>
          </a:xfrm>
          <a:prstGeom prst="rect">
            <a:avLst/>
          </a:prstGeom>
        </p:spPr>
        <p:txBody>
          <a:bodyPr vert="horz" wrap="square" lIns="0" tIns="0" rIns="0" bIns="0" rtlCol="0">
            <a:spAutoFit/>
          </a:bodyPr>
          <a:lstStyle/>
          <a:p>
            <a:pPr marL="7144"/>
            <a:r>
              <a:rPr sz="506" spc="3" dirty="0">
                <a:latin typeface="Calibri"/>
                <a:cs typeface="Calibri"/>
              </a:rPr>
              <a:t>1</a:t>
            </a:r>
            <a:r>
              <a:rPr sz="506" spc="6" dirty="0">
                <a:latin typeface="Calibri"/>
                <a:cs typeface="Calibri"/>
              </a:rPr>
              <a:t>20</a:t>
            </a:r>
            <a:endParaRPr sz="506">
              <a:latin typeface="Calibri"/>
              <a:cs typeface="Calibri"/>
            </a:endParaRPr>
          </a:p>
        </p:txBody>
      </p:sp>
      <p:sp>
        <p:nvSpPr>
          <p:cNvPr id="76" name="object 76"/>
          <p:cNvSpPr txBox="1"/>
          <p:nvPr/>
        </p:nvSpPr>
        <p:spPr>
          <a:xfrm>
            <a:off x="4581611" y="1702527"/>
            <a:ext cx="114657" cy="77842"/>
          </a:xfrm>
          <a:prstGeom prst="rect">
            <a:avLst/>
          </a:prstGeom>
        </p:spPr>
        <p:txBody>
          <a:bodyPr vert="horz" wrap="square" lIns="0" tIns="0" rIns="0" bIns="0" rtlCol="0">
            <a:spAutoFit/>
          </a:bodyPr>
          <a:lstStyle/>
          <a:p>
            <a:pPr marL="7144"/>
            <a:r>
              <a:rPr sz="506" spc="3" dirty="0">
                <a:latin typeface="Calibri"/>
                <a:cs typeface="Calibri"/>
              </a:rPr>
              <a:t>1</a:t>
            </a:r>
            <a:r>
              <a:rPr sz="506" spc="6" dirty="0">
                <a:latin typeface="Calibri"/>
                <a:cs typeface="Calibri"/>
              </a:rPr>
              <a:t>40</a:t>
            </a:r>
            <a:endParaRPr sz="506">
              <a:latin typeface="Calibri"/>
              <a:cs typeface="Calibri"/>
            </a:endParaRPr>
          </a:p>
        </p:txBody>
      </p:sp>
      <p:sp>
        <p:nvSpPr>
          <p:cNvPr id="77" name="object 77"/>
          <p:cNvSpPr txBox="1"/>
          <p:nvPr/>
        </p:nvSpPr>
        <p:spPr>
          <a:xfrm>
            <a:off x="4581611" y="1467027"/>
            <a:ext cx="114657" cy="77842"/>
          </a:xfrm>
          <a:prstGeom prst="rect">
            <a:avLst/>
          </a:prstGeom>
        </p:spPr>
        <p:txBody>
          <a:bodyPr vert="horz" wrap="square" lIns="0" tIns="0" rIns="0" bIns="0" rtlCol="0">
            <a:spAutoFit/>
          </a:bodyPr>
          <a:lstStyle/>
          <a:p>
            <a:pPr marL="7144"/>
            <a:r>
              <a:rPr sz="506" spc="3" dirty="0">
                <a:latin typeface="Calibri"/>
                <a:cs typeface="Calibri"/>
              </a:rPr>
              <a:t>1</a:t>
            </a:r>
            <a:r>
              <a:rPr sz="506" spc="6" dirty="0">
                <a:latin typeface="Calibri"/>
                <a:cs typeface="Calibri"/>
              </a:rPr>
              <a:t>60</a:t>
            </a:r>
            <a:endParaRPr sz="506">
              <a:latin typeface="Calibri"/>
              <a:cs typeface="Calibri"/>
            </a:endParaRPr>
          </a:p>
        </p:txBody>
      </p:sp>
      <p:sp>
        <p:nvSpPr>
          <p:cNvPr id="78" name="object 78"/>
          <p:cNvSpPr txBox="1"/>
          <p:nvPr/>
        </p:nvSpPr>
        <p:spPr>
          <a:xfrm>
            <a:off x="5036901" y="3433799"/>
            <a:ext cx="167521" cy="77842"/>
          </a:xfrm>
          <a:prstGeom prst="rect">
            <a:avLst/>
          </a:prstGeom>
        </p:spPr>
        <p:txBody>
          <a:bodyPr vert="horz" wrap="square" lIns="0" tIns="0" rIns="0" bIns="0" rtlCol="0">
            <a:spAutoFit/>
          </a:bodyPr>
          <a:lstStyle/>
          <a:p>
            <a:pPr marL="7144"/>
            <a:r>
              <a:rPr sz="506" spc="6" dirty="0">
                <a:latin typeface="Calibri"/>
                <a:cs typeface="Calibri"/>
              </a:rPr>
              <a:t>Run</a:t>
            </a:r>
            <a:r>
              <a:rPr sz="506" spc="-56" dirty="0">
                <a:latin typeface="Calibri"/>
                <a:cs typeface="Calibri"/>
              </a:rPr>
              <a:t> </a:t>
            </a:r>
            <a:r>
              <a:rPr sz="506" spc="6" dirty="0">
                <a:latin typeface="Calibri"/>
                <a:cs typeface="Calibri"/>
              </a:rPr>
              <a:t>1</a:t>
            </a:r>
            <a:endParaRPr sz="506">
              <a:latin typeface="Calibri"/>
              <a:cs typeface="Calibri"/>
            </a:endParaRPr>
          </a:p>
        </p:txBody>
      </p:sp>
      <p:sp>
        <p:nvSpPr>
          <p:cNvPr id="79" name="object 79"/>
          <p:cNvSpPr txBox="1"/>
          <p:nvPr/>
        </p:nvSpPr>
        <p:spPr>
          <a:xfrm>
            <a:off x="5777494" y="3433799"/>
            <a:ext cx="167879" cy="77842"/>
          </a:xfrm>
          <a:prstGeom prst="rect">
            <a:avLst/>
          </a:prstGeom>
        </p:spPr>
        <p:txBody>
          <a:bodyPr vert="horz" wrap="square" lIns="0" tIns="0" rIns="0" bIns="0" rtlCol="0">
            <a:spAutoFit/>
          </a:bodyPr>
          <a:lstStyle/>
          <a:p>
            <a:pPr marL="7144"/>
            <a:r>
              <a:rPr sz="506" spc="6" dirty="0">
                <a:latin typeface="Calibri"/>
                <a:cs typeface="Calibri"/>
              </a:rPr>
              <a:t>Run</a:t>
            </a:r>
            <a:r>
              <a:rPr sz="506" spc="-51" dirty="0">
                <a:latin typeface="Calibri"/>
                <a:cs typeface="Calibri"/>
              </a:rPr>
              <a:t> </a:t>
            </a:r>
            <a:r>
              <a:rPr sz="506" spc="6" dirty="0">
                <a:latin typeface="Calibri"/>
                <a:cs typeface="Calibri"/>
              </a:rPr>
              <a:t>2</a:t>
            </a:r>
            <a:endParaRPr sz="506">
              <a:latin typeface="Calibri"/>
              <a:cs typeface="Calibri"/>
            </a:endParaRPr>
          </a:p>
        </p:txBody>
      </p:sp>
      <p:sp>
        <p:nvSpPr>
          <p:cNvPr id="80" name="object 80"/>
          <p:cNvSpPr txBox="1"/>
          <p:nvPr/>
        </p:nvSpPr>
        <p:spPr>
          <a:xfrm>
            <a:off x="6518608" y="3433799"/>
            <a:ext cx="167879" cy="77842"/>
          </a:xfrm>
          <a:prstGeom prst="rect">
            <a:avLst/>
          </a:prstGeom>
        </p:spPr>
        <p:txBody>
          <a:bodyPr vert="horz" wrap="square" lIns="0" tIns="0" rIns="0" bIns="0" rtlCol="0">
            <a:spAutoFit/>
          </a:bodyPr>
          <a:lstStyle/>
          <a:p>
            <a:pPr marL="7144"/>
            <a:r>
              <a:rPr sz="506" spc="6" dirty="0">
                <a:latin typeface="Calibri"/>
                <a:cs typeface="Calibri"/>
              </a:rPr>
              <a:t>Run</a:t>
            </a:r>
            <a:r>
              <a:rPr sz="506" spc="-51" dirty="0">
                <a:latin typeface="Calibri"/>
                <a:cs typeface="Calibri"/>
              </a:rPr>
              <a:t> </a:t>
            </a:r>
            <a:r>
              <a:rPr sz="506" spc="6" dirty="0">
                <a:latin typeface="Calibri"/>
                <a:cs typeface="Calibri"/>
              </a:rPr>
              <a:t>3</a:t>
            </a:r>
            <a:endParaRPr sz="506">
              <a:latin typeface="Calibri"/>
              <a:cs typeface="Calibri"/>
            </a:endParaRPr>
          </a:p>
        </p:txBody>
      </p:sp>
      <p:sp>
        <p:nvSpPr>
          <p:cNvPr id="81" name="object 81"/>
          <p:cNvSpPr txBox="1"/>
          <p:nvPr/>
        </p:nvSpPr>
        <p:spPr>
          <a:xfrm>
            <a:off x="7259593" y="3433799"/>
            <a:ext cx="167879" cy="77842"/>
          </a:xfrm>
          <a:prstGeom prst="rect">
            <a:avLst/>
          </a:prstGeom>
        </p:spPr>
        <p:txBody>
          <a:bodyPr vert="horz" wrap="square" lIns="0" tIns="0" rIns="0" bIns="0" rtlCol="0">
            <a:spAutoFit/>
          </a:bodyPr>
          <a:lstStyle/>
          <a:p>
            <a:pPr marL="7144"/>
            <a:r>
              <a:rPr sz="506" spc="6" dirty="0">
                <a:latin typeface="Calibri"/>
                <a:cs typeface="Calibri"/>
              </a:rPr>
              <a:t>Run</a:t>
            </a:r>
            <a:r>
              <a:rPr sz="506" spc="-53" dirty="0">
                <a:latin typeface="Calibri"/>
                <a:cs typeface="Calibri"/>
              </a:rPr>
              <a:t> </a:t>
            </a:r>
            <a:r>
              <a:rPr sz="506" spc="6" dirty="0">
                <a:latin typeface="Calibri"/>
                <a:cs typeface="Calibri"/>
              </a:rPr>
              <a:t>4</a:t>
            </a:r>
            <a:endParaRPr sz="506">
              <a:latin typeface="Calibri"/>
              <a:cs typeface="Calibri"/>
            </a:endParaRPr>
          </a:p>
        </p:txBody>
      </p:sp>
      <p:sp>
        <p:nvSpPr>
          <p:cNvPr id="82" name="object 82"/>
          <p:cNvSpPr txBox="1"/>
          <p:nvPr/>
        </p:nvSpPr>
        <p:spPr>
          <a:xfrm>
            <a:off x="4979047" y="1661659"/>
            <a:ext cx="202526" cy="108363"/>
          </a:xfrm>
          <a:prstGeom prst="rect">
            <a:avLst/>
          </a:prstGeom>
        </p:spPr>
        <p:txBody>
          <a:bodyPr vert="horz" wrap="square" lIns="0" tIns="0" rIns="0" bIns="0" rtlCol="0">
            <a:spAutoFit/>
          </a:bodyPr>
          <a:lstStyle/>
          <a:p>
            <a:pPr marL="7144"/>
            <a:r>
              <a:rPr sz="704" spc="8" dirty="0">
                <a:latin typeface="Calibri"/>
                <a:cs typeface="Calibri"/>
              </a:rPr>
              <a:t>GRID</a:t>
            </a:r>
            <a:endParaRPr sz="704">
              <a:latin typeface="Calibri"/>
              <a:cs typeface="Calibri"/>
            </a:endParaRPr>
          </a:p>
        </p:txBody>
      </p:sp>
      <p:sp>
        <p:nvSpPr>
          <p:cNvPr id="83" name="object 83"/>
          <p:cNvSpPr txBox="1"/>
          <p:nvPr/>
        </p:nvSpPr>
        <p:spPr>
          <a:xfrm>
            <a:off x="4979049" y="1833889"/>
            <a:ext cx="247531" cy="216726"/>
          </a:xfrm>
          <a:prstGeom prst="rect">
            <a:avLst/>
          </a:prstGeom>
        </p:spPr>
        <p:txBody>
          <a:bodyPr vert="horz" wrap="square" lIns="0" tIns="0" rIns="0" bIns="0" rtlCol="0">
            <a:spAutoFit/>
          </a:bodyPr>
          <a:lstStyle/>
          <a:p>
            <a:pPr marL="7144"/>
            <a:r>
              <a:rPr sz="704" spc="11" dirty="0">
                <a:latin typeface="Calibri"/>
                <a:cs typeface="Calibri"/>
              </a:rPr>
              <a:t>ATL</a:t>
            </a:r>
            <a:r>
              <a:rPr sz="704" spc="8" dirty="0">
                <a:latin typeface="Calibri"/>
                <a:cs typeface="Calibri"/>
              </a:rPr>
              <a:t>AS</a:t>
            </a:r>
            <a:endParaRPr sz="704">
              <a:latin typeface="Calibri"/>
              <a:cs typeface="Calibri"/>
            </a:endParaRPr>
          </a:p>
        </p:txBody>
      </p:sp>
      <p:sp>
        <p:nvSpPr>
          <p:cNvPr id="84" name="object 84"/>
          <p:cNvSpPr txBox="1"/>
          <p:nvPr/>
        </p:nvSpPr>
        <p:spPr>
          <a:xfrm>
            <a:off x="4979047" y="2006184"/>
            <a:ext cx="185024" cy="108363"/>
          </a:xfrm>
          <a:prstGeom prst="rect">
            <a:avLst/>
          </a:prstGeom>
        </p:spPr>
        <p:txBody>
          <a:bodyPr vert="horz" wrap="square" lIns="0" tIns="0" rIns="0" bIns="0" rtlCol="0">
            <a:spAutoFit/>
          </a:bodyPr>
          <a:lstStyle/>
          <a:p>
            <a:pPr marL="7144"/>
            <a:r>
              <a:rPr sz="704" spc="8" dirty="0">
                <a:latin typeface="Calibri"/>
                <a:cs typeface="Calibri"/>
              </a:rPr>
              <a:t>C</a:t>
            </a:r>
            <a:r>
              <a:rPr sz="704" spc="20" dirty="0">
                <a:latin typeface="Calibri"/>
                <a:cs typeface="Calibri"/>
              </a:rPr>
              <a:t>M</a:t>
            </a:r>
            <a:r>
              <a:rPr sz="704" spc="8" dirty="0">
                <a:latin typeface="Calibri"/>
                <a:cs typeface="Calibri"/>
              </a:rPr>
              <a:t>S</a:t>
            </a:r>
            <a:endParaRPr sz="704">
              <a:latin typeface="Calibri"/>
              <a:cs typeface="Calibri"/>
            </a:endParaRPr>
          </a:p>
        </p:txBody>
      </p:sp>
      <p:sp>
        <p:nvSpPr>
          <p:cNvPr id="85" name="object 85"/>
          <p:cNvSpPr txBox="1"/>
          <p:nvPr/>
        </p:nvSpPr>
        <p:spPr>
          <a:xfrm>
            <a:off x="4979047" y="2178414"/>
            <a:ext cx="208241" cy="108363"/>
          </a:xfrm>
          <a:prstGeom prst="rect">
            <a:avLst/>
          </a:prstGeom>
        </p:spPr>
        <p:txBody>
          <a:bodyPr vert="horz" wrap="square" lIns="0" tIns="0" rIns="0" bIns="0" rtlCol="0">
            <a:spAutoFit/>
          </a:bodyPr>
          <a:lstStyle/>
          <a:p>
            <a:pPr marL="7144"/>
            <a:r>
              <a:rPr sz="704" spc="6" dirty="0">
                <a:latin typeface="Calibri"/>
                <a:cs typeface="Calibri"/>
              </a:rPr>
              <a:t>L</a:t>
            </a:r>
            <a:r>
              <a:rPr sz="704" spc="14" dirty="0">
                <a:latin typeface="Calibri"/>
                <a:cs typeface="Calibri"/>
              </a:rPr>
              <a:t>H</a:t>
            </a:r>
            <a:r>
              <a:rPr sz="704" spc="8" dirty="0">
                <a:latin typeface="Calibri"/>
                <a:cs typeface="Calibri"/>
              </a:rPr>
              <a:t>C</a:t>
            </a:r>
            <a:r>
              <a:rPr sz="704" spc="11" dirty="0">
                <a:latin typeface="Calibri"/>
                <a:cs typeface="Calibri"/>
              </a:rPr>
              <a:t>b</a:t>
            </a:r>
            <a:endParaRPr sz="704">
              <a:latin typeface="Calibri"/>
              <a:cs typeface="Calibri"/>
            </a:endParaRPr>
          </a:p>
        </p:txBody>
      </p:sp>
      <p:sp>
        <p:nvSpPr>
          <p:cNvPr id="86" name="object 86"/>
          <p:cNvSpPr txBox="1"/>
          <p:nvPr/>
        </p:nvSpPr>
        <p:spPr>
          <a:xfrm>
            <a:off x="4979049" y="2350183"/>
            <a:ext cx="223957" cy="108363"/>
          </a:xfrm>
          <a:prstGeom prst="rect">
            <a:avLst/>
          </a:prstGeom>
        </p:spPr>
        <p:txBody>
          <a:bodyPr vert="horz" wrap="square" lIns="0" tIns="0" rIns="0" bIns="0" rtlCol="0">
            <a:spAutoFit/>
          </a:bodyPr>
          <a:lstStyle/>
          <a:p>
            <a:pPr marL="7144"/>
            <a:r>
              <a:rPr sz="704" spc="11" dirty="0">
                <a:latin typeface="Calibri"/>
                <a:cs typeface="Calibri"/>
              </a:rPr>
              <a:t>A</a:t>
            </a:r>
            <a:r>
              <a:rPr sz="704" spc="6" dirty="0">
                <a:latin typeface="Calibri"/>
                <a:cs typeface="Calibri"/>
              </a:rPr>
              <a:t>L</a:t>
            </a:r>
            <a:r>
              <a:rPr sz="704" spc="3" dirty="0">
                <a:latin typeface="Calibri"/>
                <a:cs typeface="Calibri"/>
              </a:rPr>
              <a:t>I</a:t>
            </a:r>
            <a:r>
              <a:rPr sz="704" spc="14" dirty="0">
                <a:latin typeface="Calibri"/>
                <a:cs typeface="Calibri"/>
              </a:rPr>
              <a:t>C</a:t>
            </a:r>
            <a:r>
              <a:rPr sz="704" spc="8" dirty="0">
                <a:latin typeface="Calibri"/>
                <a:cs typeface="Calibri"/>
              </a:rPr>
              <a:t>E</a:t>
            </a:r>
            <a:endParaRPr sz="704">
              <a:latin typeface="Calibri"/>
              <a:cs typeface="Calibri"/>
            </a:endParaRPr>
          </a:p>
        </p:txBody>
      </p:sp>
      <p:sp>
        <p:nvSpPr>
          <p:cNvPr id="87" name="object 87"/>
          <p:cNvSpPr txBox="1"/>
          <p:nvPr/>
        </p:nvSpPr>
        <p:spPr>
          <a:xfrm>
            <a:off x="1577247" y="3904485"/>
            <a:ext cx="2581877" cy="184666"/>
          </a:xfrm>
          <a:prstGeom prst="rect">
            <a:avLst/>
          </a:prstGeom>
        </p:spPr>
        <p:txBody>
          <a:bodyPr vert="horz" wrap="square" lIns="0" tIns="0" rIns="0" bIns="0" rtlCol="0">
            <a:spAutoFit/>
          </a:bodyPr>
          <a:lstStyle/>
          <a:p>
            <a:pPr marL="7144"/>
            <a:r>
              <a:rPr lang="zh-CN" altLang="en-US" sz="1200" b="0" dirty="0">
                <a:effectLst>
                  <a:outerShdw blurRad="38100" dist="38100" dir="2700000" algn="tl">
                    <a:srgbClr val="DDDDDD"/>
                  </a:outerShdw>
                </a:effectLst>
                <a:latin typeface="Arial"/>
                <a:ea typeface="+mj-ea"/>
                <a:cs typeface="Arial"/>
              </a:rPr>
              <a:t>数据</a:t>
            </a:r>
            <a:r>
              <a:rPr sz="1200" b="0" spc="-3" dirty="0">
                <a:latin typeface="Comic Sans MS" panose="030F0902030302020204" pitchFamily="66" charset="0"/>
                <a:ea typeface="Yu Gothic" panose="020B0400000000000000" pitchFamily="34" charset="-128"/>
                <a:cs typeface="Arial"/>
              </a:rPr>
              <a:t>: ~25 PB/year </a:t>
            </a:r>
            <a:r>
              <a:rPr lang="en-US" altLang="zh-CN" sz="1200" b="0" spc="-3" dirty="0">
                <a:latin typeface="Comic Sans MS" panose="030F0902030302020204" pitchFamily="66" charset="0"/>
                <a:ea typeface="Yu Gothic" panose="020B0400000000000000" pitchFamily="34" charset="-128"/>
                <a:cs typeface="Arial"/>
              </a:rPr>
              <a:t> → </a:t>
            </a:r>
            <a:r>
              <a:rPr sz="1200" b="0" spc="-3" dirty="0">
                <a:latin typeface="Comic Sans MS" panose="030F0902030302020204" pitchFamily="66" charset="0"/>
                <a:ea typeface="Yu Gothic" panose="020B0400000000000000" pitchFamily="34" charset="-128"/>
                <a:cs typeface="Arial"/>
              </a:rPr>
              <a:t>400 PB/year</a:t>
            </a:r>
            <a:endParaRPr sz="1200" b="0" dirty="0">
              <a:latin typeface="Comic Sans MS" panose="030F0902030302020204" pitchFamily="66" charset="0"/>
              <a:ea typeface="Yu Gothic" panose="020B0400000000000000" pitchFamily="34" charset="-128"/>
              <a:cs typeface="Arial"/>
            </a:endParaRPr>
          </a:p>
        </p:txBody>
      </p:sp>
      <p:sp>
        <p:nvSpPr>
          <p:cNvPr id="88" name="object 88"/>
          <p:cNvSpPr txBox="1"/>
          <p:nvPr/>
        </p:nvSpPr>
        <p:spPr>
          <a:xfrm>
            <a:off x="5159161" y="3910034"/>
            <a:ext cx="1938299" cy="184666"/>
          </a:xfrm>
          <a:prstGeom prst="rect">
            <a:avLst/>
          </a:prstGeom>
        </p:spPr>
        <p:txBody>
          <a:bodyPr vert="horz" wrap="square" lIns="0" tIns="0" rIns="0" bIns="0" rtlCol="0">
            <a:spAutoFit/>
          </a:bodyPr>
          <a:lstStyle/>
          <a:p>
            <a:pPr marL="7144"/>
            <a:r>
              <a:rPr lang="zh-CN" altLang="en-US" sz="1200" b="0" dirty="0">
                <a:effectLst>
                  <a:outerShdw blurRad="38100" dist="38100" dir="2700000" algn="tl">
                    <a:srgbClr val="DDDDDD"/>
                  </a:outerShdw>
                </a:effectLst>
                <a:latin typeface="Arial"/>
                <a:ea typeface="+mj-ea"/>
                <a:cs typeface="Arial"/>
              </a:rPr>
              <a:t>计算需求的增长</a:t>
            </a:r>
            <a:r>
              <a:rPr sz="1200" b="0" dirty="0">
                <a:effectLst>
                  <a:outerShdw blurRad="38100" dist="38100" dir="2700000" algn="tl">
                    <a:srgbClr val="DDDDDD"/>
                  </a:outerShdw>
                </a:effectLst>
                <a:latin typeface="Arial"/>
                <a:ea typeface="+mj-ea"/>
                <a:cs typeface="Arial"/>
              </a:rPr>
              <a:t> </a:t>
            </a:r>
            <a:r>
              <a:rPr lang="zh-CN" altLang="en-US" sz="1200" b="0" dirty="0">
                <a:effectLst>
                  <a:outerShdw blurRad="38100" dist="38100" dir="2700000" algn="tl">
                    <a:srgbClr val="DDDDDD"/>
                  </a:outerShdw>
                </a:effectLst>
                <a:latin typeface="+mn-lt"/>
                <a:ea typeface="+mj-ea"/>
                <a:cs typeface="Arial"/>
              </a:rPr>
              <a:t>＞</a:t>
            </a:r>
            <a:r>
              <a:rPr sz="1200" b="0" dirty="0">
                <a:effectLst>
                  <a:outerShdw blurRad="38100" dist="38100" dir="2700000" algn="tl">
                    <a:srgbClr val="DDDDDD"/>
                  </a:outerShdw>
                </a:effectLst>
                <a:latin typeface="+mn-lt"/>
                <a:ea typeface="+mj-ea"/>
                <a:cs typeface="Arial"/>
              </a:rPr>
              <a:t> x50</a:t>
            </a:r>
          </a:p>
        </p:txBody>
      </p:sp>
      <p:sp>
        <p:nvSpPr>
          <p:cNvPr id="90" name="object 90"/>
          <p:cNvSpPr/>
          <p:nvPr/>
        </p:nvSpPr>
        <p:spPr>
          <a:xfrm>
            <a:off x="6145914" y="2408874"/>
            <a:ext cx="1059133" cy="585931"/>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75"/>
          </a:p>
        </p:txBody>
      </p:sp>
      <p:sp>
        <p:nvSpPr>
          <p:cNvPr id="91" name="object 91"/>
          <p:cNvSpPr/>
          <p:nvPr/>
        </p:nvSpPr>
        <p:spPr>
          <a:xfrm>
            <a:off x="6185917" y="2446308"/>
            <a:ext cx="911543" cy="442556"/>
          </a:xfrm>
          <a:custGeom>
            <a:avLst/>
            <a:gdLst/>
            <a:ahLst/>
            <a:cxnLst/>
            <a:rect l="l" t="t" r="r" b="b"/>
            <a:pathLst>
              <a:path w="1620520" h="786764">
                <a:moveTo>
                  <a:pt x="1539964" y="756856"/>
                </a:moveTo>
                <a:lnTo>
                  <a:pt x="1478152" y="786638"/>
                </a:lnTo>
                <a:lnTo>
                  <a:pt x="1620139" y="784351"/>
                </a:lnTo>
                <a:lnTo>
                  <a:pt x="1601539" y="760349"/>
                </a:lnTo>
                <a:lnTo>
                  <a:pt x="1547241" y="760349"/>
                </a:lnTo>
                <a:lnTo>
                  <a:pt x="1539964" y="756856"/>
                </a:lnTo>
                <a:close/>
              </a:path>
              <a:path w="1620520" h="786764">
                <a:moveTo>
                  <a:pt x="1548587" y="739004"/>
                </a:moveTo>
                <a:lnTo>
                  <a:pt x="1551432" y="751332"/>
                </a:lnTo>
                <a:lnTo>
                  <a:pt x="1539964" y="756856"/>
                </a:lnTo>
                <a:lnTo>
                  <a:pt x="1547241" y="760349"/>
                </a:lnTo>
                <a:lnTo>
                  <a:pt x="1555750" y="742442"/>
                </a:lnTo>
                <a:lnTo>
                  <a:pt x="1548587" y="739004"/>
                </a:lnTo>
                <a:close/>
              </a:path>
              <a:path w="1620520" h="786764">
                <a:moveTo>
                  <a:pt x="1533144" y="672084"/>
                </a:moveTo>
                <a:lnTo>
                  <a:pt x="1548587" y="739004"/>
                </a:lnTo>
                <a:lnTo>
                  <a:pt x="1555750" y="742442"/>
                </a:lnTo>
                <a:lnTo>
                  <a:pt x="1547241" y="760349"/>
                </a:lnTo>
                <a:lnTo>
                  <a:pt x="1601539" y="760349"/>
                </a:lnTo>
                <a:lnTo>
                  <a:pt x="1533144" y="672084"/>
                </a:lnTo>
                <a:close/>
              </a:path>
              <a:path w="1620520" h="786764">
                <a:moveTo>
                  <a:pt x="8636" y="0"/>
                </a:moveTo>
                <a:lnTo>
                  <a:pt x="0" y="17779"/>
                </a:lnTo>
                <a:lnTo>
                  <a:pt x="1539964" y="756856"/>
                </a:lnTo>
                <a:lnTo>
                  <a:pt x="1551432" y="751332"/>
                </a:lnTo>
                <a:lnTo>
                  <a:pt x="1548587" y="739004"/>
                </a:lnTo>
                <a:lnTo>
                  <a:pt x="8636" y="0"/>
                </a:lnTo>
                <a:close/>
              </a:path>
            </a:pathLst>
          </a:custGeom>
          <a:solidFill>
            <a:srgbClr val="FF0000"/>
          </a:solidFill>
        </p:spPr>
        <p:txBody>
          <a:bodyPr wrap="square" lIns="0" tIns="0" rIns="0" bIns="0" rtlCol="0"/>
          <a:lstStyle/>
          <a:p>
            <a:endParaRPr sz="2475"/>
          </a:p>
        </p:txBody>
      </p:sp>
      <p:sp>
        <p:nvSpPr>
          <p:cNvPr id="92" name="object 92"/>
          <p:cNvSpPr txBox="1"/>
          <p:nvPr/>
        </p:nvSpPr>
        <p:spPr>
          <a:xfrm>
            <a:off x="5532417" y="2196402"/>
            <a:ext cx="1154071" cy="323165"/>
          </a:xfrm>
          <a:prstGeom prst="rect">
            <a:avLst/>
          </a:prstGeom>
        </p:spPr>
        <p:txBody>
          <a:bodyPr vert="horz" wrap="square" lIns="0" tIns="0" rIns="0" bIns="0" rtlCol="0">
            <a:spAutoFit/>
          </a:bodyPr>
          <a:lstStyle/>
          <a:p>
            <a:pPr marL="7144" marR="2858"/>
            <a:r>
              <a:rPr lang="zh-CN" altLang="en-US" sz="1050" b="0" spc="3" dirty="0">
                <a:latin typeface="Arial"/>
                <a:cs typeface="Arial"/>
              </a:rPr>
              <a:t>如何找到新的解决途径？</a:t>
            </a:r>
            <a:endParaRPr sz="1050" b="0" dirty="0">
              <a:latin typeface="Arial"/>
              <a:cs typeface="Arial"/>
            </a:endParaRPr>
          </a:p>
        </p:txBody>
      </p:sp>
      <p:sp>
        <p:nvSpPr>
          <p:cNvPr id="93" name="object 93"/>
          <p:cNvSpPr txBox="1"/>
          <p:nvPr/>
        </p:nvSpPr>
        <p:spPr>
          <a:xfrm>
            <a:off x="1769368" y="3612025"/>
            <a:ext cx="1593413" cy="121252"/>
          </a:xfrm>
          <a:prstGeom prst="rect">
            <a:avLst/>
          </a:prstGeom>
        </p:spPr>
        <p:txBody>
          <a:bodyPr vert="horz" wrap="square" lIns="0" tIns="0" rIns="0" bIns="0" rtlCol="0">
            <a:spAutoFit/>
          </a:bodyPr>
          <a:lstStyle/>
          <a:p>
            <a:pPr marL="7144">
              <a:tabLst>
                <a:tab pos="672210" algn="l"/>
                <a:tab pos="1362637" algn="l"/>
              </a:tabLst>
            </a:pPr>
            <a:r>
              <a:rPr sz="788" dirty="0">
                <a:latin typeface="Arial"/>
                <a:cs typeface="Arial"/>
              </a:rPr>
              <a:t>2010	2015	2018</a:t>
            </a:r>
            <a:endParaRPr sz="788">
              <a:latin typeface="Arial"/>
              <a:cs typeface="Arial"/>
            </a:endParaRPr>
          </a:p>
        </p:txBody>
      </p:sp>
      <p:sp>
        <p:nvSpPr>
          <p:cNvPr id="94" name="object 94"/>
          <p:cNvSpPr txBox="1"/>
          <p:nvPr/>
        </p:nvSpPr>
        <p:spPr>
          <a:xfrm>
            <a:off x="3789664" y="3612025"/>
            <a:ext cx="237530" cy="121252"/>
          </a:xfrm>
          <a:prstGeom prst="rect">
            <a:avLst/>
          </a:prstGeom>
        </p:spPr>
        <p:txBody>
          <a:bodyPr vert="horz" wrap="square" lIns="0" tIns="0" rIns="0" bIns="0" rtlCol="0">
            <a:spAutoFit/>
          </a:bodyPr>
          <a:lstStyle/>
          <a:p>
            <a:pPr marL="7144"/>
            <a:r>
              <a:rPr sz="788" dirty="0">
                <a:latin typeface="Arial"/>
                <a:cs typeface="Arial"/>
              </a:rPr>
              <a:t>2023</a:t>
            </a:r>
          </a:p>
        </p:txBody>
      </p:sp>
      <p:sp>
        <p:nvSpPr>
          <p:cNvPr id="95" name="object 95"/>
          <p:cNvSpPr/>
          <p:nvPr/>
        </p:nvSpPr>
        <p:spPr>
          <a:xfrm>
            <a:off x="4950049" y="3589309"/>
            <a:ext cx="2672120" cy="173236"/>
          </a:xfrm>
          <a:custGeom>
            <a:avLst/>
            <a:gdLst/>
            <a:ahLst/>
            <a:cxnLst/>
            <a:rect l="l" t="t" r="r" b="b"/>
            <a:pathLst>
              <a:path w="4750434" h="307975">
                <a:moveTo>
                  <a:pt x="0" y="307848"/>
                </a:moveTo>
                <a:lnTo>
                  <a:pt x="4750308" y="307848"/>
                </a:lnTo>
                <a:lnTo>
                  <a:pt x="4750308" y="0"/>
                </a:lnTo>
                <a:lnTo>
                  <a:pt x="0" y="0"/>
                </a:lnTo>
                <a:lnTo>
                  <a:pt x="0" y="307848"/>
                </a:lnTo>
                <a:close/>
              </a:path>
            </a:pathLst>
          </a:custGeom>
          <a:solidFill>
            <a:srgbClr val="FFFFFF"/>
          </a:solidFill>
        </p:spPr>
        <p:txBody>
          <a:bodyPr wrap="square" lIns="0" tIns="0" rIns="0" bIns="0" rtlCol="0"/>
          <a:lstStyle/>
          <a:p>
            <a:endParaRPr sz="2475"/>
          </a:p>
        </p:txBody>
      </p:sp>
      <p:sp>
        <p:nvSpPr>
          <p:cNvPr id="96" name="object 96"/>
          <p:cNvSpPr txBox="1"/>
          <p:nvPr/>
        </p:nvSpPr>
        <p:spPr>
          <a:xfrm>
            <a:off x="4994697" y="3612740"/>
            <a:ext cx="985124" cy="121252"/>
          </a:xfrm>
          <a:prstGeom prst="rect">
            <a:avLst/>
          </a:prstGeom>
        </p:spPr>
        <p:txBody>
          <a:bodyPr vert="horz" wrap="square" lIns="0" tIns="0" rIns="0" bIns="0" rtlCol="0">
            <a:spAutoFit/>
          </a:bodyPr>
          <a:lstStyle/>
          <a:p>
            <a:pPr marL="7144">
              <a:tabLst>
                <a:tab pos="754718" algn="l"/>
              </a:tabLst>
            </a:pPr>
            <a:r>
              <a:rPr sz="788" dirty="0">
                <a:latin typeface="Arial"/>
                <a:cs typeface="Arial"/>
              </a:rPr>
              <a:t>2010	2015</a:t>
            </a:r>
            <a:endParaRPr sz="788">
              <a:latin typeface="Arial"/>
              <a:cs typeface="Arial"/>
            </a:endParaRPr>
          </a:p>
        </p:txBody>
      </p:sp>
      <p:sp>
        <p:nvSpPr>
          <p:cNvPr id="97" name="object 97"/>
          <p:cNvSpPr txBox="1"/>
          <p:nvPr/>
        </p:nvSpPr>
        <p:spPr>
          <a:xfrm>
            <a:off x="6489183" y="3612740"/>
            <a:ext cx="237530" cy="121252"/>
          </a:xfrm>
          <a:prstGeom prst="rect">
            <a:avLst/>
          </a:prstGeom>
        </p:spPr>
        <p:txBody>
          <a:bodyPr vert="horz" wrap="square" lIns="0" tIns="0" rIns="0" bIns="0" rtlCol="0">
            <a:spAutoFit/>
          </a:bodyPr>
          <a:lstStyle/>
          <a:p>
            <a:pPr marL="7144"/>
            <a:r>
              <a:rPr sz="788" dirty="0">
                <a:latin typeface="Arial"/>
                <a:cs typeface="Arial"/>
              </a:rPr>
              <a:t>2018</a:t>
            </a:r>
            <a:endParaRPr sz="788">
              <a:latin typeface="Arial"/>
              <a:cs typeface="Arial"/>
            </a:endParaRPr>
          </a:p>
        </p:txBody>
      </p:sp>
      <p:sp>
        <p:nvSpPr>
          <p:cNvPr id="98" name="object 98"/>
          <p:cNvSpPr txBox="1"/>
          <p:nvPr/>
        </p:nvSpPr>
        <p:spPr>
          <a:xfrm>
            <a:off x="7236105" y="3612740"/>
            <a:ext cx="237530" cy="121252"/>
          </a:xfrm>
          <a:prstGeom prst="rect">
            <a:avLst/>
          </a:prstGeom>
        </p:spPr>
        <p:txBody>
          <a:bodyPr vert="horz" wrap="square" lIns="0" tIns="0" rIns="0" bIns="0" rtlCol="0">
            <a:spAutoFit/>
          </a:bodyPr>
          <a:lstStyle/>
          <a:p>
            <a:pPr marL="7144"/>
            <a:r>
              <a:rPr sz="788" dirty="0">
                <a:latin typeface="Arial"/>
                <a:cs typeface="Arial"/>
              </a:rPr>
              <a:t>2023</a:t>
            </a:r>
            <a:endParaRPr sz="788">
              <a:latin typeface="Arial"/>
              <a:cs typeface="Arial"/>
            </a:endParaRPr>
          </a:p>
        </p:txBody>
      </p:sp>
      <p:sp>
        <p:nvSpPr>
          <p:cNvPr id="101" name="标题 100">
            <a:extLst>
              <a:ext uri="{FF2B5EF4-FFF2-40B4-BE49-F238E27FC236}">
                <a16:creationId xmlns:a16="http://schemas.microsoft.com/office/drawing/2014/main" id="{ABFCC011-C50F-CF45-9615-AE0C10A63EA3}"/>
              </a:ext>
            </a:extLst>
          </p:cNvPr>
          <p:cNvSpPr>
            <a:spLocks noGrp="1"/>
          </p:cNvSpPr>
          <p:nvPr>
            <p:ph type="title"/>
          </p:nvPr>
        </p:nvSpPr>
        <p:spPr>
          <a:xfrm>
            <a:off x="2200275" y="154843"/>
            <a:ext cx="4743450" cy="514350"/>
          </a:xfrm>
        </p:spPr>
        <p:txBody>
          <a:bodyPr/>
          <a:lstStyle/>
          <a:p>
            <a:r>
              <a:rPr lang="en-US" altLang="zh-CN" sz="3000" b="1" dirty="0">
                <a:solidFill>
                  <a:schemeClr val="tx2"/>
                </a:solidFill>
                <a:latin typeface="+mj-lt"/>
              </a:rPr>
              <a:t>LHC</a:t>
            </a:r>
            <a:r>
              <a:rPr lang="zh-CN" altLang="en-US" sz="3000" b="1" dirty="0">
                <a:solidFill>
                  <a:schemeClr val="tx2"/>
                </a:solidFill>
              </a:rPr>
              <a:t>数据：未来</a:t>
            </a:r>
            <a:endParaRPr lang="zh-CN" altLang="en-US" dirty="0">
              <a:solidFill>
                <a:schemeClr val="tx2"/>
              </a:solidFill>
            </a:endParaRPr>
          </a:p>
        </p:txBody>
      </p:sp>
    </p:spTree>
    <p:extLst>
      <p:ext uri="{BB962C8B-B14F-4D97-AF65-F5344CB8AC3E}">
        <p14:creationId xmlns:p14="http://schemas.microsoft.com/office/powerpoint/2010/main" val="424113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中国高能物理实验</a:t>
            </a:r>
          </a:p>
        </p:txBody>
      </p:sp>
      <p:sp>
        <p:nvSpPr>
          <p:cNvPr id="3" name="内容占位符 2"/>
          <p:cNvSpPr>
            <a:spLocks noGrp="1"/>
          </p:cNvSpPr>
          <p:nvPr>
            <p:ph idx="1"/>
          </p:nvPr>
        </p:nvSpPr>
        <p:spPr>
          <a:xfrm>
            <a:off x="1264923" y="1071530"/>
            <a:ext cx="3208160" cy="3394472"/>
          </a:xfrm>
        </p:spPr>
        <p:txBody>
          <a:bodyPr>
            <a:normAutofit fontScale="92500" lnSpcReduction="20000"/>
          </a:bodyPr>
          <a:lstStyle/>
          <a:p>
            <a:r>
              <a:rPr lang="zh-CN" altLang="en-US" sz="1500" b="0" dirty="0"/>
              <a:t>北京正负电子对撞机</a:t>
            </a:r>
            <a:r>
              <a:rPr lang="en-US" altLang="zh-CN" sz="1500" b="0" dirty="0"/>
              <a:t>BECPII</a:t>
            </a:r>
          </a:p>
          <a:p>
            <a:pPr lvl="1"/>
            <a:r>
              <a:rPr lang="zh-CN" altLang="en-US" sz="1350" b="0" dirty="0"/>
              <a:t>已经积累近</a:t>
            </a:r>
            <a:r>
              <a:rPr lang="en-US" altLang="zh-CN" sz="1350" b="0" dirty="0"/>
              <a:t>10PB</a:t>
            </a:r>
          </a:p>
          <a:p>
            <a:r>
              <a:rPr lang="zh-CN" altLang="en-US" sz="1500" b="0" dirty="0"/>
              <a:t>大亚湾中微子实验</a:t>
            </a:r>
            <a:endParaRPr lang="en-US" altLang="zh-CN" sz="1500" b="0" dirty="0"/>
          </a:p>
          <a:p>
            <a:pPr lvl="1"/>
            <a:r>
              <a:rPr lang="en-US" altLang="zh-CN" sz="1350" b="0" dirty="0"/>
              <a:t>200TB/</a:t>
            </a:r>
            <a:r>
              <a:rPr lang="zh-CN" altLang="en-US" sz="1350" b="0" dirty="0"/>
              <a:t>年</a:t>
            </a:r>
            <a:endParaRPr lang="en-US" altLang="zh-CN" sz="1350" b="0" dirty="0"/>
          </a:p>
          <a:p>
            <a:pPr lvl="1"/>
            <a:r>
              <a:rPr lang="zh-CN" altLang="en-US" sz="1350" b="0" dirty="0"/>
              <a:t>已经积累</a:t>
            </a:r>
            <a:r>
              <a:rPr lang="en-US" altLang="zh-CN" sz="1350" b="0" dirty="0"/>
              <a:t>1PB</a:t>
            </a:r>
            <a:r>
              <a:rPr lang="zh-CN" altLang="en-US" sz="1350" b="0" dirty="0"/>
              <a:t>以上数据</a:t>
            </a:r>
            <a:endParaRPr lang="en-US" altLang="zh-CN" sz="1350" b="0" dirty="0"/>
          </a:p>
          <a:p>
            <a:r>
              <a:rPr lang="zh-CN" altLang="en-US" sz="1500" b="0" dirty="0"/>
              <a:t>江门中微子实验</a:t>
            </a:r>
            <a:r>
              <a:rPr lang="en-US" altLang="zh-CN" sz="1500" b="0" dirty="0"/>
              <a:t>JUNO</a:t>
            </a:r>
          </a:p>
          <a:p>
            <a:pPr lvl="1"/>
            <a:r>
              <a:rPr lang="zh-CN" altLang="en-US" sz="1350" b="0" dirty="0"/>
              <a:t>地下</a:t>
            </a:r>
            <a:r>
              <a:rPr lang="en-US" altLang="zh-CN" sz="1350" b="0" dirty="0"/>
              <a:t>500</a:t>
            </a:r>
            <a:r>
              <a:rPr lang="zh-CN" altLang="en-US" sz="1350" b="0" dirty="0"/>
              <a:t>米实验大厅</a:t>
            </a:r>
            <a:endParaRPr lang="en-US" altLang="zh-CN" sz="1350" b="0" dirty="0"/>
          </a:p>
          <a:p>
            <a:pPr lvl="1"/>
            <a:r>
              <a:rPr lang="en-US" altLang="zh-CN" sz="1350" b="0" dirty="0"/>
              <a:t>2021</a:t>
            </a:r>
            <a:r>
              <a:rPr lang="zh-CN" altLang="en-US" sz="1350" b="0" dirty="0"/>
              <a:t>年运行，每年将产生</a:t>
            </a:r>
            <a:r>
              <a:rPr lang="en-US" altLang="zh-CN" sz="1350" b="0" dirty="0"/>
              <a:t>2PB</a:t>
            </a:r>
            <a:r>
              <a:rPr lang="zh-CN" altLang="en-US" sz="1350" b="0" dirty="0"/>
              <a:t>数据</a:t>
            </a:r>
            <a:endParaRPr lang="en-US" altLang="zh-CN" sz="1350" b="0" dirty="0"/>
          </a:p>
          <a:p>
            <a:r>
              <a:rPr lang="zh-CN" altLang="en-US" sz="1500" b="0" dirty="0"/>
              <a:t>高海拔宇宙线实验</a:t>
            </a:r>
            <a:r>
              <a:rPr lang="en-US" altLang="zh-CN" sz="1500" b="0" dirty="0"/>
              <a:t>LHAASO</a:t>
            </a:r>
          </a:p>
          <a:p>
            <a:pPr lvl="1"/>
            <a:r>
              <a:rPr lang="zh-CN" altLang="en-US" sz="1350" b="0" dirty="0"/>
              <a:t>位于四川稻城海子山，海拔</a:t>
            </a:r>
            <a:r>
              <a:rPr lang="en-US" altLang="zh-CN" sz="1350" b="0" dirty="0"/>
              <a:t>4400</a:t>
            </a:r>
            <a:r>
              <a:rPr lang="zh-CN" altLang="en-US" sz="1350" b="0" dirty="0"/>
              <a:t>米</a:t>
            </a:r>
            <a:endParaRPr lang="en-US" altLang="zh-CN" sz="1350" b="0" dirty="0"/>
          </a:p>
          <a:p>
            <a:pPr lvl="1"/>
            <a:r>
              <a:rPr lang="en-US" altLang="zh-CN" sz="1350" b="0" dirty="0"/>
              <a:t>2019</a:t>
            </a:r>
            <a:r>
              <a:rPr lang="zh-CN" altLang="en-US" sz="1350" b="0" dirty="0"/>
              <a:t>年开始部分运行，建成后每年</a:t>
            </a:r>
            <a:br>
              <a:rPr lang="en-US" altLang="zh-CN" sz="1350" b="0" dirty="0"/>
            </a:br>
            <a:r>
              <a:rPr lang="zh-CN" altLang="en-US" sz="1350" b="0" dirty="0"/>
              <a:t>将产生</a:t>
            </a:r>
            <a:r>
              <a:rPr lang="en-US" altLang="zh-CN" sz="1350" b="0" dirty="0"/>
              <a:t>6PB</a:t>
            </a:r>
            <a:r>
              <a:rPr lang="zh-CN" altLang="en-US" sz="1350" b="0" dirty="0"/>
              <a:t>数据</a:t>
            </a:r>
            <a:endParaRPr lang="en-US" altLang="zh-CN" sz="1350" b="0" dirty="0"/>
          </a:p>
          <a:p>
            <a:r>
              <a:rPr lang="en-US" altLang="zh-CN" sz="1500" b="0" dirty="0"/>
              <a:t>HXMT</a:t>
            </a:r>
            <a:r>
              <a:rPr lang="zh-CN" altLang="en-US" sz="1500" b="0" dirty="0"/>
              <a:t>（“慧眼”卫星）、</a:t>
            </a:r>
            <a:r>
              <a:rPr lang="en-US" altLang="zh-CN" sz="1500" b="0" dirty="0"/>
              <a:t>CSNS</a:t>
            </a:r>
            <a:br>
              <a:rPr lang="en-US" altLang="zh-CN" sz="1500" b="0" dirty="0"/>
            </a:br>
            <a:r>
              <a:rPr lang="zh-CN" altLang="en-US" sz="1500" b="0" dirty="0"/>
              <a:t>（中国散裂中子源）、</a:t>
            </a:r>
            <a:br>
              <a:rPr lang="en-US" altLang="zh-CN" sz="1500" b="0" dirty="0"/>
            </a:br>
            <a:r>
              <a:rPr lang="en-US" altLang="zh-CN" sz="1500" b="0" dirty="0"/>
              <a:t>HEPS</a:t>
            </a:r>
            <a:r>
              <a:rPr lang="zh-CN" altLang="en-US" sz="1500" b="0" dirty="0"/>
              <a:t>（高能同步辐射光源）等等</a:t>
            </a:r>
          </a:p>
        </p:txBody>
      </p:sp>
      <p:pic>
        <p:nvPicPr>
          <p:cNvPr id="1028" name="Picture 4" descr="http://tse2.mm.bing.net/th?id=OIP.Mfddced73f7a3edb44ad038e7cf68ce2do0&amp;w=209&amp;h=143&amp;c=7&amp;rs=1&amp;qlt=90&amp;o=4&amp;pid=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3080" y="891108"/>
            <a:ext cx="1674186" cy="114549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6666" y="1970576"/>
            <a:ext cx="1362414" cy="911376"/>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666" y="900145"/>
            <a:ext cx="1362414" cy="1017269"/>
          </a:xfrm>
          <a:prstGeom prst="rect">
            <a:avLst/>
          </a:prstGeom>
        </p:spPr>
      </p:pic>
      <p:pic>
        <p:nvPicPr>
          <p:cNvPr id="8" name="图片 7">
            <a:extLst>
              <a:ext uri="{FF2B5EF4-FFF2-40B4-BE49-F238E27FC236}">
                <a16:creationId xmlns:a16="http://schemas.microsoft.com/office/drawing/2014/main" id="{D29A22FD-DE8F-2248-8A1E-88F1F488B7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8617" y="2980567"/>
            <a:ext cx="1476375" cy="838200"/>
          </a:xfrm>
          <a:prstGeom prst="rect">
            <a:avLst/>
          </a:prstGeom>
        </p:spPr>
      </p:pic>
      <p:pic>
        <p:nvPicPr>
          <p:cNvPr id="10" name="图片 9">
            <a:extLst>
              <a:ext uri="{FF2B5EF4-FFF2-40B4-BE49-F238E27FC236}">
                <a16:creationId xmlns:a16="http://schemas.microsoft.com/office/drawing/2014/main" id="{F3FA1453-7EFF-D647-8076-5C906C16E1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705" y="2260921"/>
            <a:ext cx="1474940" cy="1408014"/>
          </a:xfrm>
          <a:prstGeom prst="rect">
            <a:avLst/>
          </a:prstGeom>
        </p:spPr>
      </p:pic>
      <p:pic>
        <p:nvPicPr>
          <p:cNvPr id="12" name="图片 11">
            <a:extLst>
              <a:ext uri="{FF2B5EF4-FFF2-40B4-BE49-F238E27FC236}">
                <a16:creationId xmlns:a16="http://schemas.microsoft.com/office/drawing/2014/main" id="{938C5A50-8735-5C4A-A859-06A58DAAD5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0286" y="3922110"/>
            <a:ext cx="1371600" cy="914400"/>
          </a:xfrm>
          <a:prstGeom prst="rect">
            <a:avLst/>
          </a:prstGeom>
        </p:spPr>
      </p:pic>
      <p:pic>
        <p:nvPicPr>
          <p:cNvPr id="13" name="图片 12">
            <a:extLst>
              <a:ext uri="{FF2B5EF4-FFF2-40B4-BE49-F238E27FC236}">
                <a16:creationId xmlns:a16="http://schemas.microsoft.com/office/drawing/2014/main" id="{F55C9C1B-1685-5249-93BD-4CAADDCA7E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5668" y="3922113"/>
            <a:ext cx="1498600" cy="842963"/>
          </a:xfrm>
          <a:prstGeom prst="rect">
            <a:avLst/>
          </a:prstGeom>
        </p:spPr>
      </p:pic>
    </p:spTree>
    <p:extLst>
      <p:ext uri="{BB962C8B-B14F-4D97-AF65-F5344CB8AC3E}">
        <p14:creationId xmlns:p14="http://schemas.microsoft.com/office/powerpoint/2010/main" val="416046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rofessional">
  <a:themeElements>
    <a:clrScheme name="">
      <a:dk1>
        <a:srgbClr val="000000"/>
      </a:dk1>
      <a:lt1>
        <a:srgbClr val="FFFFFF"/>
      </a:lt1>
      <a:dk2>
        <a:srgbClr val="353A90"/>
      </a:dk2>
      <a:lt2>
        <a:srgbClr val="FFCC00"/>
      </a:lt2>
      <a:accent1>
        <a:srgbClr val="FFCC00"/>
      </a:accent1>
      <a:accent2>
        <a:srgbClr val="9D9DFF"/>
      </a:accent2>
      <a:accent3>
        <a:srgbClr val="FFFFFF"/>
      </a:accent3>
      <a:accent4>
        <a:srgbClr val="000000"/>
      </a:accent4>
      <a:accent5>
        <a:srgbClr val="FFE2AA"/>
      </a:accent5>
      <a:accent6>
        <a:srgbClr val="8E8EE7"/>
      </a:accent6>
      <a:hlink>
        <a:srgbClr val="CCCCFF"/>
      </a:hlink>
      <a:folHlink>
        <a:srgbClr val="B2B2B2"/>
      </a:folHlink>
    </a:clrScheme>
    <a:fontScheme name="professional">
      <a:majorFont>
        <a:latin typeface="Comic Sans MS"/>
        <a:ea typeface="幼圆"/>
        <a:cs typeface="幼圆"/>
      </a:majorFont>
      <a:minorFont>
        <a:latin typeface="Comic Sans MS"/>
        <a:ea typeface="幼圆"/>
        <a:cs typeface="幼圆"/>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4400" b="1" i="0" u="none" strike="noStrike" cap="none" normalizeH="0" baseline="0">
            <a:ln>
              <a:noFill/>
            </a:ln>
            <a:solidFill>
              <a:schemeClr val="tx2"/>
            </a:solidFill>
            <a:effectLst>
              <a:outerShdw blurRad="38100" dist="38100" dir="2700000" algn="tl">
                <a:srgbClr val="000000">
                  <a:alpha val="43137"/>
                </a:srgbClr>
              </a:outerShdw>
            </a:effectLst>
            <a:latin typeface="Comic Sans MS" charset="0"/>
            <a:ea typeface="幼圆" charset="0"/>
            <a:cs typeface="幼圆"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4400" b="1" i="0" u="none" strike="noStrike" cap="none" normalizeH="0" baseline="0">
            <a:ln>
              <a:noFill/>
            </a:ln>
            <a:solidFill>
              <a:schemeClr val="tx2"/>
            </a:solidFill>
            <a:effectLst>
              <a:outerShdw blurRad="38100" dist="38100" dir="2700000" algn="tl">
                <a:srgbClr val="000000">
                  <a:alpha val="43137"/>
                </a:srgbClr>
              </a:outerShdw>
            </a:effectLst>
            <a:latin typeface="Comic Sans MS" charset="0"/>
            <a:ea typeface="幼圆" charset="0"/>
            <a:cs typeface="幼圆" charset="0"/>
          </a:defRPr>
        </a:defPPr>
      </a:lstStyle>
    </a:lnDef>
  </a:objectDefaults>
  <a:extraClrSchemeLst>
    <a:extraClrScheme>
      <a:clrScheme name="professio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fess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fess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fess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ofessional 8">
        <a:dk1>
          <a:srgbClr val="000000"/>
        </a:dk1>
        <a:lt1>
          <a:srgbClr val="FFFFFF"/>
        </a:lt1>
        <a:dk2>
          <a:srgbClr val="000066"/>
        </a:dk2>
        <a:lt2>
          <a:srgbClr val="FFCC66"/>
        </a:lt2>
        <a:accent1>
          <a:srgbClr val="FFCC00"/>
        </a:accent1>
        <a:accent2>
          <a:srgbClr val="9D9DFF"/>
        </a:accent2>
        <a:accent3>
          <a:srgbClr val="FFFFFF"/>
        </a:accent3>
        <a:accent4>
          <a:srgbClr val="000000"/>
        </a:accent4>
        <a:accent5>
          <a:srgbClr val="FFE2AA"/>
        </a:accent5>
        <a:accent6>
          <a:srgbClr val="8E8EE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professional.pot</Template>
  <TotalTime>26168</TotalTime>
  <Words>3175</Words>
  <Application>Microsoft Macintosh PowerPoint</Application>
  <PresentationFormat>全屏显示(16:9)</PresentationFormat>
  <Paragraphs>494</Paragraphs>
  <Slides>44</Slides>
  <Notes>20</Notes>
  <HiddenSlides>2</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44</vt:i4>
      </vt:variant>
    </vt:vector>
  </HeadingPairs>
  <TitlesOfParts>
    <vt:vector size="59" baseType="lpstr">
      <vt:lpstr>黑体</vt:lpstr>
      <vt:lpstr>微软雅黑</vt:lpstr>
      <vt:lpstr>幼圆</vt:lpstr>
      <vt:lpstr>Proxima Nova</vt:lpstr>
      <vt:lpstr>Arial</vt:lpstr>
      <vt:lpstr>Calibri</vt:lpstr>
      <vt:lpstr>Comic Sans MS</vt:lpstr>
      <vt:lpstr>Helvetica</vt:lpstr>
      <vt:lpstr>PT Sans</vt:lpstr>
      <vt:lpstr>Tahoma</vt:lpstr>
      <vt:lpstr>Times New Roman</vt:lpstr>
      <vt:lpstr>Wingdings</vt:lpstr>
      <vt:lpstr>professional</vt:lpstr>
      <vt:lpstr>公式</vt:lpstr>
      <vt:lpstr>Excel.Chart.8</vt:lpstr>
      <vt:lpstr>PowerPoint 演示文稿</vt:lpstr>
      <vt:lpstr>高能物理计算挑战</vt:lpstr>
      <vt:lpstr>高能物理的目标</vt:lpstr>
      <vt:lpstr>高能物理科学研究</vt:lpstr>
      <vt:lpstr>高能物理研究三大前沿</vt:lpstr>
      <vt:lpstr>Large Hadron Collider, 周长27 km 四个大型实验：国际合作</vt:lpstr>
      <vt:lpstr>LHC数据：现在</vt:lpstr>
      <vt:lpstr>LHC数据：未来</vt:lpstr>
      <vt:lpstr>中国高能物理实验</vt:lpstr>
      <vt:lpstr>高性能计算和大数据处理</vt:lpstr>
      <vt:lpstr>美国高能物理HPC计算现状和未来需求</vt:lpstr>
      <vt:lpstr>高能物理计算的技术演变</vt:lpstr>
      <vt:lpstr>计算密集型</vt:lpstr>
      <vt:lpstr>高能物理高性能应用软件研制</vt:lpstr>
      <vt:lpstr>格点QCD概览</vt:lpstr>
      <vt:lpstr>高性能计算在格点QCD中的应用</vt:lpstr>
      <vt:lpstr>软件研发与移植</vt:lpstr>
      <vt:lpstr>优化效果</vt:lpstr>
      <vt:lpstr>LQCD在天河三号原型机上的运行</vt:lpstr>
      <vt:lpstr>强子物理分波分析软件</vt:lpstr>
      <vt:lpstr>高能物理高性能计算软件集成方案</vt:lpstr>
      <vt:lpstr>数据密集型</vt:lpstr>
      <vt:lpstr>PowerPoint 演示文稿</vt:lpstr>
      <vt:lpstr>WLCG成员</vt:lpstr>
      <vt:lpstr>PowerPoint 演示文稿</vt:lpstr>
      <vt:lpstr>PowerPoint 演示文稿</vt:lpstr>
      <vt:lpstr>Worldwide computing</vt:lpstr>
      <vt:lpstr>未来高能物理计算环境模式</vt:lpstr>
      <vt:lpstr>高能所计算环境概况</vt:lpstr>
      <vt:lpstr>本地计算资源</vt:lpstr>
      <vt:lpstr>国内（高能所）WLCG站点</vt:lpstr>
      <vt:lpstr>perfSONAR @IHEP</vt:lpstr>
      <vt:lpstr>perfSONAR dashboards</vt:lpstr>
      <vt:lpstr>PowerPoint 演示文稿</vt:lpstr>
      <vt:lpstr>Data traffic  (IPv4 vs IPv6)</vt:lpstr>
      <vt:lpstr>PowerPoint 演示文稿</vt:lpstr>
      <vt:lpstr>PowerPoint 演示文稿</vt:lpstr>
      <vt:lpstr>高能物理科技领域云</vt:lpstr>
      <vt:lpstr>计算资源全面整合</vt:lpstr>
      <vt:lpstr>高能物理软件组织 HEP Software Foundation</vt:lpstr>
      <vt:lpstr> HSF白皮书</vt:lpstr>
      <vt:lpstr>HSF白皮书（CWP）</vt:lpstr>
      <vt:lpstr>总结</vt:lpstr>
      <vt:lpstr>谢谢！</vt:lpstr>
    </vt:vector>
  </TitlesOfParts>
  <Manager/>
  <Company>IHEP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Gang Chen</dc:creator>
  <cp:keywords/>
  <dc:description/>
  <cp:lastModifiedBy>Gang Chen</cp:lastModifiedBy>
  <cp:revision>751</cp:revision>
  <dcterms:created xsi:type="dcterms:W3CDTF">2013-11-23T13:24:48Z</dcterms:created>
  <dcterms:modified xsi:type="dcterms:W3CDTF">2019-11-29T12:58:10Z</dcterms:modified>
  <cp:category/>
</cp:coreProperties>
</file>