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52" r:id="rId6"/>
  </p:sldMasterIdLst>
  <p:notesMasterIdLst>
    <p:notesMasterId r:id="rId30"/>
  </p:notesMasterIdLst>
  <p:sldIdLst>
    <p:sldId id="257" r:id="rId7"/>
    <p:sldId id="361" r:id="rId8"/>
    <p:sldId id="317" r:id="rId9"/>
    <p:sldId id="339" r:id="rId10"/>
    <p:sldId id="341" r:id="rId11"/>
    <p:sldId id="365" r:id="rId12"/>
    <p:sldId id="343" r:id="rId13"/>
    <p:sldId id="344" r:id="rId14"/>
    <p:sldId id="321" r:id="rId15"/>
    <p:sldId id="349" r:id="rId16"/>
    <p:sldId id="351" r:id="rId17"/>
    <p:sldId id="352" r:id="rId18"/>
    <p:sldId id="354" r:id="rId19"/>
    <p:sldId id="355" r:id="rId20"/>
    <p:sldId id="356" r:id="rId21"/>
    <p:sldId id="357" r:id="rId22"/>
    <p:sldId id="353" r:id="rId23"/>
    <p:sldId id="366" r:id="rId24"/>
    <p:sldId id="367" r:id="rId25"/>
    <p:sldId id="368" r:id="rId26"/>
    <p:sldId id="369" r:id="rId27"/>
    <p:sldId id="307" r:id="rId28"/>
    <p:sldId id="359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008000"/>
    <a:srgbClr val="33CC33"/>
    <a:srgbClr val="FF66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0929"/>
  </p:normalViewPr>
  <p:slideViewPr>
    <p:cSldViewPr>
      <p:cViewPr varScale="1">
        <p:scale>
          <a:sx n="87" d="100"/>
          <a:sy n="87" d="100"/>
        </p:scale>
        <p:origin x="122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FDCF05-A4E9-4151-8FBA-80F7393E7A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B452F63-3165-46F8-9549-EE121F251FEB}" type="slidenum">
              <a:rPr lang="ja-JP" altLang="en-US" sz="1200" smtClean="0"/>
              <a:pPr/>
              <a:t>1</a:t>
            </a:fld>
            <a:endParaRPr lang="ja-JP" altLang="en-US" sz="12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1C1566B-757D-4C77-95FA-783372A0E101}" type="slidenum">
              <a:rPr lang="ja-JP" altLang="en-US" sz="1200" smtClean="0">
                <a:solidFill>
                  <a:srgbClr val="000000"/>
                </a:solidFill>
              </a:rPr>
              <a:pPr/>
              <a:t>23</a:t>
            </a:fld>
            <a:endParaRPr lang="ja-JP" altLang="en-US" sz="1200" smtClean="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EE6F481-198A-4DAA-B819-43F7280BC5E3}" type="slidenum">
              <a:rPr lang="ja-JP" altLang="en-US" sz="1200" smtClean="0"/>
              <a:pPr/>
              <a:t>3</a:t>
            </a:fld>
            <a:endParaRPr lang="ja-JP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995AC38-31AE-4269-BF85-66E0FA648C0F}" type="slidenum">
              <a:rPr lang="ja-JP" altLang="en-US" sz="1200" smtClean="0"/>
              <a:pPr/>
              <a:t>9</a:t>
            </a:fld>
            <a:endParaRPr lang="ja-JP" altLang="en-US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0BE9CB-4699-4A3A-BBE3-F1B7A042D8EE}" type="slidenum">
              <a:rPr lang="ja-JP" altLang="en-US" sz="1200" smtClean="0">
                <a:solidFill>
                  <a:srgbClr val="000000"/>
                </a:solidFill>
              </a:rPr>
              <a:pPr/>
              <a:t>10</a:t>
            </a:fld>
            <a:endParaRPr lang="ja-JP" altLang="en-US" sz="1200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793F32C-6D64-4F3B-92E9-FD3D1DFD4429}" type="slidenum">
              <a:rPr lang="ja-JP" altLang="en-US" sz="1200" smtClean="0">
                <a:solidFill>
                  <a:srgbClr val="000000"/>
                </a:solidFill>
              </a:rPr>
              <a:pPr/>
              <a:t>13</a:t>
            </a:fld>
            <a:endParaRPr lang="ja-JP" altLang="en-US" sz="1200" smtClean="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E975B1-0D0A-4DC7-9EDA-99AAC4E43747}" type="slidenum">
              <a:rPr lang="ja-JP" altLang="en-US" sz="1200" smtClean="0">
                <a:solidFill>
                  <a:srgbClr val="000000"/>
                </a:solidFill>
              </a:rPr>
              <a:pPr/>
              <a:t>14</a:t>
            </a:fld>
            <a:endParaRPr lang="ja-JP" altLang="en-US" sz="1200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E44C340-F1F9-400A-887B-D2C31B61B3E1}" type="slidenum">
              <a:rPr lang="ja-JP" altLang="en-US" sz="1200" smtClean="0">
                <a:solidFill>
                  <a:srgbClr val="000000"/>
                </a:solidFill>
              </a:rPr>
              <a:pPr/>
              <a:t>15</a:t>
            </a:fld>
            <a:endParaRPr lang="ja-JP" altLang="en-US" sz="1200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75D0FB2-9B41-4294-BEBC-8C38F641879D}" type="slidenum">
              <a:rPr lang="ja-JP" altLang="en-US" sz="1200" smtClean="0">
                <a:solidFill>
                  <a:srgbClr val="000000"/>
                </a:solidFill>
              </a:rPr>
              <a:pPr/>
              <a:t>16</a:t>
            </a:fld>
            <a:endParaRPr lang="ja-JP" altLang="en-US" sz="1200" smtClean="0">
              <a:solidFill>
                <a:srgbClr val="000000"/>
              </a:solidFill>
            </a:endParaRP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2C266F6-CB6F-4164-8790-BE4B4DEA619E}" type="slidenum">
              <a:rPr lang="ja-JP" altLang="en-US" sz="1200" smtClean="0"/>
              <a:pPr/>
              <a:t>22</a:t>
            </a:fld>
            <a:endParaRPr lang="ja-JP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7803-7A8E-47FA-B69E-D4659ACA67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213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1432-70CA-435A-BFA3-B3AFBDA3D9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044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AE3C-FCEC-4F26-A1D4-DF3FD24D3C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570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1C208-7209-42EB-AD82-917263D64F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1176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02C6-96C8-4C0F-BC19-071D8466EC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0627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F75EC-8271-4EC7-BD0D-69FB0374ED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2803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5D1F7-513A-452E-942F-4332D278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54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B2B64-450C-4FC7-AE3B-3B9C8175AA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0571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D02FB-4CE5-4C22-832D-262A7431F0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2275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5325-3142-44F3-95D6-78980DBD47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2821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AE898-0195-47B2-BA16-AD4DC1D2C7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375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CE2BC-F02C-41DF-BB33-ACBBDF12CC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325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FCECE-40F0-4B6D-8AA8-C2AAAD017A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715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B4EF-88C9-43A2-939D-AB0992360B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7258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CE72E-A834-47BF-B2E4-3EB4A88DF2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0817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5C393-77B4-41EF-8234-0A4CA8DB89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7975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18F9-48D0-4181-B831-B1B49D5CE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3891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5ADA6-DBC9-4045-AB06-F596C7D121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2403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523D-E56A-4A79-8F5B-7B7506C6EA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5871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F2B3-5704-4FA0-9AC2-CB5D73F686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2041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38E09-813F-4FAB-91F3-4CA4943B18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8728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D25E-0E86-4725-A9F0-8E92AFB90B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63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46515-B86D-4C0C-9AC0-5C283FFCB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82442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692A-1C10-440E-BA0E-C9159D433F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8676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A2DB-4AC9-4EA8-B30F-5E91345AA5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0259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8E130-0B62-4999-BF1A-58C3FC2736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50435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FE57-4921-4B59-85F3-1D9974FED8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99752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190F-7898-4D66-8977-0BCDD01D16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0370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D2CD-DFBA-4CBB-9640-04E986B3B9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92780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D1697-4B80-4145-A28F-7E0849A259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93526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724F-C90C-4CD3-8E58-22800F498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7643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F7C17-99D1-4D49-9964-426688312D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45957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37522-174B-4F23-B2B6-7A8DC5E295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002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5412-312B-4616-99CB-CD8303280A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60649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95637-0EE3-4502-9B60-C0B737F1B0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01741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86A8D-94B7-48AD-B7CF-6DD2B95FE2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13987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0EE7F-A911-4B0A-94E1-2862BF52E7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9601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6B1C-7E29-4893-A15B-D0EB2143A8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7349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C5AF-A31F-4270-B9DC-86128C3D8F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90617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9219A-FBA5-48DC-838B-A52D5A75BB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62120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1C73-AFDF-4272-B0D3-40FEC389A6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73781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7B23-3AB3-498A-8A69-1EFB748A09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47266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BD541-42AC-4F8A-B354-8807B43E4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81943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46E5-BE94-4B3D-81A5-612D0EE63C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033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A623-B8C2-4A77-8C70-6CBDD55FA8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6378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5D63-3CA4-47A7-A383-3635D116FC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0304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D0F3-ED1E-4724-9F92-DB7C8D6FA7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18195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3A74F-5D45-4B90-ABB4-C25B2E9D46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40439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5C77A-8F24-4A40-9AF1-2321F7D73D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77011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A484-20ED-4860-83E8-E1F207D433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14677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7DE1-07F9-43B6-977C-997D83F25E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85301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118D-9074-4C03-B737-AFF69E18CE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469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53C86-C51C-41FC-A8B4-86FA5483B6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45661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4AD60-7B63-4047-917C-8E74C16671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27928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6CCC2-716A-42DE-A98B-3DD84CB454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34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E0BD-D8E5-459A-AEF0-88887B646E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35443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4DA37-B740-4E4A-B0BB-F90CD3DD9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87236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8F195-60B3-4720-975E-456D034B77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80426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4892-C262-4014-A02D-1DDE4FA70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8300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6DDE3-0DFC-40D6-812A-2BF8D31EE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10942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65D1-1297-41B3-8255-CEE9E886D4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37097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7AE6D-9184-4425-810F-49D60B0CE4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49300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53C29-8D31-45B5-AD9E-4131BD9C2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403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4D98-AFC9-4BE3-8A57-90D26A7D39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133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C201-A57E-4028-BF23-0B9ABF76ED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884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474B-9782-4947-AE67-C63303A362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833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5749FB8B-1998-4EF2-BF27-F0103CA372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E2BB0A1-0D60-4265-95CF-8EBD8E153E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C53C26D-A165-4FA4-8FB0-DC29D8CAFA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C837E35-1FE6-496A-AB44-0E5762B5B2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A39FE3D-75B9-457B-87B7-7B4FCDC86B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17C346-A7FF-4A67-8206-E10CD351B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5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tags" Target="../tags/tag8.xml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notesSlide" Target="../notesSlides/notesSlide7.xml"/><Relationship Id="rId10" Type="http://schemas.openxmlformats.org/officeDocument/2006/relationships/image" Target="../media/image43.png"/><Relationship Id="rId4" Type="http://schemas.openxmlformats.org/officeDocument/2006/relationships/slideLayout" Target="../slideLayouts/slideLayout51.xml"/><Relationship Id="rId9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emf"/><Relationship Id="rId5" Type="http://schemas.openxmlformats.org/officeDocument/2006/relationships/image" Target="../media/image56.emf"/><Relationship Id="rId4" Type="http://schemas.openxmlformats.org/officeDocument/2006/relationships/image" Target="../media/image5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6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552" y="584497"/>
            <a:ext cx="7273925" cy="1755775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Fundamental Composite Higgs</a:t>
            </a:r>
            <a:endParaRPr lang="en-US" altLang="ja-JP" sz="36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ja-JP" sz="36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Phase </a:t>
            </a:r>
            <a:r>
              <a:rPr lang="en-US" altLang="ja-JP" sz="36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Structure</a:t>
            </a:r>
            <a:endParaRPr lang="en-US" altLang="ja-JP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096000" y="2971800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FF6699"/>
                </a:solidFill>
                <a:latin typeface="Lucida Sans Unicode" panose="020B0602030504020204" pitchFamily="34" charset="0"/>
              </a:rPr>
              <a:t> </a:t>
            </a:r>
            <a:r>
              <a:rPr lang="en-US" altLang="ja-JP" sz="2400" dirty="0" smtClean="0">
                <a:solidFill>
                  <a:srgbClr val="FF6699"/>
                </a:solidFill>
                <a:latin typeface="Lucida Sans Unicode" panose="020B0602030504020204" pitchFamily="34" charset="0"/>
              </a:rPr>
              <a:t>2019.11.</a:t>
            </a:r>
            <a:r>
              <a:rPr lang="ja-JP" altLang="en-US" sz="2400" dirty="0">
                <a:solidFill>
                  <a:srgbClr val="FF6699"/>
                </a:solidFill>
                <a:latin typeface="Lucida Sans Unicode" panose="020B0602030504020204" pitchFamily="34" charset="0"/>
              </a:rPr>
              <a:t>２３</a:t>
            </a:r>
            <a:endParaRPr lang="en-US" altLang="ja-JP" sz="2400" dirty="0">
              <a:solidFill>
                <a:srgbClr val="FF6699"/>
              </a:solidFill>
              <a:latin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FF6699"/>
                </a:solidFill>
                <a:latin typeface="Lucida Sans Unicode" panose="020B0602030504020204" pitchFamily="34" charset="0"/>
              </a:rPr>
              <a:t> at </a:t>
            </a:r>
            <a:r>
              <a:rPr lang="en-US" altLang="ja-JP" sz="2400" dirty="0" smtClean="0">
                <a:solidFill>
                  <a:srgbClr val="FF6699"/>
                </a:solidFill>
                <a:latin typeface="Lucida Sans Unicode" panose="020B0602030504020204" pitchFamily="34" charset="0"/>
              </a:rPr>
              <a:t> </a:t>
            </a:r>
            <a:r>
              <a:rPr lang="ja-JP" altLang="en-US" sz="2400" dirty="0" smtClean="0">
                <a:solidFill>
                  <a:srgbClr val="FF6699"/>
                </a:solidFill>
                <a:latin typeface="Lucida Sans Unicode" panose="020B0602030504020204" pitchFamily="34" charset="0"/>
              </a:rPr>
              <a:t>中山大学</a:t>
            </a:r>
            <a:endParaRPr lang="ja-JP" altLang="en-US" sz="2400" dirty="0">
              <a:solidFill>
                <a:srgbClr val="FF6699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5940152" y="3949778"/>
            <a:ext cx="289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 sz="2800" b="1" dirty="0" err="1">
                <a:solidFill>
                  <a:schemeClr val="accent2"/>
                </a:solidFill>
                <a:latin typeface="Arial Unicode MS" pitchFamily="50" charset="-128"/>
                <a:ea typeface="Arial Unicode MS" pitchFamily="50" charset="-128"/>
              </a:rPr>
              <a:t>Michio</a:t>
            </a:r>
            <a:r>
              <a:rPr lang="en-US" altLang="ja-JP" sz="2800" b="1" dirty="0">
                <a:solidFill>
                  <a:schemeClr val="accent2"/>
                </a:solidFill>
                <a:latin typeface="Arial Unicode MS" pitchFamily="50" charset="-128"/>
                <a:ea typeface="Arial Unicode MS" pitchFamily="50" charset="-128"/>
              </a:rPr>
              <a:t> Hashimoto</a:t>
            </a:r>
          </a:p>
          <a:p>
            <a:pPr algn="ctr" eaLnBrk="1" hangingPunct="1">
              <a:buFontTx/>
              <a:buNone/>
            </a:pPr>
            <a:r>
              <a:rPr lang="en-US" altLang="ja-JP" sz="2400" dirty="0" smtClean="0">
                <a:solidFill>
                  <a:srgbClr val="CC3300"/>
                </a:solidFill>
              </a:rPr>
              <a:t>(</a:t>
            </a:r>
            <a:r>
              <a:rPr lang="en-US" altLang="ja-JP" sz="2400" dirty="0" err="1" smtClean="0">
                <a:solidFill>
                  <a:srgbClr val="CC3300"/>
                </a:solidFill>
              </a:rPr>
              <a:t>Musashi</a:t>
            </a:r>
            <a:r>
              <a:rPr lang="en-US" altLang="ja-JP" sz="2400" dirty="0" smtClean="0">
                <a:solidFill>
                  <a:srgbClr val="CC3300"/>
                </a:solidFill>
              </a:rPr>
              <a:t> </a:t>
            </a:r>
            <a:r>
              <a:rPr lang="en-US" altLang="ja-JP" sz="2400" dirty="0">
                <a:solidFill>
                  <a:srgbClr val="CC3300"/>
                </a:solidFill>
              </a:rPr>
              <a:t>U</a:t>
            </a:r>
            <a:r>
              <a:rPr lang="ja-JP" altLang="en-US" sz="2400" dirty="0">
                <a:solidFill>
                  <a:srgbClr val="CC3300"/>
                </a:solidFill>
              </a:rPr>
              <a:t>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49652" y="5589240"/>
            <a:ext cx="3276600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7030A0"/>
                </a:solidFill>
              </a:rPr>
              <a:t>Work in progress</a:t>
            </a:r>
            <a:endParaRPr kumimoji="1" lang="ja-JP" altLang="en-US" sz="3200" b="1" dirty="0" smtClean="0">
              <a:solidFill>
                <a:srgbClr val="7030A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73" y="2807881"/>
            <a:ext cx="5578727" cy="380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323850" y="1047750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00"/>
                </a:solidFill>
              </a:rPr>
              <a:t>In the Little Higgs models, we introduce</a:t>
            </a:r>
          </a:p>
        </p:txBody>
      </p:sp>
      <p:pic>
        <p:nvPicPr>
          <p:cNvPr id="24579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985838"/>
            <a:ext cx="28606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1030"/>
          <p:cNvSpPr txBox="1">
            <a:spLocks noChangeArrowheads="1"/>
          </p:cNvSpPr>
          <p:nvPr/>
        </p:nvSpPr>
        <p:spPr bwMode="auto">
          <a:xfrm>
            <a:off x="5795963" y="392113"/>
            <a:ext cx="2846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00"/>
                </a:solidFill>
              </a:rPr>
              <a:t> </a:t>
            </a:r>
            <a:r>
              <a:rPr lang="en-US" altLang="ja-JP" sz="2400">
                <a:solidFill>
                  <a:srgbClr val="000000"/>
                </a:solidFill>
              </a:rPr>
              <a:t>f: typical scale of LH</a:t>
            </a:r>
          </a:p>
        </p:txBody>
      </p:sp>
      <p:pic>
        <p:nvPicPr>
          <p:cNvPr id="24581" name="Picture 10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27876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0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462588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1035"/>
          <p:cNvSpPr txBox="1">
            <a:spLocks noChangeArrowheads="1"/>
          </p:cNvSpPr>
          <p:nvPr/>
        </p:nvSpPr>
        <p:spPr bwMode="auto">
          <a:xfrm>
            <a:off x="684213" y="5013325"/>
            <a:ext cx="738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00"/>
                </a:solidFill>
              </a:rPr>
              <a:t>Canceling mechanism of the top-loop quadratic divergence</a:t>
            </a:r>
          </a:p>
        </p:txBody>
      </p:sp>
      <p:sp>
        <p:nvSpPr>
          <p:cNvPr id="24584" name="正方形/長方形 2"/>
          <p:cNvSpPr>
            <a:spLocks noChangeArrowheads="1"/>
          </p:cNvSpPr>
          <p:nvPr/>
        </p:nvSpPr>
        <p:spPr bwMode="auto">
          <a:xfrm>
            <a:off x="250825" y="373063"/>
            <a:ext cx="3862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70C0"/>
                </a:solidFill>
                <a:latin typeface="Arial Black" panose="020B0A04020102020204" pitchFamily="34" charset="0"/>
              </a:rPr>
              <a:t>2. Little Higgs models</a:t>
            </a:r>
            <a:endParaRPr lang="ja-JP" altLang="en-US" sz="240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4585" name="テキスト ボックス 3"/>
          <p:cNvSpPr txBox="1">
            <a:spLocks noChangeArrowheads="1"/>
          </p:cNvSpPr>
          <p:nvPr/>
        </p:nvSpPr>
        <p:spPr bwMode="auto">
          <a:xfrm>
            <a:off x="250825" y="1612900"/>
            <a:ext cx="630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(also W’ is introduced for cancellation of W loop)</a:t>
            </a:r>
            <a:endParaRPr lang="ja-JP" altLang="en-US" sz="2400"/>
          </a:p>
        </p:txBody>
      </p:sp>
      <p:sp>
        <p:nvSpPr>
          <p:cNvPr id="5" name="右矢印 4"/>
          <p:cNvSpPr/>
          <p:nvPr/>
        </p:nvSpPr>
        <p:spPr>
          <a:xfrm>
            <a:off x="536575" y="5805488"/>
            <a:ext cx="1314450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4587" name="テキスト ボックス 5"/>
          <p:cNvSpPr txBox="1">
            <a:spLocks noChangeArrowheads="1"/>
          </p:cNvSpPr>
          <p:nvPr/>
        </p:nvSpPr>
        <p:spPr bwMode="auto">
          <a:xfrm>
            <a:off x="2244725" y="5819775"/>
            <a:ext cx="663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No W’ and/or T severely constrain the LH models…</a:t>
            </a:r>
            <a:endParaRPr lang="ja-JP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テキスト ボックス 1"/>
          <p:cNvSpPr txBox="1">
            <a:spLocks noChangeArrowheads="1"/>
          </p:cNvSpPr>
          <p:nvPr/>
        </p:nvSpPr>
        <p:spPr bwMode="auto">
          <a:xfrm>
            <a:off x="755650" y="1052513"/>
            <a:ext cx="76825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A composite Higgs doublet field can be realized as a </a:t>
            </a:r>
            <a:r>
              <a:rPr lang="en-US" altLang="ja-JP" sz="2400" dirty="0" err="1"/>
              <a:t>pNGB</a:t>
            </a:r>
            <a:r>
              <a:rPr lang="en-US" altLang="ja-JP" sz="24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Base on the DSB of </a:t>
            </a:r>
            <a:r>
              <a:rPr lang="en-US" altLang="ja-JP" sz="2400" dirty="0" smtClean="0"/>
              <a:t>several G </a:t>
            </a:r>
            <a:r>
              <a:rPr lang="en-US" altLang="ja-JP" sz="2400" dirty="0">
                <a:sym typeface="Wingdings" panose="05000000000000000000" pitchFamily="2" charset="2"/>
              </a:rPr>
              <a:t> </a:t>
            </a:r>
            <a:r>
              <a:rPr lang="en-US" altLang="ja-JP" sz="2400" dirty="0" smtClean="0">
                <a:sym typeface="Wingdings" panose="05000000000000000000" pitchFamily="2" charset="2"/>
              </a:rPr>
              <a:t>H, </a:t>
            </a:r>
            <a:r>
              <a:rPr lang="en-US" altLang="ja-JP" sz="2400" dirty="0">
                <a:sym typeface="Wingdings" panose="05000000000000000000" pitchFamily="2" charset="2"/>
              </a:rPr>
              <a:t>whose scale is f,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many </a:t>
            </a:r>
            <a:r>
              <a:rPr lang="en-US" altLang="ja-JP" sz="2400" dirty="0"/>
              <a:t>Composite Higgs Models </a:t>
            </a:r>
            <a:r>
              <a:rPr lang="en-US" altLang="ja-JP" sz="2400" dirty="0" smtClean="0"/>
              <a:t>have been proposed.</a:t>
            </a:r>
            <a:endParaRPr lang="en-US" altLang="ja-JP" sz="2400" dirty="0"/>
          </a:p>
        </p:txBody>
      </p:sp>
      <p:sp>
        <p:nvSpPr>
          <p:cNvPr id="28675" name="正方形/長方形 2"/>
          <p:cNvSpPr>
            <a:spLocks noChangeArrowheads="1"/>
          </p:cNvSpPr>
          <p:nvPr/>
        </p:nvSpPr>
        <p:spPr bwMode="auto">
          <a:xfrm>
            <a:off x="468313" y="404813"/>
            <a:ext cx="3109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 </a:t>
            </a:r>
            <a:r>
              <a:rPr lang="en-US" altLang="ja-JP" sz="2400" dirty="0">
                <a:solidFill>
                  <a:srgbClr val="0070C0"/>
                </a:solidFill>
                <a:latin typeface="Arial Black" panose="020B0A04020102020204" pitchFamily="34" charset="0"/>
              </a:rPr>
              <a:t>Higgs as </a:t>
            </a:r>
            <a:r>
              <a:rPr lang="en-US" altLang="ja-JP" sz="2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pNGB</a:t>
            </a:r>
            <a:endParaRPr lang="ja-JP" altLang="en-US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763588" y="5783263"/>
            <a:ext cx="1079500" cy="361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8677" name="テキスト ボックス 4"/>
          <p:cNvSpPr txBox="1">
            <a:spLocks noChangeArrowheads="1"/>
          </p:cNvSpPr>
          <p:nvPr/>
        </p:nvSpPr>
        <p:spPr bwMode="auto">
          <a:xfrm flipH="1">
            <a:off x="2169169" y="5733256"/>
            <a:ext cx="6291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idea is still viable, however.</a:t>
            </a:r>
            <a:endParaRPr lang="ja-JP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8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86025"/>
            <a:ext cx="11811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テキスト ボックス 2"/>
          <p:cNvSpPr txBox="1">
            <a:spLocks noChangeArrowheads="1"/>
          </p:cNvSpPr>
          <p:nvPr/>
        </p:nvSpPr>
        <p:spPr bwMode="auto">
          <a:xfrm flipH="1">
            <a:off x="738188" y="2781300"/>
            <a:ext cx="4275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  <a:latin typeface="Arial Black" panose="020B0A04020102020204" pitchFamily="34" charset="0"/>
              </a:rPr>
              <a:t>Deviations from the SM:</a:t>
            </a:r>
            <a:endParaRPr lang="ja-JP" altLang="en-US" sz="24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3491880" y="4148684"/>
            <a:ext cx="1065783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19672" y="4021049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i="1" dirty="0" smtClean="0">
                <a:solidFill>
                  <a:srgbClr val="7030A0"/>
                </a:solidFill>
              </a:rPr>
              <a:t>Large f</a:t>
            </a:r>
            <a:endParaRPr kumimoji="1" lang="ja-JP" altLang="en-US" sz="3200" b="1" i="1" dirty="0" smtClean="0">
              <a:solidFill>
                <a:srgbClr val="7030A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71383" y="4108281"/>
            <a:ext cx="3284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i="1" dirty="0" smtClean="0">
                <a:solidFill>
                  <a:srgbClr val="7030A0"/>
                </a:solidFill>
              </a:rPr>
              <a:t>Severe </a:t>
            </a:r>
            <a:r>
              <a:rPr kumimoji="1" lang="en-US" altLang="ja-JP" sz="3200" b="1" i="1" dirty="0" smtClean="0">
                <a:solidFill>
                  <a:srgbClr val="7030A0"/>
                </a:solidFill>
              </a:rPr>
              <a:t>fine tuning</a:t>
            </a:r>
            <a:endParaRPr kumimoji="1" lang="ja-JP" altLang="en-US" sz="32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正方形/長方形 1"/>
          <p:cNvSpPr>
            <a:spLocks noChangeArrowheads="1"/>
          </p:cNvSpPr>
          <p:nvPr/>
        </p:nvSpPr>
        <p:spPr bwMode="auto">
          <a:xfrm>
            <a:off x="155347" y="342404"/>
            <a:ext cx="8881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4. Hint from VLQ models: Possibility of Enhanced </a:t>
            </a:r>
            <a:r>
              <a:rPr lang="en-US" altLang="ja-JP" sz="24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Yt</a:t>
            </a:r>
            <a:endParaRPr lang="ja-JP" altLang="en-US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9699" name="テキスト ボックス 2"/>
          <p:cNvSpPr txBox="1">
            <a:spLocks noChangeArrowheads="1"/>
          </p:cNvSpPr>
          <p:nvPr/>
        </p:nvSpPr>
        <p:spPr bwMode="auto">
          <a:xfrm>
            <a:off x="611560" y="1061244"/>
            <a:ext cx="7956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The top Yukawa coupling is still unclear and thus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there is a room of BSM.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However, simple models cannot yield an enhanced top Yukawa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coupling consistently with the experimental constraints.</a:t>
            </a:r>
            <a:endParaRPr lang="ja-JP" altLang="en-US" sz="2400" dirty="0"/>
          </a:p>
        </p:txBody>
      </p:sp>
      <p:sp>
        <p:nvSpPr>
          <p:cNvPr id="29700" name="テキスト ボックス 3"/>
          <p:cNvSpPr txBox="1">
            <a:spLocks noChangeArrowheads="1"/>
          </p:cNvSpPr>
          <p:nvPr/>
        </p:nvSpPr>
        <p:spPr bwMode="auto">
          <a:xfrm>
            <a:off x="395288" y="2852738"/>
            <a:ext cx="4937125" cy="461962"/>
          </a:xfrm>
          <a:prstGeom prst="rect">
            <a:avLst/>
          </a:prstGeom>
          <a:noFill/>
          <a:ln w="222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The Simplest Vector-like Quark model</a:t>
            </a:r>
            <a:endParaRPr lang="ja-JP" altLang="en-US" sz="2400"/>
          </a:p>
        </p:txBody>
      </p:sp>
      <p:grpSp>
        <p:nvGrpSpPr>
          <p:cNvPr id="29701" name="グループ化 8"/>
          <p:cNvGrpSpPr>
            <a:grpSpLocks/>
          </p:cNvGrpSpPr>
          <p:nvPr/>
        </p:nvGrpSpPr>
        <p:grpSpPr bwMode="auto">
          <a:xfrm>
            <a:off x="1835150" y="3470275"/>
            <a:ext cx="3733800" cy="1066800"/>
            <a:chOff x="2286000" y="3124200"/>
            <a:chExt cx="3733800" cy="1066800"/>
          </a:xfrm>
        </p:grpSpPr>
        <p:sp>
          <p:nvSpPr>
            <p:cNvPr id="29709" name="Rectangle 23"/>
            <p:cNvSpPr>
              <a:spLocks noChangeArrowheads="1"/>
            </p:cNvSpPr>
            <p:nvPr/>
          </p:nvSpPr>
          <p:spPr bwMode="auto">
            <a:xfrm>
              <a:off x="2286000" y="3124200"/>
              <a:ext cx="3733800" cy="1066800"/>
            </a:xfrm>
            <a:prstGeom prst="rect">
              <a:avLst/>
            </a:prstGeom>
            <a:noFill/>
            <a:ln w="57150" cmpd="thickTh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grpSp>
          <p:nvGrpSpPr>
            <p:cNvPr id="29710" name="Group 16"/>
            <p:cNvGrpSpPr>
              <a:grpSpLocks/>
            </p:cNvGrpSpPr>
            <p:nvPr/>
          </p:nvGrpSpPr>
          <p:grpSpPr bwMode="auto">
            <a:xfrm>
              <a:off x="2438400" y="3276600"/>
              <a:ext cx="3197225" cy="641350"/>
              <a:chOff x="1536" y="2304"/>
              <a:chExt cx="2014" cy="404"/>
            </a:xfrm>
          </p:grpSpPr>
          <p:pic>
            <p:nvPicPr>
              <p:cNvPr id="29711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6" y="2304"/>
                <a:ext cx="153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712" name="Text Box 9"/>
              <p:cNvSpPr txBox="1">
                <a:spLocks noChangeArrowheads="1"/>
              </p:cNvSpPr>
              <p:nvPr/>
            </p:nvSpPr>
            <p:spPr bwMode="auto">
              <a:xfrm>
                <a:off x="1536" y="2338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/>
                  <a:t>Yt</a:t>
                </a:r>
              </a:p>
            </p:txBody>
          </p:sp>
        </p:grpSp>
      </p:grpSp>
      <p:sp>
        <p:nvSpPr>
          <p:cNvPr id="29702" name="テキスト ボックス 9"/>
          <p:cNvSpPr txBox="1">
            <a:spLocks noChangeArrowheads="1"/>
          </p:cNvSpPr>
          <p:nvPr/>
        </p:nvSpPr>
        <p:spPr bwMode="auto">
          <a:xfrm>
            <a:off x="6011863" y="3786188"/>
            <a:ext cx="2924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suppressed!</a:t>
            </a:r>
            <a:endParaRPr lang="ja-JP" altLang="en-US" sz="2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3" name="テキスト ボックス 10"/>
          <p:cNvSpPr txBox="1">
            <a:spLocks noChangeArrowheads="1"/>
          </p:cNvSpPr>
          <p:nvPr/>
        </p:nvSpPr>
        <p:spPr bwMode="auto">
          <a:xfrm>
            <a:off x="395288" y="4840288"/>
            <a:ext cx="2705100" cy="461962"/>
          </a:xfrm>
          <a:prstGeom prst="rect">
            <a:avLst/>
          </a:prstGeom>
          <a:noFill/>
          <a:ln w="222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Other Simple Cases</a:t>
            </a:r>
            <a:endParaRPr lang="ja-JP" altLang="en-US" sz="2400"/>
          </a:p>
        </p:txBody>
      </p:sp>
      <p:sp>
        <p:nvSpPr>
          <p:cNvPr id="29704" name="テキスト ボックス 11"/>
          <p:cNvSpPr txBox="1">
            <a:spLocks noChangeArrowheads="1"/>
          </p:cNvSpPr>
          <p:nvPr/>
        </p:nvSpPr>
        <p:spPr bwMode="auto">
          <a:xfrm>
            <a:off x="971550" y="5549900"/>
            <a:ext cx="117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gg </a:t>
            </a:r>
            <a:r>
              <a:rPr lang="en-US" altLang="ja-JP" sz="2400">
                <a:sym typeface="Wingdings" panose="05000000000000000000" pitchFamily="2" charset="2"/>
              </a:rPr>
              <a:t> h</a:t>
            </a:r>
            <a:endParaRPr lang="ja-JP" altLang="en-US" sz="2400"/>
          </a:p>
        </p:txBody>
      </p:sp>
      <p:sp>
        <p:nvSpPr>
          <p:cNvPr id="29705" name="正方形/長方形 13"/>
          <p:cNvSpPr>
            <a:spLocks noChangeArrowheads="1"/>
          </p:cNvSpPr>
          <p:nvPr/>
        </p:nvSpPr>
        <p:spPr bwMode="auto">
          <a:xfrm>
            <a:off x="2408238" y="5559425"/>
            <a:ext cx="5548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  <a:latin typeface="Arial" panose="020B0604020202020204" pitchFamily="34" charset="0"/>
              </a:rPr>
              <a:t> inevitably enhanced when Yt is bigger.</a:t>
            </a:r>
            <a:endParaRPr lang="ja-JP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50825" y="6308725"/>
            <a:ext cx="1081088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9707" name="テキスト ボックス 15"/>
          <p:cNvSpPr txBox="1">
            <a:spLocks noChangeArrowheads="1"/>
          </p:cNvSpPr>
          <p:nvPr/>
        </p:nvSpPr>
        <p:spPr bwMode="auto">
          <a:xfrm>
            <a:off x="1560513" y="6176963"/>
            <a:ext cx="71945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000">
                <a:solidFill>
                  <a:srgbClr val="FF0000"/>
                </a:solidFill>
                <a:latin typeface="Arial Black" panose="020B0A04020102020204" pitchFamily="34" charset="0"/>
              </a:rPr>
              <a:t>Big Yt requires more extra fields!</a:t>
            </a:r>
            <a:endParaRPr lang="ja-JP" altLang="en-US" sz="30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7950" y="333375"/>
            <a:ext cx="89646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00"/>
                </a:solidFill>
              </a:rPr>
              <a:t>Recently, I studied the vector-like quark model with exotic hypercharge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00"/>
                </a:solidFill>
              </a:rPr>
              <a:t>assuming one composite Higgs doublet: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267200" cy="309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681913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8179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6718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724400"/>
            <a:ext cx="374332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8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00"/>
            <a:ext cx="1262063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0" name="Oval 13"/>
          <p:cNvSpPr>
            <a:spLocks noChangeArrowheads="1"/>
          </p:cNvSpPr>
          <p:nvPr/>
        </p:nvSpPr>
        <p:spPr bwMode="auto">
          <a:xfrm>
            <a:off x="3886200" y="4343400"/>
            <a:ext cx="4572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0731" name="Line 14"/>
          <p:cNvSpPr>
            <a:spLocks noChangeShapeType="1"/>
          </p:cNvSpPr>
          <p:nvPr/>
        </p:nvSpPr>
        <p:spPr bwMode="auto">
          <a:xfrm flipH="1" flipV="1">
            <a:off x="1447800" y="4572000"/>
            <a:ext cx="3124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0732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019800"/>
            <a:ext cx="7620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3" name="Picture 16" descr="txp_fig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1166813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9987" y="6175931"/>
            <a:ext cx="4540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MH, </a:t>
            </a: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Phys.Re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ja-JP" altLang="ja-JP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D96 (2017) no.3, 035020</a:t>
            </a:r>
            <a: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1775"/>
            <a:ext cx="6757988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71628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99992" y="6309320"/>
            <a:ext cx="4540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MH, </a:t>
            </a: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Phys.Re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ja-JP" altLang="ja-JP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D96 (2017) no.3, 035020</a:t>
            </a:r>
            <a: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2250"/>
            <a:ext cx="26114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2859088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85800"/>
            <a:ext cx="2687638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6372225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228600" y="2743200"/>
            <a:ext cx="522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00"/>
                </a:solidFill>
              </a:rPr>
              <a:t>In the lowest order of the 1/M expansion,</a:t>
            </a:r>
          </a:p>
        </p:txBody>
      </p:sp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381000" y="5029200"/>
            <a:ext cx="324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00"/>
                </a:solidFill>
              </a:rPr>
              <a:t>In our case, we can show</a:t>
            </a:r>
          </a:p>
        </p:txBody>
      </p:sp>
      <p:pic>
        <p:nvPicPr>
          <p:cNvPr id="3482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5410200"/>
            <a:ext cx="5243512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3" descr="txp_fig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6" name="Picture 14" descr="txp_fig.b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0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7" name="Oval 15"/>
          <p:cNvSpPr>
            <a:spLocks noChangeArrowheads="1"/>
          </p:cNvSpPr>
          <p:nvPr/>
        </p:nvSpPr>
        <p:spPr bwMode="auto">
          <a:xfrm>
            <a:off x="2362200" y="167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4828" name="Oval 16"/>
          <p:cNvSpPr>
            <a:spLocks noChangeArrowheads="1"/>
          </p:cNvSpPr>
          <p:nvPr/>
        </p:nvSpPr>
        <p:spPr bwMode="auto">
          <a:xfrm>
            <a:off x="7010400" y="1066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4829" name="Oval 17"/>
          <p:cNvSpPr>
            <a:spLocks noChangeArrowheads="1"/>
          </p:cNvSpPr>
          <p:nvPr/>
        </p:nvSpPr>
        <p:spPr bwMode="auto">
          <a:xfrm>
            <a:off x="7010400" y="205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4830" name="Oval 18"/>
          <p:cNvSpPr>
            <a:spLocks noChangeArrowheads="1"/>
          </p:cNvSpPr>
          <p:nvPr/>
        </p:nvSpPr>
        <p:spPr bwMode="auto">
          <a:xfrm>
            <a:off x="3124200" y="16764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pic>
        <p:nvPicPr>
          <p:cNvPr id="34831" name="Picture 19" descr="txp_fig.b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1600200"/>
            <a:ext cx="2143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32" name="Rectangle 20"/>
          <p:cNvSpPr>
            <a:spLocks noChangeArrowheads="1"/>
          </p:cNvSpPr>
          <p:nvPr/>
        </p:nvSpPr>
        <p:spPr bwMode="auto">
          <a:xfrm>
            <a:off x="2209800" y="5486400"/>
            <a:ext cx="5257800" cy="1066800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5995988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10150"/>
            <a:ext cx="843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テキスト ボックス 1"/>
          <p:cNvSpPr txBox="1">
            <a:spLocks noChangeArrowheads="1"/>
          </p:cNvSpPr>
          <p:nvPr/>
        </p:nvSpPr>
        <p:spPr bwMode="auto">
          <a:xfrm flipH="1">
            <a:off x="611188" y="1052513"/>
            <a:ext cx="748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If an enhanced Yt is confirmed,  the mass of VLQ must be</a:t>
            </a:r>
            <a:endParaRPr lang="ja-JP" altLang="en-US" sz="2400"/>
          </a:p>
        </p:txBody>
      </p:sp>
      <p:pic>
        <p:nvPicPr>
          <p:cNvPr id="38915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708275"/>
            <a:ext cx="72040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70727"/>
            <a:ext cx="7016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475656" y="572364"/>
            <a:ext cx="5202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Fundamental composite </a:t>
            </a:r>
            <a:r>
              <a:rPr kumimoji="1" lang="en-US" altLang="ja-JP" sz="3200" dirty="0" smtClean="0"/>
              <a:t>Higgs</a:t>
            </a:r>
          </a:p>
          <a:p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and phase structure</a:t>
            </a:r>
            <a:endParaRPr kumimoji="1" lang="ja-JP" altLang="en-US" sz="3200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54" y="2265425"/>
            <a:ext cx="8242538" cy="104341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580112" y="3417902"/>
            <a:ext cx="3004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 smtClean="0">
                <a:solidFill>
                  <a:srgbClr val="3333CC"/>
                </a:solidFill>
                <a:latin typeface="Arial Black" panose="020B0A04020102020204" pitchFamily="34" charset="0"/>
              </a:rPr>
              <a:t>arXiv</a:t>
            </a:r>
            <a:r>
              <a:rPr lang="en-US" altLang="ja-JP" sz="2400" b="1" dirty="0">
                <a:solidFill>
                  <a:srgbClr val="3333CC"/>
                </a:solidFill>
                <a:latin typeface="Arial Black" panose="020B0A04020102020204" pitchFamily="34" charset="0"/>
              </a:rPr>
              <a:t>: </a:t>
            </a:r>
            <a:r>
              <a:rPr lang="en-US" altLang="ja-JP" sz="2400" b="1" dirty="0" smtClean="0">
                <a:solidFill>
                  <a:srgbClr val="3333CC"/>
                </a:solidFill>
                <a:latin typeface="Arial Black" panose="020B0A04020102020204" pitchFamily="34" charset="0"/>
              </a:rPr>
              <a:t>1402.0233</a:t>
            </a:r>
            <a:endParaRPr lang="en-US" altLang="ja-JP" sz="2400" b="1" dirty="0">
              <a:solidFill>
                <a:srgbClr val="3333CC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26" y="3988630"/>
            <a:ext cx="2470372" cy="80327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751046" y="4105967"/>
            <a:ext cx="3491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Composite Higgs based on</a:t>
            </a:r>
            <a:endParaRPr kumimoji="1" lang="ja-JP" altLang="en-US" dirty="0" smtClean="0"/>
          </a:p>
        </p:txBody>
      </p:sp>
      <p:sp>
        <p:nvSpPr>
          <p:cNvPr id="14" name="右矢印 13"/>
          <p:cNvSpPr/>
          <p:nvPr/>
        </p:nvSpPr>
        <p:spPr>
          <a:xfrm>
            <a:off x="395536" y="5352075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35088" y="5316088"/>
            <a:ext cx="7193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It seems the phase structure and/or the effective potential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is not yet fully analyzed.</a:t>
            </a:r>
            <a:endParaRPr kumimoji="1" lang="ja-JP" altLang="en-US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43986" y="1193620"/>
            <a:ext cx="3276600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7030A0"/>
                </a:solidFill>
              </a:rPr>
              <a:t>Work in progress</a:t>
            </a:r>
            <a:endParaRPr kumimoji="1" lang="ja-JP" altLang="en-US" sz="3200" b="1" dirty="0" smtClean="0">
              <a:solidFill>
                <a:srgbClr val="7030A0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69" y="4534727"/>
            <a:ext cx="1943100" cy="51435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5002744" y="4629276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 </a:t>
            </a:r>
            <a:r>
              <a:rPr kumimoji="1" lang="en-US" altLang="ja-JP" dirty="0" err="1" smtClean="0"/>
              <a:t>pNGBs</a:t>
            </a:r>
            <a:r>
              <a:rPr kumimoji="1" lang="en-US" altLang="ja-JP" dirty="0" smtClean="0"/>
              <a:t> = 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9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611560" y="764704"/>
            <a:ext cx="7677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Previously, I calculated an effective potential from a walking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gauge theory:</a:t>
            </a:r>
            <a:endParaRPr kumimoji="1" lang="ja-JP" altLang="en-US" dirty="0" smtClean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772816"/>
            <a:ext cx="4798801" cy="78893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1918315"/>
            <a:ext cx="1909200" cy="49793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354" y="2720054"/>
            <a:ext cx="1341600" cy="68546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487839" y="2831954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From</a:t>
            </a:r>
            <a:endParaRPr kumimoji="1" lang="ja-JP" altLang="en-US" dirty="0" smtClean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2685329"/>
            <a:ext cx="1677000" cy="70486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283968" y="281875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 </a:t>
            </a:r>
            <a:r>
              <a:rPr lang="en-US" altLang="ja-JP" dirty="0" smtClean="0"/>
              <a:t>w</a:t>
            </a:r>
            <a:r>
              <a:rPr kumimoji="1" lang="en-US" altLang="ja-JP" dirty="0" smtClean="0"/>
              <a:t>e find</a:t>
            </a:r>
            <a:endParaRPr kumimoji="1" lang="ja-JP" altLang="en-US" dirty="0" smtClean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3299" y="4640922"/>
            <a:ext cx="3044400" cy="743667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619672" y="4077072"/>
            <a:ext cx="320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the broken phase, it is</a:t>
            </a:r>
            <a:endParaRPr kumimoji="1" lang="ja-JP" altLang="en-US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28184" y="4781922"/>
            <a:ext cx="2634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m: dynamical mass</a:t>
            </a:r>
            <a:endParaRPr kumimoji="1" lang="ja-JP" altLang="en-US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3010154" y="1160367"/>
            <a:ext cx="4639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B050"/>
                </a:solidFill>
              </a:rPr>
              <a:t>MH, </a:t>
            </a:r>
            <a:r>
              <a:rPr lang="en-US" altLang="ja-JP" b="1" dirty="0" err="1" smtClean="0">
                <a:solidFill>
                  <a:srgbClr val="00B050"/>
                </a:solidFill>
              </a:rPr>
              <a:t>Phys.Rev</a:t>
            </a:r>
            <a:r>
              <a:rPr lang="en-US" altLang="ja-JP" b="1" dirty="0">
                <a:solidFill>
                  <a:srgbClr val="00B050"/>
                </a:solidFill>
              </a:rPr>
              <a:t>. D83 (2011) 096003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483729" y="5661248"/>
            <a:ext cx="1008112" cy="298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35696" y="5668403"/>
            <a:ext cx="6306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For</a:t>
            </a:r>
            <a:r>
              <a:rPr kumimoji="1" lang="en-US" altLang="ja-JP" dirty="0" smtClean="0"/>
              <a:t> many Higgs fields, it becomes complicated…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2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テキスト ボックス 1"/>
          <p:cNvSpPr txBox="1">
            <a:spLocks noChangeArrowheads="1"/>
          </p:cNvSpPr>
          <p:nvPr/>
        </p:nvSpPr>
        <p:spPr bwMode="auto">
          <a:xfrm>
            <a:off x="701675" y="2060575"/>
            <a:ext cx="741901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ja-JP" sz="2400" dirty="0"/>
              <a:t>Concept of Dynamical Symmetry Breaking Scenarios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altLang="ja-JP" sz="2400" dirty="0"/>
          </a:p>
          <a:p>
            <a:pPr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ja-JP" sz="2400" dirty="0" smtClean="0"/>
              <a:t>Composite Higgs and related topics</a:t>
            </a:r>
            <a:endParaRPr lang="en-US" altLang="ja-JP" sz="2400" dirty="0"/>
          </a:p>
          <a:p>
            <a:pPr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altLang="ja-JP" sz="2400" dirty="0"/>
          </a:p>
          <a:p>
            <a:pPr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ja-JP" sz="2400" dirty="0" smtClean="0"/>
              <a:t>Fundamental composite Higgs and phase structure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altLang="ja-JP" sz="2400" dirty="0" smtClean="0"/>
          </a:p>
          <a:p>
            <a:pPr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ja-JP" sz="2400" dirty="0" smtClean="0"/>
              <a:t>Summary</a:t>
            </a:r>
            <a:endParaRPr lang="ja-JP" altLang="en-US" sz="2400" dirty="0"/>
          </a:p>
        </p:txBody>
      </p:sp>
      <p:sp>
        <p:nvSpPr>
          <p:cNvPr id="10243" name="テキスト ボックス 2"/>
          <p:cNvSpPr txBox="1">
            <a:spLocks noChangeArrowheads="1"/>
          </p:cNvSpPr>
          <p:nvPr/>
        </p:nvSpPr>
        <p:spPr bwMode="auto">
          <a:xfrm>
            <a:off x="323850" y="692150"/>
            <a:ext cx="137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I will talk</a:t>
            </a: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47667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Probably, a NJL approach is useful for the first step.</a:t>
            </a:r>
            <a:endParaRPr kumimoji="1" lang="ja-JP" altLang="en-US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1484784"/>
            <a:ext cx="794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NJL model = linear sigma model + compositeness condition</a:t>
            </a:r>
            <a:endParaRPr kumimoji="1" lang="ja-JP" altLang="en-US" b="1" dirty="0" smtClean="0">
              <a:solidFill>
                <a:srgbClr val="0070C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5" y="2348880"/>
            <a:ext cx="8172400" cy="138839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87624" y="4139705"/>
            <a:ext cx="646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Z=0, λ=0 at the compositeness scale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NJL model</a:t>
            </a:r>
            <a:endParaRPr kumimoji="1" lang="ja-JP" altLang="en-US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01" y="4797152"/>
            <a:ext cx="6896922" cy="840437"/>
          </a:xfrm>
          <a:prstGeom prst="rect">
            <a:avLst/>
          </a:prstGeom>
        </p:spPr>
      </p:pic>
      <p:sp>
        <p:nvSpPr>
          <p:cNvPr id="7" name="右カーブ矢印 6"/>
          <p:cNvSpPr/>
          <p:nvPr/>
        </p:nvSpPr>
        <p:spPr>
          <a:xfrm>
            <a:off x="341784" y="3172847"/>
            <a:ext cx="539552" cy="21602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4644008" y="3068960"/>
            <a:ext cx="17281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403648" y="3861048"/>
            <a:ext cx="27363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31032" y="346860"/>
            <a:ext cx="7473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Let us study a linear sigma model without the kinetic terms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in the fundamental composite Higgs model:</a:t>
            </a:r>
            <a:endParaRPr kumimoji="1" lang="ja-JP" altLang="en-US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045547"/>
            <a:ext cx="2023665" cy="64138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83568" y="1331027"/>
            <a:ext cx="4153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Antisymmetrc</a:t>
            </a:r>
            <a:r>
              <a:rPr kumimoji="1" lang="en-US" altLang="ja-JP" dirty="0" smtClean="0"/>
              <a:t> composite scalar</a:t>
            </a:r>
            <a:endParaRPr kumimoji="1" lang="ja-JP" altLang="en-US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1489"/>
            <a:ext cx="361950" cy="36195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486866" y="2236613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 under SU(4)</a:t>
            </a:r>
            <a:endParaRPr kumimoji="1" lang="ja-JP" altLang="en-US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82570"/>
            <a:ext cx="5000625" cy="60007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89375" y="4047455"/>
            <a:ext cx="7024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Q: fermions in the fundamental representation of SU(4)</a:t>
            </a:r>
            <a:endParaRPr kumimoji="1" lang="ja-JP" altLang="en-US" dirty="0" smtClean="0"/>
          </a:p>
        </p:txBody>
      </p:sp>
      <p:sp>
        <p:nvSpPr>
          <p:cNvPr id="9" name="右矢印 8"/>
          <p:cNvSpPr/>
          <p:nvPr/>
        </p:nvSpPr>
        <p:spPr>
          <a:xfrm>
            <a:off x="467544" y="4797152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1680" y="4725144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After integrating out </a:t>
            </a:r>
            <a:endParaRPr kumimoji="1" lang="ja-JP" altLang="en-US" dirty="0" smtClean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99" y="4760193"/>
            <a:ext cx="361950" cy="36195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933950" y="476019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we obtain a NJL model.</a:t>
            </a:r>
            <a:endParaRPr kumimoji="1" lang="ja-JP" altLang="en-US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7664" y="5199583"/>
            <a:ext cx="720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After integrating out Q, we obtain the effective potential.</a:t>
            </a:r>
            <a:endParaRPr kumimoji="1" lang="ja-JP" altLang="en-US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5949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★</a:t>
            </a:r>
            <a:endParaRPr kumimoji="1" lang="ja-JP" altLang="en-US" dirty="0" smtClean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3745" y="5925857"/>
            <a:ext cx="5462393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How to introduce the top quark and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Yt</a:t>
            </a:r>
            <a:r>
              <a:rPr lang="en-US" altLang="ja-JP" b="1" dirty="0" smtClean="0">
                <a:solidFill>
                  <a:srgbClr val="FF0000"/>
                </a:solidFill>
              </a:rPr>
              <a:t>?</a:t>
            </a:r>
            <a:endParaRPr kumimoji="1" lang="ja-JP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56176" y="3356992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+ (</a:t>
            </a:r>
            <a:r>
              <a:rPr kumimoji="1" lang="en-US" altLang="ja-JP" dirty="0" err="1" smtClean="0"/>
              <a:t>h.c</a:t>
            </a:r>
            <a:r>
              <a:rPr kumimoji="1" lang="en-US" altLang="ja-JP" dirty="0" smtClean="0"/>
              <a:t>.)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620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193800" y="341313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Summary</a:t>
            </a:r>
          </a:p>
        </p:txBody>
      </p:sp>
      <p:pic>
        <p:nvPicPr>
          <p:cNvPr id="44035" name="Picture 3" descr="txp_fig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96875"/>
            <a:ext cx="6064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50825" y="1331913"/>
            <a:ext cx="84899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ja-JP" dirty="0"/>
              <a:t>There is a longstanding problem concerning with the origin of</a:t>
            </a:r>
          </a:p>
          <a:p>
            <a:pPr eaLnBrk="1" hangingPunct="1">
              <a:defRPr/>
            </a:pPr>
            <a:r>
              <a:rPr lang="en-US" altLang="ja-JP" dirty="0"/>
              <a:t>     the Higgs field. The Higgs compositeness is still important issue.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50825" y="2884488"/>
            <a:ext cx="830554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ja-JP" dirty="0" smtClean="0"/>
              <a:t>Unfortunately, the phase structure and/or the effective potential</a:t>
            </a:r>
          </a:p>
          <a:p>
            <a:pPr eaLnBrk="1" hangingPunct="1">
              <a:defRPr/>
            </a:pPr>
            <a:r>
              <a:rPr lang="en-US" altLang="ja-JP" dirty="0" smtClean="0"/>
              <a:t>     of the fundamental composite Higgs model is not yet fully</a:t>
            </a:r>
          </a:p>
          <a:p>
            <a:pPr eaLnBrk="1" hangingPunct="1">
              <a:defRPr/>
            </a:pPr>
            <a:r>
              <a:rPr lang="en-US" altLang="ja-JP" dirty="0"/>
              <a:t> </a:t>
            </a:r>
            <a:r>
              <a:rPr lang="en-US" altLang="ja-JP" dirty="0" smtClean="0"/>
              <a:t>    analyzed. Because a NJL approach is useful at the first step,</a:t>
            </a:r>
          </a:p>
          <a:p>
            <a:pPr eaLnBrk="1" hangingPunct="1">
              <a:defRPr/>
            </a:pPr>
            <a:r>
              <a:rPr lang="en-US" altLang="ja-JP" dirty="0"/>
              <a:t> </a:t>
            </a:r>
            <a:r>
              <a:rPr lang="en-US" altLang="ja-JP" dirty="0" smtClean="0"/>
              <a:t>    I discussed how to get the NJL model. But, many problems are</a:t>
            </a:r>
          </a:p>
          <a:p>
            <a:pPr eaLnBrk="1" hangingPunct="1">
              <a:defRPr/>
            </a:pPr>
            <a:r>
              <a:rPr lang="en-US" altLang="ja-JP" dirty="0"/>
              <a:t> </a:t>
            </a:r>
            <a:r>
              <a:rPr lang="en-US" altLang="ja-JP" dirty="0" smtClean="0"/>
              <a:t>    remai</a:t>
            </a:r>
            <a:r>
              <a:rPr lang="en-US" altLang="ja-JP" dirty="0" smtClean="0"/>
              <a:t>ning: How to incorporate the top quark?</a:t>
            </a:r>
          </a:p>
          <a:p>
            <a:pPr eaLnBrk="1" hangingPunct="1">
              <a:defRPr/>
            </a:pPr>
            <a:r>
              <a:rPr lang="en-US" altLang="ja-JP" dirty="0"/>
              <a:t> </a:t>
            </a:r>
            <a:r>
              <a:rPr lang="en-US" altLang="ja-JP" dirty="0" smtClean="0"/>
              <a:t>    How about the partially compositeness?</a:t>
            </a:r>
          </a:p>
          <a:p>
            <a:pPr eaLnBrk="1" hangingPunct="1">
              <a:defRPr/>
            </a:pPr>
            <a:r>
              <a:rPr lang="en-US" altLang="ja-JP" dirty="0"/>
              <a:t> </a:t>
            </a:r>
            <a:r>
              <a:rPr lang="en-US" altLang="ja-JP" dirty="0" smtClean="0"/>
              <a:t>     etc.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743200" y="2667000"/>
            <a:ext cx="3538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b="1">
                <a:solidFill>
                  <a:srgbClr val="000000"/>
                </a:solidFill>
                <a:latin typeface="Arial Black" panose="020B0A04020102020204" pitchFamily="34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36838"/>
            <a:ext cx="1276350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1027"/>
          <p:cNvSpPr>
            <a:spLocks noChangeArrowheads="1"/>
          </p:cNvSpPr>
          <p:nvPr/>
        </p:nvSpPr>
        <p:spPr bwMode="auto">
          <a:xfrm>
            <a:off x="2362200" y="2895600"/>
            <a:ext cx="5486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0">
                <a:solidFill>
                  <a:schemeClr val="tx2"/>
                </a:solidFill>
                <a:latin typeface="Arial" panose="020B0604020202020204" pitchFamily="34" charset="0"/>
              </a:rPr>
              <a:t>Concept of DSB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テキスト ボックス 1"/>
          <p:cNvSpPr txBox="1">
            <a:spLocks noChangeArrowheads="1"/>
          </p:cNvSpPr>
          <p:nvPr/>
        </p:nvSpPr>
        <p:spPr bwMode="auto">
          <a:xfrm>
            <a:off x="468313" y="333375"/>
            <a:ext cx="6346825" cy="461963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Spontaneous Symmetry Breaking (SSB) and DSB</a:t>
            </a:r>
            <a:endParaRPr lang="ja-JP" altLang="en-US" sz="2400"/>
          </a:p>
        </p:txBody>
      </p:sp>
      <p:sp>
        <p:nvSpPr>
          <p:cNvPr id="13315" name="テキスト ボックス 2"/>
          <p:cNvSpPr txBox="1">
            <a:spLocks noChangeArrowheads="1"/>
          </p:cNvSpPr>
          <p:nvPr/>
        </p:nvSpPr>
        <p:spPr bwMode="auto">
          <a:xfrm>
            <a:off x="492125" y="908050"/>
            <a:ext cx="78247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When a continuous group G spontaneously breaks down to H,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there appear </a:t>
            </a:r>
            <a:r>
              <a:rPr lang="en-US" altLang="ja-JP" sz="2400" dirty="0" err="1"/>
              <a:t>Nambu</a:t>
            </a:r>
            <a:r>
              <a:rPr lang="en-US" altLang="ja-JP" sz="2400" dirty="0"/>
              <a:t>-Goldstone Bosons (NGB’s) associated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with the broken currents J:</a:t>
            </a:r>
            <a:endParaRPr lang="ja-JP" altLang="en-US" sz="2400" dirty="0"/>
          </a:p>
        </p:txBody>
      </p:sp>
      <p:pic>
        <p:nvPicPr>
          <p:cNvPr id="13316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44738"/>
            <a:ext cx="19399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81350"/>
            <a:ext cx="82581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8" name="グループ化 10"/>
          <p:cNvGrpSpPr>
            <a:grpSpLocks/>
          </p:cNvGrpSpPr>
          <p:nvPr/>
        </p:nvGrpSpPr>
        <p:grpSpPr bwMode="auto">
          <a:xfrm>
            <a:off x="971550" y="4143375"/>
            <a:ext cx="3967163" cy="584200"/>
            <a:chOff x="1257121" y="3769997"/>
            <a:chExt cx="3966754" cy="584775"/>
          </a:xfrm>
        </p:grpSpPr>
        <p:pic>
          <p:nvPicPr>
            <p:cNvPr id="13322" name="図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121" y="3800071"/>
              <a:ext cx="792510" cy="505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3" name="テキスト ボックス 9"/>
            <p:cNvSpPr txBox="1">
              <a:spLocks noChangeArrowheads="1"/>
            </p:cNvSpPr>
            <p:nvPr/>
          </p:nvSpPr>
          <p:spPr bwMode="auto">
            <a:xfrm>
              <a:off x="2339752" y="3769997"/>
              <a:ext cx="28841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/>
                <a:t> </a:t>
              </a:r>
              <a:r>
                <a:rPr lang="en-US" altLang="ja-JP">
                  <a:solidFill>
                    <a:srgbClr val="FF0000"/>
                  </a:solidFill>
                </a:rPr>
                <a:t>order parameter</a:t>
              </a:r>
              <a:endParaRPr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3319" name="テキスト ボックス 11"/>
          <p:cNvSpPr txBox="1">
            <a:spLocks noChangeArrowheads="1"/>
          </p:cNvSpPr>
          <p:nvPr/>
        </p:nvSpPr>
        <p:spPr bwMode="auto">
          <a:xfrm>
            <a:off x="2195513" y="4927600"/>
            <a:ext cx="672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ym typeface="Wingdings" panose="05000000000000000000" pitchFamily="2" charset="2"/>
              </a:rPr>
              <a:t> If it is a composite operator, we may call this SSB</a:t>
            </a:r>
            <a:endParaRPr lang="ja-JP" altLang="en-US" sz="2400"/>
          </a:p>
        </p:txBody>
      </p:sp>
      <p:sp>
        <p:nvSpPr>
          <p:cNvPr id="13320" name="テキスト ボックス 12"/>
          <p:cNvSpPr txBox="1">
            <a:spLocks noChangeArrowheads="1"/>
          </p:cNvSpPr>
          <p:nvPr/>
        </p:nvSpPr>
        <p:spPr bwMode="auto">
          <a:xfrm>
            <a:off x="1127125" y="5397500"/>
            <a:ext cx="77485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500" b="1">
                <a:solidFill>
                  <a:srgbClr val="FF0000"/>
                </a:solidFill>
                <a:latin typeface="Arial Black" panose="020B0A04020102020204" pitchFamily="34" charset="0"/>
              </a:rPr>
              <a:t>Dynamical Symmetry Breaking</a:t>
            </a:r>
            <a:endParaRPr lang="ja-JP" altLang="en-US" sz="3500" b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テキスト ボックス 1"/>
          <p:cNvSpPr txBox="1">
            <a:spLocks noChangeArrowheads="1"/>
          </p:cNvSpPr>
          <p:nvPr/>
        </p:nvSpPr>
        <p:spPr bwMode="auto">
          <a:xfrm>
            <a:off x="635938" y="188218"/>
            <a:ext cx="503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For the EW gauge symmetry breaking, </a:t>
            </a:r>
            <a:endParaRPr lang="ja-JP" altLang="en-US" sz="2400"/>
          </a:p>
        </p:txBody>
      </p:sp>
      <p:pic>
        <p:nvPicPr>
          <p:cNvPr id="1536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875" y="851793"/>
            <a:ext cx="47053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テキスト ボックス 3"/>
          <p:cNvSpPr txBox="1">
            <a:spLocks noChangeArrowheads="1"/>
          </p:cNvSpPr>
          <p:nvPr/>
        </p:nvSpPr>
        <p:spPr bwMode="auto">
          <a:xfrm>
            <a:off x="89346" y="3995823"/>
            <a:ext cx="8947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The SM answers that the order </a:t>
            </a:r>
            <a:r>
              <a:rPr lang="en-US" altLang="ja-JP" sz="2400" dirty="0" err="1"/>
              <a:t>param</a:t>
            </a:r>
            <a:r>
              <a:rPr lang="en-US" altLang="ja-JP" sz="2400" dirty="0"/>
              <a:t>. is the elementary scalar field H,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so called the Higgs doublet:</a:t>
            </a:r>
            <a:endParaRPr lang="ja-JP" altLang="en-US" sz="2400" dirty="0"/>
          </a:p>
        </p:txBody>
      </p:sp>
      <p:pic>
        <p:nvPicPr>
          <p:cNvPr id="1536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26" y="5010820"/>
            <a:ext cx="16700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テキスト ボックス 5"/>
          <p:cNvSpPr txBox="1">
            <a:spLocks noChangeArrowheads="1"/>
          </p:cNvSpPr>
          <p:nvPr/>
        </p:nvSpPr>
        <p:spPr bwMode="auto">
          <a:xfrm>
            <a:off x="708963" y="1461393"/>
            <a:ext cx="7154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we know the scale is v=246 GeV, which corresponds to </a:t>
            </a:r>
            <a:endParaRPr lang="ja-JP" altLang="en-US" sz="2400"/>
          </a:p>
        </p:txBody>
      </p:sp>
      <p:pic>
        <p:nvPicPr>
          <p:cNvPr id="15367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788" y="1534418"/>
            <a:ext cx="695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8" name="グループ化 1"/>
          <p:cNvGrpSpPr>
            <a:grpSpLocks/>
          </p:cNvGrpSpPr>
          <p:nvPr/>
        </p:nvGrpSpPr>
        <p:grpSpPr bwMode="auto">
          <a:xfrm>
            <a:off x="780400" y="2802831"/>
            <a:ext cx="5762625" cy="1260475"/>
            <a:chOff x="755650" y="3090863"/>
            <a:chExt cx="5762625" cy="1259977"/>
          </a:xfrm>
        </p:grpSpPr>
        <p:pic>
          <p:nvPicPr>
            <p:cNvPr id="15373" name="図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251" y="3169534"/>
              <a:ext cx="1981064" cy="1069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図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3141492"/>
              <a:ext cx="1981064" cy="1069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図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3875" y="3208856"/>
              <a:ext cx="2114400" cy="1141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直線コネクタ 14"/>
            <p:cNvCxnSpPr/>
            <p:nvPr/>
          </p:nvCxnSpPr>
          <p:spPr bwMode="auto">
            <a:xfrm flipV="1">
              <a:off x="2786063" y="3666897"/>
              <a:ext cx="1616075" cy="38085"/>
            </a:xfrm>
            <a:prstGeom prst="line">
              <a:avLst/>
            </a:prstGeom>
            <a:ln w="44450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7" name="テキスト ボックス 15"/>
            <p:cNvSpPr txBox="1">
              <a:spLocks noChangeArrowheads="1"/>
            </p:cNvSpPr>
            <p:nvPr/>
          </p:nvSpPr>
          <p:spPr bwMode="auto">
            <a:xfrm>
              <a:off x="2615579" y="3133259"/>
              <a:ext cx="338530" cy="461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v</a:t>
              </a:r>
              <a:endParaRPr lang="ja-JP" altLang="en-US" sz="2400"/>
            </a:p>
          </p:txBody>
        </p:sp>
        <p:sp>
          <p:nvSpPr>
            <p:cNvPr id="15378" name="テキスト ボックス 16"/>
            <p:cNvSpPr txBox="1">
              <a:spLocks noChangeArrowheads="1"/>
            </p:cNvSpPr>
            <p:nvPr/>
          </p:nvSpPr>
          <p:spPr bwMode="auto">
            <a:xfrm>
              <a:off x="4199641" y="3090863"/>
              <a:ext cx="338530" cy="461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/>
                <a:t>v</a:t>
              </a:r>
              <a:endParaRPr lang="ja-JP" altLang="en-US" sz="2400"/>
            </a:p>
          </p:txBody>
        </p:sp>
      </p:grpSp>
      <p:pic>
        <p:nvPicPr>
          <p:cNvPr id="15369" name="図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450" y="3252093"/>
            <a:ext cx="16097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右矢印 20"/>
          <p:cNvSpPr/>
          <p:nvPr/>
        </p:nvSpPr>
        <p:spPr>
          <a:xfrm>
            <a:off x="3067914" y="4991770"/>
            <a:ext cx="1035050" cy="465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5371" name="テキスト ボックス 21"/>
          <p:cNvSpPr txBox="1">
            <a:spLocks noChangeArrowheads="1"/>
          </p:cNvSpPr>
          <p:nvPr/>
        </p:nvSpPr>
        <p:spPr bwMode="auto">
          <a:xfrm>
            <a:off x="4450034" y="4869984"/>
            <a:ext cx="3797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FF0000"/>
                </a:solidFill>
              </a:rPr>
              <a:t>Is this really elementary?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pic>
        <p:nvPicPr>
          <p:cNvPr id="15372" name="図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688" y="2061468"/>
            <a:ext cx="58864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テキスト ボックス 7"/>
          <p:cNvSpPr txBox="1">
            <a:spLocks noChangeArrowheads="1"/>
          </p:cNvSpPr>
          <p:nvPr/>
        </p:nvSpPr>
        <p:spPr bwMode="auto">
          <a:xfrm>
            <a:off x="4426888" y="5301208"/>
            <a:ext cx="2078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70C0"/>
                </a:solidFill>
              </a:rPr>
              <a:t>If composite,</a:t>
            </a:r>
            <a:endParaRPr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20" name="テキスト ボックス 8"/>
          <p:cNvSpPr txBox="1">
            <a:spLocks noChangeArrowheads="1"/>
          </p:cNvSpPr>
          <p:nvPr/>
        </p:nvSpPr>
        <p:spPr bwMode="auto">
          <a:xfrm>
            <a:off x="1229663" y="5834201"/>
            <a:ext cx="7283450" cy="954087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 there must exist more fundamental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 theory beyond the SM!!</a:t>
            </a:r>
            <a:endParaRPr lang="ja-JP" altLang="en-US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5137" y="294220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Note that</a:t>
            </a:r>
            <a:endParaRPr kumimoji="1" lang="ja-JP" altLang="en-US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7234" y="1001359"/>
            <a:ext cx="70230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Nambu-Jona-Lasinio</a:t>
            </a:r>
            <a:r>
              <a:rPr kumimoji="1" lang="en-US" altLang="ja-JP" sz="3200" dirty="0" smtClean="0"/>
              <a:t> Model played </a:t>
            </a:r>
            <a:endParaRPr kumimoji="1" lang="en-US" altLang="ja-JP" sz="3200" dirty="0" smtClean="0"/>
          </a:p>
          <a:p>
            <a:r>
              <a:rPr kumimoji="1" lang="en-US" altLang="ja-JP" sz="3200" dirty="0" smtClean="0"/>
              <a:t>an </a:t>
            </a:r>
            <a:r>
              <a:rPr kumimoji="1" lang="en-US" altLang="ja-JP" sz="3200" dirty="0" smtClean="0"/>
              <a:t>important </a:t>
            </a:r>
            <a:r>
              <a:rPr kumimoji="1" lang="en-US" altLang="ja-JP" sz="3200" dirty="0" smtClean="0"/>
              <a:t>role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at the first step of SSB. </a:t>
            </a:r>
            <a:endParaRPr kumimoji="1" lang="ja-JP" altLang="en-US" sz="32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72" y="2108635"/>
            <a:ext cx="7189599" cy="87610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74017" y="6054248"/>
            <a:ext cx="6544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b="1" dirty="0" smtClean="0">
                <a:solidFill>
                  <a:srgbClr val="92D050"/>
                </a:solidFill>
              </a:rPr>
              <a:t>The NJL model is still useful.</a:t>
            </a:r>
            <a:endParaRPr kumimoji="1" lang="ja-JP" altLang="en-US" sz="4000" b="1" dirty="0" smtClean="0">
              <a:solidFill>
                <a:srgbClr val="92D05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62660" y="3078334"/>
            <a:ext cx="35830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For low-energy 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QCD:</a:t>
            </a:r>
          </a:p>
        </p:txBody>
      </p:sp>
      <p:pic>
        <p:nvPicPr>
          <p:cNvPr id="8" name="Picture 3" descr="txp_fig.b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031" y="3809454"/>
            <a:ext cx="7210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64544" y="4734966"/>
            <a:ext cx="1173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 Black" panose="020B0A04020102020204" pitchFamily="34" charset="0"/>
              </a:rPr>
              <a:t>NGB:</a:t>
            </a:r>
          </a:p>
        </p:txBody>
      </p:sp>
      <p:pic>
        <p:nvPicPr>
          <p:cNvPr id="10" name="Picture 5" descr="txp_fig.b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744" y="4658766"/>
            <a:ext cx="162242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図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56" y="5533479"/>
            <a:ext cx="2241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8"/>
          <p:cNvSpPr txBox="1">
            <a:spLocks noChangeArrowheads="1"/>
          </p:cNvSpPr>
          <p:nvPr/>
        </p:nvSpPr>
        <p:spPr bwMode="auto">
          <a:xfrm>
            <a:off x="6807969" y="5533479"/>
            <a:ext cx="15049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500" b="1">
                <a:solidFill>
                  <a:srgbClr val="FF0000"/>
                </a:solidFill>
                <a:latin typeface="Arial Black" panose="020B0A04020102020204" pitchFamily="34" charset="0"/>
              </a:rPr>
              <a:t>DSB!!</a:t>
            </a:r>
            <a:endParaRPr lang="ja-JP" altLang="en-US" sz="3500" b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テキスト ボックス 9"/>
          <p:cNvSpPr txBox="1">
            <a:spLocks noChangeArrowheads="1"/>
          </p:cNvSpPr>
          <p:nvPr/>
        </p:nvSpPr>
        <p:spPr bwMode="auto">
          <a:xfrm>
            <a:off x="715144" y="5419179"/>
            <a:ext cx="2786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</a:t>
            </a:r>
            <a:r>
              <a:rPr lang="en-US" altLang="ja-JP" sz="2800">
                <a:latin typeface="Arial Black" panose="020B0A04020102020204" pitchFamily="34" charset="0"/>
              </a:rPr>
              <a:t>order param:</a:t>
            </a:r>
            <a:endParaRPr lang="ja-JP" altLang="en-US" sz="280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06500" y="549275"/>
            <a:ext cx="6046848" cy="584775"/>
          </a:xfrm>
          <a:prstGeom prst="rect">
            <a:avLst/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3200" dirty="0" smtClean="0"/>
              <a:t>Composite Higgs and related topics</a:t>
            </a:r>
            <a:endParaRPr lang="ja-JP" altLang="en-US" sz="3200" dirty="0"/>
          </a:p>
        </p:txBody>
      </p:sp>
      <p:sp>
        <p:nvSpPr>
          <p:cNvPr id="17411" name="テキスト ボックス 2"/>
          <p:cNvSpPr txBox="1">
            <a:spLocks noChangeArrowheads="1"/>
          </p:cNvSpPr>
          <p:nvPr/>
        </p:nvSpPr>
        <p:spPr bwMode="auto">
          <a:xfrm>
            <a:off x="971550" y="1417638"/>
            <a:ext cx="4335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70C0"/>
                </a:solidFill>
              </a:rPr>
              <a:t>There are many DSB approaches:</a:t>
            </a:r>
            <a:endParaRPr lang="ja-JP" altLang="en-US" sz="2400">
              <a:solidFill>
                <a:srgbClr val="0070C0"/>
              </a:solidFill>
            </a:endParaRPr>
          </a:p>
        </p:txBody>
      </p:sp>
      <p:sp>
        <p:nvSpPr>
          <p:cNvPr id="17412" name="テキスト ボックス 3"/>
          <p:cNvSpPr txBox="1">
            <a:spLocks noChangeArrowheads="1"/>
          </p:cNvSpPr>
          <p:nvPr/>
        </p:nvSpPr>
        <p:spPr bwMode="auto">
          <a:xfrm>
            <a:off x="1116013" y="2163763"/>
            <a:ext cx="58368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ja-JP" sz="2400" dirty="0"/>
              <a:t>Technicolor/Walking TC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ja-JP" sz="2400" dirty="0"/>
              <a:t>Little Higgs models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ja-JP" sz="2400" dirty="0" smtClean="0"/>
              <a:t>Pseudo </a:t>
            </a:r>
            <a:r>
              <a:rPr lang="en-US" altLang="ja-JP" sz="2400" dirty="0" err="1"/>
              <a:t>Nambu</a:t>
            </a:r>
            <a:r>
              <a:rPr lang="en-US" altLang="ja-JP" sz="2400" dirty="0"/>
              <a:t>-Goldstone Boson (</a:t>
            </a:r>
            <a:r>
              <a:rPr lang="en-US" altLang="ja-JP" sz="2400" dirty="0" err="1"/>
              <a:t>pNGB</a:t>
            </a:r>
            <a:r>
              <a:rPr lang="en-US" altLang="ja-JP" sz="2400" dirty="0" smtClean="0"/>
              <a:t>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ja-JP" sz="2400" dirty="0" smtClean="0"/>
              <a:t>Hint from vector-like quark models</a:t>
            </a:r>
            <a:endParaRPr lang="ja-JP" altLang="en-US" sz="2400" dirty="0"/>
          </a:p>
        </p:txBody>
      </p:sp>
      <p:sp>
        <p:nvSpPr>
          <p:cNvPr id="17413" name="テキスト ボックス 4"/>
          <p:cNvSpPr txBox="1">
            <a:spLocks noChangeArrowheads="1"/>
          </p:cNvSpPr>
          <p:nvPr/>
        </p:nvSpPr>
        <p:spPr bwMode="auto">
          <a:xfrm>
            <a:off x="1547664" y="3786604"/>
            <a:ext cx="695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etc.</a:t>
            </a:r>
            <a:endParaRPr lang="ja-JP" altLang="en-US" sz="2400" dirty="0"/>
          </a:p>
        </p:txBody>
      </p:sp>
      <p:pic>
        <p:nvPicPr>
          <p:cNvPr id="17414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6425"/>
            <a:ext cx="57626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テキスト ボックス 1"/>
          <p:cNvSpPr txBox="1">
            <a:spLocks noChangeArrowheads="1"/>
          </p:cNvSpPr>
          <p:nvPr/>
        </p:nvSpPr>
        <p:spPr bwMode="auto">
          <a:xfrm>
            <a:off x="468313" y="476250"/>
            <a:ext cx="3033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1. Technicolor (TC)</a:t>
            </a:r>
            <a:endParaRPr lang="ja-JP" altLang="en-US" sz="2800"/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3635375" y="566738"/>
            <a:ext cx="5348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Courier New" panose="02070309020205020404" pitchFamily="49" charset="0"/>
              </a:rPr>
              <a:t>S. Weinberg</a:t>
            </a:r>
            <a:r>
              <a:rPr lang="en-US" altLang="ja-JP" sz="2000">
                <a:latin typeface="Courier New" panose="02070309020205020404" pitchFamily="49" charset="0"/>
              </a:rPr>
              <a:t>,</a:t>
            </a:r>
            <a:r>
              <a:rPr lang="en-US" altLang="ja-JP" sz="1400">
                <a:latin typeface="Courier New" panose="02070309020205020404" pitchFamily="49" charset="0"/>
              </a:rPr>
              <a:t>PRD13,974(1976);PRD19,1277(1979);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Courier New" panose="02070309020205020404" pitchFamily="49" charset="0"/>
              </a:rPr>
              <a:t>L. Susskind, PRD20,2619(1979).</a:t>
            </a:r>
          </a:p>
        </p:txBody>
      </p:sp>
      <p:pic>
        <p:nvPicPr>
          <p:cNvPr id="18436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33600"/>
            <a:ext cx="6718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テキスト ボックス 4"/>
          <p:cNvSpPr txBox="1">
            <a:spLocks noChangeArrowheads="1"/>
          </p:cNvSpPr>
          <p:nvPr/>
        </p:nvSpPr>
        <p:spPr bwMode="auto">
          <a:xfrm>
            <a:off x="684213" y="1382713"/>
            <a:ext cx="674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We may just scale up the QCD scale to the EW scale,</a:t>
            </a:r>
            <a:endParaRPr lang="ja-JP" altLang="en-US" sz="2400"/>
          </a:p>
        </p:txBody>
      </p:sp>
      <p:sp>
        <p:nvSpPr>
          <p:cNvPr id="18438" name="テキスト ボックス 5"/>
          <p:cNvSpPr txBox="1">
            <a:spLocks noChangeArrowheads="1"/>
          </p:cNvSpPr>
          <p:nvPr/>
        </p:nvSpPr>
        <p:spPr bwMode="auto">
          <a:xfrm>
            <a:off x="684213" y="3068638"/>
            <a:ext cx="66976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70C0"/>
                </a:solidFill>
              </a:rPr>
              <a:t>The experiments already have showed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</a:t>
            </a:r>
            <a:r>
              <a:rPr lang="en-US" altLang="ja-JP" sz="3600">
                <a:solidFill>
                  <a:srgbClr val="FF0000"/>
                </a:solidFill>
                <a:latin typeface="Arial Black" panose="020B0A04020102020204" pitchFamily="34" charset="0"/>
              </a:rPr>
              <a:t>Nature is Not so Simple.</a:t>
            </a:r>
            <a:endParaRPr lang="ja-JP" altLang="en-US" sz="36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8439" name="テキスト ボックス 6"/>
          <p:cNvSpPr txBox="1">
            <a:spLocks noChangeArrowheads="1"/>
          </p:cNvSpPr>
          <p:nvPr/>
        </p:nvSpPr>
        <p:spPr bwMode="auto">
          <a:xfrm>
            <a:off x="522288" y="4357688"/>
            <a:ext cx="295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ja-JP" sz="2400"/>
              <a:t>Existence of h(125)</a:t>
            </a:r>
            <a:endParaRPr lang="ja-JP" altLang="en-US" sz="2400"/>
          </a:p>
        </p:txBody>
      </p:sp>
      <p:sp>
        <p:nvSpPr>
          <p:cNvPr id="18440" name="AutoShape 4"/>
          <p:cNvSpPr>
            <a:spLocks noChangeArrowheads="1"/>
          </p:cNvSpPr>
          <p:nvPr/>
        </p:nvSpPr>
        <p:spPr bwMode="auto">
          <a:xfrm>
            <a:off x="3678238" y="4495800"/>
            <a:ext cx="533400" cy="2286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1" name="テキスト ボックス 8"/>
          <p:cNvSpPr txBox="1">
            <a:spLocks noChangeArrowheads="1"/>
          </p:cNvSpPr>
          <p:nvPr/>
        </p:nvSpPr>
        <p:spPr bwMode="auto">
          <a:xfrm>
            <a:off x="4356100" y="4357688"/>
            <a:ext cx="2894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Higgless/heavy Higgs</a:t>
            </a:r>
            <a:endParaRPr lang="ja-JP" altLang="en-US" sz="2400"/>
          </a:p>
        </p:txBody>
      </p:sp>
      <p:sp>
        <p:nvSpPr>
          <p:cNvPr id="18442" name="テキスト ボックス 9"/>
          <p:cNvSpPr txBox="1">
            <a:spLocks noChangeArrowheads="1"/>
          </p:cNvSpPr>
          <p:nvPr/>
        </p:nvSpPr>
        <p:spPr bwMode="auto">
          <a:xfrm>
            <a:off x="539750" y="5084763"/>
            <a:ext cx="3290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ja-JP" sz="2400"/>
              <a:t>Precision Test, S &lt; 0.1</a:t>
            </a:r>
            <a:endParaRPr lang="ja-JP" altLang="en-US" sz="2400"/>
          </a:p>
        </p:txBody>
      </p:sp>
      <p:sp>
        <p:nvSpPr>
          <p:cNvPr id="18443" name="AutoShape 4"/>
          <p:cNvSpPr>
            <a:spLocks noChangeArrowheads="1"/>
          </p:cNvSpPr>
          <p:nvPr/>
        </p:nvSpPr>
        <p:spPr bwMode="auto">
          <a:xfrm>
            <a:off x="3894138" y="5157788"/>
            <a:ext cx="533400" cy="2286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4" name="テキスト ボックス 11"/>
          <p:cNvSpPr txBox="1">
            <a:spLocks noChangeArrowheads="1"/>
          </p:cNvSpPr>
          <p:nvPr/>
        </p:nvSpPr>
        <p:spPr bwMode="auto">
          <a:xfrm>
            <a:off x="4699000" y="5040313"/>
            <a:ext cx="2208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Big S-parameter</a:t>
            </a:r>
            <a:endParaRPr lang="ja-JP" altLang="en-US" sz="2400"/>
          </a:p>
        </p:txBody>
      </p:sp>
      <p:sp>
        <p:nvSpPr>
          <p:cNvPr id="18445" name="テキスト ボックス 12"/>
          <p:cNvSpPr txBox="1">
            <a:spLocks noChangeArrowheads="1"/>
          </p:cNvSpPr>
          <p:nvPr/>
        </p:nvSpPr>
        <p:spPr bwMode="auto">
          <a:xfrm>
            <a:off x="612775" y="5805488"/>
            <a:ext cx="1871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en-US" altLang="ja-JP" sz="2400"/>
              <a:t>No exotica</a:t>
            </a:r>
            <a:endParaRPr lang="ja-JP" altLang="en-US" sz="2400"/>
          </a:p>
        </p:txBody>
      </p:sp>
      <p:sp>
        <p:nvSpPr>
          <p:cNvPr id="18446" name="AutoShape 4"/>
          <p:cNvSpPr>
            <a:spLocks noChangeArrowheads="1"/>
          </p:cNvSpPr>
          <p:nvPr/>
        </p:nvSpPr>
        <p:spPr bwMode="auto">
          <a:xfrm>
            <a:off x="2814638" y="5937250"/>
            <a:ext cx="533400" cy="2286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7" name="テキスト ボックス 14"/>
          <p:cNvSpPr txBox="1">
            <a:spLocks noChangeArrowheads="1"/>
          </p:cNvSpPr>
          <p:nvPr/>
        </p:nvSpPr>
        <p:spPr bwMode="auto">
          <a:xfrm>
            <a:off x="3635375" y="5783263"/>
            <a:ext cx="285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Many Technihadrons,</a:t>
            </a:r>
            <a:endParaRPr lang="ja-JP" altLang="en-US" sz="2400"/>
          </a:p>
        </p:txBody>
      </p:sp>
      <p:pic>
        <p:nvPicPr>
          <p:cNvPr id="18448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5813425"/>
            <a:ext cx="352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13425"/>
            <a:ext cx="414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テキスト ボックス 17"/>
          <p:cNvSpPr txBox="1">
            <a:spLocks noChangeArrowheads="1"/>
          </p:cNvSpPr>
          <p:nvPr/>
        </p:nvSpPr>
        <p:spPr bwMode="auto">
          <a:xfrm>
            <a:off x="8051800" y="5848350"/>
            <a:ext cx="696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etc.</a:t>
            </a:r>
            <a:endParaRPr lang="ja-JP" altLang="en-US" sz="2400"/>
          </a:p>
        </p:txBody>
      </p:sp>
      <p:sp>
        <p:nvSpPr>
          <p:cNvPr id="18451" name="テキスト ボックス 1"/>
          <p:cNvSpPr txBox="1">
            <a:spLocks noChangeArrowheads="1"/>
          </p:cNvSpPr>
          <p:nvPr/>
        </p:nvSpPr>
        <p:spPr bwMode="auto">
          <a:xfrm>
            <a:off x="7118350" y="5919788"/>
            <a:ext cx="261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/>
              <a:t>,</a:t>
            </a: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5961063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733800" y="1295400"/>
            <a:ext cx="4751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(1 </a:t>
            </a:r>
            <a:r>
              <a:rPr lang="en-US" altLang="ja-JP" sz="2400">
                <a:latin typeface="Arial" panose="020B0604020202020204" pitchFamily="34" charset="0"/>
              </a:rPr>
              <a:t>Family type = 4 weak doublets)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284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Black" panose="020B0A04020102020204" pitchFamily="34" charset="0"/>
              </a:rPr>
              <a:t>QCD-like TC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0"/>
            <a:ext cx="1908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172200"/>
            <a:ext cx="14462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304800"/>
            <a:ext cx="5889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u="sng">
                <a:solidFill>
                  <a:srgbClr val="FF0000"/>
                </a:solidFill>
                <a:latin typeface="Arial Black" panose="020B0A04020102020204" pitchFamily="34" charset="0"/>
              </a:rPr>
              <a:t>Constraint from Precision measurements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191000" y="1828800"/>
            <a:ext cx="4405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chemeClr val="accent2"/>
                </a:solidFill>
              </a:rPr>
              <a:t>Peskin &amp; Takeuchi; Holdom &amp; Terning, Gorden &amp; Landall</a:t>
            </a:r>
            <a:endParaRPr lang="en-US" altLang="ja-JP" sz="160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553200" y="2590800"/>
            <a:ext cx="90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For 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315200" y="28194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TC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620000" y="259080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= 4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934200" y="3352800"/>
            <a:ext cx="133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S = 1.6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S 1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71.125"/>
  <p:tag name="PICTUREFILESIZE" val="10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SU(2)_L \times SU(2)_R \to SU(2)_V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283.875"/>
  <p:tag name="PICTUREFILESIZE" val="1293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pi^\pm$, $\pi^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63.875"/>
  <p:tag name="PICTUREFILESIZE" val="333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bar{q}_L H Q_R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69.875"/>
  <p:tag name="PICTUREFILESIZE" val="33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, T, \chi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54"/>
  <p:tag name="PICTUREFILESIZE" val="246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, T, \chi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54"/>
  <p:tag name="PICTUREFILESIZE" val="24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ambd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75"/>
  <p:tag name="PICTUREFILESIZE" val="5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S. 4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26.875"/>
  <p:tag name="PICTUREFILESIZE" val="1326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dirty="0" smtClean="0"/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4190</TotalTime>
  <Words>888</Words>
  <Application>Microsoft Office PowerPoint</Application>
  <PresentationFormat>画面に合わせる (4:3)</PresentationFormat>
  <Paragraphs>155</Paragraphs>
  <Slides>23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23</vt:i4>
      </vt:variant>
    </vt:vector>
  </HeadingPairs>
  <TitlesOfParts>
    <vt:vector size="38" baseType="lpstr">
      <vt:lpstr>Arial Unicode MS</vt:lpstr>
      <vt:lpstr>ＭＳ Ｐゴシック</vt:lpstr>
      <vt:lpstr>ＭＳ Ｐ明朝</vt:lpstr>
      <vt:lpstr>Arial</vt:lpstr>
      <vt:lpstr>Arial Black</vt:lpstr>
      <vt:lpstr>Courier New</vt:lpstr>
      <vt:lpstr>Lucida Sans Unicode</vt:lpstr>
      <vt:lpstr>Times New Roman</vt:lpstr>
      <vt:lpstr>Wingdings</vt:lpstr>
      <vt:lpstr>標準デザイン</vt:lpstr>
      <vt:lpstr>1_標準デザイン</vt:lpstr>
      <vt:lpstr>2_標準デザイン</vt:lpstr>
      <vt:lpstr>3_標準デザイン</vt:lpstr>
      <vt:lpstr>4_標準デザイン</vt:lpstr>
      <vt:lpstr>5_標準デザイン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micky3</dc:creator>
  <cp:lastModifiedBy>micky3</cp:lastModifiedBy>
  <cp:revision>176</cp:revision>
  <dcterms:created xsi:type="dcterms:W3CDTF">1601-01-01T00:00:00Z</dcterms:created>
  <dcterms:modified xsi:type="dcterms:W3CDTF">2019-11-22T21:07:04Z</dcterms:modified>
</cp:coreProperties>
</file>