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65" r:id="rId2"/>
    <p:sldId id="466" r:id="rId3"/>
    <p:sldId id="467" r:id="rId4"/>
    <p:sldId id="519" r:id="rId5"/>
    <p:sldId id="468" r:id="rId6"/>
    <p:sldId id="470" r:id="rId7"/>
    <p:sldId id="469" r:id="rId8"/>
    <p:sldId id="474" r:id="rId9"/>
    <p:sldId id="471" r:id="rId10"/>
    <p:sldId id="473" r:id="rId11"/>
    <p:sldId id="476" r:id="rId12"/>
    <p:sldId id="477" r:id="rId13"/>
    <p:sldId id="475" r:id="rId14"/>
    <p:sldId id="481" r:id="rId15"/>
    <p:sldId id="482" r:id="rId16"/>
    <p:sldId id="478" r:id="rId17"/>
    <p:sldId id="479" r:id="rId18"/>
    <p:sldId id="480" r:id="rId19"/>
    <p:sldId id="483" r:id="rId20"/>
    <p:sldId id="484" r:id="rId21"/>
    <p:sldId id="515" r:id="rId22"/>
    <p:sldId id="505" r:id="rId23"/>
    <p:sldId id="486" r:id="rId24"/>
    <p:sldId id="487" r:id="rId25"/>
    <p:sldId id="488" r:id="rId26"/>
    <p:sldId id="490" r:id="rId27"/>
    <p:sldId id="493" r:id="rId28"/>
    <p:sldId id="494" r:id="rId29"/>
    <p:sldId id="495" r:id="rId30"/>
    <p:sldId id="496" r:id="rId31"/>
    <p:sldId id="497" r:id="rId32"/>
    <p:sldId id="498" r:id="rId33"/>
    <p:sldId id="500" r:id="rId34"/>
    <p:sldId id="501" r:id="rId35"/>
    <p:sldId id="499" r:id="rId36"/>
    <p:sldId id="502" r:id="rId37"/>
    <p:sldId id="503" r:id="rId38"/>
    <p:sldId id="504" r:id="rId39"/>
    <p:sldId id="506" r:id="rId40"/>
    <p:sldId id="507" r:id="rId41"/>
    <p:sldId id="508" r:id="rId42"/>
    <p:sldId id="509" r:id="rId43"/>
    <p:sldId id="520" r:id="rId44"/>
    <p:sldId id="521" r:id="rId45"/>
    <p:sldId id="510" r:id="rId46"/>
    <p:sldId id="524" r:id="rId47"/>
    <p:sldId id="511" r:id="rId48"/>
    <p:sldId id="522" r:id="rId49"/>
    <p:sldId id="523" r:id="rId50"/>
    <p:sldId id="513" r:id="rId51"/>
    <p:sldId id="514" r:id="rId52"/>
    <p:sldId id="516" r:id="rId53"/>
    <p:sldId id="517" r:id="rId54"/>
    <p:sldId id="518" r:id="rId5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EFEFEF"/>
    <a:srgbClr val="C7EDCC"/>
    <a:srgbClr val="FF6600"/>
    <a:srgbClr val="0066B8"/>
    <a:srgbClr val="292929"/>
    <a:srgbClr val="E7E7E7"/>
    <a:srgbClr val="A2B1CF"/>
    <a:srgbClr val="2C2C2C"/>
    <a:srgbClr val="ABA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 varScale="1">
        <p:scale>
          <a:sx n="107" d="100"/>
          <a:sy n="107" d="100"/>
        </p:scale>
        <p:origin x="330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53A125-A3A4-4094-AE10-553787F9D985}" type="datetimeFigureOut">
              <a:rPr lang="zh-CN" altLang="en-US"/>
              <a:pPr>
                <a:defRPr/>
              </a:pPr>
              <a:t>2019/11/22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44CA3A-3D99-415B-972F-7F24F95AD6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015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charset="0"/>
                <a:ea typeface="宋体" charset="-122"/>
              </a:rPr>
              <a:t>From the top to the bottom, we have the plastic scintillator detector (PSD), the silicon-tungsten tracker (STK), the BGO calorimeter (BGO) and the neutron detector (NUD), in total four sub-detectors. The charges are mainly measured by the PSD, STK and BGO. The energy will be recorded by the BGO. The electrons and protons, both have a charge number of 1, are distinguished by the BGO and NUD. </a:t>
            </a:r>
          </a:p>
          <a:p>
            <a:r>
              <a:rPr lang="en-US" altLang="zh-CN" smtClean="0">
                <a:latin typeface="Arial" charset="0"/>
                <a:ea typeface="宋体" charset="-122"/>
              </a:rPr>
              <a:t>    </a:t>
            </a: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fld id="{4C1773F2-11D6-4B7E-B325-F4E35F9F9025}" type="slidenum">
              <a:rPr lang="zh-CN" altLang="en-US" smtClean="0">
                <a:solidFill>
                  <a:schemeClr val="tx1"/>
                </a:solidFill>
              </a:rPr>
              <a:pPr/>
              <a:t>25</a:t>
            </a:fld>
            <a:endParaRPr lang="en-US" altLang="zh-CN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1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charset="0"/>
                <a:ea typeface="宋体" charset="-122"/>
              </a:rPr>
              <a:t>The PSD can reliably measure the charges of the incident particles such as the Hydrogen or even Nickel. As shown in this plot, the main elements with charge numbers from 1 to 28 are clearly resolved.   </a:t>
            </a: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fld id="{FDF58C0C-0FF2-4888-AE7C-002DC1E3FDCA}" type="slidenum">
              <a:rPr lang="zh-CN" altLang="en-US" smtClean="0">
                <a:solidFill>
                  <a:schemeClr val="tx1"/>
                </a:solidFill>
              </a:rPr>
              <a:pPr/>
              <a:t>26</a:t>
            </a:fld>
            <a:endParaRPr lang="en-US" altLang="zh-CN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7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4CA3A-3D99-415B-972F-7F24F95AD63C}" type="slidenum">
              <a:rPr lang="zh-CN" altLang="en-US" smtClean="0"/>
              <a:pPr>
                <a:defRPr/>
              </a:pPr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5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561C7-2A6F-4D55-BD7B-7A5B81F70F04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8999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E445-838C-42B3-B220-0F10FFC5C7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912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CEAC-A3FD-4A72-9C0D-37E8BCD849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464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492B-9F49-4E15-ABA1-79D397D96B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624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A41BE-B6B8-4436-9DEE-469D0D8B5E4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083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1CAD-6680-4178-A80C-8ED8300CBB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289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4B2E1-9A66-4190-B9B5-040F9B91E9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639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19FF-F10A-47ED-8807-6F27008195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606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078F-63AE-4E0D-8ED1-34D169FAEA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713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9C5E0-BF40-4B5F-9331-D85A972F66E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7591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AFAC-A4B1-4907-8F7B-983B636CF3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990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A050-BC1B-4C5F-AB14-5322B0666F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768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E39E767B-E68A-4883-8E88-CBE5B9F889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0.png"/><Relationship Id="rId4" Type="http://schemas.openxmlformats.org/officeDocument/2006/relationships/image" Target="../media/image5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51520" y="249312"/>
            <a:ext cx="8568952" cy="2387600"/>
          </a:xfrm>
        </p:spPr>
        <p:txBody>
          <a:bodyPr/>
          <a:lstStyle/>
          <a:p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Bounds on Cosmic Ray-Boosted Dark </a:t>
            </a:r>
            <a:r>
              <a:rPr lang="en-US" altLang="zh-C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Matter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971600" y="3602038"/>
            <a:ext cx="7272808" cy="2491258"/>
          </a:xfrm>
        </p:spPr>
        <p:txBody>
          <a:bodyPr/>
          <a:lstStyle/>
          <a:p>
            <a:r>
              <a:rPr lang="en-US" altLang="zh-CN" dirty="0" smtClean="0"/>
              <a:t>WANG </a:t>
            </a:r>
            <a:r>
              <a:rPr lang="en-US" altLang="zh-CN" dirty="0" err="1" smtClean="0"/>
              <a:t>Wenyu</a:t>
            </a:r>
            <a:endParaRPr lang="en-US" altLang="zh-CN" dirty="0" smtClean="0"/>
          </a:p>
          <a:p>
            <a:r>
              <a:rPr lang="en-US" altLang="zh-CN" dirty="0" smtClean="0"/>
              <a:t>Beijing University of Technology</a:t>
            </a:r>
          </a:p>
          <a:p>
            <a:r>
              <a:rPr lang="en-US" altLang="zh-CN" dirty="0" smtClean="0"/>
              <a:t>@</a:t>
            </a:r>
            <a:r>
              <a:rPr lang="en-US" altLang="zh-CN" dirty="0" err="1" smtClean="0"/>
              <a:t>GuangZhou</a:t>
            </a:r>
            <a:r>
              <a:rPr lang="en-US" altLang="zh-CN" dirty="0" smtClean="0"/>
              <a:t>, 2019.11</a:t>
            </a:r>
          </a:p>
          <a:p>
            <a:endParaRPr lang="en-US" altLang="zh-CN" dirty="0"/>
          </a:p>
          <a:p>
            <a:r>
              <a:rPr lang="en-US" altLang="zh-CN" dirty="0" smtClean="0"/>
              <a:t>With Lei WU, </a:t>
            </a:r>
            <a:r>
              <a:rPr lang="en-US" altLang="zh-CN" dirty="0" err="1" smtClean="0"/>
              <a:t>Jin</a:t>
            </a:r>
            <a:r>
              <a:rPr lang="en-US" altLang="zh-CN" dirty="0" smtClean="0"/>
              <a:t>-Min YANG, Hang ZHOU, Bin ZHU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73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-27384"/>
            <a:ext cx="7781231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5"/>
          <p:cNvSpPr txBox="1">
            <a:spLocks/>
          </p:cNvSpPr>
          <p:nvPr/>
        </p:nvSpPr>
        <p:spPr>
          <a:xfrm>
            <a:off x="251520" y="275701"/>
            <a:ext cx="878497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Anisotropy of CMB needs dark matter</a:t>
            </a:r>
            <a:r>
              <a:rPr lang="zh-CN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zh-CN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zh-CN" altLang="en-US" b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7373935" cy="54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5"/>
          <p:cNvSpPr txBox="1">
            <a:spLocks/>
          </p:cNvSpPr>
          <p:nvPr/>
        </p:nvSpPr>
        <p:spPr>
          <a:xfrm>
            <a:off x="539552" y="2492896"/>
            <a:ext cx="8042130" cy="1872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Though existence of dark matter are believed in astrophysicists, we still need to identify it in the terrestrial laboratory !</a:t>
            </a:r>
            <a:r>
              <a:rPr lang="zh-CN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zh-CN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5459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817102" cy="4107657"/>
          </a:xfrm>
          <a:prstGeom prst="rect">
            <a:avLst/>
          </a:prstGeom>
        </p:spPr>
      </p:pic>
      <p:sp>
        <p:nvSpPr>
          <p:cNvPr id="4" name="标题 5"/>
          <p:cNvSpPr txBox="1">
            <a:spLocks/>
          </p:cNvSpPr>
          <p:nvPr/>
        </p:nvSpPr>
        <p:spPr>
          <a:xfrm>
            <a:off x="251520" y="275701"/>
            <a:ext cx="878497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Direct detection</a:t>
            </a:r>
            <a:r>
              <a:rPr lang="zh-CN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zh-CN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0509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0"/>
            <a:ext cx="7206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8408"/>
            <a:ext cx="7515868" cy="68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251520" y="275701"/>
            <a:ext cx="878497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Ind</a:t>
            </a:r>
            <a:r>
              <a:rPr lang="en-US" altLang="zh-C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irect detection</a:t>
            </a:r>
            <a:r>
              <a:rPr lang="zh-CN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zh-CN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zh-CN" altLang="en-US" b="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5084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5"/>
          <p:cNvSpPr txBox="1">
            <a:spLocks/>
          </p:cNvSpPr>
          <p:nvPr/>
        </p:nvSpPr>
        <p:spPr>
          <a:xfrm>
            <a:off x="251520" y="275701"/>
            <a:ext cx="878497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WIMP miracle</a:t>
            </a:r>
            <a:r>
              <a:rPr lang="zh-CN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zh-CN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zh-CN" altLang="en-US" b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1195181"/>
            <a:ext cx="5472608" cy="4467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432" y="5749627"/>
            <a:ext cx="38671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001000" cy="65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Summary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743944"/>
          </a:xfrm>
        </p:spPr>
        <p:txBody>
          <a:bodyPr/>
          <a:lstStyle/>
          <a:p>
            <a:r>
              <a:rPr lang="en-US" altLang="zh-C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Less and less space for </a:t>
            </a:r>
            <a:r>
              <a:rPr lang="en-US" altLang="zh-CN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WIMP above 1GeV!</a:t>
            </a:r>
          </a:p>
          <a:p>
            <a:r>
              <a:rPr lang="en-US" altLang="zh-CN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 are less sensitive to the light dark matter</a:t>
            </a:r>
          </a:p>
          <a:p>
            <a:endParaRPr lang="en-US" altLang="zh-CN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56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756" y="188640"/>
            <a:ext cx="8964488" cy="1143000"/>
          </a:xfrm>
        </p:spPr>
        <p:txBody>
          <a:bodyPr/>
          <a:lstStyle/>
          <a:p>
            <a:r>
              <a:rPr lang="en-US" altLang="zh-C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Reasons of the less sensitivity</a:t>
            </a:r>
            <a:endParaRPr lang="zh-CN" alt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31640"/>
            <a:ext cx="5112568" cy="43927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31" y="5932774"/>
            <a:ext cx="6872153" cy="8085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7864" y="551723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/>
              <a:t>From PANDAX group  arXiv:1802.06912</a:t>
            </a:r>
            <a:endParaRPr lang="zh-CN" altLang="en-US" sz="1800" b="0" i="1" dirty="0"/>
          </a:p>
        </p:txBody>
      </p:sp>
      <p:sp>
        <p:nvSpPr>
          <p:cNvPr id="7" name="椭圆 6"/>
          <p:cNvSpPr/>
          <p:nvPr/>
        </p:nvSpPr>
        <p:spPr bwMode="auto">
          <a:xfrm>
            <a:off x="4736324" y="6029925"/>
            <a:ext cx="1224136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6608532" y="6029925"/>
            <a:ext cx="1152128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5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56792"/>
            <a:ext cx="9003810" cy="38164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7864" y="57959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/>
              <a:t>From PANDAX group  arXiv:1802.06912</a:t>
            </a:r>
            <a:endParaRPr lang="zh-CN" altLang="en-US" sz="1800" b="0" i="1" dirty="0"/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89756" y="188640"/>
            <a:ext cx="8964488" cy="1143000"/>
          </a:xfrm>
        </p:spPr>
        <p:txBody>
          <a:bodyPr/>
          <a:lstStyle/>
          <a:p>
            <a:r>
              <a:rPr lang="en-US" altLang="zh-C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PANDAX constraints on light Mediator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2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89756" y="3212976"/>
            <a:ext cx="89644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short introduction to Cosmic Rays</a:t>
            </a:r>
            <a:endParaRPr lang="zh-CN" alt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0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796"/>
            <a:ext cx="45129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76470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1000</a:t>
            </a:r>
            <a:r>
              <a:rPr lang="zh-CN" altLang="en-US" sz="3600" dirty="0" smtClean="0">
                <a:solidFill>
                  <a:schemeClr val="bg1"/>
                </a:solidFill>
              </a:rPr>
              <a:t>个粒子</a:t>
            </a:r>
            <a:r>
              <a:rPr lang="en-US" altLang="zh-CN" sz="3600" dirty="0" smtClean="0">
                <a:solidFill>
                  <a:schemeClr val="bg1"/>
                </a:solidFill>
              </a:rPr>
              <a:t>/</a:t>
            </a:r>
            <a:r>
              <a:rPr lang="zh-CN" altLang="en-US" sz="3600" dirty="0" smtClean="0">
                <a:solidFill>
                  <a:schemeClr val="bg1"/>
                </a:solidFill>
              </a:rPr>
              <a:t>平米</a:t>
            </a:r>
            <a:r>
              <a:rPr lang="en-US" altLang="zh-CN" sz="3600" dirty="0" smtClean="0">
                <a:solidFill>
                  <a:schemeClr val="bg1"/>
                </a:solidFill>
              </a:rPr>
              <a:t>/</a:t>
            </a:r>
            <a:r>
              <a:rPr lang="zh-CN" altLang="en-US" sz="3600" dirty="0" smtClean="0">
                <a:solidFill>
                  <a:schemeClr val="bg1"/>
                </a:solidFill>
              </a:rPr>
              <a:t>秒</a:t>
            </a:r>
            <a:endParaRPr lang="en-US" altLang="zh-CN" sz="36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88024" y="2132856"/>
                <a:ext cx="37444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</a:rPr>
                  <a:t>90% </a:t>
                </a:r>
                <a:r>
                  <a:rPr lang="zh-CN" altLang="en-US" sz="3600" dirty="0" smtClean="0">
                    <a:solidFill>
                      <a:schemeClr val="bg1"/>
                    </a:solidFill>
                  </a:rPr>
                  <a:t>质子</a:t>
                </a:r>
                <a:endParaRPr lang="en-US" altLang="zh-CN" sz="3600" dirty="0" smtClean="0">
                  <a:solidFill>
                    <a:schemeClr val="bg1"/>
                  </a:solidFill>
                </a:endParaRPr>
              </a:p>
              <a:p>
                <a:r>
                  <a:rPr lang="en-US" altLang="zh-CN" sz="3600" dirty="0" smtClean="0">
                    <a:solidFill>
                      <a:schemeClr val="bg1"/>
                    </a:solidFill>
                  </a:rPr>
                  <a:t>9%  </a:t>
                </a:r>
                <a14:m>
                  <m:oMath xmlns:m="http://schemas.openxmlformats.org/officeDocument/2006/math">
                    <m:r>
                      <a:rPr lang="zh-CN" altLang="en-US" sz="3600" i="1" smtClean="0">
                        <a:solidFill>
                          <a:schemeClr val="bg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zh-CN" altLang="en-US" sz="3600" dirty="0" smtClean="0">
                    <a:solidFill>
                      <a:schemeClr val="bg1"/>
                    </a:solidFill>
                  </a:rPr>
                  <a:t>粒子</a:t>
                </a:r>
                <a:endParaRPr lang="en-US" altLang="zh-CN" sz="3600" dirty="0" smtClean="0">
                  <a:solidFill>
                    <a:schemeClr val="bg1"/>
                  </a:solidFill>
                </a:endParaRPr>
              </a:p>
              <a:p>
                <a:r>
                  <a:rPr lang="zh-CN" altLang="en-US" sz="3600" dirty="0" smtClean="0">
                    <a:solidFill>
                      <a:schemeClr val="bg1"/>
                    </a:solidFill>
                  </a:rPr>
                  <a:t>其它是重核</a:t>
                </a:r>
                <a:endParaRPr lang="en-US" altLang="zh-CN" sz="36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132856"/>
                <a:ext cx="3744416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4878" t="-6944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60032" y="4294837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最高可达</a:t>
            </a:r>
            <a:r>
              <a:rPr lang="en-US" altLang="zh-CN" sz="3600" dirty="0" smtClean="0">
                <a:solidFill>
                  <a:schemeClr val="bg1"/>
                </a:solidFill>
              </a:rPr>
              <a:t>10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20</a:t>
            </a:r>
            <a:r>
              <a:rPr lang="en-US" altLang="zh-CN" sz="3600" dirty="0" smtClean="0">
                <a:solidFill>
                  <a:schemeClr val="bg1"/>
                </a:solidFill>
              </a:rPr>
              <a:t>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537321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Where</a:t>
            </a:r>
            <a:r>
              <a:rPr lang="zh-CN" altLang="en-US" sz="3600" dirty="0" smtClean="0">
                <a:solidFill>
                  <a:srgbClr val="FF0000"/>
                </a:solidFill>
              </a:rPr>
              <a:t>？</a:t>
            </a:r>
            <a:r>
              <a:rPr lang="en-US" altLang="zh-CN" sz="3600" dirty="0" smtClean="0">
                <a:solidFill>
                  <a:srgbClr val="FF0000"/>
                </a:solidFill>
              </a:rPr>
              <a:t>How</a:t>
            </a:r>
            <a:r>
              <a:rPr lang="zh-CN" altLang="en-US" sz="3600" dirty="0" smtClean="0">
                <a:solidFill>
                  <a:srgbClr val="FF0000"/>
                </a:solidFill>
              </a:rPr>
              <a:t>？</a:t>
            </a:r>
            <a:endParaRPr lang="en-US" altLang="zh-CN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6868"/>
            <a:ext cx="77724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探测手段：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云室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146526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4" descr="Payload with satellite panels-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3"/>
          <a:stretch>
            <a:fillRect/>
          </a:stretch>
        </p:blipFill>
        <p:spPr bwMode="auto">
          <a:xfrm>
            <a:off x="1684586" y="909255"/>
            <a:ext cx="6919913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536" y="937830"/>
            <a:ext cx="2879725" cy="67627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800" b="1" u="sng" dirty="0" smtClean="0">
                <a:latin typeface="Calibri" charset="0"/>
                <a:cs typeface="Arial" charset="0"/>
                <a:sym typeface="Arial" panose="020B0604020202020204" pitchFamily="34" charset="0"/>
              </a:rPr>
              <a:t>Plastic </a:t>
            </a:r>
            <a:r>
              <a:rPr lang="en-US" altLang="zh-CN" sz="1800" b="1" u="sng" dirty="0" err="1" smtClean="0">
                <a:latin typeface="Calibri" charset="0"/>
                <a:cs typeface="Arial" charset="0"/>
                <a:sym typeface="Arial" panose="020B0604020202020204" pitchFamily="34" charset="0"/>
              </a:rPr>
              <a:t>Scintillator</a:t>
            </a:r>
            <a:r>
              <a:rPr lang="en-US" altLang="zh-CN" sz="1800" b="1" u="sng" dirty="0" smtClean="0">
                <a:latin typeface="Calibri" charset="0"/>
                <a:cs typeface="Arial" charset="0"/>
                <a:sym typeface="Arial" panose="020B0604020202020204" pitchFamily="34" charset="0"/>
              </a:rPr>
              <a:t> Detector </a:t>
            </a:r>
            <a:r>
              <a:rPr lang="en-US" altLang="zh-CN" sz="2000" b="1" dirty="0" smtClean="0">
                <a:latin typeface="Calibri" charset="0"/>
                <a:cs typeface="Arial" charset="0"/>
                <a:sym typeface="Arial" panose="020B0604020202020204" pitchFamily="34" charset="0"/>
              </a:rPr>
              <a:t>(PSD)</a:t>
            </a:r>
            <a:r>
              <a:rPr lang="fr-FR" altLang="zh-CN" sz="2000" b="1" dirty="0" smtClean="0">
                <a:latin typeface="Calibri" charset="0"/>
                <a:cs typeface="Arial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6" y="1868105"/>
            <a:ext cx="2879725" cy="682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800" b="1" u="sng" dirty="0" smtClean="0">
                <a:latin typeface="Calibri" charset="0"/>
                <a:ea typeface="宋体" charset="0"/>
                <a:cs typeface="宋体" charset="0"/>
                <a:sym typeface="Arial" panose="020B0604020202020204" pitchFamily="34" charset="0"/>
              </a:rPr>
              <a:t>Silicon-Tungsten Tracker </a:t>
            </a:r>
            <a:r>
              <a:rPr lang="en-US" altLang="zh-CN" sz="2000" b="1" dirty="0" smtClean="0">
                <a:latin typeface="Calibri" charset="0"/>
                <a:ea typeface="宋体" charset="0"/>
                <a:cs typeface="宋体" charset="0"/>
                <a:sym typeface="Arial" panose="020B0604020202020204" pitchFamily="34" charset="0"/>
              </a:rPr>
              <a:t>(STK)</a:t>
            </a:r>
            <a:r>
              <a:rPr lang="fr-FR" altLang="zh-CN" sz="2000" b="1" dirty="0" smtClean="0">
                <a:latin typeface="Calibri" charset="0"/>
                <a:ea typeface="宋体" charset="0"/>
                <a:cs typeface="宋体" charset="0"/>
                <a:sym typeface="Arial" panose="020B0604020202020204" pitchFamily="34" charset="0"/>
              </a:rPr>
              <a:t> </a:t>
            </a:r>
          </a:p>
        </p:txBody>
      </p:sp>
      <p:cxnSp>
        <p:nvCxnSpPr>
          <p:cNvPr id="9" name="Straight Arrow Connector 16"/>
          <p:cNvCxnSpPr>
            <a:endCxn id="10" idx="3"/>
          </p:cNvCxnSpPr>
          <p:nvPr/>
        </p:nvCxnSpPr>
        <p:spPr>
          <a:xfrm flipH="1">
            <a:off x="3203575" y="3429000"/>
            <a:ext cx="2233613" cy="2857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536" y="2817430"/>
            <a:ext cx="2879725" cy="677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800" b="1" u="sng" dirty="0" smtClean="0">
                <a:latin typeface="Calibri" charset="0"/>
                <a:ea typeface="宋体" charset="0"/>
                <a:cs typeface="宋体" charset="0"/>
                <a:sym typeface="Arial" panose="020B0604020202020204" pitchFamily="34" charset="0"/>
              </a:rPr>
              <a:t>BGO Calorimeter</a:t>
            </a:r>
          </a:p>
          <a:p>
            <a:pPr algn="ctr" eaLnBrk="1" hangingPunct="1">
              <a:defRPr/>
            </a:pPr>
            <a:r>
              <a:rPr lang="en-US" altLang="zh-CN" sz="2000" b="1" dirty="0" smtClean="0">
                <a:latin typeface="Calibri" charset="0"/>
                <a:ea typeface="宋体" charset="0"/>
                <a:cs typeface="宋体" charset="0"/>
                <a:sym typeface="Arial" panose="020B0604020202020204" pitchFamily="34" charset="0"/>
              </a:rPr>
              <a:t>(BGO)</a:t>
            </a:r>
            <a:r>
              <a:rPr lang="fr-FR" altLang="zh-CN" sz="2000" b="1" dirty="0" smtClean="0">
                <a:latin typeface="Calibri" charset="0"/>
                <a:ea typeface="宋体" charset="0"/>
                <a:cs typeface="宋体" charset="0"/>
                <a:sym typeface="Arial" panose="020B0604020202020204" pitchFamily="34" charset="0"/>
              </a:rPr>
              <a:t> </a:t>
            </a:r>
          </a:p>
        </p:txBody>
      </p:sp>
      <p:cxnSp>
        <p:nvCxnSpPr>
          <p:cNvPr id="12" name="Straight Arrow Connector 10"/>
          <p:cNvCxnSpPr>
            <a:endCxn id="24" idx="3"/>
          </p:cNvCxnSpPr>
          <p:nvPr/>
        </p:nvCxnSpPr>
        <p:spPr>
          <a:xfrm flipH="1">
            <a:off x="3203575" y="4292600"/>
            <a:ext cx="2305050" cy="23495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7"/>
          <p:cNvCxnSpPr>
            <a:endCxn id="8" idx="3"/>
          </p:cNvCxnSpPr>
          <p:nvPr/>
        </p:nvCxnSpPr>
        <p:spPr>
          <a:xfrm flipH="1" flipV="1">
            <a:off x="3203575" y="2511425"/>
            <a:ext cx="2017713" cy="9683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41"/>
          <p:cNvCxnSpPr>
            <a:endCxn id="7" idx="3"/>
          </p:cNvCxnSpPr>
          <p:nvPr/>
        </p:nvCxnSpPr>
        <p:spPr>
          <a:xfrm flipH="1" flipV="1">
            <a:off x="3203575" y="1577975"/>
            <a:ext cx="2017713" cy="45085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5536" y="3884230"/>
            <a:ext cx="2879725" cy="682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800" b="1" u="sng" dirty="0" smtClean="0">
                <a:latin typeface="Calibri" charset="0"/>
                <a:ea typeface="宋体" charset="0"/>
                <a:cs typeface="宋体" charset="0"/>
                <a:sym typeface="Arial" panose="020B0604020202020204" pitchFamily="34" charset="0"/>
              </a:rPr>
              <a:t>Neutron Detector</a:t>
            </a:r>
          </a:p>
          <a:p>
            <a:pPr algn="ctr" eaLnBrk="1" hangingPunct="1">
              <a:defRPr/>
            </a:pPr>
            <a:r>
              <a:rPr lang="en-US" altLang="zh-CN" sz="2000" b="1" dirty="0" smtClean="0">
                <a:latin typeface="Calibri" charset="0"/>
                <a:ea typeface="宋体" charset="0"/>
                <a:cs typeface="宋体" charset="0"/>
                <a:sym typeface="Arial" panose="020B0604020202020204" pitchFamily="34" charset="0"/>
              </a:rPr>
              <a:t>(NUD</a:t>
            </a:r>
            <a:r>
              <a:rPr lang="fr-FR" altLang="zh-CN" sz="2000" b="1" dirty="0" smtClean="0">
                <a:latin typeface="Calibri" charset="0"/>
                <a:ea typeface="宋体" charset="0"/>
                <a:cs typeface="宋体" charset="0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395536" y="4998655"/>
            <a:ext cx="8748464" cy="1815882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sym typeface="Arial" panose="020B0604020202020204" pitchFamily="34" charset="0"/>
              </a:rPr>
              <a:t>- </a:t>
            </a: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Charge measurement (dE/dx  in PSD, STK and BGO)</a:t>
            </a:r>
          </a:p>
          <a:p>
            <a:pPr>
              <a:defRPr/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- Pair production and tracking (STK and BGO)</a:t>
            </a:r>
          </a:p>
          <a:p>
            <a:pPr>
              <a:defRPr/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- Precise energy measurement (BGO bars)</a:t>
            </a:r>
          </a:p>
          <a:p>
            <a:pPr>
              <a:defRPr/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- Hadron rejection (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BGO and </a:t>
            </a: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neutron detector)</a:t>
            </a:r>
          </a:p>
        </p:txBody>
      </p:sp>
      <p:sp>
        <p:nvSpPr>
          <p:cNvPr id="8205" name="Titolo 1"/>
          <p:cNvSpPr>
            <a:spLocks/>
          </p:cNvSpPr>
          <p:nvPr/>
        </p:nvSpPr>
        <p:spPr bwMode="auto">
          <a:xfrm>
            <a:off x="1619250" y="115888"/>
            <a:ext cx="72739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39688" indent="-39688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39688" indent="-39688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39688" indent="-39688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39688" indent="-39688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39688" indent="-39688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496888" indent="-39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954088" indent="-39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1411288" indent="-39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1868488" indent="-39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/>
            <a:r>
              <a:rPr kumimoji="1" lang="zh-C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手段</a:t>
            </a:r>
            <a:r>
              <a:rPr kumimoji="1"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1" lang="it-IT" altLang="zh-C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4" r="38074"/>
          <a:stretch>
            <a:fillRect/>
          </a:stretch>
        </p:blipFill>
        <p:spPr bwMode="auto">
          <a:xfrm>
            <a:off x="611188" y="1340768"/>
            <a:ext cx="78486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146526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itolo 1"/>
          <p:cNvSpPr>
            <a:spLocks/>
          </p:cNvSpPr>
          <p:nvPr/>
        </p:nvSpPr>
        <p:spPr bwMode="auto">
          <a:xfrm>
            <a:off x="1476375" y="95250"/>
            <a:ext cx="766762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39688" indent="-39688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39688" indent="-39688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39688" indent="-39688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39688" indent="-39688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39688" indent="-39688"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496888" indent="-39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954088" indent="-39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1411288" indent="-39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1868488" indent="-39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/>
            <a:r>
              <a:rPr kumimoji="1" lang="it-IT" altLang="zh-C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On-orbit performance: </a:t>
            </a:r>
          </a:p>
          <a:p>
            <a:pPr algn="ctr"/>
            <a:r>
              <a:rPr kumimoji="1" lang="it-IT" altLang="zh-C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Charge measurement</a:t>
            </a:r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7667625" y="39576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endParaRPr kumimoji="0" lang="zh-CN" alt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TextBox 1"/>
          <p:cNvSpPr txBox="1">
            <a:spLocks noChangeArrowheads="1"/>
          </p:cNvSpPr>
          <p:nvPr/>
        </p:nvSpPr>
        <p:spPr bwMode="auto">
          <a:xfrm>
            <a:off x="7164388" y="31416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kumimoji="0" lang="zh-CN" alt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4" name="TextBox 1"/>
          <p:cNvSpPr txBox="1">
            <a:spLocks noChangeArrowheads="1"/>
          </p:cNvSpPr>
          <p:nvPr/>
        </p:nvSpPr>
        <p:spPr bwMode="auto">
          <a:xfrm>
            <a:off x="4427538" y="27813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endParaRPr kumimoji="0" lang="zh-CN" alt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5" name="TextBox 1"/>
          <p:cNvSpPr txBox="1">
            <a:spLocks noChangeArrowheads="1"/>
          </p:cNvSpPr>
          <p:nvPr/>
        </p:nvSpPr>
        <p:spPr bwMode="auto">
          <a:xfrm>
            <a:off x="3563938" y="263683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kumimoji="0" lang="zh-CN" alt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6" name="TextBox 1"/>
          <p:cNvSpPr txBox="1">
            <a:spLocks noChangeArrowheads="1"/>
          </p:cNvSpPr>
          <p:nvPr/>
        </p:nvSpPr>
        <p:spPr bwMode="auto">
          <a:xfrm>
            <a:off x="2638425" y="20828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zh-CN" alt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7" name="TextBox 1"/>
          <p:cNvSpPr txBox="1">
            <a:spLocks noChangeArrowheads="1"/>
          </p:cNvSpPr>
          <p:nvPr/>
        </p:nvSpPr>
        <p:spPr bwMode="auto">
          <a:xfrm>
            <a:off x="3103563" y="21129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0" lang="zh-CN" alt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8" name="TextBox 1"/>
          <p:cNvSpPr txBox="1">
            <a:spLocks noChangeArrowheads="1"/>
          </p:cNvSpPr>
          <p:nvPr/>
        </p:nvSpPr>
        <p:spPr bwMode="auto">
          <a:xfrm>
            <a:off x="1476375" y="14843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zh-CN" alt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9" name="TextBox 1"/>
          <p:cNvSpPr txBox="1">
            <a:spLocks noChangeArrowheads="1"/>
          </p:cNvSpPr>
          <p:nvPr/>
        </p:nvSpPr>
        <p:spPr bwMode="auto">
          <a:xfrm>
            <a:off x="1763713" y="18351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endParaRPr kumimoji="0" lang="zh-CN" alt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0" name="TextBox 1"/>
          <p:cNvSpPr txBox="1">
            <a:spLocks noChangeArrowheads="1"/>
          </p:cNvSpPr>
          <p:nvPr/>
        </p:nvSpPr>
        <p:spPr bwMode="auto">
          <a:xfrm>
            <a:off x="5795963" y="341947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kumimoji="0" lang="zh-CN" alt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1" name="矩形 1"/>
          <p:cNvSpPr>
            <a:spLocks noChangeArrowheads="1"/>
          </p:cNvSpPr>
          <p:nvPr/>
        </p:nvSpPr>
        <p:spPr bwMode="auto">
          <a:xfrm>
            <a:off x="0" y="6237312"/>
            <a:ext cx="912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kumimoji="0" lang="en-US" altLang="zh-CN" sz="2000" b="1" dirty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For protons and Irons, the charge resolutions are 0.13e and 0.32e, respectively. </a:t>
            </a:r>
            <a:endParaRPr kumimoji="0" lang="zh-CN" altLang="en-US" sz="2000" b="1" dirty="0">
              <a:solidFill>
                <a:schemeClr val="bg1"/>
              </a:solidFill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97" y="1"/>
            <a:ext cx="64566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44824"/>
            <a:ext cx="11117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幂律谱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8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2737"/>
            <a:ext cx="8352927" cy="63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8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89756" y="188640"/>
            <a:ext cx="89644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Story of  CRDM</a:t>
            </a:r>
            <a:endParaRPr lang="zh-CN" altLang="en-US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01912"/>
            <a:ext cx="1663192" cy="166319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 bwMode="auto">
          <a:xfrm>
            <a:off x="971600" y="3212976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accent2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97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3563888" y="2996952"/>
            <a:ext cx="1080120" cy="1008112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69000">
                <a:srgbClr val="FF0000"/>
              </a:gs>
              <a:gs pos="100000">
                <a:srgbClr val="FFC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右箭头 6"/>
          <p:cNvSpPr/>
          <p:nvPr/>
        </p:nvSpPr>
        <p:spPr bwMode="auto">
          <a:xfrm>
            <a:off x="1943708" y="3324492"/>
            <a:ext cx="936104" cy="320532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右箭头 7"/>
          <p:cNvSpPr/>
          <p:nvPr/>
        </p:nvSpPr>
        <p:spPr bwMode="auto">
          <a:xfrm>
            <a:off x="5220072" y="3324492"/>
            <a:ext cx="936104" cy="320532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7132" y="4633972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CR</a:t>
            </a:r>
            <a:endParaRPr lang="zh-CN" altLang="en-US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12654" y="4633972"/>
            <a:ext cx="78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DM</a:t>
            </a:r>
            <a:endParaRPr lang="zh-CN" altLang="en-US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38886" y="4633972"/>
            <a:ext cx="1401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Nucleus</a:t>
            </a:r>
            <a:endParaRPr lang="zh-CN" altLang="en-US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65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全书共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13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章，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49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万字，由科学出版社出版发行。</a:t>
            </a:r>
            <a:r>
              <a:rPr lang="zh-CN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zh-CN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上篇</a:t>
            </a:r>
            <a:r>
              <a:rPr lang="zh-CN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：</a:t>
            </a:r>
            <a:endParaRPr lang="en-US" altLang="zh-CN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暗物质</a:t>
            </a:r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观测</a:t>
            </a:r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证据</a:t>
            </a:r>
            <a:endParaRPr lang="en-US" altLang="zh-CN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银河系</a:t>
            </a:r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暗物质</a:t>
            </a:r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分布</a:t>
            </a:r>
            <a:endParaRPr lang="en-US" altLang="zh-CN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暗物质</a:t>
            </a:r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候选</a:t>
            </a:r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弱相</a:t>
            </a:r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互作用大质量</a:t>
            </a:r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粒子</a:t>
            </a:r>
            <a:endParaRPr lang="en-US" altLang="zh-CN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轻</a:t>
            </a:r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暗物质</a:t>
            </a:r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粒子</a:t>
            </a:r>
            <a:endParaRPr lang="en-US" altLang="zh-CN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暗物质</a:t>
            </a:r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直接、间接探测以及实验现状总结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下篇：</a:t>
            </a:r>
            <a:endParaRPr lang="en-US" altLang="zh-CN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宇宙学基本知识简介</a:t>
            </a:r>
            <a:endParaRPr lang="en-US" altLang="zh-C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宇宙大爆炸核合成</a:t>
            </a:r>
            <a:endParaRPr lang="en-US" altLang="zh-C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玻尔兹曼输运方程和大质量粒子的冻结</a:t>
            </a:r>
            <a:endParaRPr lang="en-US" altLang="zh-C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宇宙微波背景各向异性和宇宙扰动理论</a:t>
            </a:r>
          </a:p>
        </p:txBody>
      </p:sp>
    </p:spTree>
    <p:extLst>
      <p:ext uri="{BB962C8B-B14F-4D97-AF65-F5344CB8AC3E}">
        <p14:creationId xmlns:p14="http://schemas.microsoft.com/office/powerpoint/2010/main" val="32776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89756" y="188640"/>
            <a:ext cx="89644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From CR to DM flux</a:t>
            </a:r>
            <a:endParaRPr lang="zh-CN" altLang="en-US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93763"/>
            <a:ext cx="6508298" cy="8640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9552" y="162880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After a single collision by the CR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11973" y="3284984"/>
            <a:ext cx="809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minimal incoming energy required for CR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127061"/>
            <a:ext cx="6593724" cy="11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26064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CR </a:t>
            </a:r>
            <a:r>
              <a:rPr lang="en-US" altLang="zh-CN" i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</a:t>
            </a:r>
            <a:r>
              <a:rPr lang="en-US" altLang="zh-CN" i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 a differential volume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95536" y="2899105"/>
            <a:ext cx="809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CR induced DM flux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989" y="1196752"/>
            <a:ext cx="4453219" cy="1072525"/>
          </a:xfrm>
          <a:prstGeom prst="rect">
            <a:avLst/>
          </a:prstGeom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52153"/>
            <a:ext cx="8819261" cy="971239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 bwMode="auto">
          <a:xfrm>
            <a:off x="2123728" y="783869"/>
            <a:ext cx="2016224" cy="338554"/>
          </a:xfrm>
          <a:prstGeom prst="wedgeRectCallout">
            <a:avLst>
              <a:gd name="adj1" fmla="val 43113"/>
              <a:gd name="adj2" fmla="val 13463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Density  of DM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标注 10"/>
          <p:cNvSpPr/>
          <p:nvPr/>
        </p:nvSpPr>
        <p:spPr bwMode="auto">
          <a:xfrm>
            <a:off x="4716016" y="764704"/>
            <a:ext cx="1368152" cy="338554"/>
          </a:xfrm>
          <a:prstGeom prst="wedgeRectCallout">
            <a:avLst>
              <a:gd name="adj1" fmla="val -8876"/>
              <a:gd name="adj2" fmla="val 1054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Flux  of CRs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标注 11"/>
          <p:cNvSpPr/>
          <p:nvPr/>
        </p:nvSpPr>
        <p:spPr bwMode="auto">
          <a:xfrm>
            <a:off x="3984836" y="2593840"/>
            <a:ext cx="3539491" cy="338554"/>
          </a:xfrm>
          <a:prstGeom prst="wedgeRectCallout">
            <a:avLst>
              <a:gd name="adj1" fmla="val -27102"/>
              <a:gd name="adj2" fmla="val -146863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Cross</a:t>
            </a:r>
            <a:r>
              <a:rPr kumimoji="1" lang="en-US" altLang="zh-CN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section between </a:t>
            </a: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DM and CR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标注 12"/>
          <p:cNvSpPr/>
          <p:nvPr/>
        </p:nvSpPr>
        <p:spPr bwMode="auto">
          <a:xfrm>
            <a:off x="1619672" y="5742543"/>
            <a:ext cx="2376264" cy="338554"/>
          </a:xfrm>
          <a:prstGeom prst="wedgeRectCallout">
            <a:avLst>
              <a:gd name="adj1" fmla="val -34811"/>
              <a:gd name="adj2" fmla="val -3053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0" dirty="0" smtClean="0">
                <a:solidFill>
                  <a:srgbClr val="FF0000"/>
                </a:solidFill>
              </a:rPr>
              <a:t>Integration in the sight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标注 13"/>
          <p:cNvSpPr/>
          <p:nvPr/>
        </p:nvSpPr>
        <p:spPr bwMode="auto">
          <a:xfrm>
            <a:off x="4716016" y="5517232"/>
            <a:ext cx="3096344" cy="338554"/>
          </a:xfrm>
          <a:prstGeom prst="wedgeRectCallout">
            <a:avLst>
              <a:gd name="adj1" fmla="val -33261"/>
              <a:gd name="adj2" fmla="val -2521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0" dirty="0" smtClean="0">
                <a:solidFill>
                  <a:srgbClr val="FF0000"/>
                </a:solidFill>
              </a:rPr>
              <a:t>Effective scattering length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081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861919" cy="52565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63888" y="6093296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/>
              <a:t>From T. </a:t>
            </a:r>
            <a:r>
              <a:rPr lang="en-US" altLang="zh-CN" sz="1800" b="0" i="1" dirty="0" err="1" smtClean="0"/>
              <a:t>Bringmann</a:t>
            </a:r>
            <a:r>
              <a:rPr lang="en-US" altLang="zh-CN" sz="1800" b="0" i="1" dirty="0" smtClean="0"/>
              <a:t> et. al.     arXiv:1810.10543</a:t>
            </a:r>
            <a:endParaRPr lang="zh-CN" alt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41274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标题 3"/>
          <p:cNvSpPr txBox="1">
            <a:spLocks/>
          </p:cNvSpPr>
          <p:nvPr/>
        </p:nvSpPr>
        <p:spPr>
          <a:xfrm>
            <a:off x="89756" y="28828"/>
            <a:ext cx="89644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Attenuation of CRDM </a:t>
            </a:r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flux</a:t>
            </a:r>
            <a:endParaRPr lang="zh-CN" altLang="en-US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5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 bwMode="auto">
          <a:xfrm>
            <a:off x="1763688" y="548680"/>
            <a:ext cx="5688632" cy="5688632"/>
          </a:xfrm>
          <a:prstGeom prst="ellipse">
            <a:avLst/>
          </a:prstGeom>
          <a:gradFill>
            <a:gsLst>
              <a:gs pos="0">
                <a:schemeClr val="bg1"/>
              </a:gs>
              <a:gs pos="52000">
                <a:schemeClr val="bg1"/>
              </a:gs>
              <a:gs pos="100000">
                <a:srgbClr val="FF0000"/>
              </a:gs>
              <a:gs pos="69000">
                <a:srgbClr val="FF66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1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261050"/>
            <a:ext cx="4196696" cy="10209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1772816"/>
            <a:ext cx="7281499" cy="12241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5761" y="980728"/>
            <a:ext cx="809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DM flux at the depth </a:t>
            </a:r>
            <a:r>
              <a:rPr lang="en-US" altLang="zh-CN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552" y="3429000"/>
            <a:ext cx="809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 which </a:t>
            </a:r>
            <a:endParaRPr lang="zh-CN" altLang="en-US" i="1" dirty="0"/>
          </a:p>
        </p:txBody>
      </p:sp>
      <p:sp>
        <p:nvSpPr>
          <p:cNvPr id="6" name="文本框 5"/>
          <p:cNvSpPr txBox="1"/>
          <p:nvPr/>
        </p:nvSpPr>
        <p:spPr>
          <a:xfrm>
            <a:off x="511973" y="5282044"/>
            <a:ext cx="809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the mean free path of a DM particle. </a:t>
            </a:r>
            <a:endParaRPr lang="zh-CN" altLang="en-US" i="1" dirty="0"/>
          </a:p>
        </p:txBody>
      </p:sp>
      <p:sp>
        <p:nvSpPr>
          <p:cNvPr id="7" name="矩形标注 6"/>
          <p:cNvSpPr/>
          <p:nvPr/>
        </p:nvSpPr>
        <p:spPr bwMode="auto">
          <a:xfrm>
            <a:off x="3131840" y="3598804"/>
            <a:ext cx="5400600" cy="338554"/>
          </a:xfrm>
          <a:prstGeom prst="wedgeRectCallout">
            <a:avLst>
              <a:gd name="adj1" fmla="val 554"/>
              <a:gd name="adj2" fmla="val 172253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Cross</a:t>
            </a:r>
            <a:r>
              <a:rPr kumimoji="1" lang="en-US" altLang="zh-CN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section between </a:t>
            </a: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DM and dense matter  on</a:t>
            </a:r>
            <a:r>
              <a:rPr kumimoji="1" lang="en-US" altLang="zh-CN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earth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30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179512" y="404664"/>
            <a:ext cx="89644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CRDM scattering in detectors</a:t>
            </a:r>
            <a:endParaRPr lang="zh-CN" altLang="en-US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16129"/>
            <a:ext cx="6359652" cy="1368152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 bwMode="auto">
          <a:xfrm>
            <a:off x="5508104" y="4725144"/>
            <a:ext cx="2376264" cy="338554"/>
          </a:xfrm>
          <a:prstGeom prst="wedgeRectCallout">
            <a:avLst>
              <a:gd name="adj1" fmla="val 16853"/>
              <a:gd name="adj2" fmla="val -19124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0" dirty="0" smtClean="0">
                <a:solidFill>
                  <a:srgbClr val="FF0000"/>
                </a:solidFill>
              </a:rPr>
              <a:t>Recoil Energy of Target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矩形标注 6"/>
          <p:cNvSpPr/>
          <p:nvPr/>
        </p:nvSpPr>
        <p:spPr bwMode="auto">
          <a:xfrm>
            <a:off x="3059832" y="2392834"/>
            <a:ext cx="5760640" cy="338554"/>
          </a:xfrm>
          <a:prstGeom prst="wedgeRectCallout">
            <a:avLst>
              <a:gd name="adj1" fmla="val 14213"/>
              <a:gd name="adj2" fmla="val 17268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Cross section</a:t>
            </a:r>
            <a:r>
              <a:rPr kumimoji="1" lang="en-US" altLang="zh-CN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between </a:t>
            </a: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DM and dense matter  in detector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9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89756" y="188640"/>
            <a:ext cx="873071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Comparison with the WIMP scattering</a:t>
            </a:r>
            <a:endParaRPr lang="zh-CN" altLang="en-US" sz="36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1315504"/>
            <a:ext cx="6886781" cy="16814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01" y="4170560"/>
            <a:ext cx="6909384" cy="185072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9552" y="3429000"/>
            <a:ext cx="809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 can get 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8731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118504" cy="561662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63888" y="6093296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/>
              <a:t>From T. </a:t>
            </a:r>
            <a:r>
              <a:rPr lang="en-US" altLang="zh-CN" sz="1800" b="0" i="1" dirty="0" err="1" smtClean="0"/>
              <a:t>Bringmann</a:t>
            </a:r>
            <a:r>
              <a:rPr lang="en-US" altLang="zh-CN" sz="1800" b="0" i="1" dirty="0" smtClean="0"/>
              <a:t> et. al.     arXiv:1810.10543</a:t>
            </a:r>
            <a:endParaRPr lang="zh-CN" alt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38872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172467" y="2708920"/>
            <a:ext cx="89644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Our work</a:t>
            </a:r>
            <a:endParaRPr lang="zh-CN" alt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8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0" y="836712"/>
            <a:ext cx="9160120" cy="51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238050" y="1628800"/>
            <a:ext cx="873071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Simplified models for scalar and  vector mediator</a:t>
            </a:r>
            <a:endParaRPr lang="zh-CN" altLang="en-US" sz="2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349388" y="2934072"/>
            <a:ext cx="172819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Scalar</a:t>
            </a:r>
            <a:r>
              <a:rPr lang="zh-CN" alt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：</a:t>
            </a:r>
            <a:endParaRPr lang="zh-CN" altLang="en-US" sz="2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1331640" y="3798168"/>
            <a:ext cx="1961964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Vector</a:t>
            </a:r>
            <a:r>
              <a:rPr lang="zh-CN" alt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：</a:t>
            </a:r>
            <a:endParaRPr lang="zh-CN" altLang="en-US" sz="2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645024"/>
            <a:ext cx="4130018" cy="782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354" y="2780928"/>
            <a:ext cx="3072107" cy="824727"/>
          </a:xfrm>
          <a:prstGeom prst="rect">
            <a:avLst/>
          </a:prstGeom>
        </p:spPr>
      </p:pic>
      <p:sp>
        <p:nvSpPr>
          <p:cNvPr id="8" name="标题 3"/>
          <p:cNvSpPr txBox="1">
            <a:spLocks/>
          </p:cNvSpPr>
          <p:nvPr/>
        </p:nvSpPr>
        <p:spPr>
          <a:xfrm>
            <a:off x="1331640" y="4662264"/>
            <a:ext cx="1961964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Tensor</a:t>
            </a:r>
            <a:r>
              <a:rPr lang="zh-CN" alt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：</a:t>
            </a:r>
            <a:endParaRPr lang="zh-CN" altLang="en-US" sz="2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580" y="4632023"/>
            <a:ext cx="3912075" cy="777479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 bwMode="auto">
          <a:xfrm>
            <a:off x="3511049" y="2996952"/>
            <a:ext cx="268863" cy="43467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3635896" y="3786413"/>
            <a:ext cx="360040" cy="43467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3904759" y="4722517"/>
            <a:ext cx="451217" cy="57869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标注 12"/>
          <p:cNvSpPr/>
          <p:nvPr/>
        </p:nvSpPr>
        <p:spPr bwMode="auto">
          <a:xfrm>
            <a:off x="4570036" y="5877272"/>
            <a:ext cx="1531337" cy="338554"/>
          </a:xfrm>
          <a:prstGeom prst="wedgeRectCallout">
            <a:avLst>
              <a:gd name="adj1" fmla="val 16853"/>
              <a:gd name="adj2" fmla="val -19124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0" dirty="0" smtClean="0">
                <a:solidFill>
                  <a:srgbClr val="FF0000"/>
                </a:solidFill>
              </a:rPr>
              <a:t>Energy scale 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07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0" y="332656"/>
            <a:ext cx="873071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 the scalar</a:t>
            </a:r>
            <a:endParaRPr lang="zh-CN" alt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45" y="1628800"/>
            <a:ext cx="8256871" cy="1364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45" y="4005064"/>
            <a:ext cx="799866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0" y="332656"/>
            <a:ext cx="873071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 the vector</a:t>
            </a:r>
            <a:endParaRPr lang="zh-CN" alt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7526553" cy="1080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12" y="3356992"/>
            <a:ext cx="816900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6988189" cy="18722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77072"/>
            <a:ext cx="7484554" cy="1750085"/>
          </a:xfrm>
          <a:prstGeom prst="rect">
            <a:avLst/>
          </a:prstGeom>
        </p:spPr>
      </p:pic>
      <p:sp>
        <p:nvSpPr>
          <p:cNvPr id="4" name="标题 3"/>
          <p:cNvSpPr txBox="1">
            <a:spLocks/>
          </p:cNvSpPr>
          <p:nvPr/>
        </p:nvSpPr>
        <p:spPr>
          <a:xfrm>
            <a:off x="0" y="332656"/>
            <a:ext cx="873071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 the tensor</a:t>
            </a:r>
            <a:endParaRPr lang="zh-CN" alt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5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1" y="1475656"/>
            <a:ext cx="8626365" cy="4407732"/>
          </a:xfrm>
          <a:prstGeom prst="rect">
            <a:avLst/>
          </a:prstGeom>
        </p:spPr>
      </p:pic>
      <p:sp>
        <p:nvSpPr>
          <p:cNvPr id="4" name="标题 3"/>
          <p:cNvSpPr txBox="1">
            <a:spLocks/>
          </p:cNvSpPr>
          <p:nvPr/>
        </p:nvSpPr>
        <p:spPr>
          <a:xfrm>
            <a:off x="0" y="332656"/>
            <a:ext cx="873071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Flux of CRDM</a:t>
            </a:r>
            <a:endParaRPr lang="zh-CN" alt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1520" y="548680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 calculate the mean free path of a DM particle in the integral . </a:t>
            </a:r>
            <a:endParaRPr lang="zh-CN" altLang="en-US" i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98218"/>
            <a:ext cx="6359652" cy="136815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320991" y="3357542"/>
            <a:ext cx="4355465" cy="1583626"/>
            <a:chOff x="3707904" y="3266370"/>
            <a:chExt cx="4355465" cy="158362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7904" y="3933056"/>
              <a:ext cx="4355465" cy="916940"/>
            </a:xfrm>
            <a:prstGeom prst="rect">
              <a:avLst/>
            </a:prstGeom>
          </p:spPr>
        </p:pic>
        <p:sp>
          <p:nvSpPr>
            <p:cNvPr id="15" name="下箭头 14"/>
            <p:cNvSpPr/>
            <p:nvPr/>
          </p:nvSpPr>
          <p:spPr bwMode="auto">
            <a:xfrm rot="10800000">
              <a:off x="5436096" y="3266370"/>
              <a:ext cx="720080" cy="66668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9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2206" y="4319416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Our definition of the cross section</a:t>
            </a:r>
            <a:endParaRPr lang="zh-CN" altLang="en-US" i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013176"/>
            <a:ext cx="4896544" cy="14858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9552" y="601524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Three cross sections</a:t>
            </a:r>
            <a:endParaRPr lang="zh-CN" altLang="en-US" i="1" dirty="0"/>
          </a:p>
        </p:txBody>
      </p:sp>
      <p:sp>
        <p:nvSpPr>
          <p:cNvPr id="6" name="文本框 5"/>
          <p:cNvSpPr txBox="1"/>
          <p:nvPr/>
        </p:nvSpPr>
        <p:spPr>
          <a:xfrm>
            <a:off x="683568" y="1227048"/>
            <a:ext cx="740844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b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Differential cross section between DM and CRs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400" b="0" dirty="0">
                <a:ln w="10160">
                  <a:solidFill>
                    <a:schemeClr val="accent5"/>
                  </a:solidFill>
                  <a:prstDash val="solid"/>
                </a:ln>
              </a:rPr>
              <a:t>Differential cross section between DM and </a:t>
            </a:r>
            <a:r>
              <a:rPr lang="en-US" altLang="zh-CN" sz="2400" b="0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dense matter on earth</a:t>
            </a:r>
            <a:endParaRPr lang="en-US" altLang="zh-CN" sz="2400" b="0" dirty="0">
              <a:ln w="10160">
                <a:solidFill>
                  <a:schemeClr val="accent5"/>
                </a:solidFill>
                <a:prstDash val="solid"/>
              </a:ln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4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Differential cross section between DM and </a:t>
            </a:r>
            <a:r>
              <a:rPr lang="en-US" altLang="zh-CN" sz="2400" b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matters in the detector</a:t>
            </a:r>
            <a:endParaRPr lang="zh-CN" altLang="en-US" sz="24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/>
          </p:cNvSpPr>
          <p:nvPr/>
        </p:nvSpPr>
        <p:spPr>
          <a:xfrm>
            <a:off x="0" y="332656"/>
            <a:ext cx="873071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Implication of the cross section</a:t>
            </a:r>
            <a:endParaRPr lang="zh-CN" alt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92" y="1268760"/>
            <a:ext cx="6954732" cy="50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7204032" cy="460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44404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 of dark matter</a:t>
            </a:r>
          </a:p>
          <a:p>
            <a:r>
              <a:rPr lang="en-US" altLang="zh-CN" dirty="0"/>
              <a:t>S</a:t>
            </a:r>
            <a:r>
              <a:rPr lang="en-US" altLang="zh-CN" dirty="0" smtClean="0"/>
              <a:t>tatus of WIMP dark matter</a:t>
            </a:r>
          </a:p>
          <a:p>
            <a:r>
              <a:rPr lang="en-US" altLang="zh-CN" dirty="0" smtClean="0"/>
              <a:t>Cosmic Ray-boosted dark matter</a:t>
            </a:r>
          </a:p>
          <a:p>
            <a:r>
              <a:rPr lang="en-US" altLang="zh-CN" dirty="0" smtClean="0"/>
              <a:t>Bounds on the light dark matter in the simplified models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84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523740"/>
            <a:ext cx="5184576" cy="33159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05" y="0"/>
            <a:ext cx="9142709" cy="319705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9364" y="48036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>
                <a:solidFill>
                  <a:srgbClr val="FF0000"/>
                </a:solidFill>
              </a:rPr>
              <a:t>Our work</a:t>
            </a:r>
            <a:endParaRPr lang="zh-CN" altLang="en-US" sz="1800" b="0" i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63888" y="2871690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/>
              <a:t>From … T. </a:t>
            </a:r>
            <a:r>
              <a:rPr lang="en-US" altLang="zh-CN" sz="1800" b="0" i="1" dirty="0" err="1" smtClean="0"/>
              <a:t>Bringmann</a:t>
            </a:r>
            <a:r>
              <a:rPr lang="en-US" altLang="zh-CN" sz="1800" b="0" i="1" dirty="0" smtClean="0"/>
              <a:t> et. al.     arXiv:1909.08632</a:t>
            </a:r>
            <a:endParaRPr lang="zh-CN" alt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5896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3" y="836712"/>
            <a:ext cx="4224710" cy="417646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497" y="548680"/>
            <a:ext cx="4649065" cy="46805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28563" y="5373216"/>
            <a:ext cx="432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/>
              <a:t>From J. Dent et. al.   arXiv:1907.03782</a:t>
            </a:r>
            <a:endParaRPr lang="zh-CN" altLang="en-US" sz="1800" b="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156176" y="47998"/>
                <a:ext cx="2100447" cy="100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𝑺𝑰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7998"/>
                <a:ext cx="2100447" cy="1001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691680" y="538704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 smtClean="0">
                <a:solidFill>
                  <a:srgbClr val="FF0000"/>
                </a:solidFill>
              </a:rPr>
              <a:t>Our work</a:t>
            </a:r>
            <a:endParaRPr lang="zh-CN" altLang="en-US" sz="18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6" y="4128450"/>
            <a:ext cx="8819261" cy="9712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59716"/>
            <a:ext cx="6359652" cy="1368152"/>
          </a:xfrm>
          <a:prstGeom prst="rect">
            <a:avLst/>
          </a:prstGeom>
        </p:spPr>
      </p:pic>
      <p:sp>
        <p:nvSpPr>
          <p:cNvPr id="2" name="标题 3"/>
          <p:cNvSpPr txBox="1">
            <a:spLocks/>
          </p:cNvSpPr>
          <p:nvPr/>
        </p:nvSpPr>
        <p:spPr>
          <a:xfrm>
            <a:off x="164779" y="332656"/>
            <a:ext cx="89644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Note that: </a:t>
            </a:r>
            <a:r>
              <a:rPr lang="en-US" altLang="zh-CN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Definition of  the cross section is also important!</a:t>
            </a:r>
          </a:p>
          <a:p>
            <a:endParaRPr lang="zh-CN" alt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6084168" y="2708920"/>
            <a:ext cx="35386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6452592" y="2196597"/>
            <a:ext cx="864096" cy="11703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158153" y="5681438"/>
            <a:ext cx="89644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cross section in the fundamental theory is a differential form </a:t>
            </a:r>
            <a:endParaRPr lang="zh-CN" alt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7316688" y="4128450"/>
            <a:ext cx="567680" cy="8127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87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altLang="zh-CN" dirty="0" smtClean="0"/>
              <a:t>Space in Dark Matter less than 1GeV has rich physics</a:t>
            </a:r>
          </a:p>
          <a:p>
            <a:r>
              <a:rPr lang="en-US" altLang="zh-CN" dirty="0" smtClean="0"/>
              <a:t>CRDM is very good scenario for light DM</a:t>
            </a:r>
          </a:p>
          <a:p>
            <a:pPr lvl="1"/>
            <a:r>
              <a:rPr lang="en-US" altLang="zh-CN" dirty="0" smtClean="0"/>
              <a:t>The attenuation is important</a:t>
            </a:r>
            <a:endParaRPr lang="en-US" altLang="zh-CN" dirty="0"/>
          </a:p>
          <a:p>
            <a:pPr lvl="1"/>
            <a:r>
              <a:rPr lang="en-US" altLang="zh-CN" dirty="0" smtClean="0"/>
              <a:t>The definition of cross section is an issue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38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172467" y="2708920"/>
            <a:ext cx="89644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THANKS!</a:t>
            </a:r>
            <a:endParaRPr lang="zh-CN" alt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内容占位符 6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6120680" cy="6557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Evidence of Dark Matter</a:t>
            </a:r>
            <a:endParaRPr lang="zh-CN" altLang="en-US" sz="44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63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4270"/>
            <a:ext cx="6408712" cy="64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Observation methods</a:t>
            </a:r>
            <a:endParaRPr lang="zh-CN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2620" y="1052736"/>
            <a:ext cx="7772400" cy="1944216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Optics for the stars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X-ray for the gas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Gravitational lensing for the dark matter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67" y="3140968"/>
            <a:ext cx="7389666" cy="35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226"/>
            <a:ext cx="7856408" cy="68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6943</TotalTime>
  <Words>771</Words>
  <Application>Microsoft Office PowerPoint</Application>
  <PresentationFormat>全屏显示(4:3)</PresentationFormat>
  <Paragraphs>136</Paragraphs>
  <Slides>54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3" baseType="lpstr">
      <vt:lpstr>ＭＳ Ｐゴシック</vt:lpstr>
      <vt:lpstr>华文中宋</vt:lpstr>
      <vt:lpstr>楷体</vt:lpstr>
      <vt:lpstr>宋体</vt:lpstr>
      <vt:lpstr>Arial</vt:lpstr>
      <vt:lpstr>Calibri</vt:lpstr>
      <vt:lpstr>Cambria Math</vt:lpstr>
      <vt:lpstr>Times New Roman</vt:lpstr>
      <vt:lpstr>默认设计模板</vt:lpstr>
      <vt:lpstr>Bounds on Cosmic Ray-Boosted Dark Matter</vt:lpstr>
      <vt:lpstr>PowerPoint 演示文稿</vt:lpstr>
      <vt:lpstr>全书共13章，49万字，由科学出版社出版发行。 </vt:lpstr>
      <vt:lpstr>PowerPoint 演示文稿</vt:lpstr>
      <vt:lpstr>Content</vt:lpstr>
      <vt:lpstr>PowerPoint 演示文稿</vt:lpstr>
      <vt:lpstr>PowerPoint 演示文稿</vt:lpstr>
      <vt:lpstr>Observation methods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Reasons of the less sensitivity</vt:lpstr>
      <vt:lpstr>PANDAX constraints on light Mediator</vt:lpstr>
      <vt:lpstr>PowerPoint 演示文稿</vt:lpstr>
      <vt:lpstr>PowerPoint 演示文稿</vt:lpstr>
      <vt:lpstr>探测手段：云室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</vt:lpstr>
      <vt:lpstr>PowerPoint 演示文稿</vt:lpstr>
    </vt:vector>
  </TitlesOfParts>
  <Company>itp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基本粒子物理</dc:title>
  <dc:creator>jin min yang</dc:creator>
  <cp:lastModifiedBy>wawayu</cp:lastModifiedBy>
  <cp:revision>488</cp:revision>
  <dcterms:created xsi:type="dcterms:W3CDTF">2003-09-06T13:59:46Z</dcterms:created>
  <dcterms:modified xsi:type="dcterms:W3CDTF">2019-11-22T06:59:07Z</dcterms:modified>
</cp:coreProperties>
</file>