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14"/>
  </p:notesMasterIdLst>
  <p:handoutMasterIdLst>
    <p:handoutMasterId r:id="rId15"/>
  </p:handoutMasterIdLst>
  <p:sldIdLst>
    <p:sldId id="408" r:id="rId2"/>
    <p:sldId id="479" r:id="rId3"/>
    <p:sldId id="480" r:id="rId4"/>
    <p:sldId id="467" r:id="rId5"/>
    <p:sldId id="482" r:id="rId6"/>
    <p:sldId id="484" r:id="rId7"/>
    <p:sldId id="438" r:id="rId8"/>
    <p:sldId id="437" r:id="rId9"/>
    <p:sldId id="439" r:id="rId10"/>
    <p:sldId id="440" r:id="rId11"/>
    <p:sldId id="483" r:id="rId12"/>
    <p:sldId id="424" r:id="rId13"/>
  </p:sldIdLst>
  <p:sldSz cx="9144000" cy="6858000" type="letter"/>
  <p:notesSz cx="7102475" cy="10234613"/>
  <p:custDataLst>
    <p:tags r:id="rId16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co Grancagnolo" initials="FG" lastIdx="1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FF"/>
    <a:srgbClr val="FF0000"/>
    <a:srgbClr val="FF9900"/>
    <a:srgbClr val="FFFF00"/>
    <a:srgbClr val="6C6CDC"/>
    <a:srgbClr val="D23C60"/>
    <a:srgbClr val="7B96E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8302" autoAdjust="0"/>
  </p:normalViewPr>
  <p:slideViewPr>
    <p:cSldViewPr snapToGrid="0">
      <p:cViewPr varScale="1">
        <p:scale>
          <a:sx n="61" d="100"/>
          <a:sy n="61" d="100"/>
        </p:scale>
        <p:origin x="1080" y="-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1882" y="-58"/>
      </p:cViewPr>
      <p:guideLst>
        <p:guide orient="horz" pos="3222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1DE48FEA-D32B-4240-B0A4-4148B56571D5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4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857750"/>
            <a:ext cx="521335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4" tIns="45131" rIns="91874" bIns="45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76288"/>
            <a:ext cx="5094287" cy="3821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EFF7EA94-3393-44A5-8E16-2F8A911D88C8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9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43473-F57B-45F4-8B18-3E8A60FB6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6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82B7D-78A0-4276-80A3-00FFA2A9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09EE-2BE5-4154-9330-393516739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8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CEPC plenary meeting, November 6, 2019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BA46-1C93-4567-A05B-77BEED2B3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1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A4FC-CE45-4408-A7C8-75C600F5B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983D-889A-48A2-A57E-5A7ED2080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1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2FCF3-0441-4725-B23A-9FE456F16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FED78-110D-4058-8141-1C038787E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3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68146-9702-4881-9716-82FB817E8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E2ED0-DEFD-4036-A7DE-B1294E58D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2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CB33F-7E9C-4C17-9B5D-742FE626A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381000"/>
            <a:ext cx="63627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pic>
        <p:nvPicPr>
          <p:cNvPr id="1030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38" descr="logoinfn_negativ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13922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E9A6701B-A478-4746-B452-F9A66D8A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524000" cy="121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8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dirty="0" smtClean="0"/>
              <a:t>IDEA detector status</a:t>
            </a:r>
            <a:r>
              <a:rPr lang="it-IT" sz="3200" dirty="0" smtClean="0"/>
              <a:t> </a:t>
            </a:r>
            <a:endParaRPr lang="en-US" sz="3200" dirty="0" smtClean="0"/>
          </a:p>
        </p:txBody>
      </p:sp>
      <p:sp>
        <p:nvSpPr>
          <p:cNvPr id="3078" name="Rectangle 3"/>
          <p:cNvSpPr>
            <a:spLocks noGrp="1" noChangeArrowheads="1"/>
          </p:cNvSpPr>
          <p:nvPr>
            <p:ph idx="1"/>
          </p:nvPr>
        </p:nvSpPr>
        <p:spPr>
          <a:xfrm>
            <a:off x="1625011" y="3693811"/>
            <a:ext cx="6202254" cy="133539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 programs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 2019 activities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 plans for 2020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chemeClr val="bg1"/>
                </a:solidFill>
              </a:rPr>
              <a:t>CEPC plenary meeting, November 6, 2019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F. Bedeschi, INFN-Pisa</a:t>
            </a:r>
          </a:p>
        </p:txBody>
      </p:sp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fld id="{2993353F-A909-4581-A173-DEBD44DF0962}" type="slidenum">
              <a:rPr lang="en-US" sz="1400" smtClean="0">
                <a:solidFill>
                  <a:schemeClr val="bg1"/>
                </a:solidFill>
                <a:latin typeface="Times" pitchFamily="18" charset="0"/>
              </a:rPr>
              <a:pPr/>
              <a:t>1</a:t>
            </a:fld>
            <a:endParaRPr lang="en-US" sz="1400" smtClean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5719483" y="1343025"/>
            <a:ext cx="3151468" cy="134806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2400" u="sng" dirty="0" smtClean="0"/>
              <a:t>Franco Bedeschi</a:t>
            </a:r>
            <a:endParaRPr lang="it-IT" sz="2400" dirty="0">
              <a:solidFill>
                <a:srgbClr val="CCFFFF"/>
              </a:solidFill>
            </a:endParaRPr>
          </a:p>
          <a:p>
            <a:pPr eaLnBrk="1" hangingPunct="1"/>
            <a:r>
              <a:rPr lang="it-IT" sz="2400" dirty="0" smtClean="0">
                <a:solidFill>
                  <a:srgbClr val="CCFFFF"/>
                </a:solidFill>
              </a:rPr>
              <a:t>CEPC meeting</a:t>
            </a:r>
            <a:r>
              <a:rPr lang="it-IT" sz="2400" dirty="0" smtClean="0">
                <a:solidFill>
                  <a:srgbClr val="CCFFFF"/>
                </a:solidFill>
              </a:rPr>
              <a:t>, </a:t>
            </a:r>
          </a:p>
          <a:p>
            <a:pPr eaLnBrk="1" hangingPunct="1"/>
            <a:r>
              <a:rPr lang="it-IT" sz="2400" dirty="0" smtClean="0">
                <a:solidFill>
                  <a:srgbClr val="CCFFFF"/>
                </a:solidFill>
              </a:rPr>
              <a:t>November 6,</a:t>
            </a:r>
            <a:r>
              <a:rPr lang="it-IT" sz="2400" dirty="0" smtClean="0">
                <a:solidFill>
                  <a:srgbClr val="CCFFFF"/>
                </a:solidFill>
              </a:rPr>
              <a:t> </a:t>
            </a:r>
            <a:r>
              <a:rPr lang="it-IT" sz="2400" dirty="0" smtClean="0">
                <a:solidFill>
                  <a:srgbClr val="CCFFFF"/>
                </a:solidFill>
              </a:rPr>
              <a:t>2019</a:t>
            </a:r>
            <a:endParaRPr lang="it-IT" sz="2400" dirty="0">
              <a:solidFill>
                <a:srgbClr val="CCFFFF"/>
              </a:solidFill>
            </a:endParaRPr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2417917" y="2591597"/>
            <a:ext cx="17235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u="sng" dirty="0" smtClean="0">
                <a:solidFill>
                  <a:srgbClr val="FF0000"/>
                </a:solidFill>
              </a:rPr>
              <a:t>Outline</a:t>
            </a:r>
            <a:endParaRPr lang="it-IT" sz="4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2020</a:t>
            </a:r>
            <a:r>
              <a:rPr lang="en-US" dirty="0" smtClean="0"/>
              <a:t>: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Rwell</a:t>
            </a:r>
            <a:r>
              <a:rPr lang="en-US" dirty="0" smtClean="0"/>
              <a:t> chambers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" y="1537261"/>
            <a:ext cx="9070848" cy="4114800"/>
          </a:xfrm>
        </p:spPr>
        <p:txBody>
          <a:bodyPr/>
          <a:lstStyle/>
          <a:p>
            <a:r>
              <a:rPr lang="en-US" dirty="0" smtClean="0"/>
              <a:t>R&amp;D to develop large area hi rate chambers</a:t>
            </a:r>
          </a:p>
          <a:p>
            <a:pPr lvl="1"/>
            <a:r>
              <a:rPr lang="en-US" dirty="0" smtClean="0"/>
              <a:t>With industrial partners TECHTRA and ELTOS</a:t>
            </a:r>
            <a:endParaRPr lang="en-US" dirty="0" smtClean="0"/>
          </a:p>
          <a:p>
            <a:r>
              <a:rPr lang="en-US" dirty="0" smtClean="0"/>
              <a:t>Study recently built  </a:t>
            </a:r>
            <a:r>
              <a:rPr lang="en-US" dirty="0" err="1" smtClean="0"/>
              <a:t>uRwell</a:t>
            </a:r>
            <a:r>
              <a:rPr lang="en-US" dirty="0" smtClean="0"/>
              <a:t> </a:t>
            </a:r>
            <a:r>
              <a:rPr lang="en-US" dirty="0" smtClean="0"/>
              <a:t>with 2D  </a:t>
            </a:r>
            <a:r>
              <a:rPr lang="en-US" dirty="0" smtClean="0"/>
              <a:t>readout</a:t>
            </a:r>
            <a:endParaRPr lang="en-US" dirty="0" smtClean="0"/>
          </a:p>
          <a:p>
            <a:r>
              <a:rPr lang="en-US" dirty="0" smtClean="0"/>
              <a:t>Continue </a:t>
            </a:r>
            <a:r>
              <a:rPr lang="en-US" dirty="0" smtClean="0"/>
              <a:t>R&amp;D </a:t>
            </a:r>
            <a:r>
              <a:rPr lang="en-US" dirty="0" smtClean="0"/>
              <a:t>on</a:t>
            </a:r>
            <a:r>
              <a:rPr lang="en-US" dirty="0" smtClean="0"/>
              <a:t> </a:t>
            </a:r>
            <a:r>
              <a:rPr lang="en-US" dirty="0" err="1" smtClean="0"/>
              <a:t>DLC+Cu</a:t>
            </a:r>
            <a:r>
              <a:rPr lang="en-US" dirty="0" smtClean="0"/>
              <a:t> sputtering </a:t>
            </a:r>
            <a:r>
              <a:rPr lang="en-US" dirty="0" smtClean="0"/>
              <a:t>with</a:t>
            </a:r>
            <a:r>
              <a:rPr lang="en-US" dirty="0" smtClean="0"/>
              <a:t> </a:t>
            </a:r>
            <a:r>
              <a:rPr lang="en-US" dirty="0" smtClean="0"/>
              <a:t>USTC (</a:t>
            </a:r>
            <a:r>
              <a:rPr lang="en-US" dirty="0" err="1" smtClean="0"/>
              <a:t>Cina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Full simulation del pre-shower di </a:t>
            </a:r>
            <a:r>
              <a:rPr lang="en-US" dirty="0" smtClean="0"/>
              <a:t>IDEA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See Talk by P. </a:t>
            </a:r>
            <a:r>
              <a:rPr lang="en-US" dirty="0" err="1" smtClean="0"/>
              <a:t>Giacomelli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CEPC plenary meeting, November 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10" y="3770794"/>
            <a:ext cx="2830163" cy="278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54" y="1635873"/>
            <a:ext cx="7772400" cy="4114800"/>
          </a:xfrm>
        </p:spPr>
        <p:txBody>
          <a:bodyPr/>
          <a:lstStyle/>
          <a:p>
            <a:r>
              <a:rPr lang="en-US" dirty="0" smtClean="0"/>
              <a:t>Progress in all areas</a:t>
            </a:r>
          </a:p>
          <a:p>
            <a:r>
              <a:rPr lang="en-US" dirty="0" smtClean="0"/>
              <a:t>Good support from INFN</a:t>
            </a:r>
          </a:p>
          <a:p>
            <a:r>
              <a:rPr lang="en-US" dirty="0" smtClean="0"/>
              <a:t>New collaborators start showing up</a:t>
            </a:r>
          </a:p>
          <a:p>
            <a:r>
              <a:rPr lang="en-US" dirty="0" smtClean="0"/>
              <a:t>Potential for increased collaboration with China on offline and DAQ software</a:t>
            </a:r>
          </a:p>
          <a:p>
            <a:r>
              <a:rPr lang="en-US" dirty="0" smtClean="0"/>
              <a:t>Much detector R&amp;D in progress still open for additional collaborators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plenary meeting, November 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CEPC plenary meeting, November 6, 2019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68146-9702-4881-9716-82FB817E82B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258059">
            <a:off x="142844" y="3172953"/>
            <a:ext cx="88583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Additional slides</a:t>
            </a:r>
            <a:endParaRPr lang="en-US" sz="66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712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194" y="250996"/>
            <a:ext cx="6362700" cy="685800"/>
          </a:xfrm>
        </p:spPr>
        <p:txBody>
          <a:bodyPr/>
          <a:lstStyle/>
          <a:p>
            <a:r>
              <a:rPr lang="en-US" dirty="0" smtClean="0"/>
              <a:t>EU program participation</a:t>
            </a:r>
            <a:endParaRPr lang="it-IT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CEPC plenary meeting, November 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-53911" y="1418209"/>
            <a:ext cx="9143999" cy="4114800"/>
          </a:xfrm>
        </p:spPr>
        <p:txBody>
          <a:bodyPr/>
          <a:lstStyle/>
          <a:p>
            <a:r>
              <a:rPr lang="it-IT" sz="2400" dirty="0" smtClean="0"/>
              <a:t>CREMLIN</a:t>
            </a:r>
            <a:r>
              <a:rPr lang="it-IT" sz="2400" dirty="0"/>
              <a:t>+ </a:t>
            </a:r>
            <a:r>
              <a:rPr lang="it-IT" sz="1800" dirty="0" smtClean="0"/>
              <a:t>(JINR,BINP, DESY</a:t>
            </a:r>
            <a:r>
              <a:rPr lang="it-IT" sz="1800" dirty="0"/>
              <a:t>, </a:t>
            </a:r>
            <a:r>
              <a:rPr lang="it-IT" sz="1800" dirty="0" smtClean="0"/>
              <a:t>GSI/FAIR, INFN, Universita’)</a:t>
            </a:r>
            <a:r>
              <a:rPr lang="it-IT" sz="2400" dirty="0" smtClean="0"/>
              <a:t>:</a:t>
            </a:r>
          </a:p>
          <a:p>
            <a:pPr lvl="2"/>
            <a:r>
              <a:rPr lang="it-IT" sz="1800" dirty="0" smtClean="0"/>
              <a:t>LE, </a:t>
            </a:r>
            <a:r>
              <a:rPr lang="it-IT" sz="1800" dirty="0" smtClean="0"/>
              <a:t>BA with </a:t>
            </a:r>
            <a:r>
              <a:rPr lang="it-IT" sz="1800" dirty="0" smtClean="0"/>
              <a:t>BINP </a:t>
            </a:r>
            <a:r>
              <a:rPr lang="it-IT" sz="1800" dirty="0"/>
              <a:t>(</a:t>
            </a:r>
            <a:r>
              <a:rPr lang="it-IT" sz="1800" dirty="0" smtClean="0"/>
              <a:t>Novosibirsk) collaborate to build a prototype drift chamber for the  Super </a:t>
            </a:r>
            <a:r>
              <a:rPr lang="it-IT" sz="1800" dirty="0" smtClean="0"/>
              <a:t>Tau-Charm factory.		</a:t>
            </a:r>
            <a:r>
              <a:rPr lang="it-IT" sz="1800" dirty="0"/>
              <a:t> </a:t>
            </a:r>
            <a:r>
              <a:rPr lang="it-IT" sz="1800" dirty="0" smtClean="0"/>
              <a:t>       </a:t>
            </a:r>
            <a:endParaRPr lang="it-IT" sz="1800" dirty="0" smtClean="0">
              <a:solidFill>
                <a:srgbClr val="00B0F0"/>
              </a:solidFill>
            </a:endParaRPr>
          </a:p>
          <a:p>
            <a:pPr lvl="3"/>
            <a:r>
              <a:rPr lang="it-IT" sz="1600" dirty="0" smtClean="0"/>
              <a:t> Rescaled version of the IDEA drift chamber.</a:t>
            </a:r>
            <a:endParaRPr lang="it-IT" sz="1600" dirty="0"/>
          </a:p>
          <a:p>
            <a:pPr lvl="2"/>
            <a:r>
              <a:rPr lang="it-IT" sz="1800" dirty="0" smtClean="0"/>
              <a:t>FE</a:t>
            </a:r>
            <a:r>
              <a:rPr lang="it-IT" sz="1800" dirty="0"/>
              <a:t>, LNF </a:t>
            </a:r>
            <a:r>
              <a:rPr lang="it-IT" sz="1800" dirty="0" smtClean="0"/>
              <a:t>and </a:t>
            </a:r>
            <a:r>
              <a:rPr lang="it-IT" sz="1800" dirty="0"/>
              <a:t>BINP </a:t>
            </a:r>
            <a:r>
              <a:rPr lang="it-IT" sz="1800" dirty="0" smtClean="0"/>
              <a:t>collaborate on a cylindrical</a:t>
            </a:r>
            <a:r>
              <a:rPr lang="it-IT" sz="1800" dirty="0" smtClean="0"/>
              <a:t> </a:t>
            </a:r>
            <a:r>
              <a:rPr lang="it-IT" sz="1800" dirty="0" smtClean="0">
                <a:latin typeface="Symbol" panose="05050102010706020507" pitchFamily="18" charset="2"/>
              </a:rPr>
              <a:t>m</a:t>
            </a:r>
            <a:r>
              <a:rPr lang="it-IT" sz="1800" dirty="0" smtClean="0"/>
              <a:t>Rell chamber.</a:t>
            </a:r>
            <a:endParaRPr lang="it-IT" sz="1800" dirty="0"/>
          </a:p>
          <a:p>
            <a:r>
              <a:rPr lang="it-IT" sz="2400" dirty="0" smtClean="0"/>
              <a:t>ATTRACT: </a:t>
            </a:r>
            <a:endParaRPr lang="it-IT" sz="2400" dirty="0" smtClean="0">
              <a:solidFill>
                <a:srgbClr val="00B0F0"/>
              </a:solidFill>
            </a:endParaRPr>
          </a:p>
          <a:p>
            <a:pPr lvl="2"/>
            <a:r>
              <a:rPr lang="it-IT" sz="1800" dirty="0" smtClean="0"/>
              <a:t>Neutron detector with</a:t>
            </a:r>
            <a:r>
              <a:rPr lang="it-IT" sz="1800" dirty="0" smtClean="0"/>
              <a:t>  </a:t>
            </a:r>
            <a:r>
              <a:rPr lang="it-IT" sz="1800" dirty="0" smtClean="0">
                <a:latin typeface="Symbol" panose="05050102010706020507" pitchFamily="18" charset="2"/>
              </a:rPr>
              <a:t>m</a:t>
            </a:r>
            <a:r>
              <a:rPr lang="it-IT" sz="1800" dirty="0" smtClean="0"/>
              <a:t>Rwell chambers</a:t>
            </a:r>
            <a:endParaRPr lang="it-IT" sz="1800" dirty="0" smtClean="0"/>
          </a:p>
          <a:p>
            <a:pPr lvl="2"/>
            <a:r>
              <a:rPr lang="it-IT" sz="1800" dirty="0" smtClean="0"/>
              <a:t>BO</a:t>
            </a:r>
            <a:r>
              <a:rPr lang="it-IT" sz="1800" dirty="0"/>
              <a:t>, FE, </a:t>
            </a:r>
            <a:r>
              <a:rPr lang="it-IT" sz="1800" dirty="0" smtClean="0"/>
              <a:t>LNF, Lund University and industrial partners </a:t>
            </a:r>
            <a:r>
              <a:rPr lang="it-IT" sz="1800" dirty="0"/>
              <a:t>TECHTRA </a:t>
            </a:r>
            <a:r>
              <a:rPr lang="it-IT" sz="1800" dirty="0" smtClean="0"/>
              <a:t>and</a:t>
            </a:r>
            <a:r>
              <a:rPr lang="it-IT" sz="1800" dirty="0" smtClean="0"/>
              <a:t> </a:t>
            </a:r>
            <a:r>
              <a:rPr lang="it-IT" sz="1800" dirty="0" smtClean="0"/>
              <a:t>ELTOS</a:t>
            </a:r>
          </a:p>
          <a:p>
            <a:r>
              <a:rPr lang="en-US" sz="2400" dirty="0" smtClean="0"/>
              <a:t>FEST (RISE 2019): </a:t>
            </a:r>
            <a:r>
              <a:rPr lang="en-US" sz="2400" dirty="0" smtClean="0"/>
              <a:t>call involving  </a:t>
            </a:r>
            <a:r>
              <a:rPr lang="en-US" sz="2400" dirty="0"/>
              <a:t>(BO, FE, TO, </a:t>
            </a:r>
            <a:r>
              <a:rPr lang="en-US" sz="2400" dirty="0" smtClean="0"/>
              <a:t>LNF, ……)</a:t>
            </a:r>
          </a:p>
          <a:p>
            <a:pPr lvl="2"/>
            <a:r>
              <a:rPr lang="en-US" sz="1800" dirty="0" smtClean="0"/>
              <a:t>Covers stay at</a:t>
            </a:r>
            <a:r>
              <a:rPr lang="en-US" sz="1800" dirty="0" smtClean="0"/>
              <a:t> </a:t>
            </a:r>
            <a:r>
              <a:rPr lang="en-US" sz="1800" dirty="0" smtClean="0"/>
              <a:t>IHEP </a:t>
            </a:r>
            <a:r>
              <a:rPr lang="en-US" sz="1800" dirty="0" smtClean="0"/>
              <a:t>for</a:t>
            </a:r>
            <a:r>
              <a:rPr lang="en-US" sz="1800" dirty="0" smtClean="0"/>
              <a:t> CEPC/BES-III - </a:t>
            </a:r>
            <a:r>
              <a:rPr lang="en-US" sz="1800" dirty="0" smtClean="0"/>
              <a:t>4 </a:t>
            </a:r>
            <a:r>
              <a:rPr lang="en-US" sz="1800" dirty="0" smtClean="0"/>
              <a:t>duration</a:t>
            </a:r>
            <a:endParaRPr lang="en-US" sz="1800" dirty="0" smtClean="0"/>
          </a:p>
          <a:p>
            <a:pPr lvl="2"/>
            <a:r>
              <a:rPr lang="en-US" sz="1800" dirty="0" smtClean="0"/>
              <a:t>26 </a:t>
            </a:r>
            <a:r>
              <a:rPr lang="en-US" sz="1800" dirty="0" smtClean="0"/>
              <a:t>man months</a:t>
            </a:r>
            <a:r>
              <a:rPr lang="en-US" sz="1800" dirty="0" smtClean="0"/>
              <a:t> </a:t>
            </a:r>
            <a:r>
              <a:rPr lang="en-US" sz="1800" dirty="0" smtClean="0"/>
              <a:t>in 2020  </a:t>
            </a:r>
            <a:endParaRPr lang="it-IT" sz="1800" dirty="0"/>
          </a:p>
          <a:p>
            <a:r>
              <a:rPr lang="it-IT" sz="2400" dirty="0" smtClean="0"/>
              <a:t>NSF </a:t>
            </a:r>
            <a:r>
              <a:rPr lang="it-IT" sz="2400" dirty="0"/>
              <a:t>Grant "AccelNet: Future Research Software </a:t>
            </a:r>
            <a:r>
              <a:rPr lang="it-IT" sz="2400" dirty="0" smtClean="0"/>
              <a:t>for HEP"</a:t>
            </a:r>
            <a:endParaRPr lang="it-IT" sz="2400" dirty="0"/>
          </a:p>
          <a:p>
            <a:pPr lvl="2"/>
            <a:r>
              <a:rPr lang="it-IT" sz="1800" dirty="0" smtClean="0"/>
              <a:t>Software development for </a:t>
            </a:r>
            <a:r>
              <a:rPr lang="it-IT" sz="1800" dirty="0"/>
              <a:t>HL-LHC, FCC, CepC</a:t>
            </a:r>
          </a:p>
          <a:p>
            <a:pPr lvl="2"/>
            <a:r>
              <a:rPr lang="it-IT" sz="1800" dirty="0" smtClean="0"/>
              <a:t>Italian participants</a:t>
            </a:r>
            <a:r>
              <a:rPr lang="it-IT" sz="1800" dirty="0" smtClean="0"/>
              <a:t> </a:t>
            </a:r>
            <a:r>
              <a:rPr lang="it-IT" sz="1800" dirty="0"/>
              <a:t>INFN: BA, BO, FE, LE, MI, PD, PI, PV </a:t>
            </a:r>
            <a:r>
              <a:rPr lang="it-IT" sz="1800" dirty="0" smtClean="0"/>
              <a:t>with </a:t>
            </a:r>
            <a:r>
              <a:rPr lang="it-IT" sz="1800" dirty="0" smtClean="0"/>
              <a:t>endorsement of </a:t>
            </a:r>
            <a:r>
              <a:rPr lang="it-IT" sz="1800" dirty="0"/>
              <a:t>CSN1 </a:t>
            </a:r>
            <a:r>
              <a:rPr lang="it-IT" sz="1800" dirty="0" smtClean="0"/>
              <a:t>and person in charge of INFN scientific computing</a:t>
            </a:r>
            <a:endParaRPr lang="it-IT" sz="1800" dirty="0"/>
          </a:p>
        </p:txBody>
      </p:sp>
      <p:sp>
        <p:nvSpPr>
          <p:cNvPr id="8" name="TextBox 7"/>
          <p:cNvSpPr txBox="1"/>
          <p:nvPr/>
        </p:nvSpPr>
        <p:spPr>
          <a:xfrm rot="20687198">
            <a:off x="3831470" y="1800568"/>
            <a:ext cx="2749471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APPROVED</a:t>
            </a:r>
            <a:endParaRPr lang="it-IT" sz="3600" b="1" dirty="0"/>
          </a:p>
        </p:txBody>
      </p:sp>
      <p:sp>
        <p:nvSpPr>
          <p:cNvPr id="9" name="TextBox 8"/>
          <p:cNvSpPr txBox="1"/>
          <p:nvPr/>
        </p:nvSpPr>
        <p:spPr>
          <a:xfrm rot="21183683">
            <a:off x="3143353" y="3274578"/>
            <a:ext cx="2749471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APPROVED</a:t>
            </a:r>
            <a:endParaRPr lang="it-IT" sz="3600" b="1" dirty="0"/>
          </a:p>
        </p:txBody>
      </p:sp>
      <p:sp>
        <p:nvSpPr>
          <p:cNvPr id="10" name="TextBox 9"/>
          <p:cNvSpPr txBox="1"/>
          <p:nvPr/>
        </p:nvSpPr>
        <p:spPr>
          <a:xfrm rot="21183683">
            <a:off x="3765904" y="4439974"/>
            <a:ext cx="2749471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APPROVED</a:t>
            </a:r>
            <a:endParaRPr lang="it-IT" sz="3600" b="1" dirty="0"/>
          </a:p>
        </p:txBody>
      </p:sp>
      <p:sp>
        <p:nvSpPr>
          <p:cNvPr id="11" name="TextBox 10"/>
          <p:cNvSpPr txBox="1"/>
          <p:nvPr/>
        </p:nvSpPr>
        <p:spPr>
          <a:xfrm rot="21421785">
            <a:off x="1100808" y="5596917"/>
            <a:ext cx="7640040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GOOD – WAITING FOR DECISION</a:t>
            </a:r>
            <a:endParaRPr lang="it-IT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 program participation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9337"/>
            <a:ext cx="8915400" cy="4114800"/>
          </a:xfrm>
        </p:spPr>
        <p:txBody>
          <a:bodyPr/>
          <a:lstStyle/>
          <a:p>
            <a:r>
              <a:rPr lang="en-US" dirty="0" smtClean="0"/>
              <a:t>AIDA++ </a:t>
            </a:r>
          </a:p>
          <a:p>
            <a:pPr lvl="1"/>
            <a:r>
              <a:rPr lang="en-US" dirty="0" smtClean="0"/>
              <a:t>Priority of this </a:t>
            </a:r>
            <a:r>
              <a:rPr lang="en-US" dirty="0" smtClean="0"/>
              <a:t>call:  </a:t>
            </a:r>
            <a:r>
              <a:rPr lang="en-US" b="1" dirty="0" smtClean="0">
                <a:solidFill>
                  <a:srgbClr val="FF0000"/>
                </a:solidFill>
              </a:rPr>
              <a:t>R&amp;D </a:t>
            </a:r>
            <a:r>
              <a:rPr lang="en-US" b="1" dirty="0" smtClean="0">
                <a:solidFill>
                  <a:srgbClr val="FF0000"/>
                </a:solidFill>
              </a:rPr>
              <a:t>for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future Higgs factories</a:t>
            </a:r>
          </a:p>
          <a:p>
            <a:pPr lvl="1"/>
            <a:r>
              <a:rPr lang="en-US" dirty="0" smtClean="0"/>
              <a:t>About</a:t>
            </a:r>
            <a:r>
              <a:rPr lang="en-US" dirty="0" smtClean="0"/>
              <a:t> </a:t>
            </a:r>
            <a:r>
              <a:rPr lang="en-US" dirty="0" smtClean="0"/>
              <a:t>14 </a:t>
            </a:r>
            <a:r>
              <a:rPr lang="en-US" dirty="0" err="1" smtClean="0"/>
              <a:t>EoI’s</a:t>
            </a:r>
            <a:r>
              <a:rPr lang="en-US" dirty="0"/>
              <a:t> </a:t>
            </a:r>
            <a:r>
              <a:rPr lang="en-US" dirty="0" smtClean="0"/>
              <a:t>related to the IDEA </a:t>
            </a:r>
            <a:r>
              <a:rPr lang="en-US" dirty="0" smtClean="0"/>
              <a:t>detector concept</a:t>
            </a:r>
            <a:endParaRPr lang="en-US" dirty="0" smtClean="0"/>
          </a:p>
          <a:p>
            <a:pPr lvl="2"/>
            <a:r>
              <a:rPr lang="en-US" dirty="0" smtClean="0"/>
              <a:t>Pixels/Silicon:		3 </a:t>
            </a:r>
            <a:r>
              <a:rPr lang="en-US" dirty="0" err="1" smtClean="0"/>
              <a:t>EoI</a:t>
            </a:r>
            <a:endParaRPr lang="en-US" dirty="0" smtClean="0"/>
          </a:p>
          <a:p>
            <a:pPr lvl="2"/>
            <a:r>
              <a:rPr lang="en-US" dirty="0" smtClean="0"/>
              <a:t>Drift Chamber:		2 </a:t>
            </a:r>
            <a:r>
              <a:rPr lang="en-US" dirty="0" err="1" smtClean="0"/>
              <a:t>EoI</a:t>
            </a:r>
            <a:endParaRPr lang="en-US" dirty="0" smtClean="0"/>
          </a:p>
          <a:p>
            <a:pPr lvl="2"/>
            <a:r>
              <a:rPr lang="en-US" dirty="0" smtClean="0"/>
              <a:t>DR calorimeter:	3 </a:t>
            </a:r>
            <a:r>
              <a:rPr lang="en-US" dirty="0" err="1" smtClean="0"/>
              <a:t>EoI</a:t>
            </a:r>
            <a:endParaRPr lang="en-US" dirty="0" smtClean="0"/>
          </a:p>
          <a:p>
            <a:pPr lvl="2"/>
            <a:r>
              <a:rPr lang="en-US" dirty="0" smtClean="0"/>
              <a:t>Muon Chambers:	5 </a:t>
            </a:r>
            <a:r>
              <a:rPr lang="en-US" dirty="0" err="1" smtClean="0"/>
              <a:t>EoI</a:t>
            </a:r>
            <a:endParaRPr lang="en-US" dirty="0" smtClean="0"/>
          </a:p>
          <a:p>
            <a:pPr lvl="2"/>
            <a:r>
              <a:rPr lang="en-US" dirty="0" smtClean="0"/>
              <a:t>Software Infrastructure: 1 </a:t>
            </a:r>
            <a:r>
              <a:rPr lang="en-US" dirty="0" err="1" smtClean="0"/>
              <a:t>EoI</a:t>
            </a:r>
            <a:endParaRPr lang="en-US" dirty="0"/>
          </a:p>
          <a:p>
            <a:pPr lvl="1"/>
            <a:r>
              <a:rPr lang="en-US" dirty="0" smtClean="0"/>
              <a:t>Approval in </a:t>
            </a:r>
            <a:r>
              <a:rPr lang="en-US" dirty="0" smtClean="0"/>
              <a:t>2020 </a:t>
            </a:r>
            <a:r>
              <a:rPr lang="en-US" dirty="0" smtClean="0"/>
              <a:t>very likely</a:t>
            </a:r>
            <a:endParaRPr lang="en-US" dirty="0" smtClean="0"/>
          </a:p>
          <a:p>
            <a:r>
              <a:rPr lang="en-US" dirty="0" smtClean="0"/>
              <a:t>Great source of grants for </a:t>
            </a:r>
            <a:r>
              <a:rPr lang="en-US" dirty="0" smtClean="0"/>
              <a:t>post-docs</a:t>
            </a:r>
          </a:p>
          <a:p>
            <a:r>
              <a:rPr lang="en-US" dirty="0" smtClean="0"/>
              <a:t>Funds available in 2021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CEPC plenary meeting, November 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8939"/>
          <a:stretch/>
        </p:blipFill>
        <p:spPr>
          <a:xfrm>
            <a:off x="3681090" y="4046085"/>
            <a:ext cx="5456125" cy="2568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276" y="246247"/>
            <a:ext cx="6362700" cy="685800"/>
          </a:xfrm>
        </p:spPr>
        <p:txBody>
          <a:bodyPr/>
          <a:lstStyle/>
          <a:p>
            <a:r>
              <a:rPr lang="en-US" dirty="0" smtClean="0"/>
              <a:t>Software development 2019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5" y="1286343"/>
            <a:ext cx="8938242" cy="4114800"/>
          </a:xfrm>
        </p:spPr>
        <p:txBody>
          <a:bodyPr/>
          <a:lstStyle/>
          <a:p>
            <a:r>
              <a:rPr lang="en-US" dirty="0" smtClean="0"/>
              <a:t>IDEA in GEANT4 </a:t>
            </a:r>
            <a:r>
              <a:rPr lang="en-US" dirty="0" smtClean="0"/>
              <a:t>with</a:t>
            </a:r>
            <a:r>
              <a:rPr lang="en-US" dirty="0" smtClean="0"/>
              <a:t> </a:t>
            </a:r>
            <a:r>
              <a:rPr lang="en-US" dirty="0" smtClean="0"/>
              <a:t>DD4HEP</a:t>
            </a:r>
          </a:p>
          <a:p>
            <a:pPr lvl="1"/>
            <a:r>
              <a:rPr lang="en-US" dirty="0" smtClean="0"/>
              <a:t>Tracking</a:t>
            </a:r>
          </a:p>
          <a:p>
            <a:pPr lvl="1"/>
            <a:r>
              <a:rPr lang="en-US" dirty="0" smtClean="0"/>
              <a:t>Calorimeter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IDEA fast simulation</a:t>
            </a:r>
          </a:p>
          <a:p>
            <a:pPr lvl="1"/>
            <a:r>
              <a:rPr lang="en-US" dirty="0" smtClean="0"/>
              <a:t>IDEA card in DELPHES</a:t>
            </a:r>
          </a:p>
          <a:p>
            <a:r>
              <a:rPr lang="en-US" dirty="0" smtClean="0"/>
              <a:t>Some</a:t>
            </a:r>
            <a:r>
              <a:rPr lang="en-US" dirty="0" smtClean="0"/>
              <a:t> </a:t>
            </a:r>
            <a:r>
              <a:rPr lang="en-US" dirty="0" smtClean="0"/>
              <a:t>benchmarks</a:t>
            </a:r>
          </a:p>
          <a:p>
            <a:r>
              <a:rPr lang="en-US" dirty="0" smtClean="0"/>
              <a:t> Software workshop Bologna</a:t>
            </a:r>
          </a:p>
          <a:p>
            <a:pPr lvl="1"/>
            <a:r>
              <a:rPr lang="en-US" dirty="0" smtClean="0"/>
              <a:t>Started global collaboration on new tools for future </a:t>
            </a:r>
            <a:r>
              <a:rPr lang="en-US" dirty="0" smtClean="0"/>
              <a:t>colliders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4365625" cy="22250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CEPC plenary meeting, November 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021" y="1742854"/>
            <a:ext cx="4625821" cy="2854016"/>
          </a:xfrm>
          <a:prstGeom prst="rect">
            <a:avLst/>
          </a:prstGeom>
        </p:spPr>
      </p:pic>
      <p:pic>
        <p:nvPicPr>
          <p:cNvPr id="19" name="Picture 18" descr="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10" y="2963411"/>
            <a:ext cx="3256910" cy="35897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09398" y="1420770"/>
            <a:ext cx="3676444" cy="2918796"/>
            <a:chOff x="5409398" y="1420770"/>
            <a:chExt cx="3676444" cy="29187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9398" y="1420770"/>
              <a:ext cx="3676444" cy="29187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6017" y="1581722"/>
              <a:ext cx="2071282" cy="4371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502426" y="1727780"/>
            <a:ext cx="4545321" cy="4825420"/>
            <a:chOff x="4113125" y="1769677"/>
            <a:chExt cx="4829403" cy="48449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13125" y="1769677"/>
              <a:ext cx="4829403" cy="484498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28579" y="4894614"/>
              <a:ext cx="1641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90 degree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39768" y="4172379"/>
            <a:ext cx="4017609" cy="2290705"/>
            <a:chOff x="109506" y="2662756"/>
            <a:chExt cx="3750226" cy="21384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51557" t="49564"/>
            <a:stretch/>
          </p:blipFill>
          <p:spPr>
            <a:xfrm>
              <a:off x="109506" y="2662756"/>
              <a:ext cx="3750226" cy="213847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012083" y="3368638"/>
              <a:ext cx="1443024" cy="769441"/>
            </a:xfrm>
            <a:prstGeom prst="rect">
              <a:avLst/>
            </a:prstGeom>
            <a:solidFill>
              <a:srgbClr val="CC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Higgs recoil</a:t>
              </a: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HZ </a:t>
              </a:r>
              <a:r>
                <a:rPr lang="en-US" sz="20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H </a:t>
              </a:r>
              <a:r>
                <a:rPr lang="en-US" sz="2000" dirty="0" smtClean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mm</a:t>
              </a:r>
              <a:endParaRPr lang="it-IT" sz="2000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44461" y="1434479"/>
            <a:ext cx="4212916" cy="2463471"/>
            <a:chOff x="2383486" y="2849945"/>
            <a:chExt cx="2794867" cy="2080087"/>
          </a:xfrm>
        </p:grpSpPr>
        <p:pic>
          <p:nvPicPr>
            <p:cNvPr id="13" name="Content Placeholder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83" t="50688" r="2037" b="1985"/>
            <a:stretch/>
          </p:blipFill>
          <p:spPr bwMode="auto">
            <a:xfrm>
              <a:off x="2383486" y="2849945"/>
              <a:ext cx="2794867" cy="208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934682" y="3398269"/>
              <a:ext cx="944876" cy="574576"/>
            </a:xfrm>
            <a:prstGeom prst="rect">
              <a:avLst/>
            </a:prstGeom>
            <a:solidFill>
              <a:srgbClr val="CC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H inv. mass</a:t>
              </a: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ZH</a:t>
              </a:r>
              <a:r>
                <a:rPr lang="en-US" sz="20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Z </a:t>
              </a:r>
              <a:r>
                <a:rPr lang="en-US" sz="2000" dirty="0" smtClean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mm</a:t>
              </a:r>
              <a:endParaRPr lang="it-IT" sz="2000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</p:txBody>
        </p:sp>
      </p:grpSp>
      <p:pic>
        <p:nvPicPr>
          <p:cNvPr id="23" name="Immagine 2" descr="E:\PlotPerSlide_IDEA\em_img_pfjet_res_eta_0.0_0.9_e.pngem_img_pfjet_res_eta_0.0_0.9_e">
            <a:extLst>
              <a:ext uri="{FF2B5EF4-FFF2-40B4-BE49-F238E27FC236}">
                <a16:creationId xmlns:a16="http://schemas.microsoft.com/office/drawing/2014/main" id="{29D6110F-8B22-4CC1-80CE-29C7031944A6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7893"/>
          <a:stretch/>
        </p:blipFill>
        <p:spPr bwMode="auto">
          <a:xfrm>
            <a:off x="90288" y="1319624"/>
            <a:ext cx="3972060" cy="266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44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IDEA</a:t>
            </a:r>
            <a:r>
              <a:rPr lang="it-IT" dirty="0" smtClean="0"/>
              <a:t> 2019 activities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09" y="1674923"/>
            <a:ext cx="9148475" cy="5325952"/>
          </a:xfrm>
        </p:spPr>
        <p:txBody>
          <a:bodyPr/>
          <a:lstStyle/>
          <a:p>
            <a:r>
              <a:rPr lang="en-US" sz="2400" dirty="0" smtClean="0"/>
              <a:t>R&amp;D </a:t>
            </a:r>
            <a:r>
              <a:rPr lang="en-US" sz="2400" dirty="0" smtClean="0"/>
              <a:t>detector:</a:t>
            </a:r>
          </a:p>
          <a:p>
            <a:pPr lvl="1"/>
            <a:r>
              <a:rPr lang="en-US" sz="2000" dirty="0" smtClean="0"/>
              <a:t>Silicon: </a:t>
            </a:r>
            <a:r>
              <a:rPr lang="en-US" sz="2000" dirty="0" smtClean="0"/>
              <a:t>ARCADIA in </a:t>
            </a:r>
            <a:r>
              <a:rPr lang="en-US" sz="2000" dirty="0" err="1" smtClean="0"/>
              <a:t>FCCee</a:t>
            </a:r>
            <a:r>
              <a:rPr lang="en-US" sz="2000" dirty="0" smtClean="0"/>
              <a:t>/</a:t>
            </a:r>
            <a:r>
              <a:rPr lang="en-US" sz="2000" dirty="0" err="1" smtClean="0"/>
              <a:t>CepC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CFFFF"/>
                </a:solidFill>
              </a:rPr>
              <a:t>(</a:t>
            </a:r>
            <a:r>
              <a:rPr lang="en-US" sz="2000" dirty="0" smtClean="0">
                <a:solidFill>
                  <a:srgbClr val="CCFFFF"/>
                </a:solidFill>
              </a:rPr>
              <a:t>from</a:t>
            </a:r>
            <a:r>
              <a:rPr lang="en-US" sz="2000" dirty="0" smtClean="0">
                <a:solidFill>
                  <a:srgbClr val="CCFFFF"/>
                </a:solidFill>
              </a:rPr>
              <a:t> </a:t>
            </a:r>
            <a:r>
              <a:rPr lang="en-US" sz="2000" dirty="0" smtClean="0">
                <a:solidFill>
                  <a:srgbClr val="CCFFFF"/>
                </a:solidFill>
              </a:rPr>
              <a:t>CSN5)</a:t>
            </a:r>
          </a:p>
          <a:p>
            <a:pPr lvl="1"/>
            <a:r>
              <a:rPr lang="en-US" sz="2000" dirty="0" smtClean="0"/>
              <a:t>Drift Chamber: </a:t>
            </a:r>
            <a:r>
              <a:rPr lang="en-US" sz="2000" dirty="0" smtClean="0"/>
              <a:t>Study single channel of </a:t>
            </a:r>
            <a:r>
              <a:rPr lang="en-US" sz="2000" dirty="0" smtClean="0"/>
              <a:t>cluster </a:t>
            </a:r>
            <a:r>
              <a:rPr lang="en-US" sz="2000" dirty="0" smtClean="0"/>
              <a:t>counting</a:t>
            </a:r>
          </a:p>
          <a:p>
            <a:pPr lvl="1"/>
            <a:r>
              <a:rPr lang="en-US" sz="2000" dirty="0" smtClean="0"/>
              <a:t>DR </a:t>
            </a:r>
            <a:r>
              <a:rPr lang="en-US" sz="2000" dirty="0" smtClean="0"/>
              <a:t>calorimeter:</a:t>
            </a:r>
          </a:p>
          <a:p>
            <a:pPr lvl="2"/>
            <a:r>
              <a:rPr lang="en-US" sz="1600" dirty="0" smtClean="0"/>
              <a:t>Mechanics: Study of metal matrices</a:t>
            </a:r>
            <a:endParaRPr lang="en-US" sz="1600" dirty="0" smtClean="0"/>
          </a:p>
          <a:p>
            <a:pPr lvl="2"/>
            <a:r>
              <a:rPr lang="en-US" sz="1600" dirty="0" smtClean="0"/>
              <a:t>Electronics: Study </a:t>
            </a:r>
            <a:r>
              <a:rPr lang="en-US" sz="1600" dirty="0" smtClean="0"/>
              <a:t>of </a:t>
            </a:r>
            <a:r>
              <a:rPr lang="en-US" sz="1600" dirty="0" err="1" smtClean="0"/>
              <a:t>Citiroc</a:t>
            </a:r>
            <a:r>
              <a:rPr lang="en-US" sz="1600" dirty="0" smtClean="0"/>
              <a:t> chip on various support boards </a:t>
            </a:r>
            <a:endParaRPr lang="it-IT" sz="16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uRwell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Hi </a:t>
            </a:r>
            <a:r>
              <a:rPr lang="en-US" sz="2000" dirty="0" smtClean="0"/>
              <a:t>Rate single </a:t>
            </a:r>
            <a:r>
              <a:rPr lang="en-US" sz="2000" dirty="0" smtClean="0"/>
              <a:t>layer prototypes /test </a:t>
            </a:r>
            <a:r>
              <a:rPr lang="en-US" sz="2000" dirty="0" smtClean="0"/>
              <a:t>beam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CEPC plenary meeting, November 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</a:t>
            </a:r>
            <a:r>
              <a:rPr lang="en-US" dirty="0" err="1" smtClean="0"/>
              <a:t>Bedeschi</a:t>
            </a:r>
            <a:r>
              <a:rPr lang="en-US" dirty="0" smtClean="0"/>
              <a:t>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994" y="2823668"/>
            <a:ext cx="5964518" cy="3771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10" y="4020133"/>
            <a:ext cx="2937749" cy="2361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662" r="11961"/>
          <a:stretch/>
        </p:blipFill>
        <p:spPr>
          <a:xfrm>
            <a:off x="6126485" y="1400079"/>
            <a:ext cx="2868328" cy="236115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01915" y="3801914"/>
            <a:ext cx="3281082" cy="2223432"/>
            <a:chOff x="654424" y="1328173"/>
            <a:chExt cx="3281082" cy="2223432"/>
          </a:xfrm>
        </p:grpSpPr>
        <p:pic>
          <p:nvPicPr>
            <p:cNvPr id="11" name="Immagine 8">
              <a:extLst>
                <a:ext uri="{FF2B5EF4-FFF2-40B4-BE49-F238E27FC236}">
                  <a16:creationId xmlns:a16="http://schemas.microsoft.com/office/drawing/2014/main" id="{0CD785E7-2B86-B74F-98A3-6EB5A4641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10" r="7199"/>
            <a:stretch/>
          </p:blipFill>
          <p:spPr>
            <a:xfrm>
              <a:off x="654424" y="1328173"/>
              <a:ext cx="3281082" cy="22234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CasellaDiTesto 10">
              <a:extLst>
                <a:ext uri="{FF2B5EF4-FFF2-40B4-BE49-F238E27FC236}">
                  <a16:creationId xmlns:a16="http://schemas.microsoft.com/office/drawing/2014/main" id="{B8848522-C0CA-6445-82DD-6B0B14795B42}"/>
                </a:ext>
              </a:extLst>
            </p:cNvPr>
            <p:cNvSpPr txBox="1"/>
            <p:nvPr/>
          </p:nvSpPr>
          <p:spPr>
            <a:xfrm rot="19951010">
              <a:off x="794169" y="1974158"/>
              <a:ext cx="123521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/>
                  </a:solidFill>
                </a:rPr>
                <a:t>Tested!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9478" y="4028653"/>
            <a:ext cx="4703850" cy="2299139"/>
            <a:chOff x="-1980338" y="3096047"/>
            <a:chExt cx="4703850" cy="2299139"/>
          </a:xfrm>
        </p:grpSpPr>
        <p:pic>
          <p:nvPicPr>
            <p:cNvPr id="14" name="Immagine 2">
              <a:extLst>
                <a:ext uri="{FF2B5EF4-FFF2-40B4-BE49-F238E27FC236}">
                  <a16:creationId xmlns:a16="http://schemas.microsoft.com/office/drawing/2014/main" id="{0150EF4A-1F03-014A-BCB5-415A97B86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980338" y="3096047"/>
              <a:ext cx="4703850" cy="229913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15" name="CasellaDiTesto 11">
              <a:extLst>
                <a:ext uri="{FF2B5EF4-FFF2-40B4-BE49-F238E27FC236}">
                  <a16:creationId xmlns:a16="http://schemas.microsoft.com/office/drawing/2014/main" id="{97354E8C-7546-DF41-92E9-FBE8BA7F38AC}"/>
                </a:ext>
              </a:extLst>
            </p:cNvPr>
            <p:cNvSpPr txBox="1"/>
            <p:nvPr/>
          </p:nvSpPr>
          <p:spPr>
            <a:xfrm rot="19951010">
              <a:off x="420701" y="4305943"/>
              <a:ext cx="1757725" cy="523220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tx1"/>
                  </a:solidFill>
                </a:rPr>
                <a:t>Under Test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187" y="2561017"/>
            <a:ext cx="6957520" cy="38884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26" y="1281258"/>
            <a:ext cx="5973958" cy="339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2020: Software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13" y="1958601"/>
            <a:ext cx="8941640" cy="2774763"/>
          </a:xfrm>
        </p:spPr>
        <p:txBody>
          <a:bodyPr/>
          <a:lstStyle/>
          <a:p>
            <a:r>
              <a:rPr lang="en-US" dirty="0" smtClean="0"/>
              <a:t>Getting ready to run IDEA in full and fast simulation</a:t>
            </a:r>
          </a:p>
          <a:p>
            <a:pPr lvl="1"/>
            <a:r>
              <a:rPr lang="en-US" dirty="0" smtClean="0"/>
              <a:t>See </a:t>
            </a:r>
            <a:r>
              <a:rPr lang="en-US" dirty="0" err="1" smtClean="0"/>
              <a:t>Patrizia</a:t>
            </a:r>
            <a:r>
              <a:rPr lang="en-US" dirty="0" smtClean="0"/>
              <a:t> talk</a:t>
            </a:r>
          </a:p>
          <a:p>
            <a:r>
              <a:rPr lang="en-US" dirty="0" smtClean="0"/>
              <a:t>FEST provides potential for extensive stays at IHEP of Italian students and post-docs</a:t>
            </a:r>
          </a:p>
          <a:p>
            <a:pPr lvl="1"/>
            <a:r>
              <a:rPr lang="en-US" dirty="0" smtClean="0"/>
              <a:t>Great opportunity for common software developments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plenary meeting, November 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2020</a:t>
            </a:r>
            <a:r>
              <a:rPr lang="en-US" dirty="0" smtClean="0"/>
              <a:t>: </a:t>
            </a:r>
            <a:r>
              <a:rPr lang="en-US" dirty="0" smtClean="0"/>
              <a:t>Silicon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620" y="1724025"/>
            <a:ext cx="8806966" cy="4114800"/>
          </a:xfrm>
        </p:spPr>
        <p:txBody>
          <a:bodyPr/>
          <a:lstStyle/>
          <a:p>
            <a:r>
              <a:rPr lang="en-US" dirty="0" smtClean="0"/>
              <a:t>Collaboration with </a:t>
            </a:r>
            <a:r>
              <a:rPr lang="en-US" dirty="0" smtClean="0"/>
              <a:t>ARCADIA (active pixels)</a:t>
            </a:r>
          </a:p>
          <a:p>
            <a:pPr lvl="1"/>
            <a:r>
              <a:rPr lang="en-US" dirty="0" smtClean="0"/>
              <a:t>DAQ software development</a:t>
            </a:r>
          </a:p>
          <a:p>
            <a:pPr lvl="2"/>
            <a:r>
              <a:rPr lang="en-US" dirty="0" smtClean="0"/>
              <a:t>Potential for collaboration with China on common DAQ for test beam</a:t>
            </a:r>
          </a:p>
          <a:p>
            <a:pPr lvl="2"/>
            <a:r>
              <a:rPr lang="en-US" dirty="0" smtClean="0"/>
              <a:t>Supported by FEST!</a:t>
            </a:r>
            <a:endParaRPr lang="it-IT" dirty="0"/>
          </a:p>
          <a:p>
            <a:r>
              <a:rPr lang="en-US" dirty="0" smtClean="0"/>
              <a:t>Evaluation of </a:t>
            </a:r>
            <a:r>
              <a:rPr lang="en-US" dirty="0" smtClean="0"/>
              <a:t>CMOS detectors for </a:t>
            </a:r>
            <a:r>
              <a:rPr lang="en-US" dirty="0" smtClean="0"/>
              <a:t>Si wrapper</a:t>
            </a:r>
          </a:p>
          <a:p>
            <a:pPr lvl="1"/>
            <a:r>
              <a:rPr lang="en-US" dirty="0" smtClean="0"/>
              <a:t>Continuation of </a:t>
            </a:r>
            <a:r>
              <a:rPr lang="en-US" dirty="0" smtClean="0"/>
              <a:t>ATLAS </a:t>
            </a:r>
            <a:r>
              <a:rPr lang="en-US" dirty="0" smtClean="0"/>
              <a:t>upgrade </a:t>
            </a:r>
            <a:r>
              <a:rPr lang="en-US" dirty="0" smtClean="0"/>
              <a:t>R&amp;D in Milan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Collaborations:</a:t>
            </a:r>
            <a:endParaRPr lang="en-US" dirty="0" smtClean="0"/>
          </a:p>
          <a:p>
            <a:pPr lvl="1"/>
            <a:r>
              <a:rPr lang="en-US" dirty="0" smtClean="0"/>
              <a:t>UK</a:t>
            </a:r>
            <a:r>
              <a:rPr lang="en-US" dirty="0"/>
              <a:t>: Oxford, ETH, Zurich university, </a:t>
            </a:r>
            <a:r>
              <a:rPr lang="en-US" dirty="0" smtClean="0"/>
              <a:t>(IHEP-China?)</a:t>
            </a:r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CEPC plenary meeting, November 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2020</a:t>
            </a:r>
            <a:r>
              <a:rPr lang="en-US" dirty="0" smtClean="0"/>
              <a:t>: Drift Chamber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97502"/>
            <a:ext cx="5879592" cy="4181505"/>
          </a:xfrm>
        </p:spPr>
        <p:txBody>
          <a:bodyPr/>
          <a:lstStyle/>
          <a:p>
            <a:r>
              <a:rPr lang="en-US" dirty="0" smtClean="0"/>
              <a:t>Drift chamber </a:t>
            </a:r>
            <a:r>
              <a:rPr lang="en-US" dirty="0" smtClean="0"/>
              <a:t>in CREMLIN2</a:t>
            </a:r>
            <a:endParaRPr lang="en-US" dirty="0" smtClean="0"/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Collaboration </a:t>
            </a:r>
            <a:r>
              <a:rPr lang="en-US" dirty="0" smtClean="0">
                <a:sym typeface="Wingdings" panose="05000000000000000000" pitchFamily="2" charset="2"/>
              </a:rPr>
              <a:t>(BINP, Novosibirsk)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Work toward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full </a:t>
            </a:r>
            <a:r>
              <a:rPr lang="en-US" dirty="0" smtClean="0">
                <a:sym typeface="Wingdings" panose="05000000000000000000" pitchFamily="2" charset="2"/>
              </a:rPr>
              <a:t>length prototype</a:t>
            </a:r>
            <a:endParaRPr lang="it-IT" dirty="0" smtClean="0"/>
          </a:p>
          <a:p>
            <a:pPr lvl="2"/>
            <a:r>
              <a:rPr lang="en-US" dirty="0" smtClean="0"/>
              <a:t>Carbon fiber wires</a:t>
            </a:r>
            <a:endParaRPr lang="en-US" dirty="0" smtClean="0"/>
          </a:p>
          <a:p>
            <a:pPr lvl="2"/>
            <a:r>
              <a:rPr lang="en-US" dirty="0" smtClean="0"/>
              <a:t>Cluster counting electronics</a:t>
            </a:r>
            <a:endParaRPr lang="en-US" dirty="0" smtClean="0"/>
          </a:p>
          <a:p>
            <a:pPr lvl="2"/>
            <a:r>
              <a:rPr lang="en-US" dirty="0" smtClean="0"/>
              <a:t>Build small intermediate prototypes</a:t>
            </a:r>
            <a:endParaRPr lang="it-IT" dirty="0" smtClean="0"/>
          </a:p>
          <a:p>
            <a:pPr lvl="2"/>
            <a:r>
              <a:rPr lang="it-IT" dirty="0" smtClean="0"/>
              <a:t>Study non-flammable gases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/>
              <a:t>See talk by P. </a:t>
            </a:r>
            <a:r>
              <a:rPr lang="en-US" dirty="0" err="1" smtClean="0"/>
              <a:t>Giacomelli</a:t>
            </a:r>
            <a:endParaRPr lang="en-US" dirty="0"/>
          </a:p>
          <a:p>
            <a:pPr marL="0" indent="0">
              <a:buNone/>
            </a:pPr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CEPC plenary meeting, November 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592" y="1457239"/>
            <a:ext cx="3157758" cy="489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71" y="3520262"/>
            <a:ext cx="3116746" cy="3094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077" y="339725"/>
            <a:ext cx="6362700" cy="685800"/>
          </a:xfrm>
        </p:spPr>
        <p:txBody>
          <a:bodyPr/>
          <a:lstStyle/>
          <a:p>
            <a:r>
              <a:rPr lang="en-US" dirty="0" smtClean="0"/>
              <a:t>Plans 2020</a:t>
            </a:r>
            <a:r>
              <a:rPr lang="en-US" dirty="0" smtClean="0"/>
              <a:t>: </a:t>
            </a:r>
            <a:r>
              <a:rPr lang="en-US" dirty="0" smtClean="0"/>
              <a:t>DR </a:t>
            </a:r>
            <a:r>
              <a:rPr lang="en-US" dirty="0" smtClean="0"/>
              <a:t>calorimeter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87" y="1239764"/>
            <a:ext cx="9043313" cy="4048673"/>
          </a:xfrm>
        </p:spPr>
        <p:txBody>
          <a:bodyPr/>
          <a:lstStyle/>
          <a:p>
            <a:r>
              <a:rPr lang="en-US" dirty="0" smtClean="0"/>
              <a:t>Build and test new prototype </a:t>
            </a:r>
            <a:endParaRPr lang="en-US" dirty="0" smtClean="0"/>
          </a:p>
          <a:p>
            <a:pPr lvl="1"/>
            <a:r>
              <a:rPr lang="en-US" dirty="0"/>
              <a:t>F</a:t>
            </a:r>
            <a:r>
              <a:rPr lang="en-US" dirty="0" smtClean="0"/>
              <a:t>ull </a:t>
            </a:r>
            <a:r>
              <a:rPr lang="en-US" dirty="0" err="1" smtClean="0"/>
              <a:t>containement</a:t>
            </a:r>
            <a:r>
              <a:rPr lang="en-US" dirty="0" smtClean="0"/>
              <a:t> EM: 10 cm x 10 cm x 100 cm </a:t>
            </a:r>
          </a:p>
          <a:p>
            <a:pPr lvl="2"/>
            <a:r>
              <a:rPr lang="en-US" sz="1800" dirty="0" smtClean="0"/>
              <a:t>Mechanics based on metal capillaries </a:t>
            </a:r>
            <a:r>
              <a:rPr lang="en-US" sz="1800" dirty="0" smtClean="0"/>
              <a:t>2 mm OD, 1.1 mm ID </a:t>
            </a:r>
          </a:p>
          <a:p>
            <a:pPr lvl="2"/>
            <a:r>
              <a:rPr lang="en-US" sz="1800" dirty="0" smtClean="0"/>
              <a:t>9 </a:t>
            </a:r>
            <a:r>
              <a:rPr lang="en-US" sz="1800" dirty="0" smtClean="0"/>
              <a:t>towers </a:t>
            </a:r>
            <a:r>
              <a:rPr lang="en-US" sz="1800" dirty="0" smtClean="0"/>
              <a:t>17x20 </a:t>
            </a:r>
            <a:r>
              <a:rPr lang="en-US" sz="1800" dirty="0" smtClean="0"/>
              <a:t>capillaries</a:t>
            </a:r>
            <a:r>
              <a:rPr lang="en-US" sz="1800" dirty="0" smtClean="0"/>
              <a:t> with </a:t>
            </a:r>
            <a:r>
              <a:rPr lang="en-US" sz="1800" dirty="0"/>
              <a:t>1.0 </a:t>
            </a:r>
            <a:r>
              <a:rPr lang="en-US" sz="1800" dirty="0" smtClean="0"/>
              <a:t>mm fibers</a:t>
            </a:r>
            <a:endParaRPr lang="en-US" sz="1800" dirty="0" smtClean="0"/>
          </a:p>
          <a:p>
            <a:pPr lvl="2"/>
            <a:r>
              <a:rPr lang="en-US" sz="1800" dirty="0" smtClean="0"/>
              <a:t>Central tower </a:t>
            </a:r>
            <a:r>
              <a:rPr lang="en-US" sz="1800" dirty="0" err="1" smtClean="0"/>
              <a:t>SiPM</a:t>
            </a:r>
            <a:r>
              <a:rPr lang="en-US" sz="1800" dirty="0" smtClean="0"/>
              <a:t> readout </a:t>
            </a:r>
            <a:r>
              <a:rPr lang="en-US" sz="1800" dirty="0" smtClean="0"/>
              <a:t>– </a:t>
            </a:r>
            <a:r>
              <a:rPr lang="en-US" sz="1800" dirty="0" smtClean="0"/>
              <a:t>Remaining with </a:t>
            </a:r>
            <a:r>
              <a:rPr lang="en-US" sz="1800" dirty="0" smtClean="0"/>
              <a:t>PMT </a:t>
            </a:r>
            <a:endParaRPr lang="en-US" sz="1800" dirty="0" smtClean="0"/>
          </a:p>
          <a:p>
            <a:pPr lvl="2"/>
            <a:r>
              <a:rPr lang="en-US" sz="1800" dirty="0" smtClean="0"/>
              <a:t>Alpha-tester compact CAEN electronics (Sistema </a:t>
            </a:r>
            <a:r>
              <a:rPr lang="en-US" sz="1800" dirty="0" smtClean="0"/>
              <a:t>FERS)</a:t>
            </a:r>
          </a:p>
          <a:p>
            <a:pPr lvl="1"/>
            <a:r>
              <a:rPr lang="en-US" sz="2000" dirty="0" smtClean="0"/>
              <a:t>Breakup and collaborations</a:t>
            </a:r>
            <a:endParaRPr lang="en-US" sz="2000" dirty="0" smtClean="0"/>
          </a:p>
          <a:p>
            <a:pPr lvl="2"/>
            <a:r>
              <a:rPr lang="en-US" sz="1800" dirty="0" smtClean="0"/>
              <a:t>RBI, </a:t>
            </a:r>
            <a:r>
              <a:rPr lang="en-US" sz="1800" dirty="0" err="1" smtClean="0"/>
              <a:t>Croazia</a:t>
            </a:r>
            <a:r>
              <a:rPr lang="en-US" sz="1800" dirty="0" smtClean="0"/>
              <a:t>: </a:t>
            </a:r>
            <a:r>
              <a:rPr lang="en-US" sz="1800" dirty="0" smtClean="0"/>
              <a:t>QA tubes and tower fabrication </a:t>
            </a:r>
            <a:endParaRPr lang="en-US" sz="1800" dirty="0" smtClean="0"/>
          </a:p>
          <a:p>
            <a:pPr lvl="2"/>
            <a:r>
              <a:rPr lang="en-US" sz="1800" dirty="0" smtClean="0"/>
              <a:t>U. Sussex, UK: </a:t>
            </a:r>
            <a:r>
              <a:rPr lang="en-US" sz="1800" dirty="0" smtClean="0"/>
              <a:t>QA fibers</a:t>
            </a:r>
            <a:endParaRPr lang="en-US" sz="1800" dirty="0" smtClean="0"/>
          </a:p>
          <a:p>
            <a:pPr lvl="2"/>
            <a:r>
              <a:rPr lang="en-US" sz="1800" dirty="0" smtClean="0"/>
              <a:t>Pavia: </a:t>
            </a:r>
            <a:r>
              <a:rPr lang="en-US" sz="1800" dirty="0" smtClean="0"/>
              <a:t>Fiber insertion and </a:t>
            </a:r>
            <a:r>
              <a:rPr lang="en-US" sz="1800" dirty="0" smtClean="0"/>
              <a:t>readout PMT towers</a:t>
            </a:r>
          </a:p>
          <a:p>
            <a:pPr lvl="2"/>
            <a:r>
              <a:rPr lang="en-US" sz="1800" dirty="0" smtClean="0"/>
              <a:t>Milano</a:t>
            </a:r>
            <a:r>
              <a:rPr lang="en-US" sz="1800" dirty="0" smtClean="0"/>
              <a:t>: </a:t>
            </a:r>
            <a:r>
              <a:rPr lang="en-US" sz="1800" dirty="0" smtClean="0"/>
              <a:t>electronics and </a:t>
            </a:r>
            <a:r>
              <a:rPr lang="en-US" sz="1800" dirty="0" err="1" smtClean="0"/>
              <a:t>machanics</a:t>
            </a:r>
            <a:r>
              <a:rPr lang="en-US" sz="1800" dirty="0" smtClean="0"/>
              <a:t> </a:t>
            </a:r>
            <a:r>
              <a:rPr lang="en-US" sz="1800" dirty="0" err="1" smtClean="0"/>
              <a:t>SiPM</a:t>
            </a:r>
            <a:endParaRPr lang="en-US" sz="1800" dirty="0" smtClean="0"/>
          </a:p>
          <a:p>
            <a:r>
              <a:rPr lang="en-US" sz="2400" dirty="0" smtClean="0"/>
              <a:t>Working prototype by May</a:t>
            </a:r>
            <a:endParaRPr lang="en-US" sz="2400" dirty="0" smtClean="0"/>
          </a:p>
          <a:p>
            <a:r>
              <a:rPr lang="en-US" sz="2400" dirty="0"/>
              <a:t>T</a:t>
            </a:r>
            <a:r>
              <a:rPr lang="en-US" sz="2400" dirty="0" smtClean="0"/>
              <a:t>est </a:t>
            </a:r>
            <a:r>
              <a:rPr lang="en-US" sz="2400" dirty="0" smtClean="0"/>
              <a:t>beam </a:t>
            </a:r>
            <a:r>
              <a:rPr lang="en-US" sz="2400" dirty="0" smtClean="0"/>
              <a:t>at DESY:  Fall </a:t>
            </a:r>
            <a:r>
              <a:rPr lang="en-US" sz="2400" dirty="0" smtClean="0"/>
              <a:t>2020</a:t>
            </a:r>
          </a:p>
          <a:p>
            <a:r>
              <a:rPr lang="en-US" dirty="0" smtClean="0"/>
              <a:t>See talk by R. Santoro</a:t>
            </a:r>
            <a:endParaRPr lang="en-US" dirty="0" smtClean="0"/>
          </a:p>
          <a:p>
            <a:pPr lvl="1"/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CEPC plenary meeting, November 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252056"/>
            <a:ext cx="3886200" cy="3302170"/>
          </a:xfrm>
          <a:prstGeom prst="rect">
            <a:avLst/>
          </a:prstGeom>
        </p:spPr>
      </p:pic>
      <p:pic>
        <p:nvPicPr>
          <p:cNvPr id="9" name="Immagine 12">
            <a:extLst>
              <a:ext uri="{FF2B5EF4-FFF2-40B4-BE49-F238E27FC236}">
                <a16:creationId xmlns:a16="http://schemas.microsoft.com/office/drawing/2014/main" id="{041C2EE9-A331-854C-830E-C4186890A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485" y="1327056"/>
            <a:ext cx="4425296" cy="1860868"/>
          </a:xfrm>
          <a:prstGeom prst="rect">
            <a:avLst/>
          </a:prstGeom>
        </p:spPr>
      </p:pic>
      <p:pic>
        <p:nvPicPr>
          <p:cNvPr id="10" name="Immagine 6">
            <a:extLst>
              <a:ext uri="{FF2B5EF4-FFF2-40B4-BE49-F238E27FC236}">
                <a16:creationId xmlns:a16="http://schemas.microsoft.com/office/drawing/2014/main" id="{33B5743B-8451-7547-8B7D-1EF986868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445321" y="6516"/>
            <a:ext cx="1782046" cy="4471313"/>
          </a:xfrm>
          <a:prstGeom prst="rect">
            <a:avLst/>
          </a:prstGeom>
        </p:spPr>
      </p:pic>
      <p:pic>
        <p:nvPicPr>
          <p:cNvPr id="11" name="Immagine 14">
            <a:extLst>
              <a:ext uri="{FF2B5EF4-FFF2-40B4-BE49-F238E27FC236}">
                <a16:creationId xmlns:a16="http://schemas.microsoft.com/office/drawing/2014/main" id="{E9A8F00F-FF34-CC4D-8F8F-7DED30C8D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585" y="3553587"/>
            <a:ext cx="5205196" cy="30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62"/>
  <p:tag name="DEFAULTHEIGHT" val="328"/>
  <p:tag name="PREAMBLE" val="\documentclass{article}&#10;\pagestyle{empty}&#10;\usepackage{xspace,amssymb,amsfonts,amsmath}&#10;\usepackage{color}&#10;\usepackage{TeX4PPT}&#10;&#10;\begin{equation}&#10;E = \frac{s-\lambda q}{1-\lambda}&#10;\end{equation}&#10;\end{document}&#10;&#10;"/>
  <p:tag name="MAGPC" val="200"/>
  <p:tag name="FONTSIZE" val="10"/>
</p:tagLst>
</file>

<file path=ppt/theme/theme1.xml><?xml version="1.0" encoding="utf-8"?>
<a:theme xmlns:a="http://schemas.openxmlformats.org/drawingml/2006/main" name="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Data\Microsoft\Templates\Lezioni_CERN_2003.pot</Template>
  <TotalTime>0</TotalTime>
  <Pages>22</Pages>
  <Words>697</Words>
  <Application>Microsoft Office PowerPoint</Application>
  <PresentationFormat>Letter Paper (8.5x11 in)</PresentationFormat>
  <Paragraphs>160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Helvetica</vt:lpstr>
      <vt:lpstr>Symbol</vt:lpstr>
      <vt:lpstr>Times</vt:lpstr>
      <vt:lpstr>Times New Roman</vt:lpstr>
      <vt:lpstr>Wingdings</vt:lpstr>
      <vt:lpstr>Lezioni_CERN_2003</vt:lpstr>
      <vt:lpstr>IDEA detector status </vt:lpstr>
      <vt:lpstr>EU program participation</vt:lpstr>
      <vt:lpstr>EU program participation</vt:lpstr>
      <vt:lpstr>Software development 2019</vt:lpstr>
      <vt:lpstr>IDEA 2019 activities </vt:lpstr>
      <vt:lpstr>Plans for 2020: Software</vt:lpstr>
      <vt:lpstr>Plans for 2020: Silicon</vt:lpstr>
      <vt:lpstr>Plans for 2020: Drift Chamber</vt:lpstr>
      <vt:lpstr>Plans 2020: DR calorimeter</vt:lpstr>
      <vt:lpstr>Plans for 2020: mRwell chambers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Collaboration Meeting talk</dc:title>
  <dc:subject>Bs workshop 1/14/05</dc:subject>
  <dc:creator>Franco Bedeschi</dc:creator>
  <cp:lastModifiedBy>F Bed</cp:lastModifiedBy>
  <cp:revision>2316</cp:revision>
  <cp:lastPrinted>2012-05-03T16:18:25Z</cp:lastPrinted>
  <dcterms:created xsi:type="dcterms:W3CDTF">1997-01-27T15:41:37Z</dcterms:created>
  <dcterms:modified xsi:type="dcterms:W3CDTF">2019-11-05T15:09:49Z</dcterms:modified>
</cp:coreProperties>
</file>