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440" r:id="rId1"/>
  </p:sldMasterIdLst>
  <p:notesMasterIdLst>
    <p:notesMasterId r:id="rId42"/>
  </p:notesMasterIdLst>
  <p:handoutMasterIdLst>
    <p:handoutMasterId r:id="rId43"/>
  </p:handoutMasterIdLst>
  <p:sldIdLst>
    <p:sldId id="347" r:id="rId2"/>
    <p:sldId id="313" r:id="rId3"/>
    <p:sldId id="569" r:id="rId4"/>
    <p:sldId id="601" r:id="rId5"/>
    <p:sldId id="466" r:id="rId6"/>
    <p:sldId id="459" r:id="rId7"/>
    <p:sldId id="467" r:id="rId8"/>
    <p:sldId id="460" r:id="rId9"/>
    <p:sldId id="587" r:id="rId10"/>
    <p:sldId id="600" r:id="rId11"/>
    <p:sldId id="480" r:id="rId12"/>
    <p:sldId id="588" r:id="rId13"/>
    <p:sldId id="582" r:id="rId14"/>
    <p:sldId id="576" r:id="rId15"/>
    <p:sldId id="592" r:id="rId16"/>
    <p:sldId id="591" r:id="rId17"/>
    <p:sldId id="548" r:id="rId18"/>
    <p:sldId id="545" r:id="rId19"/>
    <p:sldId id="546" r:id="rId20"/>
    <p:sldId id="549" r:id="rId21"/>
    <p:sldId id="550" r:id="rId22"/>
    <p:sldId id="594" r:id="rId23"/>
    <p:sldId id="596" r:id="rId24"/>
    <p:sldId id="598" r:id="rId25"/>
    <p:sldId id="574" r:id="rId26"/>
    <p:sldId id="562" r:id="rId27"/>
    <p:sldId id="602" r:id="rId28"/>
    <p:sldId id="577" r:id="rId29"/>
    <p:sldId id="590" r:id="rId30"/>
    <p:sldId id="603" r:id="rId31"/>
    <p:sldId id="579" r:id="rId32"/>
    <p:sldId id="566" r:id="rId33"/>
    <p:sldId id="565" r:id="rId34"/>
    <p:sldId id="485" r:id="rId35"/>
    <p:sldId id="448" r:id="rId36"/>
    <p:sldId id="471" r:id="rId37"/>
    <p:sldId id="453" r:id="rId38"/>
    <p:sldId id="583" r:id="rId39"/>
    <p:sldId id="547" r:id="rId40"/>
    <p:sldId id="468" r:id="rId4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 autoAdjust="0"/>
    <p:restoredTop sz="96148" autoAdjust="0"/>
  </p:normalViewPr>
  <p:slideViewPr>
    <p:cSldViewPr snapToGrid="0" snapToObjects="1">
      <p:cViewPr varScale="1">
        <p:scale>
          <a:sx n="121" d="100"/>
          <a:sy n="121" d="100"/>
        </p:scale>
        <p:origin x="84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EB53C-DAC2-7345-833C-0B5CDDAE02BD}" type="datetime1">
              <a:rPr lang="en-US" smtClean="0"/>
              <a:pPr/>
              <a:t>11/6/19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11284-D447-254C-A754-614572A464D4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AD29E-F142-1849-A8B9-9018F357E811}" type="datetime1">
              <a:rPr lang="en-US" smtClean="0"/>
              <a:pPr/>
              <a:t>11/6/19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34A2-C68F-E14B-BA06-DB02E3A7A4FD}" type="slidenum">
              <a:rPr lang="en-GB" smtClean="0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134A2-C68F-E14B-BA06-DB02E3A7A4FD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69059" y="228600"/>
            <a:ext cx="5012777" cy="3118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2118" y="3665537"/>
            <a:ext cx="6837082" cy="1504203"/>
          </a:xfrm>
        </p:spPr>
        <p:txBody>
          <a:bodyPr anchor="ctr">
            <a:normAutofit/>
          </a:bodyPr>
          <a:lstStyle>
            <a:lvl1pPr>
              <a:defRPr sz="2800"/>
            </a:lvl1pPr>
          </a:lstStyle>
          <a:p>
            <a:r>
              <a:rPr lang="it-IT" dirty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2118" y="5368366"/>
            <a:ext cx="6837082" cy="748553"/>
          </a:xfrm>
        </p:spPr>
        <p:txBody>
          <a:bodyPr anchor="ctr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it-IT"/>
              <a:t>R. Santoro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CEPC Physics and Detector Plenary Meeting, 6-11-2019</a:t>
            </a:r>
          </a:p>
        </p:txBody>
      </p:sp>
      <p:sp>
        <p:nvSpPr>
          <p:cNvPr id="8" name="Rectangle 7"/>
          <p:cNvSpPr/>
          <p:nvPr/>
        </p:nvSpPr>
        <p:spPr>
          <a:xfrm>
            <a:off x="7240520" y="228600"/>
            <a:ext cx="1598680" cy="14973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5492966" y="1849824"/>
            <a:ext cx="1598680" cy="14973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92966" y="228600"/>
            <a:ext cx="1598680" cy="14973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7240520" y="1849824"/>
            <a:ext cx="1598680" cy="14973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Immagine 12" descr="logo.png">
            <a:extLst>
              <a:ext uri="{FF2B5EF4-FFF2-40B4-BE49-F238E27FC236}">
                <a16:creationId xmlns:a16="http://schemas.microsoft.com/office/drawing/2014/main" id="{A0667B03-BB01-6A47-AFAF-0C9CBF8652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3665537"/>
            <a:ext cx="1201762" cy="120176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383585"/>
            <a:ext cx="642097" cy="5715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 dirty="0"/>
              <a:t>Fare clic per modificare stile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137274"/>
            <a:ext cx="7556313" cy="5136688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3pPr>
              <a:buClr>
                <a:srgbClr val="008000"/>
              </a:buClr>
              <a:defRPr/>
            </a:lvl3pPr>
            <a:lvl4pPr>
              <a:buClr>
                <a:srgbClr val="3366FF"/>
              </a:buClr>
              <a:defRPr/>
            </a:lvl4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8474" y="6400333"/>
            <a:ext cx="1106391" cy="365125"/>
          </a:xfr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47461" y="6400333"/>
            <a:ext cx="6976324" cy="365125"/>
          </a:xfrm>
        </p:spPr>
        <p:txBody>
          <a:bodyPr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8068235" y="383585"/>
            <a:ext cx="91440" cy="5715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cxnSp>
        <p:nvCxnSpPr>
          <p:cNvPr id="12" name="Connettore 1 11"/>
          <p:cNvCxnSpPr/>
          <p:nvPr userDrawn="1"/>
        </p:nvCxnSpPr>
        <p:spPr>
          <a:xfrm>
            <a:off x="498474" y="6400333"/>
            <a:ext cx="8354173" cy="1588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 userDrawn="1"/>
        </p:nvCxnSpPr>
        <p:spPr>
          <a:xfrm>
            <a:off x="498474" y="955121"/>
            <a:ext cx="6933619" cy="158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269747" y="514814"/>
            <a:ext cx="554038" cy="251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06BE2D-4DF2-7940-ADC5-343B1CC5E2CD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R. Santoro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CEPC Physics and Detector Plenary Meeting, 6-11-2019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8AF02B71-8991-4516-A01E-F1A9ACD28BD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r>
              <a:rPr lang="en-GB"/>
              <a:t>CEPC Physics and Detector Plenary Meeting, 6-11-2019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BE2D-4DF2-7940-ADC5-343B1CC5E2CD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R. Santoro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CEPC Physics and Detector Plenary Meeting, 6-11-2019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BE2D-4DF2-7940-ADC5-343B1CC5E2CD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/>
              <a:t>R. Santoro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CEPC Physics and Detector Plenary Meeting, 6-11-2019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6BE2D-4DF2-7940-ADC5-343B1CC5E2CD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it-IT"/>
              <a:t>Fare clic sull'icona per inserire un'immagine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CEPC Physics and Detector Plenary Meeting, 6-11-2019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906BE2D-4DF2-7940-ADC5-343B1CC5E2CD}" type="slidenum">
              <a:rPr lang="en-GB" smtClean="0"/>
              <a:pPr/>
              <a:t>‹N›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5" r:id="rId3"/>
    <p:sldLayoutId id="2147484453" r:id="rId4"/>
    <p:sldLayoutId id="2147484455" r:id="rId5"/>
    <p:sldLayoutId id="2147484456" r:id="rId6"/>
    <p:sldLayoutId id="2147484457" r:id="rId7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4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54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40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8.png"/><Relationship Id="rId4" Type="http://schemas.openxmlformats.org/officeDocument/2006/relationships/image" Target="../media/image4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2002118" y="3531725"/>
            <a:ext cx="6837082" cy="984522"/>
          </a:xfrm>
        </p:spPr>
        <p:txBody>
          <a:bodyPr anchor="ctr"/>
          <a:lstStyle/>
          <a:p>
            <a:r>
              <a:rPr lang="en-GB" b="1" dirty="0"/>
              <a:t>Dual Readout calorimeter</a:t>
            </a:r>
            <a:endParaRPr lang="en-GB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2002118" y="4204810"/>
            <a:ext cx="6837082" cy="1316015"/>
          </a:xfrm>
        </p:spPr>
        <p:txBody>
          <a:bodyPr>
            <a:normAutofit/>
          </a:bodyPr>
          <a:lstStyle/>
          <a:p>
            <a:r>
              <a:rPr lang="en-GB" dirty="0"/>
              <a:t>R. Santoro</a:t>
            </a:r>
          </a:p>
          <a:p>
            <a:endParaRPr lang="en-GB" dirty="0"/>
          </a:p>
          <a:p>
            <a:r>
              <a:rPr lang="en-US" dirty="0" err="1"/>
              <a:t>Università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dell’Insubria</a:t>
            </a:r>
            <a:r>
              <a:rPr lang="en-US" dirty="0"/>
              <a:t> (COMO) and INFN (Milano)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E94D109-1889-FA46-9041-D25D37873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2" y="5144068"/>
            <a:ext cx="1084202" cy="54803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D6B8C-20B2-DA41-923E-5C93B97D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light yield: 2018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1D11859-C42C-8543-80CF-8E3DF85F7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21" t="24777" r="1867" b="5419"/>
          <a:stretch/>
        </p:blipFill>
        <p:spPr>
          <a:xfrm>
            <a:off x="6286354" y="3625560"/>
            <a:ext cx="2140817" cy="245800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4AEC11C-6DDA-2441-A715-45322C427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44" r="48807"/>
          <a:stretch/>
        </p:blipFill>
        <p:spPr>
          <a:xfrm>
            <a:off x="498474" y="3429000"/>
            <a:ext cx="3316785" cy="286259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9048119E-660A-7842-A384-018E4DBC8D53}"/>
              </a:ext>
            </a:extLst>
          </p:cNvPr>
          <p:cNvSpPr/>
          <p:nvPr/>
        </p:nvSpPr>
        <p:spPr>
          <a:xfrm>
            <a:off x="5891645" y="6185382"/>
            <a:ext cx="293023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NIM-A (in press):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/10.1016/j.nima.2019.04.090</a:t>
            </a:r>
            <a:endParaRPr lang="it-IT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4A41B4BE-9208-724E-9A44-4747F190F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055621"/>
            <a:ext cx="8323408" cy="1340738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1600" dirty="0"/>
              <a:t>To operate the </a:t>
            </a:r>
            <a:r>
              <a:rPr lang="en-US" sz="1600" dirty="0" err="1"/>
              <a:t>SiPMs</a:t>
            </a:r>
            <a:r>
              <a:rPr lang="en-US" sz="1600" dirty="0"/>
              <a:t> at nominal over-voltage, we interposed a yellow filter between the sensors and the fiber tips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A series of preliminary measurements has been performed in the lab in order to select the proper attenuation ratio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30C067D-90B4-2343-A56E-22F1EA32C4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34" b="72305"/>
          <a:stretch/>
        </p:blipFill>
        <p:spPr>
          <a:xfrm>
            <a:off x="693845" y="2498301"/>
            <a:ext cx="4356962" cy="104411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6425CB71-A64C-364F-A521-41007A55B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73" r="66392"/>
          <a:stretch/>
        </p:blipFill>
        <p:spPr>
          <a:xfrm>
            <a:off x="4212126" y="4218505"/>
            <a:ext cx="1257052" cy="1098135"/>
          </a:xfrm>
          <a:prstGeom prst="rect">
            <a:avLst/>
          </a:prstGeom>
        </p:spPr>
      </p:pic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FC7B5C05-D973-1945-BED0-D00B08F2E0DD}"/>
              </a:ext>
            </a:extLst>
          </p:cNvPr>
          <p:cNvCxnSpPr>
            <a:cxnSpLocks/>
          </p:cNvCxnSpPr>
          <p:nvPr/>
        </p:nvCxnSpPr>
        <p:spPr>
          <a:xfrm flipV="1">
            <a:off x="3013325" y="4762195"/>
            <a:ext cx="1432415" cy="5071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Ovale 29">
            <a:extLst>
              <a:ext uri="{FF2B5EF4-FFF2-40B4-BE49-F238E27FC236}">
                <a16:creationId xmlns:a16="http://schemas.microsoft.com/office/drawing/2014/main" id="{1619A3FB-1DA2-4543-9576-9819DA723212}"/>
              </a:ext>
            </a:extLst>
          </p:cNvPr>
          <p:cNvSpPr/>
          <p:nvPr/>
        </p:nvSpPr>
        <p:spPr>
          <a:xfrm>
            <a:off x="4575360" y="4491658"/>
            <a:ext cx="322730" cy="379705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64B40C9-030B-AE4C-B610-B0B6A5B14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4634C7-31BD-5A47-9A7D-1212AC59D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64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0793A4-FBF7-9841-BF70-937471D9F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shower profile: 2017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CA3101-D3B1-4A40-911C-264E7526B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AF23150-C938-6F45-9362-2C0951E03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87" y="3226305"/>
            <a:ext cx="2732477" cy="6381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0601890-43DD-2F46-A0F1-2F188E45B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673" y="2239925"/>
            <a:ext cx="2724428" cy="850896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6E3337F4-4BE5-1744-A01F-0AFA8D6FEB2E}"/>
              </a:ext>
            </a:extLst>
          </p:cNvPr>
          <p:cNvGrpSpPr/>
          <p:nvPr/>
        </p:nvGrpSpPr>
        <p:grpSpPr>
          <a:xfrm>
            <a:off x="370068" y="1773376"/>
            <a:ext cx="4829019" cy="4475024"/>
            <a:chOff x="498474" y="1121789"/>
            <a:chExt cx="4829019" cy="4475024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E63B53D-5161-4E42-A2F7-930E8171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474" y="1121789"/>
              <a:ext cx="4829019" cy="4475024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A1E2E78-6E70-B94B-9AC3-4FA7D17D80A7}"/>
                </a:ext>
              </a:extLst>
            </p:cNvPr>
            <p:cNvSpPr txBox="1"/>
            <p:nvPr/>
          </p:nvSpPr>
          <p:spPr>
            <a:xfrm>
              <a:off x="3721776" y="2058234"/>
              <a:ext cx="875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800000"/>
                  </a:solidFill>
                </a:rPr>
                <a:t>Geant4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FB0F53D-D952-9C44-BB99-13507FDF6068}"/>
                </a:ext>
              </a:extLst>
            </p:cNvPr>
            <p:cNvSpPr txBox="1"/>
            <p:nvPr/>
          </p:nvSpPr>
          <p:spPr>
            <a:xfrm>
              <a:off x="1771558" y="2058234"/>
              <a:ext cx="875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800000"/>
                  </a:solidFill>
                </a:rPr>
                <a:t>Data</a:t>
              </a:r>
            </a:p>
          </p:txBody>
        </p:sp>
      </p:grpSp>
      <p:sp>
        <p:nvSpPr>
          <p:cNvPr id="15" name="Rectangle 4">
            <a:extLst>
              <a:ext uri="{FF2B5EF4-FFF2-40B4-BE49-F238E27FC236}">
                <a16:creationId xmlns:a16="http://schemas.microsoft.com/office/drawing/2014/main" id="{56FBD6EA-556E-EB4B-BB07-3A6E88AEE949}"/>
              </a:ext>
            </a:extLst>
          </p:cNvPr>
          <p:cNvSpPr>
            <a:spLocks/>
          </p:cNvSpPr>
          <p:nvPr/>
        </p:nvSpPr>
        <p:spPr bwMode="auto">
          <a:xfrm>
            <a:off x="498474" y="1094752"/>
            <a:ext cx="7294041" cy="626129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35717" tIns="35717" rIns="35717" bIns="35717" anchor="ctr">
            <a:prstTxWarp prst="textNoShape">
              <a:avLst/>
            </a:prstTxWarp>
            <a:spAutoFit/>
          </a:bodyPr>
          <a:lstStyle/>
          <a:p>
            <a:pPr defTabSz="321457"/>
            <a:r>
              <a:rPr lang="en-GB" b="1" dirty="0">
                <a:solidFill>
                  <a:srgbClr val="0F0F0F"/>
                </a:solidFill>
                <a:latin typeface="Times New Roman" panose="02020603050405020304" pitchFamily="18" charset="0"/>
                <a:ea typeface="Century Gothic" pitchFamily="-104" charset="0"/>
                <a:cs typeface="Times New Roman" panose="02020603050405020304" pitchFamily="18" charset="0"/>
                <a:sym typeface="Century Gothic" pitchFamily="-104" charset="0"/>
              </a:rPr>
              <a:t>In addition, this segmentation allowed to measure the electromagnetic lateral shower profile with an unprecedented granularity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1A8FF1-5CA9-5D4B-ACDE-AF7CC444AFA8}"/>
              </a:ext>
            </a:extLst>
          </p:cNvPr>
          <p:cNvSpPr txBox="1"/>
          <p:nvPr/>
        </p:nvSpPr>
        <p:spPr>
          <a:xfrm>
            <a:off x="1746162" y="4479110"/>
            <a:ext cx="154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800000"/>
                </a:solidFill>
              </a:rPr>
              <a:t>Data VS Geant4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493AB39-3850-714A-9FCA-144C1F99CCCE}"/>
              </a:ext>
            </a:extLst>
          </p:cNvPr>
          <p:cNvSpPr/>
          <p:nvPr/>
        </p:nvSpPr>
        <p:spPr>
          <a:xfrm>
            <a:off x="6751553" y="6261833"/>
            <a:ext cx="22581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NIM-A, Vol. 899, 52 – 64 (2018)</a:t>
            </a:r>
            <a:endParaRPr lang="it-IT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DDC7A6-9C4F-5545-BD36-5D70410FC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9753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1146DF-0A85-2844-B7D1-F99969B20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Plans for the next test beam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3D7463B-AE9F-D44E-AD6F-6F046E1A6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137274"/>
            <a:ext cx="7556313" cy="391820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The main goal for this test is the assembly and qualification of a large calorimeter readout with </a:t>
            </a:r>
            <a:r>
              <a:rPr lang="en-GB" dirty="0" err="1"/>
              <a:t>SiPM</a:t>
            </a:r>
            <a:endParaRPr lang="en-GB" dirty="0"/>
          </a:p>
          <a:p>
            <a:pPr lvl="1"/>
            <a:r>
              <a:rPr lang="en-GB" dirty="0"/>
              <a:t>As an intermediate step will read only a part of it with </a:t>
            </a:r>
            <a:r>
              <a:rPr lang="en-GB" dirty="0" err="1"/>
              <a:t>SiPMs</a:t>
            </a:r>
            <a:endParaRPr lang="en-GB" dirty="0"/>
          </a:p>
          <a:p>
            <a:r>
              <a:rPr lang="en-GB" dirty="0"/>
              <a:t>This will push for a series of new challenges </a:t>
            </a:r>
          </a:p>
          <a:p>
            <a:pPr lvl="1"/>
            <a:r>
              <a:rPr lang="en-GB" dirty="0"/>
              <a:t>Improve the linearity response: </a:t>
            </a:r>
          </a:p>
          <a:p>
            <a:pPr lvl="2"/>
            <a:r>
              <a:rPr lang="en-GB" dirty="0" err="1"/>
              <a:t>SiPMs</a:t>
            </a:r>
            <a:r>
              <a:rPr lang="en-GB" dirty="0"/>
              <a:t> with larger dynamic range</a:t>
            </a:r>
          </a:p>
          <a:p>
            <a:pPr lvl="2"/>
            <a:r>
              <a:rPr lang="en-GB" dirty="0"/>
              <a:t>New </a:t>
            </a:r>
            <a:r>
              <a:rPr lang="en-GB" dirty="0" err="1"/>
              <a:t>SiPMs</a:t>
            </a:r>
            <a:r>
              <a:rPr lang="en-GB" dirty="0"/>
              <a:t> plus filters</a:t>
            </a:r>
          </a:p>
          <a:p>
            <a:pPr lvl="1"/>
            <a:r>
              <a:rPr lang="en-GB" dirty="0"/>
              <a:t>Readout of an increased number of channels</a:t>
            </a:r>
          </a:p>
          <a:p>
            <a:pPr lvl="2"/>
            <a:r>
              <a:rPr lang="en-GB" dirty="0"/>
              <a:t>The front-end board used in the previous tests doesn’t fit any more with the new requirements</a:t>
            </a:r>
          </a:p>
          <a:p>
            <a:pPr lvl="2"/>
            <a:r>
              <a:rPr lang="en-GB" dirty="0"/>
              <a:t>A new strategy is under investigation (ASIC)</a:t>
            </a:r>
          </a:p>
          <a:p>
            <a:pPr lvl="1"/>
            <a:r>
              <a:rPr lang="en-GB" dirty="0"/>
              <a:t>New strategy is required for the assembly</a:t>
            </a:r>
          </a:p>
          <a:p>
            <a:pPr lvl="2"/>
            <a:r>
              <a:rPr lang="en-GB" dirty="0"/>
              <a:t>Something scalable that goes beyond the prototype</a:t>
            </a:r>
          </a:p>
          <a:p>
            <a:pPr lvl="2"/>
            <a:r>
              <a:rPr lang="en-GB" dirty="0"/>
              <a:t>It is important to consider solutions that take into account the coasts and the quality assurance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4EEFD2-843D-264A-A149-914FDF7F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186B53-3D7A-2748-B08E-CF83364F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5983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asted-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474" y="2032153"/>
            <a:ext cx="1621854" cy="1087189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8473" y="3456185"/>
            <a:ext cx="1621855" cy="1360661"/>
            <a:chOff x="0" y="0"/>
            <a:chExt cx="2305905" cy="1935249"/>
          </a:xfrm>
        </p:grpSpPr>
        <p:pic>
          <p:nvPicPr>
            <p:cNvPr id="13316" name="Picture 4" descr="pasted-image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305905" cy="1935249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13317" name="Rectangle 5"/>
            <p:cNvSpPr>
              <a:spLocks/>
            </p:cNvSpPr>
            <p:nvPr/>
          </p:nvSpPr>
          <p:spPr bwMode="auto">
            <a:xfrm>
              <a:off x="7903" y="1445836"/>
              <a:ext cx="524620" cy="480567"/>
            </a:xfrm>
            <a:prstGeom prst="rect">
              <a:avLst/>
            </a:prstGeom>
            <a:solidFill>
              <a:srgbClr val="FFFFFF"/>
            </a:solidFill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algn="ctr"/>
              <a:endParaRPr lang="en-GB" sz="25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radley Hand ITC TT-Bold" charset="0"/>
                <a:ea typeface="Bradley Hand ITC TT-Bold" charset="0"/>
                <a:cs typeface="Bradley Hand ITC TT-Bold" charset="0"/>
                <a:sym typeface="Bradley Hand ITC TT-Bold" charset="0"/>
              </a:endParaRPr>
            </a:p>
          </p:txBody>
        </p:sp>
      </p:grpSp>
      <p:pic>
        <p:nvPicPr>
          <p:cNvPr id="13318" name="Picture 6" descr="pasted-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1047" y="2032153"/>
            <a:ext cx="5549801" cy="1155279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3319" name="Picture 7" descr="pasted-ima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1047" y="3517830"/>
            <a:ext cx="5549801" cy="2262560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pic>
        <p:nvPicPr>
          <p:cNvPr id="13320" name="Picture 8" descr="pasted-imag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473" y="5071980"/>
            <a:ext cx="1620738" cy="1244576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13325" name="AutoShape 13"/>
          <p:cNvSpPr>
            <a:spLocks/>
          </p:cNvSpPr>
          <p:nvPr/>
        </p:nvSpPr>
        <p:spPr bwMode="auto">
          <a:xfrm>
            <a:off x="5522476" y="2583181"/>
            <a:ext cx="572617" cy="407798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3326" name="AutoShape 14"/>
          <p:cNvSpPr>
            <a:spLocks/>
          </p:cNvSpPr>
          <p:nvPr/>
        </p:nvSpPr>
        <p:spPr bwMode="auto">
          <a:xfrm>
            <a:off x="5572125" y="4244484"/>
            <a:ext cx="572617" cy="187523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3328" name="AutoShape 16"/>
          <p:cNvSpPr>
            <a:spLocks/>
          </p:cNvSpPr>
          <p:nvPr/>
        </p:nvSpPr>
        <p:spPr bwMode="auto">
          <a:xfrm>
            <a:off x="5527476" y="5557148"/>
            <a:ext cx="572617" cy="187523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chemeClr val="accent2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GB" sz="2800" dirty="0"/>
              <a:t>The </a:t>
            </a:r>
            <a:r>
              <a:rPr lang="en-GB" sz="2800" dirty="0" err="1"/>
              <a:t>SiPM</a:t>
            </a:r>
            <a:r>
              <a:rPr lang="en-GB" sz="2800" dirty="0"/>
              <a:t> used in the previous test beams</a:t>
            </a:r>
          </a:p>
        </p:txBody>
      </p:sp>
      <p:sp>
        <p:nvSpPr>
          <p:cNvPr id="22" name="Rectangle 2"/>
          <p:cNvSpPr>
            <a:spLocks/>
          </p:cNvSpPr>
          <p:nvPr/>
        </p:nvSpPr>
        <p:spPr bwMode="auto">
          <a:xfrm>
            <a:off x="498474" y="1264746"/>
            <a:ext cx="7712374" cy="34913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35717" tIns="35717" rIns="35717" bIns="35717" anchor="ctr">
            <a:prstTxWarp prst="textNoShape">
              <a:avLst/>
            </a:prstTxWarp>
            <a:spAutoFit/>
          </a:bodyPr>
          <a:lstStyle/>
          <a:p>
            <a:r>
              <a:rPr lang="en-GB" dirty="0"/>
              <a:t>The sensors used were 25 </a:t>
            </a:r>
            <a:r>
              <a:rPr lang="en-GB" dirty="0" err="1"/>
              <a:t>μm</a:t>
            </a:r>
            <a:r>
              <a:rPr lang="en-GB" dirty="0"/>
              <a:t> cell pitch (S13615-1025)</a:t>
            </a:r>
          </a:p>
        </p:txBody>
      </p:sp>
      <p:sp>
        <p:nvSpPr>
          <p:cNvPr id="17" name="AutoShape 14">
            <a:extLst>
              <a:ext uri="{FF2B5EF4-FFF2-40B4-BE49-F238E27FC236}">
                <a16:creationId xmlns:a16="http://schemas.microsoft.com/office/drawing/2014/main" id="{A7D27F9E-E52A-8845-861B-7CB7AE56490E}"/>
              </a:ext>
            </a:extLst>
          </p:cNvPr>
          <p:cNvSpPr>
            <a:spLocks/>
          </p:cNvSpPr>
          <p:nvPr/>
        </p:nvSpPr>
        <p:spPr bwMode="auto">
          <a:xfrm>
            <a:off x="5522476" y="5204426"/>
            <a:ext cx="572617" cy="187523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3BAD77-231C-0049-8552-AFC2713F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3EA5C35-B64A-0D45-90C1-FF9139569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18078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GB" sz="2800" dirty="0"/>
              <a:t>New </a:t>
            </a:r>
            <a:r>
              <a:rPr lang="en-GB" sz="2800" dirty="0" err="1"/>
              <a:t>SiPMs</a:t>
            </a:r>
            <a:r>
              <a:rPr lang="en-GB" sz="2800" dirty="0"/>
              <a:t> under test</a:t>
            </a:r>
          </a:p>
        </p:txBody>
      </p:sp>
      <p:sp>
        <p:nvSpPr>
          <p:cNvPr id="22" name="Rectangle 2"/>
          <p:cNvSpPr>
            <a:spLocks/>
          </p:cNvSpPr>
          <p:nvPr/>
        </p:nvSpPr>
        <p:spPr bwMode="auto">
          <a:xfrm>
            <a:off x="498474" y="1264746"/>
            <a:ext cx="7712374" cy="34913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35717" tIns="35717" rIns="35717" bIns="35717" anchor="ctr">
            <a:prstTxWarp prst="textNoShape">
              <a:avLst/>
            </a:prstTxWarp>
            <a:spAutoFit/>
          </a:bodyPr>
          <a:lstStyle/>
          <a:p>
            <a:r>
              <a:rPr lang="it-IT" dirty="0"/>
              <a:t>New </a:t>
            </a:r>
            <a:r>
              <a:rPr lang="it-IT" dirty="0" err="1"/>
              <a:t>sensors</a:t>
            </a:r>
            <a:r>
              <a:rPr lang="it-IT" dirty="0"/>
              <a:t>: </a:t>
            </a:r>
            <a:r>
              <a:rPr lang="it-IT" dirty="0">
                <a:solidFill>
                  <a:srgbClr val="C00000"/>
                </a:solidFill>
              </a:rPr>
              <a:t>S14160-1310PS</a:t>
            </a:r>
            <a:r>
              <a:rPr lang="it-IT" dirty="0"/>
              <a:t> / </a:t>
            </a:r>
            <a:r>
              <a:rPr lang="it-IT" dirty="0">
                <a:solidFill>
                  <a:srgbClr val="00B050"/>
                </a:solidFill>
              </a:rPr>
              <a:t>S14160-1315PS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3BAD77-231C-0049-8552-AFC2713F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00B2866-80B4-F44C-A909-4A6A0F590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077" y="3705414"/>
            <a:ext cx="6653048" cy="259778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04A5128-F72D-AE46-ADF0-37B383152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076" y="1921913"/>
            <a:ext cx="6653049" cy="149262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A9066B73-8BF5-9446-BEE1-FF650472A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92" t="59280"/>
          <a:stretch/>
        </p:blipFill>
        <p:spPr>
          <a:xfrm>
            <a:off x="652738" y="1976745"/>
            <a:ext cx="1106391" cy="822269"/>
          </a:xfrm>
          <a:prstGeom prst="rect">
            <a:avLst/>
          </a:prstGeom>
        </p:spPr>
      </p:pic>
      <p:sp>
        <p:nvSpPr>
          <p:cNvPr id="9" name="AutoShape 13">
            <a:extLst>
              <a:ext uri="{FF2B5EF4-FFF2-40B4-BE49-F238E27FC236}">
                <a16:creationId xmlns:a16="http://schemas.microsoft.com/office/drawing/2014/main" id="{F07E5F5C-EBD4-5244-B848-DB27DBE29568}"/>
              </a:ext>
            </a:extLst>
          </p:cNvPr>
          <p:cNvSpPr>
            <a:spLocks/>
          </p:cNvSpPr>
          <p:nvPr/>
        </p:nvSpPr>
        <p:spPr bwMode="auto">
          <a:xfrm>
            <a:off x="5333291" y="2364827"/>
            <a:ext cx="394848" cy="310841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1" name="AutoShape 13">
            <a:extLst>
              <a:ext uri="{FF2B5EF4-FFF2-40B4-BE49-F238E27FC236}">
                <a16:creationId xmlns:a16="http://schemas.microsoft.com/office/drawing/2014/main" id="{0548F3FC-DAA1-9448-848C-D3A91497E2B9}"/>
              </a:ext>
            </a:extLst>
          </p:cNvPr>
          <p:cNvSpPr>
            <a:spLocks/>
          </p:cNvSpPr>
          <p:nvPr/>
        </p:nvSpPr>
        <p:spPr bwMode="auto">
          <a:xfrm>
            <a:off x="4845269" y="2558177"/>
            <a:ext cx="488022" cy="262929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BCEEF2C6-16F7-AF4C-8CAE-ACBE9C1186C8}"/>
              </a:ext>
            </a:extLst>
          </p:cNvPr>
          <p:cNvSpPr>
            <a:spLocks/>
          </p:cNvSpPr>
          <p:nvPr/>
        </p:nvSpPr>
        <p:spPr bwMode="auto">
          <a:xfrm>
            <a:off x="5333291" y="4288833"/>
            <a:ext cx="394848" cy="310841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961061F2-67F2-1B49-8892-992C8DAE3D26}"/>
              </a:ext>
            </a:extLst>
          </p:cNvPr>
          <p:cNvSpPr>
            <a:spLocks/>
          </p:cNvSpPr>
          <p:nvPr/>
        </p:nvSpPr>
        <p:spPr bwMode="auto">
          <a:xfrm>
            <a:off x="5225914" y="5469363"/>
            <a:ext cx="670390" cy="310841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chemeClr val="accent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4" name="AutoShape 13">
            <a:extLst>
              <a:ext uri="{FF2B5EF4-FFF2-40B4-BE49-F238E27FC236}">
                <a16:creationId xmlns:a16="http://schemas.microsoft.com/office/drawing/2014/main" id="{29D9D975-C5EC-114A-B8AA-E9B8DA68EF29}"/>
              </a:ext>
            </a:extLst>
          </p:cNvPr>
          <p:cNvSpPr>
            <a:spLocks/>
          </p:cNvSpPr>
          <p:nvPr/>
        </p:nvSpPr>
        <p:spPr bwMode="auto">
          <a:xfrm>
            <a:off x="7172775" y="2381210"/>
            <a:ext cx="394848" cy="310841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E6990BEF-E5AE-334A-BEA1-B4A4FB6133AC}"/>
              </a:ext>
            </a:extLst>
          </p:cNvPr>
          <p:cNvSpPr>
            <a:spLocks/>
          </p:cNvSpPr>
          <p:nvPr/>
        </p:nvSpPr>
        <p:spPr bwMode="auto">
          <a:xfrm>
            <a:off x="6631688" y="2558178"/>
            <a:ext cx="572617" cy="231007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79714300-FF43-9941-B045-2C9ACEA586D2}"/>
              </a:ext>
            </a:extLst>
          </p:cNvPr>
          <p:cNvSpPr>
            <a:spLocks/>
          </p:cNvSpPr>
          <p:nvPr/>
        </p:nvSpPr>
        <p:spPr bwMode="auto">
          <a:xfrm>
            <a:off x="7172775" y="4326237"/>
            <a:ext cx="394848" cy="262928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0EF4FE3F-9F85-D240-8FEE-AB6A35AE3EC9}"/>
              </a:ext>
            </a:extLst>
          </p:cNvPr>
          <p:cNvSpPr>
            <a:spLocks/>
          </p:cNvSpPr>
          <p:nvPr/>
        </p:nvSpPr>
        <p:spPr bwMode="auto">
          <a:xfrm>
            <a:off x="7044378" y="5506767"/>
            <a:ext cx="670390" cy="257706"/>
          </a:xfrm>
          <a:prstGeom prst="roundRect">
            <a:avLst>
              <a:gd name="adj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lIns="35717" tIns="35717" rIns="35717" bIns="35717" anchor="ctr">
            <a:prstTxWarp prst="textNoShape">
              <a:avLst/>
            </a:prstTxWarp>
          </a:bodyPr>
          <a:lstStyle/>
          <a:p>
            <a:pPr algn="ctr"/>
            <a:endParaRPr lang="en-GB" sz="25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adley Hand ITC TT-Bold" charset="0"/>
              <a:ea typeface="Bradley Hand ITC TT-Bold" charset="0"/>
              <a:cs typeface="Bradley Hand ITC TT-Bold" charset="0"/>
              <a:sym typeface="Bradley Hand ITC TT-Bold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00C867CB-D2F2-2045-96C0-2A1E139F1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118"/>
          <a:stretch/>
        </p:blipFill>
        <p:spPr>
          <a:xfrm>
            <a:off x="235119" y="3182419"/>
            <a:ext cx="1936119" cy="2597785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53B66A0-DA09-8C49-8619-E69C8A625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79889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274BE-8751-5141-8D4C-A7DC79F8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first look at the </a:t>
            </a:r>
            <a:r>
              <a:rPr lang="en-GB" dirty="0" err="1"/>
              <a:t>SiPMs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199A27-A524-B042-8CAA-028CB123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9CCE95D-D7AB-8447-9581-F01C5CA5CED5}"/>
                  </a:ext>
                </a:extLst>
              </p:cNvPr>
              <p:cNvSpPr txBox="1"/>
              <p:nvPr/>
            </p:nvSpPr>
            <p:spPr>
              <a:xfrm>
                <a:off x="436881" y="2728118"/>
                <a:ext cx="314598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Vbias</a:t>
                </a: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42 (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V over breakdown)</a:t>
                </a:r>
              </a:p>
              <a:p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amplification: 40dB</a:t>
                </a:r>
              </a:p>
              <a:p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</a:t>
                </a:r>
                <a:r>
                  <a:rPr lang="en-GB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Xtalk</a:t>
                </a: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2%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9CCE95D-D7AB-8447-9581-F01C5CA5C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1" y="2728118"/>
                <a:ext cx="3145989" cy="830997"/>
              </a:xfrm>
              <a:prstGeom prst="rect">
                <a:avLst/>
              </a:prstGeom>
              <a:blipFill>
                <a:blip r:embed="rId2"/>
                <a:stretch>
                  <a:fillRect l="-803" t="-1515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1AA469C-3894-0447-8BBA-3CA34D264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474" y="2181953"/>
                <a:ext cx="2578213" cy="564574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wrap="square" lIns="35717" tIns="35717" rIns="35717" bIns="35717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Sensor: </a:t>
                </a:r>
                <a:r>
                  <a:rPr lang="it-IT" sz="16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S14160-1315PS</a:t>
                </a:r>
              </a:p>
              <a:p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=15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1AA469C-3894-0447-8BBA-3CA34D264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474" y="2181953"/>
                <a:ext cx="2578213" cy="564574"/>
              </a:xfrm>
              <a:prstGeom prst="rect">
                <a:avLst/>
              </a:prstGeom>
              <a:blipFill>
                <a:blip r:embed="rId3"/>
                <a:stretch>
                  <a:fillRect l="-2941" t="-4444" b="-15556"/>
                </a:stretch>
              </a:blipFill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886B6A40-7C01-514E-94CB-39AE4E3FF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47" t="29119" r="23706" b="21842"/>
          <a:stretch/>
        </p:blipFill>
        <p:spPr>
          <a:xfrm>
            <a:off x="7587654" y="1025688"/>
            <a:ext cx="1265919" cy="1091749"/>
          </a:xfrm>
          <a:prstGeom prst="rect">
            <a:avLst/>
          </a:prstGeom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718D6C8E-A797-5148-9662-0480FA062C37}"/>
              </a:ext>
            </a:extLst>
          </p:cNvPr>
          <p:cNvSpPr txBox="1">
            <a:spLocks/>
          </p:cNvSpPr>
          <p:nvPr/>
        </p:nvSpPr>
        <p:spPr>
          <a:xfrm>
            <a:off x="430318" y="1025688"/>
            <a:ext cx="6976324" cy="908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008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3366FF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GB" sz="1800" dirty="0"/>
              <a:t>We tested the new </a:t>
            </a:r>
            <a:r>
              <a:rPr lang="en-GB" sz="1800" dirty="0" err="1"/>
              <a:t>SiPMs</a:t>
            </a:r>
            <a:r>
              <a:rPr lang="en-GB" sz="1800" dirty="0"/>
              <a:t> using our standard equipment (SP5600 and DT5720A from Caen) together with an automatic software tool developed to characterize </a:t>
            </a:r>
            <a:r>
              <a:rPr lang="en-GB" sz="1800" dirty="0" err="1"/>
              <a:t>SiPMs</a:t>
            </a:r>
            <a:r>
              <a:rPr lang="en-GB" sz="1800" dirty="0"/>
              <a:t> (</a:t>
            </a:r>
            <a:r>
              <a:rPr lang="it-IT" sz="1800" dirty="0"/>
              <a:t>JINST 10, C08008</a:t>
            </a:r>
            <a:r>
              <a:rPr lang="en-GB" sz="1800" dirty="0"/>
              <a:t>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8486C06-69EA-E344-9EA1-89D720AAA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74" y="3670369"/>
            <a:ext cx="2740033" cy="2507457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A1AAE07-7C90-7549-9172-3FECF2271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86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274BE-8751-5141-8D4C-A7DC79F8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first look at the </a:t>
            </a:r>
            <a:r>
              <a:rPr lang="en-GB" dirty="0" err="1"/>
              <a:t>SiPMs</a:t>
            </a:r>
            <a:endParaRPr lang="en-GB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199A27-A524-B042-8CAA-028CB1239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9CCE95D-D7AB-8447-9581-F01C5CA5CED5}"/>
                  </a:ext>
                </a:extLst>
              </p:cNvPr>
              <p:cNvSpPr txBox="1"/>
              <p:nvPr/>
            </p:nvSpPr>
            <p:spPr>
              <a:xfrm>
                <a:off x="436881" y="2728118"/>
                <a:ext cx="314598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Vbias</a:t>
                </a: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42 (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V over breakdown)</a:t>
                </a:r>
              </a:p>
              <a:p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amplification: 40dB</a:t>
                </a:r>
              </a:p>
              <a:p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</a:t>
                </a:r>
                <a:r>
                  <a:rPr lang="en-GB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Xtalk</a:t>
                </a: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2%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9CCE95D-D7AB-8447-9581-F01C5CA5C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881" y="2728118"/>
                <a:ext cx="3145989" cy="830997"/>
              </a:xfrm>
              <a:prstGeom prst="rect">
                <a:avLst/>
              </a:prstGeom>
              <a:blipFill>
                <a:blip r:embed="rId2"/>
                <a:stretch>
                  <a:fillRect l="-803" t="-1515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1AA469C-3894-0447-8BBA-3CA34D264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474" y="2181953"/>
                <a:ext cx="2578213" cy="564574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wrap="square" lIns="35717" tIns="35717" rIns="35717" bIns="35717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Sensor: </a:t>
                </a:r>
                <a:r>
                  <a:rPr lang="it-IT" sz="16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S14160-1315PS</a:t>
                </a:r>
              </a:p>
              <a:p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=15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1AA469C-3894-0447-8BBA-3CA34D2642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474" y="2181953"/>
                <a:ext cx="2578213" cy="564574"/>
              </a:xfrm>
              <a:prstGeom prst="rect">
                <a:avLst/>
              </a:prstGeom>
              <a:blipFill>
                <a:blip r:embed="rId3"/>
                <a:stretch>
                  <a:fillRect l="-2941" t="-4444" b="-15556"/>
                </a:stretch>
              </a:blipFill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886B6A40-7C01-514E-94CB-39AE4E3FF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47" t="29119" r="23706" b="21842"/>
          <a:stretch/>
        </p:blipFill>
        <p:spPr>
          <a:xfrm>
            <a:off x="7587654" y="1025688"/>
            <a:ext cx="1265919" cy="109174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8486C06-69EA-E344-9EA1-89D720AAA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74" y="3670369"/>
            <a:ext cx="2740033" cy="25074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814378C-56D5-FA42-BE51-BF4B1710F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938" y="3776335"/>
            <a:ext cx="3363310" cy="25089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8A36B868-3170-2A4F-8575-BCC56B68D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4938" y="2181953"/>
                <a:ext cx="2578213" cy="564574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wrap="square" lIns="35717" tIns="35717" rIns="35717" bIns="35717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Sensor: </a:t>
                </a:r>
                <a:r>
                  <a:rPr lang="it-IT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S14160-1310PS</a:t>
                </a:r>
              </a:p>
              <a:p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 </a:t>
                </a:r>
                <a:r>
                  <a:rPr lang="it-IT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r>
                  <a:rPr lang="it-IT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=10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8A36B868-3170-2A4F-8575-BCC56B68D8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4938" y="2181953"/>
                <a:ext cx="2578213" cy="564574"/>
              </a:xfrm>
              <a:prstGeom prst="rect">
                <a:avLst/>
              </a:prstGeom>
              <a:blipFill>
                <a:blip r:embed="rId7"/>
                <a:stretch>
                  <a:fillRect l="-2941" t="-4444" b="-15556"/>
                </a:stretch>
              </a:blipFill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41326F7-2050-9C4C-B4FC-4C6F7A9ADD47}"/>
                  </a:ext>
                </a:extLst>
              </p:cNvPr>
              <p:cNvSpPr txBox="1"/>
              <p:nvPr/>
            </p:nvSpPr>
            <p:spPr>
              <a:xfrm>
                <a:off x="4574482" y="2728118"/>
                <a:ext cx="3453766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Vbias</a:t>
                </a: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42.5 (</a:t>
                </a:r>
                <a14:m>
                  <m:oMath xmlns:m="http://schemas.openxmlformats.org/officeDocument/2006/math">
                    <m:r>
                      <a:rPr lang="en-GB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4.5 V over breakdown)</a:t>
                </a:r>
              </a:p>
              <a:p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amplification: 40dB</a:t>
                </a:r>
              </a:p>
              <a:p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Measured </a:t>
                </a:r>
                <a:r>
                  <a:rPr lang="en-GB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Xtalk</a:t>
                </a:r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1.8%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41326F7-2050-9C4C-B4FC-4C6F7A9AD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4482" y="2728118"/>
                <a:ext cx="3453766" cy="830997"/>
              </a:xfrm>
              <a:prstGeom prst="rect">
                <a:avLst/>
              </a:prstGeom>
              <a:blipFill>
                <a:blip r:embed="rId8"/>
                <a:stretch>
                  <a:fillRect l="-1103" t="-1515" b="-90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9BE215F-A30C-634B-9508-578BBA84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0E857EC7-9243-E449-92B4-B617341494B4}"/>
              </a:ext>
            </a:extLst>
          </p:cNvPr>
          <p:cNvSpPr txBox="1">
            <a:spLocks/>
          </p:cNvSpPr>
          <p:nvPr/>
        </p:nvSpPr>
        <p:spPr>
          <a:xfrm>
            <a:off x="430318" y="1025688"/>
            <a:ext cx="6976324" cy="908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008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3366FF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r>
              <a:rPr lang="en-GB" sz="1800" dirty="0"/>
              <a:t>We tested the new </a:t>
            </a:r>
            <a:r>
              <a:rPr lang="en-GB" sz="1800" dirty="0" err="1"/>
              <a:t>SiPMs</a:t>
            </a:r>
            <a:r>
              <a:rPr lang="en-GB" sz="1800" dirty="0"/>
              <a:t> using our standard equipment (SP5600 and DT5720A from Caen) together with an automatic software tool developed to characterize </a:t>
            </a:r>
            <a:r>
              <a:rPr lang="en-GB" sz="1800" dirty="0" err="1"/>
              <a:t>SiPMs</a:t>
            </a:r>
            <a:r>
              <a:rPr lang="en-GB" sz="1800" dirty="0"/>
              <a:t> (</a:t>
            </a:r>
            <a:r>
              <a:rPr lang="it-IT" sz="1800" dirty="0"/>
              <a:t>JINST 10, C08008</a:t>
            </a:r>
            <a:r>
              <a:rPr lang="en-GB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5268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855B85-CFEC-8D4C-8B81-7C3EBD81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383585"/>
            <a:ext cx="6816726" cy="573123"/>
          </a:xfrm>
        </p:spPr>
        <p:txBody>
          <a:bodyPr/>
          <a:lstStyle/>
          <a:p>
            <a:r>
              <a:rPr lang="en-GB" dirty="0"/>
              <a:t>Readout: Citiroc1A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AC295B53-C66F-C446-9134-99152EE0A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0" t="23274" r="18158" b="15345"/>
          <a:stretch/>
        </p:blipFill>
        <p:spPr>
          <a:xfrm>
            <a:off x="6955771" y="290424"/>
            <a:ext cx="914400" cy="9144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DA77A9-77BB-7D42-B5BD-BDEB086A5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46" y="1297985"/>
            <a:ext cx="7612508" cy="5063092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500A17-0739-AD44-9B6D-4BBA4A87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499C14CE-2ED0-EB46-8E1A-17D3B59F3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372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18A94F-2ACB-1943-B6D9-BEFA92A7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Citiroc1A: block scheme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EEEF214-EB6C-084A-8389-81AB22A6E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843" y="1377821"/>
            <a:ext cx="7556313" cy="4697168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52254BC-3F9F-024C-81B7-5815D3832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358389C-338D-B148-B598-5D0BB498E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392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5D61D-AEB8-534E-A1B4-B3B1210C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Citiroc1A: charge measurements</a:t>
            </a:r>
          </a:p>
        </p:txBody>
      </p:sp>
      <p:pic>
        <p:nvPicPr>
          <p:cNvPr id="103" name="Immagine 102">
            <a:extLst>
              <a:ext uri="{FF2B5EF4-FFF2-40B4-BE49-F238E27FC236}">
                <a16:creationId xmlns:a16="http://schemas.microsoft.com/office/drawing/2014/main" id="{2B788895-0732-A848-96E3-DE7058A6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71" y="1417833"/>
            <a:ext cx="8317258" cy="4443467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F31BA13-2C48-6342-BF20-8A4FDD2F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DFD56F-B4F3-014F-BF11-971B94A5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29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8474" y="1137274"/>
            <a:ext cx="7910137" cy="2264352"/>
          </a:xfrm>
        </p:spPr>
        <p:txBody>
          <a:bodyPr>
            <a:normAutofit/>
          </a:bodyPr>
          <a:lstStyle/>
          <a:p>
            <a:r>
              <a:rPr lang="en-GB" dirty="0"/>
              <a:t>Results from previous test beams</a:t>
            </a:r>
          </a:p>
          <a:p>
            <a:r>
              <a:rPr lang="en-GB" dirty="0"/>
              <a:t>On-going activity in preparation to the next test beam scheduled at the end of 2020</a:t>
            </a:r>
          </a:p>
          <a:p>
            <a:r>
              <a:rPr lang="en-GB" dirty="0"/>
              <a:t>The progress in the full simulation will not be covered in this talk</a:t>
            </a:r>
          </a:p>
          <a:p>
            <a:pPr lvl="1"/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5EC17-52F7-5A41-92B5-1606A8E9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412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7A6BA-80D2-9645-90C1-D93006C6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Citiroc1A: trigger and timing</a:t>
            </a:r>
            <a:endParaRPr lang="en-GB" sz="26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2CAC33-9E09-434E-8CC6-70519FB462E5}"/>
              </a:ext>
            </a:extLst>
          </p:cNvPr>
          <p:cNvSpPr txBox="1"/>
          <p:nvPr/>
        </p:nvSpPr>
        <p:spPr>
          <a:xfrm>
            <a:off x="2054831" y="-4417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79" name="Immagine 78">
            <a:extLst>
              <a:ext uri="{FF2B5EF4-FFF2-40B4-BE49-F238E27FC236}">
                <a16:creationId xmlns:a16="http://schemas.microsoft.com/office/drawing/2014/main" id="{060A5F22-2541-AE45-BE09-914F8ACCA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96" y="1057043"/>
            <a:ext cx="7928714" cy="5241015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352977E-C127-294C-A902-D707EB18F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B1419F-0C4B-3B45-B51F-322E0315D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75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705699-830F-B14D-97F7-49C56DC08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evaluation boards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D785E7-2B86-B74F-98A3-6EB5A4641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3" y="4103784"/>
            <a:ext cx="3703655" cy="2223432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FF9DB6A-2053-7849-864B-026BC9450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84" y="3366060"/>
            <a:ext cx="1752600" cy="49421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150EF4A-1F03-014A-BCB5-415A97B86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128" y="4028077"/>
            <a:ext cx="4703850" cy="229913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8848522-C0CA-6445-82DD-6B0B14795B42}"/>
              </a:ext>
            </a:extLst>
          </p:cNvPr>
          <p:cNvSpPr txBox="1"/>
          <p:nvPr/>
        </p:nvSpPr>
        <p:spPr>
          <a:xfrm rot="19951010">
            <a:off x="966107" y="4826713"/>
            <a:ext cx="8913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Tested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7354E8C-7546-DF41-92E9-FBE8BA7F38AC}"/>
              </a:ext>
            </a:extLst>
          </p:cNvPr>
          <p:cNvSpPr txBox="1"/>
          <p:nvPr/>
        </p:nvSpPr>
        <p:spPr>
          <a:xfrm rot="19951010">
            <a:off x="6059535" y="5157511"/>
            <a:ext cx="13245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Under Test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F2E2B5-E709-9E45-9363-C76B4D6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EA348C12-D934-944A-AAC0-6B0220BB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6A0A5EED-8D48-524C-8864-DAA52350F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3" y="1102566"/>
            <a:ext cx="8325311" cy="197917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 qualification:</a:t>
            </a:r>
          </a:p>
          <a:p>
            <a:pPr>
              <a:spcBef>
                <a:spcPts val="800"/>
              </a:spcBef>
            </a:pPr>
            <a:r>
              <a:rPr lang="en-US" dirty="0"/>
              <a:t>Check the multiphoton with available </a:t>
            </a:r>
            <a:r>
              <a:rPr lang="en-US" dirty="0" err="1"/>
              <a:t>SiPMs</a:t>
            </a:r>
            <a:r>
              <a:rPr lang="en-US" dirty="0"/>
              <a:t> to assess the single photon capability (smaller pitch means larger </a:t>
            </a:r>
            <a:r>
              <a:rPr lang="en-US" dirty="0" err="1"/>
              <a:t>dynRange</a:t>
            </a:r>
            <a:r>
              <a:rPr lang="en-US" dirty="0"/>
              <a:t> but also smaller signal for </a:t>
            </a:r>
            <a:r>
              <a:rPr lang="en-US" dirty="0" err="1"/>
              <a:t>ph</a:t>
            </a:r>
            <a:r>
              <a:rPr lang="en-US" dirty="0"/>
              <a:t>-e)</a:t>
            </a:r>
          </a:p>
          <a:p>
            <a:pPr>
              <a:spcBef>
                <a:spcPts val="800"/>
              </a:spcBef>
            </a:pPr>
            <a:r>
              <a:rPr lang="en-US" dirty="0"/>
              <a:t>Measure the full dynamic range using both amplification branches</a:t>
            </a:r>
          </a:p>
          <a:p>
            <a:pPr>
              <a:spcBef>
                <a:spcPts val="800"/>
              </a:spcBef>
            </a:pPr>
            <a:r>
              <a:rPr lang="en-US" dirty="0"/>
              <a:t>Measure the front-end linearity</a:t>
            </a:r>
          </a:p>
        </p:txBody>
      </p:sp>
    </p:spTree>
    <p:extLst>
      <p:ext uri="{BB962C8B-B14F-4D97-AF65-F5344CB8AC3E}">
        <p14:creationId xmlns:p14="http://schemas.microsoft.com/office/powerpoint/2010/main" val="1467219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8496BC-E578-8744-AFCA-A111890D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DT5702: </a:t>
            </a:r>
            <a:r>
              <a:rPr lang="en-US" dirty="0" err="1"/>
              <a:t>SiPM</a:t>
            </a:r>
            <a:r>
              <a:rPr lang="en-US" dirty="0"/>
              <a:t> qualification</a:t>
            </a:r>
            <a:endParaRPr lang="en-GB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57934096-68BE-C046-8435-A3F438712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6" y="3889719"/>
            <a:ext cx="3518280" cy="2375850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EC2DA65A-10BF-C64A-A567-93B77FE99D23}"/>
              </a:ext>
            </a:extLst>
          </p:cNvPr>
          <p:cNvSpPr/>
          <p:nvPr/>
        </p:nvSpPr>
        <p:spPr>
          <a:xfrm>
            <a:off x="294945" y="1036904"/>
            <a:ext cx="3478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Typical response to a fast LED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5EE69B9-D936-2B4B-98C5-39E414AEA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982" y="1120282"/>
            <a:ext cx="3671806" cy="1339475"/>
          </a:xfrm>
          <a:prstGeom prst="rect">
            <a:avLst/>
          </a:prstGeom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5D0538B3-9E96-0A4B-89A5-B9D879007A8C}"/>
              </a:ext>
            </a:extLst>
          </p:cNvPr>
          <p:cNvSpPr/>
          <p:nvPr/>
        </p:nvSpPr>
        <p:spPr>
          <a:xfrm>
            <a:off x="3024284" y="1571307"/>
            <a:ext cx="135966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Hmamatsu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SiPM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r>
              <a:rPr lang="en-US" sz="1200" dirty="0">
                <a:solidFill>
                  <a:srgbClr val="660033"/>
                </a:solidFill>
              </a:rPr>
              <a:t>1.3 x 1.3 mm²</a:t>
            </a:r>
          </a:p>
          <a:p>
            <a:r>
              <a:rPr lang="en-US" sz="1200" dirty="0">
                <a:solidFill>
                  <a:srgbClr val="660033"/>
                </a:solidFill>
              </a:rPr>
              <a:t>50mu cell size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B704198-A3CC-8641-89D2-48EA5A9FF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841" y="4116452"/>
            <a:ext cx="3608281" cy="22590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021DBAA-E3A4-864E-A160-BAF659C43B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734" y="3609718"/>
            <a:ext cx="1142191" cy="2350120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FA0F5949-7FE0-1343-8FC5-5DEFA682EEE9}"/>
              </a:ext>
            </a:extLst>
          </p:cNvPr>
          <p:cNvSpPr/>
          <p:nvPr/>
        </p:nvSpPr>
        <p:spPr>
          <a:xfrm>
            <a:off x="2873379" y="3508370"/>
            <a:ext cx="4874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</a:rPr>
              <a:t>Multiphoton spectra with two different preamplifier settings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997AED13-8CE6-FE4F-93FA-E98B9B9A2CC4}"/>
                  </a:ext>
                </a:extLst>
              </p:cNvPr>
              <p:cNvSpPr/>
              <p:nvPr/>
            </p:nvSpPr>
            <p:spPr>
              <a:xfrm>
                <a:off x="5122860" y="4366841"/>
                <a:ext cx="200765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160 </a:t>
                </a:r>
                <a:r>
                  <a:rPr lang="en-US" sz="1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p.e.</a:t>
                </a:r>
                <a:r>
                  <a:rPr lang="en-US" sz="1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of </a:t>
                </a:r>
                <a:r>
                  <a:rPr lang="en-US" sz="1400" dirty="0" err="1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DynRange</a:t>
                </a:r>
                <a:r>
                  <a:rPr lang="en-US" sz="1400" dirty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997AED13-8CE6-FE4F-93FA-E98B9B9A2C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860" y="4366841"/>
                <a:ext cx="2007655" cy="307777"/>
              </a:xfrm>
              <a:prstGeom prst="rect">
                <a:avLst/>
              </a:prstGeom>
              <a:blipFill>
                <a:blip r:embed="rId6"/>
                <a:stretch>
                  <a:fillRect t="-4000" b="-1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uppo 30">
            <a:extLst>
              <a:ext uri="{FF2B5EF4-FFF2-40B4-BE49-F238E27FC236}">
                <a16:creationId xmlns:a16="http://schemas.microsoft.com/office/drawing/2014/main" id="{7B2D47D0-F3CD-9F4A-8E38-25A384D18DCE}"/>
              </a:ext>
            </a:extLst>
          </p:cNvPr>
          <p:cNvGrpSpPr/>
          <p:nvPr/>
        </p:nvGrpSpPr>
        <p:grpSpPr>
          <a:xfrm>
            <a:off x="352724" y="1450367"/>
            <a:ext cx="2555622" cy="2051486"/>
            <a:chOff x="556254" y="1535362"/>
            <a:chExt cx="2555622" cy="2051486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5583726C-4482-F041-8431-9F8277A5B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254" y="1535362"/>
              <a:ext cx="2555622" cy="2051486"/>
            </a:xfrm>
            <a:prstGeom prst="rect">
              <a:avLst/>
            </a:prstGeom>
          </p:spPr>
        </p:pic>
        <p:sp>
          <p:nvSpPr>
            <p:cNvPr id="34" name="Rectangle 15">
              <a:extLst>
                <a:ext uri="{FF2B5EF4-FFF2-40B4-BE49-F238E27FC236}">
                  <a16:creationId xmlns:a16="http://schemas.microsoft.com/office/drawing/2014/main" id="{F34E1C84-3197-A940-8408-C13A709F4369}"/>
                </a:ext>
              </a:extLst>
            </p:cNvPr>
            <p:cNvSpPr/>
            <p:nvPr/>
          </p:nvSpPr>
          <p:spPr>
            <a:xfrm>
              <a:off x="1409705" y="1861053"/>
              <a:ext cx="129849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660033"/>
                  </a:solidFill>
                </a:rPr>
                <a:t>Signal after the shaper</a:t>
              </a:r>
            </a:p>
          </p:txBody>
        </p:sp>
      </p:grp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5BA0B5-5B01-244C-9525-5ECF2F6C0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388829D-17EC-4746-B784-AE1066D3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E65492A-1314-4043-B14D-5F1710536AF4}"/>
              </a:ext>
            </a:extLst>
          </p:cNvPr>
          <p:cNvSpPr/>
          <p:nvPr/>
        </p:nvSpPr>
        <p:spPr>
          <a:xfrm>
            <a:off x="5335623" y="1861053"/>
            <a:ext cx="3251329" cy="7000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3031676-C18E-1F45-8591-A3448C8A3D13}"/>
              </a:ext>
            </a:extLst>
          </p:cNvPr>
          <p:cNvCxnSpPr/>
          <p:nvPr/>
        </p:nvCxnSpPr>
        <p:spPr>
          <a:xfrm flipH="1">
            <a:off x="4477407" y="2680138"/>
            <a:ext cx="777765" cy="748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B1849B8-1BA4-964B-90B9-A5BB67E22EE6}"/>
              </a:ext>
            </a:extLst>
          </p:cNvPr>
          <p:cNvSpPr txBox="1"/>
          <p:nvPr/>
        </p:nvSpPr>
        <p:spPr>
          <a:xfrm>
            <a:off x="5042172" y="2898562"/>
            <a:ext cx="1976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High Gain branch</a:t>
            </a:r>
          </a:p>
        </p:txBody>
      </p:sp>
    </p:spTree>
    <p:extLst>
      <p:ext uri="{BB962C8B-B14F-4D97-AF65-F5344CB8AC3E}">
        <p14:creationId xmlns:p14="http://schemas.microsoft.com/office/powerpoint/2010/main" val="3080131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8496BC-E578-8744-AFCA-A111890D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DT5702: </a:t>
            </a:r>
            <a:r>
              <a:rPr lang="en-US" dirty="0" err="1"/>
              <a:t>SiPM</a:t>
            </a:r>
            <a:r>
              <a:rPr lang="en-US" dirty="0"/>
              <a:t> qualification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5EE69B9-D936-2B4B-98C5-39E414AEA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82" y="1120282"/>
            <a:ext cx="3671806" cy="1339475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5BA0B5-5B01-244C-9525-5ECF2F6C0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388829D-17EC-4746-B784-AE1066D3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E65492A-1314-4043-B14D-5F1710536AF4}"/>
              </a:ext>
            </a:extLst>
          </p:cNvPr>
          <p:cNvSpPr/>
          <p:nvPr/>
        </p:nvSpPr>
        <p:spPr>
          <a:xfrm>
            <a:off x="5335623" y="1861053"/>
            <a:ext cx="3251329" cy="7000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3031676-C18E-1F45-8591-A3448C8A3D13}"/>
              </a:ext>
            </a:extLst>
          </p:cNvPr>
          <p:cNvCxnSpPr/>
          <p:nvPr/>
        </p:nvCxnSpPr>
        <p:spPr>
          <a:xfrm flipH="1">
            <a:off x="4477407" y="2680138"/>
            <a:ext cx="777765" cy="748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4792B9E9-9BFE-6041-A495-EEBDBF3D9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3928040"/>
            <a:ext cx="3180258" cy="2385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C111D7E-85A1-EC47-8F1A-21DE86DF0F5A}"/>
                  </a:ext>
                </a:extLst>
              </p:cNvPr>
              <p:cNvSpPr txBox="1"/>
              <p:nvPr/>
            </p:nvSpPr>
            <p:spPr>
              <a:xfrm>
                <a:off x="1778861" y="4272716"/>
                <a:ext cx="277499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Vbias</a:t>
                </a:r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42 (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V over breakdown)</a:t>
                </a:r>
              </a:p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amplification: 61 </a:t>
                </a:r>
                <a:r>
                  <a:rPr lang="en-GB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a.u</a:t>
                </a:r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C111D7E-85A1-EC47-8F1A-21DE86DF0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861" y="4272716"/>
                <a:ext cx="2774990" cy="523220"/>
              </a:xfrm>
              <a:prstGeom prst="rect">
                <a:avLst/>
              </a:prstGeom>
              <a:blipFill>
                <a:blip r:embed="rId4"/>
                <a:stretch>
                  <a:fillRect l="-455" t="-2381"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9B311844-53BD-9249-8457-883248395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454" y="3757328"/>
                <a:ext cx="2578213" cy="503019"/>
              </a:xfrm>
              <a:prstGeom prst="rect">
                <a:avLst/>
              </a:prstGeom>
              <a:solidFill>
                <a:schemeClr val="bg1"/>
              </a:solidFill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wrap="square" lIns="35717" tIns="35717" rIns="35717" bIns="35717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Sensor: </a:t>
                </a:r>
                <a:r>
                  <a:rPr lang="it-IT" sz="1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S14160-1315PS</a:t>
                </a:r>
              </a:p>
              <a:p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 </a:t>
                </a:r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=15</a:t>
                </a:r>
                <a14:m>
                  <m:oMath xmlns:m="http://schemas.openxmlformats.org/officeDocument/2006/math">
                    <m:r>
                      <a:rPr lang="it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9B311844-53BD-9249-8457-883248395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0454" y="3757328"/>
                <a:ext cx="2578213" cy="503019"/>
              </a:xfrm>
              <a:prstGeom prst="rect">
                <a:avLst/>
              </a:prstGeom>
              <a:blipFill>
                <a:blip r:embed="rId5"/>
                <a:stretch>
                  <a:fillRect l="-2451" t="-2500" b="-12500"/>
                </a:stretch>
              </a:blipFill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3655D2B-9EAC-964B-8C8E-5C604437625D}"/>
              </a:ext>
            </a:extLst>
          </p:cNvPr>
          <p:cNvSpPr txBox="1"/>
          <p:nvPr/>
        </p:nvSpPr>
        <p:spPr>
          <a:xfrm>
            <a:off x="5042172" y="2898562"/>
            <a:ext cx="1976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High Gain branch</a:t>
            </a:r>
          </a:p>
        </p:txBody>
      </p:sp>
    </p:spTree>
    <p:extLst>
      <p:ext uri="{BB962C8B-B14F-4D97-AF65-F5344CB8AC3E}">
        <p14:creationId xmlns:p14="http://schemas.microsoft.com/office/powerpoint/2010/main" val="2465557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8496BC-E578-8744-AFCA-A111890D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DT5702: </a:t>
            </a:r>
            <a:r>
              <a:rPr lang="en-US" dirty="0" err="1"/>
              <a:t>SiPM</a:t>
            </a:r>
            <a:r>
              <a:rPr lang="en-US" dirty="0"/>
              <a:t> qualification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5EE69B9-D936-2B4B-98C5-39E414AEA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82" y="1120282"/>
            <a:ext cx="3671806" cy="1339475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5BA0B5-5B01-244C-9525-5ECF2F6C0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388829D-17EC-4746-B784-AE1066D3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E65492A-1314-4043-B14D-5F1710536AF4}"/>
              </a:ext>
            </a:extLst>
          </p:cNvPr>
          <p:cNvSpPr/>
          <p:nvPr/>
        </p:nvSpPr>
        <p:spPr>
          <a:xfrm>
            <a:off x="5335623" y="1861053"/>
            <a:ext cx="3251329" cy="7000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83031676-C18E-1F45-8591-A3448C8A3D13}"/>
              </a:ext>
            </a:extLst>
          </p:cNvPr>
          <p:cNvCxnSpPr/>
          <p:nvPr/>
        </p:nvCxnSpPr>
        <p:spPr>
          <a:xfrm flipH="1">
            <a:off x="4477407" y="2680138"/>
            <a:ext cx="777765" cy="7488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7B9BB27-4EE7-7947-95ED-1402835F5A39}"/>
              </a:ext>
            </a:extLst>
          </p:cNvPr>
          <p:cNvSpPr txBox="1"/>
          <p:nvPr/>
        </p:nvSpPr>
        <p:spPr>
          <a:xfrm>
            <a:off x="5042172" y="2898562"/>
            <a:ext cx="1976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High Gain branch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792B9E9-9BFE-6041-A495-EEBDBF3D9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3928040"/>
            <a:ext cx="3180258" cy="2385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C111D7E-85A1-EC47-8F1A-21DE86DF0F5A}"/>
                  </a:ext>
                </a:extLst>
              </p:cNvPr>
              <p:cNvSpPr txBox="1"/>
              <p:nvPr/>
            </p:nvSpPr>
            <p:spPr>
              <a:xfrm>
                <a:off x="1778861" y="4272716"/>
                <a:ext cx="277499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Vbias</a:t>
                </a:r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42 (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V over breakdown)</a:t>
                </a:r>
              </a:p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amplification: 61 </a:t>
                </a:r>
                <a:r>
                  <a:rPr lang="en-GB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a.u</a:t>
                </a:r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2C111D7E-85A1-EC47-8F1A-21DE86DF0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861" y="4272716"/>
                <a:ext cx="2774990" cy="523220"/>
              </a:xfrm>
              <a:prstGeom prst="rect">
                <a:avLst/>
              </a:prstGeom>
              <a:blipFill>
                <a:blip r:embed="rId4"/>
                <a:stretch>
                  <a:fillRect l="-455" t="-2381"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9B311844-53BD-9249-8457-883248395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454" y="3757328"/>
                <a:ext cx="2578213" cy="503019"/>
              </a:xfrm>
              <a:prstGeom prst="rect">
                <a:avLst/>
              </a:prstGeom>
              <a:solidFill>
                <a:schemeClr val="bg1"/>
              </a:solidFill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wrap="square" lIns="35717" tIns="35717" rIns="35717" bIns="35717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Sensor: </a:t>
                </a:r>
                <a:r>
                  <a:rPr lang="it-IT" sz="1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S14160-1315PS</a:t>
                </a:r>
              </a:p>
              <a:p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 </a:t>
                </a:r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=15</a:t>
                </a:r>
                <a14:m>
                  <m:oMath xmlns:m="http://schemas.openxmlformats.org/officeDocument/2006/math">
                    <m:r>
                      <a:rPr lang="it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9B311844-53BD-9249-8457-8832483956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0454" y="3757328"/>
                <a:ext cx="2578213" cy="503019"/>
              </a:xfrm>
              <a:prstGeom prst="rect">
                <a:avLst/>
              </a:prstGeom>
              <a:blipFill>
                <a:blip r:embed="rId5"/>
                <a:stretch>
                  <a:fillRect l="-2451" t="-2500" b="-12500"/>
                </a:stretch>
              </a:blipFill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id="{3DDC46B6-A7E4-2044-88B1-55402ADE5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3457" y="3928040"/>
            <a:ext cx="3180259" cy="2385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DB55A2BC-E10F-1447-B911-385222EDB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0175" y="3757328"/>
                <a:ext cx="2578213" cy="503019"/>
              </a:xfrm>
              <a:prstGeom prst="rect">
                <a:avLst/>
              </a:prstGeom>
              <a:solidFill>
                <a:schemeClr val="bg1"/>
              </a:solidFill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wrap="square" lIns="35717" tIns="35717" rIns="35717" bIns="35717" anchor="ctr">
                <a:prstTxWarp prst="textNoShape">
                  <a:avLst/>
                </a:prstTxWarp>
                <a:spAutoFit/>
              </a:bodyPr>
              <a:lstStyle/>
              <a:p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Sensor: </a:t>
                </a:r>
                <a:r>
                  <a:rPr lang="it-IT" sz="1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S14160-1310PS</a:t>
                </a:r>
              </a:p>
              <a:p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Cell </a:t>
                </a:r>
                <a:r>
                  <a:rPr lang="it-IT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size</a:t>
                </a:r>
                <a:r>
                  <a:rPr lang="it-IT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=10</a:t>
                </a:r>
                <a14:m>
                  <m:oMath xmlns:m="http://schemas.openxmlformats.org/officeDocument/2006/math">
                    <m:r>
                      <a:rPr lang="it-IT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DB55A2BC-E10F-1447-B911-385222EDB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00175" y="3757328"/>
                <a:ext cx="2578213" cy="503019"/>
              </a:xfrm>
              <a:prstGeom prst="rect">
                <a:avLst/>
              </a:prstGeom>
              <a:blipFill>
                <a:blip r:embed="rId7"/>
                <a:stretch>
                  <a:fillRect l="-2451" t="-2500" b="-12500"/>
                </a:stretch>
              </a:blipFill>
              <a:ln w="12700" cap="flat" cmpd="sng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C37AD9AA-50D2-0F4B-B0DE-E3EF1867691C}"/>
                  </a:ext>
                </a:extLst>
              </p:cNvPr>
              <p:cNvSpPr txBox="1"/>
              <p:nvPr/>
            </p:nvSpPr>
            <p:spPr>
              <a:xfrm>
                <a:off x="5909719" y="4272716"/>
                <a:ext cx="304429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Vbias</a:t>
                </a:r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42.5 (</a:t>
                </a:r>
                <a14:m>
                  <m:oMath xmlns:m="http://schemas.openxmlformats.org/officeDocument/2006/math"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4.5 V over breakdown)</a:t>
                </a:r>
              </a:p>
              <a:p>
                <a:r>
                  <a:rPr lang="en-GB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amplification: 40dB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C37AD9AA-50D2-0F4B-B0DE-E3EF18676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719" y="4272716"/>
                <a:ext cx="3044295" cy="523220"/>
              </a:xfrm>
              <a:prstGeom prst="rect">
                <a:avLst/>
              </a:prstGeom>
              <a:blipFill>
                <a:blip r:embed="rId8"/>
                <a:stretch>
                  <a:fillRect l="-415" t="-2381" b="-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124E28B6-05F8-CD45-9D3D-D86605A2E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45" y="1144090"/>
            <a:ext cx="4256298" cy="1611329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800"/>
              </a:spcBef>
            </a:pPr>
            <a:r>
              <a:rPr lang="en-US" dirty="0"/>
              <a:t>Even if with temporary connections, we can assess the multi-photon also with a15mu pitch sensor</a:t>
            </a:r>
          </a:p>
          <a:p>
            <a:pPr>
              <a:spcBef>
                <a:spcPts val="800"/>
              </a:spcBef>
            </a:pPr>
            <a:r>
              <a:rPr lang="en-US" dirty="0"/>
              <a:t>The reason why we don’t see the multiphoton using the 10mu pitch is under investigation</a:t>
            </a:r>
            <a:r>
              <a:rPr lang="en-US" dirty="0">
                <a:sym typeface="Wingdings" pitchFamily="2" charset="2"/>
              </a:rPr>
              <a:t> (i.e. connections, gain, bit granularity …)</a:t>
            </a:r>
          </a:p>
        </p:txBody>
      </p:sp>
    </p:spTree>
    <p:extLst>
      <p:ext uri="{BB962C8B-B14F-4D97-AF65-F5344CB8AC3E}">
        <p14:creationId xmlns:p14="http://schemas.microsoft.com/office/powerpoint/2010/main" val="19333939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8496BC-E578-8744-AFCA-A111890D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Dynamic 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01459293-D80A-7F49-871D-471E51B2ED80}"/>
                  </a:ext>
                </a:extLst>
              </p:cNvPr>
              <p:cNvSpPr/>
              <p:nvPr/>
            </p:nvSpPr>
            <p:spPr>
              <a:xfrm>
                <a:off x="498474" y="1039907"/>
                <a:ext cx="814705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Test performed using the DT550W and a matrix of 64 </a:t>
                </a:r>
                <a:r>
                  <a:rPr lang="en-US" sz="1600" dirty="0" err="1"/>
                  <a:t>SiPMs</a:t>
                </a:r>
                <a:r>
                  <a:rPr lang="en-US" sz="1600" dirty="0"/>
                  <a:t> S13615-1025 (1x1 mm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, cell size =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</m:t>
                    </m:r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dirty="0"/>
                  <a:t>m): same matrix used in the previous test beam</a:t>
                </a:r>
                <a:endParaRPr lang="en-US" sz="1600" baseline="30000" dirty="0"/>
              </a:p>
            </p:txBody>
          </p:sp>
        </mc:Choice>
        <mc:Fallback xmlns="">
          <p:sp>
            <p:nvSpPr>
              <p:cNvPr id="5" name="Rettangolo 4">
                <a:extLst>
                  <a:ext uri="{FF2B5EF4-FFF2-40B4-BE49-F238E27FC236}">
                    <a16:creationId xmlns:a16="http://schemas.microsoft.com/office/drawing/2014/main" id="{01459293-D80A-7F49-871D-471E51B2E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474" y="1039907"/>
                <a:ext cx="8147052" cy="584775"/>
              </a:xfrm>
              <a:prstGeom prst="rect">
                <a:avLst/>
              </a:prstGeom>
              <a:blipFill>
                <a:blip r:embed="rId2"/>
                <a:stretch>
                  <a:fillRect l="-311" t="-2128" b="-127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904D16-E4F9-7244-B653-6E3556DCB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10" name="Segnaposto data 9">
            <a:extLst>
              <a:ext uri="{FF2B5EF4-FFF2-40B4-BE49-F238E27FC236}">
                <a16:creationId xmlns:a16="http://schemas.microsoft.com/office/drawing/2014/main" id="{8FD9A2E3-1585-2C48-A87B-77472CE82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8F6C1AA-E88C-4D45-BC6C-53A84D807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4" y="3729506"/>
            <a:ext cx="3468977" cy="2601733"/>
          </a:xfrm>
          <a:prstGeom prst="rect">
            <a:avLst/>
          </a:prstGeom>
        </p:spPr>
      </p:pic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0AA713F6-7521-E447-96C8-24A72D358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842038"/>
            <a:ext cx="8147052" cy="17854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Measurement performed with a LED:</a:t>
            </a:r>
          </a:p>
          <a:p>
            <a:pPr>
              <a:spcBef>
                <a:spcPts val="800"/>
              </a:spcBef>
            </a:pPr>
            <a:r>
              <a:rPr lang="en-US" dirty="0" err="1"/>
              <a:t>Dpp</a:t>
            </a:r>
            <a:r>
              <a:rPr lang="en-US" dirty="0"/>
              <a:t> measured with the High Gain (setting 60 </a:t>
            </a:r>
            <a:r>
              <a:rPr lang="en-US" dirty="0" err="1"/>
              <a:t>a.u</a:t>
            </a:r>
            <a:r>
              <a:rPr lang="en-US" dirty="0"/>
              <a:t>.) </a:t>
            </a:r>
          </a:p>
          <a:p>
            <a:pPr>
              <a:spcBef>
                <a:spcPts val="800"/>
              </a:spcBef>
            </a:pPr>
            <a:r>
              <a:rPr lang="en-US" dirty="0"/>
              <a:t>Low gain calibrated (ADC/</a:t>
            </a:r>
            <a:r>
              <a:rPr lang="en-US" dirty="0" err="1"/>
              <a:t>ph</a:t>
            </a:r>
            <a:r>
              <a:rPr lang="en-US" dirty="0"/>
              <a:t>-e) measuring the sensor response at different light intensities with both branches</a:t>
            </a:r>
          </a:p>
          <a:p>
            <a:pPr>
              <a:spcBef>
                <a:spcPts val="800"/>
              </a:spcBef>
            </a:pPr>
            <a:r>
              <a:rPr lang="en-US" dirty="0" err="1"/>
              <a:t>Dyn</a:t>
            </a:r>
            <a:r>
              <a:rPr lang="en-US" dirty="0"/>
              <a:t>-Range estimate ≈1600 </a:t>
            </a:r>
            <a:r>
              <a:rPr lang="en-US" dirty="0" err="1"/>
              <a:t>ph</a:t>
            </a:r>
            <a:r>
              <a:rPr lang="en-US" dirty="0"/>
              <a:t>-e: it fits with available number of cells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The number increases if we reduce the low-gain amplification  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It ss crucial the measurement of the linearity: in this case with need a calibrated light intensity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E50EB6C-C5B1-664B-9ADC-6202FB4B2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810" y="3729506"/>
            <a:ext cx="3468977" cy="260173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A0D8F6E-CC8E-854E-8D11-A6E5479E8D42}"/>
              </a:ext>
            </a:extLst>
          </p:cNvPr>
          <p:cNvSpPr txBox="1"/>
          <p:nvPr/>
        </p:nvSpPr>
        <p:spPr>
          <a:xfrm>
            <a:off x="1981167" y="4035977"/>
            <a:ext cx="222368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High-Gain</a:t>
            </a:r>
          </a:p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amplification: 60 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70B3D64-4246-0E44-9511-FB1DD7E22378}"/>
              </a:ext>
            </a:extLst>
          </p:cNvPr>
          <p:cNvSpPr txBox="1"/>
          <p:nvPr/>
        </p:nvSpPr>
        <p:spPr>
          <a:xfrm>
            <a:off x="6129098" y="5381072"/>
            <a:ext cx="222368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Low-Gain calibration</a:t>
            </a:r>
          </a:p>
          <a:p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amplification: 60 </a:t>
            </a:r>
            <a:r>
              <a:rPr lang="en-GB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838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C3630-8E5D-DE44-849C-85E735FA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How to readout a “medium-size” calorimeter?</a:t>
            </a:r>
            <a:endParaRPr lang="en-US" sz="2400" dirty="0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3576944A-3FDA-1A44-B03C-C6EEC9CEEFBE}"/>
              </a:ext>
            </a:extLst>
          </p:cNvPr>
          <p:cNvCxnSpPr>
            <a:cxnSpLocks/>
          </p:cNvCxnSpPr>
          <p:nvPr/>
        </p:nvCxnSpPr>
        <p:spPr>
          <a:xfrm>
            <a:off x="5491769" y="3242626"/>
            <a:ext cx="0" cy="20575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11CC351-2A64-F04E-A52B-E0C68F74A8EB}"/>
              </a:ext>
            </a:extLst>
          </p:cNvPr>
          <p:cNvCxnSpPr>
            <a:cxnSpLocks/>
          </p:cNvCxnSpPr>
          <p:nvPr/>
        </p:nvCxnSpPr>
        <p:spPr>
          <a:xfrm>
            <a:off x="498476" y="5432746"/>
            <a:ext cx="47392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FB159C2-1B9A-544D-90A2-E64FF8E2ABCC}"/>
              </a:ext>
            </a:extLst>
          </p:cNvPr>
          <p:cNvSpPr txBox="1"/>
          <p:nvPr/>
        </p:nvSpPr>
        <p:spPr>
          <a:xfrm>
            <a:off x="2529243" y="5425754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150 mm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9A3F202-7568-FB45-AC8E-D550C302EC01}"/>
              </a:ext>
            </a:extLst>
          </p:cNvPr>
          <p:cNvSpPr txBox="1"/>
          <p:nvPr/>
        </p:nvSpPr>
        <p:spPr>
          <a:xfrm rot="16200000">
            <a:off x="5321335" y="4027649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60 mm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27391269-F8A8-B54D-AADE-74B66BE3A33B}"/>
              </a:ext>
            </a:extLst>
          </p:cNvPr>
          <p:cNvSpPr txBox="1">
            <a:spLocks/>
          </p:cNvSpPr>
          <p:nvPr/>
        </p:nvSpPr>
        <p:spPr>
          <a:xfrm>
            <a:off x="5941145" y="3047803"/>
            <a:ext cx="2882640" cy="24212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008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3366FF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2600" b="1" dirty="0">
                <a:solidFill>
                  <a:schemeClr val="accent2"/>
                </a:solidFill>
              </a:rPr>
              <a:t>The basic principle</a:t>
            </a:r>
          </a:p>
          <a:p>
            <a:pPr>
              <a:spcBef>
                <a:spcPts val="800"/>
              </a:spcBef>
            </a:pPr>
            <a:r>
              <a:rPr lang="en" dirty="0"/>
              <a:t>2 Citiroc1A (64 </a:t>
            </a:r>
            <a:r>
              <a:rPr lang="en" dirty="0" err="1"/>
              <a:t>ch</a:t>
            </a:r>
            <a:r>
              <a:rPr lang="en" dirty="0"/>
              <a:t>)</a:t>
            </a:r>
          </a:p>
          <a:p>
            <a:pPr>
              <a:spcBef>
                <a:spcPts val="800"/>
              </a:spcBef>
            </a:pPr>
            <a:r>
              <a:rPr lang="en" dirty="0"/>
              <a:t>Timing with a TDC implemented into the FPGA (≈ 0.5 ns)</a:t>
            </a:r>
          </a:p>
          <a:p>
            <a:pPr>
              <a:spcBef>
                <a:spcPts val="800"/>
              </a:spcBef>
            </a:pPr>
            <a:r>
              <a:rPr lang="en" dirty="0"/>
              <a:t>2 ADC to measure the charge</a:t>
            </a:r>
          </a:p>
          <a:p>
            <a:pPr>
              <a:spcBef>
                <a:spcPts val="800"/>
              </a:spcBef>
            </a:pPr>
            <a:r>
              <a:rPr lang="en" dirty="0"/>
              <a:t>1 HV power supply (20 – 100V) with temperature compensation</a:t>
            </a:r>
          </a:p>
          <a:p>
            <a:pPr>
              <a:spcBef>
                <a:spcPts val="800"/>
              </a:spcBef>
            </a:pPr>
            <a:r>
              <a:rPr lang="en" dirty="0"/>
              <a:t>Interface for readout</a:t>
            </a:r>
          </a:p>
          <a:p>
            <a:endParaRPr lang="en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3B5743B-8451-7547-8B7D-1EF986868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1013" y="1827166"/>
            <a:ext cx="1925053" cy="4830131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923157-D805-904A-8AEB-66EF31DB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8CF1C8-C376-FC4A-A870-BDFD2DF2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4DE6F69-E5C1-A74F-89AC-8151A07B475C}"/>
              </a:ext>
            </a:extLst>
          </p:cNvPr>
          <p:cNvSpPr/>
          <p:nvPr/>
        </p:nvSpPr>
        <p:spPr>
          <a:xfrm>
            <a:off x="498473" y="2865533"/>
            <a:ext cx="2030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FERS: A5202</a:t>
            </a:r>
            <a:endParaRPr lang="en-US" sz="2000" b="1" baseline="30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09FE8E9A-4048-0D47-A7FB-952823632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124469"/>
            <a:ext cx="7854416" cy="927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Citirorc1A qualification will fulfil our requirements we still need a compact and scalable solution for a test beam: the FERS-5200 system from CAEN could be a possible solution</a:t>
            </a: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19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C3630-8E5D-DE44-849C-85E735FA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How to readout a “medium-size” calorimeter?</a:t>
            </a:r>
            <a:endParaRPr lang="en-US" sz="240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923157-D805-904A-8AEB-66EF31DB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8CF1C8-C376-FC4A-A870-BDFD2DF2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631E008-673C-C547-B118-468A18ACC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51" y="2550983"/>
            <a:ext cx="5205196" cy="3046263"/>
          </a:xfrm>
          <a:prstGeom prst="rect">
            <a:avLst/>
          </a:prstGeom>
        </p:spPr>
      </p:pic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87EA9602-D00C-2A40-9937-B97634FF7637}"/>
              </a:ext>
            </a:extLst>
          </p:cNvPr>
          <p:cNvSpPr txBox="1">
            <a:spLocks/>
          </p:cNvSpPr>
          <p:nvPr/>
        </p:nvSpPr>
        <p:spPr>
          <a:xfrm>
            <a:off x="5543595" y="2378754"/>
            <a:ext cx="3280190" cy="33907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008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3366FF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2600" b="1" dirty="0">
                <a:solidFill>
                  <a:schemeClr val="accent2"/>
                </a:solidFill>
              </a:rPr>
              <a:t>The basic principle</a:t>
            </a:r>
          </a:p>
          <a:p>
            <a:pPr>
              <a:spcBef>
                <a:spcPts val="800"/>
              </a:spcBef>
            </a:pPr>
            <a:r>
              <a:rPr lang="en-GB" dirty="0"/>
              <a:t>FERS-unit can be used in standalone or connected to the system</a:t>
            </a:r>
          </a:p>
          <a:p>
            <a:pPr>
              <a:spcBef>
                <a:spcPts val="800"/>
              </a:spcBef>
            </a:pPr>
            <a:r>
              <a:rPr lang="en-GB" dirty="0"/>
              <a:t>Up to 16 FERS-unit can be connected in daisy-chain (</a:t>
            </a:r>
            <a:r>
              <a:rPr lang="en-GB" dirty="0" err="1"/>
              <a:t>FERSnet</a:t>
            </a:r>
            <a:r>
              <a:rPr lang="en-GB" dirty="0"/>
              <a:t>)</a:t>
            </a:r>
          </a:p>
          <a:p>
            <a:pPr>
              <a:spcBef>
                <a:spcPts val="800"/>
              </a:spcBef>
            </a:pPr>
            <a:r>
              <a:rPr lang="en-GB" dirty="0"/>
              <a:t>The </a:t>
            </a:r>
            <a:r>
              <a:rPr lang="en-GB" dirty="0" err="1"/>
              <a:t>FERSnet</a:t>
            </a:r>
            <a:r>
              <a:rPr lang="en-GB" dirty="0"/>
              <a:t> data throughput is up to 200 MB/s </a:t>
            </a:r>
          </a:p>
          <a:p>
            <a:pPr>
              <a:spcBef>
                <a:spcPts val="800"/>
              </a:spcBef>
            </a:pPr>
            <a:r>
              <a:rPr lang="en-GB" dirty="0"/>
              <a:t>The </a:t>
            </a:r>
            <a:r>
              <a:rPr lang="en-GB" dirty="0" err="1"/>
              <a:t>FERScb</a:t>
            </a:r>
            <a:r>
              <a:rPr lang="en-GB" dirty="0"/>
              <a:t> is a data collector housing 4 high speed optical link (</a:t>
            </a:r>
            <a:r>
              <a:rPr lang="en-GB" dirty="0" err="1"/>
              <a:t>TDLink</a:t>
            </a:r>
            <a:r>
              <a:rPr lang="en-GB" dirty="0"/>
              <a:t>)</a:t>
            </a:r>
            <a:r>
              <a:rPr lang="en" dirty="0"/>
              <a:t> </a:t>
            </a:r>
          </a:p>
          <a:p>
            <a:pPr>
              <a:spcBef>
                <a:spcPts val="800"/>
              </a:spcBef>
            </a:pPr>
            <a:r>
              <a:rPr lang="it-IT" dirty="0"/>
              <a:t>T</a:t>
            </a:r>
            <a:r>
              <a:rPr lang="en" dirty="0"/>
              <a:t>he connection to the host PC is performed with  a 10 Gbit ethernet</a:t>
            </a:r>
          </a:p>
          <a:p>
            <a:pPr>
              <a:spcBef>
                <a:spcPts val="800"/>
              </a:spcBef>
            </a:pPr>
            <a:r>
              <a:rPr lang="en" dirty="0"/>
              <a:t>The </a:t>
            </a:r>
            <a:r>
              <a:rPr lang="en" dirty="0" err="1"/>
              <a:t>FERScb</a:t>
            </a:r>
            <a:r>
              <a:rPr lang="en" dirty="0"/>
              <a:t> has an embedded ARM processor (Quad Core) running Linux for data processing / data compression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F0B16DC-F7CD-9340-8E3C-ED1A6F405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124469"/>
            <a:ext cx="7854416" cy="927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Citirorc1A qualification will fulfil our requirements we still need a compact and scalable solution for a test beam: the FERS-5200 system from CAEN could be a possible solution</a:t>
            </a:r>
          </a:p>
          <a:p>
            <a:pPr marL="0" indent="0">
              <a:buNone/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89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A2BF8B-4DF7-F54B-88C9-2C8885AEF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beam 2020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3FC1B4-5ED5-AD46-A597-168AFCD47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BBC8A7-1C9C-7447-AE7F-3AFE8F88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9C3AFB5-3C96-114F-A5A7-B87FE7942E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7"/>
          <a:stretch/>
        </p:blipFill>
        <p:spPr>
          <a:xfrm>
            <a:off x="172482" y="1016472"/>
            <a:ext cx="3349958" cy="27821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722170C-898C-4B46-BA19-0C525DE48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37"/>
          <a:stretch/>
        </p:blipFill>
        <p:spPr>
          <a:xfrm>
            <a:off x="3214327" y="1037802"/>
            <a:ext cx="3268326" cy="278213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0AAD0B2-8915-D645-B3CF-0873CA28A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1203" y="3364758"/>
            <a:ext cx="3508040" cy="8480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3C7FB523-C01A-1242-BECD-D3C79225788F}"/>
              </a:ext>
            </a:extLst>
          </p:cNvPr>
          <p:cNvSpPr txBox="1">
            <a:spLocks/>
          </p:cNvSpPr>
          <p:nvPr/>
        </p:nvSpPr>
        <p:spPr>
          <a:xfrm>
            <a:off x="490875" y="4479944"/>
            <a:ext cx="8048368" cy="1666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008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3366FF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2600" b="1" dirty="0">
                <a:solidFill>
                  <a:schemeClr val="accent2"/>
                </a:solidFill>
              </a:rPr>
              <a:t>The prototype for the test beam</a:t>
            </a:r>
          </a:p>
          <a:p>
            <a:pPr>
              <a:spcBef>
                <a:spcPts val="800"/>
              </a:spcBef>
            </a:pPr>
            <a:r>
              <a:rPr lang="en-GB" dirty="0"/>
              <a:t>9 modules 16 x 20 tubes (2mm outer diameter) = 320 tubes</a:t>
            </a:r>
          </a:p>
          <a:p>
            <a:pPr>
              <a:spcBef>
                <a:spcPts val="800"/>
              </a:spcBef>
            </a:pPr>
            <a:r>
              <a:rPr lang="en-GB" dirty="0"/>
              <a:t>8 modules readout with PMTS</a:t>
            </a:r>
          </a:p>
          <a:p>
            <a:pPr>
              <a:spcBef>
                <a:spcPts val="800"/>
              </a:spcBef>
            </a:pPr>
            <a:r>
              <a:rPr lang="en-GB" dirty="0"/>
              <a:t>The central module equipped with </a:t>
            </a:r>
            <a:r>
              <a:rPr lang="en-GB" dirty="0" err="1"/>
              <a:t>SiPMs</a:t>
            </a:r>
            <a:r>
              <a:rPr lang="en-GB" dirty="0"/>
              <a:t> </a:t>
            </a:r>
          </a:p>
          <a:p>
            <a:pPr lvl="1">
              <a:spcBef>
                <a:spcPts val="800"/>
              </a:spcBef>
            </a:pPr>
            <a:r>
              <a:rPr lang="en-GB" dirty="0"/>
              <a:t>320 </a:t>
            </a:r>
            <a:r>
              <a:rPr lang="en-GB" dirty="0" err="1"/>
              <a:t>SiPMs</a:t>
            </a:r>
            <a:r>
              <a:rPr lang="en-GB" dirty="0"/>
              <a:t> to be readout</a:t>
            </a:r>
          </a:p>
          <a:p>
            <a:pPr lvl="1">
              <a:spcBef>
                <a:spcPts val="800"/>
              </a:spcBef>
            </a:pPr>
            <a:r>
              <a:rPr lang="en-GB" dirty="0"/>
              <a:t>5 FERS board + 1 Data collector</a:t>
            </a:r>
          </a:p>
        </p:txBody>
      </p:sp>
    </p:spTree>
    <p:extLst>
      <p:ext uri="{BB962C8B-B14F-4D97-AF65-F5344CB8AC3E}">
        <p14:creationId xmlns:p14="http://schemas.microsoft.com/office/powerpoint/2010/main" val="1930899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538D4-E678-FC4C-932E-CA473FFC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possible strategy for the assembly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B34EDB-A461-C247-AD68-889DC1BB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60BF40-E42D-2B49-A9DE-6F53ACC01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E7F8D0A-3E99-AB4F-9ACB-96D99F0B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4" y="1132972"/>
            <a:ext cx="3068635" cy="30804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460145A-F281-0848-9259-2C15CB7EB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256" y="1294445"/>
            <a:ext cx="3954339" cy="185253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A1547F5-22B9-C945-8B2B-CE949E30B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106" y="3450234"/>
            <a:ext cx="1375726" cy="1241316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FF9F3251-FF16-C341-9253-D7DA49186469}"/>
              </a:ext>
            </a:extLst>
          </p:cNvPr>
          <p:cNvSpPr/>
          <p:nvPr/>
        </p:nvSpPr>
        <p:spPr>
          <a:xfrm>
            <a:off x="7188969" y="4302247"/>
            <a:ext cx="1786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SMD </a:t>
            </a:r>
            <a:r>
              <a:rPr lang="it-IT" sz="1200" b="1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connector</a:t>
            </a:r>
            <a:endParaRPr lang="it-IT" sz="1200" b="1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A79602-001 PZN-04-VV</a:t>
            </a:r>
            <a:endParaRPr lang="en-GB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pasted-image.png">
            <a:extLst>
              <a:ext uri="{FF2B5EF4-FFF2-40B4-BE49-F238E27FC236}">
                <a16:creationId xmlns:a16="http://schemas.microsoft.com/office/drawing/2014/main" id="{88460F10-86B5-2446-9772-C3453A27C3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4696" y="3684271"/>
            <a:ext cx="1621854" cy="1087189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C74872DA-3C0C-FD4C-A2F6-57DA4C8918B9}"/>
              </a:ext>
            </a:extLst>
          </p:cNvPr>
          <p:cNvSpPr/>
          <p:nvPr/>
        </p:nvSpPr>
        <p:spPr>
          <a:xfrm>
            <a:off x="2823994" y="1503503"/>
            <a:ext cx="356527" cy="3749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C929F1C-2648-1C40-8DC5-292EACCEF265}"/>
              </a:ext>
            </a:extLst>
          </p:cNvPr>
          <p:cNvCxnSpPr>
            <a:cxnSpLocks/>
          </p:cNvCxnSpPr>
          <p:nvPr/>
        </p:nvCxnSpPr>
        <p:spPr>
          <a:xfrm>
            <a:off x="3260035" y="1759226"/>
            <a:ext cx="1016595" cy="2267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C64561A1-9E4F-7448-9271-D0E9D2B38BAD}"/>
              </a:ext>
            </a:extLst>
          </p:cNvPr>
          <p:cNvSpPr/>
          <p:nvPr/>
        </p:nvSpPr>
        <p:spPr>
          <a:xfrm>
            <a:off x="4356144" y="1521994"/>
            <a:ext cx="13516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22222"/>
                </a:solidFill>
                <a:latin typeface="Arial" panose="020B0604020202020204" pitchFamily="34" charset="0"/>
              </a:rPr>
              <a:t>Front-view</a:t>
            </a:r>
            <a:endParaRPr lang="en-US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E1D5580-248F-7F42-B9D3-E628A61E544A}"/>
              </a:ext>
            </a:extLst>
          </p:cNvPr>
          <p:cNvSpPr/>
          <p:nvPr/>
        </p:nvSpPr>
        <p:spPr>
          <a:xfrm>
            <a:off x="7582209" y="2844889"/>
            <a:ext cx="131318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22222"/>
                </a:solidFill>
                <a:latin typeface="Arial" panose="020B0604020202020204" pitchFamily="34" charset="0"/>
              </a:rPr>
              <a:t>Back-view</a:t>
            </a:r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E4F0D5F-D036-9749-A4B8-6C21339605D9}"/>
              </a:ext>
            </a:extLst>
          </p:cNvPr>
          <p:cNvSpPr/>
          <p:nvPr/>
        </p:nvSpPr>
        <p:spPr>
          <a:xfrm>
            <a:off x="4356144" y="1291996"/>
            <a:ext cx="4618891" cy="205749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62F8D1C-4EC6-9646-8B5D-161B88E5D203}"/>
              </a:ext>
            </a:extLst>
          </p:cNvPr>
          <p:cNvCxnSpPr>
            <a:cxnSpLocks/>
          </p:cNvCxnSpPr>
          <p:nvPr/>
        </p:nvCxnSpPr>
        <p:spPr>
          <a:xfrm flipV="1">
            <a:off x="5406746" y="2585581"/>
            <a:ext cx="301050" cy="10249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4D796D8-9537-4641-994E-66524B6198D1}"/>
              </a:ext>
            </a:extLst>
          </p:cNvPr>
          <p:cNvCxnSpPr>
            <a:cxnSpLocks/>
          </p:cNvCxnSpPr>
          <p:nvPr/>
        </p:nvCxnSpPr>
        <p:spPr>
          <a:xfrm flipV="1">
            <a:off x="7254406" y="2608359"/>
            <a:ext cx="130317" cy="10830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1A47FBF8-D708-3246-B4E1-4178A352C336}"/>
              </a:ext>
            </a:extLst>
          </p:cNvPr>
          <p:cNvSpPr txBox="1">
            <a:spLocks/>
          </p:cNvSpPr>
          <p:nvPr/>
        </p:nvSpPr>
        <p:spPr>
          <a:xfrm>
            <a:off x="498474" y="5073514"/>
            <a:ext cx="8048368" cy="1141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008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3366FF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start with an array of small front-end boards (1.8 x 1.8 mm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each) designed to host 1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connector on the back side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the array is populated with all the components, each front-end board will be removed from the array and it will be qualified before the next step of the assembly </a:t>
            </a:r>
          </a:p>
        </p:txBody>
      </p:sp>
    </p:spTree>
    <p:extLst>
      <p:ext uri="{BB962C8B-B14F-4D97-AF65-F5344CB8AC3E}">
        <p14:creationId xmlns:p14="http://schemas.microsoft.com/office/powerpoint/2010/main" val="1037548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347A8E-A035-6D42-9552-C4FD6F3E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Beam 2017/18: </a:t>
            </a:r>
            <a:r>
              <a:rPr lang="en-GB" dirty="0" err="1"/>
              <a:t>SiPM</a:t>
            </a:r>
            <a:r>
              <a:rPr lang="en-GB" dirty="0"/>
              <a:t> readout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2808A8C-F9F0-C240-9095-012D82B1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208" y="1362010"/>
            <a:ext cx="6049745" cy="374083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21600AF-7C02-1F41-B9A4-48E8BB1D7C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52" b="7164"/>
          <a:stretch/>
        </p:blipFill>
        <p:spPr>
          <a:xfrm>
            <a:off x="100942" y="5223391"/>
            <a:ext cx="2628115" cy="1119068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F2254C95-1B22-5B4B-A4A8-B4200C847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4947" y="5392006"/>
            <a:ext cx="3880296" cy="999453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buNone/>
            </a:pPr>
            <a:r>
              <a:rPr lang="en-US" sz="1400" dirty="0"/>
              <a:t>2 MADA Boards: a 32 channel digitizer with a sampling rate of 80MSpS/14-bit ADC and an FPGA based charge integration algorithm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3EA5B52-257E-0141-82E4-F8CC5CFBB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1737457-5542-4644-B1D6-D7EF5E5A3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B2929DC-A37D-B84E-BD20-B9C5FE1765F8}"/>
              </a:ext>
            </a:extLst>
          </p:cNvPr>
          <p:cNvGrpSpPr/>
          <p:nvPr/>
        </p:nvGrpSpPr>
        <p:grpSpPr>
          <a:xfrm>
            <a:off x="177047" y="1014582"/>
            <a:ext cx="2303986" cy="2932141"/>
            <a:chOff x="177047" y="1014582"/>
            <a:chExt cx="2303986" cy="2932141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29559CE8-B6A7-7E4D-B615-E2EA81675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47" y="2951262"/>
              <a:ext cx="2303986" cy="99546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square" lIns="35717" tIns="35717" rIns="35717" bIns="35717" anchor="ctr">
              <a:prstTxWarp prst="textNoShape">
                <a:avLst/>
              </a:prstTxWarp>
              <a:spAutoFit/>
            </a:bodyPr>
            <a:lstStyle/>
            <a:p>
              <a:r>
                <a:rPr lang="en-GB" sz="1200" dirty="0"/>
                <a:t>A stack of 10 brass layers (112 cm long, X</a:t>
              </a:r>
              <a:r>
                <a:rPr lang="en-GB" sz="1200" baseline="-25000" dirty="0"/>
                <a:t>0</a:t>
              </a:r>
              <a:r>
                <a:rPr lang="en-GB" sz="1200" dirty="0"/>
                <a:t> = 29 mm) housing 1mm diameter clear &amp; scintillating fibres with a pitch of 1.5 mm (R</a:t>
              </a:r>
              <a:r>
                <a:rPr lang="en-GB" sz="1200" baseline="-25000" dirty="0"/>
                <a:t>M</a:t>
              </a:r>
              <a:r>
                <a:rPr lang="en-GB" sz="1200" dirty="0"/>
                <a:t> = 31 mm)</a:t>
              </a:r>
            </a:p>
          </p:txBody>
        </p:sp>
        <p:pic>
          <p:nvPicPr>
            <p:cNvPr id="11" name="Picture 8" descr="pasted-image.png">
              <a:extLst>
                <a:ext uri="{FF2B5EF4-FFF2-40B4-BE49-F238E27FC236}">
                  <a16:creationId xmlns:a16="http://schemas.microsoft.com/office/drawing/2014/main" id="{9D6D8C7D-7046-364D-84E0-17490F03F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4005" y="1362010"/>
              <a:ext cx="1683651" cy="1525808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059E4024-D6B9-BC46-A69B-230F4994D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900" y="2605813"/>
              <a:ext cx="952181" cy="287575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wrap="none" lIns="35717" tIns="35717" rIns="35717" bIns="35717" anchor="ctr">
              <a:prstTxWarp prst="textNoShape">
                <a:avLst/>
              </a:prstTxWarp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8x8 </a:t>
              </a:r>
              <a:r>
                <a:rPr lang="en-GB" sz="1400" dirty="0" err="1">
                  <a:solidFill>
                    <a:schemeClr val="bg1"/>
                  </a:solidFill>
                </a:rPr>
                <a:t>fibers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AB3C242-4FFB-9448-B03E-EED0CD889E6F}"/>
                </a:ext>
              </a:extLst>
            </p:cNvPr>
            <p:cNvSpPr txBox="1"/>
            <p:nvPr/>
          </p:nvSpPr>
          <p:spPr>
            <a:xfrm>
              <a:off x="209843" y="1014582"/>
              <a:ext cx="13869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chemeClr val="accent1"/>
                  </a:solidFill>
                </a:rPr>
                <a:t>The module</a:t>
              </a:r>
            </a:p>
          </p:txBody>
        </p:sp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90EB5C4-2C4A-1043-9DAB-3998F4C56D84}"/>
              </a:ext>
            </a:extLst>
          </p:cNvPr>
          <p:cNvSpPr txBox="1"/>
          <p:nvPr/>
        </p:nvSpPr>
        <p:spPr>
          <a:xfrm>
            <a:off x="2917208" y="1048155"/>
            <a:ext cx="2255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The Front-end Board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F9E6F2-AC6F-5F45-86DD-AA17E5555BE7}"/>
              </a:ext>
            </a:extLst>
          </p:cNvPr>
          <p:cNvSpPr txBox="1"/>
          <p:nvPr/>
        </p:nvSpPr>
        <p:spPr>
          <a:xfrm>
            <a:off x="100942" y="4884837"/>
            <a:ext cx="2230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</a:rPr>
              <a:t>The Read-Out Board</a:t>
            </a:r>
          </a:p>
        </p:txBody>
      </p:sp>
    </p:spTree>
    <p:extLst>
      <p:ext uri="{BB962C8B-B14F-4D97-AF65-F5344CB8AC3E}">
        <p14:creationId xmlns:p14="http://schemas.microsoft.com/office/powerpoint/2010/main" val="4177554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538D4-E678-FC4C-932E-CA473FFC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possible strategy for the assembly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B34EDB-A461-C247-AD68-889DC1BBA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60BF40-E42D-2B49-A9DE-6F53ACC01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66C93E70-A9B9-5C41-910C-731C32CC5975}"/>
              </a:ext>
            </a:extLst>
          </p:cNvPr>
          <p:cNvGrpSpPr>
            <a:grpSpLocks noChangeAspect="1"/>
          </p:cNvGrpSpPr>
          <p:nvPr/>
        </p:nvGrpSpPr>
        <p:grpSpPr>
          <a:xfrm>
            <a:off x="2310282" y="2061346"/>
            <a:ext cx="6588869" cy="216236"/>
            <a:chOff x="2805325" y="5735782"/>
            <a:chExt cx="9046249" cy="296883"/>
          </a:xfrm>
        </p:grpSpPr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1BF3AB2A-7E14-904E-B108-4F76F4C24F1C}"/>
                </a:ext>
              </a:extLst>
            </p:cNvPr>
            <p:cNvSpPr/>
            <p:nvPr/>
          </p:nvSpPr>
          <p:spPr>
            <a:xfrm>
              <a:off x="3360717" y="5735782"/>
              <a:ext cx="8490857" cy="2968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E0619A56-498D-384E-94B6-C68FA1FB602E}"/>
                </a:ext>
              </a:extLst>
            </p:cNvPr>
            <p:cNvSpPr/>
            <p:nvPr/>
          </p:nvSpPr>
          <p:spPr>
            <a:xfrm>
              <a:off x="3181349" y="5836723"/>
              <a:ext cx="179368" cy="8812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uppo 30">
              <a:extLst>
                <a:ext uri="{FF2B5EF4-FFF2-40B4-BE49-F238E27FC236}">
                  <a16:creationId xmlns:a16="http://schemas.microsoft.com/office/drawing/2014/main" id="{939FF26E-8400-1A4C-8E7E-C3E3A5DB3F94}"/>
                </a:ext>
              </a:extLst>
            </p:cNvPr>
            <p:cNvGrpSpPr/>
            <p:nvPr/>
          </p:nvGrpSpPr>
          <p:grpSpPr>
            <a:xfrm>
              <a:off x="3024125" y="5735782"/>
              <a:ext cx="142206" cy="296883"/>
              <a:chOff x="2595601" y="5735782"/>
              <a:chExt cx="142206" cy="296883"/>
            </a:xfrm>
          </p:grpSpPr>
          <p:sp>
            <p:nvSpPr>
              <p:cNvPr id="33" name="Rettangolo 32">
                <a:extLst>
                  <a:ext uri="{FF2B5EF4-FFF2-40B4-BE49-F238E27FC236}">
                    <a16:creationId xmlns:a16="http://schemas.microsoft.com/office/drawing/2014/main" id="{819E70D8-0E3C-BA41-8C2F-A02C78961273}"/>
                  </a:ext>
                </a:extLst>
              </p:cNvPr>
              <p:cNvSpPr/>
              <p:nvPr/>
            </p:nvSpPr>
            <p:spPr>
              <a:xfrm>
                <a:off x="2595601" y="5735782"/>
                <a:ext cx="45719" cy="296883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A61B1A03-5DC2-4B44-924E-082683C46608}"/>
                  </a:ext>
                </a:extLst>
              </p:cNvPr>
              <p:cNvSpPr/>
              <p:nvPr/>
            </p:nvSpPr>
            <p:spPr>
              <a:xfrm>
                <a:off x="2665120" y="5784838"/>
                <a:ext cx="72687" cy="208762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5F0F6B07-E961-5744-80F6-45A93502EC6C}"/>
                </a:ext>
              </a:extLst>
            </p:cNvPr>
            <p:cNvSpPr/>
            <p:nvPr/>
          </p:nvSpPr>
          <p:spPr>
            <a:xfrm>
              <a:off x="2805325" y="5816880"/>
              <a:ext cx="218800" cy="1400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B20AD82-4176-3242-841D-2348907F9E4E}"/>
              </a:ext>
            </a:extLst>
          </p:cNvPr>
          <p:cNvSpPr txBox="1">
            <a:spLocks/>
          </p:cNvSpPr>
          <p:nvPr/>
        </p:nvSpPr>
        <p:spPr>
          <a:xfrm>
            <a:off x="5670882" y="1310115"/>
            <a:ext cx="683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7F3BBB75-22A3-8141-9A5E-F7F07B6FAAEB}"/>
              </a:ext>
            </a:extLst>
          </p:cNvPr>
          <p:cNvCxnSpPr>
            <a:cxnSpLocks/>
          </p:cNvCxnSpPr>
          <p:nvPr/>
        </p:nvCxnSpPr>
        <p:spPr>
          <a:xfrm flipH="1">
            <a:off x="5083929" y="1602923"/>
            <a:ext cx="527252" cy="36580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D72E8EA-6C6A-E241-827D-05F2DCFB0BDB}"/>
              </a:ext>
            </a:extLst>
          </p:cNvPr>
          <p:cNvSpPr txBox="1"/>
          <p:nvPr/>
        </p:nvSpPr>
        <p:spPr>
          <a:xfrm>
            <a:off x="2087828" y="1276550"/>
            <a:ext cx="2936400" cy="37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Fiber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(inserted into the tube)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9AA9A46-88D0-1243-AD6E-3333833D5407}"/>
              </a:ext>
            </a:extLst>
          </p:cNvPr>
          <p:cNvSpPr txBox="1"/>
          <p:nvPr/>
        </p:nvSpPr>
        <p:spPr>
          <a:xfrm>
            <a:off x="0" y="1206091"/>
            <a:ext cx="190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Front-end board +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connector</a:t>
            </a:r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7D7B8C66-A11E-AF41-B6AC-38A5E93EBE3E}"/>
              </a:ext>
            </a:extLst>
          </p:cNvPr>
          <p:cNvCxnSpPr>
            <a:cxnSpLocks/>
          </p:cNvCxnSpPr>
          <p:nvPr/>
        </p:nvCxnSpPr>
        <p:spPr>
          <a:xfrm>
            <a:off x="904823" y="1833833"/>
            <a:ext cx="1131507" cy="33312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210A4FE4-D50A-984D-93B8-0236A5DED70B}"/>
              </a:ext>
            </a:extLst>
          </p:cNvPr>
          <p:cNvCxnSpPr>
            <a:cxnSpLocks/>
          </p:cNvCxnSpPr>
          <p:nvPr/>
        </p:nvCxnSpPr>
        <p:spPr>
          <a:xfrm flipH="1">
            <a:off x="2649482" y="1707788"/>
            <a:ext cx="264676" cy="3391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egnaposto contenuto 2">
            <a:extLst>
              <a:ext uri="{FF2B5EF4-FFF2-40B4-BE49-F238E27FC236}">
                <a16:creationId xmlns:a16="http://schemas.microsoft.com/office/drawing/2014/main" id="{B51C0AD7-8219-8345-8216-D72150921084}"/>
              </a:ext>
            </a:extLst>
          </p:cNvPr>
          <p:cNvSpPr txBox="1">
            <a:spLocks/>
          </p:cNvSpPr>
          <p:nvPr/>
        </p:nvSpPr>
        <p:spPr>
          <a:xfrm>
            <a:off x="409344" y="2759855"/>
            <a:ext cx="8325311" cy="9842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008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3366FF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front-end board +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will be glued to the tip of the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fiber</a:t>
            </a: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800"/>
              </a:spcBef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the functionality and optical coupling for the basic unit will be qualified </a:t>
            </a:r>
          </a:p>
          <a:p>
            <a:pPr>
              <a:spcBef>
                <a:spcPts val="800"/>
              </a:spcBef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all tubes, equipped with the 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SiPMs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will be qualified the module assembly starts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8CBE6B3B-26AB-D849-8438-BC9890911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37"/>
          <a:stretch/>
        </p:blipFill>
        <p:spPr>
          <a:xfrm>
            <a:off x="5506278" y="3885469"/>
            <a:ext cx="2805290" cy="2387980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B3B111FD-27C4-134F-8C64-CBE01D6C7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96122" y="3363723"/>
            <a:ext cx="1460368" cy="3664195"/>
          </a:xfrm>
          <a:prstGeom prst="rect">
            <a:avLst/>
          </a:prstGeom>
        </p:spPr>
      </p:pic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175C44B2-40E4-CC48-9E12-654B92513DBD}"/>
              </a:ext>
            </a:extLst>
          </p:cNvPr>
          <p:cNvCxnSpPr/>
          <p:nvPr/>
        </p:nvCxnSpPr>
        <p:spPr>
          <a:xfrm flipH="1">
            <a:off x="4276630" y="5195820"/>
            <a:ext cx="207758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610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C43C43-1217-FE44-967E-AD1444B04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possible strategy for the assembly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41E6BB-621A-C74B-96B3-3CBAFC6EE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17548D-782A-9143-8AD1-A0FE88213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9E453C3F-AFB3-CD48-9127-7692461D3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137274"/>
            <a:ext cx="7556313" cy="41599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This approach is very preliminary and all the details has to be verified but, if feasible, it has a series of advantages</a:t>
            </a:r>
          </a:p>
          <a:p>
            <a:r>
              <a:rPr lang="en-US" dirty="0"/>
              <a:t>The design of the front-end board is easy and cheap: it doesn’t require any complex routing </a:t>
            </a:r>
          </a:p>
          <a:p>
            <a:r>
              <a:rPr lang="en-US" dirty="0"/>
              <a:t>The individual </a:t>
            </a:r>
            <a:r>
              <a:rPr lang="en-US" dirty="0" err="1"/>
              <a:t>SiPM</a:t>
            </a:r>
            <a:r>
              <a:rPr lang="en-US" dirty="0"/>
              <a:t> can be qualified at each step of the assembly procedure</a:t>
            </a:r>
          </a:p>
          <a:p>
            <a:r>
              <a:rPr lang="en-US" dirty="0"/>
              <a:t>We can guarantee a good contact between </a:t>
            </a:r>
            <a:r>
              <a:rPr lang="en-US" dirty="0" err="1"/>
              <a:t>SiPMs</a:t>
            </a:r>
            <a:r>
              <a:rPr lang="en-US" dirty="0"/>
              <a:t> and fibers: </a:t>
            </a:r>
          </a:p>
          <a:p>
            <a:pPr lvl="1"/>
            <a:r>
              <a:rPr lang="en-US" dirty="0"/>
              <a:t>This can also be part of the quality assurance test</a:t>
            </a:r>
          </a:p>
          <a:p>
            <a:r>
              <a:rPr lang="en-US" dirty="0"/>
              <a:t>In principle, this strategy should be immune from cross-talk between </a:t>
            </a:r>
            <a:r>
              <a:rPr lang="en-US" dirty="0" err="1"/>
              <a:t>fibres</a:t>
            </a:r>
            <a:endParaRPr lang="en-US" dirty="0"/>
          </a:p>
          <a:p>
            <a:r>
              <a:rPr lang="en-US" dirty="0"/>
              <a:t>Once all tubes are glued together, the prototype we will have on the back a forest of wires to be plugged into the FERS.</a:t>
            </a:r>
          </a:p>
        </p:txBody>
      </p:sp>
    </p:spTree>
    <p:extLst>
      <p:ext uri="{BB962C8B-B14F-4D97-AF65-F5344CB8AC3E}">
        <p14:creationId xmlns:p14="http://schemas.microsoft.com/office/powerpoint/2010/main" val="31159728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FFFB2F-2345-7340-91DD-A3CE075A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FFD9B5-36A9-3346-9999-D56A2644E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137274"/>
            <a:ext cx="7556313" cy="21724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results from old test beams are confirming all the potentiality of this calorimeter when it is readout with </a:t>
            </a:r>
            <a:r>
              <a:rPr lang="en-US" dirty="0" err="1"/>
              <a:t>SiPMs</a:t>
            </a:r>
            <a:endParaRPr lang="en-US" dirty="0"/>
          </a:p>
          <a:p>
            <a:r>
              <a:rPr lang="en-US" dirty="0"/>
              <a:t>A lot of activities are on-going in order to prepare the new test beam</a:t>
            </a:r>
          </a:p>
          <a:p>
            <a:r>
              <a:rPr lang="en-US" dirty="0"/>
              <a:t>The next challenge is the design of a scalable prototype looking both at the cost and performances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173E0A-57F8-FE4A-85B5-89CB07272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BAEC6490-0024-C24C-91BC-4D3CD9629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516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4D53C0-1A1C-3140-A7EA-02CDE8F5D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C05B38-5E4B-BA48-B319-E420ECCE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1199AD1-2F27-2442-90BC-9CE70CE8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DF1C4A1-E9DD-734F-846A-6961C2626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538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403A0F-0933-CF4F-B65F-F27E278AE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Dual-readout calorimetry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0F00EB-6826-4A4B-BBE8-10B614CC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9542EB2-8357-3444-917F-2F0FC9EA9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4" y="3531195"/>
            <a:ext cx="4929365" cy="25799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84DCD5-FFA6-5947-B438-2EDF51214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854" y="3530512"/>
            <a:ext cx="2473561" cy="2580590"/>
          </a:xfrm>
          <a:prstGeom prst="rect">
            <a:avLst/>
          </a:prstGeom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2716CCA7-3183-B743-8D94-756262EAA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137274"/>
            <a:ext cx="7714501" cy="18968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concept is to measure the fem component event by event. This  eliminates the fem fluctuation effect on calorimeter performance</a:t>
            </a:r>
          </a:p>
          <a:p>
            <a:r>
              <a:rPr lang="en-US" dirty="0"/>
              <a:t>The measurement is performed using two different sampling processes: </a:t>
            </a:r>
          </a:p>
          <a:p>
            <a:pPr lvl="1"/>
            <a:r>
              <a:rPr lang="en-US" dirty="0"/>
              <a:t>Cherenkov light, produced by the relativistic particles, dominating in the </a:t>
            </a:r>
            <a:r>
              <a:rPr lang="en-US" dirty="0" err="1"/>
              <a:t>e.m</a:t>
            </a:r>
            <a:r>
              <a:rPr lang="en-US" dirty="0"/>
              <a:t>. shower component</a:t>
            </a:r>
          </a:p>
          <a:p>
            <a:pPr lvl="1"/>
            <a:r>
              <a:rPr lang="en-US" dirty="0"/>
              <a:t>Scintillation light produced by the total deposited energy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D460E82-D47B-E04B-B740-FAA9689E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79840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9B3CFD-592E-E845-92C4-FA944CE6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history of Dual Readout Fiber Calorimeter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EC66A7-AA26-1E41-9A29-131CF35AA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52EB49E-1ACC-0749-AF68-326C577C5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4" y="1697927"/>
            <a:ext cx="7879491" cy="4547782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2A0C5EB9-E310-BC47-8AB8-74FA5FF9FC0C}"/>
              </a:ext>
            </a:extLst>
          </p:cNvPr>
          <p:cNvSpPr>
            <a:spLocks/>
          </p:cNvSpPr>
          <p:nvPr/>
        </p:nvSpPr>
        <p:spPr bwMode="auto">
          <a:xfrm>
            <a:off x="896422" y="1152752"/>
            <a:ext cx="7294041" cy="34913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35717" tIns="35717" rIns="35717" bIns="35717" anchor="ctr">
            <a:prstTxWarp prst="textNoShape">
              <a:avLst/>
            </a:prstTxWarp>
            <a:spAutoFit/>
          </a:bodyPr>
          <a:lstStyle/>
          <a:p>
            <a:pPr defTabSz="321457"/>
            <a:r>
              <a:rPr lang="en-GB" b="1" dirty="0">
                <a:solidFill>
                  <a:srgbClr val="0F0F0F"/>
                </a:solidFill>
                <a:latin typeface="Times New Roman" panose="02020603050405020304" pitchFamily="18" charset="0"/>
                <a:ea typeface="Century Gothic" pitchFamily="-104" charset="0"/>
                <a:cs typeface="Times New Roman" panose="02020603050405020304" pitchFamily="18" charset="0"/>
                <a:sym typeface="Century Gothic" pitchFamily="-104" charset="0"/>
              </a:rPr>
              <a:t>15 years of R&amp;D qualified the dual-readout calorimetric technique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A3AF966-75D5-4E46-8778-8B1F8023D164}"/>
              </a:ext>
            </a:extLst>
          </p:cNvPr>
          <p:cNvSpPr/>
          <p:nvPr/>
        </p:nvSpPr>
        <p:spPr>
          <a:xfrm>
            <a:off x="4276630" y="6231295"/>
            <a:ext cx="391383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chemeClr val="accent1"/>
                </a:solidFill>
                <a:latin typeface="Times" pitchFamily="2" charset="0"/>
              </a:rPr>
              <a:t>S. Lee, M. </a:t>
            </a:r>
            <a:r>
              <a:rPr lang="it-IT" sz="1400" b="1" dirty="0" err="1">
                <a:solidFill>
                  <a:schemeClr val="accent1"/>
                </a:solidFill>
                <a:latin typeface="Times" pitchFamily="2" charset="0"/>
              </a:rPr>
              <a:t>Livan</a:t>
            </a:r>
            <a:r>
              <a:rPr lang="it-IT" sz="1400" b="1" dirty="0">
                <a:solidFill>
                  <a:schemeClr val="accent1"/>
                </a:solidFill>
                <a:latin typeface="Times" pitchFamily="2" charset="0"/>
              </a:rPr>
              <a:t>, </a:t>
            </a:r>
            <a:r>
              <a:rPr lang="it-IT" sz="1400" b="1" dirty="0" err="1">
                <a:solidFill>
                  <a:schemeClr val="accent1"/>
                </a:solidFill>
                <a:latin typeface="Times" pitchFamily="2" charset="0"/>
              </a:rPr>
              <a:t>R</a:t>
            </a:r>
            <a:r>
              <a:rPr lang="it-IT" sz="1400" b="1" dirty="0">
                <a:solidFill>
                  <a:schemeClr val="accent1"/>
                </a:solidFill>
                <a:latin typeface="Times" pitchFamily="2" charset="0"/>
              </a:rPr>
              <a:t>. </a:t>
            </a:r>
            <a:r>
              <a:rPr lang="it-IT" sz="1400" b="1" dirty="0" err="1">
                <a:solidFill>
                  <a:schemeClr val="accent1"/>
                </a:solidFill>
                <a:latin typeface="Times" pitchFamily="2" charset="0"/>
              </a:rPr>
              <a:t>Wigmans</a:t>
            </a:r>
            <a:r>
              <a:rPr lang="it-IT" sz="1400" b="1" dirty="0">
                <a:solidFill>
                  <a:schemeClr val="accent1"/>
                </a:solidFill>
                <a:latin typeface="Times" pitchFamily="2" charset="0"/>
              </a:rPr>
              <a:t>, </a:t>
            </a:r>
            <a:r>
              <a:rPr lang="it-IT" sz="1400" b="1" i="1" dirty="0">
                <a:solidFill>
                  <a:schemeClr val="accent1"/>
                </a:solidFill>
                <a:latin typeface="Times" pitchFamily="2" charset="0"/>
              </a:rPr>
              <a:t>Dual-</a:t>
            </a:r>
            <a:r>
              <a:rPr lang="it-IT" sz="1400" b="1" i="1" dirty="0" err="1">
                <a:solidFill>
                  <a:schemeClr val="accent1"/>
                </a:solidFill>
                <a:latin typeface="Times" pitchFamily="2" charset="0"/>
              </a:rPr>
              <a:t>Readout</a:t>
            </a:r>
            <a:r>
              <a:rPr lang="it-IT" sz="1400" b="1" i="1" dirty="0">
                <a:solidFill>
                  <a:schemeClr val="accent1"/>
                </a:solidFill>
                <a:latin typeface="Times" pitchFamily="2" charset="0"/>
              </a:rPr>
              <a:t> </a:t>
            </a:r>
            <a:r>
              <a:rPr lang="it-IT" sz="1400" b="1" i="1" dirty="0" err="1">
                <a:solidFill>
                  <a:schemeClr val="accent1"/>
                </a:solidFill>
                <a:latin typeface="Times" pitchFamily="2" charset="0"/>
              </a:rPr>
              <a:t>Calorimetry</a:t>
            </a:r>
            <a:r>
              <a:rPr lang="it-IT" sz="1400" b="1" dirty="0">
                <a:solidFill>
                  <a:schemeClr val="accent1"/>
                </a:solidFill>
                <a:latin typeface="Times" pitchFamily="2" charset="0"/>
              </a:rPr>
              <a:t>, Rev. </a:t>
            </a:r>
            <a:r>
              <a:rPr lang="it-IT" sz="1400" b="1" dirty="0" err="1">
                <a:solidFill>
                  <a:schemeClr val="accent1"/>
                </a:solidFill>
                <a:latin typeface="Times" pitchFamily="2" charset="0"/>
              </a:rPr>
              <a:t>Mod</a:t>
            </a:r>
            <a:r>
              <a:rPr lang="it-IT" sz="1400" b="1" dirty="0">
                <a:solidFill>
                  <a:schemeClr val="accent1"/>
                </a:solidFill>
                <a:latin typeface="Times" pitchFamily="2" charset="0"/>
              </a:rPr>
              <a:t>. </a:t>
            </a:r>
            <a:r>
              <a:rPr lang="it-IT" sz="1400" b="1" dirty="0" err="1">
                <a:solidFill>
                  <a:schemeClr val="accent1"/>
                </a:solidFill>
                <a:latin typeface="Times" pitchFamily="2" charset="0"/>
              </a:rPr>
              <a:t>Phys</a:t>
            </a:r>
            <a:r>
              <a:rPr lang="it-IT" sz="1400" b="1" dirty="0">
                <a:solidFill>
                  <a:schemeClr val="accent1"/>
                </a:solidFill>
                <a:latin typeface="Times" pitchFamily="2" charset="0"/>
              </a:rPr>
              <a:t>. 90 (2018) 025002.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D5ECED-7FFC-0F4E-B91B-3F976338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12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FF9A97-5AAD-BB4A-81F8-FF665A29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A4FC86B-C84B-BE40-B9C8-2EDF6278F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400" dirty="0"/>
              <a:t>Energy resolution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09" y="2995547"/>
            <a:ext cx="3329950" cy="3222069"/>
          </a:xfrm>
          <a:prstGeom prst="rect">
            <a:avLst/>
          </a:prstGeom>
        </p:spPr>
      </p:pic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498474" y="1127258"/>
            <a:ext cx="4027977" cy="468501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Electromagnetic resolution: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999" y="1550933"/>
            <a:ext cx="1860771" cy="75267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452875" y="2381943"/>
            <a:ext cx="1893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 err="1">
                <a:latin typeface="Times New Roman" charset="0"/>
                <a:ea typeface="Times New Roman" charset="0"/>
                <a:cs typeface="Times New Roman" charset="0"/>
              </a:rPr>
              <a:t>Copper</a:t>
            </a:r>
            <a:r>
              <a:rPr lang="it-IT" sz="12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200" b="1" dirty="0" err="1">
                <a:latin typeface="Times New Roman" charset="0"/>
                <a:ea typeface="Times New Roman" charset="0"/>
                <a:cs typeface="Times New Roman" charset="0"/>
              </a:rPr>
              <a:t>module</a:t>
            </a:r>
            <a:endParaRPr lang="it-IT" sz="1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cs-CZ" sz="1200" dirty="0">
                <a:latin typeface="Times New Roman" charset="0"/>
                <a:ea typeface="Times New Roman" charset="0"/>
                <a:cs typeface="Times New Roman" charset="0"/>
              </a:rPr>
              <a:t>NIM A735, 130-144 (2014)</a:t>
            </a:r>
            <a:endParaRPr lang="it-IT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676640" y="1127259"/>
            <a:ext cx="3699452" cy="46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008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3366FF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Hadronic resolution: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579856" y="2388651"/>
            <a:ext cx="1893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latin typeface="Times New Roman" charset="0"/>
                <a:ea typeface="Times New Roman" charset="0"/>
                <a:cs typeface="Times New Roman" charset="0"/>
              </a:rPr>
              <a:t>Lead </a:t>
            </a:r>
            <a:r>
              <a:rPr lang="it-IT" sz="1200" b="1" dirty="0" err="1">
                <a:latin typeface="Times New Roman" charset="0"/>
                <a:ea typeface="Times New Roman" charset="0"/>
                <a:cs typeface="Times New Roman" charset="0"/>
              </a:rPr>
              <a:t>module</a:t>
            </a:r>
            <a:endParaRPr lang="it-IT" sz="1200" b="1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cs-CZ" sz="1200" dirty="0">
                <a:latin typeface="Times New Roman" charset="0"/>
                <a:ea typeface="Times New Roman" charset="0"/>
                <a:cs typeface="Times New Roman" charset="0"/>
              </a:rPr>
              <a:t>NIM A537, 537-561 (2014)</a:t>
            </a:r>
            <a:endParaRPr lang="it-IT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692" y="1533665"/>
            <a:ext cx="1421346" cy="78720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405" y="3113763"/>
            <a:ext cx="2991068" cy="303505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7336042" y="1595760"/>
            <a:ext cx="925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Lateral</a:t>
            </a:r>
            <a:r>
              <a:rPr lang="it-IT" sz="16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algn="ctr"/>
            <a:r>
              <a:rPr lang="it-IT" sz="1600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Leakage</a:t>
            </a:r>
            <a:endParaRPr lang="it-IT" sz="16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376C8BF-CD02-3545-B5DE-0B5CE6035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209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FF9A97-5AAD-BB4A-81F8-FF665A29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A4FC86B-C84B-BE40-B9C8-2EDF6278F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US" sz="2400" dirty="0"/>
              <a:t>Particle Identification</a:t>
            </a:r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549658" y="1120551"/>
            <a:ext cx="7143913" cy="468501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Different methods allow hadron/electron separation: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223436" y="5953890"/>
            <a:ext cx="16108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200" dirty="0">
                <a:latin typeface="Times New Roman" charset="0"/>
                <a:ea typeface="Times New Roman" charset="0"/>
                <a:cs typeface="Times New Roman" charset="0"/>
              </a:rPr>
              <a:t>NIM A735, 210 (2014)</a:t>
            </a:r>
            <a:endParaRPr lang="it-IT" sz="1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6486" y="2493875"/>
            <a:ext cx="3637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RD52 </a:t>
            </a:r>
            <a:r>
              <a:rPr lang="it-IT" sz="1600" dirty="0" err="1">
                <a:latin typeface="Times New Roman" charset="0"/>
                <a:ea typeface="Times New Roman" charset="0"/>
                <a:cs typeface="Times New Roman" charset="0"/>
              </a:rPr>
              <a:t>lead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 err="1">
                <a:latin typeface="Times New Roman" charset="0"/>
                <a:ea typeface="Times New Roman" charset="0"/>
                <a:cs typeface="Times New Roman" charset="0"/>
              </a:rPr>
              <a:t>calorimeter</a:t>
            </a:r>
            <a:r>
              <a:rPr lang="it-IT" sz="1600" dirty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algn="ctr"/>
            <a:r>
              <a:rPr lang="it-IT" sz="16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60 </a:t>
            </a:r>
            <a:r>
              <a:rPr lang="it-IT" sz="1600" b="1" dirty="0" err="1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GeV</a:t>
            </a:r>
            <a:r>
              <a:rPr lang="it-IT" sz="16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 e</a:t>
            </a:r>
            <a:r>
              <a:rPr lang="it-IT" sz="1600" b="1" baseline="30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it-IT" sz="16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/π</a:t>
            </a:r>
            <a:r>
              <a:rPr lang="it-IT" sz="1600" b="1" baseline="30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endParaRPr lang="it-IT" sz="1600" baseline="300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49658" y="3923876"/>
            <a:ext cx="26915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rgbClr val="42464D"/>
                </a:solidFill>
                <a:latin typeface="Times New Roman" charset="0"/>
                <a:ea typeface="Times New Roman" charset="0"/>
                <a:cs typeface="Times New Roman" charset="0"/>
              </a:rPr>
              <a:t>A multivariate </a:t>
            </a:r>
            <a:r>
              <a:rPr lang="it-IT" sz="1600" dirty="0" err="1">
                <a:solidFill>
                  <a:srgbClr val="42464D"/>
                </a:solidFill>
                <a:latin typeface="Times New Roman" charset="0"/>
                <a:ea typeface="Times New Roman" charset="0"/>
                <a:cs typeface="Times New Roman" charset="0"/>
              </a:rPr>
              <a:t>analysis</a:t>
            </a:r>
            <a:r>
              <a:rPr lang="it-IT" sz="1600" dirty="0">
                <a:solidFill>
                  <a:srgbClr val="42464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it-IT" sz="1600" dirty="0" err="1">
                <a:solidFill>
                  <a:srgbClr val="42464D"/>
                </a:solidFill>
                <a:latin typeface="Times New Roman" charset="0"/>
                <a:ea typeface="Times New Roman" charset="0"/>
                <a:cs typeface="Times New Roman" charset="0"/>
              </a:rPr>
              <a:t>reached</a:t>
            </a:r>
            <a:r>
              <a:rPr lang="it-IT" sz="1600" dirty="0">
                <a:solidFill>
                  <a:srgbClr val="42464D"/>
                </a:solidFill>
                <a:latin typeface="Times New Roman" charset="0"/>
                <a:ea typeface="Times New Roman" charset="0"/>
                <a:cs typeface="Times New Roman" charset="0"/>
              </a:rPr>
              <a:t> a </a:t>
            </a:r>
            <a:r>
              <a:rPr lang="it-IT" sz="1600" dirty="0" err="1">
                <a:solidFill>
                  <a:srgbClr val="42464D"/>
                </a:solidFill>
                <a:latin typeface="Times New Roman" charset="0"/>
                <a:ea typeface="Times New Roman" charset="0"/>
                <a:cs typeface="Times New Roman" charset="0"/>
              </a:rPr>
              <a:t>particle</a:t>
            </a:r>
            <a:r>
              <a:rPr lang="it-IT" sz="1600" dirty="0">
                <a:solidFill>
                  <a:srgbClr val="42464D"/>
                </a:solidFill>
                <a:latin typeface="Times New Roman" charset="0"/>
                <a:ea typeface="Times New Roman" charset="0"/>
                <a:cs typeface="Times New Roman" charset="0"/>
              </a:rPr>
              <a:t> ID </a:t>
            </a:r>
            <a:r>
              <a:rPr lang="it-IT" sz="1600" dirty="0" err="1">
                <a:solidFill>
                  <a:srgbClr val="42464D"/>
                </a:solidFill>
                <a:latin typeface="Times New Roman" charset="0"/>
                <a:ea typeface="Times New Roman" charset="0"/>
                <a:cs typeface="Times New Roman" charset="0"/>
              </a:rPr>
              <a:t>capability</a:t>
            </a:r>
            <a:r>
              <a:rPr lang="it-IT" sz="1600" dirty="0">
                <a:solidFill>
                  <a:srgbClr val="42464D"/>
                </a:solidFill>
                <a:latin typeface="Times New Roman" charset="0"/>
                <a:ea typeface="Times New Roman" charset="0"/>
                <a:cs typeface="Times New Roman" charset="0"/>
              </a:rPr>
              <a:t> of:</a:t>
            </a:r>
          </a:p>
          <a:p>
            <a:pPr algn="ctr"/>
            <a:endParaRPr lang="it-IT" sz="1600" dirty="0">
              <a:solidFill>
                <a:srgbClr val="42464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mr-IN" sz="1600" b="1" dirty="0" err="1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ε</a:t>
            </a:r>
            <a:r>
              <a:rPr lang="mr-IN" sz="1600" b="1" dirty="0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mr-IN" sz="1600" b="1" dirty="0" err="1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mr-IN" sz="1600" b="1" baseline="30000" dirty="0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mr-IN" sz="1600" b="1" dirty="0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) = 99.8%</a:t>
            </a:r>
          </a:p>
          <a:p>
            <a:pPr algn="ctr"/>
            <a:r>
              <a:rPr lang="mr-IN" sz="1600" b="1" dirty="0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@ </a:t>
            </a:r>
            <a:r>
              <a:rPr lang="mr-IN" sz="1600" b="1" dirty="0" err="1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mr-IN" sz="1600" b="1" dirty="0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(π</a:t>
            </a:r>
            <a:r>
              <a:rPr lang="mr-IN" sz="1600" b="1" baseline="30000" dirty="0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-</a:t>
            </a:r>
            <a:r>
              <a:rPr lang="mr-IN" sz="1600" b="1" dirty="0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) </a:t>
            </a:r>
            <a:r>
              <a:rPr lang="mr-IN" sz="1600" dirty="0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∼</a:t>
            </a:r>
            <a:r>
              <a:rPr lang="mr-IN" sz="1600" b="1" dirty="0">
                <a:solidFill>
                  <a:srgbClr val="BA120A"/>
                </a:solidFill>
                <a:latin typeface="Times New Roman" charset="0"/>
                <a:ea typeface="Times New Roman" charset="0"/>
                <a:cs typeface="Times New Roman" charset="0"/>
              </a:rPr>
              <a:t> 500</a:t>
            </a:r>
            <a:endParaRPr lang="it-IT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59" y="1658768"/>
            <a:ext cx="5404973" cy="4295122"/>
          </a:xfrm>
          <a:prstGeom prst="rect">
            <a:avLst/>
          </a:prstGeom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9C795F-DFF8-8E4C-85DA-6615D557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119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498474" y="383585"/>
            <a:ext cx="7556313" cy="573123"/>
          </a:xfrm>
        </p:spPr>
        <p:txBody>
          <a:bodyPr/>
          <a:lstStyle/>
          <a:p>
            <a:r>
              <a:rPr lang="en-GB" sz="2800" dirty="0"/>
              <a:t>New </a:t>
            </a:r>
            <a:r>
              <a:rPr lang="en-GB" sz="2800" dirty="0" err="1"/>
              <a:t>SiPMs</a:t>
            </a:r>
            <a:r>
              <a:rPr lang="en-GB" sz="2800" dirty="0"/>
              <a:t> under test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3BAD77-231C-0049-8552-AFC2713F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4A53D79-61F2-A44B-A060-4A33AC96E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2" t="59280"/>
          <a:stretch/>
        </p:blipFill>
        <p:spPr>
          <a:xfrm>
            <a:off x="6026914" y="1028176"/>
            <a:ext cx="1106391" cy="8222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5CD0F1-4A9E-4042-9315-FF5FC632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07" y="2158483"/>
            <a:ext cx="7357241" cy="36705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3F1424C-A9F8-E64D-99B2-A6CC87425B71}"/>
              </a:ext>
            </a:extLst>
          </p:cNvPr>
          <p:cNvSpPr>
            <a:spLocks/>
          </p:cNvSpPr>
          <p:nvPr/>
        </p:nvSpPr>
        <p:spPr bwMode="auto">
          <a:xfrm>
            <a:off x="498474" y="1264746"/>
            <a:ext cx="7712374" cy="349131"/>
          </a:xfrm>
          <a:prstGeom prst="rect">
            <a:avLst/>
          </a:prstGeom>
          <a:noFill/>
          <a:ln w="12700" cap="flat" cmpd="sng">
            <a:noFill/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wrap="square" lIns="35717" tIns="35717" rIns="35717" bIns="35717" anchor="ctr">
            <a:prstTxWarp prst="textNoShape">
              <a:avLst/>
            </a:prstTxWarp>
            <a:spAutoFit/>
          </a:bodyPr>
          <a:lstStyle/>
          <a:p>
            <a:r>
              <a:rPr lang="it-IT" dirty="0"/>
              <a:t>New </a:t>
            </a:r>
            <a:r>
              <a:rPr lang="it-IT" dirty="0" err="1"/>
              <a:t>sensors</a:t>
            </a:r>
            <a:r>
              <a:rPr lang="it-IT" dirty="0"/>
              <a:t>: </a:t>
            </a:r>
            <a:r>
              <a:rPr lang="it-IT" dirty="0">
                <a:solidFill>
                  <a:srgbClr val="C00000"/>
                </a:solidFill>
              </a:rPr>
              <a:t>S14160-1310PS</a:t>
            </a:r>
            <a:r>
              <a:rPr lang="it-IT" dirty="0"/>
              <a:t> / </a:t>
            </a:r>
            <a:r>
              <a:rPr lang="it-IT" dirty="0">
                <a:solidFill>
                  <a:srgbClr val="00B050"/>
                </a:solidFill>
              </a:rPr>
              <a:t>S14160-1315PS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9F93952-ED6B-AE48-945B-6BC56B458E19}"/>
              </a:ext>
            </a:extLst>
          </p:cNvPr>
          <p:cNvSpPr/>
          <p:nvPr/>
        </p:nvSpPr>
        <p:spPr>
          <a:xfrm>
            <a:off x="998483" y="2480441"/>
            <a:ext cx="3394841" cy="24173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FB8B8A3E-A7A9-FE4F-AE55-4DA909D22623}"/>
              </a:ext>
            </a:extLst>
          </p:cNvPr>
          <p:cNvSpPr/>
          <p:nvPr/>
        </p:nvSpPr>
        <p:spPr>
          <a:xfrm>
            <a:off x="4604665" y="2480441"/>
            <a:ext cx="3394841" cy="24173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A4C80446-7B69-4E41-A061-542FFDEAA307}"/>
              </a:ext>
            </a:extLst>
          </p:cNvPr>
          <p:cNvCxnSpPr/>
          <p:nvPr/>
        </p:nvCxnSpPr>
        <p:spPr>
          <a:xfrm flipV="1">
            <a:off x="2480441" y="3993733"/>
            <a:ext cx="0" cy="1324501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208A5485-FDC0-6545-B2A8-F7C82B60FF8D}"/>
              </a:ext>
            </a:extLst>
          </p:cNvPr>
          <p:cNvCxnSpPr>
            <a:cxnSpLocks/>
          </p:cNvCxnSpPr>
          <p:nvPr/>
        </p:nvCxnSpPr>
        <p:spPr>
          <a:xfrm flipV="1">
            <a:off x="5628289" y="3993733"/>
            <a:ext cx="0" cy="1324501"/>
          </a:xfrm>
          <a:prstGeom prst="line">
            <a:avLst/>
          </a:prstGeom>
          <a:ln w="317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9BEAAC3-41E6-9247-8CF6-F0B76712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77934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77A6BA-80D2-9645-90C1-D93006C6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Citiroc1A: charge measurements (II)</a:t>
            </a:r>
            <a:endParaRPr lang="en-GB" sz="26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52CAC33-9E09-434E-8CC6-70519FB462E5}"/>
              </a:ext>
            </a:extLst>
          </p:cNvPr>
          <p:cNvSpPr txBox="1"/>
          <p:nvPr/>
        </p:nvSpPr>
        <p:spPr>
          <a:xfrm>
            <a:off x="2054831" y="-4417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CFB6299-86B4-EA4C-A5E0-A5611A5CECA6}"/>
              </a:ext>
            </a:extLst>
          </p:cNvPr>
          <p:cNvSpPr/>
          <p:nvPr/>
        </p:nvSpPr>
        <p:spPr>
          <a:xfrm>
            <a:off x="498474" y="1012596"/>
            <a:ext cx="62460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Two techniques implemented to measure the amplitude:  </a:t>
            </a:r>
          </a:p>
          <a:p>
            <a:r>
              <a:rPr lang="en-US" dirty="0">
                <a:solidFill>
                  <a:schemeClr val="accent2"/>
                </a:solidFill>
              </a:rPr>
              <a:t>Track &amp; Hold and  Peak Detector</a:t>
            </a:r>
            <a:endParaRPr lang="en-GB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640974A8-1774-064A-BFBB-229BA6C76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602" y="1715425"/>
            <a:ext cx="7674796" cy="4467261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0192D29-4AA1-794E-AA7E-870C4F8B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2128FFF-15A5-604A-A2D7-0BFFCFFB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91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D6B8C-20B2-DA41-923E-5C93B97D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Cerenkov light yield: 2017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10215E-1D20-DF47-9169-0DEF8A53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B0BEA57-2943-A047-B5A8-8F0014F2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4" y="1019515"/>
            <a:ext cx="3796942" cy="2712744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62ECE8C-05BD-5748-8CAB-1E716E6F6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501" y="1168972"/>
            <a:ext cx="4528368" cy="1699194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1600" dirty="0"/>
              <a:t>Detector operated at nominal bias voltage (PDE = 25%)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Temperature stability correction:</a:t>
            </a:r>
          </a:p>
          <a:p>
            <a:pPr lvl="1">
              <a:spcBef>
                <a:spcPts val="500"/>
              </a:spcBef>
            </a:pPr>
            <a:r>
              <a:rPr lang="en-US" sz="1400" dirty="0"/>
              <a:t>&lt; 0.5°C during a single  run (negligible)</a:t>
            </a:r>
          </a:p>
          <a:p>
            <a:pPr lvl="1">
              <a:spcBef>
                <a:spcPts val="500"/>
              </a:spcBef>
            </a:pPr>
            <a:r>
              <a:rPr lang="en-US" sz="1400" dirty="0"/>
              <a:t>&lt; 2°C during the full scan (considered 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5E7AF99-7F2A-1C43-9184-357396649C45}"/>
                  </a:ext>
                </a:extLst>
              </p:cNvPr>
              <p:cNvSpPr txBox="1"/>
              <p:nvPr/>
            </p:nvSpPr>
            <p:spPr>
              <a:xfrm>
                <a:off x="785473" y="1168972"/>
                <a:ext cx="28727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solidFill>
                      <a:schemeClr val="accent1"/>
                    </a:solidFill>
                  </a:rPr>
                  <a:t>Light </a:t>
                </a:r>
                <a:r>
                  <a:rPr lang="it-IT" sz="1200" b="1" dirty="0" err="1">
                    <a:solidFill>
                      <a:schemeClr val="accent1"/>
                    </a:solidFill>
                  </a:rPr>
                  <a:t>yield</a:t>
                </a:r>
                <a:r>
                  <a:rPr lang="it-IT" sz="1200" b="1" dirty="0">
                    <a:solidFill>
                      <a:schemeClr val="accent1"/>
                    </a:solidFill>
                  </a:rPr>
                  <a:t> = 28.6 </a:t>
                </a:r>
                <a14:m>
                  <m:oMath xmlns:m="http://schemas.openxmlformats.org/officeDocument/2006/math">
                    <m:r>
                      <a:rPr lang="it-IT" sz="1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it-IT" sz="1200" b="1" dirty="0">
                    <a:solidFill>
                      <a:schemeClr val="accent1"/>
                    </a:solidFill>
                  </a:rPr>
                  <a:t> 0.4 </a:t>
                </a:r>
                <a:r>
                  <a:rPr lang="it-IT" sz="1200" b="1" dirty="0" err="1">
                    <a:solidFill>
                      <a:schemeClr val="accent1"/>
                    </a:solidFill>
                  </a:rPr>
                  <a:t>ph</a:t>
                </a:r>
                <a:r>
                  <a:rPr lang="it-IT" sz="1200" b="1" dirty="0">
                    <a:solidFill>
                      <a:schemeClr val="accent1"/>
                    </a:solidFill>
                  </a:rPr>
                  <a:t>-e/</a:t>
                </a:r>
                <a:r>
                  <a:rPr lang="it-IT" sz="1200" b="1" dirty="0" err="1">
                    <a:solidFill>
                      <a:schemeClr val="accent1"/>
                    </a:solidFill>
                  </a:rPr>
                  <a:t>GeV</a:t>
                </a:r>
                <a:endParaRPr lang="el-GR" sz="1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25E7AF99-7F2A-1C43-9184-357396649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73" y="1168972"/>
                <a:ext cx="2872744" cy="276999"/>
              </a:xfrm>
              <a:prstGeom prst="rect">
                <a:avLst/>
              </a:prstGeom>
              <a:blipFill>
                <a:blip r:embed="rId3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tangolo 16">
            <a:extLst>
              <a:ext uri="{FF2B5EF4-FFF2-40B4-BE49-F238E27FC236}">
                <a16:creationId xmlns:a16="http://schemas.microsoft.com/office/drawing/2014/main" id="{6EB9C732-AE70-FF41-94E3-29350E9531D6}"/>
              </a:ext>
            </a:extLst>
          </p:cNvPr>
          <p:cNvSpPr/>
          <p:nvPr/>
        </p:nvSpPr>
        <p:spPr>
          <a:xfrm>
            <a:off x="6751553" y="6261833"/>
            <a:ext cx="22581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NIM-A, Vol. 899, 52 – 64 (2018)</a:t>
            </a:r>
            <a:endParaRPr lang="it-IT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836F56-5E6A-DE4A-8476-6B0F0037A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938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ADBD16-6417-B748-A72F-98844962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Grouping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8A6BCE4-4715-724C-97CF-6B8F08D12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083393"/>
            <a:ext cx="7556313" cy="14972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board allows to investigate the </a:t>
            </a:r>
            <a:r>
              <a:rPr lang="en-US" dirty="0" err="1"/>
              <a:t>SiPM</a:t>
            </a:r>
            <a:r>
              <a:rPr lang="en-US" dirty="0"/>
              <a:t> performances when the signals are grouped analogically (from 1 to 9 </a:t>
            </a:r>
            <a:r>
              <a:rPr lang="en-US" dirty="0" err="1"/>
              <a:t>SiPMs</a:t>
            </a:r>
            <a:r>
              <a:rPr lang="en-US" dirty="0"/>
              <a:t>)</a:t>
            </a:r>
          </a:p>
          <a:p>
            <a:r>
              <a:rPr lang="en-US" dirty="0"/>
              <a:t>Each </a:t>
            </a:r>
            <a:r>
              <a:rPr lang="en-US" dirty="0" err="1"/>
              <a:t>SiPM</a:t>
            </a:r>
            <a:r>
              <a:rPr lang="en-US" dirty="0"/>
              <a:t> is individually biased</a:t>
            </a:r>
          </a:p>
          <a:p>
            <a:r>
              <a:rPr lang="en-US" dirty="0"/>
              <a:t>Same FEE used in the test beam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7653C17-4D59-2C4B-971B-7DF8586D0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 r="15359"/>
          <a:stretch/>
        </p:blipFill>
        <p:spPr bwMode="auto">
          <a:xfrm>
            <a:off x="6426619" y="1832016"/>
            <a:ext cx="2601562" cy="24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890258D9-0C7E-F04F-B85A-026095399D78}"/>
              </a:ext>
            </a:extLst>
          </p:cNvPr>
          <p:cNvGrpSpPr/>
          <p:nvPr/>
        </p:nvGrpSpPr>
        <p:grpSpPr>
          <a:xfrm>
            <a:off x="623645" y="2785035"/>
            <a:ext cx="5530233" cy="2347126"/>
            <a:chOff x="623645" y="2580640"/>
            <a:chExt cx="5530233" cy="2347126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043A5E0C-7717-8245-BD3D-079CCD028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00383" y="2580640"/>
              <a:ext cx="2753495" cy="2347126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1B30EBC-CA54-4046-B64B-F4325C1EB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645" y="2580640"/>
              <a:ext cx="2736704" cy="2347126"/>
            </a:xfrm>
            <a:prstGeom prst="rect">
              <a:avLst/>
            </a:prstGeom>
          </p:spPr>
        </p:pic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12A90A1C-0228-2C4E-8EDF-35706A6B3A82}"/>
                </a:ext>
              </a:extLst>
            </p:cNvPr>
            <p:cNvCxnSpPr/>
            <p:nvPr/>
          </p:nvCxnSpPr>
          <p:spPr>
            <a:xfrm>
              <a:off x="2194561" y="3560780"/>
              <a:ext cx="171046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8A4F01C-BE7B-EB42-8DE6-3EF54C117035}"/>
                </a:ext>
              </a:extLst>
            </p:cNvPr>
            <p:cNvSpPr txBox="1"/>
            <p:nvPr/>
          </p:nvSpPr>
          <p:spPr>
            <a:xfrm>
              <a:off x="1980919" y="3086091"/>
              <a:ext cx="1379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From one </a:t>
              </a:r>
              <a:r>
                <a:rPr lang="en-US" sz="1200" dirty="0" err="1"/>
                <a:t>SiPM</a:t>
              </a:r>
              <a:r>
                <a:rPr lang="en-US" sz="1200" dirty="0"/>
                <a:t> to 8 </a:t>
              </a:r>
              <a:r>
                <a:rPr lang="en-US" sz="1200" dirty="0" err="1"/>
                <a:t>SiPM</a:t>
              </a:r>
              <a:endParaRPr lang="en-US" sz="12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56AEA9E6-139D-9C4C-808A-C2A22F9790D6}"/>
                  </a:ext>
                </a:extLst>
              </p:cNvPr>
              <p:cNvSpPr txBox="1"/>
              <p:nvPr/>
            </p:nvSpPr>
            <p:spPr>
              <a:xfrm>
                <a:off x="4382666" y="2952027"/>
                <a:ext cx="2028697" cy="6769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𝑃𝑒𝑎𝑘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56AEA9E6-139D-9C4C-808A-C2A22F979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2666" y="2952027"/>
                <a:ext cx="2028697" cy="676917"/>
              </a:xfrm>
              <a:prstGeom prst="rect">
                <a:avLst/>
              </a:prstGeom>
              <a:blipFill>
                <a:blip r:embed="rId5"/>
                <a:stretch>
                  <a:fillRect t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ella 19">
                <a:extLst>
                  <a:ext uri="{FF2B5EF4-FFF2-40B4-BE49-F238E27FC236}">
                    <a16:creationId xmlns:a16="http://schemas.microsoft.com/office/drawing/2014/main" id="{1FC7B977-9997-2746-9ABA-73616E99AD9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93867" y="5208069"/>
              <a:ext cx="5449568" cy="1012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38742">
                      <a:extLst>
                        <a:ext uri="{9D8B030D-6E8A-4147-A177-3AD203B41FA5}">
                          <a16:colId xmlns:a16="http://schemas.microsoft.com/office/drawing/2014/main" val="3623443666"/>
                        </a:ext>
                      </a:extLst>
                    </a:gridCol>
                    <a:gridCol w="936942">
                      <a:extLst>
                        <a:ext uri="{9D8B030D-6E8A-4147-A177-3AD203B41FA5}">
                          <a16:colId xmlns:a16="http://schemas.microsoft.com/office/drawing/2014/main" val="1591548448"/>
                        </a:ext>
                      </a:extLst>
                    </a:gridCol>
                    <a:gridCol w="936942">
                      <a:extLst>
                        <a:ext uri="{9D8B030D-6E8A-4147-A177-3AD203B41FA5}">
                          <a16:colId xmlns:a16="http://schemas.microsoft.com/office/drawing/2014/main" val="580770194"/>
                        </a:ext>
                      </a:extLst>
                    </a:gridCol>
                    <a:gridCol w="936942">
                      <a:extLst>
                        <a:ext uri="{9D8B030D-6E8A-4147-A177-3AD203B41FA5}">
                          <a16:colId xmlns:a16="http://schemas.microsoft.com/office/drawing/2014/main" val="3293734577"/>
                        </a:ext>
                      </a:extLst>
                    </a:gridCol>
                  </a:tblGrid>
                  <a:tr h="337363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 1 </a:t>
                          </a:r>
                          <a:r>
                            <a:rPr lang="en-US" sz="1400" dirty="0" err="1"/>
                            <a:t>SiPM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 4 </a:t>
                          </a:r>
                          <a:r>
                            <a:rPr lang="en-US" sz="1400" dirty="0" err="1"/>
                            <a:t>SiPM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 8 </a:t>
                          </a:r>
                          <a:r>
                            <a:rPr lang="en-US" sz="1400" dirty="0" err="1"/>
                            <a:t>SiPM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7914598"/>
                      </a:ext>
                    </a:extLst>
                  </a:tr>
                  <a:tr h="3373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 = resolving power (</a:t>
                          </a:r>
                          <a:r>
                            <a:rPr lang="en-US" sz="1400" dirty="0" err="1"/>
                            <a:t>ph</a:t>
                          </a:r>
                          <a:r>
                            <a:rPr lang="en-US" sz="1400" dirty="0"/>
                            <a:t>-e)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24.5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16.6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8414767"/>
                      </a:ext>
                    </a:extLst>
                  </a:tr>
                  <a:tr h="3373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Space granularity (mm</a:t>
                          </a:r>
                          <a:r>
                            <a:rPr lang="en-US" sz="1400" baseline="30000" dirty="0"/>
                            <a:t>2</a:t>
                          </a:r>
                          <a:r>
                            <a:rPr lang="en-US" sz="1400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400" dirty="0"/>
                            <a:t>4.5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400" dirty="0"/>
                            <a:t>18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≈</m:t>
                              </m:r>
                            </m:oMath>
                          </a14:m>
                          <a:r>
                            <a:rPr lang="en-US" sz="1400" dirty="0"/>
                            <a:t>36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229724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ella 19">
                <a:extLst>
                  <a:ext uri="{FF2B5EF4-FFF2-40B4-BE49-F238E27FC236}">
                    <a16:creationId xmlns:a16="http://schemas.microsoft.com/office/drawing/2014/main" id="{1FC7B977-9997-2746-9ABA-73616E99AD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4202903"/>
                  </p:ext>
                </p:extLst>
              </p:nvPr>
            </p:nvGraphicFramePr>
            <p:xfrm>
              <a:off x="793867" y="5208069"/>
              <a:ext cx="5449568" cy="1012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38742">
                      <a:extLst>
                        <a:ext uri="{9D8B030D-6E8A-4147-A177-3AD203B41FA5}">
                          <a16:colId xmlns:a16="http://schemas.microsoft.com/office/drawing/2014/main" val="3623443666"/>
                        </a:ext>
                      </a:extLst>
                    </a:gridCol>
                    <a:gridCol w="936942">
                      <a:extLst>
                        <a:ext uri="{9D8B030D-6E8A-4147-A177-3AD203B41FA5}">
                          <a16:colId xmlns:a16="http://schemas.microsoft.com/office/drawing/2014/main" val="1591548448"/>
                        </a:ext>
                      </a:extLst>
                    </a:gridCol>
                    <a:gridCol w="936942">
                      <a:extLst>
                        <a:ext uri="{9D8B030D-6E8A-4147-A177-3AD203B41FA5}">
                          <a16:colId xmlns:a16="http://schemas.microsoft.com/office/drawing/2014/main" val="580770194"/>
                        </a:ext>
                      </a:extLst>
                    </a:gridCol>
                    <a:gridCol w="936942">
                      <a:extLst>
                        <a:ext uri="{9D8B030D-6E8A-4147-A177-3AD203B41FA5}">
                          <a16:colId xmlns:a16="http://schemas.microsoft.com/office/drawing/2014/main" val="3293734577"/>
                        </a:ext>
                      </a:extLst>
                    </a:gridCol>
                  </a:tblGrid>
                  <a:tr h="337363"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 1 </a:t>
                          </a:r>
                          <a:r>
                            <a:rPr lang="en-US" sz="1400" dirty="0" err="1"/>
                            <a:t>SiPM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 4 </a:t>
                          </a:r>
                          <a:r>
                            <a:rPr lang="en-US" sz="1400" dirty="0" err="1"/>
                            <a:t>SiPM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 8 </a:t>
                          </a:r>
                          <a:r>
                            <a:rPr lang="en-US" sz="1400" dirty="0" err="1"/>
                            <a:t>SiPM</a:t>
                          </a:r>
                          <a:endParaRPr lang="en-US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7914598"/>
                      </a:ext>
                    </a:extLst>
                  </a:tr>
                  <a:tr h="3373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R = resolving power (</a:t>
                          </a:r>
                          <a:r>
                            <a:rPr lang="en-US" sz="1400" dirty="0" err="1"/>
                            <a:t>ph</a:t>
                          </a:r>
                          <a:r>
                            <a:rPr lang="en-US" sz="1400" dirty="0"/>
                            <a:t>-e)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24.5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16.6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8414767"/>
                      </a:ext>
                    </a:extLst>
                  </a:tr>
                  <a:tr h="3373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Space granularity (mm</a:t>
                          </a:r>
                          <a:r>
                            <a:rPr lang="en-US" sz="1400" baseline="30000" dirty="0"/>
                            <a:t>2</a:t>
                          </a:r>
                          <a:r>
                            <a:rPr lang="en-US" sz="1400" dirty="0"/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82432" t="-203704" r="-201351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382432" t="-203704" r="-101351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82432" t="-203704" r="-1351" b="-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297243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4" name="Immagine 23">
            <a:extLst>
              <a:ext uri="{FF2B5EF4-FFF2-40B4-BE49-F238E27FC236}">
                <a16:creationId xmlns:a16="http://schemas.microsoft.com/office/drawing/2014/main" id="{4817FC42-BB32-234D-A5AC-911370E50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9892" y="4437169"/>
            <a:ext cx="2140799" cy="1883903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1401BB5B-A42D-DA43-A7DF-A740C4712D20}"/>
              </a:ext>
            </a:extLst>
          </p:cNvPr>
          <p:cNvCxnSpPr>
            <a:cxnSpLocks/>
          </p:cNvCxnSpPr>
          <p:nvPr/>
        </p:nvCxnSpPr>
        <p:spPr>
          <a:xfrm>
            <a:off x="5397014" y="4605210"/>
            <a:ext cx="1132878" cy="1419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5DE38D-6E76-104E-BCA9-2D834FB2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AFE76C9D-6AA7-AD44-84B8-DBDBD8081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85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D6B8C-20B2-DA41-923E-5C93B97D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Cerenkov light yield: 2017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10215E-1D20-DF47-9169-0DEF8A53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B0BEA57-2943-A047-B5A8-8F0014F2C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74" y="1019515"/>
            <a:ext cx="3796942" cy="2712744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A62ECE8C-05BD-5748-8CAB-1E716E6F6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501" y="1168972"/>
            <a:ext cx="4528368" cy="1699194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1600" dirty="0"/>
              <a:t>Detector operated at nominal bias voltage (PDE = 25%)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Temperature stability correction:</a:t>
            </a:r>
          </a:p>
          <a:p>
            <a:pPr lvl="1">
              <a:spcBef>
                <a:spcPts val="500"/>
              </a:spcBef>
            </a:pPr>
            <a:r>
              <a:rPr lang="en-US" sz="1400" dirty="0"/>
              <a:t>&lt; 0.5°C during a single  run (negligible)</a:t>
            </a:r>
          </a:p>
          <a:p>
            <a:pPr lvl="1">
              <a:spcBef>
                <a:spcPts val="500"/>
              </a:spcBef>
            </a:pPr>
            <a:r>
              <a:rPr lang="en-US" sz="1400" dirty="0"/>
              <a:t>&lt; 2°C during the full scan (considered )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68237D6-20E7-9940-9C68-E23D0FBA5592}"/>
              </a:ext>
            </a:extLst>
          </p:cNvPr>
          <p:cNvGrpSpPr/>
          <p:nvPr/>
        </p:nvGrpSpPr>
        <p:grpSpPr>
          <a:xfrm>
            <a:off x="324506" y="3804245"/>
            <a:ext cx="3795810" cy="2452115"/>
            <a:chOff x="324506" y="3804245"/>
            <a:chExt cx="3795810" cy="245211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332118A7-26D8-6D4D-B8D6-7B0FF7CC6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506" y="3804245"/>
              <a:ext cx="3795810" cy="2452115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A8AD260-BCE0-8A47-880F-3362F38951A3}"/>
                </a:ext>
              </a:extLst>
            </p:cNvPr>
            <p:cNvSpPr txBox="1"/>
            <p:nvPr/>
          </p:nvSpPr>
          <p:spPr>
            <a:xfrm>
              <a:off x="2727702" y="4020019"/>
              <a:ext cx="8759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800000"/>
                  </a:solidFill>
                </a:rPr>
                <a:t>Geant4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4BF38C2-3CB1-F049-A1AD-BD19E5CAC685}"/>
                </a:ext>
              </a:extLst>
            </p:cNvPr>
            <p:cNvSpPr txBox="1"/>
            <p:nvPr/>
          </p:nvSpPr>
          <p:spPr>
            <a:xfrm>
              <a:off x="1725934" y="5534883"/>
              <a:ext cx="5283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0°</a:t>
              </a: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749D008-8ED2-EE45-A1B3-8BA29B1E09D4}"/>
                </a:ext>
              </a:extLst>
            </p:cNvPr>
            <p:cNvSpPr txBox="1"/>
            <p:nvPr/>
          </p:nvSpPr>
          <p:spPr>
            <a:xfrm>
              <a:off x="3361694" y="5534883"/>
              <a:ext cx="5283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0.2°</a:t>
              </a:r>
            </a:p>
          </p:txBody>
        </p:sp>
      </p:grpSp>
      <p:sp>
        <p:nvSpPr>
          <p:cNvPr id="15" name="Segnaposto contenuto 2">
            <a:extLst>
              <a:ext uri="{FF2B5EF4-FFF2-40B4-BE49-F238E27FC236}">
                <a16:creationId xmlns:a16="http://schemas.microsoft.com/office/drawing/2014/main" id="{006F3F0B-5718-DA43-AF1E-56B2C9CC732D}"/>
              </a:ext>
            </a:extLst>
          </p:cNvPr>
          <p:cNvSpPr txBox="1">
            <a:spLocks/>
          </p:cNvSpPr>
          <p:nvPr/>
        </p:nvSpPr>
        <p:spPr>
          <a:xfrm>
            <a:off x="3970024" y="3734086"/>
            <a:ext cx="5173976" cy="9949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rgbClr val="008000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rgbClr val="3366FF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None/>
            </a:pPr>
            <a:r>
              <a:rPr lang="en-US" sz="1600" b="1" dirty="0">
                <a:solidFill>
                  <a:schemeClr val="accent1"/>
                </a:solidFill>
              </a:rPr>
              <a:t>Energy containment predicted by simulation is 45%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It is independent from beam energy 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It is almost constant when a geometrical cut of 3mm in the center is applied in the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31C29AD9-5FF0-2642-8F6D-327EFAD2E466}"/>
                  </a:ext>
                </a:extLst>
              </p:cNvPr>
              <p:cNvSpPr txBox="1"/>
              <p:nvPr/>
            </p:nvSpPr>
            <p:spPr>
              <a:xfrm>
                <a:off x="4033501" y="5030302"/>
                <a:ext cx="479028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accent1"/>
                    </a:solidFill>
                  </a:rPr>
                  <a:t>A full contained electron shower is expected to have a Light yield* = 54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400" b="1" dirty="0">
                    <a:solidFill>
                      <a:schemeClr val="accent1"/>
                    </a:solidFill>
                  </a:rPr>
                  <a:t> 5 </a:t>
                </a:r>
                <a:r>
                  <a:rPr lang="en-US" sz="1400" b="1" dirty="0" err="1">
                    <a:solidFill>
                      <a:schemeClr val="accent1"/>
                    </a:solidFill>
                  </a:rPr>
                  <a:t>ph</a:t>
                </a:r>
                <a:r>
                  <a:rPr lang="en-US" sz="1400" b="1" dirty="0">
                    <a:solidFill>
                      <a:schemeClr val="accent1"/>
                    </a:solidFill>
                  </a:rPr>
                  <a:t>-e/GeV</a:t>
                </a:r>
              </a:p>
              <a:p>
                <a:pPr algn="ctr"/>
                <a:endParaRPr lang="en-US" sz="1400" b="1" dirty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sz="1200" b="1" dirty="0">
                    <a:solidFill>
                      <a:schemeClr val="accent1"/>
                    </a:solidFill>
                  </a:rPr>
                  <a:t>* Number corrected for the measured scintillating contamination</a:t>
                </a: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31C29AD9-5FF0-2642-8F6D-327EFAD2E4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501" y="5030302"/>
                <a:ext cx="4790283" cy="1107996"/>
              </a:xfrm>
              <a:prstGeom prst="rect">
                <a:avLst/>
              </a:prstGeom>
              <a:blipFill>
                <a:blip r:embed="rId5"/>
                <a:stretch>
                  <a:fillRect t="-1149" r="-265" b="-22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ttangolo 16">
            <a:extLst>
              <a:ext uri="{FF2B5EF4-FFF2-40B4-BE49-F238E27FC236}">
                <a16:creationId xmlns:a16="http://schemas.microsoft.com/office/drawing/2014/main" id="{6EB9C732-AE70-FF41-94E3-29350E9531D6}"/>
              </a:ext>
            </a:extLst>
          </p:cNvPr>
          <p:cNvSpPr/>
          <p:nvPr/>
        </p:nvSpPr>
        <p:spPr>
          <a:xfrm>
            <a:off x="6751553" y="6261833"/>
            <a:ext cx="22581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NIM-A, Vol. 899, 52 – 64 (2018)</a:t>
            </a:r>
            <a:endParaRPr lang="it-IT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96A0996-C736-3B43-A0AD-9A6C8AAE0721}"/>
                  </a:ext>
                </a:extLst>
              </p:cNvPr>
              <p:cNvSpPr txBox="1"/>
              <p:nvPr/>
            </p:nvSpPr>
            <p:spPr>
              <a:xfrm>
                <a:off x="785473" y="1168972"/>
                <a:ext cx="28727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>
                    <a:solidFill>
                      <a:schemeClr val="accent1"/>
                    </a:solidFill>
                  </a:rPr>
                  <a:t>Light </a:t>
                </a:r>
                <a:r>
                  <a:rPr lang="it-IT" sz="1200" b="1" dirty="0" err="1">
                    <a:solidFill>
                      <a:schemeClr val="accent1"/>
                    </a:solidFill>
                  </a:rPr>
                  <a:t>yield</a:t>
                </a:r>
                <a:r>
                  <a:rPr lang="it-IT" sz="1200" b="1" dirty="0">
                    <a:solidFill>
                      <a:schemeClr val="accent1"/>
                    </a:solidFill>
                  </a:rPr>
                  <a:t> = 28.6 </a:t>
                </a:r>
                <a14:m>
                  <m:oMath xmlns:m="http://schemas.openxmlformats.org/officeDocument/2006/math">
                    <m:r>
                      <a:rPr lang="it-IT" sz="12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it-IT" sz="1200" b="1" dirty="0">
                    <a:solidFill>
                      <a:schemeClr val="accent1"/>
                    </a:solidFill>
                  </a:rPr>
                  <a:t> 0.4 </a:t>
                </a:r>
                <a:r>
                  <a:rPr lang="it-IT" sz="1200" b="1" dirty="0" err="1">
                    <a:solidFill>
                      <a:schemeClr val="accent1"/>
                    </a:solidFill>
                  </a:rPr>
                  <a:t>ph</a:t>
                </a:r>
                <a:r>
                  <a:rPr lang="it-IT" sz="1200" b="1" dirty="0">
                    <a:solidFill>
                      <a:schemeClr val="accent1"/>
                    </a:solidFill>
                  </a:rPr>
                  <a:t>-e/</a:t>
                </a:r>
                <a:r>
                  <a:rPr lang="it-IT" sz="1200" b="1" dirty="0" err="1">
                    <a:solidFill>
                      <a:schemeClr val="accent1"/>
                    </a:solidFill>
                  </a:rPr>
                  <a:t>GeV</a:t>
                </a:r>
                <a:endParaRPr lang="el-GR" sz="1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96A0996-C736-3B43-A0AD-9A6C8AAE0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73" y="1168972"/>
                <a:ext cx="2872744" cy="276999"/>
              </a:xfrm>
              <a:prstGeom prst="rect">
                <a:avLst/>
              </a:prstGeom>
              <a:blipFill>
                <a:blip r:embed="rId6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983C1A-8709-074F-B270-4FB7D292C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947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D6B8C-20B2-DA41-923E-5C93B97D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light yield: 2017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10215E-1D20-DF47-9169-0DEF8A53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145BB09-47C0-AD42-AA1B-8D8FD1C03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8" y="1097090"/>
            <a:ext cx="2885483" cy="2429881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310A0B1-D553-C94D-BD58-8CFCFC2B65ED}"/>
              </a:ext>
            </a:extLst>
          </p:cNvPr>
          <p:cNvCxnSpPr/>
          <p:nvPr/>
        </p:nvCxnSpPr>
        <p:spPr>
          <a:xfrm flipV="1">
            <a:off x="2750828" y="1767972"/>
            <a:ext cx="0" cy="213360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EC0EE14-F1CC-834E-BE37-C5B51F092D20}"/>
              </a:ext>
            </a:extLst>
          </p:cNvPr>
          <p:cNvCxnSpPr/>
          <p:nvPr/>
        </p:nvCxnSpPr>
        <p:spPr>
          <a:xfrm flipV="1">
            <a:off x="2750828" y="1231076"/>
            <a:ext cx="0" cy="213360"/>
          </a:xfrm>
          <a:prstGeom prst="straightConnector1">
            <a:avLst/>
          </a:prstGeom>
          <a:ln w="19050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DCB4E76-840C-794E-AF20-6C7663A3ED24}"/>
                  </a:ext>
                </a:extLst>
              </p:cNvPr>
              <p:cNvSpPr txBox="1"/>
              <p:nvPr/>
            </p:nvSpPr>
            <p:spPr>
              <a:xfrm>
                <a:off x="2449303" y="1980369"/>
                <a:ext cx="6030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it-IT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it-IT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DCB4E76-840C-794E-AF20-6C7663A3E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303" y="1980369"/>
                <a:ext cx="603050" cy="276999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egnaposto contenuto 2">
                <a:extLst>
                  <a:ext uri="{FF2B5EF4-FFF2-40B4-BE49-F238E27FC236}">
                    <a16:creationId xmlns:a16="http://schemas.microsoft.com/office/drawing/2014/main" id="{209DE23E-A5D0-BF42-BD4F-96D038FEBD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14717" y="1186249"/>
                <a:ext cx="5209068" cy="1699194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500"/>
                  </a:spcBef>
                </a:pPr>
                <a:r>
                  <a:rPr lang="en-US" sz="1600" dirty="0"/>
                  <a:t>Detector operated at 0.5V over breakdown (PDE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dirty="0"/>
                  <a:t> 2%)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1600" dirty="0"/>
                  <a:t>Temperature stability correction: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1400" dirty="0"/>
                  <a:t>&lt; 0.5°C during a single  run (negligible)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1400" dirty="0"/>
                  <a:t>&lt; 2°C during the full scan (considered )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1600" dirty="0"/>
                  <a:t>PDE correction for temperature variation</a:t>
                </a:r>
              </a:p>
            </p:txBody>
          </p:sp>
        </mc:Choice>
        <mc:Fallback xmlns="">
          <p:sp>
            <p:nvSpPr>
              <p:cNvPr id="29" name="Segnaposto contenuto 2">
                <a:extLst>
                  <a:ext uri="{FF2B5EF4-FFF2-40B4-BE49-F238E27FC236}">
                    <a16:creationId xmlns:a16="http://schemas.microsoft.com/office/drawing/2014/main" id="{209DE23E-A5D0-BF42-BD4F-96D038FEBD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14717" y="1186249"/>
                <a:ext cx="5209068" cy="1699194"/>
              </a:xfrm>
              <a:blipFill>
                <a:blip r:embed="rId4"/>
                <a:stretch>
                  <a:fillRect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2E3059-15CA-EB4B-BA7B-02B851C4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0459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D6B8C-20B2-DA41-923E-5C93B97D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light yield: 2017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10215E-1D20-DF47-9169-0DEF8A53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145BB09-47C0-AD42-AA1B-8D8FD1C03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8" y="1097090"/>
            <a:ext cx="2885483" cy="2429881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310A0B1-D553-C94D-BD58-8CFCFC2B65ED}"/>
              </a:ext>
            </a:extLst>
          </p:cNvPr>
          <p:cNvCxnSpPr/>
          <p:nvPr/>
        </p:nvCxnSpPr>
        <p:spPr>
          <a:xfrm flipV="1">
            <a:off x="2750828" y="1767972"/>
            <a:ext cx="0" cy="213360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EC0EE14-F1CC-834E-BE37-C5B51F092D20}"/>
              </a:ext>
            </a:extLst>
          </p:cNvPr>
          <p:cNvCxnSpPr/>
          <p:nvPr/>
        </p:nvCxnSpPr>
        <p:spPr>
          <a:xfrm flipV="1">
            <a:off x="2750828" y="1231076"/>
            <a:ext cx="0" cy="213360"/>
          </a:xfrm>
          <a:prstGeom prst="straightConnector1">
            <a:avLst/>
          </a:prstGeom>
          <a:ln w="19050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DCB4E76-840C-794E-AF20-6C7663A3ED24}"/>
                  </a:ext>
                </a:extLst>
              </p:cNvPr>
              <p:cNvSpPr txBox="1"/>
              <p:nvPr/>
            </p:nvSpPr>
            <p:spPr>
              <a:xfrm>
                <a:off x="2449303" y="1980369"/>
                <a:ext cx="6030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it-IT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it-IT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DCB4E76-840C-794E-AF20-6C7663A3E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303" y="1980369"/>
                <a:ext cx="603050" cy="276999"/>
              </a:xfrm>
              <a:prstGeom prst="rect">
                <a:avLst/>
              </a:prstGeom>
              <a:blipFill>
                <a:blip r:embed="rId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uppo 19">
            <a:extLst>
              <a:ext uri="{FF2B5EF4-FFF2-40B4-BE49-F238E27FC236}">
                <a16:creationId xmlns:a16="http://schemas.microsoft.com/office/drawing/2014/main" id="{03301FF1-75E0-194C-A6DF-4BE500BF48AF}"/>
              </a:ext>
            </a:extLst>
          </p:cNvPr>
          <p:cNvGrpSpPr/>
          <p:nvPr/>
        </p:nvGrpSpPr>
        <p:grpSpPr>
          <a:xfrm>
            <a:off x="5233369" y="3144179"/>
            <a:ext cx="3392926" cy="2369857"/>
            <a:chOff x="5203594" y="3578255"/>
            <a:chExt cx="3392926" cy="2369857"/>
          </a:xfrm>
        </p:grpSpPr>
        <p:pic>
          <p:nvPicPr>
            <p:cNvPr id="21" name="Picture 37" descr="pasted-image.pdf">
              <a:extLst>
                <a:ext uri="{FF2B5EF4-FFF2-40B4-BE49-F238E27FC236}">
                  <a16:creationId xmlns:a16="http://schemas.microsoft.com/office/drawing/2014/main" id="{5360FA7B-1587-6843-B259-14CFFE928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03594" y="3578255"/>
              <a:ext cx="3061093" cy="435648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</p:pic>
        <p:pic>
          <p:nvPicPr>
            <p:cNvPr id="22" name="Immagine 21" descr="Screen Shot 2017-07-03 at 16.05.54.png">
              <a:extLst>
                <a:ext uri="{FF2B5EF4-FFF2-40B4-BE49-F238E27FC236}">
                  <a16:creationId xmlns:a16="http://schemas.microsoft.com/office/drawing/2014/main" id="{37BE93BE-7029-D447-9238-6AF91DFE7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3594" y="4067185"/>
              <a:ext cx="2965107" cy="1880927"/>
            </a:xfrm>
            <a:prstGeom prst="rect">
              <a:avLst/>
            </a:prstGeom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7EC061D1-AE4D-4A49-AF7A-3AFB05B619DD}"/>
                </a:ext>
              </a:extLst>
            </p:cNvPr>
            <p:cNvSpPr/>
            <p:nvPr/>
          </p:nvSpPr>
          <p:spPr>
            <a:xfrm>
              <a:off x="6806153" y="4888671"/>
              <a:ext cx="1790367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r>
                <a:rPr lang="it-IT" sz="1200" b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D. </a:t>
              </a:r>
              <a:r>
                <a:rPr lang="it-IT" sz="1200" b="1" dirty="0" err="1">
                  <a:solidFill>
                    <a:schemeClr val="accent1"/>
                  </a:solidFill>
                  <a:latin typeface="Times New Roman"/>
                  <a:cs typeface="Times New Roman"/>
                </a:rPr>
                <a:t>Renker</a:t>
              </a:r>
              <a:r>
                <a:rPr lang="it-IT" sz="1200" b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:</a:t>
              </a:r>
            </a:p>
            <a:p>
              <a:r>
                <a:rPr lang="it-IT" sz="1200" b="1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NIMA 567 (2006) 48–56</a:t>
              </a:r>
              <a:endParaRPr lang="en-GB" sz="1200" b="1" dirty="0">
                <a:solidFill>
                  <a:schemeClr val="accent1"/>
                </a:solidFill>
                <a:latin typeface="Times New Roman"/>
                <a:cs typeface="Times New Roman"/>
              </a:endParaRPr>
            </a:p>
          </p:txBody>
        </p:sp>
      </p:grp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8F04779-982B-9C45-ACA6-B5657CE72784}"/>
              </a:ext>
            </a:extLst>
          </p:cNvPr>
          <p:cNvCxnSpPr>
            <a:cxnSpLocks/>
          </p:cNvCxnSpPr>
          <p:nvPr/>
        </p:nvCxnSpPr>
        <p:spPr>
          <a:xfrm>
            <a:off x="3039967" y="2312030"/>
            <a:ext cx="1494326" cy="16002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77B2576-6F89-8246-81F5-34CD58692A13}"/>
              </a:ext>
            </a:extLst>
          </p:cNvPr>
          <p:cNvSpPr txBox="1"/>
          <p:nvPr/>
        </p:nvSpPr>
        <p:spPr>
          <a:xfrm>
            <a:off x="428608" y="4177596"/>
            <a:ext cx="4465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</a:t>
            </a:r>
            <a:r>
              <a:rPr lang="en-US" sz="1400" dirty="0" err="1"/>
              <a:t>SiPMs</a:t>
            </a:r>
            <a:r>
              <a:rPr lang="en-US" sz="1400" dirty="0"/>
              <a:t> operated at this voltage are not saturated but they are working in a strongly non linear regime:  a correction is required to restore the linearity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Segnaposto contenuto 2">
                <a:extLst>
                  <a:ext uri="{FF2B5EF4-FFF2-40B4-BE49-F238E27FC236}">
                    <a16:creationId xmlns:a16="http://schemas.microsoft.com/office/drawing/2014/main" id="{209DE23E-A5D0-BF42-BD4F-96D038FEBD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14717" y="1186249"/>
                <a:ext cx="5209068" cy="1699194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500"/>
                  </a:spcBef>
                </a:pPr>
                <a:r>
                  <a:rPr lang="en-US" sz="1600" dirty="0"/>
                  <a:t>Detector operated at 0.5V over breakdown (PDE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dirty="0"/>
                  <a:t> 2%)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1600" dirty="0"/>
                  <a:t>Temperature stability correction: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1400" dirty="0"/>
                  <a:t>&lt; 0.5°C during a single  run (negligible)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1400" dirty="0"/>
                  <a:t>&lt; 2°C during the full scan (considered )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1600" dirty="0"/>
                  <a:t>PDE correction for temperature variation</a:t>
                </a:r>
              </a:p>
            </p:txBody>
          </p:sp>
        </mc:Choice>
        <mc:Fallback xmlns="">
          <p:sp>
            <p:nvSpPr>
              <p:cNvPr id="29" name="Segnaposto contenuto 2">
                <a:extLst>
                  <a:ext uri="{FF2B5EF4-FFF2-40B4-BE49-F238E27FC236}">
                    <a16:creationId xmlns:a16="http://schemas.microsoft.com/office/drawing/2014/main" id="{209DE23E-A5D0-BF42-BD4F-96D038FEBD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14717" y="1186249"/>
                <a:ext cx="5209068" cy="1699194"/>
              </a:xfrm>
              <a:blipFill>
                <a:blip r:embed="rId6"/>
                <a:stretch>
                  <a:fillRect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DDCFBEC-90C2-F046-B4A6-E42F9CCE1FBD}"/>
              </a:ext>
            </a:extLst>
          </p:cNvPr>
          <p:cNvSpPr txBox="1"/>
          <p:nvPr/>
        </p:nvSpPr>
        <p:spPr>
          <a:xfrm>
            <a:off x="4931666" y="5558443"/>
            <a:ext cx="4212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Valid as a first approximation: the light uniformly illuminate the </a:t>
            </a:r>
            <a:r>
              <a:rPr lang="en-US" sz="1200" dirty="0" err="1"/>
              <a:t>SiPMs</a:t>
            </a:r>
            <a:r>
              <a:rPr lang="en-US" sz="1200" dirty="0"/>
              <a:t>, all photons come at the same time and spurious effects are negligible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BF61DD1-F413-6249-95A7-8D37C039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1622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88E046BE-7C4A-1141-B663-7418F8D8A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4" y="3660957"/>
            <a:ext cx="3085563" cy="254183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43D6B8C-20B2-DA41-923E-5C93B97D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light yield: 2017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10215E-1D20-DF47-9169-0DEF8A53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145BB09-47C0-AD42-AA1B-8D8FD1C03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8" y="1097090"/>
            <a:ext cx="2885483" cy="2429881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310A0B1-D553-C94D-BD58-8CFCFC2B65ED}"/>
              </a:ext>
            </a:extLst>
          </p:cNvPr>
          <p:cNvCxnSpPr/>
          <p:nvPr/>
        </p:nvCxnSpPr>
        <p:spPr>
          <a:xfrm flipV="1">
            <a:off x="2750828" y="1767972"/>
            <a:ext cx="0" cy="213360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EC0EE14-F1CC-834E-BE37-C5B51F092D20}"/>
              </a:ext>
            </a:extLst>
          </p:cNvPr>
          <p:cNvCxnSpPr/>
          <p:nvPr/>
        </p:nvCxnSpPr>
        <p:spPr>
          <a:xfrm flipV="1">
            <a:off x="2750828" y="1231076"/>
            <a:ext cx="0" cy="213360"/>
          </a:xfrm>
          <a:prstGeom prst="straightConnector1">
            <a:avLst/>
          </a:prstGeom>
          <a:ln w="19050"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DCB4E76-840C-794E-AF20-6C7663A3ED24}"/>
                  </a:ext>
                </a:extLst>
              </p:cNvPr>
              <p:cNvSpPr txBox="1"/>
              <p:nvPr/>
            </p:nvSpPr>
            <p:spPr>
              <a:xfrm>
                <a:off x="2449303" y="1980369"/>
                <a:ext cx="60305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it-IT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  <m:r>
                        <a:rPr lang="it-IT" sz="12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DCB4E76-840C-794E-AF20-6C7663A3E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303" y="1980369"/>
                <a:ext cx="603050" cy="276999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egnaposto contenuto 2">
                <a:extLst>
                  <a:ext uri="{FF2B5EF4-FFF2-40B4-BE49-F238E27FC236}">
                    <a16:creationId xmlns:a16="http://schemas.microsoft.com/office/drawing/2014/main" id="{43F56F90-AFE6-5D42-A467-D2D322E84D6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14717" y="1186249"/>
                <a:ext cx="5209068" cy="1699194"/>
              </a:xfrm>
            </p:spPr>
            <p:txBody>
              <a:bodyPr>
                <a:normAutofit lnSpcReduction="10000"/>
              </a:bodyPr>
              <a:lstStyle/>
              <a:p>
                <a:pPr>
                  <a:spcBef>
                    <a:spcPts val="500"/>
                  </a:spcBef>
                </a:pPr>
                <a:r>
                  <a:rPr lang="en-US" sz="1600" dirty="0"/>
                  <a:t>Detector operated at 0.5V over breakdown (PDE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dirty="0"/>
                  <a:t> 2%)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1600" dirty="0"/>
                  <a:t>Temperature stability correction: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1400" dirty="0"/>
                  <a:t>&lt; 0.5°C during a single  run (negligible)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1400" dirty="0"/>
                  <a:t>&lt; 2°C during the full scan (considered )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1600" dirty="0"/>
                  <a:t>PDE correction for temperature variation</a:t>
                </a:r>
              </a:p>
            </p:txBody>
          </p:sp>
        </mc:Choice>
        <mc:Fallback xmlns="">
          <p:sp>
            <p:nvSpPr>
              <p:cNvPr id="15" name="Segnaposto contenuto 2">
                <a:extLst>
                  <a:ext uri="{FF2B5EF4-FFF2-40B4-BE49-F238E27FC236}">
                    <a16:creationId xmlns:a16="http://schemas.microsoft.com/office/drawing/2014/main" id="{43F56F90-AFE6-5D42-A467-D2D322E84D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14717" y="1186249"/>
                <a:ext cx="5209068" cy="1699194"/>
              </a:xfrm>
              <a:blipFill>
                <a:blip r:embed="rId5"/>
                <a:stretch>
                  <a:fillRect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DE791036-6256-C24D-AA8F-FCD948EC12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873" r="66392"/>
          <a:stretch/>
        </p:blipFill>
        <p:spPr>
          <a:xfrm>
            <a:off x="3648104" y="4388182"/>
            <a:ext cx="1257052" cy="109813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C89EAE9-058B-B84E-B15B-922A9F0F7CFB}"/>
              </a:ext>
            </a:extLst>
          </p:cNvPr>
          <p:cNvSpPr txBox="1"/>
          <p:nvPr/>
        </p:nvSpPr>
        <p:spPr>
          <a:xfrm>
            <a:off x="4334068" y="4492037"/>
            <a:ext cx="47177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/>
                </a:solidFill>
              </a:rPr>
              <a:t>A full contained electron shower is 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expected to have a </a:t>
            </a: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Light yield* = 3200 </a:t>
            </a:r>
            <a:r>
              <a:rPr lang="en-US" sz="1400" b="1" dirty="0" err="1">
                <a:solidFill>
                  <a:schemeClr val="accent1"/>
                </a:solidFill>
              </a:rPr>
              <a:t>ph</a:t>
            </a:r>
            <a:r>
              <a:rPr lang="en-US" sz="1400" b="1" dirty="0">
                <a:solidFill>
                  <a:schemeClr val="accent1"/>
                </a:solidFill>
              </a:rPr>
              <a:t>-e/GeV</a:t>
            </a:r>
          </a:p>
          <a:p>
            <a:pPr algn="ctr"/>
            <a:endParaRPr lang="en-US" sz="1400" b="1" dirty="0">
              <a:solidFill>
                <a:schemeClr val="accent1"/>
              </a:solidFill>
            </a:endParaRPr>
          </a:p>
          <a:p>
            <a:pPr algn="ctr"/>
            <a:endParaRPr lang="en-US" sz="1400" b="1" dirty="0">
              <a:solidFill>
                <a:schemeClr val="accent1"/>
              </a:solidFill>
            </a:endParaRPr>
          </a:p>
          <a:p>
            <a:pPr algn="ctr"/>
            <a:r>
              <a:rPr lang="en-US" sz="1400" b="1" dirty="0">
                <a:solidFill>
                  <a:schemeClr val="accent1"/>
                </a:solidFill>
              </a:rPr>
              <a:t>* </a:t>
            </a:r>
            <a:r>
              <a:rPr lang="en-US" sz="1200" b="1" dirty="0">
                <a:solidFill>
                  <a:schemeClr val="accent1"/>
                </a:solidFill>
              </a:rPr>
              <a:t>The light yield is scaled to the typical </a:t>
            </a:r>
            <a:r>
              <a:rPr lang="en-US" sz="1200" b="1" dirty="0" err="1">
                <a:solidFill>
                  <a:schemeClr val="accent1"/>
                </a:solidFill>
              </a:rPr>
              <a:t>SiPM</a:t>
            </a:r>
            <a:r>
              <a:rPr lang="en-US" sz="1200" b="1" dirty="0">
                <a:solidFill>
                  <a:schemeClr val="accent1"/>
                </a:solidFill>
              </a:rPr>
              <a:t> PDE (25%)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AA06039-C521-D94D-BDDF-749568103EC9}"/>
              </a:ext>
            </a:extLst>
          </p:cNvPr>
          <p:cNvSpPr txBox="1"/>
          <p:nvPr/>
        </p:nvSpPr>
        <p:spPr>
          <a:xfrm>
            <a:off x="4976326" y="3578021"/>
            <a:ext cx="3550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0"/>
              </a:spcBef>
            </a:pPr>
            <a:r>
              <a:rPr lang="en-US" sz="1400" dirty="0"/>
              <a:t>Once the correction is applied, even if it is not perfect, the linearity is largely improved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DBBD27C-65EB-4A42-ADB1-052862E2E128}"/>
              </a:ext>
            </a:extLst>
          </p:cNvPr>
          <p:cNvCxnSpPr>
            <a:cxnSpLocks/>
          </p:cNvCxnSpPr>
          <p:nvPr/>
        </p:nvCxnSpPr>
        <p:spPr>
          <a:xfrm flipV="1">
            <a:off x="2449303" y="4931872"/>
            <a:ext cx="1432415" cy="5071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e 9">
            <a:extLst>
              <a:ext uri="{FF2B5EF4-FFF2-40B4-BE49-F238E27FC236}">
                <a16:creationId xmlns:a16="http://schemas.microsoft.com/office/drawing/2014/main" id="{2128D5F2-8448-5F48-822D-2BF32DB0639D}"/>
              </a:ext>
            </a:extLst>
          </p:cNvPr>
          <p:cNvSpPr/>
          <p:nvPr/>
        </p:nvSpPr>
        <p:spPr>
          <a:xfrm>
            <a:off x="4011338" y="4661335"/>
            <a:ext cx="322730" cy="379705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D5E0212-65DB-6B47-A07D-28FC41D557A2}"/>
              </a:ext>
            </a:extLst>
          </p:cNvPr>
          <p:cNvSpPr/>
          <p:nvPr/>
        </p:nvSpPr>
        <p:spPr>
          <a:xfrm>
            <a:off x="6751553" y="6261833"/>
            <a:ext cx="225815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NIM-A, Vol. 899, 52 – 64 (2018)</a:t>
            </a:r>
            <a:endParaRPr lang="it-IT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A46E4A-5C4F-1645-A4A1-7E4E56C45983}"/>
              </a:ext>
            </a:extLst>
          </p:cNvPr>
          <p:cNvSpPr txBox="1"/>
          <p:nvPr/>
        </p:nvSpPr>
        <p:spPr>
          <a:xfrm>
            <a:off x="1838304" y="4701039"/>
            <a:ext cx="1539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seed linearity is not yet fully restored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670AC4-7CF5-5E41-9E8C-95F9DC2A8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409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3D6B8C-20B2-DA41-923E-5C93B97D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light yield: 2018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8CEF5FB-356C-8F4F-AA98-4658391B72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55"/>
          <a:stretch/>
        </p:blipFill>
        <p:spPr>
          <a:xfrm>
            <a:off x="2861621" y="3215809"/>
            <a:ext cx="6282379" cy="3125669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AD6259D-56A5-324D-A10A-71BB0E2FA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4" y="1055621"/>
            <a:ext cx="8323408" cy="1185729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</a:pPr>
            <a:r>
              <a:rPr lang="en-US" sz="1600" dirty="0"/>
              <a:t>To operate the </a:t>
            </a:r>
            <a:r>
              <a:rPr lang="en-US" sz="1600" dirty="0" err="1"/>
              <a:t>SiPMs</a:t>
            </a:r>
            <a:r>
              <a:rPr lang="en-US" sz="1600" dirty="0"/>
              <a:t> at nominal over-voltage, we interposed a yellow filter between the sensors and the fiber tips</a:t>
            </a:r>
          </a:p>
          <a:p>
            <a:pPr>
              <a:spcBef>
                <a:spcPts val="500"/>
              </a:spcBef>
            </a:pPr>
            <a:r>
              <a:rPr lang="en-US" sz="1600" dirty="0"/>
              <a:t>A series of preliminary measurements has been performed in the lab in order to select the proper attenuation ratio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C204E4-373A-0847-9A8A-7D2648B3E55D}"/>
              </a:ext>
            </a:extLst>
          </p:cNvPr>
          <p:cNvSpPr txBox="1"/>
          <p:nvPr/>
        </p:nvSpPr>
        <p:spPr>
          <a:xfrm>
            <a:off x="224246" y="5062141"/>
            <a:ext cx="263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SiPM</a:t>
            </a:r>
            <a:r>
              <a:rPr lang="en-GB" sz="1400" dirty="0"/>
              <a:t>: Photodetector efficiency (from datasheet)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3FA603C-47C6-2145-B36B-7E67D271ECED}"/>
              </a:ext>
            </a:extLst>
          </p:cNvPr>
          <p:cNvCxnSpPr>
            <a:cxnSpLocks/>
          </p:cNvCxnSpPr>
          <p:nvPr/>
        </p:nvCxnSpPr>
        <p:spPr>
          <a:xfrm>
            <a:off x="2202873" y="5286764"/>
            <a:ext cx="1080654" cy="11533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DD9B112-F27D-4941-9625-FD21301CE5BB}"/>
              </a:ext>
            </a:extLst>
          </p:cNvPr>
          <p:cNvSpPr txBox="1"/>
          <p:nvPr/>
        </p:nvSpPr>
        <p:spPr>
          <a:xfrm>
            <a:off x="265809" y="3253897"/>
            <a:ext cx="263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Scintillating </a:t>
            </a:r>
            <a:r>
              <a:rPr lang="en-GB" sz="1400" dirty="0" err="1"/>
              <a:t>fiber</a:t>
            </a:r>
            <a:r>
              <a:rPr lang="en-GB" sz="1400" dirty="0"/>
              <a:t>: emitted light spectrum (measured)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94DEB28-74DD-664D-9E73-150E7D9588EA}"/>
              </a:ext>
            </a:extLst>
          </p:cNvPr>
          <p:cNvCxnSpPr>
            <a:cxnSpLocks/>
          </p:cNvCxnSpPr>
          <p:nvPr/>
        </p:nvCxnSpPr>
        <p:spPr>
          <a:xfrm>
            <a:off x="2774373" y="3675887"/>
            <a:ext cx="685800" cy="304453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4AEADA3-F138-9E4E-84BF-9EFF18BB3E5B}"/>
              </a:ext>
            </a:extLst>
          </p:cNvPr>
          <p:cNvSpPr txBox="1"/>
          <p:nvPr/>
        </p:nvSpPr>
        <p:spPr>
          <a:xfrm>
            <a:off x="6742553" y="2643132"/>
            <a:ext cx="199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Expected spectrum and its attenuation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577B50A1-BD51-214D-B208-E39B9289E9A5}"/>
              </a:ext>
            </a:extLst>
          </p:cNvPr>
          <p:cNvCxnSpPr>
            <a:cxnSpLocks/>
          </p:cNvCxnSpPr>
          <p:nvPr/>
        </p:nvCxnSpPr>
        <p:spPr>
          <a:xfrm>
            <a:off x="3718542" y="3180731"/>
            <a:ext cx="685800" cy="4951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4A24D55-52D5-C74A-8216-4B60E6FB1C71}"/>
              </a:ext>
            </a:extLst>
          </p:cNvPr>
          <p:cNvSpPr txBox="1"/>
          <p:nvPr/>
        </p:nvSpPr>
        <p:spPr>
          <a:xfrm>
            <a:off x="2587030" y="2608054"/>
            <a:ext cx="263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Yellow filter: transmittance spectrum (measured)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1F57E5D-A55D-7F4B-B211-64BE9B0D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R. Santoro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2C85B00-D6AA-D64A-A1EA-F9F0B018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CEPC Physics and Detector Plenary Meeting, 6-11-2019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6712736"/>
      </p:ext>
    </p:extLst>
  </p:cSld>
  <p:clrMapOvr>
    <a:masterClrMapping/>
  </p:clrMapOvr>
</p:sld>
</file>

<file path=ppt/theme/theme1.xml><?xml version="1.0" encoding="utf-8"?>
<a:theme xmlns:a="http://schemas.openxmlformats.org/drawingml/2006/main" name="Vantaggio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Vantaggio">
      <a:majorFont>
        <a:latin typeface="Rockwell"/>
        <a:ea typeface=""/>
        <a:cs typeface=""/>
        <a:font script="Jpan" typeface="ＭＳ ゴシック"/>
      </a:majorFont>
      <a:minorFont>
        <a:latin typeface="Rockwell"/>
        <a:ea typeface=""/>
        <a:cs typeface=""/>
        <a:font script="Jpan" typeface="ＭＳ ゴシック"/>
      </a:minorFont>
    </a:fontScheme>
    <a:fmtScheme name="Vantaggi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24543</TotalTime>
  <Words>2686</Words>
  <Application>Microsoft Macintosh PowerPoint</Application>
  <PresentationFormat>Presentazione su schermo (4:3)</PresentationFormat>
  <Paragraphs>356</Paragraphs>
  <Slides>40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9" baseType="lpstr">
      <vt:lpstr>Arial</vt:lpstr>
      <vt:lpstr>Bradley Hand ITC TT-Bold</vt:lpstr>
      <vt:lpstr>Calibri</vt:lpstr>
      <vt:lpstr>Cambria Math</vt:lpstr>
      <vt:lpstr>Rockwell</vt:lpstr>
      <vt:lpstr>Times</vt:lpstr>
      <vt:lpstr>Times New Roman</vt:lpstr>
      <vt:lpstr>Wingdings</vt:lpstr>
      <vt:lpstr>Vantaggio</vt:lpstr>
      <vt:lpstr>Dual Readout calorimeter</vt:lpstr>
      <vt:lpstr>Outline</vt:lpstr>
      <vt:lpstr>Test Beam 2017/18: SiPM readout</vt:lpstr>
      <vt:lpstr>Cerenkov light yield: 2017</vt:lpstr>
      <vt:lpstr>Cerenkov light yield: 2017</vt:lpstr>
      <vt:lpstr>Scintillating light yield: 2017</vt:lpstr>
      <vt:lpstr>Scintillating light yield: 2017</vt:lpstr>
      <vt:lpstr>Scintillating light yield: 2017</vt:lpstr>
      <vt:lpstr>Scintillating light yield: 2018</vt:lpstr>
      <vt:lpstr>Scintillating light yield: 2018</vt:lpstr>
      <vt:lpstr>Lateral shower profile: 2017</vt:lpstr>
      <vt:lpstr>Plans for the next test beam</vt:lpstr>
      <vt:lpstr>The SiPM used in the previous test beams</vt:lpstr>
      <vt:lpstr>New SiPMs under test</vt:lpstr>
      <vt:lpstr>A first look at the SiPMs</vt:lpstr>
      <vt:lpstr>A first look at the SiPMs</vt:lpstr>
      <vt:lpstr>Readout: Citiroc1A</vt:lpstr>
      <vt:lpstr>Citiroc1A: block scheme</vt:lpstr>
      <vt:lpstr>Citiroc1A: charge measurements</vt:lpstr>
      <vt:lpstr>Citiroc1A: trigger and timing</vt:lpstr>
      <vt:lpstr>The evaluation boards</vt:lpstr>
      <vt:lpstr>DT5702: SiPM qualification</vt:lpstr>
      <vt:lpstr>DT5702: SiPM qualification</vt:lpstr>
      <vt:lpstr>DT5702: SiPM qualification</vt:lpstr>
      <vt:lpstr>Dynamic range</vt:lpstr>
      <vt:lpstr>How to readout a “medium-size” calorimeter?</vt:lpstr>
      <vt:lpstr>How to readout a “medium-size” calorimeter?</vt:lpstr>
      <vt:lpstr>Test beam 2020</vt:lpstr>
      <vt:lpstr>A possible strategy for the assembly</vt:lpstr>
      <vt:lpstr>A possible strategy for the assembly</vt:lpstr>
      <vt:lpstr>A possible strategy for the assembly</vt:lpstr>
      <vt:lpstr>Conclusion</vt:lpstr>
      <vt:lpstr>Backup</vt:lpstr>
      <vt:lpstr>Dual-readout calorimetry </vt:lpstr>
      <vt:lpstr>The history of Dual Readout Fiber Calorimeter</vt:lpstr>
      <vt:lpstr>Energy resolution</vt:lpstr>
      <vt:lpstr>Particle Identification</vt:lpstr>
      <vt:lpstr>New SiPMs under test</vt:lpstr>
      <vt:lpstr>Citiroc1A: charge measurements (II)</vt:lpstr>
      <vt:lpstr>Signal Grouping</vt:lpstr>
    </vt:vector>
  </TitlesOfParts>
  <Company>Università Insubria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Romualdo Santoro</dc:creator>
  <cp:lastModifiedBy>Santoro Romualdo</cp:lastModifiedBy>
  <cp:revision>1627</cp:revision>
  <dcterms:created xsi:type="dcterms:W3CDTF">2018-02-28T06:03:58Z</dcterms:created>
  <dcterms:modified xsi:type="dcterms:W3CDTF">2019-11-06T00:12:21Z</dcterms:modified>
</cp:coreProperties>
</file>