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5" r:id="rId1"/>
  </p:sldMasterIdLst>
  <p:sldIdLst>
    <p:sldId id="305" r:id="rId2"/>
    <p:sldId id="363" r:id="rId3"/>
    <p:sldId id="364" r:id="rId4"/>
    <p:sldId id="342" r:id="rId5"/>
    <p:sldId id="257" r:id="rId6"/>
    <p:sldId id="343" r:id="rId7"/>
    <p:sldId id="344" r:id="rId8"/>
    <p:sldId id="345" r:id="rId9"/>
    <p:sldId id="290" r:id="rId10"/>
    <p:sldId id="291" r:id="rId11"/>
    <p:sldId id="293" r:id="rId12"/>
    <p:sldId id="294" r:id="rId13"/>
    <p:sldId id="292" r:id="rId14"/>
    <p:sldId id="296" r:id="rId15"/>
    <p:sldId id="297" r:id="rId16"/>
    <p:sldId id="36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0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4F580-F2FE-4259-BDE7-BBE18CC39151}" type="datetimeFigureOut">
              <a:rPr lang="zh-CN" altLang="en-US" smtClean="0"/>
              <a:t>2021/8/18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95101-84F1-480C-AF95-0ABB177CC90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8096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4F580-F2FE-4259-BDE7-BBE18CC39151}" type="datetimeFigureOut">
              <a:rPr lang="zh-CN" altLang="en-US" smtClean="0"/>
              <a:t>2021/8/18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95101-84F1-480C-AF95-0ABB177CC90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5639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4F580-F2FE-4259-BDE7-BBE18CC39151}" type="datetimeFigureOut">
              <a:rPr lang="zh-CN" altLang="en-US" smtClean="0"/>
              <a:t>2021/8/18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95101-84F1-480C-AF95-0ABB177CC90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5403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4F580-F2FE-4259-BDE7-BBE18CC39151}" type="datetimeFigureOut">
              <a:rPr lang="zh-CN" altLang="en-US" smtClean="0"/>
              <a:t>2021/8/18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95101-84F1-480C-AF95-0ABB177CC90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8207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4F580-F2FE-4259-BDE7-BBE18CC39151}" type="datetimeFigureOut">
              <a:rPr lang="zh-CN" altLang="en-US" smtClean="0"/>
              <a:t>2021/8/18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95101-84F1-480C-AF95-0ABB177CC90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4845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4F580-F2FE-4259-BDE7-BBE18CC39151}" type="datetimeFigureOut">
              <a:rPr lang="zh-CN" altLang="en-US" smtClean="0"/>
              <a:t>2021/8/18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95101-84F1-480C-AF95-0ABB177CC90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7009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4F580-F2FE-4259-BDE7-BBE18CC39151}" type="datetimeFigureOut">
              <a:rPr lang="zh-CN" altLang="en-US" smtClean="0"/>
              <a:t>2021/8/18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95101-84F1-480C-AF95-0ABB177CC90E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632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4F580-F2FE-4259-BDE7-BBE18CC39151}" type="datetimeFigureOut">
              <a:rPr lang="zh-CN" altLang="en-US" smtClean="0"/>
              <a:t>2021/8/18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95101-84F1-480C-AF95-0ABB177CC90E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666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4F580-F2FE-4259-BDE7-BBE18CC39151}" type="datetimeFigureOut">
              <a:rPr lang="zh-CN" altLang="en-US" smtClean="0"/>
              <a:t>2021/8/18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95101-84F1-480C-AF95-0ABB177CC90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0155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4F580-F2FE-4259-BDE7-BBE18CC39151}" type="datetimeFigureOut">
              <a:rPr lang="zh-CN" altLang="en-US" smtClean="0"/>
              <a:t>2021/8/18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95101-84F1-480C-AF95-0ABB177CC90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5510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4F580-F2FE-4259-BDE7-BBE18CC39151}" type="datetimeFigureOut">
              <a:rPr lang="zh-CN" altLang="en-US" smtClean="0"/>
              <a:t>2021/8/18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95101-84F1-480C-AF95-0ABB177CC90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8253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524F580-F2FE-4259-BDE7-BBE18CC39151}" type="datetimeFigureOut">
              <a:rPr lang="zh-CN" altLang="en-US" smtClean="0"/>
              <a:t>2021/8/18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95101-84F1-480C-AF95-0ABB177CC90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3378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9.tmp"/><Relationship Id="rId7" Type="http://schemas.openxmlformats.org/officeDocument/2006/relationships/image" Target="../media/image32.png"/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4.png"/><Relationship Id="rId5" Type="http://schemas.openxmlformats.org/officeDocument/2006/relationships/image" Target="../media/image31.tmp"/><Relationship Id="rId4" Type="http://schemas.openxmlformats.org/officeDocument/2006/relationships/image" Target="../media/image30.tm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0.png"/><Relationship Id="rId3" Type="http://schemas.openxmlformats.org/officeDocument/2006/relationships/image" Target="../media/image711.png"/><Relationship Id="rId7" Type="http://schemas.openxmlformats.org/officeDocument/2006/relationships/image" Target="../media/image750.png"/><Relationship Id="rId2" Type="http://schemas.openxmlformats.org/officeDocument/2006/relationships/image" Target="../media/image34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6.png"/><Relationship Id="rId5" Type="http://schemas.openxmlformats.org/officeDocument/2006/relationships/image" Target="../media/image7300.png"/><Relationship Id="rId4" Type="http://schemas.openxmlformats.org/officeDocument/2006/relationships/image" Target="../media/image35.png"/><Relationship Id="rId9" Type="http://schemas.openxmlformats.org/officeDocument/2006/relationships/image" Target="../media/image14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7" Type="http://schemas.openxmlformats.org/officeDocument/2006/relationships/image" Target="../media/image810.png"/><Relationship Id="rId2" Type="http://schemas.openxmlformats.org/officeDocument/2006/relationships/image" Target="../media/image36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0.png"/><Relationship Id="rId5" Type="http://schemas.openxmlformats.org/officeDocument/2006/relationships/image" Target="../media/image801.png"/><Relationship Id="rId4" Type="http://schemas.openxmlformats.org/officeDocument/2006/relationships/image" Target="../media/image94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00.png"/><Relationship Id="rId3" Type="http://schemas.openxmlformats.org/officeDocument/2006/relationships/image" Target="../media/image37.tmp"/><Relationship Id="rId7" Type="http://schemas.openxmlformats.org/officeDocument/2006/relationships/image" Target="../media/image39.tmp"/><Relationship Id="rId12" Type="http://schemas.openxmlformats.org/officeDocument/2006/relationships/image" Target="../media/image39.png"/><Relationship Id="rId2" Type="http://schemas.openxmlformats.org/officeDocument/2006/relationships/image" Target="../media/image1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1.png"/><Relationship Id="rId11" Type="http://schemas.openxmlformats.org/officeDocument/2006/relationships/image" Target="../media/image880.png"/><Relationship Id="rId5" Type="http://schemas.openxmlformats.org/officeDocument/2006/relationships/image" Target="../media/image871.png"/><Relationship Id="rId10" Type="http://schemas.openxmlformats.org/officeDocument/2006/relationships/image" Target="../media/image870.png"/><Relationship Id="rId4" Type="http://schemas.openxmlformats.org/officeDocument/2006/relationships/image" Target="../media/image38.png"/><Relationship Id="rId9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2.tmp"/><Relationship Id="rId7" Type="http://schemas.openxmlformats.org/officeDocument/2006/relationships/image" Target="../media/image45.png"/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tmp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0.png"/><Relationship Id="rId5" Type="http://schemas.openxmlformats.org/officeDocument/2006/relationships/image" Target="../media/image6.png"/><Relationship Id="rId4" Type="http://schemas.openxmlformats.org/officeDocument/2006/relationships/image" Target="../media/image3.tm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0.png"/><Relationship Id="rId3" Type="http://schemas.openxmlformats.org/officeDocument/2006/relationships/image" Target="../media/image132.png"/><Relationship Id="rId7" Type="http://schemas.openxmlformats.org/officeDocument/2006/relationships/image" Target="../media/image175.png"/><Relationship Id="rId12" Type="http://schemas.openxmlformats.org/officeDocument/2006/relationships/image" Target="../media/image9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1.png"/><Relationship Id="rId11" Type="http://schemas.openxmlformats.org/officeDocument/2006/relationships/image" Target="../media/image312.png"/><Relationship Id="rId5" Type="http://schemas.openxmlformats.org/officeDocument/2006/relationships/image" Target="../media/image151.png"/><Relationship Id="rId10" Type="http://schemas.openxmlformats.org/officeDocument/2006/relationships/image" Target="../media/image301.png"/><Relationship Id="rId4" Type="http://schemas.openxmlformats.org/officeDocument/2006/relationships/image" Target="../media/image142.png"/><Relationship Id="rId9" Type="http://schemas.openxmlformats.org/officeDocument/2006/relationships/image" Target="../media/image19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0.png"/><Relationship Id="rId3" Type="http://schemas.openxmlformats.org/officeDocument/2006/relationships/image" Target="../media/image211.png"/><Relationship Id="rId7" Type="http://schemas.openxmlformats.org/officeDocument/2006/relationships/image" Target="../media/image250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0.png"/><Relationship Id="rId11" Type="http://schemas.openxmlformats.org/officeDocument/2006/relationships/image" Target="../media/image290.png"/><Relationship Id="rId5" Type="http://schemas.openxmlformats.org/officeDocument/2006/relationships/image" Target="../media/image230.png"/><Relationship Id="rId10" Type="http://schemas.openxmlformats.org/officeDocument/2006/relationships/image" Target="../media/image280.png"/><Relationship Id="rId4" Type="http://schemas.openxmlformats.org/officeDocument/2006/relationships/image" Target="../media/image220.png"/><Relationship Id="rId9" Type="http://schemas.openxmlformats.org/officeDocument/2006/relationships/image" Target="../media/image27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5.tmp"/><Relationship Id="rId7" Type="http://schemas.openxmlformats.org/officeDocument/2006/relationships/image" Target="../media/image9.tmp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4.tmp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tmp"/><Relationship Id="rId11" Type="http://schemas.openxmlformats.org/officeDocument/2006/relationships/image" Target="../media/image13.png"/><Relationship Id="rId5" Type="http://schemas.openxmlformats.org/officeDocument/2006/relationships/image" Target="../media/image7.tmp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tmp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3" Type="http://schemas.openxmlformats.org/officeDocument/2006/relationships/image" Target="../media/image80.png"/><Relationship Id="rId7" Type="http://schemas.openxmlformats.org/officeDocument/2006/relationships/image" Target="../media/image120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11" Type="http://schemas.openxmlformats.org/officeDocument/2006/relationships/image" Target="../media/image11.tmp"/><Relationship Id="rId5" Type="http://schemas.openxmlformats.org/officeDocument/2006/relationships/image" Target="../media/image100.png"/><Relationship Id="rId10" Type="http://schemas.openxmlformats.org/officeDocument/2006/relationships/image" Target="../media/image10.tmp"/><Relationship Id="rId4" Type="http://schemas.openxmlformats.org/officeDocument/2006/relationships/image" Target="../media/image91.png"/><Relationship Id="rId9" Type="http://schemas.openxmlformats.org/officeDocument/2006/relationships/image" Target="../media/image14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7" Type="http://schemas.openxmlformats.org/officeDocument/2006/relationships/image" Target="../media/image25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3.tm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m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4.png"/><Relationship Id="rId4" Type="http://schemas.openxmlformats.org/officeDocument/2006/relationships/image" Target="../media/image1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59C319F-2799-4325-AAC0-F066E57E2B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0085" y="775916"/>
            <a:ext cx="7743829" cy="2416864"/>
          </a:xfrm>
        </p:spPr>
        <p:txBody>
          <a:bodyPr>
            <a:normAutofit/>
          </a:bodyPr>
          <a:lstStyle/>
          <a:p>
            <a:r>
              <a:rPr lang="en-US" altLang="zh-CN" sz="4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Study of the light axial-vector meson spectra</a:t>
            </a:r>
            <a:endParaRPr lang="zh-CN" alt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5B50FECD-14F9-41CF-8E13-F21D7F0607BE}"/>
              </a:ext>
            </a:extLst>
          </p:cNvPr>
          <p:cNvSpPr/>
          <p:nvPr/>
        </p:nvSpPr>
        <p:spPr>
          <a:xfrm>
            <a:off x="1690647" y="3229845"/>
            <a:ext cx="5599697" cy="870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Meng-</a:t>
            </a:r>
            <a:r>
              <a:rPr lang="en-US" altLang="zh-CN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chuan</a:t>
            </a:r>
            <a:r>
              <a:rPr lang="en-US" altLang="zh-CN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Du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 (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杜蒙川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)</a:t>
            </a:r>
          </a:p>
          <a:p>
            <a:pPr algn="ctr"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In collaboration with Prof. </a:t>
            </a:r>
            <a:r>
              <a:rPr lang="en-US" altLang="zh-CN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Qiang</a:t>
            </a:r>
            <a:r>
              <a:rPr lang="en-US" altLang="zh-CN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Zhao 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(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赵强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)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05F523B-F930-42D1-B37B-7475E71EEC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049" y="4307480"/>
            <a:ext cx="1385900" cy="13859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369DD01B-CE67-4487-A498-683880BAA385}"/>
              </a:ext>
            </a:extLst>
          </p:cNvPr>
          <p:cNvSpPr/>
          <p:nvPr/>
        </p:nvSpPr>
        <p:spPr>
          <a:xfrm>
            <a:off x="2782336" y="5900264"/>
            <a:ext cx="34163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第十三届全国粒子物理学术会议</a:t>
            </a:r>
            <a:endParaRPr lang="en-US" altLang="zh-CN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2021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年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8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月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18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日</a:t>
            </a:r>
            <a:endParaRPr lang="en-US" altLang="zh-CN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768104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屏幕剪辑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777" y="550989"/>
            <a:ext cx="3254166" cy="3024845"/>
          </a:xfrm>
          <a:prstGeom prst="rect">
            <a:avLst/>
          </a:prstGeom>
        </p:spPr>
      </p:pic>
      <p:pic>
        <p:nvPicPr>
          <p:cNvPr id="5" name="图片 4" descr="屏幕剪辑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877" y="550989"/>
            <a:ext cx="3117579" cy="2903421"/>
          </a:xfrm>
          <a:prstGeom prst="rect">
            <a:avLst/>
          </a:prstGeom>
        </p:spPr>
      </p:pic>
      <p:pic>
        <p:nvPicPr>
          <p:cNvPr id="6" name="图片 5" descr="屏幕剪辑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41" y="4196077"/>
            <a:ext cx="3203873" cy="2063437"/>
          </a:xfrm>
          <a:prstGeom prst="rect">
            <a:avLst/>
          </a:prstGeom>
        </p:spPr>
      </p:pic>
      <p:pic>
        <p:nvPicPr>
          <p:cNvPr id="7" name="图片 6" descr="屏幕剪辑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731" y="4196077"/>
            <a:ext cx="3138160" cy="201956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12D112B4-0086-41D1-90A4-3802D5393C27}"/>
                  </a:ext>
                </a:extLst>
              </p:cNvPr>
              <p:cNvSpPr txBox="1"/>
              <p:nvPr/>
            </p:nvSpPr>
            <p:spPr>
              <a:xfrm>
                <a:off x="0" y="0"/>
                <a:ext cx="4363491" cy="46166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Spectra in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𝐽</m:t>
                    </m:r>
                    <m:r>
                      <m:rPr>
                        <m:lit/>
                      </m:rPr>
                      <a:rPr lang="en-US" altLang="zh-CN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/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𝜓</m:t>
                    </m:r>
                  </m:oMath>
                </a14:m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decay</a:t>
                </a:r>
                <a:endPara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12D112B4-0086-41D1-90A4-3802D5393C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4363491" cy="461665"/>
              </a:xfrm>
              <a:prstGeom prst="rect">
                <a:avLst/>
              </a:prstGeom>
              <a:blipFill>
                <a:blip r:embed="rId6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CB84195F-C6D5-44C3-9892-3C803B77E0A4}"/>
                  </a:ext>
                </a:extLst>
              </p:cNvPr>
              <p:cNvSpPr txBox="1"/>
              <p:nvPr/>
            </p:nvSpPr>
            <p:spPr>
              <a:xfrm>
                <a:off x="1315844" y="3668751"/>
                <a:ext cx="660061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Fig.4 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𝜂𝜋𝜋</m:t>
                    </m:r>
                  </m:oMath>
                </a14:m>
                <a:r>
                  <a:rPr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(left) and 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𝐾</m:t>
                    </m:r>
                    <m:acc>
                      <m:accPr>
                        <m:chr m:val="̅"/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</m:acc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spectra of 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m:rPr>
                        <m:lit/>
                      </m:rPr>
                      <a:rPr lang="en-US" altLang="zh-CN" sz="16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𝛾</m:t>
                    </m:r>
                    <m:d>
                      <m:d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e>
                    </m:d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𝛾𝜂𝜋𝜋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𝐾</m:t>
                    </m:r>
                    <m:acc>
                      <m:accPr>
                        <m:chr m:val="̅"/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</m:acc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CB84195F-C6D5-44C3-9892-3C803B77E0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5844" y="3668751"/>
                <a:ext cx="6600612" cy="338554"/>
              </a:xfrm>
              <a:prstGeom prst="rect">
                <a:avLst/>
              </a:prstGeom>
              <a:blipFill>
                <a:blip r:embed="rId7"/>
                <a:stretch>
                  <a:fillRect l="-554" t="-5455" b="-236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DFC35387-44EC-4D8C-BC2A-770BD32FEE9D}"/>
                  </a:ext>
                </a:extLst>
              </p:cNvPr>
              <p:cNvSpPr txBox="1"/>
              <p:nvPr/>
            </p:nvSpPr>
            <p:spPr>
              <a:xfrm>
                <a:off x="1315844" y="6400800"/>
                <a:ext cx="660061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Fig.5 </a:t>
                </a:r>
                <a14:m>
                  <m:oMath xmlns:m="http://schemas.openxmlformats.org/officeDocument/2006/math">
                    <m:r>
                      <a:rPr lang="en-US" altLang="zh-CN" sz="1600" i="1">
                        <a:latin typeface="Cambria Math" panose="02040503050406030204" pitchFamily="18" charset="0"/>
                      </a:rPr>
                      <m:t>𝐾</m:t>
                    </m:r>
                    <m:acc>
                      <m:accPr>
                        <m:chr m:val="̅"/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</m:acc>
                  </m:oMath>
                </a14:m>
                <a:r>
                  <a:rPr lang="zh-CN" altLang="en-US" sz="1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(left)</a:t>
                </a:r>
                <a:r>
                  <a:rPr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altLang="zh-CN" sz="1600" i="1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altLang="zh-CN" sz="1600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(right) spectra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altLang="zh-CN" sz="1600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sz="1600" i="1">
                        <a:latin typeface="Cambria Math" panose="02040503050406030204" pitchFamily="18" charset="0"/>
                      </a:rPr>
                      <m:t>𝐾</m:t>
                    </m:r>
                    <m:acc>
                      <m:accPr>
                        <m:chr m:val="̅"/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</m:acc>
                    <m:r>
                      <a:rPr lang="en-US" altLang="zh-CN" sz="1600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endParaRPr lang="zh-CN" altLang="en-US" sz="16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DFC35387-44EC-4D8C-BC2A-770BD32FEE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5844" y="6400800"/>
                <a:ext cx="6600612" cy="338554"/>
              </a:xfrm>
              <a:prstGeom prst="rect">
                <a:avLst/>
              </a:prstGeom>
              <a:blipFill>
                <a:blip r:embed="rId8"/>
                <a:stretch>
                  <a:fillRect l="-554" t="-5357" b="-214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1F3A35D5-D828-4607-93A5-A22620C10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9EF4B-78C3-465F-A26D-296951CF7B54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0657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5377"/>
    </mc:Choice>
    <mc:Fallback xmlns="">
      <p:transition spd="slow" advTm="135377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屏幕剪辑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6" y="890400"/>
            <a:ext cx="3805826" cy="27957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721A7645-A869-4F52-A63C-042FC802C39E}"/>
                  </a:ext>
                </a:extLst>
              </p:cNvPr>
              <p:cNvSpPr txBox="1"/>
              <p:nvPr/>
            </p:nvSpPr>
            <p:spPr>
              <a:xfrm>
                <a:off x="4348747" y="569268"/>
                <a:ext cx="4487779" cy="17807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→3</m:t>
                          </m:r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sub>
                        <m:sup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𝑡𝑜𝑡𝑎𝑙</m:t>
                          </m:r>
                        </m:sup>
                      </m:sSubSup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.(</m:t>
                          </m:r>
                          <m:sSub>
                            <m:sSub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.(</m:t>
                          </m:r>
                          <m:sSub>
                            <m:sSub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𝜂</m:t>
                          </m:r>
                          <m:sSup>
                            <m:sSup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∼0.3%</m:t>
                      </m:r>
                    </m:oMath>
                  </m:oMathPara>
                </a14:m>
                <a:endParaRPr lang="en-US" altLang="zh-CN" sz="14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→3</m:t>
                          </m:r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sub>
                        <m:sup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𝑚𝑖𝑥</m:t>
                          </m:r>
                        </m:sup>
                      </m:sSubSup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.(</m:t>
                          </m:r>
                          <m:sSub>
                            <m:sSub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.(</m:t>
                          </m:r>
                          <m:sSub>
                            <m:sSub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𝜂</m:t>
                          </m:r>
                          <m:sSup>
                            <m:sSup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∼0.1%</m:t>
                      </m:r>
                    </m:oMath>
                  </m:oMathPara>
                </a14:m>
                <a:endParaRPr lang="en-US" altLang="zh-CN" sz="1400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721A7645-A869-4F52-A63C-042FC802C3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8747" y="569268"/>
                <a:ext cx="4487779" cy="178074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8E99CD66-0955-4139-B8CF-A27A8693516C}"/>
                  </a:ext>
                </a:extLst>
              </p:cNvPr>
              <p:cNvSpPr txBox="1"/>
              <p:nvPr/>
            </p:nvSpPr>
            <p:spPr>
              <a:xfrm>
                <a:off x="595054" y="3882022"/>
                <a:ext cx="354414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Fig.6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spectrum 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8E99CD66-0955-4139-B8CF-A27A869351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054" y="3882022"/>
                <a:ext cx="3544146" cy="338554"/>
              </a:xfrm>
              <a:prstGeom prst="rect">
                <a:avLst/>
              </a:prstGeom>
              <a:blipFill>
                <a:blip r:embed="rId4"/>
                <a:stretch>
                  <a:fillRect l="-1033" t="-5455" b="-236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9C4AD4B4-1CAA-4001-9322-E01E419BB5E6}"/>
                  </a:ext>
                </a:extLst>
              </p:cNvPr>
              <p:cNvSpPr txBox="1"/>
              <p:nvPr/>
            </p:nvSpPr>
            <p:spPr>
              <a:xfrm>
                <a:off x="4348748" y="2624741"/>
                <a:ext cx="4348755" cy="8042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𝜒</m:t>
                              </m:r>
                            </m:e>
                            <m:sub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→3</m:t>
                          </m:r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sub>
                      </m:sSub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.(</m:t>
                          </m:r>
                          <m:sSub>
                            <m:sSub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𝜒</m:t>
                              </m:r>
                            </m:e>
                            <m:sub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d>
                            <m:d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  <m:t>𝜒</m:t>
                                  </m:r>
                                </m:e>
                                <m:sub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sSub>
                                <m:sSubPr>
                                  <m:ctrlP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  <m:sSup>
                                <m:sSupPr>
                                  <m:ctrlP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e>
                          </m:d>
                        </m:den>
                      </m:f>
                    </m:oMath>
                  </m:oMathPara>
                </a14:m>
                <a:endParaRPr lang="en-US" altLang="zh-CN" sz="14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0.31±0.16</m:t>
                          </m:r>
                          <m:d>
                            <m:d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𝑠𝑡𝑎𝑡</m:t>
                              </m:r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</m:d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±0.14</m:t>
                          </m:r>
                          <m:d>
                            <m:d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𝑠𝑦𝑠</m:t>
                              </m:r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</m:d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±0.03</m:t>
                          </m:r>
                          <m:d>
                            <m:d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𝑝𝑎𝑟𝑎</m:t>
                              </m:r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</m:d>
                        </m:e>
                      </m:d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9C4AD4B4-1CAA-4001-9322-E01E419BB5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8748" y="2624741"/>
                <a:ext cx="4348755" cy="80425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本框 6">
            <a:extLst>
              <a:ext uri="{FF2B5EF4-FFF2-40B4-BE49-F238E27FC236}">
                <a16:creationId xmlns:a16="http://schemas.microsoft.com/office/drawing/2014/main" id="{E149AC54-6F1F-47BB-ADEA-E67833F89244}"/>
              </a:ext>
            </a:extLst>
          </p:cNvPr>
          <p:cNvSpPr txBox="1"/>
          <p:nvPr/>
        </p:nvSpPr>
        <p:spPr>
          <a:xfrm>
            <a:off x="4348747" y="2064939"/>
            <a:ext cx="45624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Our result is consistent with BESIII measurement [1]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EE8F248B-B38B-4328-90EB-DBE2B2EF0FB3}"/>
              </a:ext>
            </a:extLst>
          </p:cNvPr>
          <p:cNvSpPr txBox="1"/>
          <p:nvPr/>
        </p:nvSpPr>
        <p:spPr>
          <a:xfrm>
            <a:off x="605239" y="6020124"/>
            <a:ext cx="751650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[1] M. </a:t>
            </a:r>
            <a:r>
              <a:rPr lang="en-US" altLang="zh-CN" sz="1400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Ablikim</a:t>
            </a:r>
            <a:r>
              <a:rPr lang="en-US" altLang="zh-CN" sz="14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al., PRD 83, 032003 (2011). </a:t>
            </a:r>
          </a:p>
          <a:p>
            <a:r>
              <a:rPr lang="en-US" altLang="zh-CN" sz="14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[2] V. </a:t>
            </a:r>
            <a:r>
              <a:rPr lang="en-US" altLang="zh-CN" sz="1400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Dorofeev</a:t>
            </a:r>
            <a:r>
              <a:rPr lang="en-US" altLang="zh-CN" sz="14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al., EPJ A47,68(2011).</a:t>
            </a:r>
          </a:p>
          <a:p>
            <a:r>
              <a:rPr lang="en-US" altLang="zh-CN" sz="14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[3] N.N. </a:t>
            </a:r>
            <a:r>
              <a:rPr lang="en-US" altLang="zh-CN" sz="1400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Achasov</a:t>
            </a:r>
            <a:r>
              <a:rPr lang="en-US" altLang="zh-CN" sz="14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1400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G.N.Shestakov</a:t>
            </a:r>
            <a:r>
              <a:rPr lang="en-US" altLang="zh-CN" sz="14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Nucl.Part.Phys.Proc.287,89(2017).</a:t>
            </a:r>
            <a:endParaRPr lang="zh-CN" altLang="en-US" sz="1400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39120CE5-AD57-4E54-B287-504D2C7F8AD4}"/>
                  </a:ext>
                </a:extLst>
              </p:cNvPr>
              <p:cNvSpPr txBox="1"/>
              <p:nvPr/>
            </p:nvSpPr>
            <p:spPr>
              <a:xfrm>
                <a:off x="4348747" y="3619508"/>
                <a:ext cx="4671427" cy="12683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large isospin violation from Ref.[2] requires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→3</m:t>
                          </m:r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𝜋</m:t>
                          </m:r>
                        </m:sub>
                      </m:sSub>
                      <m:r>
                        <a:rPr lang="en-US" altLang="zh-CN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.(</m:t>
                          </m:r>
                          <m:sSub>
                            <m:sSub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.(</m:t>
                          </m:r>
                          <m:sSub>
                            <m:sSub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𝜂</m:t>
                          </m:r>
                          <m:sSup>
                            <m:sSup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CN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2.5±0.9</m:t>
                          </m:r>
                        </m:e>
                      </m:d>
                      <m:r>
                        <a:rPr lang="en-US" altLang="zh-CN" sz="1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zh-CN" altLang="en-US" sz="16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39120CE5-AD57-4E54-B287-504D2C7F8A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8747" y="3619508"/>
                <a:ext cx="4671427" cy="1268361"/>
              </a:xfrm>
              <a:prstGeom prst="rect">
                <a:avLst/>
              </a:prstGeom>
              <a:blipFill>
                <a:blip r:embed="rId6"/>
                <a:stretch>
                  <a:fillRect l="-6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D315FBBD-BA1B-4703-82BA-5D7A20037100}"/>
                  </a:ext>
                </a:extLst>
              </p:cNvPr>
              <p:cNvSpPr txBox="1"/>
              <p:nvPr/>
            </p:nvSpPr>
            <p:spPr>
              <a:xfrm>
                <a:off x="542921" y="4483090"/>
                <a:ext cx="3805826" cy="5207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sSubSup>
                          <m:sSubSup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→3</m:t>
                        </m:r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.(</m:t>
                        </m:r>
                        <m:sSubSup>
                          <m:sSubSup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.(</m:t>
                        </m:r>
                        <m:sSubSup>
                          <m:sSubSup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𝜂</m:t>
                        </m:r>
                        <m:sSup>
                          <m:sSup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∼5%</m:t>
                    </m:r>
                  </m:oMath>
                </a14:m>
                <a:r>
                  <a:rPr lang="en-US" altLang="zh-CN" sz="1600" dirty="0"/>
                  <a:t>.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D315FBBD-BA1B-4703-82BA-5D7A200371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921" y="4483090"/>
                <a:ext cx="3805826" cy="520720"/>
              </a:xfrm>
              <a:prstGeom prst="rect">
                <a:avLst/>
              </a:prstGeom>
              <a:blipFill>
                <a:blip r:embed="rId7"/>
                <a:stretch>
                  <a:fillRect b="-11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1FC5D724-7710-45C7-A71B-3ADC09851197}"/>
                  </a:ext>
                </a:extLst>
              </p:cNvPr>
              <p:cNvSpPr txBox="1"/>
              <p:nvPr/>
            </p:nvSpPr>
            <p:spPr>
              <a:xfrm>
                <a:off x="4348747" y="5136680"/>
                <a:ext cx="4348756" cy="8344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Single specific mechanism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6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16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sz="16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6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16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mixing, 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𝜅</m:t>
                    </m:r>
                    <m:acc>
                      <m:accPr>
                        <m:chr m:val="̅"/>
                        <m:ctrlP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16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</m:acc>
                  </m:oMath>
                </a14:m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16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zh-CN" sz="16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acc>
                      <m:accPr>
                        <m:chr m:val="̅"/>
                        <m:ctrlP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16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</m:acc>
                  </m:oMath>
                </a14:m>
                <a:r>
                  <a:rPr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rescattering)</a:t>
                </a:r>
                <a:r>
                  <a:rPr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cannot explain the large isospin violation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6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16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[3].</a:t>
                </a:r>
                <a:endParaRPr lang="zh-CN" alt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1FC5D724-7710-45C7-A71B-3ADC098511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8747" y="5136680"/>
                <a:ext cx="4348756" cy="834459"/>
              </a:xfrm>
              <a:prstGeom prst="rect">
                <a:avLst/>
              </a:prstGeom>
              <a:blipFill>
                <a:blip r:embed="rId8"/>
                <a:stretch>
                  <a:fillRect l="-700" t="-2190" r="-1120" b="-80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71298416-D641-49DD-9BA5-2DB955D0163F}"/>
                  </a:ext>
                </a:extLst>
              </p:cNvPr>
              <p:cNvSpPr txBox="1"/>
              <p:nvPr/>
            </p:nvSpPr>
            <p:spPr>
              <a:xfrm>
                <a:off x="0" y="0"/>
                <a:ext cx="4363491" cy="46166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altLang="zh-CN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)→3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𝜋</m:t>
                      </m:r>
                    </m:oMath>
                  </m:oMathPara>
                </a14:m>
                <a:endPara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71298416-D641-49DD-9BA5-2DB955D016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4363491" cy="461665"/>
              </a:xfrm>
              <a:prstGeom prst="rect">
                <a:avLst/>
              </a:prstGeom>
              <a:blipFill>
                <a:blip r:embed="rId9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C2805763-F4FB-4219-8488-24A175160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9EF4B-78C3-465F-A26D-296951CF7B54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1218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438"/>
    </mc:Choice>
    <mc:Fallback xmlns="">
      <p:transition spd="slow" advTm="62438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屏幕剪辑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094" y="958024"/>
            <a:ext cx="4722216" cy="29729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59B2BB68-3130-44F4-8791-A8538B6A7D3E}"/>
                  </a:ext>
                </a:extLst>
              </p:cNvPr>
              <p:cNvSpPr txBox="1"/>
              <p:nvPr/>
            </p:nvSpPr>
            <p:spPr>
              <a:xfrm>
                <a:off x="0" y="0"/>
                <a:ext cx="4363491" cy="46166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→3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𝜋</m:t>
                      </m:r>
                    </m:oMath>
                  </m:oMathPara>
                </a14:m>
                <a:endPara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59B2BB68-3130-44F4-8791-A8538B6A7D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4363491" cy="461665"/>
              </a:xfrm>
              <a:prstGeom prst="rect">
                <a:avLst/>
              </a:prstGeom>
              <a:blipFill>
                <a:blip r:embed="rId3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80AC3BD5-998B-4601-9719-AF141CF7534F}"/>
                  </a:ext>
                </a:extLst>
              </p:cNvPr>
              <p:cNvSpPr txBox="1"/>
              <p:nvPr/>
            </p:nvSpPr>
            <p:spPr>
              <a:xfrm>
                <a:off x="3402496" y="4090813"/>
                <a:ext cx="299684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Fig.8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spectrum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𝜋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80AC3BD5-998B-4601-9719-AF141CF753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2496" y="4090813"/>
                <a:ext cx="2996846" cy="276999"/>
              </a:xfrm>
              <a:prstGeom prst="rect">
                <a:avLst/>
              </a:prstGeom>
              <a:blipFill>
                <a:blip r:embed="rId4"/>
                <a:stretch>
                  <a:fillRect l="-4675" t="-28261" r="-610" b="-5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A00BBD04-9E76-476B-85F5-FFB9CFF97DD8}"/>
                  </a:ext>
                </a:extLst>
              </p:cNvPr>
              <p:cNvSpPr txBox="1"/>
              <p:nvPr/>
            </p:nvSpPr>
            <p:spPr>
              <a:xfrm>
                <a:off x="543054" y="4551609"/>
                <a:ext cx="868563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𝜋</m:t>
                    </m:r>
                    <m:sSub>
                      <m:sSub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→4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can be factorized for the large momentum of the pion recoiling against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The intensity and width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sSub>
                      <m:sSub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𝜋</m:t>
                    </m:r>
                  </m:oMath>
                </a14:m>
                <a:r>
                  <a:rPr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through triangle mechanism are consistent with Ref. [1][2]</a:t>
                </a:r>
                <a:endParaRPr lang="zh-CN" alt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A00BBD04-9E76-476B-85F5-FFB9CFF97D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054" y="4551609"/>
                <a:ext cx="8685634" cy="584775"/>
              </a:xfrm>
              <a:prstGeom prst="rect">
                <a:avLst/>
              </a:prstGeom>
              <a:blipFill>
                <a:blip r:embed="rId5"/>
                <a:stretch>
                  <a:fillRect l="-351" t="-3125" b="-125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3DA8755F-F943-40FD-89BA-4E9FE2760D13}"/>
                  </a:ext>
                </a:extLst>
              </p:cNvPr>
              <p:cNvSpPr txBox="1"/>
              <p:nvPr/>
            </p:nvSpPr>
            <p:spPr>
              <a:xfrm>
                <a:off x="1671350" y="5366033"/>
                <a:ext cx="3462291" cy="664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𝜌𝜋</m:t>
                          </m:r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≃0.6%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3DA8755F-F943-40FD-89BA-4E9FE2760D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1350" y="5366033"/>
                <a:ext cx="3462291" cy="66422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5F24A323-76A7-41EB-806F-87DBCF32F15C}"/>
                  </a:ext>
                </a:extLst>
              </p:cNvPr>
              <p:cNvSpPr txBox="1"/>
              <p:nvPr/>
            </p:nvSpPr>
            <p:spPr>
              <a:xfrm>
                <a:off x="4955930" y="5513477"/>
                <a:ext cx="152638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Γ</m:t>
                    </m:r>
                    <m:r>
                      <a:rPr lang="en-US" altLang="zh-CN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≃150</m:t>
                    </m:r>
                  </m:oMath>
                </a14:m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MeV</a:t>
                </a:r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5F24A323-76A7-41EB-806F-87DBCF32F1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5930" y="5513477"/>
                <a:ext cx="1526380" cy="369332"/>
              </a:xfrm>
              <a:prstGeom prst="rect">
                <a:avLst/>
              </a:prstGeom>
              <a:blipFill>
                <a:blip r:embed="rId7"/>
                <a:stretch>
                  <a:fillRect t="-8197" r="-2800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矩形 7"/>
          <p:cNvSpPr/>
          <p:nvPr/>
        </p:nvSpPr>
        <p:spPr>
          <a:xfrm>
            <a:off x="4121202" y="6206199"/>
            <a:ext cx="4066287" cy="5263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0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[1] M. </a:t>
            </a:r>
            <a:r>
              <a:rPr lang="en-US" altLang="zh-CN" sz="1000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Mikhasenko</a:t>
            </a:r>
            <a:r>
              <a:rPr lang="en-US" altLang="zh-CN" sz="10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B. </a:t>
            </a:r>
            <a:r>
              <a:rPr lang="en-US" altLang="zh-CN" sz="1000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Ketzer</a:t>
            </a:r>
            <a:r>
              <a:rPr lang="en-US" altLang="zh-CN" sz="10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A. </a:t>
            </a:r>
            <a:r>
              <a:rPr lang="en-US" altLang="zh-CN" sz="1000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Sarantsev</a:t>
            </a:r>
            <a:r>
              <a:rPr lang="en-US" altLang="zh-CN" sz="10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PRD 91,094015 (2015)</a:t>
            </a:r>
          </a:p>
          <a:p>
            <a:pPr>
              <a:lnSpc>
                <a:spcPct val="150000"/>
              </a:lnSpc>
            </a:pPr>
            <a:r>
              <a:rPr lang="en-US" altLang="zh-CN" sz="10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[2] F. </a:t>
            </a:r>
            <a:r>
              <a:rPr lang="en-US" altLang="zh-CN" sz="1000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Aceti</a:t>
            </a:r>
            <a:r>
              <a:rPr lang="en-US" altLang="zh-CN" sz="10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1000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L.R.Dai</a:t>
            </a:r>
            <a:r>
              <a:rPr lang="en-US" altLang="zh-CN" sz="10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E. </a:t>
            </a:r>
            <a:r>
              <a:rPr lang="en-US" altLang="zh-CN" sz="1000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Oset</a:t>
            </a:r>
            <a:r>
              <a:rPr lang="en-US" altLang="zh-CN" sz="10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PRD 94,096015(2016)</a:t>
            </a: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7789CB57-8266-4AB8-9FDC-043DF828E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9EF4B-78C3-465F-A26D-296951CF7B54}" type="slidenum">
              <a:rPr lang="zh-CN" altLang="en-US" smtClean="0"/>
              <a:t>12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65993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259"/>
    </mc:Choice>
    <mc:Fallback xmlns="">
      <p:transition spd="slow" advTm="22259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2CC76B4C-3266-4C04-A4BF-E15B65D5D3D0}"/>
                  </a:ext>
                </a:extLst>
              </p:cNvPr>
              <p:cNvSpPr txBox="1"/>
              <p:nvPr/>
            </p:nvSpPr>
            <p:spPr>
              <a:xfrm>
                <a:off x="0" y="0"/>
                <a:ext cx="4363491" cy="46166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→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𝜙𝜋</m:t>
                      </m:r>
                    </m:oMath>
                  </m:oMathPara>
                </a14:m>
                <a:endPara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2CC76B4C-3266-4C04-A4BF-E15B65D5D3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4363491" cy="461665"/>
              </a:xfrm>
              <a:prstGeom prst="rect">
                <a:avLst/>
              </a:prstGeom>
              <a:blipFill>
                <a:blip r:embed="rId2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组合 11">
            <a:extLst>
              <a:ext uri="{FF2B5EF4-FFF2-40B4-BE49-F238E27FC236}">
                <a16:creationId xmlns:a16="http://schemas.microsoft.com/office/drawing/2014/main" id="{47312D9E-90B3-49EC-86D9-B935E094FBE7}"/>
              </a:ext>
            </a:extLst>
          </p:cNvPr>
          <p:cNvGrpSpPr/>
          <p:nvPr/>
        </p:nvGrpSpPr>
        <p:grpSpPr>
          <a:xfrm>
            <a:off x="119968" y="590291"/>
            <a:ext cx="7556510" cy="2925976"/>
            <a:chOff x="572729" y="590291"/>
            <a:chExt cx="7556510" cy="2925976"/>
          </a:xfrm>
        </p:grpSpPr>
        <p:pic>
          <p:nvPicPr>
            <p:cNvPr id="4" name="图片 3" descr="屏幕剪辑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729" y="590291"/>
              <a:ext cx="7408296" cy="2377044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" name="文本框 1">
                  <a:extLst>
                    <a:ext uri="{FF2B5EF4-FFF2-40B4-BE49-F238E27FC236}">
                      <a16:creationId xmlns:a16="http://schemas.microsoft.com/office/drawing/2014/main" id="{805932E4-484C-4F2B-A289-CCE2288B0C30}"/>
                    </a:ext>
                  </a:extLst>
                </p:cNvPr>
                <p:cNvSpPr txBox="1"/>
                <p:nvPr/>
              </p:nvSpPr>
              <p:spPr>
                <a:xfrm>
                  <a:off x="1014761" y="2967334"/>
                  <a:ext cx="7114478" cy="5489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Fig.7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a14:m>
                  <a:r>
                    <a:rPr lang="zh-CN" altLang="en-US" sz="1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zh-CN" sz="1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spectra of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sSup>
                        <m:sSup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a14:m>
                  <a:r>
                    <a:rPr lang="zh-CN" altLang="en-US" sz="1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zh-CN" sz="1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evaluated at </a:t>
                  </a: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rad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</m:oMath>
                  </a14:m>
                  <a:r>
                    <a:rPr lang="zh-CN" altLang="en-US" sz="1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zh-CN" sz="1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(left) and </a:t>
                  </a: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rad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=1.4</m:t>
                      </m:r>
                    </m:oMath>
                  </a14:m>
                  <a:r>
                    <a:rPr lang="zh-CN" altLang="en-US" sz="1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zh-CN" sz="1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GeV (right). The </a:t>
                  </a:r>
                  <a14:m>
                    <m:oMath xmlns:m="http://schemas.openxmlformats.org/officeDocument/2006/math"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𝜙</m:t>
                      </m:r>
                      <m:sSup>
                        <m:sSup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a14:m>
                  <a:r>
                    <a:rPr lang="zh-CN" altLang="en-US" sz="1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zh-CN" sz="1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signal is produced by OZI evading triangle mechanism.</a:t>
                  </a:r>
                  <a:endParaRPr lang="zh-CN" alt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2" name="文本框 1">
                  <a:extLst>
                    <a:ext uri="{FF2B5EF4-FFF2-40B4-BE49-F238E27FC236}">
                      <a16:creationId xmlns:a16="http://schemas.microsoft.com/office/drawing/2014/main" id="{805932E4-484C-4F2B-A289-CCE2288B0C3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4761" y="2967334"/>
                  <a:ext cx="7114478" cy="548933"/>
                </a:xfrm>
                <a:prstGeom prst="rect">
                  <a:avLst/>
                </a:prstGeom>
                <a:blipFill>
                  <a:blip r:embed="rId4"/>
                  <a:stretch>
                    <a:fillRect l="-257" t="-1111" b="-10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46028DC3-592E-4C25-9DB2-ED7A077A2899}"/>
                  </a:ext>
                </a:extLst>
              </p:cNvPr>
              <p:cNvSpPr txBox="1"/>
              <p:nvPr/>
            </p:nvSpPr>
            <p:spPr>
              <a:xfrm>
                <a:off x="6171841" y="1626839"/>
                <a:ext cx="1684020" cy="3100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CN" sz="1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rad>
                    <m:r>
                      <a:rPr lang="en-US" altLang="zh-CN" sz="1400" i="1">
                        <a:latin typeface="Cambria Math" panose="02040503050406030204" pitchFamily="18" charset="0"/>
                      </a:rPr>
                      <m:t>=1.4</m:t>
                    </m:r>
                  </m:oMath>
                </a14:m>
                <a:r>
                  <a:rPr lang="zh-CN" altLang="en-US" sz="1400" i="1" dirty="0">
                    <a:latin typeface="Cambria Math" panose="02040503050406030204" pitchFamily="18" charset="0"/>
                  </a:rPr>
                  <a:t> </a:t>
                </a:r>
                <a:r>
                  <a:rPr lang="en-US" altLang="zh-CN" sz="1400" i="1" dirty="0">
                    <a:latin typeface="Cambria Math" panose="02040503050406030204" pitchFamily="18" charset="0"/>
                  </a:rPr>
                  <a:t>GeV </a:t>
                </a:r>
                <a:endParaRPr lang="zh-CN" altLang="en-US" sz="14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46028DC3-592E-4C25-9DB2-ED7A077A28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1841" y="1626839"/>
                <a:ext cx="1684020" cy="310085"/>
              </a:xfrm>
              <a:prstGeom prst="rect">
                <a:avLst/>
              </a:prstGeom>
              <a:blipFill>
                <a:blip r:embed="rId5"/>
                <a:stretch>
                  <a:fillRect t="-3922" b="-176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288DA7CC-BBD3-4773-9C53-51BDDD9296E0}"/>
                  </a:ext>
                </a:extLst>
              </p:cNvPr>
              <p:cNvSpPr txBox="1"/>
              <p:nvPr/>
            </p:nvSpPr>
            <p:spPr>
              <a:xfrm>
                <a:off x="2162638" y="1613414"/>
                <a:ext cx="1684020" cy="3334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rad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288DA7CC-BBD3-4773-9C53-51BDDD9296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2638" y="1613414"/>
                <a:ext cx="1684020" cy="33348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组合 12">
            <a:extLst>
              <a:ext uri="{FF2B5EF4-FFF2-40B4-BE49-F238E27FC236}">
                <a16:creationId xmlns:a16="http://schemas.microsoft.com/office/drawing/2014/main" id="{1A8BB3B8-00B3-4F7E-B29F-E01ED8A1C778}"/>
              </a:ext>
            </a:extLst>
          </p:cNvPr>
          <p:cNvGrpSpPr/>
          <p:nvPr/>
        </p:nvGrpSpPr>
        <p:grpSpPr>
          <a:xfrm>
            <a:off x="363526" y="3701749"/>
            <a:ext cx="6966264" cy="2691106"/>
            <a:chOff x="1014761" y="3545327"/>
            <a:chExt cx="6966264" cy="2691106"/>
          </a:xfrm>
        </p:grpSpPr>
        <p:pic>
          <p:nvPicPr>
            <p:cNvPr id="9" name="图片 8" descr="屏幕剪辑">
              <a:extLst>
                <a:ext uri="{FF2B5EF4-FFF2-40B4-BE49-F238E27FC236}">
                  <a16:creationId xmlns:a16="http://schemas.microsoft.com/office/drawing/2014/main" id="{803B9F08-C49E-4038-B11D-1001B84DA0C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4761" y="3613863"/>
              <a:ext cx="2879670" cy="2179599"/>
            </a:xfrm>
            <a:prstGeom prst="rect">
              <a:avLst/>
            </a:prstGeom>
          </p:spPr>
        </p:pic>
        <p:pic>
          <p:nvPicPr>
            <p:cNvPr id="10" name="图片 9" descr="屏幕剪辑">
              <a:extLst>
                <a:ext uri="{FF2B5EF4-FFF2-40B4-BE49-F238E27FC236}">
                  <a16:creationId xmlns:a16="http://schemas.microsoft.com/office/drawing/2014/main" id="{F6FBD280-81FB-452F-B102-EFBA166CDEF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28961" y="3545327"/>
              <a:ext cx="2145578" cy="2248135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" name="文本框 10">
                  <a:extLst>
                    <a:ext uri="{FF2B5EF4-FFF2-40B4-BE49-F238E27FC236}">
                      <a16:creationId xmlns:a16="http://schemas.microsoft.com/office/drawing/2014/main" id="{FDBE240B-4FDB-470F-884D-9BB345ED9661}"/>
                    </a:ext>
                  </a:extLst>
                </p:cNvPr>
                <p:cNvSpPr txBox="1"/>
                <p:nvPr/>
              </p:nvSpPr>
              <p:spPr>
                <a:xfrm>
                  <a:off x="1154097" y="5903650"/>
                  <a:ext cx="6826928" cy="33278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Fig.8 </a:t>
                  </a:r>
                  <a14:m>
                    <m:oMath xmlns:m="http://schemas.openxmlformats.org/officeDocument/2006/math">
                      <m:r>
                        <a:rPr lang="en-US" altLang="zh-CN" sz="14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𝜙</m:t>
                      </m:r>
                      <m:sSup>
                        <m:sSupPr>
                          <m:ctrlPr>
                            <a:rPr lang="en-US" altLang="zh-CN" sz="1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zh-CN" sz="14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altLang="zh-CN" sz="14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</m:sup>
                      </m:sSup>
                    </m:oMath>
                  </a14:m>
                  <a:r>
                    <a:rPr lang="zh-CN" altLang="en-US" sz="1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zh-CN" sz="1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spectrum (left) and the </a:t>
                  </a:r>
                  <a:r>
                    <a:rPr lang="en-US" altLang="zh-CN" sz="14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Dalitz</a:t>
                  </a:r>
                  <a:r>
                    <a:rPr lang="en-US" altLang="zh-CN" sz="1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plot (right) of </a:t>
                  </a:r>
                  <a14:m>
                    <m:oMath xmlns:m="http://schemas.openxmlformats.org/officeDocument/2006/math">
                      <m:r>
                        <a:rPr lang="en-US" altLang="zh-CN" sz="14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𝐽</m:t>
                      </m:r>
                      <m:r>
                        <m:rPr>
                          <m:lit/>
                        </m:rPr>
                        <a:rPr lang="en-US" altLang="zh-CN" sz="14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/</m:t>
                      </m:r>
                      <m:r>
                        <a:rPr lang="en-US" altLang="zh-CN" sz="14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𝜓</m:t>
                      </m:r>
                      <m:r>
                        <a:rPr lang="en-US" altLang="zh-CN" sz="14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altLang="zh-CN" sz="1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zh-CN" sz="14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altLang="zh-CN" sz="14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±</m:t>
                          </m:r>
                        </m:sup>
                      </m:sSup>
                      <m:sSubSup>
                        <m:sSubSupPr>
                          <m:ctrlPr>
                            <a:rPr lang="en-US" altLang="zh-CN" sz="1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altLang="zh-CN" sz="14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CN" sz="14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CN" sz="14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∓</m:t>
                          </m:r>
                        </m:sup>
                      </m:sSubSup>
                      <m:r>
                        <a:rPr lang="en-US" altLang="zh-CN" sz="14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→</m:t>
                      </m:r>
                      <m:r>
                        <a:rPr lang="en-US" altLang="zh-CN" sz="14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𝜙</m:t>
                      </m:r>
                      <m:sSup>
                        <m:sSupPr>
                          <m:ctrlPr>
                            <a:rPr lang="en-US" altLang="zh-CN" sz="1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zh-CN" sz="14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altLang="zh-CN" sz="14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altLang="zh-CN" sz="1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zh-CN" sz="14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altLang="zh-CN" sz="14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</m:sup>
                      </m:sSup>
                    </m:oMath>
                  </a14:m>
                  <a:endParaRPr lang="zh-CN" alt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11" name="文本框 10">
                  <a:extLst>
                    <a:ext uri="{FF2B5EF4-FFF2-40B4-BE49-F238E27FC236}">
                      <a16:creationId xmlns:a16="http://schemas.microsoft.com/office/drawing/2014/main" id="{FDBE240B-4FDB-470F-884D-9BB345ED966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54097" y="5903650"/>
                  <a:ext cx="6826928" cy="332783"/>
                </a:xfrm>
                <a:prstGeom prst="rect">
                  <a:avLst/>
                </a:prstGeom>
                <a:blipFill>
                  <a:blip r:embed="rId9"/>
                  <a:stretch>
                    <a:fillRect l="-268" b="-16364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2A0E0820-3B00-4E2C-A24A-AF9BA089DD57}"/>
              </a:ext>
            </a:extLst>
          </p:cNvPr>
          <p:cNvGrpSpPr/>
          <p:nvPr/>
        </p:nvGrpSpPr>
        <p:grpSpPr>
          <a:xfrm>
            <a:off x="5818236" y="3493816"/>
            <a:ext cx="3420056" cy="2247304"/>
            <a:chOff x="5932263" y="3651818"/>
            <a:chExt cx="3420056" cy="224730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文本框 13">
                  <a:extLst>
                    <a:ext uri="{FF2B5EF4-FFF2-40B4-BE49-F238E27FC236}">
                      <a16:creationId xmlns:a16="http://schemas.microsoft.com/office/drawing/2014/main" id="{2D6C5F58-E367-499F-AD9A-8894B1C40A89}"/>
                    </a:ext>
                  </a:extLst>
                </p:cNvPr>
                <p:cNvSpPr txBox="1"/>
                <p:nvPr/>
              </p:nvSpPr>
              <p:spPr>
                <a:xfrm>
                  <a:off x="5932263" y="3651818"/>
                  <a:ext cx="3211737" cy="98430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US" altLang="zh-CN" sz="1200" b="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On-shel</a:t>
                  </a:r>
                  <a:r>
                    <a:rPr lang="en-US" altLang="zh-CN" sz="12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 branching ratio (at </a:t>
                  </a:r>
                  <a14:m>
                    <m:oMath xmlns:m="http://schemas.openxmlformats.org/officeDocument/2006/math">
                      <m:r>
                        <a:rPr lang="en-US" altLang="zh-CN" sz="1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𝛽</m:t>
                      </m:r>
                      <m:r>
                        <a:rPr lang="en-US" altLang="zh-CN" sz="1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=2</m:t>
                      </m:r>
                    </m:oMath>
                  </a14:m>
                  <a:r>
                    <a:rPr lang="en-US" altLang="zh-CN" sz="12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)</a:t>
                  </a:r>
                  <a:endParaRPr lang="en-US" altLang="zh-CN" sz="1200" b="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>
                    <a:lnSpc>
                      <a:spcPct val="15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altLang="zh-CN" sz="12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12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altLang="zh-CN" sz="1200" b="0" i="1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altLang="zh-CN" sz="12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en-US" altLang="zh-CN" sz="1200" b="0" i="1" smtClean="0">
                                <a:latin typeface="Cambria Math" panose="02040503050406030204" pitchFamily="18" charset="0"/>
                              </a:rPr>
                              <m:t>.(</m:t>
                            </m:r>
                            <m:sSubSup>
                              <m:sSubSupPr>
                                <m:ctrlPr>
                                  <a:rPr lang="en-US" altLang="zh-CN" sz="1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12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altLang="zh-CN" sz="1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altLang="zh-CN" sz="12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bSup>
                            <m:r>
                              <a:rPr lang="en-US" altLang="zh-CN" sz="1200" b="0" i="1" smtClean="0"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altLang="zh-CN" sz="1200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  <m:sSup>
                              <m:sSupPr>
                                <m:ctrlPr>
                                  <a:rPr lang="en-US" altLang="zh-CN" sz="1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1200" b="0" i="1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p>
                                <m:r>
                                  <a:rPr lang="en-US" altLang="zh-CN" sz="12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  <m:r>
                              <a:rPr lang="en-US" altLang="zh-CN" sz="1200" b="0" i="1" smtClean="0"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altLang="zh-CN" sz="12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  <m:acc>
                              <m:accPr>
                                <m:chr m:val="̅"/>
                                <m:ctrlPr>
                                  <a:rPr lang="en-US" altLang="zh-CN" sz="1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1200" b="0" i="1" smtClean="0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</m:acc>
                            <m:sSup>
                              <m:sSupPr>
                                <m:ctrlPr>
                                  <a:rPr lang="en-US" altLang="zh-CN" sz="1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1200" b="0" i="1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p>
                                <m:r>
                                  <a:rPr lang="en-US" altLang="zh-CN" sz="12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  <m:r>
                              <a:rPr lang="en-US" altLang="zh-CN" sz="12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altLang="zh-CN" sz="12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altLang="zh-CN" sz="1200" b="0" i="1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altLang="zh-CN" sz="12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en-US" altLang="zh-CN" sz="1200" b="0" i="1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  <m:d>
                              <m:dPr>
                                <m:ctrlPr>
                                  <a:rPr lang="en-US" altLang="zh-CN" sz="1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bSup>
                                <m:r>
                                  <a:rPr lang="en-US" altLang="zh-CN" sz="1200" b="0" i="1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en-US" altLang="zh-CN" sz="1200" b="0" i="1" smtClean="0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  <m:sSup>
                                  <m:sSupPr>
                                    <m:ctrlP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US" altLang="zh-CN" sz="12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CN" sz="12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en-US" altLang="zh-CN" sz="12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sz="1200" b="0" i="1" smtClean="0">
                                <a:latin typeface="Cambria Math" panose="02040503050406030204" pitchFamily="18" charset="0"/>
                              </a:rPr>
                              <m:t>𝑤𝑎𝑣𝑒</m:t>
                            </m:r>
                            <m:r>
                              <a:rPr lang="en-US" altLang="zh-CN" sz="12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den>
                        </m:f>
                        <m:r>
                          <a:rPr lang="en-US" altLang="zh-CN" sz="1200" b="0" i="1" smtClean="0">
                            <a:latin typeface="Cambria Math" panose="02040503050406030204" pitchFamily="18" charset="0"/>
                          </a:rPr>
                          <m:t>=1.8×</m:t>
                        </m:r>
                        <m:sSup>
                          <m:sSupPr>
                            <m:ctrlPr>
                              <a:rPr lang="en-US" altLang="zh-CN" sz="1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200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altLang="zh-CN" sz="1200" b="0" i="1" smtClean="0">
                                <a:latin typeface="Cambria Math" panose="02040503050406030204" pitchFamily="18" charset="0"/>
                              </a:rPr>
                              <m:t>−4</m:t>
                            </m:r>
                          </m:sup>
                        </m:sSup>
                      </m:oMath>
                    </m:oMathPara>
                  </a14:m>
                  <a:endParaRPr lang="zh-CN" alt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4" name="文本框 13">
                  <a:extLst>
                    <a:ext uri="{FF2B5EF4-FFF2-40B4-BE49-F238E27FC236}">
                      <a16:creationId xmlns:a16="http://schemas.microsoft.com/office/drawing/2014/main" id="{2D6C5F58-E367-499F-AD9A-8894B1C40A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32263" y="3651818"/>
                  <a:ext cx="3211737" cy="984308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文本框 14">
                  <a:extLst>
                    <a:ext uri="{FF2B5EF4-FFF2-40B4-BE49-F238E27FC236}">
                      <a16:creationId xmlns:a16="http://schemas.microsoft.com/office/drawing/2014/main" id="{40D820DB-4F6F-4C4C-ACC2-D3CA27403374}"/>
                    </a:ext>
                  </a:extLst>
                </p:cNvPr>
                <p:cNvSpPr txBox="1"/>
                <p:nvPr/>
              </p:nvSpPr>
              <p:spPr>
                <a:xfrm>
                  <a:off x="5977126" y="4636126"/>
                  <a:ext cx="3277359" cy="6678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US" altLang="zh-CN" sz="11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Estimation without TS:</a:t>
                  </a:r>
                </a:p>
                <a:p>
                  <a:pPr>
                    <a:lnSpc>
                      <a:spcPct val="15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2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altLang="zh-CN" sz="1200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altLang="zh-CN" sz="12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sSup>
                          <m:sSupPr>
                            <m:ctrlPr>
                              <a:rPr lang="en-US" altLang="zh-CN" sz="1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200" b="0" i="1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</m:e>
                          <m:sup>
                            <m:r>
                              <a:rPr lang="en-US" altLang="zh-CN" sz="1200" b="0" i="1" smtClean="0">
                                <a:latin typeface="Cambria Math" panose="02040503050406030204" pitchFamily="18" charset="0"/>
                              </a:rPr>
                              <m:t>𝑒𝑠𝑡</m:t>
                            </m:r>
                            <m:r>
                              <a:rPr lang="en-US" altLang="zh-CN" sz="1200" b="0" i="1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</m:sup>
                        </m:sSup>
                        <m:d>
                          <m:dPr>
                            <m:ctrlPr>
                              <a:rPr lang="en-US" altLang="zh-CN" sz="1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200" b="0" i="1" smtClean="0">
                                <a:latin typeface="Cambria Math" panose="02040503050406030204" pitchFamily="18" charset="0"/>
                              </a:rPr>
                              <m:t>𝐽</m:t>
                            </m:r>
                            <m:r>
                              <m:rPr>
                                <m:lit/>
                              </m:rPr>
                              <a:rPr lang="en-US" altLang="zh-CN" sz="1200" b="0" i="1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altLang="zh-CN" sz="1200" b="0" i="1" smtClean="0">
                                <a:latin typeface="Cambria Math" panose="02040503050406030204" pitchFamily="18" charset="0"/>
                              </a:rPr>
                              <m:t>𝜓</m:t>
                            </m:r>
                            <m:r>
                              <a:rPr lang="en-US" altLang="zh-CN" sz="1200" b="0" i="1" smtClean="0">
                                <a:latin typeface="Cambria Math" panose="02040503050406030204" pitchFamily="18" charset="0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lang="en-US" altLang="zh-CN" sz="1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1200" b="0" i="1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p>
                                <m:r>
                                  <a:rPr lang="en-US" altLang="zh-CN" sz="1200" b="0" i="1" smtClean="0">
                                    <a:latin typeface="Cambria Math" panose="02040503050406030204" pitchFamily="18" charset="0"/>
                                  </a:rPr>
                                  <m:t>±</m:t>
                                </m:r>
                              </m:sup>
                            </m:sSup>
                            <m:sSubSup>
                              <m:sSubSupPr>
                                <m:ctrlPr>
                                  <a:rPr lang="en-US" altLang="zh-CN" sz="1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12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altLang="zh-CN" sz="1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altLang="zh-CN" sz="1200" b="0" i="1" smtClean="0">
                                    <a:latin typeface="Cambria Math" panose="02040503050406030204" pitchFamily="18" charset="0"/>
                                  </a:rPr>
                                  <m:t>∓</m:t>
                                </m:r>
                              </m:sup>
                            </m:sSubSup>
                            <m:r>
                              <a:rPr lang="en-US" altLang="zh-CN" sz="1200" b="0" i="1" smtClean="0"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altLang="zh-CN" sz="1200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  <m:sSup>
                              <m:sSupPr>
                                <m:ctrlPr>
                                  <a:rPr lang="en-US" altLang="zh-CN" sz="1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1200" b="0" i="1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p>
                                <m:r>
                                  <a:rPr lang="en-US" altLang="zh-CN" sz="12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altLang="zh-CN" sz="1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1200" b="0" i="1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p>
                                <m:r>
                                  <a:rPr lang="en-US" altLang="zh-CN" sz="12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sup>
                            </m:sSup>
                          </m:e>
                        </m:d>
                        <m:r>
                          <a:rPr lang="en-US" altLang="zh-CN" sz="1200" b="0" i="1" smtClean="0">
                            <a:latin typeface="Cambria Math" panose="02040503050406030204" pitchFamily="18" charset="0"/>
                          </a:rPr>
                          <m:t>≃1×</m:t>
                        </m:r>
                        <m:sSup>
                          <m:sSupPr>
                            <m:ctrlPr>
                              <a:rPr lang="en-US" altLang="zh-CN" sz="1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200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altLang="zh-CN" sz="1200" b="0" i="1" smtClean="0">
                                <a:latin typeface="Cambria Math" panose="02040503050406030204" pitchFamily="18" charset="0"/>
                              </a:rPr>
                              <m:t>−6</m:t>
                            </m:r>
                          </m:sup>
                        </m:sSup>
                      </m:oMath>
                    </m:oMathPara>
                  </a14:m>
                  <a:endParaRPr lang="zh-CN" alt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5" name="文本框 14">
                  <a:extLst>
                    <a:ext uri="{FF2B5EF4-FFF2-40B4-BE49-F238E27FC236}">
                      <a16:creationId xmlns:a16="http://schemas.microsoft.com/office/drawing/2014/main" id="{40D820DB-4F6F-4C4C-ACC2-D3CA2740337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77126" y="4636126"/>
                  <a:ext cx="3277359" cy="66781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文本框 15">
                  <a:extLst>
                    <a:ext uri="{FF2B5EF4-FFF2-40B4-BE49-F238E27FC236}">
                      <a16:creationId xmlns:a16="http://schemas.microsoft.com/office/drawing/2014/main" id="{500EE3C0-CEA7-4CA9-AF8A-751AE2C015BD}"/>
                    </a:ext>
                  </a:extLst>
                </p:cNvPr>
                <p:cNvSpPr txBox="1"/>
                <p:nvPr/>
              </p:nvSpPr>
              <p:spPr>
                <a:xfrm>
                  <a:off x="5968319" y="5227592"/>
                  <a:ext cx="3384000" cy="6715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US" altLang="zh-CN" sz="11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Actual branching ratio:</a:t>
                  </a:r>
                </a:p>
                <a:p>
                  <a:pPr>
                    <a:lnSpc>
                      <a:spcPct val="15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20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altLang="zh-CN" sz="120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altLang="zh-CN" sz="120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altLang="zh-CN" sz="120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d>
                          <m:dPr>
                            <m:ctrlPr>
                              <a:rPr lang="en-US" altLang="zh-CN" sz="1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2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𝐽</m:t>
                            </m:r>
                            <m:r>
                              <m:rPr>
                                <m:lit/>
                              </m:rPr>
                              <a:rPr lang="en-US" altLang="zh-CN" sz="12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altLang="zh-CN" sz="12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𝜓</m:t>
                            </m:r>
                            <m:r>
                              <a:rPr lang="en-US" altLang="zh-CN" sz="12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lang="en-US" altLang="zh-CN" sz="1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120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p>
                                <m:r>
                                  <a:rPr lang="en-US" altLang="zh-CN" sz="120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±</m:t>
                                </m:r>
                              </m:sup>
                            </m:sSup>
                            <m:sSubSup>
                              <m:sSubSupPr>
                                <m:ctrlPr>
                                  <a:rPr lang="en-US" altLang="zh-CN" sz="1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120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altLang="zh-CN" sz="120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altLang="zh-CN" sz="120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∓</m:t>
                                </m:r>
                              </m:sup>
                            </m:sSubSup>
                            <m:r>
                              <a:rPr lang="en-US" altLang="zh-CN" sz="12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altLang="zh-CN" sz="12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  <m:sSup>
                              <m:sSupPr>
                                <m:ctrlPr>
                                  <a:rPr lang="en-US" altLang="zh-CN" sz="1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120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p>
                                <m:r>
                                  <a:rPr lang="en-US" altLang="zh-CN" sz="120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altLang="zh-CN" sz="1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120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p>
                                <m:r>
                                  <a:rPr lang="en-US" altLang="zh-CN" sz="120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sup>
                            </m:sSup>
                          </m:e>
                        </m:d>
                        <m:r>
                          <a:rPr lang="en-US" altLang="zh-CN" sz="12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≃1×</m:t>
                        </m:r>
                        <m:sSup>
                          <m:sSupPr>
                            <m:ctrlPr>
                              <a:rPr lang="en-US" altLang="zh-CN" sz="1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2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altLang="zh-CN" sz="12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−5</m:t>
                            </m:r>
                          </m:sup>
                        </m:sSup>
                      </m:oMath>
                    </m:oMathPara>
                  </a14:m>
                  <a:endParaRPr lang="zh-CN" altLang="en-US" sz="12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6" name="文本框 15">
                  <a:extLst>
                    <a:ext uri="{FF2B5EF4-FFF2-40B4-BE49-F238E27FC236}">
                      <a16:creationId xmlns:a16="http://schemas.microsoft.com/office/drawing/2014/main" id="{500EE3C0-CEA7-4CA9-AF8A-751AE2C015B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68319" y="5227592"/>
                  <a:ext cx="3384000" cy="671530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1CDDA0A0-BCEB-482B-84C0-69B02C701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9EF4B-78C3-465F-A26D-296951CF7B54}" type="slidenum">
              <a:rPr lang="zh-CN" altLang="en-US" smtClean="0"/>
              <a:t>13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F8F6E4F8-B933-4683-AAF2-4486555F86FA}"/>
                  </a:ext>
                </a:extLst>
              </p:cNvPr>
              <p:cNvSpPr txBox="1"/>
              <p:nvPr/>
            </p:nvSpPr>
            <p:spPr>
              <a:xfrm>
                <a:off x="5854292" y="5784892"/>
                <a:ext cx="4626528" cy="2709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1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Ref: </a:t>
                </a:r>
                <a14:m>
                  <m:oMath xmlns:m="http://schemas.openxmlformats.org/officeDocument/2006/math">
                    <m:r>
                      <a:rPr lang="en-US" altLang="zh-CN" sz="10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zh-CN" sz="10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zh-CN" sz="10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altLang="zh-CN" sz="1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  <m:r>
                          <m:rPr>
                            <m:lit/>
                          </m:rPr>
                          <a:rPr lang="en-US" altLang="zh-CN" sz="1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altLang="zh-CN" sz="1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𝜓</m:t>
                        </m:r>
                        <m:r>
                          <a:rPr lang="en-US" altLang="zh-CN" sz="1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altLang="zh-CN" sz="1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0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altLang="zh-CN" sz="10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±</m:t>
                            </m:r>
                          </m:sup>
                        </m:sSup>
                        <m:sSubSup>
                          <m:sSubSupPr>
                            <m:ctrlPr>
                              <a:rPr lang="en-US" altLang="zh-CN" sz="1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10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zh-CN" sz="10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altLang="zh-CN" sz="10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∓</m:t>
                            </m:r>
                          </m:sup>
                        </m:sSubSup>
                      </m:e>
                    </m:d>
                    <m:r>
                      <a:rPr lang="en-US" altLang="zh-CN" sz="10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sz="1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3±0.5</m:t>
                        </m:r>
                      </m:e>
                    </m:d>
                    <m:r>
                      <a:rPr lang="en-US" altLang="zh-CN" sz="10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zh-CN" sz="1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sz="1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</m:oMath>
                </a14:m>
                <a:endParaRPr lang="zh-CN" altLang="en-US" sz="1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F8F6E4F8-B933-4683-AAF2-4486555F86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4292" y="5784892"/>
                <a:ext cx="4626528" cy="270972"/>
              </a:xfrm>
              <a:prstGeom prst="rect">
                <a:avLst/>
              </a:prstGeom>
              <a:blipFill>
                <a:blip r:embed="rId13"/>
                <a:stretch>
                  <a:fillRect b="-68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3096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978"/>
    </mc:Choice>
    <mc:Fallback xmlns="">
      <p:transition spd="slow" advTm="78978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EF8F305D-321F-41B0-8DEC-87C60CEE6519}"/>
                  </a:ext>
                </a:extLst>
              </p:cNvPr>
              <p:cNvSpPr txBox="1"/>
              <p:nvPr/>
            </p:nvSpPr>
            <p:spPr>
              <a:xfrm>
                <a:off x="0" y="0"/>
                <a:ext cx="4363491" cy="46166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altLang="zh-CN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→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𝜙𝜋</m:t>
                      </m:r>
                    </m:oMath>
                  </m:oMathPara>
                </a14:m>
                <a:endPara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EF8F305D-321F-41B0-8DEC-87C60CEE65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4363491" cy="461665"/>
              </a:xfrm>
              <a:prstGeom prst="rect">
                <a:avLst/>
              </a:prstGeom>
              <a:blipFill>
                <a:blip r:embed="rId2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 descr="屏幕剪辑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76" y="1474160"/>
            <a:ext cx="4309384" cy="291838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564560CF-59D9-47F7-9155-E460BFED2429}"/>
                  </a:ext>
                </a:extLst>
              </p:cNvPr>
              <p:cNvSpPr txBox="1"/>
              <p:nvPr/>
            </p:nvSpPr>
            <p:spPr>
              <a:xfrm>
                <a:off x="384175" y="4617103"/>
                <a:ext cx="438556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Fig.9 Partial width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altLang="zh-CN" sz="14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sz="1400" b="0" i="1" smtClean="0">
                        <a:latin typeface="Cambria Math" panose="02040503050406030204" pitchFamily="18" charset="0"/>
                      </a:rPr>
                      <m:t>𝜙</m:t>
                    </m:r>
                    <m:sSup>
                      <m:sSupPr>
                        <m:ctrlP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altLang="zh-CN" sz="14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sz="1400" b="0" i="1" smtClean="0">
                        <a:latin typeface="Cambria Math" panose="02040503050406030204" pitchFamily="18" charset="0"/>
                      </a:rPr>
                      <m:t>𝐾</m:t>
                    </m:r>
                    <m:acc>
                      <m:accPr>
                        <m:chr m:val="̅"/>
                        <m:ctrlP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</m:acc>
                    <m:sSup>
                      <m:sSupPr>
                        <m:ctrlPr>
                          <a:rPr lang="en-US" altLang="zh-CN" sz="14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400" b="0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sz="14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zh-CN" alt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unit of KeV</a:t>
                </a:r>
                <a:endParaRPr lang="zh-CN" alt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564560CF-59D9-47F7-9155-E460BFED24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175" y="4617103"/>
                <a:ext cx="4385568" cy="307777"/>
              </a:xfrm>
              <a:prstGeom prst="rect">
                <a:avLst/>
              </a:prstGeom>
              <a:blipFill>
                <a:blip r:embed="rId4"/>
                <a:stretch>
                  <a:fillRect l="-417" t="-1961" b="-196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6" descr="屏幕剪辑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026" y="994087"/>
            <a:ext cx="3561324" cy="35523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496137C8-5E91-4207-8C92-4316E016CA1F}"/>
                  </a:ext>
                </a:extLst>
              </p:cNvPr>
              <p:cNvSpPr txBox="1"/>
              <p:nvPr/>
            </p:nvSpPr>
            <p:spPr>
              <a:xfrm>
                <a:off x="4996495" y="4666560"/>
                <a:ext cx="397678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Fig.10 </a:t>
                </a:r>
                <a:r>
                  <a:rPr lang="en-US" altLang="zh-CN" sz="1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Dalitz</a:t>
                </a:r>
                <a:r>
                  <a:rPr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plot of </a:t>
                </a:r>
                <a14:m>
                  <m:oMath xmlns:m="http://schemas.openxmlformats.org/officeDocument/2006/math">
                    <m:r>
                      <a:rPr lang="en-US" altLang="zh-CN" sz="1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𝐽</m:t>
                    </m:r>
                    <m:r>
                      <m:rPr>
                        <m:lit/>
                      </m:rPr>
                      <a:rPr lang="en-US" altLang="zh-CN" sz="1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/</m:t>
                    </m:r>
                    <m:r>
                      <a:rPr lang="en-US" altLang="zh-CN" sz="1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𝜓</m:t>
                    </m:r>
                    <m:r>
                      <a:rPr lang="en-US" altLang="zh-CN" sz="1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US" altLang="zh-CN" sz="1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𝜂</m:t>
                    </m:r>
                    <m:sSubSup>
                      <m:sSubSupPr>
                        <m:ctrlPr>
                          <a:rPr lang="en-US" altLang="zh-CN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CN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zh-CN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bSup>
                    <m:r>
                      <a:rPr lang="en-US" altLang="zh-CN" sz="1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US" altLang="zh-CN" sz="1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𝜂𝜙𝜋</m:t>
                    </m:r>
                  </m:oMath>
                </a14:m>
                <a:r>
                  <a:rPr lang="zh-CN" alt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with the resonance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CN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zh-CN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endParaRPr lang="zh-CN" alt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496137C8-5E91-4207-8C92-4316E016CA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6495" y="4666560"/>
                <a:ext cx="3976789" cy="523220"/>
              </a:xfrm>
              <a:prstGeom prst="rect">
                <a:avLst/>
              </a:prstGeom>
              <a:blipFill>
                <a:blip r:embed="rId6"/>
                <a:stretch>
                  <a:fillRect l="-460" t="-2353" b="-1176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灯片编号占位符 12">
            <a:extLst>
              <a:ext uri="{FF2B5EF4-FFF2-40B4-BE49-F238E27FC236}">
                <a16:creationId xmlns:a16="http://schemas.microsoft.com/office/drawing/2014/main" id="{E17AE3E8-9B95-4573-8154-1BCDBAAC0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9EF4B-78C3-465F-A26D-296951CF7B54}" type="slidenum">
              <a:rPr lang="zh-CN" altLang="en-US" smtClean="0"/>
              <a:t>14</a:t>
            </a:fld>
            <a:endParaRPr lang="zh-CN" altLang="en-US"/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DD89C0F9-7B4F-4AD2-A5D6-2EA8549C5C20}"/>
              </a:ext>
            </a:extLst>
          </p:cNvPr>
          <p:cNvGrpSpPr/>
          <p:nvPr/>
        </p:nvGrpSpPr>
        <p:grpSpPr>
          <a:xfrm>
            <a:off x="0" y="5348839"/>
            <a:ext cx="7486650" cy="689810"/>
            <a:chOff x="0" y="5348839"/>
            <a:chExt cx="7486650" cy="68981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文本框 11">
                  <a:extLst>
                    <a:ext uri="{FF2B5EF4-FFF2-40B4-BE49-F238E27FC236}">
                      <a16:creationId xmlns:a16="http://schemas.microsoft.com/office/drawing/2014/main" id="{582184A0-4813-4ABA-A897-1D7607349B8C}"/>
                    </a:ext>
                  </a:extLst>
                </p:cNvPr>
                <p:cNvSpPr txBox="1"/>
                <p:nvPr/>
              </p:nvSpPr>
              <p:spPr>
                <a:xfrm>
                  <a:off x="0" y="5730872"/>
                  <a:ext cx="4185705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d>
                          <m:dPr>
                            <m:ctrlP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  <m:t>𝐽</m:t>
                            </m:r>
                            <m:r>
                              <m:rPr>
                                <m:lit/>
                              </m:rP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  <m:t>𝜓</m:t>
                            </m:r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  <m:t>→</m:t>
                            </m:r>
                            <m:sSubSup>
                              <m:sSubSupPr>
                                <m:ctrlP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  <m:t>𝜂</m:t>
                            </m:r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  <m:t>𝜂𝜙𝜋</m:t>
                            </m:r>
                          </m:e>
                        </m:d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=6.3×</m:t>
                        </m:r>
                        <m:sSup>
                          <m:sSupPr>
                            <m:ctrlP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  <m:t>−8</m:t>
                            </m:r>
                          </m:sup>
                        </m:sSup>
                      </m:oMath>
                    </m:oMathPara>
                  </a14:m>
                  <a:endParaRPr lang="zh-CN" altLang="en-US" sz="1400" dirty="0"/>
                </a:p>
              </p:txBody>
            </p:sp>
          </mc:Choice>
          <mc:Fallback xmlns="">
            <p:sp>
              <p:nvSpPr>
                <p:cNvPr id="12" name="文本框 11">
                  <a:extLst>
                    <a:ext uri="{FF2B5EF4-FFF2-40B4-BE49-F238E27FC236}">
                      <a16:creationId xmlns:a16="http://schemas.microsoft.com/office/drawing/2014/main" id="{582184A0-4813-4ABA-A897-1D7607349B8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5730872"/>
                  <a:ext cx="4185705" cy="307777"/>
                </a:xfrm>
                <a:prstGeom prst="rect">
                  <a:avLst/>
                </a:prstGeom>
                <a:blipFill>
                  <a:blip r:embed="rId7"/>
                  <a:stretch>
                    <a:fillRect b="-784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文本框 15">
                  <a:extLst>
                    <a:ext uri="{FF2B5EF4-FFF2-40B4-BE49-F238E27FC236}">
                      <a16:creationId xmlns:a16="http://schemas.microsoft.com/office/drawing/2014/main" id="{EAFCAB85-5ECA-472E-ACFF-D7335057AF09}"/>
                    </a:ext>
                  </a:extLst>
                </p:cNvPr>
                <p:cNvSpPr txBox="1"/>
                <p:nvPr/>
              </p:nvSpPr>
              <p:spPr>
                <a:xfrm>
                  <a:off x="536371" y="5348839"/>
                  <a:ext cx="6950279" cy="30777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altLang="zh-CN" sz="1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Ref: </a:t>
                  </a:r>
                  <a14:m>
                    <m:oMath xmlns:m="http://schemas.openxmlformats.org/officeDocument/2006/math">
                      <m:r>
                        <a:rPr lang="en-US" altLang="zh-CN" sz="1400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altLang="zh-CN" sz="1400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CN" sz="1400" i="1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altLang="zh-CN" sz="1400" i="1">
                          <a:latin typeface="Cambria Math" panose="02040503050406030204" pitchFamily="18" charset="0"/>
                        </a:rPr>
                        <m:t>. </m:t>
                      </m:r>
                      <m:d>
                        <m:dPr>
                          <m:ctrlPr>
                            <a:rPr lang="en-US" altLang="zh-CN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400" i="1">
                              <a:latin typeface="Cambria Math" panose="02040503050406030204" pitchFamily="18" charset="0"/>
                            </a:rPr>
                            <m:t>𝐽</m:t>
                          </m:r>
                          <m:r>
                            <m:rPr>
                              <m:lit/>
                            </m:rPr>
                            <a:rPr lang="en-US" altLang="zh-CN" sz="1400" i="1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altLang="zh-CN" sz="1400" i="1">
                              <a:latin typeface="Cambria Math" panose="02040503050406030204" pitchFamily="18" charset="0"/>
                            </a:rPr>
                            <m:t>𝜓</m:t>
                          </m:r>
                          <m:r>
                            <a:rPr lang="en-US" altLang="zh-CN" sz="1400" i="1">
                              <a:latin typeface="Cambria Math" panose="020405030504060302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en-US" altLang="zh-CN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400" i="1"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p>
                              <m:r>
                                <a:rPr lang="en-US" altLang="zh-CN" sz="14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sSubSup>
                            <m:sSubSupPr>
                              <m:ctrlPr>
                                <a:rPr lang="en-US" altLang="zh-CN" sz="1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14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altLang="zh-CN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altLang="zh-CN" sz="14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altLang="zh-CN" sz="1400" i="1">
                              <a:latin typeface="Cambria Math" panose="020405030504060302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en-US" altLang="zh-CN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400" i="1"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p>
                              <m:r>
                                <a:rPr lang="en-US" altLang="zh-CN" sz="14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CN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4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en-US" altLang="zh-CN" sz="1400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acc>
                            <m:accPr>
                              <m:chr m:val="̅"/>
                              <m:ctrlPr>
                                <a:rPr lang="en-US" altLang="zh-CN" sz="1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14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</m:acc>
                          <m:r>
                            <a:rPr lang="en-US" altLang="zh-CN" sz="1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CN" sz="1400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altLang="zh-CN" sz="1400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altLang="zh-CN" sz="1400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altLang="zh-CN" sz="1400" i="1">
                              <a:latin typeface="Cambria Math" panose="02040503050406030204" pitchFamily="18" charset="0"/>
                            </a:rPr>
                            <m:t>.</m:t>
                          </m:r>
                        </m:e>
                      </m:d>
                      <m:r>
                        <a:rPr lang="en-US" altLang="zh-CN" sz="1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CN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400" i="1">
                              <a:latin typeface="Cambria Math" panose="02040503050406030204" pitchFamily="18" charset="0"/>
                            </a:rPr>
                            <m:t>2.16±0.31</m:t>
                          </m:r>
                        </m:e>
                      </m:d>
                      <m:r>
                        <a:rPr lang="en-US" altLang="zh-CN" sz="1400" i="1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altLang="zh-CN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400" i="1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altLang="zh-CN" sz="1400" i="1">
                              <a:latin typeface="Cambria Math" panose="02040503050406030204" pitchFamily="18" charset="0"/>
                            </a:rPr>
                            <m:t>−4</m:t>
                          </m:r>
                        </m:sup>
                      </m:sSup>
                    </m:oMath>
                  </a14:m>
                  <a:r>
                    <a:rPr lang="en-US" altLang="zh-CN" sz="1400" i="1" dirty="0">
                      <a:latin typeface="Cambria Math" panose="02040503050406030204" pitchFamily="18" charset="0"/>
                    </a:rPr>
                    <a:t>.</a:t>
                  </a:r>
                  <a:endParaRPr lang="zh-CN" altLang="en-US" sz="1400" i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6" name="文本框 15">
                  <a:extLst>
                    <a:ext uri="{FF2B5EF4-FFF2-40B4-BE49-F238E27FC236}">
                      <a16:creationId xmlns:a16="http://schemas.microsoft.com/office/drawing/2014/main" id="{EAFCAB85-5ECA-472E-ACFF-D7335057AF0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6371" y="5348839"/>
                  <a:ext cx="6950279" cy="307777"/>
                </a:xfrm>
                <a:prstGeom prst="rect">
                  <a:avLst/>
                </a:prstGeom>
                <a:blipFill>
                  <a:blip r:embed="rId8"/>
                  <a:stretch>
                    <a:fillRect l="-263" t="-3922" b="-1960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610948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816"/>
    </mc:Choice>
    <mc:Fallback xmlns="">
      <p:transition spd="slow" advTm="55816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EE305413-E01A-4D38-95A1-77E67621FBF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17860" y="866619"/>
                <a:ext cx="7886700" cy="5489731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Our combined study taken into account the TSM is consistent with taking the axial vector mesons as quark model states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sz="1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Particularly, in our study, only TSM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8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18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180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(1285)</m:t>
                    </m:r>
                  </m:oMath>
                </a14:m>
                <a:r>
                  <a:rPr lang="en-US" altLang="zh-CN" sz="1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cannot account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8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18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180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(1420)</m:t>
                    </m:r>
                  </m:oMath>
                </a14:m>
                <a:r>
                  <a:rPr lang="en-US" altLang="zh-CN" sz="1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but the TSM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(1260)</m:t>
                    </m:r>
                  </m:oMath>
                </a14:m>
                <a:r>
                  <a:rPr lang="en-US" altLang="zh-CN" sz="1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can produce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altLang="zh-CN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1420</m:t>
                        </m:r>
                      </m:e>
                    </m:d>
                  </m:oMath>
                </a14:m>
                <a:r>
                  <a:rPr lang="en-US" altLang="zh-CN" sz="1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sz="1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TSM produces non-trivial features in the spectra of </a:t>
                </a:r>
                <a14:m>
                  <m:oMath xmlns:m="http://schemas.openxmlformats.org/officeDocument/2006/math">
                    <m:r>
                      <a:rPr lang="en-US" altLang="zh-CN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𝐽</m:t>
                    </m:r>
                    <m:r>
                      <m:rPr>
                        <m:lit/>
                      </m:rPr>
                      <a:rPr lang="en-US" altLang="zh-CN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/</m:t>
                    </m:r>
                    <m:r>
                      <a:rPr lang="en-US" altLang="zh-CN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𝜓</m:t>
                    </m:r>
                    <m:r>
                      <a:rPr lang="en-US" altLang="zh-CN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US" altLang="zh-CN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𝛾</m:t>
                    </m:r>
                    <m:d>
                      <m:dPr>
                        <m:ctrlPr>
                          <a:rPr lang="en-US" altLang="zh-CN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zh-CN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altLang="zh-CN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zh-CN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altLang="zh-CN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bSup>
                      </m:e>
                    </m:d>
                    <m:r>
                      <a:rPr lang="en-US" altLang="zh-CN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US" altLang="zh-CN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𝛾𝜂𝜋𝜋</m:t>
                    </m:r>
                  </m:oMath>
                </a14:m>
                <a:r>
                  <a:rPr lang="en-US" altLang="zh-CN" sz="1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zh-CN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𝛾</m:t>
                    </m:r>
                    <m:r>
                      <a:rPr lang="en-US" altLang="zh-CN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𝐾</m:t>
                    </m:r>
                    <m:acc>
                      <m:accPr>
                        <m:chr m:val="̅"/>
                        <m:ctrlPr>
                          <a:rPr lang="en-US" altLang="zh-CN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</m:acc>
                    <m:r>
                      <a:rPr lang="en-US" altLang="zh-CN" sz="1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𝜋</m:t>
                    </m:r>
                  </m:oMath>
                </a14:m>
                <a:r>
                  <a:rPr lang="en-US" altLang="zh-CN" sz="1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in both the three-body and the two-body distributions.</a:t>
                </a:r>
              </a:p>
              <a:p>
                <a:pPr>
                  <a:lnSpc>
                    <a:spcPct val="150000"/>
                  </a:lnSpc>
                  <a:spcBef>
                    <a:spcPts val="0"/>
                  </a:spcBef>
                  <a:defRPr/>
                </a:pPr>
                <a:r>
                  <a:rPr lang="en-US" altLang="zh-CN" sz="1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mechanism of the isospin violation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(1285)</m:t>
                    </m:r>
                  </m:oMath>
                </a14:m>
                <a:r>
                  <a:rPr lang="en-US" altLang="zh-CN" sz="1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pending studied.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sz="1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TSM also plays a role in </a:t>
                </a:r>
                <a14:m>
                  <m:oMath xmlns:m="http://schemas.openxmlformats.org/officeDocument/2006/math">
                    <m:r>
                      <a:rPr lang="en-US" altLang="zh-CN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altLang="zh-CN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r>
                  <a:rPr lang="en-US" altLang="zh-CN" sz="1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sector, i.e.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CN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1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CN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1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where we predicted the branching ratio of OZI suppressed </a:t>
                </a:r>
                <a14:m>
                  <m:oMath xmlns:m="http://schemas.openxmlformats.org/officeDocument/2006/math">
                    <m:r>
                      <a:rPr lang="en-US" altLang="zh-CN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𝐽</m:t>
                    </m:r>
                    <m:r>
                      <m:rPr>
                        <m:lit/>
                      </m:rPr>
                      <a:rPr lang="en-US" altLang="zh-CN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altLang="zh-CN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altLang="zh-CN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CN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altLang="zh-CN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𝜙𝜋𝜋</m:t>
                    </m:r>
                  </m:oMath>
                </a14:m>
                <a:r>
                  <a:rPr lang="en-US" altLang="zh-CN" sz="1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isospin violated </a:t>
                </a:r>
                <a14:m>
                  <m:oMath xmlns:m="http://schemas.openxmlformats.org/officeDocument/2006/math">
                    <m:r>
                      <a:rPr lang="en-US" altLang="zh-CN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𝐽</m:t>
                    </m:r>
                    <m:r>
                      <m:rPr>
                        <m:lit/>
                      </m:rPr>
                      <a:rPr lang="en-US" altLang="zh-CN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altLang="zh-CN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altLang="zh-CN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CN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altLang="zh-CN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1415</m:t>
                        </m:r>
                      </m:e>
                    </m:d>
                    <m:r>
                      <a:rPr lang="en-US" altLang="zh-CN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𝜂</m:t>
                    </m:r>
                    <m:r>
                      <a:rPr lang="en-US" altLang="zh-CN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𝜙𝜋𝜂</m:t>
                    </m:r>
                  </m:oMath>
                </a14:m>
                <a:r>
                  <a:rPr lang="en-US" altLang="zh-CN" sz="1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induced by TSM. 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EE305413-E01A-4D38-95A1-77E67621FBF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17860" y="866619"/>
                <a:ext cx="7886700" cy="5489731"/>
              </a:xfrm>
              <a:blipFill>
                <a:blip r:embed="rId2"/>
                <a:stretch>
                  <a:fillRect l="-46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F75FF49-DE6A-4396-89FE-FBC6275D9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9EF4B-78C3-465F-A26D-296951CF7B54}" type="slidenum">
              <a:rPr lang="zh-CN" altLang="en-US" smtClean="0"/>
              <a:t>15</a:t>
            </a:fld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511BE229-C3A1-4ADD-829D-B9544EDA521C}"/>
              </a:ext>
            </a:extLst>
          </p:cNvPr>
          <p:cNvSpPr txBox="1"/>
          <p:nvPr/>
        </p:nvSpPr>
        <p:spPr>
          <a:xfrm>
            <a:off x="0" y="0"/>
            <a:ext cx="4363491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1934183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38"/>
    </mc:Choice>
    <mc:Fallback xmlns="">
      <p:transition spd="slow" advTm="8238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>
            <a:extLst>
              <a:ext uri="{FF2B5EF4-FFF2-40B4-BE49-F238E27FC236}">
                <a16:creationId xmlns:a16="http://schemas.microsoft.com/office/drawing/2014/main" id="{7B2932D6-8E9C-4F12-BDAF-9A414B3A6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03437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altLang="zh-CN" sz="4400" dirty="0">
                <a:latin typeface="Times New Roman" panose="02020603050405020304" pitchFamily="18" charset="0"/>
                <a:ea typeface="Adobe 楷体 Std R" panose="02020400000000000000" pitchFamily="18" charset="-122"/>
                <a:cs typeface="Times New Roman" panose="02020603050405020304" pitchFamily="18" charset="0"/>
              </a:rPr>
              <a:t>Thank you</a:t>
            </a:r>
            <a:endParaRPr lang="zh-CN" altLang="en-US" sz="4400" dirty="0">
              <a:latin typeface="Times New Roman" panose="02020603050405020304" pitchFamily="18" charset="0"/>
              <a:ea typeface="Adobe 楷体 Std R" panose="02020400000000000000" pitchFamily="18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319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4AD73135-21DE-48BF-82F4-0D4F9457E2BC}"/>
                  </a:ext>
                </a:extLst>
              </p:cNvPr>
              <p:cNvSpPr txBox="1"/>
              <p:nvPr/>
            </p:nvSpPr>
            <p:spPr>
              <a:xfrm>
                <a:off x="1761688" y="696286"/>
                <a:ext cx="4580389" cy="60478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Content</a:t>
                </a:r>
              </a:p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Introduction</a:t>
                </a:r>
              </a:p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altLang="zh-CN" sz="24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Production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annihilation</a:t>
                </a:r>
              </a:p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Mixing angle</a:t>
                </a:r>
              </a:p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Decay processes</a:t>
                </a:r>
              </a:p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Vertex correction</a:t>
                </a:r>
              </a:p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Results</a:t>
                </a:r>
              </a:p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:endPara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:endParaRPr lang="en-US" altLang="zh-CN" dirty="0"/>
              </a:p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:endParaRPr lang="en-US" altLang="zh-CN" dirty="0"/>
              </a:p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:endParaRPr lang="en-US" altLang="zh-CN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4AD73135-21DE-48BF-82F4-0D4F9457E2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1688" y="696286"/>
                <a:ext cx="4580389" cy="6047809"/>
              </a:xfrm>
              <a:prstGeom prst="rect">
                <a:avLst/>
              </a:prstGeom>
              <a:blipFill>
                <a:blip r:embed="rId2"/>
                <a:stretch>
                  <a:fillRect l="-1864" t="-16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62153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596864E7-EB89-4F45-8306-4642FB5A446E}"/>
                  </a:ext>
                </a:extLst>
              </p:cNvPr>
              <p:cNvSpPr txBox="1"/>
              <p:nvPr/>
            </p:nvSpPr>
            <p:spPr>
              <a:xfrm>
                <a:off x="358218" y="528897"/>
                <a:ext cx="7507055" cy="3942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quark model, the axial vector mesons are states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596864E7-EB89-4F45-8306-4642FB5A44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218" y="528897"/>
                <a:ext cx="7507055" cy="394275"/>
              </a:xfrm>
              <a:prstGeom prst="rect">
                <a:avLst/>
              </a:prstGeom>
              <a:blipFill>
                <a:blip r:embed="rId2"/>
                <a:stretch>
                  <a:fillRect l="-731" t="-7813" b="-203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组合 4">
            <a:extLst>
              <a:ext uri="{FF2B5EF4-FFF2-40B4-BE49-F238E27FC236}">
                <a16:creationId xmlns:a16="http://schemas.microsoft.com/office/drawing/2014/main" id="{7E782FE3-67E0-4971-BD8F-A485C6232699}"/>
              </a:ext>
            </a:extLst>
          </p:cNvPr>
          <p:cNvGrpSpPr/>
          <p:nvPr/>
        </p:nvGrpSpPr>
        <p:grpSpPr>
          <a:xfrm>
            <a:off x="1352936" y="980317"/>
            <a:ext cx="6272658" cy="1725886"/>
            <a:chOff x="989815" y="1367243"/>
            <a:chExt cx="6865805" cy="1889087"/>
          </a:xfrm>
        </p:grpSpPr>
        <p:pic>
          <p:nvPicPr>
            <p:cNvPr id="6" name="图片 5" descr="屏幕剪辑">
              <a:extLst>
                <a:ext uri="{FF2B5EF4-FFF2-40B4-BE49-F238E27FC236}">
                  <a16:creationId xmlns:a16="http://schemas.microsoft.com/office/drawing/2014/main" id="{3155ADF3-C9C4-4FDF-A76C-E15851D57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4612" y="1367243"/>
              <a:ext cx="5611008" cy="895475"/>
            </a:xfrm>
            <a:prstGeom prst="rect">
              <a:avLst/>
            </a:prstGeom>
          </p:spPr>
        </p:pic>
        <p:pic>
          <p:nvPicPr>
            <p:cNvPr id="7" name="图片 6" descr="屏幕剪辑">
              <a:extLst>
                <a:ext uri="{FF2B5EF4-FFF2-40B4-BE49-F238E27FC236}">
                  <a16:creationId xmlns:a16="http://schemas.microsoft.com/office/drawing/2014/main" id="{02EA45DE-FBE8-4C8C-BA0E-EB7C3C6E6A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7007" y="2341802"/>
              <a:ext cx="5506218" cy="91452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文本框 7">
                  <a:extLst>
                    <a:ext uri="{FF2B5EF4-FFF2-40B4-BE49-F238E27FC236}">
                      <a16:creationId xmlns:a16="http://schemas.microsoft.com/office/drawing/2014/main" id="{D246586F-2E3B-437E-9A8B-5DE7C97343CB}"/>
                    </a:ext>
                  </a:extLst>
                </p:cNvPr>
                <p:cNvSpPr txBox="1"/>
                <p:nvPr/>
              </p:nvSpPr>
              <p:spPr>
                <a:xfrm>
                  <a:off x="989815" y="2660117"/>
                  <a:ext cx="1056892" cy="27789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𝑃𝐶</m:t>
                            </m:r>
                          </m:sup>
                        </m:s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++</m:t>
                            </m:r>
                          </m:sup>
                        </m:sSup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8" name="文本框 7">
                  <a:extLst>
                    <a:ext uri="{FF2B5EF4-FFF2-40B4-BE49-F238E27FC236}">
                      <a16:creationId xmlns:a16="http://schemas.microsoft.com/office/drawing/2014/main" id="{D246586F-2E3B-437E-9A8B-5DE7C97343C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9815" y="2660117"/>
                  <a:ext cx="1056892" cy="277897"/>
                </a:xfrm>
                <a:prstGeom prst="rect">
                  <a:avLst/>
                </a:prstGeom>
                <a:blipFill>
                  <a:blip r:embed="rId5"/>
                  <a:stretch>
                    <a:fillRect l="-10759" t="-2439" r="-7595" b="-46341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文本框 8">
                  <a:extLst>
                    <a:ext uri="{FF2B5EF4-FFF2-40B4-BE49-F238E27FC236}">
                      <a16:creationId xmlns:a16="http://schemas.microsoft.com/office/drawing/2014/main" id="{9736D853-08B5-4893-8098-C1B16246490E}"/>
                    </a:ext>
                  </a:extLst>
                </p:cNvPr>
                <p:cNvSpPr txBox="1"/>
                <p:nvPr/>
              </p:nvSpPr>
              <p:spPr>
                <a:xfrm>
                  <a:off x="989815" y="1676031"/>
                  <a:ext cx="1093761" cy="27789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𝑃𝐶</m:t>
                            </m:r>
                          </m:sup>
                        </m:s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+−</m:t>
                            </m:r>
                          </m:sup>
                        </m:sSup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9" name="文本框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9815" y="1676031"/>
                  <a:ext cx="1093761" cy="277897"/>
                </a:xfrm>
                <a:prstGeom prst="rect">
                  <a:avLst/>
                </a:prstGeom>
                <a:blipFill>
                  <a:blip r:embed="rId6"/>
                  <a:stretch>
                    <a:fillRect l="-5000" t="-2222" b="-3333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" name="文本框 9">
            <a:extLst>
              <a:ext uri="{FF2B5EF4-FFF2-40B4-BE49-F238E27FC236}">
                <a16:creationId xmlns:a16="http://schemas.microsoft.com/office/drawing/2014/main" id="{058655EE-31C7-421D-982A-295B717C73B7}"/>
              </a:ext>
            </a:extLst>
          </p:cNvPr>
          <p:cNvSpPr txBox="1"/>
          <p:nvPr/>
        </p:nvSpPr>
        <p:spPr>
          <a:xfrm>
            <a:off x="440622" y="2695931"/>
            <a:ext cx="3922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PDG, the assignments and masses are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表格 10">
                <a:extLst>
                  <a:ext uri="{FF2B5EF4-FFF2-40B4-BE49-F238E27FC236}">
                    <a16:creationId xmlns:a16="http://schemas.microsoft.com/office/drawing/2014/main" id="{9306810E-9C7D-453A-860A-42C7D47A9ED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81746689"/>
                  </p:ext>
                </p:extLst>
              </p:nvPr>
            </p:nvGraphicFramePr>
            <p:xfrm>
              <a:off x="1192950" y="3189387"/>
              <a:ext cx="2669394" cy="2191795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166559">
                      <a:extLst>
                        <a:ext uri="{9D8B030D-6E8A-4147-A177-3AD203B41FA5}">
                          <a16:colId xmlns:a16="http://schemas.microsoft.com/office/drawing/2014/main" val="936133639"/>
                        </a:ext>
                      </a:extLst>
                    </a:gridCol>
                    <a:gridCol w="1502835">
                      <a:extLst>
                        <a:ext uri="{9D8B030D-6E8A-4147-A177-3AD203B41FA5}">
                          <a16:colId xmlns:a16="http://schemas.microsoft.com/office/drawing/2014/main" val="2607451299"/>
                        </a:ext>
                      </a:extLst>
                    </a:gridCol>
                  </a:tblGrid>
                  <a:tr h="438359">
                    <a:tc>
                      <a:txBody>
                        <a:bodyPr/>
                        <a:lstStyle/>
                        <a:p>
                          <a:r>
                            <a:rPr lang="en-US" altLang="zh-CN" sz="18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States</a:t>
                          </a:r>
                          <a:endParaRPr lang="zh-CN" altLang="en-US" sz="1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800" b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Mass</a:t>
                          </a:r>
                          <a:r>
                            <a:rPr lang="en-US" altLang="zh-CN" sz="1800" b="0" baseline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[MeV]</a:t>
                          </a:r>
                          <a:endParaRPr lang="zh-CN" altLang="en-US" sz="1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41673327"/>
                      </a:ext>
                    </a:extLst>
                  </a:tr>
                  <a:tr h="43835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CN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altLang="zh-CN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(1260)</m:t>
                                </m:r>
                              </m:oMath>
                            </m:oMathPara>
                          </a14:m>
                          <a:endParaRPr lang="zh-CN" alt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1230±40</m:t>
                                </m:r>
                              </m:oMath>
                            </m:oMathPara>
                          </a14:m>
                          <a:endParaRPr lang="zh-CN" alt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06256225"/>
                      </a:ext>
                    </a:extLst>
                  </a:tr>
                  <a:tr h="43835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altLang="zh-CN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altLang="zh-CN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(1285)</m:t>
                                </m:r>
                              </m:oMath>
                            </m:oMathPara>
                          </a14:m>
                          <a:endParaRPr lang="zh-CN" alt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1281.9±0.5</m:t>
                                </m:r>
                              </m:oMath>
                            </m:oMathPara>
                          </a14:m>
                          <a:endParaRPr lang="zh-CN" alt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4275479"/>
                      </a:ext>
                    </a:extLst>
                  </a:tr>
                  <a:tr h="43835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altLang="zh-CN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altLang="zh-CN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(1420)</m:t>
                                </m:r>
                              </m:oMath>
                            </m:oMathPara>
                          </a14:m>
                          <a:endParaRPr lang="zh-CN" alt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1426.3±0.9</m:t>
                                </m:r>
                              </m:oMath>
                            </m:oMathPara>
                          </a14:m>
                          <a:endParaRPr lang="zh-CN" alt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00206323"/>
                      </a:ext>
                    </a:extLst>
                  </a:tr>
                  <a:tr h="43835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altLang="zh-CN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altLang="zh-CN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(1235)</m:t>
                                </m:r>
                              </m:oMath>
                            </m:oMathPara>
                          </a14:m>
                          <a:endParaRPr lang="zh-CN" alt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1229.5±3.2</m:t>
                                </m:r>
                              </m:oMath>
                            </m:oMathPara>
                          </a14:m>
                          <a:endParaRPr lang="zh-CN" alt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2521589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表格 10">
                <a:extLst>
                  <a:ext uri="{FF2B5EF4-FFF2-40B4-BE49-F238E27FC236}">
                    <a16:creationId xmlns:a16="http://schemas.microsoft.com/office/drawing/2014/main" id="{9306810E-9C7D-453A-860A-42C7D47A9ED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81746689"/>
                  </p:ext>
                </p:extLst>
              </p:nvPr>
            </p:nvGraphicFramePr>
            <p:xfrm>
              <a:off x="1192950" y="3189387"/>
              <a:ext cx="2669394" cy="2191795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166559">
                      <a:extLst>
                        <a:ext uri="{9D8B030D-6E8A-4147-A177-3AD203B41FA5}">
                          <a16:colId xmlns:a16="http://schemas.microsoft.com/office/drawing/2014/main" val="936133639"/>
                        </a:ext>
                      </a:extLst>
                    </a:gridCol>
                    <a:gridCol w="1502835">
                      <a:extLst>
                        <a:ext uri="{9D8B030D-6E8A-4147-A177-3AD203B41FA5}">
                          <a16:colId xmlns:a16="http://schemas.microsoft.com/office/drawing/2014/main" val="2607451299"/>
                        </a:ext>
                      </a:extLst>
                    </a:gridCol>
                  </a:tblGrid>
                  <a:tr h="438359">
                    <a:tc>
                      <a:txBody>
                        <a:bodyPr/>
                        <a:lstStyle/>
                        <a:p>
                          <a:r>
                            <a:rPr lang="en-US" altLang="zh-CN" sz="18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States</a:t>
                          </a:r>
                          <a:endParaRPr lang="zh-CN" altLang="en-US" sz="1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800" b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Mass</a:t>
                          </a:r>
                          <a:r>
                            <a:rPr lang="en-US" altLang="zh-CN" sz="1800" b="0" baseline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[MeV]</a:t>
                          </a:r>
                          <a:endParaRPr lang="zh-CN" altLang="en-US" sz="1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41673327"/>
                      </a:ext>
                    </a:extLst>
                  </a:tr>
                  <a:tr h="438359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521" t="-106944" r="-129688" b="-302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78138" t="-106944" r="-810" b="-3027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06256225"/>
                      </a:ext>
                    </a:extLst>
                  </a:tr>
                  <a:tr h="438359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521" t="-206944" r="-129688" b="-202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78138" t="-206944" r="-810" b="-2027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4275479"/>
                      </a:ext>
                    </a:extLst>
                  </a:tr>
                  <a:tr h="438359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521" t="-306944" r="-129688" b="-102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78138" t="-306944" r="-810" b="-1027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00206323"/>
                      </a:ext>
                    </a:extLst>
                  </a:tr>
                  <a:tr h="438359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521" t="-406944" r="-129688" b="-2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78138" t="-406944" r="-810" b="-27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2521589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2" name="文本框 11">
            <a:extLst>
              <a:ext uri="{FF2B5EF4-FFF2-40B4-BE49-F238E27FC236}">
                <a16:creationId xmlns:a16="http://schemas.microsoft.com/office/drawing/2014/main" id="{921E99A0-4CDC-4CAA-A5E0-1B70E3A31FEE}"/>
              </a:ext>
            </a:extLst>
          </p:cNvPr>
          <p:cNvSpPr txBox="1"/>
          <p:nvPr/>
        </p:nvSpPr>
        <p:spPr>
          <a:xfrm>
            <a:off x="370232" y="5809168"/>
            <a:ext cx="4572000" cy="1362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[1] </a:t>
            </a:r>
            <a:r>
              <a:rPr lang="en-US" altLang="zh-CN" sz="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L.Roca</a:t>
            </a:r>
            <a:r>
              <a:rPr lang="en-US" altLang="zh-CN" sz="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E.Oset</a:t>
            </a:r>
            <a:r>
              <a:rPr lang="en-US" altLang="zh-CN" sz="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zh-CN" sz="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J.Singh</a:t>
            </a:r>
            <a:r>
              <a:rPr lang="en-US" altLang="zh-CN" sz="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PRD 72,014002(2005),</a:t>
            </a:r>
          </a:p>
          <a:p>
            <a:pPr>
              <a:lnSpc>
                <a:spcPct val="150000"/>
              </a:lnSpc>
            </a:pPr>
            <a:r>
              <a:rPr lang="en-US" altLang="zh-CN" sz="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[2] W. H. Liang, S. Sakai and E. </a:t>
            </a:r>
            <a:r>
              <a:rPr lang="en-US" altLang="zh-CN" sz="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Oset</a:t>
            </a:r>
            <a:r>
              <a:rPr lang="en-US" altLang="zh-CN" sz="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PRD 99,094020(2019)</a:t>
            </a:r>
            <a:endParaRPr lang="zh-CN" altLang="en-US" sz="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[3] X. G. Wu, J. J. Wu, Q. Zhao and B. S. Zou, Phys. Rev. D 87, 014023 (2013)</a:t>
            </a:r>
          </a:p>
          <a:p>
            <a:pPr>
              <a:lnSpc>
                <a:spcPct val="150000"/>
              </a:lnSpc>
            </a:pPr>
            <a:r>
              <a:rPr lang="en-US" altLang="zh-CN" sz="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[4] M.</a:t>
            </a:r>
            <a:r>
              <a:rPr lang="zh-CN" altLang="en-US" sz="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G.</a:t>
            </a:r>
            <a:r>
              <a:rPr lang="zh-CN" altLang="en-US" sz="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Alexeev</a:t>
            </a:r>
            <a:r>
              <a:rPr lang="zh-CN" altLang="en-US" sz="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</a:t>
            </a:r>
            <a:r>
              <a:rPr lang="zh-CN" altLang="en-US" sz="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al.</a:t>
            </a:r>
            <a:r>
              <a:rPr lang="zh-CN" altLang="en-US" sz="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[COMPASS], arXiv:2006.05342(2020)</a:t>
            </a:r>
          </a:p>
          <a:p>
            <a:pPr>
              <a:lnSpc>
                <a:spcPct val="150000"/>
              </a:lnSpc>
            </a:pPr>
            <a:endParaRPr lang="en-US" altLang="zh-CN" sz="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altLang="zh-CN" sz="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altLang="zh-CN" sz="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0C8788A1-2603-44BB-92BB-F21875AAC6A2}"/>
              </a:ext>
            </a:extLst>
          </p:cNvPr>
          <p:cNvSpPr txBox="1"/>
          <p:nvPr/>
        </p:nvSpPr>
        <p:spPr>
          <a:xfrm>
            <a:off x="4359681" y="5809168"/>
            <a:ext cx="4572000" cy="10002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[5] Jia-Jun Wu, Xiao-Hai Liu, </a:t>
            </a:r>
            <a:r>
              <a:rPr lang="en-US" altLang="zh-CN" sz="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Qiang</a:t>
            </a:r>
            <a:r>
              <a:rPr lang="en-US" altLang="zh-CN" sz="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Zhao, Bing-Song Zou, </a:t>
            </a:r>
            <a:r>
              <a:rPr lang="en-US" altLang="zh-CN" sz="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Phys.Rev.Lett</a:t>
            </a:r>
            <a:r>
              <a:rPr lang="en-US" altLang="zh-CN" sz="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108, 081803 (2012);</a:t>
            </a:r>
          </a:p>
          <a:p>
            <a:pPr>
              <a:lnSpc>
                <a:spcPct val="150000"/>
              </a:lnSpc>
            </a:pPr>
            <a:r>
              <a:rPr lang="en-US" altLang="zh-CN" sz="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[6] Feng-</a:t>
            </a:r>
            <a:r>
              <a:rPr lang="en-US" altLang="zh-CN" sz="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Kun</a:t>
            </a:r>
            <a:r>
              <a:rPr lang="en-US" altLang="zh-CN" sz="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Guo, Xiao-Hai Liu, </a:t>
            </a:r>
            <a:r>
              <a:rPr lang="en-US" altLang="zh-CN" sz="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Shuntaro</a:t>
            </a:r>
            <a:r>
              <a:rPr lang="en-US" altLang="zh-CN" sz="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Sakai, Prog. Part. </a:t>
            </a:r>
            <a:r>
              <a:rPr lang="en-US" altLang="zh-CN" sz="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Nucl</a:t>
            </a:r>
            <a:r>
              <a:rPr lang="en-US" altLang="zh-CN" sz="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Phys. 112,103757 (2020);</a:t>
            </a:r>
          </a:p>
          <a:p>
            <a:pPr>
              <a:lnSpc>
                <a:spcPct val="150000"/>
              </a:lnSpc>
            </a:pPr>
            <a:r>
              <a:rPr lang="en-US" altLang="zh-CN" sz="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[7] Meng-</a:t>
            </a:r>
            <a:r>
              <a:rPr lang="en-US" altLang="zh-CN" sz="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Chuan</a:t>
            </a:r>
            <a:r>
              <a:rPr lang="en-US" altLang="zh-CN" sz="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Du, </a:t>
            </a:r>
            <a:r>
              <a:rPr lang="en-US" altLang="zh-CN" sz="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Qiang</a:t>
            </a:r>
            <a:r>
              <a:rPr lang="en-US" altLang="zh-CN" sz="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Zhao, Phys. Rev. D 100(2019)3,036005</a:t>
            </a:r>
          </a:p>
          <a:p>
            <a:pPr>
              <a:lnSpc>
                <a:spcPct val="150000"/>
              </a:lnSpc>
            </a:pPr>
            <a:r>
              <a:rPr lang="en-US" altLang="zh-CN" sz="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[8] </a:t>
            </a:r>
            <a:r>
              <a:rPr lang="en-US" altLang="zh-CN" sz="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L.D.Landau</a:t>
            </a:r>
            <a:r>
              <a:rPr lang="en-US" altLang="zh-CN" sz="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Nucl</a:t>
            </a:r>
            <a:r>
              <a:rPr lang="en-US" altLang="zh-CN" sz="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Phys. 13(1959)1,181.</a:t>
            </a:r>
          </a:p>
          <a:p>
            <a:endParaRPr lang="zh-CN" altLang="en-US" sz="1100" dirty="0">
              <a:solidFill>
                <a:schemeClr val="accent1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4" name="表格 23">
                <a:extLst>
                  <a:ext uri="{FF2B5EF4-FFF2-40B4-BE49-F238E27FC236}">
                    <a16:creationId xmlns:a16="http://schemas.microsoft.com/office/drawing/2014/main" id="{FE1F5BAC-FE95-4BF6-BCFF-0A783642FE0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76127228"/>
                  </p:ext>
                </p:extLst>
              </p:nvPr>
            </p:nvGraphicFramePr>
            <p:xfrm>
              <a:off x="4663586" y="3189387"/>
              <a:ext cx="2662612" cy="2191795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181608">
                      <a:extLst>
                        <a:ext uri="{9D8B030D-6E8A-4147-A177-3AD203B41FA5}">
                          <a16:colId xmlns:a16="http://schemas.microsoft.com/office/drawing/2014/main" val="936133639"/>
                        </a:ext>
                      </a:extLst>
                    </a:gridCol>
                    <a:gridCol w="1481004">
                      <a:extLst>
                        <a:ext uri="{9D8B030D-6E8A-4147-A177-3AD203B41FA5}">
                          <a16:colId xmlns:a16="http://schemas.microsoft.com/office/drawing/2014/main" val="2607451299"/>
                        </a:ext>
                      </a:extLst>
                    </a:gridCol>
                  </a:tblGrid>
                  <a:tr h="438359">
                    <a:tc>
                      <a:txBody>
                        <a:bodyPr/>
                        <a:lstStyle/>
                        <a:p>
                          <a:r>
                            <a:rPr lang="en-US" altLang="zh-CN" sz="18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States</a:t>
                          </a:r>
                          <a:endParaRPr lang="zh-CN" altLang="en-US" sz="1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8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Mass</a:t>
                          </a:r>
                          <a:r>
                            <a:rPr lang="en-US" altLang="zh-CN" sz="1800" b="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[MeV]</a:t>
                          </a:r>
                          <a:endParaRPr lang="zh-CN" altLang="en-US" sz="1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41673327"/>
                      </a:ext>
                    </a:extLst>
                  </a:tr>
                  <a:tr h="43835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altLang="zh-CN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altLang="zh-CN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(1170)</m:t>
                                </m:r>
                              </m:oMath>
                            </m:oMathPara>
                          </a14:m>
                          <a:endParaRPr lang="zh-CN" alt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1166±8</m:t>
                                </m:r>
                              </m:oMath>
                            </m:oMathPara>
                          </a14:m>
                          <a:endParaRPr lang="zh-CN" alt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06256225"/>
                      </a:ext>
                    </a:extLst>
                  </a:tr>
                  <a:tr h="43835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altLang="zh-CN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altLang="zh-CN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(1415)</m:t>
                                </m:r>
                              </m:oMath>
                            </m:oMathPara>
                          </a14:m>
                          <a:endParaRPr lang="zh-CN" alt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1416±8</m:t>
                                </m:r>
                              </m:oMath>
                            </m:oMathPara>
                          </a14:m>
                          <a:endParaRPr lang="zh-CN" alt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4275479"/>
                      </a:ext>
                    </a:extLst>
                  </a:tr>
                  <a:tr h="43835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altLang="zh-CN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altLang="zh-CN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(1270)</m:t>
                                </m:r>
                              </m:oMath>
                            </m:oMathPara>
                          </a14:m>
                          <a:endParaRPr lang="zh-CN" alt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1253±7 </m:t>
                                </m:r>
                              </m:oMath>
                            </m:oMathPara>
                          </a14:m>
                          <a:endParaRPr lang="zh-CN" alt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00206323"/>
                      </a:ext>
                    </a:extLst>
                  </a:tr>
                  <a:tr h="43835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altLang="zh-CN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altLang="zh-CN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(1400)</m:t>
                                </m:r>
                              </m:oMath>
                            </m:oMathPara>
                          </a14:m>
                          <a:endParaRPr lang="zh-CN" alt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1403±7</m:t>
                                </m:r>
                              </m:oMath>
                            </m:oMathPara>
                          </a14:m>
                          <a:endParaRPr lang="zh-CN" alt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2521589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4" name="表格 23">
                <a:extLst>
                  <a:ext uri="{FF2B5EF4-FFF2-40B4-BE49-F238E27FC236}">
                    <a16:creationId xmlns:a16="http://schemas.microsoft.com/office/drawing/2014/main" id="{FE1F5BAC-FE95-4BF6-BCFF-0A783642FE0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76127228"/>
                  </p:ext>
                </p:extLst>
              </p:nvPr>
            </p:nvGraphicFramePr>
            <p:xfrm>
              <a:off x="4663586" y="3189387"/>
              <a:ext cx="2662612" cy="2191795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181608">
                      <a:extLst>
                        <a:ext uri="{9D8B030D-6E8A-4147-A177-3AD203B41FA5}">
                          <a16:colId xmlns:a16="http://schemas.microsoft.com/office/drawing/2014/main" val="936133639"/>
                        </a:ext>
                      </a:extLst>
                    </a:gridCol>
                    <a:gridCol w="1481004">
                      <a:extLst>
                        <a:ext uri="{9D8B030D-6E8A-4147-A177-3AD203B41FA5}">
                          <a16:colId xmlns:a16="http://schemas.microsoft.com/office/drawing/2014/main" val="2607451299"/>
                        </a:ext>
                      </a:extLst>
                    </a:gridCol>
                  </a:tblGrid>
                  <a:tr h="438359">
                    <a:tc>
                      <a:txBody>
                        <a:bodyPr/>
                        <a:lstStyle/>
                        <a:p>
                          <a:r>
                            <a:rPr lang="en-US" altLang="zh-CN" sz="18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States</a:t>
                          </a:r>
                          <a:endParaRPr lang="zh-CN" altLang="en-US" sz="1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8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Mass</a:t>
                          </a:r>
                          <a:r>
                            <a:rPr lang="en-US" altLang="zh-CN" sz="1800" b="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[MeV]</a:t>
                          </a:r>
                          <a:endParaRPr lang="zh-CN" altLang="en-US" sz="1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41673327"/>
                      </a:ext>
                    </a:extLst>
                  </a:tr>
                  <a:tr h="438359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1031" t="-106944" r="-126289" b="-302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80658" t="-106944" r="-823" b="-3027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06256225"/>
                      </a:ext>
                    </a:extLst>
                  </a:tr>
                  <a:tr h="438359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1031" t="-206944" r="-126289" b="-202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80658" t="-206944" r="-823" b="-2027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4275479"/>
                      </a:ext>
                    </a:extLst>
                  </a:tr>
                  <a:tr h="438359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1031" t="-306944" r="-126289" b="-102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80658" t="-306944" r="-823" b="-1027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00206323"/>
                      </a:ext>
                    </a:extLst>
                  </a:tr>
                  <a:tr h="438359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1031" t="-406944" r="-126289" b="-2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80658" t="-406944" r="-823" b="-27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2521589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5432421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3D1345EC-205D-4180-9261-8CCF0D9B6FE7}"/>
                  </a:ext>
                </a:extLst>
              </p:cNvPr>
              <p:cNvSpPr txBox="1"/>
              <p:nvPr/>
            </p:nvSpPr>
            <p:spPr>
              <a:xfrm>
                <a:off x="0" y="0"/>
                <a:ext cx="4363491" cy="46166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Production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annihilation</a:t>
                </a:r>
                <a:endPara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3D1345EC-205D-4180-9261-8CCF0D9B6F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4363491" cy="461665"/>
              </a:xfrm>
              <a:prstGeom prst="rect">
                <a:avLst/>
              </a:prstGeom>
              <a:blipFill>
                <a:blip r:embed="rId2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8DAC2A43-C538-4675-8860-F9F14BEDA1A6}"/>
                  </a:ext>
                </a:extLst>
              </p:cNvPr>
              <p:cNvSpPr txBox="1"/>
              <p:nvPr/>
            </p:nvSpPr>
            <p:spPr>
              <a:xfrm>
                <a:off x="638175" y="847725"/>
                <a:ext cx="69723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can be produced in 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m:rPr>
                        <m:lit/>
                      </m:rPr>
                      <a:rPr lang="en-US" altLang="zh-CN" sz="16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𝛾</m:t>
                    </m:r>
                    <m:sSub>
                      <m:sSub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zh-CN" alt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8DAC2A43-C538-4675-8860-F9F14BEDA1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175" y="847725"/>
                <a:ext cx="6972300" cy="338554"/>
              </a:xfrm>
              <a:prstGeom prst="rect">
                <a:avLst/>
              </a:prstGeom>
              <a:blipFill>
                <a:blip r:embed="rId3"/>
                <a:stretch>
                  <a:fillRect l="-350" t="-5357" b="-214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5A127569-B30F-44DC-85C6-1E92E5BFC625}"/>
                  </a:ext>
                </a:extLst>
              </p:cNvPr>
              <p:cNvSpPr txBox="1"/>
              <p:nvPr/>
            </p:nvSpPr>
            <p:spPr>
              <a:xfrm>
                <a:off x="1528760" y="1410508"/>
                <a:ext cx="6086475" cy="718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p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den>
                      </m:f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⟨</m:t>
                          </m:r>
                          <m:sSubSup>
                            <m:sSubSupPr>
                              <m:ctrlP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acc>
                            <m:accPr>
                              <m:chr m:val="̂"/>
                              <m:ctrlP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</m:acc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  <m:r>
                            <m:rPr>
                              <m:lit/>
                            </m:r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⟩</m:t>
                          </m:r>
                        </m:num>
                        <m:den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⟨</m:t>
                          </m:r>
                          <m:sSub>
                            <m:sSubPr>
                              <m:ctrlP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𝛾</m:t>
                          </m:r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|</m:t>
                          </m:r>
                          <m:acc>
                            <m:accPr>
                              <m:chr m:val="̂"/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</m:acc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𝐽</m:t>
                          </m:r>
                          <m:r>
                            <m:rPr>
                              <m:lit/>
                            </m:rPr>
                            <a:rPr lang="en-US" altLang="zh-CN" sz="1600" i="1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𝜓</m:t>
                          </m:r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⟩</m:t>
                          </m:r>
                        </m:den>
                      </m:f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  <m:func>
                            <m:funcPr>
                              <m:ctrlP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CN" sz="16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</m:e>
                          </m:func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CN" sz="16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</m:e>
                          </m:func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  <m:func>
                            <m:funcPr>
                              <m:ctrlP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CN" sz="16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</m:e>
                          </m:func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CN" sz="16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</m:e>
                          </m:func>
                        </m:den>
                      </m:f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5A127569-B30F-44DC-85C6-1E92E5BFC6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8760" y="1410508"/>
                <a:ext cx="6086475" cy="71897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7B9403AC-0B43-4BC5-8026-DD3DC4CF1882}"/>
                  </a:ext>
                </a:extLst>
              </p:cNvPr>
              <p:cNvSpPr txBox="1"/>
              <p:nvPr/>
            </p:nvSpPr>
            <p:spPr>
              <a:xfrm>
                <a:off x="1863789" y="2269974"/>
                <a:ext cx="5416418" cy="5188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altLang="zh-CN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CN" sz="1600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b>
                              <m:sSup>
                                <m:sSupPr>
                                  <m:ctrlP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sup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++</m:t>
                                  </m:r>
                                </m:sup>
                              </m:sSup>
                            </m:sub>
                          </m:s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</m:acc>
                            </m:e>
                          </m:d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  <m:r>
                            <m:rPr>
                              <m:lit/>
                            </m:r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d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≃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altLang="zh-CN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altLang="zh-CN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CN" sz="1600" b="0" i="1" smtClean="0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b>
                              <m:sSup>
                                <m:sSupPr>
                                  <m:ctrlP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sup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  <m:t>++</m:t>
                                  </m:r>
                                </m:sup>
                              </m:sSup>
                            </m:sub>
                          </m:sSub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𝛾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</m:acc>
                            </m:e>
                          </m:d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𝐽</m:t>
                          </m:r>
                          <m:r>
                            <m:rPr>
                              <m:lit/>
                            </m:rPr>
                            <a:rPr lang="en-US" altLang="zh-CN" sz="1600" i="1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d>
                      <m:r>
                        <a:rPr lang="en-US" altLang="zh-CN" sz="1600" b="0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altLang="zh-CN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altLang="zh-CN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CN" sz="1600" b="0" i="1" smtClean="0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b>
                              <m:sSup>
                                <m:sSupPr>
                                  <m:ctrlP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sup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  <m:t>++</m:t>
                                  </m:r>
                                </m:sup>
                              </m:sSup>
                            </m:sub>
                          </m:sSub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𝛾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</m:acc>
                            </m:e>
                          </m:d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𝐽</m:t>
                          </m:r>
                          <m:r>
                            <m:rPr>
                              <m:lit/>
                            </m:rPr>
                            <a:rPr lang="en-US" altLang="zh-CN" sz="1600" i="1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d>
                    </m:oMath>
                  </m:oMathPara>
                </a14:m>
                <a:endParaRPr lang="zh-CN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7B9403AC-0B43-4BC5-8026-DD3DC4CF18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3789" y="2269974"/>
                <a:ext cx="5416418" cy="51886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037E9B59-0EFF-4BFB-9F02-8B1539EC664E}"/>
                  </a:ext>
                </a:extLst>
              </p:cNvPr>
              <p:cNvSpPr txBox="1"/>
              <p:nvPr/>
            </p:nvSpPr>
            <p:spPr>
              <a:xfrm>
                <a:off x="638175" y="2971192"/>
                <a:ext cx="810047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m:rPr>
                        <m:lit/>
                      </m:rPr>
                      <a:rPr lang="en-US" altLang="zh-CN" sz="16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𝛾</m:t>
                    </m:r>
                    <m:sSub>
                      <m:sSub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suppressed</a:t>
                </a:r>
                <a14:m>
                  <m:oMath xmlns:m="http://schemas.openxmlformats.org/officeDocument/2006/math">
                    <m:r>
                      <a:rPr lang="en-US" altLang="zh-CN" sz="16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 </m:t>
                    </m:r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6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16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can be searched in 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𝜓</m:t>
                    </m:r>
                    <m:d>
                      <m:d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3686</m:t>
                        </m:r>
                      </m:e>
                    </m:d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𝛾</m:t>
                    </m:r>
                    <m:sSub>
                      <m:sSub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𝜒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𝛾𝜋</m:t>
                    </m:r>
                    <m:sSub>
                      <m:sSub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𝛾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+4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𝜋</m:t>
                    </m:r>
                  </m:oMath>
                </a14:m>
                <a:endParaRPr lang="en-US" altLang="zh-CN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037E9B59-0EFF-4BFB-9F02-8B1539EC66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175" y="2971192"/>
                <a:ext cx="8100472" cy="338554"/>
              </a:xfrm>
              <a:prstGeom prst="rect">
                <a:avLst/>
              </a:prstGeom>
              <a:blipFill>
                <a:blip r:embed="rId6"/>
                <a:stretch>
                  <a:fillRect l="-301" t="-5357" b="-214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4B0BA121-DB54-47D1-AA4E-0879DA8E1F18}"/>
                  </a:ext>
                </a:extLst>
              </p:cNvPr>
              <p:cNvSpPr txBox="1"/>
              <p:nvPr/>
            </p:nvSpPr>
            <p:spPr>
              <a:xfrm>
                <a:off x="638175" y="4125805"/>
                <a:ext cx="7753350" cy="6460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6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CN" sz="16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bSup>
                      <m:sSubSup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bSup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zh-CN" altLang="en-US" sz="1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can be searched in </a:t>
                </a:r>
                <a14:m>
                  <m:oMath xmlns:m="http://schemas.openxmlformats.org/officeDocument/2006/math">
                    <m:r>
                      <a:rPr lang="en-US" altLang="zh-CN" sz="16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𝐽</m:t>
                    </m:r>
                    <m:r>
                      <m:rPr>
                        <m:lit/>
                      </m:rPr>
                      <a:rPr lang="en-US" altLang="zh-CN" sz="16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/</m:t>
                    </m:r>
                    <m:r>
                      <a:rPr lang="en-US" altLang="zh-CN" sz="16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𝜓</m:t>
                    </m:r>
                    <m:r>
                      <a:rPr lang="en-US" altLang="zh-CN" sz="16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US" altLang="zh-CN" sz="16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𝜋</m:t>
                    </m:r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6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CN" sz="16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and </a:t>
                </a:r>
                <a14:m>
                  <m:oMath xmlns:m="http://schemas.openxmlformats.org/officeDocument/2006/math">
                    <m:r>
                      <a:rPr lang="en-US" altLang="zh-CN" sz="16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𝐽</m:t>
                    </m:r>
                    <m:r>
                      <m:rPr>
                        <m:lit/>
                      </m:rPr>
                      <a:rPr lang="en-US" altLang="zh-CN" sz="16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/</m:t>
                    </m:r>
                    <m:r>
                      <a:rPr lang="en-US" altLang="zh-CN" sz="16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𝜓</m:t>
                    </m:r>
                    <m:r>
                      <a:rPr lang="en-US" altLang="zh-CN" sz="16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16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𝜂</m:t>
                        </m:r>
                      </m:e>
                      <m:sup>
                        <m:r>
                          <a:rPr lang="en-US" altLang="zh-CN" sz="16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(′)</m:t>
                        </m:r>
                      </m:sup>
                    </m:sSup>
                    <m:sSubSup>
                      <m:sSubSupPr>
                        <m:ctrlP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16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CN" sz="16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zh-CN" sz="16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(′)</m:t>
                        </m:r>
                      </m:sup>
                    </m:sSubSup>
                  </m:oMath>
                </a14:m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They are constrained by SU(3) symmetry, i.e.</a:t>
                </a:r>
                <a:endParaRPr lang="zh-CN" alt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4B0BA121-DB54-47D1-AA4E-0879DA8E1F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175" y="4125805"/>
                <a:ext cx="7753350" cy="646074"/>
              </a:xfrm>
              <a:prstGeom prst="rect">
                <a:avLst/>
              </a:prstGeom>
              <a:blipFill>
                <a:blip r:embed="rId7"/>
                <a:stretch>
                  <a:fillRect l="-314" b="-113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8E4DA0C6-3921-4F34-8E5F-2BCC067D0873}"/>
                  </a:ext>
                </a:extLst>
              </p:cNvPr>
              <p:cNvSpPr txBox="1"/>
              <p:nvPr/>
            </p:nvSpPr>
            <p:spPr>
              <a:xfrm>
                <a:off x="1675062" y="5168397"/>
                <a:ext cx="5376857" cy="6670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16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altLang="zh-CN" sz="16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altLang="zh-CN" sz="16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𝑅</m:t>
                    </m:r>
                    <m:d>
                      <m:dPr>
                        <m:ctrlP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16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𝐽</m:t>
                        </m:r>
                        <m:r>
                          <m:rPr>
                            <m:lit/>
                          </m:rPr>
                          <a:rPr lang="en-US" altLang="zh-CN" sz="16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/</m:t>
                        </m:r>
                        <m:r>
                          <a:rPr lang="en-US" altLang="zh-CN" sz="16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𝜓</m:t>
                        </m:r>
                        <m:r>
                          <a:rPr lang="en-US" altLang="zh-CN" sz="16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6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altLang="zh-CN" sz="16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±</m:t>
                            </m:r>
                          </m:sup>
                        </m:sSup>
                        <m:sSubSup>
                          <m:sSubSupPr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16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zh-CN" sz="16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altLang="zh-CN" sz="16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∓</m:t>
                            </m:r>
                          </m:sup>
                        </m:sSubSup>
                      </m:e>
                    </m:d>
                    <m:r>
                      <a:rPr lang="en-US" altLang="zh-CN" sz="16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16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3±0.5</m:t>
                        </m:r>
                      </m:e>
                    </m:d>
                    <m:r>
                      <a:rPr lang="en-US" altLang="zh-CN" sz="16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16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sz="16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−3</m:t>
                        </m:r>
                      </m:sup>
                    </m:sSup>
                  </m:oMath>
                </a14:m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</a:p>
              <a:p>
                <a14:m>
                  <m:oMath xmlns:m="http://schemas.openxmlformats.org/officeDocument/2006/math">
                    <m:r>
                      <a:rPr lang="en-US" altLang="zh-CN" sz="16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altLang="zh-CN" sz="16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altLang="zh-CN" sz="16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𝑅</m:t>
                    </m:r>
                    <m:r>
                      <a:rPr lang="en-US" altLang="zh-CN" sz="16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 </m:t>
                    </m:r>
                    <m:d>
                      <m:dPr>
                        <m:ctrlP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16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𝐽</m:t>
                        </m:r>
                        <m:r>
                          <m:rPr>
                            <m:lit/>
                          </m:rPr>
                          <a:rPr lang="en-US" altLang="zh-CN" sz="16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/</m:t>
                        </m:r>
                        <m:r>
                          <a:rPr lang="en-US" altLang="zh-CN" sz="16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𝜓</m:t>
                        </m:r>
                        <m:r>
                          <a:rPr lang="en-US" altLang="zh-CN" sz="16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6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𝜂</m:t>
                            </m:r>
                          </m:e>
                          <m:sup>
                            <m:r>
                              <a:rPr lang="en-US" altLang="zh-CN" sz="16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sSubSup>
                          <m:sSubSupPr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16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altLang="zh-CN" sz="16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altLang="zh-CN" sz="16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altLang="zh-CN" sz="16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6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𝜂</m:t>
                            </m:r>
                          </m:e>
                          <m:sup>
                            <m:r>
                              <a:rPr lang="en-US" altLang="zh-CN" sz="16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6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𝐾</m:t>
                            </m:r>
                          </m:e>
                          <m:sup>
                            <m:r>
                              <a:rPr lang="en-US" altLang="zh-CN" sz="16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∗</m:t>
                            </m:r>
                          </m:sup>
                        </m:sSup>
                        <m:acc>
                          <m:accPr>
                            <m:chr m:val="̅"/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16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𝐾</m:t>
                            </m:r>
                          </m:e>
                        </m:acc>
                        <m:r>
                          <a:rPr lang="en-US" altLang="zh-CN" sz="16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16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  <m:r>
                          <a:rPr lang="en-US" altLang="zh-CN" sz="16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altLang="zh-CN" sz="16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  <m:r>
                          <a:rPr lang="en-US" altLang="zh-CN" sz="16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</m:e>
                    </m:d>
                    <m:r>
                      <a:rPr lang="en-US" altLang="zh-CN" sz="16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16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2.16±0.31</m:t>
                        </m:r>
                      </m:e>
                    </m:d>
                    <m:r>
                      <a:rPr lang="en-US" altLang="zh-CN" sz="16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16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sz="16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−4</m:t>
                        </m:r>
                      </m:sup>
                    </m:sSup>
                  </m:oMath>
                </a14:m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8E4DA0C6-3921-4F34-8E5F-2BCC067D08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5062" y="5168397"/>
                <a:ext cx="5376857" cy="667042"/>
              </a:xfrm>
              <a:prstGeom prst="rect">
                <a:avLst/>
              </a:prstGeom>
              <a:blipFill>
                <a:blip r:embed="rId8"/>
                <a:stretch>
                  <a:fillRect b="-550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C0595DFC-C412-4280-ABE2-96F47CEFA0D4}"/>
                  </a:ext>
                </a:extLst>
              </p:cNvPr>
              <p:cNvSpPr txBox="1"/>
              <p:nvPr/>
            </p:nvSpPr>
            <p:spPr>
              <a:xfrm>
                <a:off x="3139744" y="4771879"/>
                <a:ext cx="2137700" cy="3604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𝜓</m:t>
                          </m:r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𝐵𝑃</m:t>
                          </m:r>
                        </m:sub>
                      </m:sSub>
                      <m:r>
                        <a:rPr lang="en-US" altLang="zh-CN" sz="16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𝜓</m:t>
                          </m:r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𝐵𝑃</m:t>
                          </m:r>
                        </m:sub>
                      </m:sSub>
                      <m:sSup>
                        <m:sSupPr>
                          <m:ctrlPr>
                            <a:rPr lang="en-US" altLang="zh-CN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  <m:sup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𝜇</m:t>
                          </m:r>
                        </m:sup>
                      </m:sSup>
                      <m:r>
                        <a:rPr lang="en-US" altLang="zh-CN" sz="1600" i="1">
                          <a:latin typeface="Cambria Math" panose="02040503050406030204" pitchFamily="18" charset="0"/>
                        </a:rPr>
                        <m:t>⟨</m:t>
                      </m:r>
                      <m:sSub>
                        <m:sSubPr>
                          <m:ctrlPr>
                            <a:rPr lang="en-US" altLang="zh-CN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r>
                        <a:rPr lang="en-US" altLang="zh-CN" sz="1600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altLang="zh-CN" sz="1600" i="1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zh-CN" altLang="en-US" sz="16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C0595DFC-C412-4280-ABE2-96F47CEFA0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9744" y="4771879"/>
                <a:ext cx="2137700" cy="360483"/>
              </a:xfrm>
              <a:prstGeom prst="rect">
                <a:avLst/>
              </a:prstGeom>
              <a:blipFill>
                <a:blip r:embed="rId9"/>
                <a:stretch>
                  <a:fillRect b="-678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D908050-23BF-481E-B1C8-BDBD4EDCE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9EF4B-78C3-465F-A26D-296951CF7B54}" type="slidenum">
              <a:rPr lang="zh-CN" altLang="en-US" smtClean="0"/>
              <a:t>4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3750ADDC-B2F3-41D2-B479-EA1327FA1D0D}"/>
                  </a:ext>
                </a:extLst>
              </p:cNvPr>
              <p:cNvSpPr txBox="1"/>
              <p:nvPr/>
            </p:nvSpPr>
            <p:spPr>
              <a:xfrm>
                <a:off x="1675062" y="3533975"/>
                <a:ext cx="350576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𝐵</m:t>
                      </m:r>
                      <m:r>
                        <a:rPr lang="en-US" altLang="zh-CN" sz="160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altLang="zh-CN" sz="160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altLang="zh-CN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𝜓</m:t>
                          </m:r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(2</m:t>
                          </m:r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𝑆</m:t>
                          </m:r>
                        </m:e>
                      </m:d>
                      <m:r>
                        <a:rPr lang="en-US" altLang="zh-CN" sz="1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→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𝛾</m:t>
                      </m:r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𝜒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1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  <m:r>
                        <a:rPr lang="en-US" altLang="zh-CN" sz="16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9.79±0.2</m:t>
                          </m:r>
                        </m:e>
                      </m:d>
                      <m:r>
                        <a:rPr lang="en-US" altLang="zh-CN" sz="1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%</m:t>
                      </m:r>
                    </m:oMath>
                  </m:oMathPara>
                </a14:m>
                <a:endParaRPr lang="zh-CN" alt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3750ADDC-B2F3-41D2-B479-EA1327FA1D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5062" y="3533975"/>
                <a:ext cx="3505767" cy="338554"/>
              </a:xfrm>
              <a:prstGeom prst="rect">
                <a:avLst/>
              </a:prstGeom>
              <a:blipFill>
                <a:blip r:embed="rId10"/>
                <a:stretch>
                  <a:fillRect b="-1272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A45CA3D5-D0E2-4846-94AF-09ADD58E7737}"/>
                  </a:ext>
                </a:extLst>
              </p:cNvPr>
              <p:cNvSpPr txBox="1"/>
              <p:nvPr/>
            </p:nvSpPr>
            <p:spPr>
              <a:xfrm>
                <a:off x="705443" y="5982993"/>
                <a:ext cx="6760586" cy="4122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Double-OZI suppressed process is possible for </a:t>
                </a:r>
                <a14:m>
                  <m:oMath xmlns:m="http://schemas.openxmlformats.org/officeDocument/2006/math">
                    <m:r>
                      <a:rPr lang="en-US" altLang="zh-CN" sz="16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𝐽</m:t>
                    </m:r>
                    <m:r>
                      <m:rPr>
                        <m:lit/>
                      </m:rPr>
                      <a:rPr lang="en-US" altLang="zh-CN" sz="16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/</m:t>
                    </m:r>
                    <m:r>
                      <a:rPr lang="en-US" altLang="zh-CN" sz="16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𝜓</m:t>
                    </m:r>
                    <m:r>
                      <a:rPr lang="en-US" altLang="zh-CN" sz="16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16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𝜂</m:t>
                        </m:r>
                      </m:e>
                      <m:sup>
                        <m:r>
                          <a:rPr lang="en-US" altLang="zh-CN" sz="16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(′)</m:t>
                        </m:r>
                      </m:sup>
                    </m:sSup>
                    <m:sSubSup>
                      <m:sSubSupPr>
                        <m:ctrlP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16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CN" sz="16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zh-CN" sz="16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(′)</m:t>
                        </m:r>
                      </m:sup>
                    </m:sSubSup>
                  </m:oMath>
                </a14:m>
                <a:endParaRPr lang="zh-CN" alt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A45CA3D5-D0E2-4846-94AF-09ADD58E77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443" y="5982993"/>
                <a:ext cx="6760586" cy="412292"/>
              </a:xfrm>
              <a:prstGeom prst="rect">
                <a:avLst/>
              </a:prstGeom>
              <a:blipFill>
                <a:blip r:embed="rId11"/>
                <a:stretch>
                  <a:fillRect l="-361" b="-1323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A78D1854-78D7-400B-8532-5A4B49BAAE43}"/>
                  </a:ext>
                </a:extLst>
              </p:cNvPr>
              <p:cNvSpPr txBox="1"/>
              <p:nvPr/>
            </p:nvSpPr>
            <p:spPr>
              <a:xfrm>
                <a:off x="4688411" y="731386"/>
                <a:ext cx="426764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16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altLang="zh-CN" sz="16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altLang="zh-CN" sz="16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𝑅</m:t>
                    </m:r>
                    <m:r>
                      <a:rPr lang="en-US" altLang="zh-CN" sz="16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d>
                      <m:dPr>
                        <m:ctrlP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𝐽</m:t>
                        </m:r>
                        <m:r>
                          <m:rPr>
                            <m:lit/>
                          </m:rP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/</m:t>
                        </m:r>
                        <m: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𝜓</m:t>
                        </m:r>
                        <m: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→</m:t>
                        </m:r>
                        <m: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𝛾</m:t>
                        </m:r>
                        <m:sSub>
                          <m:sSubPr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zh-CN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altLang="zh-CN" sz="16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6.2±0.8</m:t>
                        </m:r>
                      </m:e>
                    </m:d>
                    <m:r>
                      <a:rPr lang="en-US" altLang="zh-CN" sz="16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−4</m:t>
                        </m:r>
                      </m:sup>
                    </m:sSup>
                  </m:oMath>
                </a14:m>
                <a:r>
                  <a:rPr lang="en-US" altLang="zh-CN" sz="1600" i="1" dirty="0"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,</a:t>
                </a:r>
              </a:p>
              <a:p>
                <a:r>
                  <a:rPr lang="en-US" altLang="zh-CN" sz="1600" i="1" dirty="0"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6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altLang="zh-CN" sz="16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altLang="zh-CN" sz="16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𝑅</m:t>
                    </m:r>
                    <m:r>
                      <a:rPr lang="en-US" altLang="zh-CN" sz="16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d>
                      <m:dPr>
                        <m:ctrlP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𝐽</m:t>
                        </m:r>
                        <m:r>
                          <m:rPr>
                            <m:lit/>
                          </m:rP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/</m:t>
                        </m:r>
                        <m: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𝜓</m:t>
                        </m:r>
                        <m: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→</m:t>
                        </m:r>
                        <m: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𝛾</m:t>
                        </m:r>
                        <m:sSubSup>
                          <m:sSubSupPr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zh-CN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altLang="zh-CN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→</m:t>
                        </m:r>
                        <m: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𝛾</m:t>
                        </m:r>
                        <m: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  <m:acc>
                          <m:accPr>
                            <m:chr m:val="̅"/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𝐾</m:t>
                            </m:r>
                          </m:e>
                        </m:acc>
                        <m: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e>
                    </m:d>
                    <m:r>
                      <a:rPr lang="en-US" altLang="zh-CN" sz="16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7.9±1.3</m:t>
                        </m:r>
                      </m:e>
                    </m:d>
                    <m:r>
                      <a:rPr lang="en-US" altLang="zh-CN" sz="16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−4</m:t>
                        </m:r>
                      </m:sup>
                    </m:sSup>
                  </m:oMath>
                </a14:m>
                <a:endParaRPr lang="zh-CN" altLang="en-US" sz="1600" i="1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A78D1854-78D7-400B-8532-5A4B49BAAE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8411" y="731386"/>
                <a:ext cx="4267643" cy="492443"/>
              </a:xfrm>
              <a:prstGeom prst="rect">
                <a:avLst/>
              </a:prstGeom>
              <a:blipFill>
                <a:blip r:embed="rId12"/>
                <a:stretch>
                  <a:fillRect l="-1571" t="-14815" b="-1604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4200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789"/>
    </mc:Choice>
    <mc:Fallback xmlns="">
      <p:transition spd="slow" advTm="77789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/>
              <p:cNvSpPr txBox="1"/>
              <p:nvPr/>
            </p:nvSpPr>
            <p:spPr>
              <a:xfrm>
                <a:off x="401574" y="630278"/>
                <a:ext cx="572983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CN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CN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zh-CN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bSup>
                    <m:r>
                      <a:rPr lang="en-US" altLang="zh-CN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zh-CN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bSup>
                    <m:r>
                      <a:rPr lang="en-US" altLang="zh-CN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zh-CN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altLang="zh-CN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sub>
                    </m:sSub>
                    <m:r>
                      <a:rPr lang="en-US" altLang="zh-CN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zh-CN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altLang="zh-CN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are mixing objects of physical states. </a:t>
                </a:r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574" y="630278"/>
                <a:ext cx="5729838" cy="369332"/>
              </a:xfrm>
              <a:prstGeom prst="rect">
                <a:avLst/>
              </a:prstGeom>
              <a:blipFill>
                <a:blip r:embed="rId2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组合 24">
            <a:extLst>
              <a:ext uri="{FF2B5EF4-FFF2-40B4-BE49-F238E27FC236}">
                <a16:creationId xmlns:a16="http://schemas.microsoft.com/office/drawing/2014/main" id="{84CE6732-EF51-4E6B-B2E1-2B7B70E67D6E}"/>
              </a:ext>
            </a:extLst>
          </p:cNvPr>
          <p:cNvGrpSpPr/>
          <p:nvPr/>
        </p:nvGrpSpPr>
        <p:grpSpPr>
          <a:xfrm>
            <a:off x="-259185" y="1140697"/>
            <a:ext cx="8138690" cy="2645554"/>
            <a:chOff x="-284390" y="1285411"/>
            <a:chExt cx="8138690" cy="264555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文本框 1">
                  <a:extLst>
                    <a:ext uri="{FF2B5EF4-FFF2-40B4-BE49-F238E27FC236}">
                      <a16:creationId xmlns:a16="http://schemas.microsoft.com/office/drawing/2014/main" id="{335B7293-F8A3-44FD-A139-4FA271C8DD77}"/>
                    </a:ext>
                  </a:extLst>
                </p:cNvPr>
                <p:cNvSpPr txBox="1"/>
                <p:nvPr/>
              </p:nvSpPr>
              <p:spPr>
                <a:xfrm>
                  <a:off x="341500" y="2260014"/>
                  <a:ext cx="7512800" cy="78386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>
                  <a:defPPr>
                    <a:defRPr lang="en-US"/>
                  </a:defPPr>
                  <a:lvl1pPr>
                    <a:defRPr sz="2000" i="1">
                      <a:latin typeface="Cambria Math" panose="02040503050406030204" pitchFamily="18" charset="0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altLang="zh-CN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Sup>
                                    <m:sSubSupPr>
                                      <m:ctrlPr>
                                        <a:rPr lang="en-US" altLang="zh-CN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CN" smtClean="0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m:rPr>
                                          <m:brk m:alnAt="7"/>
                                        </m:rPr>
                                        <a:rPr lang="en-US" altLang="zh-CN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altLang="zh-CN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bSup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altLang="zh-CN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mtClean="0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altLang="zh-CN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mr>
                            </m:m>
                          </m:e>
                        </m:d>
                        <m:r>
                          <a:rPr lang="en-US" altLang="zh-CN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altLang="zh-CN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func>
                                    <m:funcPr>
                                      <m:ctrlPr>
                                        <a:rPr lang="en-US" altLang="zh-CN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  <m:brk m:alnAt="7"/>
                                        </m:rPr>
                                        <a:rPr lang="en-US" altLang="zh-CN" smtClean="0">
                                          <a:latin typeface="Cambria Math" panose="02040503050406030204" pitchFamily="18" charset="0"/>
                                        </a:rPr>
                                        <m:t>c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altLang="zh-CN" smtClean="0">
                                          <a:latin typeface="Cambria Math" panose="02040503050406030204" pitchFamily="18" charset="0"/>
                                        </a:rPr>
                                        <m:t>os</m:t>
                                      </m:r>
                                    </m:fName>
                                    <m:e>
                                      <m:sSub>
                                        <m:sSubPr>
                                          <m:ctrlPr>
                                            <a:rPr lang="en-US" altLang="zh-CN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altLang="zh-CN" smtClean="0"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altLang="zh-CN" smtClean="0">
                                              <a:latin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</m:sub>
                                      </m:sSub>
                                    </m:e>
                                  </m:func>
                                </m:e>
                                <m:e>
                                  <m:r>
                                    <a:rPr lang="en-US" altLang="zh-CN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unc>
                                    <m:funcPr>
                                      <m:ctrlPr>
                                        <a:rPr lang="en-US" altLang="zh-CN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altLang="zh-CN" smtClean="0">
                                          <a:latin typeface="Cambria Math" panose="02040503050406030204" pitchFamily="18" charset="0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sSub>
                                        <m:sSubPr>
                                          <m:ctrlPr>
                                            <a:rPr lang="en-US" altLang="zh-CN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mtClean="0"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mtClean="0">
                                              <a:latin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</m:sub>
                                      </m:sSub>
                                    </m:e>
                                  </m:func>
                                </m:e>
                              </m:mr>
                              <m:mr>
                                <m:e>
                                  <m:func>
                                    <m:funcPr>
                                      <m:ctrlPr>
                                        <a:rPr lang="en-US" altLang="zh-CN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altLang="zh-CN" smtClean="0">
                                          <a:latin typeface="Cambria Math" panose="02040503050406030204" pitchFamily="18" charset="0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sSub>
                                        <m:sSubPr>
                                          <m:ctrlPr>
                                            <a:rPr lang="en-US" altLang="zh-CN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mtClean="0"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mtClean="0">
                                              <a:latin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</m:sub>
                                      </m:sSub>
                                    </m:e>
                                  </m:func>
                                </m:e>
                                <m:e>
                                  <m:func>
                                    <m:funcPr>
                                      <m:ctrlPr>
                                        <a:rPr lang="en-US" altLang="zh-CN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altLang="zh-CN" smtClean="0">
                                          <a:latin typeface="Cambria Math" panose="02040503050406030204" pitchFamily="18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sSub>
                                        <m:sSubPr>
                                          <m:ctrlPr>
                                            <a:rPr lang="en-US" altLang="zh-CN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mtClean="0"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mtClean="0">
                                              <a:latin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</m:sub>
                                      </m:sSub>
                                    </m:e>
                                  </m:func>
                                </m:e>
                              </m:mr>
                            </m:m>
                          </m:e>
                        </m:d>
                        <m:d>
                          <m:d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altLang="zh-CN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en-US" altLang="zh-CN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̃"/>
                                          <m:ctrlPr>
                                            <a:rPr lang="en-US" altLang="zh-CN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altLang="zh-CN" smtClean="0">
                                              <a:latin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altLang="zh-CN" smtClean="0">
                                          <a:latin typeface="Cambria Math" panose="02040503050406030204" pitchFamily="18" charset="0"/>
                                        </a:rPr>
                                        <m:t>8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altLang="zh-CN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̃"/>
                                          <m:ctrlPr>
                                            <a:rPr lang="en-US" altLang="zh-CN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altLang="zh-CN" smtClean="0">
                                              <a:latin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altLang="zh-CN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mr>
                            </m:m>
                          </m:e>
                        </m:d>
                        <m:r>
                          <a:rPr lang="en-US" altLang="zh-CN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func>
                                    <m:func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  <m:brk m:alnAt="7"/>
                                        </m:rPr>
                                        <a:rPr lang="en-US" altLang="zh-CN">
                                          <a:latin typeface="Cambria Math" panose="02040503050406030204" pitchFamily="18" charset="0"/>
                                        </a:rPr>
                                        <m:t>c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altLang="zh-CN">
                                          <a:latin typeface="Cambria Math" panose="02040503050406030204" pitchFamily="18" charset="0"/>
                                        </a:rPr>
                                        <m:t>os</m:t>
                                      </m:r>
                                    </m:fName>
                                    <m:e>
                                      <m:sSub>
                                        <m:sSubPr>
                                          <m:ctrlPr>
                                            <a:rPr lang="en-US" altLang="zh-CN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mtClean="0">
                                              <a:latin typeface="Cambria Math" panose="02040503050406030204" pitchFamily="18" charset="0"/>
                                            </a:rPr>
                                            <m:t>𝛼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mtClean="0">
                                              <a:latin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</m:sub>
                                      </m:sSub>
                                    </m:e>
                                  </m:func>
                                </m:e>
                                <m:e>
                                  <m:r>
                                    <a:rPr lang="en-US" altLang="zh-CN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unc>
                                    <m:func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altLang="zh-CN">
                                          <a:latin typeface="Cambria Math" panose="02040503050406030204" pitchFamily="18" charset="0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sSub>
                                        <m:sSubPr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>
                                              <a:latin typeface="Cambria Math" panose="02040503050406030204" pitchFamily="18" charset="0"/>
                                            </a:rPr>
                                            <m:t>𝛼</m:t>
                                          </m:r>
                                        </m:e>
                                        <m:sub>
                                          <m:r>
                                            <a:rPr lang="en-US" altLang="zh-CN">
                                              <a:latin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</m:sub>
                                      </m:sSub>
                                    </m:e>
                                  </m:func>
                                </m:e>
                              </m:mr>
                              <m:mr>
                                <m:e>
                                  <m:func>
                                    <m:func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altLang="zh-CN">
                                          <a:latin typeface="Cambria Math" panose="02040503050406030204" pitchFamily="18" charset="0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sSub>
                                        <m:sSubPr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>
                                              <a:latin typeface="Cambria Math" panose="02040503050406030204" pitchFamily="18" charset="0"/>
                                            </a:rPr>
                                            <m:t>𝛼</m:t>
                                          </m:r>
                                        </m:e>
                                        <m:sub>
                                          <m:r>
                                            <a:rPr lang="en-US" altLang="zh-CN">
                                              <a:latin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</m:sub>
                                      </m:sSub>
                                    </m:e>
                                  </m:func>
                                </m:e>
                                <m:e>
                                  <m:func>
                                    <m:func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altLang="zh-CN">
                                          <a:latin typeface="Cambria Math" panose="02040503050406030204" pitchFamily="18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sSub>
                                        <m:sSubPr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>
                                              <a:latin typeface="Cambria Math" panose="02040503050406030204" pitchFamily="18" charset="0"/>
                                            </a:rPr>
                                            <m:t>𝛼</m:t>
                                          </m:r>
                                        </m:e>
                                        <m:sub>
                                          <m:r>
                                            <a:rPr lang="en-US" altLang="zh-CN">
                                              <a:latin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</m:sub>
                                      </m:sSub>
                                    </m:e>
                                  </m:func>
                                </m:e>
                              </m:mr>
                            </m:m>
                          </m:e>
                        </m:d>
                        <m:d>
                          <m:d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en-US" altLang="zh-CN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mtClean="0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altLang="zh-CN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altLang="zh-CN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mtClean="0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altLang="zh-CN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2" name="文本框 1">
                  <a:extLst>
                    <a:ext uri="{FF2B5EF4-FFF2-40B4-BE49-F238E27FC236}">
                      <a16:creationId xmlns:a16="http://schemas.microsoft.com/office/drawing/2014/main" id="{335B7293-F8A3-44FD-A139-4FA271C8DD7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1500" y="2260014"/>
                  <a:ext cx="7512800" cy="783869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文本框 8">
                  <a:extLst>
                    <a:ext uri="{FF2B5EF4-FFF2-40B4-BE49-F238E27FC236}">
                      <a16:creationId xmlns:a16="http://schemas.microsoft.com/office/drawing/2014/main" id="{11F653D3-7B8B-4FA1-94D3-8E3A501223E6}"/>
                    </a:ext>
                  </a:extLst>
                </p:cNvPr>
                <p:cNvSpPr txBox="1"/>
                <p:nvPr/>
              </p:nvSpPr>
              <p:spPr>
                <a:xfrm>
                  <a:off x="884032" y="3239429"/>
                  <a:ext cx="6547883" cy="69153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Sup>
                                    <m:sSubSupPr>
                                      <m:ctrlP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m:rPr>
                                          <m:brk m:alnAt="7"/>
                                        </m:rP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bSup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mr>
                            </m:m>
                          </m:e>
                        </m:d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func>
                                    <m:funcPr>
                                      <m:ctrlP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  <m:brk m:alnAt="7"/>
                                        </m:rP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  <m:t>c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  <m:t>os</m:t>
                                      </m:r>
                                    </m:fName>
                                    <m:e>
                                      <m:sSub>
                                        <m:sSubPr>
                                          <m:ctrlPr>
                                            <a:rPr lang="en-US" altLang="zh-CN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altLang="zh-CN" sz="2000" i="1"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altLang="zh-CN" sz="2000" i="1">
                                              <a:latin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</m:sub>
                                      </m:sSub>
                                    </m:e>
                                  </m:func>
                                </m:e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unc>
                                    <m:funcPr>
                                      <m:ctrlP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sSub>
                                        <m:sSubPr>
                                          <m:ctrlPr>
                                            <a:rPr lang="en-US" altLang="zh-CN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altLang="zh-CN" sz="2000" i="1"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altLang="zh-CN" sz="2000" i="1">
                                              <a:latin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</m:sub>
                                      </m:sSub>
                                    </m:e>
                                  </m:func>
                                </m:e>
                              </m:mr>
                              <m:mr>
                                <m:e>
                                  <m:func>
                                    <m:funcPr>
                                      <m:ctrlP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sSub>
                                        <m:sSubPr>
                                          <m:ctrlPr>
                                            <a:rPr lang="en-US" altLang="zh-CN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altLang="zh-CN" sz="2000" i="1"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altLang="zh-CN" sz="2000" i="1">
                                              <a:latin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</m:sub>
                                      </m:sSub>
                                    </m:e>
                                  </m:func>
                                </m:e>
                                <m:e>
                                  <m:func>
                                    <m:funcPr>
                                      <m:ctrlP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sSub>
                                        <m:sSubPr>
                                          <m:ctrlPr>
                                            <a:rPr lang="en-US" altLang="zh-CN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altLang="zh-CN" sz="2000" i="1"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altLang="zh-CN" sz="2000" i="1">
                                              <a:latin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</m:sub>
                                      </m:sSub>
                                    </m:e>
                                  </m:func>
                                </m:e>
                              </m:mr>
                            </m:m>
                          </m:e>
                        </m:d>
                        <m:d>
                          <m:d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̃"/>
                                          <m:ctrlPr>
                                            <a:rPr lang="en-US" altLang="zh-CN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altLang="zh-CN" sz="2000" i="1">
                                              <a:latin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  <m:t>8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̃"/>
                                          <m:ctrlPr>
                                            <a:rPr lang="en-US" altLang="zh-CN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altLang="zh-CN" sz="2000" i="1">
                                              <a:latin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mr>
                            </m:m>
                          </m:e>
                        </m:d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func>
                                    <m:funcPr>
                                      <m:ctrlP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  <m:brk m:alnAt="7"/>
                                        </m:rP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  <m:t>c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  <m:t>os</m:t>
                                      </m:r>
                                    </m:fName>
                                    <m:e>
                                      <m:sSub>
                                        <m:sSubPr>
                                          <m:ctrlPr>
                                            <a:rPr lang="en-US" altLang="zh-CN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2000" i="1">
                                              <a:latin typeface="Cambria Math" panose="02040503050406030204" pitchFamily="18" charset="0"/>
                                            </a:rPr>
                                            <m:t>𝛼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000" i="1">
                                              <a:latin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</m:sub>
                                      </m:sSub>
                                    </m:e>
                                  </m:func>
                                </m:e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unc>
                                    <m:funcPr>
                                      <m:ctrlP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sSub>
                                        <m:sSubPr>
                                          <m:ctrlPr>
                                            <a:rPr lang="en-US" altLang="zh-CN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2000" i="1">
                                              <a:latin typeface="Cambria Math" panose="02040503050406030204" pitchFamily="18" charset="0"/>
                                            </a:rPr>
                                            <m:t>𝛼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000" i="1">
                                              <a:latin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</m:sub>
                                      </m:sSub>
                                    </m:e>
                                  </m:func>
                                </m:e>
                              </m:mr>
                              <m:mr>
                                <m:e>
                                  <m:func>
                                    <m:funcPr>
                                      <m:ctrlP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sSub>
                                        <m:sSubPr>
                                          <m:ctrlPr>
                                            <a:rPr lang="en-US" altLang="zh-CN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2000" i="1">
                                              <a:latin typeface="Cambria Math" panose="02040503050406030204" pitchFamily="18" charset="0"/>
                                            </a:rPr>
                                            <m:t>𝛼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000" i="1">
                                              <a:latin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</m:sub>
                                      </m:sSub>
                                    </m:e>
                                  </m:func>
                                </m:e>
                                <m:e>
                                  <m:func>
                                    <m:funcPr>
                                      <m:ctrlP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sSub>
                                        <m:sSubPr>
                                          <m:ctrlPr>
                                            <a:rPr lang="en-US" altLang="zh-CN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2000" i="1">
                                              <a:latin typeface="Cambria Math" panose="02040503050406030204" pitchFamily="18" charset="0"/>
                                            </a:rPr>
                                            <m:t>𝛼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000" i="1">
                                              <a:latin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</m:sub>
                                      </m:sSub>
                                    </m:e>
                                  </m:func>
                                </m:e>
                              </m:mr>
                            </m:m>
                          </m:e>
                        </m:d>
                        <m:d>
                          <m:d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zh-CN" altLang="en-US" sz="2000" i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9" name="文本框 8">
                  <a:extLst>
                    <a:ext uri="{FF2B5EF4-FFF2-40B4-BE49-F238E27FC236}">
                      <a16:creationId xmlns:a16="http://schemas.microsoft.com/office/drawing/2014/main" id="{11F653D3-7B8B-4FA1-94D3-8E3A501223E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4032" y="3239429"/>
                  <a:ext cx="6547883" cy="691536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文本框 9">
                  <a:extLst>
                    <a:ext uri="{FF2B5EF4-FFF2-40B4-BE49-F238E27FC236}">
                      <a16:creationId xmlns:a16="http://schemas.microsoft.com/office/drawing/2014/main" id="{31B9C499-81A1-4F13-B793-32DCEE757E28}"/>
                    </a:ext>
                  </a:extLst>
                </p:cNvPr>
                <p:cNvSpPr txBox="1"/>
                <p:nvPr/>
              </p:nvSpPr>
              <p:spPr>
                <a:xfrm>
                  <a:off x="-284390" y="1285411"/>
                  <a:ext cx="7101765" cy="78386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>
                  <a:defPPr>
                    <a:defRPr lang="en-US"/>
                  </a:defPPr>
                  <a:lvl1pPr>
                    <a:defRPr sz="2000" i="1">
                      <a:latin typeface="Cambria Math" panose="02040503050406030204" pitchFamily="18" charset="0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altLang="zh-CN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en-US" altLang="zh-CN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mtClean="0"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en-US" altLang="zh-CN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altLang="zh-CN" smtClean="0">
                                      <a:latin typeface="Cambria Math" panose="02040503050406030204" pitchFamily="18" charset="0"/>
                                    </a:rPr>
                                    <m:t>(1270)</m:t>
                                  </m:r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altLang="zh-CN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mtClean="0"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en-US" altLang="zh-CN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altLang="zh-CN" smtClean="0">
                                      <a:latin typeface="Cambria Math" panose="02040503050406030204" pitchFamily="18" charset="0"/>
                                    </a:rPr>
                                    <m:t>(1400)</m:t>
                                  </m:r>
                                </m:e>
                              </m:mr>
                            </m:m>
                          </m:e>
                        </m:d>
                        <m:r>
                          <a:rPr lang="en-US" altLang="zh-CN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altLang="zh-CN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func>
                                    <m:funcPr>
                                      <m:ctrlPr>
                                        <a:rPr lang="en-US" altLang="zh-CN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  <m:brk m:alnAt="7"/>
                                        </m:rPr>
                                        <a:rPr lang="en-US" altLang="zh-CN" smtClean="0">
                                          <a:latin typeface="Cambria Math" panose="02040503050406030204" pitchFamily="18" charset="0"/>
                                        </a:rPr>
                                        <m:t>c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altLang="zh-CN" smtClean="0">
                                          <a:latin typeface="Cambria Math" panose="02040503050406030204" pitchFamily="18" charset="0"/>
                                        </a:rPr>
                                        <m:t>os</m:t>
                                      </m:r>
                                    </m:fName>
                                    <m:e>
                                      <m:sSub>
                                        <m:sSubPr>
                                          <m:ctrlPr>
                                            <a:rPr lang="en-US" altLang="zh-CN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altLang="zh-CN" smtClean="0"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en-US" altLang="zh-CN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CN" smtClean="0">
                                                  <a:latin typeface="Cambria Math" panose="02040503050406030204" pitchFamily="18" charset="0"/>
                                                </a:rPr>
                                                <m:t>𝐾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CN" smtClean="0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e>
                                  </m:func>
                                </m:e>
                                <m:e>
                                  <m:func>
                                    <m:funcPr>
                                      <m:ctrlPr>
                                        <a:rPr lang="en-US" altLang="zh-CN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altLang="zh-CN" smtClean="0">
                                          <a:latin typeface="Cambria Math" panose="02040503050406030204" pitchFamily="18" charset="0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sSub>
                                        <m:sSubPr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altLang="zh-CN"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CN">
                                                  <a:latin typeface="Cambria Math" panose="02040503050406030204" pitchFamily="18" charset="0"/>
                                                </a:rPr>
                                                <m:t>𝐾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CN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e>
                                  </m:func>
                                </m:e>
                              </m:mr>
                              <m:mr>
                                <m:e>
                                  <m:func>
                                    <m:funcPr>
                                      <m:ctrlPr>
                                        <a:rPr lang="en-US" altLang="zh-CN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a:rPr lang="en-US" altLang="zh-CN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altLang="zh-CN" smtClean="0">
                                          <a:latin typeface="Cambria Math" panose="02040503050406030204" pitchFamily="18" charset="0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sSub>
                                        <m:sSubPr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altLang="zh-CN"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CN">
                                                  <a:latin typeface="Cambria Math" panose="02040503050406030204" pitchFamily="18" charset="0"/>
                                                </a:rPr>
                                                <m:t>𝐾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CN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e>
                                  </m:func>
                                </m:e>
                                <m:e>
                                  <m:func>
                                    <m:funcPr>
                                      <m:ctrlPr>
                                        <a:rPr lang="en-US" altLang="zh-CN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altLang="zh-CN" smtClean="0">
                                          <a:latin typeface="Cambria Math" panose="02040503050406030204" pitchFamily="18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sSub>
                                        <m:sSubPr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altLang="zh-CN"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CN">
                                                  <a:latin typeface="Cambria Math" panose="02040503050406030204" pitchFamily="18" charset="0"/>
                                                </a:rPr>
                                                <m:t>𝐾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CN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e>
                                  </m:func>
                                </m:e>
                              </m:mr>
                            </m:m>
                          </m:e>
                        </m:d>
                        <m:d>
                          <m:d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altLang="zh-CN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en-US" altLang="zh-CN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mtClean="0"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en-US" altLang="zh-CN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en-US" altLang="zh-CN" smtClean="0"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altLang="zh-CN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mtClean="0"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en-US" altLang="zh-CN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en-US" altLang="zh-CN" smtClean="0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sub>
                                  </m:sSub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0" name="文本框 9">
                  <a:extLst>
                    <a:ext uri="{FF2B5EF4-FFF2-40B4-BE49-F238E27FC236}">
                      <a16:creationId xmlns:a16="http://schemas.microsoft.com/office/drawing/2014/main" id="{31B9C499-81A1-4F13-B793-32DCEE757E2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284390" y="1285411"/>
                  <a:ext cx="7101765" cy="783869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" name="文本框 10">
            <a:extLst>
              <a:ext uri="{FF2B5EF4-FFF2-40B4-BE49-F238E27FC236}">
                <a16:creationId xmlns:a16="http://schemas.microsoft.com/office/drawing/2014/main" id="{11120313-ABCA-4378-B73B-3D60331EED14}"/>
              </a:ext>
            </a:extLst>
          </p:cNvPr>
          <p:cNvSpPr txBox="1"/>
          <p:nvPr/>
        </p:nvSpPr>
        <p:spPr>
          <a:xfrm>
            <a:off x="0" y="0"/>
            <a:ext cx="4363491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Mixing angles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10DCFDA7-9B85-4282-ADF7-BEC6F438CC6E}"/>
              </a:ext>
            </a:extLst>
          </p:cNvPr>
          <p:cNvGrpSpPr/>
          <p:nvPr/>
        </p:nvGrpSpPr>
        <p:grpSpPr>
          <a:xfrm>
            <a:off x="-105686" y="3880679"/>
            <a:ext cx="8938354" cy="1042063"/>
            <a:chOff x="-105686" y="4303837"/>
            <a:chExt cx="8938354" cy="104206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文本框 5">
                  <a:extLst>
                    <a:ext uri="{FF2B5EF4-FFF2-40B4-BE49-F238E27FC236}">
                      <a16:creationId xmlns:a16="http://schemas.microsoft.com/office/drawing/2014/main" id="{F824E6DB-D8CA-4F5D-9045-F5A2308900DE}"/>
                    </a:ext>
                  </a:extLst>
                </p:cNvPr>
                <p:cNvSpPr txBox="1"/>
                <p:nvPr/>
              </p:nvSpPr>
              <p:spPr>
                <a:xfrm>
                  <a:off x="-105686" y="4707264"/>
                  <a:ext cx="8938354" cy="63863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8</m:t>
                            </m:r>
                          </m:sub>
                        </m:sSub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8</m:t>
                            </m:r>
                          </m:sub>
                        </m:sSub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acc>
                              <m:accPr>
                                <m:chr m:val="̅"/>
                                <m:ctrlP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acc>
                              <m:accPr>
                                <m:chr m:val="̅"/>
                                <m:ctrlP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</m:acc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−2</m:t>
                            </m:r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acc>
                              <m:accPr>
                                <m:chr m:val="̅"/>
                                <m:ctrlP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acc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rad>
                          </m:den>
                        </m:f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acc>
                              <m:accPr>
                                <m:chr m:val="̅"/>
                                <m:ctrlP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acc>
                              <m:accPr>
                                <m:chr m:val="̅"/>
                                <m:ctrlP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</m:acc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acc>
                              <m:accPr>
                                <m:chr m:val="̅"/>
                                <m:ctrlP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acc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rad>
                          </m:den>
                        </m:f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; </m:t>
                        </m:r>
                        <m:sSub>
                          <m:sSubPr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acc>
                              <m:accPr>
                                <m:chr m:val="̅"/>
                                <m:ctrlP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acc>
                              <m:accPr>
                                <m:chr m:val="̅"/>
                                <m:ctrlP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</m:acc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rad>
                          </m:den>
                        </m:f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; </m:t>
                        </m:r>
                        <m:sSub>
                          <m:sSubPr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𝑠</m:t>
                        </m:r>
                        <m:acc>
                          <m:accPr>
                            <m:chr m:val="̅"/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oMath>
                    </m:oMathPara>
                  </a14:m>
                  <a:endParaRPr lang="zh-CN" altLang="en-US" sz="1600" i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" name="文本框 5">
                  <a:extLst>
                    <a:ext uri="{FF2B5EF4-FFF2-40B4-BE49-F238E27FC236}">
                      <a16:creationId xmlns:a16="http://schemas.microsoft.com/office/drawing/2014/main" id="{F824E6DB-D8CA-4F5D-9045-F5A2308900D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05686" y="4707264"/>
                  <a:ext cx="8938354" cy="638636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文本框 22">
                  <a:extLst>
                    <a:ext uri="{FF2B5EF4-FFF2-40B4-BE49-F238E27FC236}">
                      <a16:creationId xmlns:a16="http://schemas.microsoft.com/office/drawing/2014/main" id="{70A5CD8B-E7C7-43B1-9319-3FFDBF5812BB}"/>
                    </a:ext>
                  </a:extLst>
                </p:cNvPr>
                <p:cNvSpPr txBox="1"/>
                <p:nvPr/>
              </p:nvSpPr>
              <p:spPr>
                <a:xfrm>
                  <a:off x="885670" y="4303837"/>
                  <a:ext cx="1835824" cy="36760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arctan</m:t>
                            </m:r>
                          </m:fName>
                          <m:e>
                            <m:rad>
                              <m:radPr>
                                <m:degHide m:val="on"/>
                                <m:ctrlP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rad>
                          </m:e>
                        </m:func>
                      </m:oMath>
                    </m:oMathPara>
                  </a14:m>
                  <a:endParaRPr lang="zh-CN" altLang="en-US" sz="1600" i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3" name="文本框 22">
                  <a:extLst>
                    <a:ext uri="{FF2B5EF4-FFF2-40B4-BE49-F238E27FC236}">
                      <a16:creationId xmlns:a16="http://schemas.microsoft.com/office/drawing/2014/main" id="{70A5CD8B-E7C7-43B1-9319-3FFDBF5812B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5670" y="4303837"/>
                  <a:ext cx="1835824" cy="367601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C182A8B7-CC04-4CFC-BAF3-74218DCAC240}"/>
              </a:ext>
            </a:extLst>
          </p:cNvPr>
          <p:cNvGrpSpPr/>
          <p:nvPr/>
        </p:nvGrpSpPr>
        <p:grpSpPr>
          <a:xfrm>
            <a:off x="637601" y="5068611"/>
            <a:ext cx="7341179" cy="1080950"/>
            <a:chOff x="492636" y="5453592"/>
            <a:chExt cx="7341179" cy="1080950"/>
          </a:xfrm>
        </p:grpSpPr>
        <p:grpSp>
          <p:nvGrpSpPr>
            <p:cNvPr id="27" name="组合 26">
              <a:extLst>
                <a:ext uri="{FF2B5EF4-FFF2-40B4-BE49-F238E27FC236}">
                  <a16:creationId xmlns:a16="http://schemas.microsoft.com/office/drawing/2014/main" id="{15D7D59E-72F5-4326-A8E0-844AA4F8460F}"/>
                </a:ext>
              </a:extLst>
            </p:cNvPr>
            <p:cNvGrpSpPr/>
            <p:nvPr/>
          </p:nvGrpSpPr>
          <p:grpSpPr>
            <a:xfrm>
              <a:off x="492636" y="5468757"/>
              <a:ext cx="4457715" cy="1065785"/>
              <a:chOff x="1673697" y="5518110"/>
              <a:chExt cx="4457715" cy="106578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文本框 27">
                    <a:extLst>
                      <a:ext uri="{FF2B5EF4-FFF2-40B4-BE49-F238E27FC236}">
                        <a16:creationId xmlns:a16="http://schemas.microsoft.com/office/drawing/2014/main" id="{03ACCA05-4A2B-4E71-9B64-1EAE8E41D262}"/>
                      </a:ext>
                    </a:extLst>
                  </p:cNvPr>
                  <p:cNvSpPr txBox="1"/>
                  <p:nvPr/>
                </p:nvSpPr>
                <p:spPr>
                  <a:xfrm>
                    <a:off x="1673697" y="5763754"/>
                    <a:ext cx="890693" cy="49340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</m:oMath>
                      </m:oMathPara>
                    </a14:m>
                    <a:endParaRPr lang="zh-CN" altLang="en-US" sz="2400" dirty="0"/>
                  </a:p>
                </p:txBody>
              </p:sp>
            </mc:Choice>
            <mc:Fallback xmlns="">
              <p:sp>
                <p:nvSpPr>
                  <p:cNvPr id="28" name="文本框 27">
                    <a:extLst>
                      <a:ext uri="{FF2B5EF4-FFF2-40B4-BE49-F238E27FC236}">
                        <a16:creationId xmlns:a16="http://schemas.microsoft.com/office/drawing/2014/main" id="{03ACCA05-4A2B-4E71-9B64-1EAE8E41D26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73697" y="5763754"/>
                    <a:ext cx="890693" cy="493405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2055" r="-1370" b="-11111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9" name="直接箭头连接符 28">
                <a:extLst>
                  <a:ext uri="{FF2B5EF4-FFF2-40B4-BE49-F238E27FC236}">
                    <a16:creationId xmlns:a16="http://schemas.microsoft.com/office/drawing/2014/main" id="{69095B1F-5FFD-4737-864F-B90AFF44D49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564390" y="6060388"/>
                <a:ext cx="2426831" cy="1"/>
              </a:xfrm>
              <a:prstGeom prst="straightConnector1">
                <a:avLst/>
              </a:prstGeom>
              <a:ln w="63500">
                <a:solidFill>
                  <a:schemeClr val="accent5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9718FB50-06AC-4035-93A7-ACD0162BAF69}"/>
                  </a:ext>
                </a:extLst>
              </p:cNvPr>
              <p:cNvSpPr txBox="1"/>
              <p:nvPr/>
            </p:nvSpPr>
            <p:spPr>
              <a:xfrm>
                <a:off x="2564390" y="5594477"/>
                <a:ext cx="239520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Gell-Mann-Okubo relation</a:t>
                </a:r>
                <a:endParaRPr lang="zh-CN" alt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文本框 30">
                    <a:extLst>
                      <a:ext uri="{FF2B5EF4-FFF2-40B4-BE49-F238E27FC236}">
                        <a16:creationId xmlns:a16="http://schemas.microsoft.com/office/drawing/2014/main" id="{207D8E23-CA09-4143-82FA-B9B1D6CEFEC1}"/>
                      </a:ext>
                    </a:extLst>
                  </p:cNvPr>
                  <p:cNvSpPr txBox="1"/>
                  <p:nvPr/>
                </p:nvSpPr>
                <p:spPr>
                  <a:xfrm>
                    <a:off x="5103117" y="5518110"/>
                    <a:ext cx="982000" cy="49128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sz="2400" i="1" dirty="0">
                      <a:latin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31" name="文本框 30">
                    <a:extLst>
                      <a:ext uri="{FF2B5EF4-FFF2-40B4-BE49-F238E27FC236}">
                        <a16:creationId xmlns:a16="http://schemas.microsoft.com/office/drawing/2014/main" id="{207D8E23-CA09-4143-82FA-B9B1D6CEFEC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03117" y="5518110"/>
                    <a:ext cx="982000" cy="491288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b="-11111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文本框 31">
                    <a:extLst>
                      <a:ext uri="{FF2B5EF4-FFF2-40B4-BE49-F238E27FC236}">
                        <a16:creationId xmlns:a16="http://schemas.microsoft.com/office/drawing/2014/main" id="{A7389E05-9510-4D34-A40F-54A81EE0F069}"/>
                      </a:ext>
                    </a:extLst>
                  </p:cNvPr>
                  <p:cNvSpPr txBox="1"/>
                  <p:nvPr/>
                </p:nvSpPr>
                <p:spPr>
                  <a:xfrm>
                    <a:off x="5103117" y="6122230"/>
                    <a:ext cx="1028295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sz="2400" i="1" dirty="0">
                      <a:latin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32" name="文本框 31">
                    <a:extLst>
                      <a:ext uri="{FF2B5EF4-FFF2-40B4-BE49-F238E27FC236}">
                        <a16:creationId xmlns:a16="http://schemas.microsoft.com/office/drawing/2014/main" id="{A7389E05-9510-4D34-A40F-54A81EE0F06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03117" y="6122230"/>
                    <a:ext cx="1028295" cy="461665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b="-5263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文本框 32">
                  <a:extLst>
                    <a:ext uri="{FF2B5EF4-FFF2-40B4-BE49-F238E27FC236}">
                      <a16:creationId xmlns:a16="http://schemas.microsoft.com/office/drawing/2014/main" id="{6474DBBA-4DB9-4A30-A178-A83C10C98DC5}"/>
                    </a:ext>
                  </a:extLst>
                </p:cNvPr>
                <p:cNvSpPr txBox="1"/>
                <p:nvPr/>
              </p:nvSpPr>
              <p:spPr>
                <a:xfrm>
                  <a:off x="5371859" y="5453592"/>
                  <a:ext cx="2461956" cy="101290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|∼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34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∘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𝑜𝑟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57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∘</m:t>
                          </m:r>
                        </m:sup>
                      </m:sSup>
                    </m:oMath>
                  </a14:m>
                  <a:r>
                    <a:rPr lang="en-US" altLang="zh-CN" b="0" i="1" dirty="0">
                      <a:latin typeface="Cambria Math" panose="02040503050406030204" pitchFamily="18" charset="0"/>
                    </a:rPr>
                    <a:t>,</a:t>
                  </a:r>
                </a:p>
                <a:p>
                  <a14:m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𝜃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&lt;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45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∘</m:t>
                          </m:r>
                        </m:sup>
                      </m:sSup>
                    </m:oMath>
                  </a14:m>
                  <a:r>
                    <a:rPr lang="en-US" altLang="zh-CN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is favored ,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𝑓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≃</m:t>
                        </m:r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84.5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∘</m:t>
                            </m:r>
                          </m:sup>
                        </m:s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h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≃</m:t>
                        </m:r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91.8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∘</m:t>
                            </m:r>
                          </m:sup>
                        </m:sSup>
                      </m:oMath>
                    </m:oMathPara>
                  </a14:m>
                  <a:endPara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3" name="文本框 32">
                  <a:extLst>
                    <a:ext uri="{FF2B5EF4-FFF2-40B4-BE49-F238E27FC236}">
                      <a16:creationId xmlns:a16="http://schemas.microsoft.com/office/drawing/2014/main" id="{6474DBBA-4DB9-4A30-A178-A83C10C98DC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71859" y="5453592"/>
                  <a:ext cx="2461956" cy="1012906"/>
                </a:xfrm>
                <a:prstGeom prst="rect">
                  <a:avLst/>
                </a:prstGeom>
                <a:blipFill>
                  <a:blip r:embed="rId11"/>
                  <a:stretch>
                    <a:fillRect l="-743" t="-3593" b="-2994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7266D940-B310-4DE4-8ABC-B58FAE8D6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9EF4B-78C3-465F-A26D-296951CF7B54}" type="slidenum">
              <a:rPr lang="zh-CN" altLang="en-US" smtClean="0"/>
              <a:t>5</a:t>
            </a:fld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87A70759-3721-4099-86CB-4D0D4E88DB88}"/>
              </a:ext>
            </a:extLst>
          </p:cNvPr>
          <p:cNvSpPr txBox="1"/>
          <p:nvPr/>
        </p:nvSpPr>
        <p:spPr>
          <a:xfrm>
            <a:off x="5614995" y="6180606"/>
            <a:ext cx="22645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H. Y. Cheng, PLB 707,116</a:t>
            </a:r>
            <a:endParaRPr lang="zh-CN" altLang="en-US" sz="1400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818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551"/>
    </mc:Choice>
    <mc:Fallback xmlns="">
      <p:transition spd="slow" advTm="8355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3D1345EC-205D-4180-9261-8CCF0D9B6FE7}"/>
              </a:ext>
            </a:extLst>
          </p:cNvPr>
          <p:cNvSpPr txBox="1"/>
          <p:nvPr/>
        </p:nvSpPr>
        <p:spPr>
          <a:xfrm>
            <a:off x="0" y="0"/>
            <a:ext cx="4363491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Decay processes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2DE6529C-19BE-4CB6-A72A-0927179D5749}"/>
              </a:ext>
            </a:extLst>
          </p:cNvPr>
          <p:cNvGrpSpPr/>
          <p:nvPr/>
        </p:nvGrpSpPr>
        <p:grpSpPr>
          <a:xfrm>
            <a:off x="4193763" y="461665"/>
            <a:ext cx="4920237" cy="6121567"/>
            <a:chOff x="4340686" y="357538"/>
            <a:chExt cx="4920237" cy="6121567"/>
          </a:xfrm>
        </p:grpSpPr>
        <p:pic>
          <p:nvPicPr>
            <p:cNvPr id="9" name="图片 8" descr="屏幕剪辑">
              <a:extLst>
                <a:ext uri="{FF2B5EF4-FFF2-40B4-BE49-F238E27FC236}">
                  <a16:creationId xmlns:a16="http://schemas.microsoft.com/office/drawing/2014/main" id="{087E1006-53BE-4A98-BCD5-4CB8E3CB387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50800" y="5478186"/>
              <a:ext cx="1437546" cy="873553"/>
            </a:xfrm>
            <a:prstGeom prst="rect">
              <a:avLst/>
            </a:prstGeom>
          </p:spPr>
        </p:pic>
        <p:pic>
          <p:nvPicPr>
            <p:cNvPr id="14" name="图片 13" descr="屏幕剪辑">
              <a:extLst>
                <a:ext uri="{FF2B5EF4-FFF2-40B4-BE49-F238E27FC236}">
                  <a16:creationId xmlns:a16="http://schemas.microsoft.com/office/drawing/2014/main" id="{22520DEB-E3E9-41E8-B668-CAFFBD71937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0982" y="1908887"/>
              <a:ext cx="4214578" cy="896942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B4732B9E-61A2-4BAF-8695-CA1B3F4024F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0686" y="703797"/>
              <a:ext cx="3050254" cy="960578"/>
            </a:xfrm>
            <a:prstGeom prst="rect">
              <a:avLst/>
            </a:prstGeom>
          </p:spPr>
        </p:pic>
        <p:pic>
          <p:nvPicPr>
            <p:cNvPr id="17" name="图片 16" descr="屏幕剪辑">
              <a:extLst>
                <a:ext uri="{FF2B5EF4-FFF2-40B4-BE49-F238E27FC236}">
                  <a16:creationId xmlns:a16="http://schemas.microsoft.com/office/drawing/2014/main" id="{7A25AB5E-8EB2-4CF3-99C6-DB0BEA7BE4F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0108" y="2994377"/>
              <a:ext cx="4860815" cy="980691"/>
            </a:xfrm>
            <a:prstGeom prst="rect">
              <a:avLst/>
            </a:prstGeom>
          </p:spPr>
        </p:pic>
        <p:pic>
          <p:nvPicPr>
            <p:cNvPr id="18" name="图片 17" descr="屏幕剪辑">
              <a:extLst>
                <a:ext uri="{FF2B5EF4-FFF2-40B4-BE49-F238E27FC236}">
                  <a16:creationId xmlns:a16="http://schemas.microsoft.com/office/drawing/2014/main" id="{C699E168-5771-4905-BD14-589CE822E3B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0686" y="4312369"/>
              <a:ext cx="4547660" cy="845175"/>
            </a:xfrm>
            <a:prstGeom prst="rect">
              <a:avLst/>
            </a:prstGeom>
          </p:spPr>
        </p:pic>
        <p:pic>
          <p:nvPicPr>
            <p:cNvPr id="8" name="图片 7" descr="屏幕剪辑">
              <a:extLst>
                <a:ext uri="{FF2B5EF4-FFF2-40B4-BE49-F238E27FC236}">
                  <a16:creationId xmlns:a16="http://schemas.microsoft.com/office/drawing/2014/main" id="{3AC41E32-1F9A-4024-963C-F5EE2F1FEE6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0686" y="5402056"/>
              <a:ext cx="2966158" cy="1077049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文本框 2">
                  <a:extLst>
                    <a:ext uri="{FF2B5EF4-FFF2-40B4-BE49-F238E27FC236}">
                      <a16:creationId xmlns:a16="http://schemas.microsoft.com/office/drawing/2014/main" id="{820101EF-497D-4190-B2EA-48638AACD860}"/>
                    </a:ext>
                  </a:extLst>
                </p:cNvPr>
                <p:cNvSpPr txBox="1"/>
                <p:nvPr/>
              </p:nvSpPr>
              <p:spPr>
                <a:xfrm>
                  <a:off x="4411911" y="357538"/>
                  <a:ext cx="1126655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1100" b="0" dirty="0"/>
                    <a:t>1.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11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1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sz="11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altLang="zh-CN" sz="1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zh-CN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11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CN" sz="11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altLang="zh-CN" sz="11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e>
                      </m:d>
                      <m:r>
                        <a:rPr lang="en-US" altLang="zh-CN" sz="1100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altLang="zh-CN" sz="1100" b="0" i="1" smtClean="0">
                          <a:latin typeface="Cambria Math" panose="02040503050406030204" pitchFamily="18" charset="0"/>
                        </a:rPr>
                        <m:t>𝜂𝜋𝜋</m:t>
                      </m:r>
                    </m:oMath>
                  </a14:m>
                  <a:endParaRPr lang="zh-CN" altLang="en-US" sz="1100" dirty="0"/>
                </a:p>
              </p:txBody>
            </p:sp>
          </mc:Choice>
          <mc:Fallback xmlns="">
            <p:sp>
              <p:nvSpPr>
                <p:cNvPr id="3" name="文本框 2">
                  <a:extLst>
                    <a:ext uri="{FF2B5EF4-FFF2-40B4-BE49-F238E27FC236}">
                      <a16:creationId xmlns:a16="http://schemas.microsoft.com/office/drawing/2014/main" id="{820101EF-497D-4190-B2EA-48638AACD86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11911" y="357538"/>
                  <a:ext cx="1126655" cy="261610"/>
                </a:xfrm>
                <a:prstGeom prst="rect">
                  <a:avLst/>
                </a:prstGeom>
                <a:blipFill>
                  <a:blip r:embed="rId8"/>
                  <a:stretch>
                    <a:fillRect b="-16279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文本框 10">
                  <a:extLst>
                    <a:ext uri="{FF2B5EF4-FFF2-40B4-BE49-F238E27FC236}">
                      <a16:creationId xmlns:a16="http://schemas.microsoft.com/office/drawing/2014/main" id="{7E12B078-3CDB-4A8F-8795-D8C0E42507B0}"/>
                    </a:ext>
                  </a:extLst>
                </p:cNvPr>
                <p:cNvSpPr txBox="1"/>
                <p:nvPr/>
              </p:nvSpPr>
              <p:spPr>
                <a:xfrm>
                  <a:off x="4363491" y="1693849"/>
                  <a:ext cx="1173719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1100" b="0" dirty="0"/>
                    <a:t>2.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11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1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sz="11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altLang="zh-CN" sz="1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zh-CN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11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CN" sz="11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altLang="zh-CN" sz="11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e>
                      </m:d>
                      <m:r>
                        <a:rPr lang="en-US" altLang="zh-CN" sz="1100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altLang="zh-CN" sz="1100" b="0" i="1" smtClean="0">
                          <a:latin typeface="Cambria Math" panose="02040503050406030204" pitchFamily="18" charset="0"/>
                        </a:rPr>
                        <m:t>𝐾</m:t>
                      </m:r>
                      <m:acc>
                        <m:accPr>
                          <m:chr m:val="̅"/>
                          <m:ctrlPr>
                            <a:rPr lang="en-US" altLang="zh-CN" sz="11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sz="11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</m:acc>
                      <m:r>
                        <a:rPr lang="en-US" altLang="zh-CN" sz="1100" b="0" i="1" smtClean="0">
                          <a:latin typeface="Cambria Math" panose="02040503050406030204" pitchFamily="18" charset="0"/>
                        </a:rPr>
                        <m:t>𝜋</m:t>
                      </m:r>
                    </m:oMath>
                  </a14:m>
                  <a:endParaRPr lang="zh-CN" altLang="en-US" sz="1100" dirty="0"/>
                </a:p>
              </p:txBody>
            </p:sp>
          </mc:Choice>
          <mc:Fallback xmlns="">
            <p:sp>
              <p:nvSpPr>
                <p:cNvPr id="11" name="文本框 10">
                  <a:extLst>
                    <a:ext uri="{FF2B5EF4-FFF2-40B4-BE49-F238E27FC236}">
                      <a16:creationId xmlns:a16="http://schemas.microsoft.com/office/drawing/2014/main" id="{7E12B078-3CDB-4A8F-8795-D8C0E42507B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63491" y="1693849"/>
                  <a:ext cx="1173719" cy="261610"/>
                </a:xfrm>
                <a:prstGeom prst="rect">
                  <a:avLst/>
                </a:prstGeom>
                <a:blipFill>
                  <a:blip r:embed="rId9"/>
                  <a:stretch>
                    <a:fillRect b="-16279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文本框 11">
                  <a:extLst>
                    <a:ext uri="{FF2B5EF4-FFF2-40B4-BE49-F238E27FC236}">
                      <a16:creationId xmlns:a16="http://schemas.microsoft.com/office/drawing/2014/main" id="{09A880D3-61D2-4150-ACAD-DFC350BF0362}"/>
                    </a:ext>
                  </a:extLst>
                </p:cNvPr>
                <p:cNvSpPr txBox="1"/>
                <p:nvPr/>
              </p:nvSpPr>
              <p:spPr>
                <a:xfrm>
                  <a:off x="4363491" y="3999684"/>
                  <a:ext cx="1917000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1100" b="0" dirty="0"/>
                    <a:t>4.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11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1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11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1100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altLang="zh-CN" sz="1100" b="0" i="1" smtClean="0">
                          <a:latin typeface="Cambria Math" panose="02040503050406030204" pitchFamily="18" charset="0"/>
                        </a:rPr>
                        <m:t>𝜌𝜋</m:t>
                      </m:r>
                      <m:r>
                        <a:rPr lang="en-US" altLang="zh-CN" sz="11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11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1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sz="11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sz="1100" b="0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altLang="zh-CN" sz="1100" b="0" i="1" smtClean="0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altLang="zh-CN" sz="11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1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altLang="zh-CN" sz="11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altLang="zh-CN" sz="11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1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altLang="zh-CN" sz="11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sSup>
                        <m:sSupPr>
                          <m:ctrlPr>
                            <a:rPr lang="en-US" altLang="zh-CN" sz="11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1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altLang="zh-CN" sz="11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a14:m>
                  <a:endParaRPr lang="zh-CN" altLang="en-US" sz="1100" dirty="0"/>
                </a:p>
              </p:txBody>
            </p:sp>
          </mc:Choice>
          <mc:Fallback xmlns="">
            <p:sp>
              <p:nvSpPr>
                <p:cNvPr id="12" name="文本框 11">
                  <a:extLst>
                    <a:ext uri="{FF2B5EF4-FFF2-40B4-BE49-F238E27FC236}">
                      <a16:creationId xmlns:a16="http://schemas.microsoft.com/office/drawing/2014/main" id="{09A880D3-61D2-4150-ACAD-DFC350BF036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63491" y="3999684"/>
                  <a:ext cx="1917000" cy="261610"/>
                </a:xfrm>
                <a:prstGeom prst="rect">
                  <a:avLst/>
                </a:prstGeom>
                <a:blipFill>
                  <a:blip r:embed="rId10"/>
                  <a:stretch>
                    <a:fillRect b="-16279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文本框 12">
                  <a:extLst>
                    <a:ext uri="{FF2B5EF4-FFF2-40B4-BE49-F238E27FC236}">
                      <a16:creationId xmlns:a16="http://schemas.microsoft.com/office/drawing/2014/main" id="{B81EEA4E-DED1-400C-8BEC-8CB99685BFE5}"/>
                    </a:ext>
                  </a:extLst>
                </p:cNvPr>
                <p:cNvSpPr txBox="1"/>
                <p:nvPr/>
              </p:nvSpPr>
              <p:spPr>
                <a:xfrm>
                  <a:off x="4363491" y="2918442"/>
                  <a:ext cx="1384225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1100" b="0" dirty="0"/>
                    <a:t>3.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11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1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sz="11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altLang="zh-CN" sz="1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zh-CN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11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CN" sz="11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altLang="zh-CN" sz="11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e>
                      </m:d>
                      <m:r>
                        <a:rPr lang="en-US" altLang="zh-CN" sz="1100" b="0" i="1" smtClean="0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altLang="zh-CN" sz="11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1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altLang="zh-CN" sz="11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altLang="zh-CN" sz="11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1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altLang="zh-CN" sz="11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sSup>
                        <m:sSupPr>
                          <m:ctrlPr>
                            <a:rPr lang="en-US" altLang="zh-CN" sz="11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1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altLang="zh-CN" sz="11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a14:m>
                  <a:endParaRPr lang="zh-CN" altLang="en-US" sz="1100" dirty="0"/>
                </a:p>
              </p:txBody>
            </p:sp>
          </mc:Choice>
          <mc:Fallback xmlns="">
            <p:sp>
              <p:nvSpPr>
                <p:cNvPr id="13" name="文本框 12">
                  <a:extLst>
                    <a:ext uri="{FF2B5EF4-FFF2-40B4-BE49-F238E27FC236}">
                      <a16:creationId xmlns:a16="http://schemas.microsoft.com/office/drawing/2014/main" id="{B81EEA4E-DED1-400C-8BEC-8CB99685BFE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63491" y="2918442"/>
                  <a:ext cx="1384225" cy="261610"/>
                </a:xfrm>
                <a:prstGeom prst="rect">
                  <a:avLst/>
                </a:prstGeom>
                <a:blipFill>
                  <a:blip r:embed="rId11"/>
                  <a:stretch>
                    <a:fillRect b="-16279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文本框 14">
                  <a:extLst>
                    <a:ext uri="{FF2B5EF4-FFF2-40B4-BE49-F238E27FC236}">
                      <a16:creationId xmlns:a16="http://schemas.microsoft.com/office/drawing/2014/main" id="{6DF3D976-40BB-432A-BE8B-27B1AA7FF29E}"/>
                    </a:ext>
                  </a:extLst>
                </p:cNvPr>
                <p:cNvSpPr txBox="1"/>
                <p:nvPr/>
              </p:nvSpPr>
              <p:spPr>
                <a:xfrm>
                  <a:off x="4363491" y="5199868"/>
                  <a:ext cx="3177729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1100" b="0" dirty="0"/>
                    <a:t>5.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11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1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CN" sz="11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1100" b="0" i="1" smtClean="0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altLang="zh-CN" sz="11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1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en-US" altLang="zh-CN" sz="11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acc>
                        <m:accPr>
                          <m:chr m:val="̅"/>
                          <m:ctrlPr>
                            <a:rPr lang="en-US" altLang="zh-CN" sz="11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sz="11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</m:acc>
                      <m:r>
                        <a:rPr lang="en-US" altLang="zh-CN" sz="11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sz="11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altLang="zh-CN" sz="11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CN" sz="11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altLang="zh-CN" sz="1100" b="0" i="1" smtClean="0">
                          <a:latin typeface="Cambria Math" panose="02040503050406030204" pitchFamily="18" charset="0"/>
                        </a:rPr>
                        <m:t>. +</m:t>
                      </m:r>
                      <m:r>
                        <a:rPr lang="en-US" altLang="zh-CN" sz="1100" b="0" i="1" smtClean="0">
                          <a:latin typeface="Cambria Math" panose="02040503050406030204" pitchFamily="18" charset="0"/>
                        </a:rPr>
                        <m:t>𝜙𝜋</m:t>
                      </m:r>
                      <m:r>
                        <a:rPr lang="en-US" altLang="zh-CN" sz="1100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altLang="zh-CN" sz="1100" b="0" i="1" smtClean="0">
                          <a:latin typeface="Cambria Math" panose="02040503050406030204" pitchFamily="18" charset="0"/>
                        </a:rPr>
                        <m:t>𝐾</m:t>
                      </m:r>
                      <m:acc>
                        <m:accPr>
                          <m:chr m:val="̅"/>
                          <m:ctrlPr>
                            <a:rPr lang="en-US" altLang="zh-CN" sz="11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sz="11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</m:acc>
                      <m:r>
                        <a:rPr lang="en-US" altLang="zh-CN" sz="1100" b="0" i="1" smtClean="0">
                          <a:latin typeface="Cambria Math" panose="02040503050406030204" pitchFamily="18" charset="0"/>
                        </a:rPr>
                        <m:t>𝜋</m:t>
                      </m:r>
                    </m:oMath>
                  </a14:m>
                  <a:r>
                    <a:rPr lang="en-US" altLang="zh-CN" sz="1100" dirty="0"/>
                    <a:t>,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11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1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CN" sz="11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1100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altLang="zh-CN" sz="1100" b="0" i="1" smtClean="0">
                          <a:latin typeface="Cambria Math" panose="02040503050406030204" pitchFamily="18" charset="0"/>
                        </a:rPr>
                        <m:t>𝜙𝜋</m:t>
                      </m:r>
                      <m:r>
                        <a:rPr lang="en-US" altLang="zh-CN" sz="1100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altLang="zh-CN" sz="1100" b="0" i="1" smtClean="0">
                          <a:latin typeface="Cambria Math" panose="02040503050406030204" pitchFamily="18" charset="0"/>
                        </a:rPr>
                        <m:t>𝐾</m:t>
                      </m:r>
                      <m:acc>
                        <m:accPr>
                          <m:chr m:val="̅"/>
                          <m:ctrlPr>
                            <a:rPr lang="en-US" altLang="zh-CN" sz="11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sz="11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</m:acc>
                      <m:r>
                        <a:rPr lang="en-US" altLang="zh-CN" sz="1100" b="0" i="1" smtClean="0">
                          <a:latin typeface="Cambria Math" panose="02040503050406030204" pitchFamily="18" charset="0"/>
                        </a:rPr>
                        <m:t>𝜋</m:t>
                      </m:r>
                    </m:oMath>
                  </a14:m>
                  <a:endParaRPr lang="zh-CN" altLang="en-US" sz="1100" dirty="0"/>
                </a:p>
              </p:txBody>
            </p:sp>
          </mc:Choice>
          <mc:Fallback xmlns="">
            <p:sp>
              <p:nvSpPr>
                <p:cNvPr id="15" name="文本框 14">
                  <a:extLst>
                    <a:ext uri="{FF2B5EF4-FFF2-40B4-BE49-F238E27FC236}">
                      <a16:creationId xmlns:a16="http://schemas.microsoft.com/office/drawing/2014/main" id="{6DF3D976-40BB-432A-BE8B-27B1AA7FF29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63491" y="5199868"/>
                  <a:ext cx="3177729" cy="261610"/>
                </a:xfrm>
                <a:prstGeom prst="rect">
                  <a:avLst/>
                </a:prstGeom>
                <a:blipFill>
                  <a:blip r:embed="rId12"/>
                  <a:stretch>
                    <a:fillRect b="-16279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4D2729DC-37F8-4BC2-AA7C-FEB3CE400D3E}"/>
                  </a:ext>
                </a:extLst>
              </p:cNvPr>
              <p:cNvSpPr txBox="1"/>
              <p:nvPr/>
            </p:nvSpPr>
            <p:spPr>
              <a:xfrm>
                <a:off x="229598" y="633664"/>
                <a:ext cx="3313651" cy="12625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10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Interactions are</a:t>
                </a:r>
              </a:p>
              <a:p>
                <a14:m>
                  <m:oMath xmlns:m="http://schemas.openxmlformats.org/officeDocument/2006/math">
                    <m:r>
                      <a:rPr lang="en-US" altLang="zh-CN" sz="10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CN" sz="10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sz="1000" b="0" i="1" smtClean="0">
                        <a:latin typeface="Cambria Math" panose="02040503050406030204" pitchFamily="18" charset="0"/>
                      </a:rPr>
                      <m:t>𝑆𝑃</m:t>
                    </m:r>
                    <m:r>
                      <a:rPr lang="en-US" altLang="zh-CN" sz="1000" b="0" i="1" smtClean="0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altLang="zh-CN" sz="1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0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CN" sz="1000" b="0" i="1" smtClean="0">
                            <a:latin typeface="Cambria Math" panose="02040503050406030204" pitchFamily="18" charset="0"/>
                          </a:rPr>
                          <m:t>𝐴𝑆𝑃</m:t>
                        </m:r>
                      </m:sub>
                    </m:sSub>
                    <m:r>
                      <a:rPr lang="en-US" altLang="zh-CN" sz="1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1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0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CN" sz="1000" b="0" i="1" smtClean="0">
                            <a:latin typeface="Cambria Math" panose="02040503050406030204" pitchFamily="18" charset="0"/>
                          </a:rPr>
                          <m:t>𝐴𝑆𝑃</m:t>
                        </m:r>
                      </m:sub>
                    </m:sSub>
                    <m:r>
                      <a:rPr lang="en-US" altLang="zh-CN" sz="1000" b="0" i="1" smtClean="0">
                        <a:latin typeface="Cambria Math" panose="02040503050406030204" pitchFamily="18" charset="0"/>
                      </a:rPr>
                      <m:t>⟨</m:t>
                    </m:r>
                    <m:sSup>
                      <m:sSupPr>
                        <m:ctrlPr>
                          <a:rPr lang="en-US" altLang="zh-CN" sz="1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altLang="zh-CN" sz="10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altLang="zh-CN" sz="1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sSub>
                          <m:sSubPr>
                            <m:ctrlPr>
                              <a:rPr lang="en-US" altLang="zh-CN" sz="1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000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</m:e>
                          <m:sub>
                            <m:r>
                              <a:rPr lang="en-US" altLang="zh-CN" sz="1000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  <m:r>
                          <a:rPr lang="en-US" altLang="zh-CN" sz="10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altLang="zh-CN" sz="1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10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sSub>
                          <m:sSubPr>
                            <m:ctrlPr>
                              <a:rPr lang="en-US" altLang="zh-CN" sz="1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000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</m:e>
                          <m:sub>
                            <m:r>
                              <a:rPr lang="en-US" altLang="zh-CN" sz="1000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  <m:r>
                          <a:rPr lang="en-US" altLang="zh-CN" sz="1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altLang="zh-CN" sz="1000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altLang="zh-CN" sz="1000" dirty="0"/>
                  <a:t>,</a:t>
                </a:r>
              </a:p>
              <a:p>
                <a14:m>
                  <m:oMath xmlns:m="http://schemas.openxmlformats.org/officeDocument/2006/math">
                    <m:r>
                      <a:rPr lang="en-US" altLang="zh-CN" sz="10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CN" sz="10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sz="1000" b="0" i="1" smtClean="0">
                        <a:latin typeface="Cambria Math" panose="02040503050406030204" pitchFamily="18" charset="0"/>
                      </a:rPr>
                      <m:t>𝑉𝑃</m:t>
                    </m:r>
                    <m:r>
                      <a:rPr lang="en-US" altLang="zh-CN" sz="1000" b="0" i="1" smtClean="0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altLang="zh-CN" sz="1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0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CN" sz="1000" i="1">
                            <a:latin typeface="Cambria Math" panose="02040503050406030204" pitchFamily="18" charset="0"/>
                          </a:rPr>
                          <m:t>𝐴𝑉𝑃</m:t>
                        </m:r>
                      </m:sub>
                    </m:sSub>
                    <m:r>
                      <a:rPr lang="en-US" altLang="zh-CN" sz="1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1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000" i="1">
                            <a:latin typeface="Cambria Math" panose="02040503050406030204" pitchFamily="18" charset="0"/>
                          </a:rPr>
                          <m:t>𝑖𝑔</m:t>
                        </m:r>
                      </m:e>
                      <m:sub>
                        <m:r>
                          <a:rPr lang="en-US" altLang="zh-CN" sz="1000" i="1">
                            <a:latin typeface="Cambria Math" panose="02040503050406030204" pitchFamily="18" charset="0"/>
                          </a:rPr>
                          <m:t>𝐴𝑉𝑃</m:t>
                        </m:r>
                      </m:sub>
                    </m:sSub>
                    <m:d>
                      <m:dPr>
                        <m:begChr m:val="〈"/>
                        <m:endChr m:val="〉"/>
                        <m:ctrlPr>
                          <a:rPr lang="en-US" altLang="zh-CN" sz="1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1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0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altLang="zh-CN" sz="1000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sup>
                        </m:sSup>
                        <m:d>
                          <m:dPr>
                            <m:begChr m:val="["/>
                            <m:endChr m:val="]"/>
                            <m:ctrlPr>
                              <a:rPr lang="en-US" altLang="zh-CN" sz="1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1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000" i="1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altLang="zh-CN" sz="1000" i="1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sub>
                            </m:sSub>
                            <m:r>
                              <a:rPr lang="en-US" altLang="zh-CN" sz="10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sz="10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d>
                      </m:e>
                    </m:d>
                  </m:oMath>
                </a14:m>
                <a:r>
                  <a:rPr lang="en-US" altLang="zh-CN" sz="1000" b="0" dirty="0"/>
                  <a:t>,</a:t>
                </a:r>
              </a:p>
              <a:p>
                <a14:m>
                  <m:oMath xmlns:m="http://schemas.openxmlformats.org/officeDocument/2006/math">
                    <m:r>
                      <a:rPr lang="en-US" altLang="zh-CN" sz="10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zh-CN" sz="10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sz="1000" b="0" i="1" smtClean="0">
                        <a:latin typeface="Cambria Math" panose="02040503050406030204" pitchFamily="18" charset="0"/>
                      </a:rPr>
                      <m:t>𝑉𝑃</m:t>
                    </m:r>
                    <m:r>
                      <a:rPr lang="en-US" altLang="zh-CN" sz="1000" b="0" i="1" smtClean="0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altLang="zh-CN" sz="1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CN" sz="1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𝐵𝑉𝑃</m:t>
                        </m:r>
                      </m:sub>
                    </m:sSub>
                    <m:r>
                      <a:rPr lang="en-US" altLang="zh-CN" sz="1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1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CN" sz="1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𝐵𝑉𝑃</m:t>
                        </m:r>
                      </m:sub>
                    </m:sSub>
                    <m:r>
                      <a:rPr lang="en-US" altLang="zh-CN" sz="1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⟨</m:t>
                    </m:r>
                    <m:sSup>
                      <m:sSupPr>
                        <m:ctrlPr>
                          <a:rPr lang="en-US" altLang="zh-CN" sz="1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1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lang="en-US" altLang="zh-CN" sz="1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𝜇</m:t>
                        </m:r>
                      </m:sup>
                    </m:sSup>
                    <m:d>
                      <m:dPr>
                        <m:begChr m:val="{"/>
                        <m:endChr m:val="}"/>
                        <m:ctrlPr>
                          <a:rPr lang="en-US" altLang="zh-CN" sz="1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1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CN" sz="1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𝜇</m:t>
                            </m:r>
                          </m:sub>
                        </m:sSub>
                        <m:r>
                          <a:rPr lang="en-US" altLang="zh-CN" sz="1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1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</m:d>
                    <m:r>
                      <a:rPr lang="en-US" altLang="zh-CN" sz="1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⟩</m:t>
                    </m:r>
                  </m:oMath>
                </a14:m>
                <a:r>
                  <a:rPr lang="en-US" altLang="zh-CN" sz="1000" b="0" dirty="0"/>
                  <a:t>,</a:t>
                </a:r>
              </a:p>
              <a:p>
                <a14:m>
                  <m:oMath xmlns:m="http://schemas.openxmlformats.org/officeDocument/2006/math">
                    <m:r>
                      <a:rPr lang="en-US" altLang="zh-CN" sz="10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altLang="zh-CN" sz="10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sz="1000" b="0" i="1" smtClean="0">
                        <a:latin typeface="Cambria Math" panose="02040503050406030204" pitchFamily="18" charset="0"/>
                      </a:rPr>
                      <m:t>𝑃𝑃</m:t>
                    </m:r>
                    <m:r>
                      <a:rPr lang="en-US" altLang="zh-CN" sz="1000" b="0" i="1" smtClean="0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altLang="zh-CN" sz="1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000" i="1" dirty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CN" sz="1000" i="1" dirty="0">
                            <a:latin typeface="Cambria Math" panose="02040503050406030204" pitchFamily="18" charset="0"/>
                          </a:rPr>
                          <m:t>𝑉𝑃𝑃</m:t>
                        </m:r>
                      </m:sub>
                    </m:sSub>
                    <m:r>
                      <a:rPr lang="en-US" altLang="zh-CN" sz="10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1000" i="1" dirty="0">
                        <a:latin typeface="Cambria Math" panose="02040503050406030204" pitchFamily="18" charset="0"/>
                      </a:rPr>
                      <m:t>𝑖</m:t>
                    </m:r>
                    <m:sSub>
                      <m:sSubPr>
                        <m:ctrlPr>
                          <a:rPr lang="en-US" altLang="zh-CN" sz="1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000" i="1" dirty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CN" sz="1000" i="1" dirty="0">
                            <a:latin typeface="Cambria Math" panose="02040503050406030204" pitchFamily="18" charset="0"/>
                          </a:rPr>
                          <m:t>𝑉𝑃𝑃</m:t>
                        </m:r>
                      </m:sub>
                    </m:sSub>
                    <m:r>
                      <a:rPr lang="en-US" altLang="zh-CN" sz="1000" i="1" dirty="0">
                        <a:latin typeface="Cambria Math" panose="02040503050406030204" pitchFamily="18" charset="0"/>
                      </a:rPr>
                      <m:t>〈</m:t>
                    </m:r>
                    <m:sSup>
                      <m:sSupPr>
                        <m:ctrlPr>
                          <a:rPr lang="en-US" altLang="zh-CN" sz="10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000" i="1" dirty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altLang="zh-CN" sz="1000" i="1" dirty="0">
                            <a:latin typeface="Cambria Math" panose="02040503050406030204" pitchFamily="18" charset="0"/>
                          </a:rPr>
                          <m:t>𝜇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altLang="zh-CN" sz="1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000" i="1" dirty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altLang="zh-CN" sz="1000" i="1" dirty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1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000" i="1" dirty="0">
                                <a:latin typeface="Cambria Math" panose="02040503050406030204" pitchFamily="18" charset="0"/>
                              </a:rPr>
                              <m:t>𝜕</m:t>
                            </m:r>
                          </m:e>
                          <m:sub>
                            <m:r>
                              <a:rPr lang="en-US" altLang="zh-CN" sz="1000" i="1" dirty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  <m:r>
                          <a:rPr lang="en-US" altLang="zh-CN" sz="1000" i="1" dirty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  <m:r>
                      <a:rPr lang="en-US" altLang="zh-CN" sz="1000" i="1" dirty="0">
                        <a:latin typeface="Cambria Math" panose="02040503050406030204" pitchFamily="18" charset="0"/>
                      </a:rPr>
                      <m:t>〉</m:t>
                    </m:r>
                  </m:oMath>
                </a14:m>
                <a:r>
                  <a:rPr lang="en-US" altLang="zh-CN" sz="1000" b="0" dirty="0"/>
                  <a:t>,</a:t>
                </a:r>
              </a:p>
              <a:p>
                <a14:m>
                  <m:oMath xmlns:m="http://schemas.openxmlformats.org/officeDocument/2006/math">
                    <m:r>
                      <a:rPr lang="en-US" altLang="zh-CN" sz="10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zh-CN" sz="10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sz="1000" b="0" i="1" smtClean="0">
                        <a:latin typeface="Cambria Math" panose="02040503050406030204" pitchFamily="18" charset="0"/>
                      </a:rPr>
                      <m:t>𝑃𝑃</m:t>
                    </m:r>
                    <m:r>
                      <a:rPr lang="en-US" altLang="zh-CN" sz="1000" b="0" i="1" smtClean="0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altLang="zh-CN" sz="1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0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CN" sz="1000" b="0" i="1" smtClean="0">
                            <a:latin typeface="Cambria Math" panose="02040503050406030204" pitchFamily="18" charset="0"/>
                          </a:rPr>
                          <m:t>𝑆𝑃𝑃</m:t>
                        </m:r>
                      </m:sub>
                    </m:sSub>
                    <m:r>
                      <a:rPr lang="en-US" altLang="zh-CN" sz="1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1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0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CN" sz="1000" b="0" i="1" smtClean="0">
                            <a:latin typeface="Cambria Math" panose="02040503050406030204" pitchFamily="18" charset="0"/>
                          </a:rPr>
                          <m:t>𝑆𝑃𝑃</m:t>
                        </m:r>
                      </m:sub>
                    </m:sSub>
                    <m:r>
                      <a:rPr lang="en-US" altLang="zh-CN" sz="1000" b="0" i="1" smtClean="0">
                        <a:latin typeface="Cambria Math" panose="02040503050406030204" pitchFamily="18" charset="0"/>
                      </a:rPr>
                      <m:t>⟨</m:t>
                    </m:r>
                    <m:r>
                      <a:rPr lang="en-US" altLang="zh-CN" sz="1000" b="0" i="1" smtClean="0">
                        <a:latin typeface="Cambria Math" panose="02040503050406030204" pitchFamily="18" charset="0"/>
                      </a:rPr>
                      <m:t>𝑆𝑃𝑃</m:t>
                    </m:r>
                    <m:r>
                      <a:rPr lang="en-US" altLang="zh-CN" sz="1000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altLang="zh-CN" sz="1000" dirty="0"/>
                  <a:t>.</a:t>
                </a:r>
              </a:p>
              <a:p>
                <a:r>
                  <a:rPr lang="en-US" altLang="zh-CN" sz="1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SPP couplings can be extracted from Experiments [1,2].</a:t>
                </a: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4D2729DC-37F8-4BC2-AA7C-FEB3CE400D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598" y="633664"/>
                <a:ext cx="3313651" cy="1262525"/>
              </a:xfrm>
              <a:prstGeom prst="rect">
                <a:avLst/>
              </a:prstGeom>
              <a:blipFill>
                <a:blip r:embed="rId13"/>
                <a:stretch>
                  <a:fillRect b="-144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组合 32">
            <a:extLst>
              <a:ext uri="{FF2B5EF4-FFF2-40B4-BE49-F238E27FC236}">
                <a16:creationId xmlns:a16="http://schemas.microsoft.com/office/drawing/2014/main" id="{B616B6AA-C92C-4DA8-B8DC-61C286E64936}"/>
              </a:ext>
            </a:extLst>
          </p:cNvPr>
          <p:cNvGrpSpPr/>
          <p:nvPr/>
        </p:nvGrpSpPr>
        <p:grpSpPr>
          <a:xfrm>
            <a:off x="-509245" y="2277522"/>
            <a:ext cx="5289258" cy="1741866"/>
            <a:chOff x="-539082" y="2134277"/>
            <a:chExt cx="5289258" cy="174186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文本框 18">
                  <a:extLst>
                    <a:ext uri="{FF2B5EF4-FFF2-40B4-BE49-F238E27FC236}">
                      <a16:creationId xmlns:a16="http://schemas.microsoft.com/office/drawing/2014/main" id="{8A3DFBA2-7193-4ADB-8B97-40B24E2AE318}"/>
                    </a:ext>
                  </a:extLst>
                </p:cNvPr>
                <p:cNvSpPr txBox="1"/>
                <p:nvPr/>
              </p:nvSpPr>
              <p:spPr>
                <a:xfrm>
                  <a:off x="-404070" y="3485523"/>
                  <a:ext cx="3549317" cy="39062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zh-CN" sz="10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F</m:t>
                        </m:r>
                        <m:d>
                          <m:dPr>
                            <m:ctrlPr>
                              <a:rPr lang="en-US" altLang="zh-CN" sz="1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CN" sz="10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1000" b="0" i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q</m:t>
                                </m:r>
                              </m:e>
                              <m:sup>
                                <m:r>
                                  <a:rPr lang="en-US" altLang="zh-CN" sz="1000" b="0" i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  <m:r>
                          <a:rPr lang="en-US" altLang="zh-CN" sz="10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nary>
                          <m:naryPr>
                            <m:chr m:val="∏"/>
                            <m:subHide m:val="on"/>
                            <m:supHide m:val="on"/>
                            <m:ctrlPr>
                              <a:rPr lang="en-US" altLang="zh-CN" sz="1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f>
                              <m:fPr>
                                <m:ctrlPr>
                                  <a:rPr lang="en-US" altLang="zh-CN" sz="10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sSubSup>
                                  <m:sSubSupPr>
                                    <m:ctrlPr>
                                      <a:rPr lang="en-US" altLang="zh-CN" sz="10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100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altLang="zh-CN" sz="100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en-US" altLang="zh-CN" sz="100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en-US" altLang="zh-CN" sz="100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sSubSup>
                                  <m:sSubSupPr>
                                    <m:ctrlPr>
                                      <a:rPr lang="en-US" altLang="zh-CN" sz="10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100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Λ</m:t>
                                    </m:r>
                                  </m:e>
                                  <m:sub>
                                    <m:r>
                                      <a:rPr lang="en-US" altLang="zh-CN" sz="100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en-US" altLang="zh-CN" sz="100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num>
                              <m:den>
                                <m:sSubSup>
                                  <m:sSubSupPr>
                                    <m:ctrlPr>
                                      <a:rPr lang="en-US" altLang="zh-CN" sz="10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100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altLang="zh-CN" sz="100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en-US" altLang="zh-CN" sz="100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en-US" altLang="zh-CN" sz="100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sSubSup>
                                  <m:sSubSupPr>
                                    <m:ctrlPr>
                                      <a:rPr lang="en-US" altLang="zh-CN" sz="10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100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Λ</m:t>
                                    </m:r>
                                  </m:e>
                                  <m:sub>
                                    <m:r>
                                      <a:rPr lang="en-US" altLang="zh-CN" sz="100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en-US" altLang="zh-CN" sz="100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den>
                            </m:f>
                          </m:e>
                        </m:nary>
                        <m:r>
                          <a:rPr lang="en-US" altLang="zh-CN" sz="10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altLang="zh-CN" sz="1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10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Λ</m:t>
                            </m:r>
                          </m:e>
                          <m:sub>
                            <m:r>
                              <a:rPr lang="en-US" altLang="zh-CN" sz="10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sz="10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altLang="zh-CN" sz="1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0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zh-CN" sz="10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sz="10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10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𝛽</m:t>
                        </m:r>
                        <m:sSub>
                          <m:sSubPr>
                            <m:ctrlPr>
                              <a:rPr lang="en-US" altLang="zh-CN" sz="1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10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Λ</m:t>
                            </m:r>
                          </m:e>
                          <m:sub>
                            <m:r>
                              <a:rPr lang="en-US" altLang="zh-CN" sz="10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𝑄𝐶𝐷</m:t>
                            </m:r>
                          </m:sub>
                        </m:sSub>
                      </m:oMath>
                    </m:oMathPara>
                  </a14:m>
                  <a:endParaRPr lang="zh-CN" altLang="en-US" sz="1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9" name="文本框 18">
                  <a:extLst>
                    <a:ext uri="{FF2B5EF4-FFF2-40B4-BE49-F238E27FC236}">
                      <a16:creationId xmlns:a16="http://schemas.microsoft.com/office/drawing/2014/main" id="{8A3DFBA2-7193-4ADB-8B97-40B24E2AE31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404070" y="3485523"/>
                  <a:ext cx="3549317" cy="390620"/>
                </a:xfrm>
                <a:prstGeom prst="rect">
                  <a:avLst/>
                </a:prstGeom>
                <a:blipFill>
                  <a:blip r:embed="rId14"/>
                  <a:stretch>
                    <a:fillRect t="-139063" b="-200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文本框 25">
                  <a:extLst>
                    <a:ext uri="{FF2B5EF4-FFF2-40B4-BE49-F238E27FC236}">
                      <a16:creationId xmlns:a16="http://schemas.microsoft.com/office/drawing/2014/main" id="{38705936-A9E4-4EB9-A8CE-1B4C4C2CC95E}"/>
                    </a:ext>
                  </a:extLst>
                </p:cNvPr>
                <p:cNvSpPr txBox="1"/>
                <p:nvPr/>
              </p:nvSpPr>
              <p:spPr>
                <a:xfrm>
                  <a:off x="67769" y="2134277"/>
                  <a:ext cx="3864904" cy="56291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CN" sz="1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000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p>
                            <m:r>
                              <a:rPr lang="en-US" altLang="zh-CN" sz="1000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sup>
                        </m:sSup>
                        <m:r>
                          <a:rPr lang="en-US" altLang="zh-CN" sz="1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subHide m:val="on"/>
                            <m:supHide m:val="on"/>
                            <m:ctrlPr>
                              <a:rPr lang="en-US" altLang="zh-CN" sz="10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f>
                              <m:fPr>
                                <m:ctrlPr>
                                  <a:rPr lang="en-US" altLang="zh-CN" sz="1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altLang="zh-CN" sz="1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000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p>
                                    <m:r>
                                      <a:rPr lang="en-US" altLang="zh-CN" sz="10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p>
                                </m:sSup>
                                <m:r>
                                  <a:rPr lang="en-US" altLang="zh-CN" sz="1000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altLang="zh-CN" sz="1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altLang="zh-CN" sz="1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sz="10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  <m:r>
                                          <a:rPr lang="en-US" altLang="zh-CN" sz="1000" b="0" i="1" smtClean="0">
                                            <a:latin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altLang="zh-CN" sz="10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p>
                                </m:sSup>
                              </m:den>
                            </m:f>
                            <m:f>
                              <m:fPr>
                                <m:ctrlPr>
                                  <a:rPr lang="en-US" altLang="zh-CN" sz="1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d>
                                  <m:dPr>
                                    <m:ctrlPr>
                                      <a:rPr lang="en-US" altLang="zh-CN" sz="1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10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p>
                                      <m:sSupPr>
                                        <m:ctrlPr>
                                          <a:rPr lang="en-US" altLang="zh-CN" sz="1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1000" b="0" i="1" smtClean="0">
                                            <a:latin typeface="Cambria Math" panose="02040503050406030204" pitchFamily="18" charset="0"/>
                                          </a:rPr>
                                          <m:t>𝑔</m:t>
                                        </m:r>
                                      </m:e>
                                      <m:sup>
                                        <m:r>
                                          <a:rPr lang="en-US" altLang="zh-CN" sz="1000" b="0" i="1" smtClean="0">
                                            <a:latin typeface="Cambria Math" panose="02040503050406030204" pitchFamily="18" charset="0"/>
                                          </a:rPr>
                                          <m:t>𝜇𝜈</m:t>
                                        </m:r>
                                      </m:sup>
                                    </m:sSup>
                                    <m:r>
                                      <a:rPr lang="en-US" altLang="zh-CN" sz="10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f>
                                      <m:fPr>
                                        <m:ctrlPr>
                                          <a:rPr lang="en-US" altLang="zh-CN" sz="1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p>
                                          <m:sSupPr>
                                            <m:ctrlPr>
                                              <a:rPr lang="en-US" altLang="zh-CN" sz="10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altLang="zh-CN" sz="10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𝑞</m:t>
                                            </m:r>
                                          </m:e>
                                          <m:sup>
                                            <m:r>
                                              <a:rPr lang="en-US" altLang="zh-CN" sz="10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𝜇</m:t>
                                            </m:r>
                                          </m:sup>
                                        </m:sSup>
                                        <m:sSup>
                                          <m:sSupPr>
                                            <m:ctrlPr>
                                              <a:rPr lang="en-US" altLang="zh-CN" sz="10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altLang="zh-CN" sz="10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𝑞</m:t>
                                            </m:r>
                                          </m:e>
                                          <m:sup>
                                            <m:r>
                                              <a:rPr lang="en-US" altLang="zh-CN" sz="10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𝜈</m:t>
                                            </m:r>
                                          </m:sup>
                                        </m:sSup>
                                      </m:num>
                                      <m:den>
                                        <m:sSup>
                                          <m:sSupPr>
                                            <m:ctrlPr>
                                              <a:rPr lang="en-US" altLang="zh-CN" sz="10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altLang="zh-CN" sz="10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𝑞</m:t>
                                            </m:r>
                                          </m:e>
                                          <m:sup>
                                            <m:r>
                                              <a:rPr lang="en-US" altLang="zh-CN" sz="1000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</m:e>
                                </m:d>
                                <m:sSub>
                                  <m:sSubPr>
                                    <m:ctrlPr>
                                      <a:rPr lang="en-US" altLang="zh-CN" sz="1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d>
                                      <m:dPr>
                                        <m:ctrlPr>
                                          <a:rPr lang="en-US" altLang="zh-CN" sz="1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sz="1000" b="0" i="1" smtClean="0">
                                            <a:latin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  <m:r>
                                          <a:rPr lang="en-US" altLang="zh-CN" sz="1000" b="0" i="1" smtClean="0">
                                            <a:latin typeface="Cambria Math" panose="02040503050406030204" pitchFamily="18" charset="0"/>
                                          </a:rPr>
                                          <m:t>−2</m:t>
                                        </m:r>
                                        <m:sSub>
                                          <m:sSubPr>
                                            <m:ctrlPr>
                                              <a:rPr lang="en-US" altLang="zh-CN" sz="10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CN" sz="10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𝑝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sz="10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𝑏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b>
                                    <m:r>
                                      <a:rPr lang="en-US" altLang="zh-CN" sz="1000" b="0" i="1" smtClean="0">
                                        <a:latin typeface="Cambria Math" panose="02040503050406030204" pitchFamily="18" charset="0"/>
                                      </a:rPr>
                                      <m:t>𝜈</m:t>
                                    </m:r>
                                  </m:sub>
                                </m:sSub>
                                <m:r>
                                  <a:rPr lang="en-US" altLang="zh-CN" sz="1000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  <m:r>
                                  <a:rPr lang="en-US" altLang="zh-CN" sz="10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altLang="zh-CN" sz="1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000" b="0" i="1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p>
                                    <m:r>
                                      <a:rPr lang="en-US" altLang="zh-CN" sz="1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altLang="zh-CN" sz="10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num>
                              <m:den>
                                <m:d>
                                  <m:dPr>
                                    <m:ctrlPr>
                                      <a:rPr lang="en-US" altLang="zh-CN" sz="1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altLang="zh-CN" sz="1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1000" b="0" i="1" smtClean="0">
                                            <a:latin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e>
                                      <m:sup>
                                        <m:r>
                                          <a:rPr lang="en-US" altLang="zh-CN" sz="10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altLang="zh-CN" sz="10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Sup>
                                      <m:sSubSupPr>
                                        <m:ctrlPr>
                                          <a:rPr lang="en-US" altLang="zh-CN" sz="1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altLang="zh-CN" sz="1000" b="0" i="1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e>
                                      <m:sub>
                                        <m:r>
                                          <a:rPr lang="en-US" altLang="zh-CN" sz="10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  <m:sup>
                                        <m:r>
                                          <a:rPr lang="en-US" altLang="zh-CN" sz="10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  <m:r>
                                      <a:rPr lang="en-US" altLang="zh-CN" sz="10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altLang="zh-CN" sz="10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sSub>
                                      <m:sSubPr>
                                        <m:ctrlPr>
                                          <a:rPr lang="en-US" altLang="zh-CN" sz="1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000" b="0" i="1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e>
                                      <m:sub>
                                        <m:r>
                                          <a:rPr lang="en-US" altLang="zh-CN" sz="10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altLang="zh-CN" sz="1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CN" sz="1000" b="0" i="0" smtClean="0">
                                            <a:latin typeface="Cambria Math" panose="02040503050406030204" pitchFamily="18" charset="0"/>
                                          </a:rPr>
                                          <m:t>Γ</m:t>
                                        </m:r>
                                      </m:e>
                                      <m:sub>
                                        <m:r>
                                          <a:rPr lang="en-US" altLang="zh-CN" sz="10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altLang="zh-CN" sz="1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altLang="zh-CN" sz="1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altLang="zh-CN" sz="10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altLang="zh-CN" sz="10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𝑞</m:t>
                                            </m:r>
                                            <m:r>
                                              <a:rPr lang="en-US" altLang="zh-CN" sz="1000" b="0" i="1" smtClean="0"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altLang="zh-CN" sz="10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altLang="zh-CN" sz="10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𝑝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zh-CN" sz="10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𝑏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altLang="zh-CN" sz="10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altLang="zh-CN" sz="10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Sup>
                                      <m:sSubSupPr>
                                        <m:ctrlPr>
                                          <a:rPr lang="en-US" altLang="zh-CN" sz="1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altLang="zh-CN" sz="1000" b="0" i="1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e>
                                      <m:sub>
                                        <m:r>
                                          <a:rPr lang="en-US" altLang="zh-CN" sz="10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  <m:sup>
                                        <m:r>
                                          <a:rPr lang="en-US" altLang="zh-CN" sz="10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e>
                                </m:d>
                                <m:r>
                                  <a:rPr lang="en-US" altLang="zh-CN" sz="1000" b="0" i="1" smtClean="0"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sSup>
                                  <m:sSupPr>
                                    <m:ctrlPr>
                                      <a:rPr lang="en-US" altLang="zh-CN" sz="1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altLang="zh-CN" sz="1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altLang="zh-CN" sz="10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CN" sz="10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𝑝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sz="10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  <m:r>
                                          <a:rPr lang="en-US" altLang="zh-CN" sz="1000" b="0" i="1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altLang="zh-CN" sz="1000" b="0" i="1" smtClean="0">
                                            <a:latin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altLang="zh-CN" sz="1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altLang="zh-CN" sz="10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Sup>
                                  <m:sSubSupPr>
                                    <m:ctrlPr>
                                      <a:rPr lang="en-US" altLang="zh-CN" sz="1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1000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altLang="zh-CN" sz="10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  <m:sup>
                                    <m:r>
                                      <a:rPr lang="en-US" altLang="zh-CN" sz="1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en-US" altLang="zh-CN" sz="1000" b="0" i="1" smtClean="0"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den>
                            </m:f>
                          </m:e>
                        </m:nary>
                      </m:oMath>
                    </m:oMathPara>
                  </a14:m>
                  <a:endParaRPr lang="zh-CN" altLang="en-US" sz="1000" dirty="0"/>
                </a:p>
              </p:txBody>
            </p:sp>
          </mc:Choice>
          <mc:Fallback xmlns="">
            <p:sp>
              <p:nvSpPr>
                <p:cNvPr id="26" name="文本框 25">
                  <a:extLst>
                    <a:ext uri="{FF2B5EF4-FFF2-40B4-BE49-F238E27FC236}">
                      <a16:creationId xmlns:a16="http://schemas.microsoft.com/office/drawing/2014/main" id="{38705936-A9E4-4EB9-A8CE-1B4C4C2CC95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769" y="2134277"/>
                  <a:ext cx="3864904" cy="562911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文本框 26">
                  <a:extLst>
                    <a:ext uri="{FF2B5EF4-FFF2-40B4-BE49-F238E27FC236}">
                      <a16:creationId xmlns:a16="http://schemas.microsoft.com/office/drawing/2014/main" id="{AD4BFDE0-261A-4425-9C40-07A7ADC83B86}"/>
                    </a:ext>
                  </a:extLst>
                </p:cNvPr>
                <p:cNvSpPr txBox="1"/>
                <p:nvPr/>
              </p:nvSpPr>
              <p:spPr>
                <a:xfrm>
                  <a:off x="-539082" y="2773559"/>
                  <a:ext cx="5289258" cy="56291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CN" sz="1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000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p>
                            <m:r>
                              <a:rPr lang="en-US" altLang="zh-CN" sz="1000" b="0" i="1" smtClean="0">
                                <a:latin typeface="Cambria Math" panose="02040503050406030204" pitchFamily="18" charset="0"/>
                              </a:rPr>
                              <m:t>𝜇𝛼</m:t>
                            </m:r>
                          </m:sup>
                        </m:sSup>
                        <m:r>
                          <a:rPr lang="en-US" altLang="zh-CN" sz="1000" b="0" i="1" smtClean="0">
                            <a:latin typeface="Cambria Math" panose="02040503050406030204" pitchFamily="18" charset="0"/>
                          </a:rPr>
                          <m:t>=−</m:t>
                        </m:r>
                        <m:r>
                          <a:rPr lang="en-US" altLang="zh-CN" sz="1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nary>
                          <m:naryPr>
                            <m:subHide m:val="on"/>
                            <m:supHide m:val="on"/>
                            <m:ctrlPr>
                              <a:rPr lang="en-US" altLang="zh-CN" sz="10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f>
                              <m:fPr>
                                <m:ctrlPr>
                                  <a:rPr lang="en-US" altLang="zh-CN" sz="1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altLang="zh-CN" sz="1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000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p>
                                    <m:r>
                                      <a:rPr lang="en-US" altLang="zh-CN" sz="10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p>
                                </m:sSup>
                                <m:r>
                                  <a:rPr lang="en-US" altLang="zh-CN" sz="1000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altLang="zh-CN" sz="1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altLang="zh-CN" sz="1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sz="10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  <m:r>
                                          <a:rPr lang="en-US" altLang="zh-CN" sz="1000" b="0" i="1" smtClean="0">
                                            <a:latin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altLang="zh-CN" sz="10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p>
                                </m:sSup>
                              </m:den>
                            </m:f>
                            <m:r>
                              <a:rPr lang="en-US" altLang="zh-CN" sz="10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  <m:f>
                              <m:fPr>
                                <m:ctrlPr>
                                  <a:rPr lang="en-US" altLang="zh-CN" sz="1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d>
                                  <m:dPr>
                                    <m:ctrlPr>
                                      <a:rPr lang="en-US" altLang="zh-CN" sz="1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10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p>
                                      <m:sSupPr>
                                        <m:ctrlPr>
                                          <a:rPr lang="en-US" altLang="zh-CN" sz="1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1000" b="0" i="1" smtClean="0">
                                            <a:latin typeface="Cambria Math" panose="02040503050406030204" pitchFamily="18" charset="0"/>
                                          </a:rPr>
                                          <m:t>𝑔</m:t>
                                        </m:r>
                                      </m:e>
                                      <m:sup>
                                        <m:r>
                                          <a:rPr lang="en-US" altLang="zh-CN" sz="1000" b="0" i="1" smtClean="0">
                                            <a:latin typeface="Cambria Math" panose="02040503050406030204" pitchFamily="18" charset="0"/>
                                          </a:rPr>
                                          <m:t>𝜇𝜈</m:t>
                                        </m:r>
                                      </m:sup>
                                    </m:sSup>
                                    <m:r>
                                      <a:rPr lang="en-US" altLang="zh-CN" sz="10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f>
                                      <m:fPr>
                                        <m:ctrlPr>
                                          <a:rPr lang="en-US" altLang="zh-CN" sz="1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p>
                                          <m:sSupPr>
                                            <m:ctrlPr>
                                              <a:rPr lang="en-US" altLang="zh-CN" sz="10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altLang="zh-CN" sz="10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𝑞</m:t>
                                            </m:r>
                                          </m:e>
                                          <m:sup>
                                            <m:r>
                                              <a:rPr lang="en-US" altLang="zh-CN" sz="10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𝜇</m:t>
                                            </m:r>
                                          </m:sup>
                                        </m:sSup>
                                        <m:sSup>
                                          <m:sSupPr>
                                            <m:ctrlPr>
                                              <a:rPr lang="en-US" altLang="zh-CN" sz="10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altLang="zh-CN" sz="10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𝑞</m:t>
                                            </m:r>
                                          </m:e>
                                          <m:sup>
                                            <m:r>
                                              <a:rPr lang="en-US" altLang="zh-CN" sz="10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𝜈</m:t>
                                            </m:r>
                                          </m:sup>
                                        </m:sSup>
                                      </m:num>
                                      <m:den>
                                        <m:sSup>
                                          <m:sSupPr>
                                            <m:ctrlPr>
                                              <a:rPr lang="en-US" altLang="zh-CN" sz="10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altLang="zh-CN" sz="10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𝑞</m:t>
                                            </m:r>
                                          </m:e>
                                          <m:sup>
                                            <m:r>
                                              <a:rPr lang="en-US" altLang="zh-CN" sz="1000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</m:e>
                                </m:d>
                                <m:sSub>
                                  <m:sSubPr>
                                    <m:ctrlPr>
                                      <a:rPr lang="en-US" altLang="zh-CN" sz="1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d>
                                      <m:dPr>
                                        <m:ctrlPr>
                                          <a:rPr lang="en-US" altLang="zh-CN" sz="1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sz="1000" b="0" i="1" smtClean="0">
                                            <a:latin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  <m:r>
                                          <a:rPr lang="en-US" altLang="zh-CN" sz="1000" b="0" i="1" smtClean="0">
                                            <a:latin typeface="Cambria Math" panose="02040503050406030204" pitchFamily="18" charset="0"/>
                                          </a:rPr>
                                          <m:t>−2</m:t>
                                        </m:r>
                                        <m:sSub>
                                          <m:sSubPr>
                                            <m:ctrlPr>
                                              <a:rPr lang="en-US" altLang="zh-CN" sz="10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CN" sz="10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𝑝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sz="10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𝑏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b>
                                    <m:r>
                                      <a:rPr lang="en-US" altLang="zh-CN" sz="1000" b="0" i="1" smtClean="0">
                                        <a:latin typeface="Cambria Math" panose="02040503050406030204" pitchFamily="18" charset="0"/>
                                      </a:rPr>
                                      <m:t>𝜈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altLang="zh-CN" sz="1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d>
                                      <m:dPr>
                                        <m:ctrlPr>
                                          <a:rPr lang="en-US" altLang="zh-CN" sz="1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altLang="zh-CN" sz="10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CN" sz="10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𝑝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sz="10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𝑐</m:t>
                                            </m:r>
                                          </m:sub>
                                        </m:sSub>
                                        <m:r>
                                          <a:rPr lang="en-US" altLang="zh-CN" sz="1000" b="0" i="1" smtClean="0">
                                            <a:latin typeface="Cambria Math" panose="02040503050406030204" pitchFamily="18" charset="0"/>
                                          </a:rPr>
                                          <m:t>+2</m:t>
                                        </m:r>
                                        <m:sSub>
                                          <m:sSubPr>
                                            <m:ctrlPr>
                                              <a:rPr lang="en-US" altLang="zh-CN" sz="10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CN" sz="10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𝑝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sz="10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𝑏</m:t>
                                            </m:r>
                                          </m:sub>
                                        </m:sSub>
                                        <m:r>
                                          <a:rPr lang="en-US" altLang="zh-CN" sz="1000" b="0" i="1" smtClean="0">
                                            <a:latin typeface="Cambria Math" panose="02040503050406030204" pitchFamily="18" charset="0"/>
                                          </a:rPr>
                                          <m:t>−2</m:t>
                                        </m:r>
                                        <m:r>
                                          <a:rPr lang="en-US" altLang="zh-CN" sz="1000" b="0" i="1" smtClean="0">
                                            <a:latin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e>
                                    </m:d>
                                  </m:e>
                                  <m:sub>
                                    <m:r>
                                      <a:rPr lang="en-US" altLang="zh-CN" sz="1000" b="0" i="1" smtClean="0"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sub>
                                </m:sSub>
                                <m:r>
                                  <a:rPr lang="en-US" altLang="zh-CN" sz="1000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  <m:r>
                                  <a:rPr lang="en-US" altLang="zh-CN" sz="10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altLang="zh-CN" sz="1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000" b="0" i="1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p>
                                    <m:r>
                                      <a:rPr lang="en-US" altLang="zh-CN" sz="1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altLang="zh-CN" sz="10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num>
                              <m:den>
                                <m:d>
                                  <m:dPr>
                                    <m:ctrlPr>
                                      <a:rPr lang="en-US" altLang="zh-CN" sz="1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altLang="zh-CN" sz="1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1000" i="1">
                                            <a:latin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e>
                                      <m:sup>
                                        <m:r>
                                          <a:rPr lang="en-US" altLang="zh-CN" sz="10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altLang="zh-CN" sz="10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Sup>
                                      <m:sSubSupPr>
                                        <m:ctrlPr>
                                          <a:rPr lang="en-US" altLang="zh-CN" sz="1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altLang="zh-CN" sz="1000" i="1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e>
                                      <m:sub>
                                        <m:r>
                                          <a:rPr lang="en-US" altLang="zh-CN" sz="10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  <m:sup>
                                        <m:r>
                                          <a:rPr lang="en-US" altLang="zh-CN" sz="10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  <m:r>
                                      <a:rPr lang="en-US" altLang="zh-CN" sz="1000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altLang="zh-CN" sz="10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sSub>
                                      <m:sSubPr>
                                        <m:ctrlPr>
                                          <a:rPr lang="en-US" altLang="zh-CN" sz="1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000" i="1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e>
                                      <m:sub>
                                        <m:r>
                                          <a:rPr lang="en-US" altLang="zh-CN" sz="10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altLang="zh-CN" sz="1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CN" sz="1000">
                                            <a:latin typeface="Cambria Math" panose="02040503050406030204" pitchFamily="18" charset="0"/>
                                          </a:rPr>
                                          <m:t>Γ</m:t>
                                        </m:r>
                                      </m:e>
                                      <m:sub>
                                        <m:r>
                                          <a:rPr lang="en-US" altLang="zh-CN" sz="10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altLang="zh-CN" sz="1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altLang="zh-CN" sz="1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altLang="zh-CN" sz="1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altLang="zh-CN" sz="1000" i="1">
                                                <a:latin typeface="Cambria Math" panose="02040503050406030204" pitchFamily="18" charset="0"/>
                                              </a:rPr>
                                              <m:t>𝑞</m:t>
                                            </m:r>
                                            <m:r>
                                              <a:rPr lang="en-US" altLang="zh-CN" sz="1000" i="1"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altLang="zh-CN" sz="10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altLang="zh-CN" sz="1000" i="1">
                                                    <a:latin typeface="Cambria Math" panose="02040503050406030204" pitchFamily="18" charset="0"/>
                                                  </a:rPr>
                                                  <m:t>𝑝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zh-CN" sz="1000" i="1">
                                                    <a:latin typeface="Cambria Math" panose="02040503050406030204" pitchFamily="18" charset="0"/>
                                                  </a:rPr>
                                                  <m:t>𝑏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altLang="zh-CN" sz="10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altLang="zh-CN" sz="10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Sup>
                                      <m:sSubSupPr>
                                        <m:ctrlPr>
                                          <a:rPr lang="en-US" altLang="zh-CN" sz="1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altLang="zh-CN" sz="1000" i="1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e>
                                      <m:sub>
                                        <m:r>
                                          <a:rPr lang="en-US" altLang="zh-CN" sz="10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  <m:sup>
                                        <m:r>
                                          <a:rPr lang="en-US" altLang="zh-CN" sz="10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e>
                                </m:d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altLang="zh-CN" sz="1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altLang="zh-CN" sz="1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altLang="zh-CN" sz="1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altLang="zh-CN" sz="10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altLang="zh-CN" sz="1000" i="1">
                                                    <a:latin typeface="Cambria Math" panose="02040503050406030204" pitchFamily="18" charset="0"/>
                                                  </a:rPr>
                                                  <m:t>𝑝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zh-CN" sz="1000" i="1">
                                                    <a:latin typeface="Cambria Math" panose="02040503050406030204" pitchFamily="18" charset="0"/>
                                                  </a:rPr>
                                                  <m:t>0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altLang="zh-CN" sz="1000" i="1"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en-US" altLang="zh-CN" sz="1000" i="1">
                                                <a:latin typeface="Cambria Math" panose="02040503050406030204" pitchFamily="18" charset="0"/>
                                              </a:rPr>
                                              <m:t>𝑞</m:t>
                                            </m:r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altLang="zh-CN" sz="10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altLang="zh-CN" sz="10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Sup>
                                      <m:sSubSupPr>
                                        <m:ctrlPr>
                                          <a:rPr lang="en-US" altLang="zh-CN" sz="1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altLang="zh-CN" sz="1000" i="1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e>
                                      <m:sub>
                                        <m:r>
                                          <a:rPr lang="en-US" altLang="zh-CN" sz="1000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  <m:sup>
                                        <m:r>
                                          <a:rPr lang="en-US" altLang="zh-CN" sz="10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e>
                                </m:d>
                              </m:den>
                            </m:f>
                          </m:e>
                        </m:nary>
                      </m:oMath>
                    </m:oMathPara>
                  </a14:m>
                  <a:endParaRPr lang="zh-CN" altLang="en-US" sz="1400" dirty="0"/>
                </a:p>
              </p:txBody>
            </p:sp>
          </mc:Choice>
          <mc:Fallback xmlns="">
            <p:sp>
              <p:nvSpPr>
                <p:cNvPr id="27" name="文本框 26">
                  <a:extLst>
                    <a:ext uri="{FF2B5EF4-FFF2-40B4-BE49-F238E27FC236}">
                      <a16:creationId xmlns:a16="http://schemas.microsoft.com/office/drawing/2014/main" id="{AD4BFDE0-261A-4425-9C40-07A7ADC83B8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539082" y="2773559"/>
                  <a:ext cx="5289258" cy="562911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8" name="矩形 27">
            <a:extLst>
              <a:ext uri="{FF2B5EF4-FFF2-40B4-BE49-F238E27FC236}">
                <a16:creationId xmlns:a16="http://schemas.microsoft.com/office/drawing/2014/main" id="{E500570F-6182-4356-9DA1-7DE7ACC1E0DE}"/>
              </a:ext>
            </a:extLst>
          </p:cNvPr>
          <p:cNvSpPr/>
          <p:nvPr/>
        </p:nvSpPr>
        <p:spPr>
          <a:xfrm>
            <a:off x="212307" y="1879601"/>
            <a:ext cx="5925553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8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[1] </a:t>
            </a:r>
            <a:r>
              <a:rPr lang="en-US" altLang="zh-CN" sz="800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A.Aloisio</a:t>
            </a:r>
            <a:r>
              <a:rPr lang="en-US" altLang="zh-CN" sz="8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al. [KLOE], PLB537,21 (2002); [2] </a:t>
            </a:r>
            <a:r>
              <a:rPr lang="en-US" altLang="zh-CN" sz="800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A.Aloisio</a:t>
            </a:r>
            <a:r>
              <a:rPr lang="en-US" altLang="zh-CN" sz="8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al. [KLOE], PLB536,209(2002</a:t>
            </a:r>
            <a:r>
              <a:rPr lang="en-US" altLang="zh-CN" sz="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zh-CN" altLang="en-US" sz="800" dirty="0"/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DC4FFFBD-6F35-4DFB-933B-C109AEAE27BC}"/>
              </a:ext>
            </a:extLst>
          </p:cNvPr>
          <p:cNvSpPr txBox="1"/>
          <p:nvPr/>
        </p:nvSpPr>
        <p:spPr>
          <a:xfrm>
            <a:off x="229598" y="2061537"/>
            <a:ext cx="484044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Loop integrals are</a:t>
            </a:r>
            <a:endParaRPr lang="en-US" altLang="zh-CN" sz="1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D09487E9-C1F2-48F9-82CE-91D8BCFF296B}"/>
                  </a:ext>
                </a:extLst>
              </p:cNvPr>
              <p:cNvSpPr txBox="1"/>
              <p:nvPr/>
            </p:nvSpPr>
            <p:spPr>
              <a:xfrm>
                <a:off x="360727" y="4118643"/>
                <a:ext cx="3549317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1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Unitarized propagators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1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sz="1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1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sz="1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[3,4],  </a:t>
                </a:r>
                <a:endParaRPr lang="zh-CN" altLang="en-US" sz="1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D09487E9-C1F2-48F9-82CE-91D8BCFF29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727" y="4118643"/>
                <a:ext cx="3549317" cy="246221"/>
              </a:xfrm>
              <a:prstGeom prst="rect">
                <a:avLst/>
              </a:prstGeom>
              <a:blipFill>
                <a:blip r:embed="rId17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文本框 30">
            <a:extLst>
              <a:ext uri="{FF2B5EF4-FFF2-40B4-BE49-F238E27FC236}">
                <a16:creationId xmlns:a16="http://schemas.microsoft.com/office/drawing/2014/main" id="{528B3ECF-B0B1-4C06-A81F-6024B66DC6F5}"/>
              </a:ext>
            </a:extLst>
          </p:cNvPr>
          <p:cNvSpPr txBox="1"/>
          <p:nvPr/>
        </p:nvSpPr>
        <p:spPr>
          <a:xfrm>
            <a:off x="207464" y="4364864"/>
            <a:ext cx="3855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[3] N.N. </a:t>
            </a:r>
            <a:r>
              <a:rPr lang="en-US" altLang="zh-CN" sz="900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Achasov</a:t>
            </a:r>
            <a:r>
              <a:rPr lang="en-US" altLang="zh-CN" sz="9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A.V. Kiselev, PRD 70, 111901(2004)</a:t>
            </a:r>
          </a:p>
          <a:p>
            <a:r>
              <a:rPr lang="en-US" altLang="zh-CN" sz="9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[4] N.N. </a:t>
            </a:r>
            <a:r>
              <a:rPr lang="en-US" altLang="zh-CN" sz="900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Achasov</a:t>
            </a:r>
            <a:r>
              <a:rPr lang="en-US" altLang="zh-CN" sz="9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A.A. </a:t>
            </a:r>
            <a:r>
              <a:rPr lang="en-US" altLang="zh-CN" sz="900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Kozhevnikov</a:t>
            </a:r>
            <a:r>
              <a:rPr lang="en-US" altLang="zh-CN" sz="9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G.N. </a:t>
            </a:r>
            <a:r>
              <a:rPr lang="en-US" altLang="zh-CN" sz="900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Shestakov</a:t>
            </a:r>
            <a:r>
              <a:rPr lang="en-US" altLang="zh-CN" sz="9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PRD 92,036003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02704CBE-3ABA-4B40-BF4C-E516E8DF2CFF}"/>
                  </a:ext>
                </a:extLst>
              </p:cNvPr>
              <p:cNvSpPr txBox="1"/>
              <p:nvPr/>
            </p:nvSpPr>
            <p:spPr>
              <a:xfrm>
                <a:off x="207464" y="4904537"/>
                <a:ext cx="3732912" cy="16466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 Different patterns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2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1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CN" alt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2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12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1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zh-CN" sz="12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altLang="zh-CN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1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altLang="zh-CN" sz="1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CN" sz="1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1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zh-CN" sz="1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altLang="zh-CN" sz="1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bSup>
                      </m:e>
                    </m:d>
                    <m:r>
                      <a:rPr lang="en-US" altLang="zh-CN" sz="1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→3</m:t>
                    </m:r>
                    <m:r>
                      <a:rPr lang="en-US" altLang="zh-CN" sz="1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𝜋</m:t>
                    </m:r>
                  </m:oMath>
                </a14:m>
                <a:r>
                  <a:rPr lang="en-US" altLang="zh-CN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similar to </a:t>
                </a:r>
                <a14:m>
                  <m:oMath xmlns:m="http://schemas.openxmlformats.org/officeDocument/2006/math">
                    <m:r>
                      <a:rPr lang="en-US" altLang="zh-CN" sz="1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𝜂</m:t>
                    </m:r>
                    <m:d>
                      <m:dPr>
                        <m:ctrlPr>
                          <a:rPr lang="en-US" altLang="zh-CN" sz="1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1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1405</m:t>
                        </m:r>
                        <m:r>
                          <m:rPr>
                            <m:lit/>
                          </m:rPr>
                          <a:rPr lang="en-US" altLang="zh-CN" sz="1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/</m:t>
                        </m:r>
                        <m:r>
                          <a:rPr lang="en-US" altLang="zh-CN" sz="1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1475</m:t>
                        </m:r>
                      </m:e>
                    </m:d>
                    <m:r>
                      <a:rPr lang="en-US" altLang="zh-CN" sz="1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→3</m:t>
                    </m:r>
                    <m:r>
                      <a:rPr lang="en-US" altLang="zh-CN" sz="1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𝜋</m:t>
                    </m:r>
                  </m:oMath>
                </a14:m>
                <a:r>
                  <a:rPr lang="en-US" altLang="zh-CN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3. The triangle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1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1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sSub>
                      <m:sSubPr>
                        <m:ctrlPr>
                          <a:rPr lang="en-US" altLang="zh-CN" sz="1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1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sz="1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𝜋</m:t>
                    </m:r>
                  </m:oMath>
                </a14:m>
                <a:r>
                  <a:rPr lang="en-US" altLang="zh-CN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produces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1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1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(1420)</m:t>
                    </m:r>
                  </m:oMath>
                </a14:m>
                <a:r>
                  <a:rPr lang="en-US" altLang="zh-CN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4.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CN" sz="1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altLang="zh-CN" sz="1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CN" sz="1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1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altLang="zh-CN" sz="1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altLang="zh-CN" sz="1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bSup>
                      </m:e>
                    </m:d>
                    <m:r>
                      <a:rPr lang="en-US" altLang="zh-CN" sz="1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US" altLang="zh-CN" sz="1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𝜙𝜋</m:t>
                    </m:r>
                  </m:oMath>
                </a14:m>
                <a:r>
                  <a:rPr lang="en-US" altLang="zh-CN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branching ratios can be estimated in </a:t>
                </a:r>
                <a14:m>
                  <m:oMath xmlns:m="http://schemas.openxmlformats.org/officeDocument/2006/math">
                    <m:r>
                      <a:rPr lang="en-US" altLang="zh-CN" sz="1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𝐽</m:t>
                    </m:r>
                    <m:r>
                      <m:rPr>
                        <m:lit/>
                      </m:rPr>
                      <a:rPr lang="en-US" altLang="zh-CN" sz="1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/</m:t>
                    </m:r>
                    <m:r>
                      <a:rPr lang="en-US" altLang="zh-CN" sz="1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𝜓</m:t>
                    </m:r>
                  </m:oMath>
                </a14:m>
                <a:r>
                  <a:rPr lang="en-US" altLang="zh-CN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decay.</a:t>
                </a:r>
              </a:p>
              <a:p>
                <a:endParaRPr lang="zh-CN" altLang="en-US" sz="1100" dirty="0"/>
              </a:p>
            </p:txBody>
          </p:sp>
        </mc:Choice>
        <mc:Fallback xmlns="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02704CBE-3ABA-4B40-BF4C-E516E8DF2C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464" y="4904537"/>
                <a:ext cx="3732912" cy="1646605"/>
              </a:xfrm>
              <a:prstGeom prst="rect">
                <a:avLst/>
              </a:prstGeom>
              <a:blipFill>
                <a:blip r:embed="rId18"/>
                <a:stretch>
                  <a:fillRect r="-32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D908050-23BF-481E-B1C8-BDBD4EDCE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9EF4B-78C3-465F-A26D-296951CF7B54}" type="slidenum">
              <a:rPr lang="zh-CN" altLang="en-US" smtClean="0"/>
              <a:t>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99431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789"/>
    </mc:Choice>
    <mc:Fallback xmlns="">
      <p:transition spd="slow" advTm="77789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3D1345EC-205D-4180-9261-8CCF0D9B6FE7}"/>
              </a:ext>
            </a:extLst>
          </p:cNvPr>
          <p:cNvSpPr txBox="1"/>
          <p:nvPr/>
        </p:nvSpPr>
        <p:spPr>
          <a:xfrm>
            <a:off x="0" y="0"/>
            <a:ext cx="4363491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Vertex correction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D908050-23BF-481E-B1C8-BDBD4EDCE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9EF4B-78C3-465F-A26D-296951CF7B54}" type="slidenum">
              <a:rPr lang="zh-CN" altLang="en-US" smtClean="0"/>
              <a:t>7</a:t>
            </a:fld>
            <a:endParaRPr lang="zh-CN" altLang="en-US"/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C704BE5A-C0E0-4BD2-91DB-8DB5D1D9F071}"/>
              </a:ext>
            </a:extLst>
          </p:cNvPr>
          <p:cNvGrpSpPr/>
          <p:nvPr/>
        </p:nvGrpSpPr>
        <p:grpSpPr>
          <a:xfrm>
            <a:off x="2422140" y="2193604"/>
            <a:ext cx="4581767" cy="896477"/>
            <a:chOff x="193225" y="869419"/>
            <a:chExt cx="4581767" cy="89647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文本框 5">
                  <a:extLst>
                    <a:ext uri="{FF2B5EF4-FFF2-40B4-BE49-F238E27FC236}">
                      <a16:creationId xmlns:a16="http://schemas.microsoft.com/office/drawing/2014/main" id="{C05F22BB-273F-41D7-A216-E915A2F7E7B8}"/>
                    </a:ext>
                  </a:extLst>
                </p:cNvPr>
                <p:cNvSpPr txBox="1"/>
                <p:nvPr/>
              </p:nvSpPr>
              <p:spPr>
                <a:xfrm>
                  <a:off x="193225" y="869419"/>
                  <a:ext cx="4581767" cy="61003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CN" sz="11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100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p>
                            <m:r>
                              <a:rPr lang="en-US" altLang="zh-CN" sz="1100" b="0" i="1" smtClean="0">
                                <a:latin typeface="Cambria Math" panose="02040503050406030204" pitchFamily="18" charset="0"/>
                              </a:rPr>
                              <m:t>𝜇𝛼</m:t>
                            </m:r>
                          </m:sup>
                        </m:sSup>
                        <m:r>
                          <a:rPr lang="en-US" altLang="zh-CN" sz="1100" b="0" i="1" smtClean="0">
                            <a:latin typeface="Cambria Math" panose="02040503050406030204" pitchFamily="18" charset="0"/>
                          </a:rPr>
                          <m:t>=−</m:t>
                        </m:r>
                        <m:r>
                          <a:rPr lang="en-US" altLang="zh-CN" sz="11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nary>
                          <m:naryPr>
                            <m:subHide m:val="on"/>
                            <m:supHide m:val="on"/>
                            <m:ctrlPr>
                              <a:rPr lang="en-US" altLang="zh-CN" sz="11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f>
                              <m:fPr>
                                <m:ctrlPr>
                                  <a:rPr lang="en-US" altLang="zh-CN" sz="11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altLang="zh-CN" sz="1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100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p>
                                    <m:r>
                                      <a:rPr lang="en-US" altLang="zh-CN" sz="11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p>
                                </m:sSup>
                                <m:r>
                                  <a:rPr lang="en-US" altLang="zh-CN" sz="1100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altLang="zh-CN" sz="1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altLang="zh-CN" sz="11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sz="11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  <m:r>
                                          <a:rPr lang="en-US" altLang="zh-CN" sz="1100" b="0" i="1" smtClean="0">
                                            <a:latin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altLang="zh-CN" sz="11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p>
                                </m:sSup>
                              </m:den>
                            </m:f>
                            <m:r>
                              <a:rPr lang="en-US" altLang="zh-CN" sz="11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  <m:f>
                              <m:fPr>
                                <m:ctrlPr>
                                  <a:rPr lang="en-US" altLang="zh-CN" sz="11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d>
                                  <m:dPr>
                                    <m:ctrlPr>
                                      <a:rPr lang="en-US" altLang="zh-CN" sz="1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11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p>
                                      <m:sSupPr>
                                        <m:ctrlPr>
                                          <a:rPr lang="en-US" altLang="zh-CN" sz="11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1100" b="0" i="1" smtClean="0">
                                            <a:latin typeface="Cambria Math" panose="02040503050406030204" pitchFamily="18" charset="0"/>
                                          </a:rPr>
                                          <m:t>𝑔</m:t>
                                        </m:r>
                                      </m:e>
                                      <m:sup>
                                        <m:r>
                                          <a:rPr lang="en-US" altLang="zh-CN" sz="1100" b="0" i="1" smtClean="0">
                                            <a:latin typeface="Cambria Math" panose="02040503050406030204" pitchFamily="18" charset="0"/>
                                          </a:rPr>
                                          <m:t>𝜇𝜈</m:t>
                                        </m:r>
                                      </m:sup>
                                    </m:sSup>
                                    <m:r>
                                      <a:rPr lang="en-US" altLang="zh-CN" sz="11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f>
                                      <m:fPr>
                                        <m:ctrlPr>
                                          <a:rPr lang="en-US" altLang="zh-CN" sz="11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p>
                                          <m:sSupPr>
                                            <m:ctrlPr>
                                              <a:rPr lang="en-US" altLang="zh-CN" sz="11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altLang="zh-CN" sz="11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𝑞</m:t>
                                            </m:r>
                                          </m:e>
                                          <m:sup>
                                            <m:r>
                                              <a:rPr lang="en-US" altLang="zh-CN" sz="11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𝜇</m:t>
                                            </m:r>
                                          </m:sup>
                                        </m:sSup>
                                        <m:sSup>
                                          <m:sSupPr>
                                            <m:ctrlPr>
                                              <a:rPr lang="en-US" altLang="zh-CN" sz="11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altLang="zh-CN" sz="11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𝑞</m:t>
                                            </m:r>
                                          </m:e>
                                          <m:sup>
                                            <m:r>
                                              <a:rPr lang="en-US" altLang="zh-CN" sz="11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𝜈</m:t>
                                            </m:r>
                                          </m:sup>
                                        </m:sSup>
                                      </m:num>
                                      <m:den>
                                        <m:sSup>
                                          <m:sSupPr>
                                            <m:ctrlPr>
                                              <a:rPr lang="en-US" altLang="zh-CN" sz="11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altLang="zh-CN" sz="11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𝑞</m:t>
                                            </m:r>
                                          </m:e>
                                          <m:sup>
                                            <m:r>
                                              <a:rPr lang="en-US" altLang="zh-CN" sz="1100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</m:e>
                                </m:d>
                                <m:sSub>
                                  <m:sSubPr>
                                    <m:ctrlPr>
                                      <a:rPr lang="en-US" altLang="zh-CN" sz="1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d>
                                      <m:dPr>
                                        <m:ctrlPr>
                                          <a:rPr lang="en-US" altLang="zh-CN" sz="11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sz="1100" b="0" i="1" smtClean="0">
                                            <a:latin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  <m:r>
                                          <a:rPr lang="en-US" altLang="zh-CN" sz="1100" b="0" i="1" smtClean="0">
                                            <a:latin typeface="Cambria Math" panose="02040503050406030204" pitchFamily="18" charset="0"/>
                                          </a:rPr>
                                          <m:t>−2</m:t>
                                        </m:r>
                                        <m:sSub>
                                          <m:sSubPr>
                                            <m:ctrlPr>
                                              <a:rPr lang="en-US" altLang="zh-CN" sz="11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CN" sz="11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𝑝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sz="11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𝑏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b>
                                    <m:r>
                                      <a:rPr lang="en-US" altLang="zh-CN" sz="1100" b="0" i="1" smtClean="0">
                                        <a:latin typeface="Cambria Math" panose="02040503050406030204" pitchFamily="18" charset="0"/>
                                      </a:rPr>
                                      <m:t>𝜈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altLang="zh-CN" sz="1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d>
                                      <m:dPr>
                                        <m:ctrlPr>
                                          <a:rPr lang="en-US" altLang="zh-CN" sz="11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altLang="zh-CN" sz="11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CN" sz="11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𝑝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sz="11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𝑐</m:t>
                                            </m:r>
                                          </m:sub>
                                        </m:sSub>
                                        <m:r>
                                          <a:rPr lang="en-US" altLang="zh-CN" sz="1100" b="0" i="1" smtClean="0">
                                            <a:latin typeface="Cambria Math" panose="02040503050406030204" pitchFamily="18" charset="0"/>
                                          </a:rPr>
                                          <m:t>+2</m:t>
                                        </m:r>
                                        <m:sSub>
                                          <m:sSubPr>
                                            <m:ctrlPr>
                                              <a:rPr lang="en-US" altLang="zh-CN" sz="11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CN" sz="11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𝑝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sz="11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𝑏</m:t>
                                            </m:r>
                                          </m:sub>
                                        </m:sSub>
                                        <m:r>
                                          <a:rPr lang="en-US" altLang="zh-CN" sz="1100" b="0" i="1" smtClean="0">
                                            <a:latin typeface="Cambria Math" panose="02040503050406030204" pitchFamily="18" charset="0"/>
                                          </a:rPr>
                                          <m:t>−2</m:t>
                                        </m:r>
                                        <m:r>
                                          <a:rPr lang="en-US" altLang="zh-CN" sz="1100" b="0" i="1" smtClean="0">
                                            <a:latin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e>
                                    </m:d>
                                  </m:e>
                                  <m:sub>
                                    <m:r>
                                      <a:rPr lang="en-US" altLang="zh-CN" sz="1100" b="0" i="1" smtClean="0"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sub>
                                </m:sSub>
                                <m:r>
                                  <a:rPr lang="en-US" altLang="zh-CN" sz="1100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  <m:r>
                                  <a:rPr lang="en-US" altLang="zh-CN" sz="11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altLang="zh-CN" sz="1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100" b="0" i="1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p>
                                    <m:r>
                                      <a:rPr lang="en-US" altLang="zh-CN" sz="11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altLang="zh-CN" sz="11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num>
                              <m:den>
                                <m:d>
                                  <m:dPr>
                                    <m:ctrlPr>
                                      <a:rPr lang="en-US" altLang="zh-CN" sz="11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altLang="zh-CN" sz="11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1100" i="1">
                                            <a:latin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e>
                                      <m:sup>
                                        <m:r>
                                          <a:rPr lang="en-US" altLang="zh-CN" sz="11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altLang="zh-CN" sz="11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Sup>
                                      <m:sSubSupPr>
                                        <m:ctrlPr>
                                          <a:rPr lang="en-US" altLang="zh-CN" sz="11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altLang="zh-CN" sz="1100" i="1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e>
                                      <m:sub>
                                        <m:r>
                                          <a:rPr lang="en-US" altLang="zh-CN" sz="11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  <m:sup>
                                        <m:r>
                                          <a:rPr lang="en-US" altLang="zh-CN" sz="11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  <m:r>
                                      <a:rPr lang="en-US" altLang="zh-CN" sz="1100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altLang="zh-CN" sz="11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sSub>
                                      <m:sSubPr>
                                        <m:ctrlPr>
                                          <a:rPr lang="en-US" altLang="zh-CN" sz="11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100" i="1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e>
                                      <m:sub>
                                        <m:r>
                                          <a:rPr lang="en-US" altLang="zh-CN" sz="11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altLang="zh-CN" sz="11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CN" sz="1100">
                                            <a:latin typeface="Cambria Math" panose="02040503050406030204" pitchFamily="18" charset="0"/>
                                          </a:rPr>
                                          <m:t>Γ</m:t>
                                        </m:r>
                                      </m:e>
                                      <m:sub>
                                        <m:r>
                                          <a:rPr lang="en-US" altLang="zh-CN" sz="11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altLang="zh-CN" sz="11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altLang="zh-CN" sz="11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altLang="zh-CN" sz="11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altLang="zh-CN" sz="1100" i="1">
                                                <a:latin typeface="Cambria Math" panose="02040503050406030204" pitchFamily="18" charset="0"/>
                                              </a:rPr>
                                              <m:t>𝑞</m:t>
                                            </m:r>
                                            <m:r>
                                              <a:rPr lang="en-US" altLang="zh-CN" sz="1100" i="1"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altLang="zh-CN" sz="11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altLang="zh-CN" sz="1100" i="1">
                                                    <a:latin typeface="Cambria Math" panose="02040503050406030204" pitchFamily="18" charset="0"/>
                                                  </a:rPr>
                                                  <m:t>𝑝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zh-CN" sz="1100" i="1">
                                                    <a:latin typeface="Cambria Math" panose="02040503050406030204" pitchFamily="18" charset="0"/>
                                                  </a:rPr>
                                                  <m:t>𝑏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altLang="zh-CN" sz="11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altLang="zh-CN" sz="11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Sup>
                                      <m:sSubSupPr>
                                        <m:ctrlPr>
                                          <a:rPr lang="en-US" altLang="zh-CN" sz="11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altLang="zh-CN" sz="1100" i="1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e>
                                      <m:sub>
                                        <m:r>
                                          <a:rPr lang="en-US" altLang="zh-CN" sz="11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  <m:sup>
                                        <m:r>
                                          <a:rPr lang="en-US" altLang="zh-CN" sz="11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e>
                                </m:d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altLang="zh-CN" sz="11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altLang="zh-CN" sz="11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altLang="zh-CN" sz="11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altLang="zh-CN" sz="11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altLang="zh-CN" sz="1100" i="1">
                                                    <a:latin typeface="Cambria Math" panose="02040503050406030204" pitchFamily="18" charset="0"/>
                                                  </a:rPr>
                                                  <m:t>𝑝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zh-CN" sz="1100" i="1">
                                                    <a:latin typeface="Cambria Math" panose="02040503050406030204" pitchFamily="18" charset="0"/>
                                                  </a:rPr>
                                                  <m:t>0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altLang="zh-CN" sz="1100" i="1"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en-US" altLang="zh-CN" sz="1100" i="1">
                                                <a:latin typeface="Cambria Math" panose="02040503050406030204" pitchFamily="18" charset="0"/>
                                              </a:rPr>
                                              <m:t>𝑞</m:t>
                                            </m:r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altLang="zh-CN" sz="11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altLang="zh-CN" sz="11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Sup>
                                      <m:sSubSupPr>
                                        <m:ctrlPr>
                                          <a:rPr lang="en-US" altLang="zh-CN" sz="11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altLang="zh-CN" sz="1100" i="1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e>
                                      <m:sub>
                                        <m:r>
                                          <a:rPr lang="en-US" altLang="zh-CN" sz="1100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  <m:sup>
                                        <m:r>
                                          <a:rPr lang="en-US" altLang="zh-CN" sz="11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e>
                                </m:d>
                              </m:den>
                            </m:f>
                          </m:e>
                        </m:nary>
                      </m:oMath>
                    </m:oMathPara>
                  </a14:m>
                  <a:endParaRPr lang="zh-CN" altLang="en-US" sz="1100" dirty="0"/>
                </a:p>
              </p:txBody>
            </p:sp>
          </mc:Choice>
          <mc:Fallback xmlns="">
            <p:sp>
              <p:nvSpPr>
                <p:cNvPr id="6" name="文本框 5">
                  <a:extLst>
                    <a:ext uri="{FF2B5EF4-FFF2-40B4-BE49-F238E27FC236}">
                      <a16:creationId xmlns:a16="http://schemas.microsoft.com/office/drawing/2014/main" id="{C05F22BB-273F-41D7-A216-E915A2F7E7B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3225" y="869419"/>
                  <a:ext cx="4581767" cy="610039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文本框 6">
                  <a:extLst>
                    <a:ext uri="{FF2B5EF4-FFF2-40B4-BE49-F238E27FC236}">
                      <a16:creationId xmlns:a16="http://schemas.microsoft.com/office/drawing/2014/main" id="{1BDD48B3-4AFB-4A22-A713-CB0175736DCE}"/>
                    </a:ext>
                  </a:extLst>
                </p:cNvPr>
                <p:cNvSpPr txBox="1"/>
                <p:nvPr/>
              </p:nvSpPr>
              <p:spPr>
                <a:xfrm>
                  <a:off x="532701" y="1578024"/>
                  <a:ext cx="1964192" cy="18787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10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altLang="zh-CN" sz="11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1100" b="0" i="0" smtClean="0">
                                <a:latin typeface="Cambria Math" panose="02040503050406030204" pitchFamily="18" charset="0"/>
                              </a:rPr>
                              <m:t>Λ</m:t>
                            </m:r>
                          </m:e>
                          <m:sub>
                            <m:r>
                              <a:rPr lang="en-US" altLang="zh-CN" sz="11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sSup>
                          <m:sSupPr>
                            <m:ctrlPr>
                              <a:rPr lang="en-US" altLang="zh-CN" sz="11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1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altLang="zh-CN" sz="1100" b="0" i="1" smtClean="0">
                                <a:latin typeface="Cambria Math" panose="02040503050406030204" pitchFamily="18" charset="0"/>
                              </a:rPr>
                              <m:t>𝜇𝛼</m:t>
                            </m:r>
                          </m:sup>
                        </m:sSup>
                        <m:r>
                          <a:rPr lang="en-US" altLang="zh-CN" sz="11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CN" sz="11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1100" b="0" i="0" smtClean="0">
                                <a:latin typeface="Cambria Math" panose="02040503050406030204" pitchFamily="18" charset="0"/>
                              </a:rPr>
                              <m:t>Λ</m:t>
                            </m:r>
                          </m:e>
                          <m:sub>
                            <m:r>
                              <a:rPr lang="en-US" altLang="zh-CN" sz="1100" b="0" i="1" smtClean="0">
                                <a:latin typeface="Cambria Math" panose="02040503050406030204" pitchFamily="18" charset="0"/>
                              </a:rPr>
                              <m:t>𝑏𝑏</m:t>
                            </m:r>
                          </m:sub>
                        </m:sSub>
                        <m:sSubSup>
                          <m:sSubSupPr>
                            <m:ctrlPr>
                              <a:rPr lang="en-US" altLang="zh-CN" sz="11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11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sz="11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  <m:sup>
                            <m:r>
                              <a:rPr lang="en-US" altLang="zh-CN" sz="1100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sup>
                        </m:sSubSup>
                        <m:sSubSup>
                          <m:sSubSupPr>
                            <m:ctrlPr>
                              <a:rPr lang="en-US" altLang="zh-CN" sz="11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11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sz="11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  <m:sup>
                            <m:r>
                              <a:rPr lang="en-US" altLang="zh-CN" sz="1100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sup>
                        </m:sSubSup>
                        <m:r>
                          <a:rPr lang="en-US" altLang="zh-CN" sz="11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CN" sz="11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1100" b="0" i="0" smtClean="0">
                                <a:latin typeface="Cambria Math" panose="02040503050406030204" pitchFamily="18" charset="0"/>
                              </a:rPr>
                              <m:t>Λ</m:t>
                            </m:r>
                          </m:e>
                          <m:sub>
                            <m:r>
                              <a:rPr lang="en-US" altLang="zh-CN" sz="1100" b="0" i="1" smtClean="0">
                                <a:latin typeface="Cambria Math" panose="02040503050406030204" pitchFamily="18" charset="0"/>
                              </a:rPr>
                              <m:t>𝑐𝑏</m:t>
                            </m:r>
                          </m:sub>
                        </m:sSub>
                        <m:sSubSup>
                          <m:sSubSupPr>
                            <m:ctrlPr>
                              <a:rPr lang="en-US" altLang="zh-CN" sz="11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11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sz="11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  <m:sup>
                            <m:r>
                              <a:rPr lang="en-US" altLang="zh-CN" sz="1100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sup>
                        </m:sSubSup>
                        <m:sSubSup>
                          <m:sSubSupPr>
                            <m:ctrlPr>
                              <a:rPr lang="en-US" altLang="zh-CN" sz="11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11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sz="11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  <m:sup>
                            <m:r>
                              <a:rPr lang="en-US" altLang="zh-CN" sz="1100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sup>
                        </m:sSubSup>
                      </m:oMath>
                    </m:oMathPara>
                  </a14:m>
                  <a:endParaRPr lang="zh-CN" altLang="en-US" sz="1100" i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7" name="文本框 6">
                  <a:extLst>
                    <a:ext uri="{FF2B5EF4-FFF2-40B4-BE49-F238E27FC236}">
                      <a16:creationId xmlns:a16="http://schemas.microsoft.com/office/drawing/2014/main" id="{1BDD48B3-4AFB-4A22-A713-CB0175736DC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2701" y="1578024"/>
                  <a:ext cx="1964192" cy="187872"/>
                </a:xfrm>
                <a:prstGeom prst="rect">
                  <a:avLst/>
                </a:prstGeom>
                <a:blipFill>
                  <a:blip r:embed="rId3"/>
                  <a:stretch>
                    <a:fillRect l="-311" b="-19355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1776EC83-305D-42A1-93FE-071348965120}"/>
                  </a:ext>
                </a:extLst>
              </p:cNvPr>
              <p:cNvSpPr txBox="1"/>
              <p:nvPr/>
            </p:nvSpPr>
            <p:spPr>
              <a:xfrm>
                <a:off x="374407" y="3275111"/>
                <a:ext cx="385893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p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𝜇𝛼</m:t>
                        </m:r>
                      </m:sup>
                    </m:sSup>
                  </m:oMath>
                </a14:m>
                <a:r>
                  <a:rPr lang="zh-CN" alt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contains S and D-wave interactions.</a:t>
                </a: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1776EC83-305D-42A1-93FE-0713489651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407" y="3275111"/>
                <a:ext cx="3858935" cy="307777"/>
              </a:xfrm>
              <a:prstGeom prst="rect">
                <a:avLst/>
              </a:prstGeom>
              <a:blipFill>
                <a:blip r:embed="rId4"/>
                <a:stretch>
                  <a:fillRect l="-158" t="-1961" b="-196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组合 11">
            <a:extLst>
              <a:ext uri="{FF2B5EF4-FFF2-40B4-BE49-F238E27FC236}">
                <a16:creationId xmlns:a16="http://schemas.microsoft.com/office/drawing/2014/main" id="{EA9C9C83-2BFF-4255-B433-BE7807526AE2}"/>
              </a:ext>
            </a:extLst>
          </p:cNvPr>
          <p:cNvGrpSpPr/>
          <p:nvPr/>
        </p:nvGrpSpPr>
        <p:grpSpPr>
          <a:xfrm>
            <a:off x="1572933" y="3716245"/>
            <a:ext cx="5320817" cy="1008197"/>
            <a:chOff x="-203670" y="2206713"/>
            <a:chExt cx="5320817" cy="100819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文本框 9">
                  <a:extLst>
                    <a:ext uri="{FF2B5EF4-FFF2-40B4-BE49-F238E27FC236}">
                      <a16:creationId xmlns:a16="http://schemas.microsoft.com/office/drawing/2014/main" id="{D9703FD9-97B8-42FD-B882-24385854EE00}"/>
                    </a:ext>
                  </a:extLst>
                </p:cNvPr>
                <p:cNvSpPr txBox="1"/>
                <p:nvPr/>
              </p:nvSpPr>
              <p:spPr>
                <a:xfrm>
                  <a:off x="-203670" y="2206713"/>
                  <a:ext cx="4770827" cy="47660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zh-CN" sz="11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1100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altLang="zh-CN" sz="11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  <m:sup>
                            <m:r>
                              <a:rPr lang="en-US" altLang="zh-CN" sz="1100" b="0" i="1" smtClean="0">
                                <a:latin typeface="Cambria Math" panose="02040503050406030204" pitchFamily="18" charset="0"/>
                              </a:rPr>
                              <m:t>𝜇𝛼</m:t>
                            </m:r>
                          </m:sup>
                        </m:sSubSup>
                        <m:r>
                          <a:rPr lang="en-US" altLang="zh-CN" sz="1100" b="0" i="1" smtClean="0">
                            <a:latin typeface="Cambria Math" panose="02040503050406030204" pitchFamily="18" charset="0"/>
                          </a:rPr>
                          <m:t>=−</m:t>
                        </m:r>
                        <m:r>
                          <a:rPr lang="en-US" altLang="zh-CN" sz="11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CN" sz="11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11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1100" b="0" i="0" smtClean="0">
                                    <a:latin typeface="Cambria Math" panose="02040503050406030204" pitchFamily="18" charset="0"/>
                                  </a:rPr>
                                  <m:t>Λ</m:t>
                                </m:r>
                              </m:e>
                              <m:sub>
                                <m:r>
                                  <a:rPr lang="en-US" altLang="zh-CN" sz="11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altLang="zh-CN" sz="11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altLang="zh-CN" sz="11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ad>
                                  <m:radPr>
                                    <m:degHide m:val="on"/>
                                    <m:ctrlPr>
                                      <a:rPr lang="en-US" altLang="zh-CN" sz="1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altLang="zh-CN" sz="1100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</m:rad>
                                <m:sSub>
                                  <m:sSubPr>
                                    <m:ctrlPr>
                                      <a:rPr lang="en-US" altLang="zh-CN" sz="1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100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altLang="zh-CN" sz="1100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</m:sSub>
                              </m:num>
                              <m:den>
                                <m:sSup>
                                  <m:sSupPr>
                                    <m:ctrlPr>
                                      <a:rPr lang="en-US" altLang="zh-CN" sz="1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US" altLang="zh-CN" sz="11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altLang="zh-CN" sz="11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acc>
                                              <m:accPr>
                                                <m:chr m:val="⃗"/>
                                                <m:ctrlPr>
                                                  <a:rPr lang="en-US" altLang="zh-CN" sz="11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en-US" altLang="zh-CN" sz="11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𝑝</m:t>
                                                </m:r>
                                              </m:e>
                                            </m:acc>
                                          </m:e>
                                          <m:sub>
                                            <m:r>
                                              <a:rPr lang="en-US" altLang="zh-CN" sz="11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𝑐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p>
                                    <m:r>
                                      <a:rPr lang="en-US" altLang="zh-CN" sz="11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altLang="zh-CN" sz="1100" b="0" i="1" smtClean="0">
                                    <a:latin typeface="Cambria Math" panose="02040503050406030204" pitchFamily="18" charset="0"/>
                                  </a:rPr>
                                  <m:t>+3</m:t>
                                </m:r>
                                <m:sSub>
                                  <m:sSubPr>
                                    <m:ctrlPr>
                                      <a:rPr lang="en-US" altLang="zh-CN" sz="1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100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altLang="zh-CN" sz="1100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</m:sSub>
                              </m:den>
                            </m:f>
                            <m:sSup>
                              <m:sSupPr>
                                <m:ctrlPr>
                                  <a:rPr lang="en-US" altLang="zh-CN" sz="11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altLang="zh-CN" sz="1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CN" sz="11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⃗"/>
                                            <m:ctrlPr>
                                              <a:rPr lang="en-US" altLang="zh-CN" sz="11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altLang="zh-CN" sz="11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𝑝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US" altLang="zh-CN" sz="1100" b="0" i="1" smtClean="0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en-US" altLang="zh-CN" sz="11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altLang="zh-CN" sz="11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CN" sz="1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1100" b="0" i="0" smtClean="0">
                                        <a:latin typeface="Cambria Math" panose="02040503050406030204" pitchFamily="18" charset="0"/>
                                      </a:rPr>
                                      <m:t>Λ</m:t>
                                    </m:r>
                                  </m:e>
                                  <m:sub>
                                    <m:r>
                                      <a:rPr lang="en-US" altLang="zh-CN" sz="1100" b="0" i="1" smtClean="0">
                                        <a:latin typeface="Cambria Math" panose="02040503050406030204" pitchFamily="18" charset="0"/>
                                      </a:rPr>
                                      <m:t>𝑏𝑏</m:t>
                                    </m:r>
                                  </m:sub>
                                </m:sSub>
                                <m:r>
                                  <a:rPr lang="en-US" altLang="zh-CN" sz="11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altLang="zh-CN" sz="1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1100" b="0" i="0" smtClean="0">
                                        <a:latin typeface="Cambria Math" panose="02040503050406030204" pitchFamily="18" charset="0"/>
                                      </a:rPr>
                                      <m:t>Λ</m:t>
                                    </m:r>
                                  </m:e>
                                  <m:sub>
                                    <m:r>
                                      <a:rPr lang="en-US" altLang="zh-CN" sz="1100" b="0" i="1" smtClean="0">
                                        <a:latin typeface="Cambria Math" panose="02040503050406030204" pitchFamily="18" charset="0"/>
                                      </a:rPr>
                                      <m:t>𝑐𝑏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  <m:sSup>
                          <m:sSupPr>
                            <m:ctrlPr>
                              <a:rPr lang="en-US" altLang="zh-CN" sz="11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1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altLang="zh-CN" sz="1100" b="0" i="1" smtClean="0">
                                <a:latin typeface="Cambria Math" panose="02040503050406030204" pitchFamily="18" charset="0"/>
                              </a:rPr>
                              <m:t>𝜇𝛼</m:t>
                            </m:r>
                          </m:sup>
                        </m:sSup>
                      </m:oMath>
                    </m:oMathPara>
                  </a14:m>
                  <a:endParaRPr lang="zh-CN" altLang="en-US" sz="1100" dirty="0"/>
                </a:p>
              </p:txBody>
            </p:sp>
          </mc:Choice>
          <mc:Fallback xmlns="">
            <p:sp>
              <p:nvSpPr>
                <p:cNvPr id="10" name="文本框 9">
                  <a:extLst>
                    <a:ext uri="{FF2B5EF4-FFF2-40B4-BE49-F238E27FC236}">
                      <a16:creationId xmlns:a16="http://schemas.microsoft.com/office/drawing/2014/main" id="{D9703FD9-97B8-42FD-B882-24385854EE0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203670" y="2206713"/>
                  <a:ext cx="4770827" cy="47660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文本框 10">
                  <a:extLst>
                    <a:ext uri="{FF2B5EF4-FFF2-40B4-BE49-F238E27FC236}">
                      <a16:creationId xmlns:a16="http://schemas.microsoft.com/office/drawing/2014/main" id="{32C0F1BB-A7CE-423A-943C-9A42C246A5C4}"/>
                    </a:ext>
                  </a:extLst>
                </p:cNvPr>
                <p:cNvSpPr txBox="1"/>
                <p:nvPr/>
              </p:nvSpPr>
              <p:spPr>
                <a:xfrm>
                  <a:off x="346320" y="2738305"/>
                  <a:ext cx="4770827" cy="47660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zh-CN" sz="11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1100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altLang="zh-CN" sz="1100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sub>
                          <m:sup>
                            <m:r>
                              <a:rPr lang="en-US" altLang="zh-CN" sz="1100" b="0" i="1" smtClean="0">
                                <a:latin typeface="Cambria Math" panose="02040503050406030204" pitchFamily="18" charset="0"/>
                              </a:rPr>
                              <m:t>𝜇𝛼</m:t>
                            </m:r>
                          </m:sup>
                        </m:sSubSup>
                        <m:r>
                          <a:rPr lang="en-US" altLang="zh-CN" sz="1100" b="0" i="1" smtClean="0">
                            <a:latin typeface="Cambria Math" panose="02040503050406030204" pitchFamily="18" charset="0"/>
                          </a:rPr>
                          <m:t>=−</m:t>
                        </m:r>
                        <m:r>
                          <a:rPr lang="en-US" altLang="zh-CN" sz="11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f>
                          <m:fPr>
                            <m:ctrlPr>
                              <a:rPr lang="en-US" altLang="zh-CN" sz="11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altLang="zh-CN" sz="11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zh-CN" sz="11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rad>
                            <m:sSub>
                              <m:sSubPr>
                                <m:ctrlPr>
                                  <a:rPr lang="en-US" altLang="zh-CN" sz="11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100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altLang="zh-CN" sz="11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</m:num>
                          <m:den>
                            <m:sSup>
                              <m:sSupPr>
                                <m:ctrlPr>
                                  <a:rPr lang="en-US" altLang="zh-CN" sz="11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altLang="zh-CN" sz="11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CN" sz="11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⃗"/>
                                            <m:ctrlPr>
                                              <a:rPr lang="en-US" altLang="zh-CN" sz="11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altLang="zh-CN" sz="1100" i="1">
                                                <a:latin typeface="Cambria Math" panose="02040503050406030204" pitchFamily="18" charset="0"/>
                                              </a:rPr>
                                              <m:t>𝑝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US" altLang="zh-CN" sz="1100" i="1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en-US" altLang="zh-CN" sz="11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altLang="zh-CN" sz="1100" i="1">
                                <a:latin typeface="Cambria Math" panose="02040503050406030204" pitchFamily="18" charset="0"/>
                              </a:rPr>
                              <m:t>+3</m:t>
                            </m:r>
                            <m:sSub>
                              <m:sSubPr>
                                <m:ctrlPr>
                                  <a:rPr lang="en-US" altLang="zh-CN" sz="11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1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altLang="zh-CN" sz="11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</m:den>
                        </m:f>
                        <m:sSup>
                          <m:sSupPr>
                            <m:ctrlPr>
                              <a:rPr lang="en-US" altLang="zh-CN" sz="11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altLang="zh-CN" sz="11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CN" sz="11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en-US" altLang="zh-CN" sz="11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zh-CN" sz="1100" i="1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altLang="zh-CN" sz="1100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altLang="zh-CN" sz="11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d>
                          <m:dPr>
                            <m:ctrlPr>
                              <a:rPr lang="en-US" altLang="zh-CN" sz="11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11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1100">
                                    <a:latin typeface="Cambria Math" panose="02040503050406030204" pitchFamily="18" charset="0"/>
                                  </a:rPr>
                                  <m:t>Λ</m:t>
                                </m:r>
                              </m:e>
                              <m:sub>
                                <m:r>
                                  <a:rPr lang="en-US" altLang="zh-CN" sz="1100" i="1">
                                    <a:latin typeface="Cambria Math" panose="02040503050406030204" pitchFamily="18" charset="0"/>
                                  </a:rPr>
                                  <m:t>𝑏𝑏</m:t>
                                </m:r>
                              </m:sub>
                            </m:sSub>
                            <m:r>
                              <a:rPr lang="en-US" altLang="zh-CN" sz="11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zh-CN" sz="11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1100">
                                    <a:latin typeface="Cambria Math" panose="02040503050406030204" pitchFamily="18" charset="0"/>
                                  </a:rPr>
                                  <m:t>Λ</m:t>
                                </m:r>
                              </m:e>
                              <m:sub>
                                <m:r>
                                  <a:rPr lang="en-US" altLang="zh-CN" sz="1100" i="1">
                                    <a:latin typeface="Cambria Math" panose="02040503050406030204" pitchFamily="18" charset="0"/>
                                  </a:rPr>
                                  <m:t>𝑐𝑏</m:t>
                                </m:r>
                              </m:sub>
                            </m:sSub>
                          </m:e>
                        </m:d>
                        <m:sSup>
                          <m:sSupPr>
                            <m:ctrlPr>
                              <a:rPr lang="en-US" altLang="zh-CN" sz="11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1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altLang="zh-CN" sz="1100" b="0" i="1" smtClean="0">
                                <a:latin typeface="Cambria Math" panose="02040503050406030204" pitchFamily="18" charset="0"/>
                              </a:rPr>
                              <m:t>𝜇𝛼</m:t>
                            </m:r>
                          </m:sup>
                        </m:sSup>
                        <m:r>
                          <a:rPr lang="en-US" altLang="zh-CN" sz="11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11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11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sz="11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1100" b="0" i="0" smtClean="0">
                                <a:latin typeface="Cambria Math" panose="02040503050406030204" pitchFamily="18" charset="0"/>
                              </a:rPr>
                              <m:t>Λ</m:t>
                            </m:r>
                          </m:e>
                          <m:sub>
                            <m:r>
                              <a:rPr lang="en-US" altLang="zh-CN" sz="1100" b="0" i="1" smtClean="0">
                                <a:latin typeface="Cambria Math" panose="02040503050406030204" pitchFamily="18" charset="0"/>
                              </a:rPr>
                              <m:t>𝑏𝑏</m:t>
                            </m:r>
                          </m:sub>
                        </m:sSub>
                        <m:sSubSup>
                          <m:sSubSupPr>
                            <m:ctrlPr>
                              <a:rPr lang="en-US" altLang="zh-CN" sz="11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11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sz="11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  <m:sup>
                            <m:r>
                              <a:rPr lang="en-US" altLang="zh-CN" sz="1100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sup>
                        </m:sSubSup>
                        <m:sSubSup>
                          <m:sSubSupPr>
                            <m:ctrlPr>
                              <a:rPr lang="en-US" altLang="zh-CN" sz="11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11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sz="11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  <m:sup>
                            <m:r>
                              <a:rPr lang="en-US" altLang="zh-CN" sz="1100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sup>
                        </m:sSubSup>
                        <m:r>
                          <a:rPr lang="en-US" altLang="zh-CN" sz="11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CN" sz="11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1100" b="0" i="0" smtClean="0">
                                <a:latin typeface="Cambria Math" panose="02040503050406030204" pitchFamily="18" charset="0"/>
                              </a:rPr>
                              <m:t>Λ</m:t>
                            </m:r>
                          </m:e>
                          <m:sub>
                            <m:r>
                              <a:rPr lang="en-US" altLang="zh-CN" sz="1100" b="0" i="1" smtClean="0">
                                <a:latin typeface="Cambria Math" panose="02040503050406030204" pitchFamily="18" charset="0"/>
                              </a:rPr>
                              <m:t>𝑐𝑏</m:t>
                            </m:r>
                          </m:sub>
                        </m:sSub>
                        <m:sSubSup>
                          <m:sSubSupPr>
                            <m:ctrlPr>
                              <a:rPr lang="en-US" altLang="zh-CN" sz="11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11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sz="11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  <m:sup>
                            <m:r>
                              <a:rPr lang="en-US" altLang="zh-CN" sz="1100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sup>
                        </m:sSubSup>
                        <m:sSubSup>
                          <m:sSubSupPr>
                            <m:ctrlPr>
                              <a:rPr lang="en-US" altLang="zh-CN" sz="11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11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sz="11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  <m:sup>
                            <m:r>
                              <a:rPr lang="en-US" altLang="zh-CN" sz="1100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sup>
                        </m:sSubSup>
                        <m:r>
                          <a:rPr lang="en-US" altLang="zh-CN" sz="11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zh-CN" altLang="en-US" sz="1100" dirty="0"/>
                </a:p>
              </p:txBody>
            </p:sp>
          </mc:Choice>
          <mc:Fallback xmlns="">
            <p:sp>
              <p:nvSpPr>
                <p:cNvPr id="11" name="文本框 10">
                  <a:extLst>
                    <a:ext uri="{FF2B5EF4-FFF2-40B4-BE49-F238E27FC236}">
                      <a16:creationId xmlns:a16="http://schemas.microsoft.com/office/drawing/2014/main" id="{32C0F1BB-A7CE-423A-943C-9A42C246A5C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6320" y="2738305"/>
                  <a:ext cx="4770827" cy="47660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DF54904F-AE53-4EE5-9B3F-4E50251F579E}"/>
                  </a:ext>
                </a:extLst>
              </p:cNvPr>
              <p:cNvSpPr txBox="1"/>
              <p:nvPr/>
            </p:nvSpPr>
            <p:spPr>
              <a:xfrm>
                <a:off x="374406" y="4849425"/>
                <a:ext cx="80229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enhancement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suppressed by phase space. Near-threshold condition allows us to approximate the numerator in non-relativistic limit.</a:t>
                </a:r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DF54904F-AE53-4EE5-9B3F-4E50251F57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406" y="4849425"/>
                <a:ext cx="8022974" cy="523220"/>
              </a:xfrm>
              <a:prstGeom prst="rect">
                <a:avLst/>
              </a:prstGeom>
              <a:blipFill>
                <a:blip r:embed="rId7"/>
                <a:stretch>
                  <a:fillRect l="-76" t="-2353" b="-1176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组合 19">
            <a:extLst>
              <a:ext uri="{FF2B5EF4-FFF2-40B4-BE49-F238E27FC236}">
                <a16:creationId xmlns:a16="http://schemas.microsoft.com/office/drawing/2014/main" id="{E0979F32-F385-4F64-8DD5-6CACDB85B988}"/>
              </a:ext>
            </a:extLst>
          </p:cNvPr>
          <p:cNvGrpSpPr/>
          <p:nvPr/>
        </p:nvGrpSpPr>
        <p:grpSpPr>
          <a:xfrm>
            <a:off x="2422140" y="5497628"/>
            <a:ext cx="3459480" cy="811797"/>
            <a:chOff x="708870" y="5283497"/>
            <a:chExt cx="3459480" cy="81179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文本框 15">
                  <a:extLst>
                    <a:ext uri="{FF2B5EF4-FFF2-40B4-BE49-F238E27FC236}">
                      <a16:creationId xmlns:a16="http://schemas.microsoft.com/office/drawing/2014/main" id="{EBE7961B-B001-4724-9786-62822287DA45}"/>
                    </a:ext>
                  </a:extLst>
                </p:cNvPr>
                <p:cNvSpPr txBox="1"/>
                <p:nvPr/>
              </p:nvSpPr>
              <p:spPr>
                <a:xfrm>
                  <a:off x="708870" y="5283497"/>
                  <a:ext cx="3329940" cy="44678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1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altLang="zh-CN" sz="11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1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altLang="zh-CN" sz="1100" b="0" i="1" smtClean="0">
                                <a:latin typeface="Cambria Math" panose="02040503050406030204" pitchFamily="18" charset="0"/>
                              </a:rPr>
                              <m:t>𝜇𝜈</m:t>
                            </m:r>
                          </m:sup>
                        </m:sSup>
                        <m:r>
                          <a:rPr lang="en-US" altLang="zh-CN" sz="11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altLang="zh-CN" sz="11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altLang="zh-CN" sz="11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1100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p>
                                <m:r>
                                  <a:rPr lang="en-US" altLang="zh-CN" sz="1100" b="0" i="1" smtClean="0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altLang="zh-CN" sz="11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1100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p>
                                <m:r>
                                  <a:rPr lang="en-US" altLang="zh-CN" sz="1100" b="0" i="1" smtClean="0">
                                    <a:latin typeface="Cambria Math" panose="02040503050406030204" pitchFamily="18" charset="0"/>
                                  </a:rPr>
                                  <m:t>𝜈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altLang="zh-CN" sz="11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1100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p>
                                <m:r>
                                  <a:rPr lang="en-US" altLang="zh-CN" sz="11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US" altLang="zh-CN" sz="1100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altLang="zh-CN" sz="11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100" b="0" i="1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p>
                            <m:r>
                              <a:rPr lang="en-US" altLang="zh-CN" sz="1100" b="0" i="1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p>
                        </m:sSup>
                      </m:oMath>
                    </m:oMathPara>
                  </a14:m>
                  <a:endParaRPr lang="zh-CN" altLang="en-US" sz="1100" dirty="0"/>
                </a:p>
              </p:txBody>
            </p:sp>
          </mc:Choice>
          <mc:Fallback xmlns="">
            <p:sp>
              <p:nvSpPr>
                <p:cNvPr id="16" name="文本框 15">
                  <a:extLst>
                    <a:ext uri="{FF2B5EF4-FFF2-40B4-BE49-F238E27FC236}">
                      <a16:creationId xmlns:a16="http://schemas.microsoft.com/office/drawing/2014/main" id="{EBE7961B-B001-4724-9786-62822287DA4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8870" y="5283497"/>
                  <a:ext cx="3329940" cy="446789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文本框 16">
                  <a:extLst>
                    <a:ext uri="{FF2B5EF4-FFF2-40B4-BE49-F238E27FC236}">
                      <a16:creationId xmlns:a16="http://schemas.microsoft.com/office/drawing/2014/main" id="{16B3278A-D24B-4BEE-9BF1-750A5AA5A6C5}"/>
                    </a:ext>
                  </a:extLst>
                </p:cNvPr>
                <p:cNvSpPr txBox="1"/>
                <p:nvPr/>
              </p:nvSpPr>
              <p:spPr>
                <a:xfrm>
                  <a:off x="838410" y="5815089"/>
                  <a:ext cx="3329940" cy="28020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100" i="1" smtClean="0">
                            <a:latin typeface="Cambria Math" panose="02040503050406030204" pitchFamily="18" charset="0"/>
                          </a:rPr>
                          <m:t>⇒</m:t>
                        </m:r>
                        <m:r>
                          <a:rPr lang="en-US" altLang="zh-CN" sz="1100" b="0" i="1" smtClean="0">
                            <a:latin typeface="Cambria Math" panose="02040503050406030204" pitchFamily="18" charset="0"/>
                          </a:rPr>
                          <m:t>𝑛𝑢𝑚</m:t>
                        </m:r>
                        <m:r>
                          <a:rPr lang="en-US" altLang="zh-CN" sz="1100" b="0" i="1" smtClean="0">
                            <a:latin typeface="Cambria Math" panose="02040503050406030204" pitchFamily="18" charset="0"/>
                          </a:rPr>
                          <m:t>.~4</m:t>
                        </m:r>
                        <m:sSubSup>
                          <m:sSubSupPr>
                            <m:ctrlPr>
                              <a:rPr lang="en-US" altLang="zh-CN" sz="11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11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sz="11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  <m:sup>
                            <m:r>
                              <a:rPr lang="en-US" altLang="zh-CN" sz="11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sup>
                        </m:sSubSup>
                        <m:sSubSup>
                          <m:sSubSupPr>
                            <m:ctrlPr>
                              <a:rPr lang="en-US" altLang="zh-CN" sz="11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11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sz="11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  <m:sup>
                            <m:r>
                              <a:rPr lang="en-US" altLang="zh-CN" sz="11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sup>
                        </m:sSubSup>
                        <m:r>
                          <a:rPr lang="en-US" altLang="zh-CN" sz="1100" b="0" i="1" smtClean="0">
                            <a:latin typeface="Cambria Math" panose="02040503050406030204" pitchFamily="18" charset="0"/>
                          </a:rPr>
                          <m:t>−4</m:t>
                        </m:r>
                        <m:sSubSup>
                          <m:sSubSupPr>
                            <m:ctrlPr>
                              <a:rPr lang="en-US" altLang="zh-CN" sz="11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11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sz="11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  <m:sup>
                            <m:r>
                              <a:rPr lang="en-US" altLang="zh-CN" sz="1100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sup>
                        </m:sSubSup>
                        <m:sSup>
                          <m:sSupPr>
                            <m:ctrlPr>
                              <a:rPr lang="en-US" altLang="zh-CN" sz="11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1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altLang="zh-CN" sz="1100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sup>
                        </m:sSup>
                        <m:r>
                          <a:rPr lang="en-US" altLang="zh-CN" sz="11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  <m:sSup>
                          <m:sSupPr>
                            <m:ctrlPr>
                              <a:rPr lang="en-US" altLang="zh-CN" sz="11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1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altLang="zh-CN" sz="1100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sup>
                        </m:sSup>
                        <m:sSubSup>
                          <m:sSubSupPr>
                            <m:ctrlPr>
                              <a:rPr lang="en-US" altLang="zh-CN" sz="11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11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sz="11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  <m:sup>
                            <m:r>
                              <a:rPr lang="en-US" altLang="zh-CN" sz="1100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sup>
                        </m:sSubSup>
                        <m:r>
                          <a:rPr lang="en-US" altLang="zh-CN" sz="1100" b="0" i="1" smtClean="0">
                            <a:latin typeface="Cambria Math" panose="02040503050406030204" pitchFamily="18" charset="0"/>
                          </a:rPr>
                          <m:t>+2</m:t>
                        </m:r>
                        <m:sSup>
                          <m:sSupPr>
                            <m:ctrlPr>
                              <a:rPr lang="en-US" altLang="zh-CN" sz="11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1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altLang="zh-CN" sz="1100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CN" sz="11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1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altLang="zh-CN" sz="1100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sup>
                        </m:sSup>
                      </m:oMath>
                    </m:oMathPara>
                  </a14:m>
                  <a:endParaRPr lang="zh-CN" altLang="en-US" sz="1100" dirty="0"/>
                </a:p>
              </p:txBody>
            </p:sp>
          </mc:Choice>
          <mc:Fallback xmlns="">
            <p:sp>
              <p:nvSpPr>
                <p:cNvPr id="17" name="文本框 16">
                  <a:extLst>
                    <a:ext uri="{FF2B5EF4-FFF2-40B4-BE49-F238E27FC236}">
                      <a16:creationId xmlns:a16="http://schemas.microsoft.com/office/drawing/2014/main" id="{16B3278A-D24B-4BEE-9BF1-750A5AA5A6C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8410" y="5815089"/>
                  <a:ext cx="3329940" cy="280205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2" name="图片 21">
            <a:extLst>
              <a:ext uri="{FF2B5EF4-FFF2-40B4-BE49-F238E27FC236}">
                <a16:creationId xmlns:a16="http://schemas.microsoft.com/office/drawing/2014/main" id="{842648D5-919B-4920-9BCC-16F255369A8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88" y="727023"/>
            <a:ext cx="4206605" cy="1364098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5F73E5F6-7789-4D15-BA6B-F129D328C83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747295"/>
            <a:ext cx="4214225" cy="134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397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789"/>
    </mc:Choice>
    <mc:Fallback xmlns="">
      <p:transition spd="slow" advTm="77789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D908050-23BF-481E-B1C8-BDBD4EDCE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9EF4B-78C3-465F-A26D-296951CF7B54}" type="slidenum">
              <a:rPr lang="zh-CN" altLang="en-US" smtClean="0"/>
              <a:t>8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D0614E54-7ED7-421D-B8E8-B3A2A27951E5}"/>
                  </a:ext>
                </a:extLst>
              </p:cNvPr>
              <p:cNvSpPr txBox="1"/>
              <p:nvPr/>
            </p:nvSpPr>
            <p:spPr>
              <a:xfrm>
                <a:off x="1059284" y="5276675"/>
                <a:ext cx="8020857" cy="10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Though there is triangle singularity, the triangle loop only weakly affects the S-wave interaction.</a:t>
                </a:r>
              </a:p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It is reasonable to take the constant </a:t>
                </a:r>
                <a14:m>
                  <m:oMath xmlns:m="http://schemas.openxmlformats.org/officeDocument/2006/math">
                    <m:r>
                      <a:rPr lang="en-US" altLang="zh-CN" sz="1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𝐴𝑉𝑃</m:t>
                    </m:r>
                  </m:oMath>
                </a14:m>
                <a:r>
                  <a:rPr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zh-CN" sz="1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𝐵𝑉𝑃</m:t>
                    </m:r>
                  </m:oMath>
                </a14:m>
                <a:r>
                  <a:rPr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interaction</a:t>
                </a:r>
              </a:p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SU(3) symmetry is weakly affected by TS on one-loop level </a:t>
                </a: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D0614E54-7ED7-421D-B8E8-B3A2A27951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9284" y="5276675"/>
                <a:ext cx="8020857" cy="1023165"/>
              </a:xfrm>
              <a:prstGeom prst="rect">
                <a:avLst/>
              </a:prstGeom>
              <a:blipFill>
                <a:blip r:embed="rId2"/>
                <a:stretch>
                  <a:fillRect l="-152" b="-538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图片 5">
            <a:extLst>
              <a:ext uri="{FF2B5EF4-FFF2-40B4-BE49-F238E27FC236}">
                <a16:creationId xmlns:a16="http://schemas.microsoft.com/office/drawing/2014/main" id="{F2D5E5F7-A475-410D-A3CC-860A63ED1B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863" y="461665"/>
            <a:ext cx="5403048" cy="1783235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804C199C-22A4-43A0-8FAD-898E6974E351}"/>
              </a:ext>
            </a:extLst>
          </p:cNvPr>
          <p:cNvSpPr txBox="1"/>
          <p:nvPr/>
        </p:nvSpPr>
        <p:spPr>
          <a:xfrm>
            <a:off x="0" y="0"/>
            <a:ext cx="4363491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Vertex correction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73DD6F5C-57BD-4216-8710-E37BA619CD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535" y="2868239"/>
            <a:ext cx="5349704" cy="170702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E697BFD7-D6FD-4932-9662-0862FC8ACE60}"/>
                  </a:ext>
                </a:extLst>
              </p:cNvPr>
              <p:cNvSpPr txBox="1"/>
              <p:nvPr/>
            </p:nvSpPr>
            <p:spPr>
              <a:xfrm>
                <a:off x="192831" y="2310093"/>
                <a:ext cx="88873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12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g</m:t>
                    </m:r>
                    <m:r>
                      <a:rPr lang="en-US" altLang="zh-CN" sz="12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.1 </m:t>
                    </m:r>
                    <m:acc>
                      <m:accPr>
                        <m:chr m:val="̅"/>
                        <m:ctrlPr>
                          <a:rPr lang="en-US" altLang="zh-CN" sz="12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12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</m:acc>
                    <m:r>
                      <a:rPr lang="en-US" altLang="zh-CN" sz="12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𝜋</m:t>
                    </m:r>
                  </m:oMath>
                </a14:m>
                <a:r>
                  <a:rPr lang="zh-CN" alt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spectra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2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2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12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altLang="zh-CN" sz="12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12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1420</m:t>
                        </m:r>
                      </m:e>
                    </m:d>
                    <m:r>
                      <a:rPr lang="en-US" altLang="zh-CN" sz="12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sz="12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12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zh-CN" sz="12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acc>
                      <m:accPr>
                        <m:chr m:val="̅"/>
                        <m:ctrlPr>
                          <a:rPr lang="en-US" altLang="zh-CN" sz="12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12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</m:acc>
                    <m:r>
                      <a:rPr lang="en-US" altLang="zh-CN" sz="12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zh-CN" sz="12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altLang="zh-CN" sz="12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altLang="zh-CN" sz="12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altLang="zh-CN" sz="12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. →</m:t>
                    </m:r>
                    <m:r>
                      <a:rPr lang="en-US" altLang="zh-CN" sz="12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𝐾</m:t>
                    </m:r>
                    <m:acc>
                      <m:accPr>
                        <m:chr m:val="̅"/>
                        <m:ctrlPr>
                          <a:rPr lang="en-US" altLang="zh-CN" sz="12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12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</m:acc>
                    <m:r>
                      <a:rPr lang="en-US" altLang="zh-CN" sz="12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𝜋</m:t>
                    </m:r>
                  </m:oMath>
                </a14:m>
                <a:r>
                  <a:rPr lang="zh-CN" alt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(left)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2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2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CN" sz="12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altLang="zh-CN" sz="12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12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1415</m:t>
                        </m:r>
                      </m:e>
                    </m:d>
                    <m:r>
                      <a:rPr lang="en-US" altLang="zh-CN" sz="12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sz="12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12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zh-CN" sz="12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acc>
                      <m:accPr>
                        <m:chr m:val="̅"/>
                        <m:ctrlPr>
                          <a:rPr lang="en-US" altLang="zh-CN" sz="12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12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</m:acc>
                    <m:r>
                      <a:rPr lang="en-US" altLang="zh-CN" sz="12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zh-CN" sz="12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altLang="zh-CN" sz="12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altLang="zh-CN" sz="12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altLang="zh-CN" sz="12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.→</m:t>
                    </m:r>
                    <m:r>
                      <a:rPr lang="en-US" altLang="zh-CN" sz="12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𝐾</m:t>
                    </m:r>
                    <m:acc>
                      <m:accPr>
                        <m:chr m:val="̅"/>
                        <m:ctrlPr>
                          <a:rPr lang="en-US" altLang="zh-CN" sz="12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12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</m:acc>
                    <m:r>
                      <a:rPr lang="en-US" altLang="zh-CN" sz="12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𝜋</m:t>
                    </m:r>
                  </m:oMath>
                </a14:m>
                <a:r>
                  <a:rPr lang="zh-CN" alt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(right). The solid, dashed and dotted liens represent the total, tree and triangle (multiplied by 50) contributions, respectively.</a:t>
                </a:r>
                <a:endParaRPr lang="zh-CN" alt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E697BFD7-D6FD-4932-9662-0862FC8ACE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831" y="2310093"/>
                <a:ext cx="8887311" cy="461665"/>
              </a:xfrm>
              <a:prstGeom prst="rect">
                <a:avLst/>
              </a:prstGeom>
              <a:blipFill>
                <a:blip r:embed="rId5"/>
                <a:stretch>
                  <a:fillRect l="-69" t="-1316" b="-92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812E5D65-95A9-42B5-B18F-1FD8D80766F7}"/>
                  </a:ext>
                </a:extLst>
              </p:cNvPr>
              <p:cNvSpPr txBox="1"/>
              <p:nvPr/>
            </p:nvSpPr>
            <p:spPr>
              <a:xfrm>
                <a:off x="238033" y="4610193"/>
                <a:ext cx="879690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Fig.2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CN" sz="12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12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</m:acc>
                    <m:r>
                      <a:rPr lang="en-US" altLang="zh-CN" sz="12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𝜋</m:t>
                    </m:r>
                  </m:oMath>
                </a14:m>
                <a:r>
                  <a:rPr lang="zh-CN" alt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spectra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2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2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12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altLang="zh-CN" sz="12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12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1420</m:t>
                        </m:r>
                      </m:e>
                    </m:d>
                    <m:r>
                      <a:rPr lang="en-US" altLang="zh-CN" sz="12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sz="12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12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zh-CN" sz="12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acc>
                      <m:accPr>
                        <m:chr m:val="̅"/>
                        <m:ctrlPr>
                          <a:rPr lang="en-US" altLang="zh-CN" sz="12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12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</m:acc>
                    <m:r>
                      <a:rPr lang="en-US" altLang="zh-CN" sz="12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zh-CN" sz="12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altLang="zh-CN" sz="12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altLang="zh-CN" sz="12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altLang="zh-CN" sz="12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. →</m:t>
                    </m:r>
                    <m:r>
                      <a:rPr lang="en-US" altLang="zh-CN" sz="12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𝐾</m:t>
                    </m:r>
                    <m:acc>
                      <m:accPr>
                        <m:chr m:val="̅"/>
                        <m:ctrlPr>
                          <a:rPr lang="en-US" altLang="zh-CN" sz="12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12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</m:acc>
                    <m:r>
                      <a:rPr lang="en-US" altLang="zh-CN" sz="12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𝜋</m:t>
                    </m:r>
                  </m:oMath>
                </a14:m>
                <a:r>
                  <a:rPr lang="zh-CN" alt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(left)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2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2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CN" sz="12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altLang="zh-CN" sz="12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12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1415</m:t>
                        </m:r>
                      </m:e>
                    </m:d>
                    <m:r>
                      <a:rPr lang="en-US" altLang="zh-CN" sz="12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sz="12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12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zh-CN" sz="12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acc>
                      <m:accPr>
                        <m:chr m:val="̅"/>
                        <m:ctrlPr>
                          <a:rPr lang="en-US" altLang="zh-CN" sz="12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12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</m:acc>
                    <m:r>
                      <a:rPr lang="en-US" altLang="zh-CN" sz="12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zh-CN" sz="12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altLang="zh-CN" sz="12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altLang="zh-CN" sz="12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altLang="zh-CN" sz="12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.→</m:t>
                    </m:r>
                    <m:r>
                      <a:rPr lang="en-US" altLang="zh-CN" sz="12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𝐾</m:t>
                    </m:r>
                    <m:acc>
                      <m:accPr>
                        <m:chr m:val="̅"/>
                        <m:ctrlPr>
                          <a:rPr lang="en-US" altLang="zh-CN" sz="12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12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</m:acc>
                    <m:r>
                      <a:rPr lang="en-US" altLang="zh-CN" sz="12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𝜋</m:t>
                    </m:r>
                  </m:oMath>
                </a14:m>
                <a:r>
                  <a:rPr lang="zh-CN" alt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(right) from triangle diagrams only. The pure S-wave, D-wave and total amplitudes are represented by dashed, dotted solid lines, respectively.</a:t>
                </a:r>
                <a:endParaRPr lang="zh-CN" alt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812E5D65-95A9-42B5-B18F-1FD8D80766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033" y="4610193"/>
                <a:ext cx="8796909" cy="461665"/>
              </a:xfrm>
              <a:prstGeom prst="rect">
                <a:avLst/>
              </a:prstGeom>
              <a:blipFill>
                <a:blip r:embed="rId6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895594CF-B13A-418A-9116-362A491F2534}"/>
                  </a:ext>
                </a:extLst>
              </p:cNvPr>
              <p:cNvSpPr txBox="1"/>
              <p:nvPr/>
            </p:nvSpPr>
            <p:spPr>
              <a:xfrm>
                <a:off x="7307611" y="645663"/>
                <a:ext cx="1685910" cy="4119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m:rPr>
                              <m:sty m:val="p"/>
                            </m:rPr>
                            <a:rPr lang="en-US" altLang="zh-CN" sz="1200" b="0" i="0" smtClean="0">
                              <a:latin typeface="Cambria Math" panose="02040503050406030204" pitchFamily="18" charset="0"/>
                            </a:rPr>
                            <m:t>Γ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altLang="zh-CN" sz="1200" b="0" i="0" smtClean="0">
                              <a:latin typeface="Cambria Math" panose="02040503050406030204" pitchFamily="18" charset="0"/>
                            </a:rPr>
                            <m:t>Γ</m:t>
                          </m:r>
                        </m:den>
                      </m:f>
                      <m:r>
                        <a:rPr lang="en-US" altLang="zh-CN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CN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CN" sz="1200" b="0" i="1" smtClean="0">
                                  <a:latin typeface="Cambria Math" panose="02040503050406030204" pitchFamily="18" charset="0"/>
                                </a:rPr>
                                <m:t>+15%,  </m:t>
                              </m:r>
                              <m:r>
                                <a:rPr lang="en-US" altLang="zh-CN" sz="12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altLang="zh-CN" sz="1200" b="0" i="1" smtClean="0">
                                  <a:latin typeface="Cambria Math" panose="02040503050406030204" pitchFamily="18" charset="0"/>
                                </a:rPr>
                                <m:t>=+</m:t>
                              </m:r>
                            </m:e>
                            <m:e>
                              <m:r>
                                <a:rPr lang="en-US" altLang="zh-CN" sz="1200" b="0" i="1" smtClean="0">
                                  <a:latin typeface="Cambria Math" panose="02040503050406030204" pitchFamily="18" charset="0"/>
                                </a:rPr>
                                <m:t>−9.3%,  </m:t>
                              </m:r>
                              <m:r>
                                <a:rPr lang="en-US" altLang="zh-CN" sz="12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altLang="zh-CN" sz="1200" b="0" i="1" smtClean="0"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895594CF-B13A-418A-9116-362A491F25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7611" y="645663"/>
                <a:ext cx="1685910" cy="411972"/>
              </a:xfrm>
              <a:prstGeom prst="rect">
                <a:avLst/>
              </a:prstGeom>
              <a:blipFill>
                <a:blip r:embed="rId7"/>
                <a:stretch>
                  <a:fillRect l="-22826" t="-229851" r="-725" b="-3298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2282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789"/>
    </mc:Choice>
    <mc:Fallback xmlns="">
      <p:transition spd="slow" advTm="77789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表格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82848149"/>
                  </p:ext>
                </p:extLst>
              </p:nvPr>
            </p:nvGraphicFramePr>
            <p:xfrm>
              <a:off x="305890" y="764664"/>
              <a:ext cx="4845912" cy="473747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92124">
                      <a:extLst>
                        <a:ext uri="{9D8B030D-6E8A-4147-A177-3AD203B41FA5}">
                          <a16:colId xmlns:a16="http://schemas.microsoft.com/office/drawing/2014/main" val="3667940791"/>
                        </a:ext>
                      </a:extLst>
                    </a:gridCol>
                    <a:gridCol w="1534581">
                      <a:extLst>
                        <a:ext uri="{9D8B030D-6E8A-4147-A177-3AD203B41FA5}">
                          <a16:colId xmlns:a16="http://schemas.microsoft.com/office/drawing/2014/main" val="2656574420"/>
                        </a:ext>
                      </a:extLst>
                    </a:gridCol>
                    <a:gridCol w="1619207">
                      <a:extLst>
                        <a:ext uri="{9D8B030D-6E8A-4147-A177-3AD203B41FA5}">
                          <a16:colId xmlns:a16="http://schemas.microsoft.com/office/drawing/2014/main" val="783395716"/>
                        </a:ext>
                      </a:extLst>
                    </a:gridCol>
                  </a:tblGrid>
                  <a:tr h="275328">
                    <a:tc>
                      <a:txBody>
                        <a:bodyPr/>
                        <a:lstStyle/>
                        <a:p>
                          <a:r>
                            <a:rPr lang="en-US" altLang="zh-CN" sz="12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Channels</a:t>
                          </a:r>
                          <a:endParaRPr lang="zh-CN" altLang="en-US" sz="12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87618" marR="87618" marT="43808" marB="4380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2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2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𝒇</m:t>
                                    </m:r>
                                  </m:e>
                                  <m:sub>
                                    <m:r>
                                      <a:rPr lang="en-US" altLang="zh-CN" sz="12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en-US" altLang="zh-CN" sz="12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zh-CN" sz="12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𝟏𝟐𝟖𝟓</m:t>
                                </m:r>
                                <m:r>
                                  <a:rPr lang="en-US" altLang="zh-CN" sz="12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7618" marR="87618" marT="43808" marB="4380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2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2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𝒇</m:t>
                                    </m:r>
                                  </m:e>
                                  <m:sub>
                                    <m:r>
                                      <a:rPr lang="en-US" altLang="zh-CN" sz="12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en-US" altLang="zh-CN" sz="12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zh-CN" sz="12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𝟏𝟒𝟐𝟎</m:t>
                                </m:r>
                                <m:r>
                                  <a:rPr lang="en-US" altLang="zh-CN" sz="12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7618" marR="87618" marT="43808" marB="4380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20444277"/>
                      </a:ext>
                    </a:extLst>
                  </a:tr>
                  <a:tr h="430166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2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CN" sz="12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altLang="zh-CN" sz="12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altLang="zh-CN" sz="1200" b="0" i="1" smtClean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altLang="zh-CN" sz="1200" b="0" i="1" smtClean="0">
                                  <a:latin typeface="Cambria Math" panose="02040503050406030204" pitchFamily="18" charset="0"/>
                                </a:rPr>
                                <m:t>𝜂𝜋𝜋</m:t>
                              </m:r>
                            </m:oMath>
                          </a14:m>
                          <a:r>
                            <a:rPr lang="zh-CN" altLang="en-US" sz="1200" dirty="0"/>
                            <a:t> </a:t>
                          </a:r>
                          <a:r>
                            <a:rPr lang="en-US" altLang="zh-CN" sz="1200" dirty="0"/>
                            <a:t>tree</a:t>
                          </a:r>
                          <a:endParaRPr lang="zh-CN" altLang="en-US" sz="1200" dirty="0"/>
                        </a:p>
                      </a:txBody>
                      <a:tcPr marL="87618" marR="87618" marT="43808" marB="4380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200" b="0" i="1" smtClean="0">
                                    <a:latin typeface="Cambria Math" panose="02040503050406030204" pitchFamily="18" charset="0"/>
                                  </a:rPr>
                                  <m:t>7.5±1.7</m:t>
                                </m:r>
                              </m:oMath>
                            </m:oMathPara>
                          </a14:m>
                          <a:endParaRPr lang="zh-CN" altLang="en-US" sz="1200" dirty="0"/>
                        </a:p>
                      </a:txBody>
                      <a:tcPr marL="87618" marR="87618" marT="43808" marB="4380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</a:rPr>
                                      <m:t>1.7±0.4</m:t>
                                    </m:r>
                                  </m:e>
                                </m:d>
                                <m:r>
                                  <a:rPr lang="en-US" altLang="zh-CN" sz="1200" b="0" i="1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200" dirty="0"/>
                        </a:p>
                      </a:txBody>
                      <a:tcPr marL="87618" marR="87618" marT="43808" marB="4380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73859629"/>
                      </a:ext>
                    </a:extLst>
                  </a:tr>
                  <a:tr h="275328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2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CN" sz="12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altLang="zh-CN" sz="12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altLang="zh-CN" sz="1200" b="0" i="1" smtClean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altLang="zh-CN" sz="1200" b="0" i="1" smtClean="0">
                                  <a:latin typeface="Cambria Math" panose="02040503050406030204" pitchFamily="18" charset="0"/>
                                </a:rPr>
                                <m:t>𝜂𝜋𝜋</m:t>
                              </m:r>
                            </m:oMath>
                          </a14:m>
                          <a:r>
                            <a:rPr lang="zh-CN" altLang="en-US" sz="1200" dirty="0"/>
                            <a:t> </a:t>
                          </a:r>
                          <a:r>
                            <a:rPr lang="en-US" altLang="zh-CN" sz="1200" dirty="0"/>
                            <a:t>tri.</a:t>
                          </a:r>
                          <a:endParaRPr lang="zh-CN" altLang="en-US" sz="1200" dirty="0"/>
                        </a:p>
                      </a:txBody>
                      <a:tcPr marL="87618" marR="87618" marT="43808" marB="4380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</a:rPr>
                                      <m:t>2.0±0.6</m:t>
                                    </m:r>
                                  </m:e>
                                </m:d>
                                <m:r>
                                  <a:rPr lang="en-US" altLang="zh-CN" sz="1200" b="0" i="1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200" dirty="0"/>
                        </a:p>
                      </a:txBody>
                      <a:tcPr marL="87618" marR="87618" marT="43808" marB="4380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200" b="0" i="1" smtClean="0">
                                    <a:latin typeface="Cambria Math" panose="02040503050406030204" pitchFamily="18" charset="0"/>
                                  </a:rPr>
                                  <m:t>9.2±3.0</m:t>
                                </m:r>
                              </m:oMath>
                            </m:oMathPara>
                          </a14:m>
                          <a:endParaRPr lang="zh-CN" altLang="en-US" sz="1200" dirty="0"/>
                        </a:p>
                      </a:txBody>
                      <a:tcPr marL="87618" marR="87618" marT="43808" marB="4380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21641784"/>
                      </a:ext>
                    </a:extLst>
                  </a:tr>
                  <a:tr h="408441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2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CN" sz="12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altLang="zh-CN" sz="12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altLang="zh-CN" sz="1200" b="0" i="1" smtClean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altLang="zh-CN" sz="1200" b="0" i="1" smtClean="0">
                                  <a:latin typeface="Cambria Math" panose="02040503050406030204" pitchFamily="18" charset="0"/>
                                </a:rPr>
                                <m:t>𝜂𝜋𝜋</m:t>
                              </m:r>
                            </m:oMath>
                          </a14:m>
                          <a:r>
                            <a:rPr lang="zh-CN" altLang="en-US" sz="1200" dirty="0"/>
                            <a:t> </a:t>
                          </a:r>
                          <a:r>
                            <a:rPr lang="en-US" altLang="zh-CN" sz="1200" dirty="0"/>
                            <a:t>total</a:t>
                          </a:r>
                          <a:endParaRPr lang="zh-CN" altLang="en-US" sz="1200" dirty="0"/>
                        </a:p>
                      </a:txBody>
                      <a:tcPr marL="87618" marR="87618" marT="43808" marB="4380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200" b="0" i="1" smtClean="0">
                                    <a:latin typeface="Cambria Math" panose="02040503050406030204" pitchFamily="18" charset="0"/>
                                  </a:rPr>
                                  <m:t>9.7±2.4 (8.6±1.3)</m:t>
                                </m:r>
                              </m:oMath>
                            </m:oMathPara>
                          </a14:m>
                          <a:endParaRPr lang="zh-CN" altLang="en-US" sz="1200" dirty="0"/>
                        </a:p>
                      </a:txBody>
                      <a:tcPr marL="87618" marR="87618" marT="43808" marB="4380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200" b="0" i="1" smtClean="0">
                                    <a:latin typeface="Cambria Math" panose="02040503050406030204" pitchFamily="18" charset="0"/>
                                  </a:rPr>
                                  <m:t>10±3.5</m:t>
                                </m:r>
                              </m:oMath>
                            </m:oMathPara>
                          </a14:m>
                          <a:endParaRPr lang="zh-CN" altLang="en-US" sz="1200" dirty="0"/>
                        </a:p>
                      </a:txBody>
                      <a:tcPr marL="87618" marR="87618" marT="43808" marB="4380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85764643"/>
                      </a:ext>
                    </a:extLst>
                  </a:tr>
                  <a:tr h="430166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2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CN" sz="12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altLang="zh-CN" sz="12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altLang="zh-CN" sz="1200" b="0" i="1" smtClean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altLang="zh-CN" sz="12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acc>
                                <m:accPr>
                                  <m:chr m:val="̅"/>
                                  <m:ctrlPr>
                                    <a:rPr lang="en-US" altLang="zh-CN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1200" b="0" i="1" smtClea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</m:acc>
                              <m:r>
                                <a:rPr lang="en-US" altLang="zh-CN" sz="12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oMath>
                          </a14:m>
                          <a:r>
                            <a:rPr lang="zh-CN" altLang="en-US" sz="1200" dirty="0"/>
                            <a:t> </a:t>
                          </a:r>
                          <a:r>
                            <a:rPr lang="en-US" altLang="zh-CN" sz="1200" dirty="0"/>
                            <a:t>tree</a:t>
                          </a:r>
                          <a:endParaRPr lang="zh-CN" altLang="en-US" sz="1200" dirty="0"/>
                        </a:p>
                      </a:txBody>
                      <a:tcPr marL="87618" marR="87618" marT="43808" marB="4380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</a:rPr>
                                      <m:t>3.7±0.4</m:t>
                                    </m:r>
                                  </m:e>
                                </m:d>
                                <m:r>
                                  <a:rPr lang="en-US" altLang="zh-CN" sz="1200" b="0" i="1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200" dirty="0"/>
                        </a:p>
                      </a:txBody>
                      <a:tcPr marL="87618" marR="87618" marT="43808" marB="4380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</a:rPr>
                                      <m:t>1.7±0.2</m:t>
                                    </m:r>
                                  </m:e>
                                </m:d>
                                <m:r>
                                  <a:rPr lang="en-US" altLang="zh-CN" sz="1200" b="0" i="1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200" dirty="0"/>
                        </a:p>
                      </a:txBody>
                      <a:tcPr marL="87618" marR="87618" marT="43808" marB="4380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43464537"/>
                      </a:ext>
                    </a:extLst>
                  </a:tr>
                  <a:tr h="275328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2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CN" sz="12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altLang="zh-CN" sz="12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altLang="zh-CN" sz="1200" b="0" i="1" smtClean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altLang="zh-CN" sz="12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acc>
                                <m:accPr>
                                  <m:chr m:val="̅"/>
                                  <m:ctrlPr>
                                    <a:rPr lang="en-US" altLang="zh-CN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1200" b="0" i="1" smtClea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</m:acc>
                              <m:r>
                                <a:rPr lang="en-US" altLang="zh-CN" sz="12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oMath>
                          </a14:m>
                          <a:r>
                            <a:rPr lang="zh-CN" altLang="en-US" sz="1200" dirty="0"/>
                            <a:t> </a:t>
                          </a:r>
                          <a:r>
                            <a:rPr lang="en-US" altLang="zh-CN" sz="1200" dirty="0"/>
                            <a:t>tri.</a:t>
                          </a:r>
                        </a:p>
                      </a:txBody>
                      <a:tcPr marL="87618" marR="87618" marT="43808" marB="4380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</a:rPr>
                                      <m:t>2.4±0.5</m:t>
                                    </m:r>
                                  </m:e>
                                </m:d>
                                <m:r>
                                  <a:rPr lang="en-US" altLang="zh-CN" sz="1200" b="0" i="1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200" dirty="0"/>
                        </a:p>
                      </a:txBody>
                      <a:tcPr marL="87618" marR="87618" marT="43808" marB="4380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200" b="0" i="1" smtClean="0">
                                    <a:latin typeface="Cambria Math" panose="02040503050406030204" pitchFamily="18" charset="0"/>
                                  </a:rPr>
                                  <m:t>1.2±0.2</m:t>
                                </m:r>
                              </m:oMath>
                            </m:oMathPara>
                          </a14:m>
                          <a:endParaRPr lang="zh-CN" altLang="en-US" sz="1200" dirty="0"/>
                        </a:p>
                      </a:txBody>
                      <a:tcPr marL="87618" marR="87618" marT="43808" marB="4380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94374665"/>
                      </a:ext>
                    </a:extLst>
                  </a:tr>
                  <a:tr h="275328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2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CN" sz="12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altLang="zh-CN" sz="12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altLang="zh-CN" sz="1200" b="0" i="1" smtClean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altLang="zh-CN" sz="12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acc>
                                <m:accPr>
                                  <m:chr m:val="̅"/>
                                  <m:ctrlPr>
                                    <a:rPr lang="en-US" altLang="zh-CN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1200" b="0" i="1" smtClea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</m:acc>
                              <m:r>
                                <a:rPr lang="en-US" altLang="zh-CN" sz="12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oMath>
                          </a14:m>
                          <a:r>
                            <a:rPr lang="zh-CN" altLang="en-US" sz="1200" dirty="0"/>
                            <a:t> </a:t>
                          </a:r>
                          <a:r>
                            <a:rPr lang="en-US" altLang="zh-CN" sz="1200" dirty="0"/>
                            <a:t>total</a:t>
                          </a:r>
                          <a:endParaRPr lang="zh-CN" altLang="en-US" sz="1200" dirty="0"/>
                        </a:p>
                      </a:txBody>
                      <a:tcPr marL="87618" marR="87618" marT="43808" marB="4380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</a:rPr>
                                      <m:t>5.0±0.5</m:t>
                                    </m:r>
                                  </m:e>
                                </m:d>
                                <m:r>
                                  <a:rPr lang="en-US" altLang="zh-CN" sz="1200" b="0" i="1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200" dirty="0"/>
                        </a:p>
                      </a:txBody>
                      <a:tcPr marL="87618" marR="87618" marT="43808" marB="4380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200" b="0" i="1" smtClean="0">
                                    <a:latin typeface="Cambria Math" panose="02040503050406030204" pitchFamily="18" charset="0"/>
                                  </a:rPr>
                                  <m:t>1.0±0.1</m:t>
                                </m:r>
                              </m:oMath>
                            </m:oMathPara>
                          </a14:m>
                          <a:endParaRPr lang="zh-CN" altLang="en-US" sz="1200" dirty="0"/>
                        </a:p>
                      </a:txBody>
                      <a:tcPr marL="87618" marR="87618" marT="43808" marB="4380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67400469"/>
                      </a:ext>
                    </a:extLst>
                  </a:tr>
                  <a:tr h="27532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p>
                                    <m: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  <m:acc>
                                  <m:accPr>
                                    <m:chr m:val="̅"/>
                                    <m:ctrlP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</m:acc>
                                <m:r>
                                  <a:rPr lang="en-US" altLang="zh-CN" sz="1200" b="0" i="1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en-US" altLang="zh-CN" sz="1200" b="0" i="1" smtClean="0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</m:acc>
                                <m:r>
                                  <a:rPr lang="en-US" altLang="zh-CN" sz="1200" b="0" i="1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oMath>
                            </m:oMathPara>
                          </a14:m>
                          <a:endParaRPr lang="zh-CN" altLang="en-US" sz="1200" dirty="0"/>
                        </a:p>
                      </a:txBody>
                      <a:tcPr marL="87618" marR="87618" marT="43808" marB="4380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</a:rPr>
                                      <m:t>3.0±0.1</m:t>
                                    </m:r>
                                  </m:e>
                                </m:d>
                                <m:r>
                                  <a:rPr lang="en-US" altLang="zh-CN" sz="1200" b="0" i="1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200" dirty="0"/>
                        </a:p>
                      </a:txBody>
                      <a:tcPr marL="87618" marR="87618" marT="43808" marB="4380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200" b="0" i="1" smtClean="0">
                                    <a:latin typeface="Cambria Math" panose="02040503050406030204" pitchFamily="18" charset="0"/>
                                  </a:rPr>
                                  <m:t>49±1</m:t>
                                </m:r>
                              </m:oMath>
                            </m:oMathPara>
                          </a14:m>
                          <a:endParaRPr lang="zh-CN" altLang="en-US" sz="1200" dirty="0"/>
                        </a:p>
                      </a:txBody>
                      <a:tcPr marL="87618" marR="87618" marT="43808" marB="4380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67612140"/>
                      </a:ext>
                    </a:extLst>
                  </a:tr>
                  <a:tr h="365028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altLang="zh-CN" sz="12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acc>
                                <m:accPr>
                                  <m:chr m:val="̅"/>
                                  <m:ctrlPr>
                                    <a:rPr lang="en-US" altLang="zh-CN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1200" b="0" i="1" smtClea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</m:acc>
                              <m:r>
                                <a:rPr lang="en-US" altLang="zh-CN" sz="12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oMath>
                          </a14:m>
                          <a:r>
                            <a:rPr lang="zh-CN" altLang="en-US" sz="1200" dirty="0"/>
                            <a:t> </a:t>
                          </a:r>
                          <a:r>
                            <a:rPr lang="en-US" altLang="zh-CN" sz="1200" dirty="0"/>
                            <a:t>total</a:t>
                          </a:r>
                          <a:endParaRPr lang="zh-CN" altLang="en-US" sz="1200" dirty="0"/>
                        </a:p>
                      </a:txBody>
                      <a:tcPr marL="87618" marR="87618" marT="43808" marB="4380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200" b="0" i="1" smtClean="0">
                                    <a:latin typeface="Cambria Math" panose="02040503050406030204" pitchFamily="18" charset="0"/>
                                  </a:rPr>
                                  <m:t>1.5±0.2(2.1±0.2)</m:t>
                                </m:r>
                              </m:oMath>
                            </m:oMathPara>
                          </a14:m>
                          <a:endParaRPr lang="zh-CN" altLang="en-US" sz="1200" dirty="0"/>
                        </a:p>
                      </a:txBody>
                      <a:tcPr marL="87618" marR="87618" marT="43808" marB="4380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200" b="0" i="1" smtClean="0">
                                    <a:latin typeface="Cambria Math" panose="02040503050406030204" pitchFamily="18" charset="0"/>
                                  </a:rPr>
                                  <m:t>52±3</m:t>
                                </m:r>
                              </m:oMath>
                            </m:oMathPara>
                          </a14:m>
                          <a:endParaRPr lang="zh-CN" altLang="en-US" sz="1200" dirty="0"/>
                        </a:p>
                      </a:txBody>
                      <a:tcPr marL="87618" marR="87618" marT="43808" marB="4380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88329739"/>
                      </a:ext>
                    </a:extLst>
                  </a:tr>
                  <a:tr h="432247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2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altLang="zh-CN" sz="12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altLang="zh-CN" sz="12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altLang="zh-CN" sz="1200" b="0" i="1" smtClean="0">
                                  <a:latin typeface="Cambria Math" panose="02040503050406030204" pitchFamily="18" charset="0"/>
                                </a:rPr>
                                <m:t>→3</m:t>
                              </m:r>
                              <m:r>
                                <a:rPr lang="en-US" altLang="zh-CN" sz="12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oMath>
                          </a14:m>
                          <a:r>
                            <a:rPr lang="zh-CN" altLang="en-US" sz="1200" dirty="0"/>
                            <a:t> </a:t>
                          </a:r>
                          <a:r>
                            <a:rPr lang="en-US" altLang="zh-CN" sz="1200" dirty="0"/>
                            <a:t>mixing</a:t>
                          </a:r>
                          <a:endParaRPr lang="zh-CN" altLang="en-US" sz="1200" dirty="0"/>
                        </a:p>
                      </a:txBody>
                      <a:tcPr marL="87618" marR="87618" marT="43808" marB="4380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</a:rPr>
                                      <m:t>3.6±1.2</m:t>
                                    </m:r>
                                  </m:e>
                                </m:d>
                                <m:r>
                                  <a:rPr lang="en-US" altLang="zh-CN" sz="1200" b="0" i="1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</a:rPr>
                                      <m:t>−3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200" dirty="0"/>
                        </a:p>
                      </a:txBody>
                      <a:tcPr marL="87618" marR="87618" marT="43808" marB="4380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</a:rPr>
                                      <m:t>9.0±2.9</m:t>
                                    </m:r>
                                  </m:e>
                                </m:d>
                                <m:r>
                                  <a:rPr lang="en-US" altLang="zh-CN" sz="1200" b="0" i="1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</a:rPr>
                                      <m:t>−5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200" dirty="0"/>
                        </a:p>
                      </a:txBody>
                      <a:tcPr marL="87618" marR="87618" marT="43808" marB="4380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56056731"/>
                      </a:ext>
                    </a:extLst>
                  </a:tr>
                  <a:tr h="430166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2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altLang="zh-CN" sz="12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altLang="zh-CN" sz="12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altLang="zh-CN" sz="1200" b="0" i="1" smtClean="0">
                                  <a:latin typeface="Cambria Math" panose="02040503050406030204" pitchFamily="18" charset="0"/>
                                </a:rPr>
                                <m:t>→3</m:t>
                              </m:r>
                              <m:r>
                                <a:rPr lang="en-US" altLang="zh-CN" sz="12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oMath>
                          </a14:m>
                          <a:r>
                            <a:rPr lang="zh-CN" altLang="en-US" sz="1200" dirty="0"/>
                            <a:t> </a:t>
                          </a:r>
                          <a:r>
                            <a:rPr lang="en-US" altLang="zh-CN" sz="1200" dirty="0"/>
                            <a:t>tri.</a:t>
                          </a:r>
                          <a:endParaRPr lang="zh-CN" altLang="en-US" sz="1200" dirty="0"/>
                        </a:p>
                      </a:txBody>
                      <a:tcPr marL="87618" marR="87618" marT="43808" marB="4380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</a:rPr>
                                      <m:t>1.0±0.1</m:t>
                                    </m:r>
                                  </m:e>
                                </m:d>
                                <m:r>
                                  <a:rPr lang="en-US" altLang="zh-CN" sz="1200" b="0" i="1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</a:rPr>
                                      <m:t>−3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200" dirty="0"/>
                        </a:p>
                      </a:txBody>
                      <a:tcPr marL="87618" marR="87618" marT="43808" marB="4380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</a:rPr>
                                      <m:t>1.1±0.1</m:t>
                                    </m:r>
                                  </m:e>
                                </m:d>
                                <m:r>
                                  <a:rPr lang="en-US" altLang="zh-CN" sz="1200" b="0" i="1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200" dirty="0"/>
                        </a:p>
                      </a:txBody>
                      <a:tcPr marL="87618" marR="87618" marT="43808" marB="4380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470926510"/>
                      </a:ext>
                    </a:extLst>
                  </a:tr>
                  <a:tr h="434459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2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altLang="zh-CN" sz="12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altLang="zh-CN" sz="12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altLang="zh-CN" sz="1200" b="0" i="1" smtClean="0">
                                  <a:latin typeface="Cambria Math" panose="02040503050406030204" pitchFamily="18" charset="0"/>
                                </a:rPr>
                                <m:t>→3</m:t>
                              </m:r>
                              <m:r>
                                <a:rPr lang="en-US" altLang="zh-CN" sz="12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oMath>
                          </a14:m>
                          <a:r>
                            <a:rPr lang="zh-CN" altLang="en-US" sz="1200" dirty="0"/>
                            <a:t> </a:t>
                          </a:r>
                          <a:r>
                            <a:rPr lang="en-US" altLang="zh-CN" sz="1200" dirty="0"/>
                            <a:t>mixing via tri.</a:t>
                          </a:r>
                          <a:endParaRPr lang="zh-CN" altLang="en-US" sz="1200" dirty="0"/>
                        </a:p>
                      </a:txBody>
                      <a:tcPr marL="87618" marR="87618" marT="43808" marB="4380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</a:rPr>
                                      <m:t>1.4±0.4</m:t>
                                    </m:r>
                                  </m:e>
                                </m:d>
                                <m:r>
                                  <a:rPr lang="en-US" altLang="zh-CN" sz="1200" b="0" i="1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</a:rPr>
                                      <m:t>−4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200" dirty="0"/>
                        </a:p>
                      </a:txBody>
                      <a:tcPr marL="87618" marR="87618" marT="43808" marB="4380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</a:rPr>
                                      <m:t>8.0±2.6</m:t>
                                    </m:r>
                                  </m:e>
                                </m:d>
                                <m:r>
                                  <a:rPr lang="en-US" altLang="zh-CN" sz="1200" b="0" i="1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</a:rPr>
                                      <m:t>−3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200" dirty="0"/>
                        </a:p>
                      </a:txBody>
                      <a:tcPr marL="87618" marR="87618" marT="43808" marB="4380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16351393"/>
                      </a:ext>
                    </a:extLst>
                  </a:tr>
                  <a:tr h="430166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2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altLang="zh-CN" sz="12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altLang="zh-CN" sz="12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altLang="zh-CN" sz="1200" b="0" i="1" smtClean="0">
                                  <a:latin typeface="Cambria Math" panose="02040503050406030204" pitchFamily="18" charset="0"/>
                                </a:rPr>
                                <m:t>→3</m:t>
                              </m:r>
                              <m:r>
                                <a:rPr lang="en-US" altLang="zh-CN" sz="12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oMath>
                          </a14:m>
                          <a:r>
                            <a:rPr lang="zh-CN" altLang="en-US" sz="1200" dirty="0"/>
                            <a:t> </a:t>
                          </a:r>
                          <a:r>
                            <a:rPr lang="en-US" altLang="zh-CN" sz="1200" dirty="0"/>
                            <a:t>total</a:t>
                          </a:r>
                          <a:endParaRPr lang="zh-CN" altLang="en-US" sz="1200" dirty="0"/>
                        </a:p>
                      </a:txBody>
                      <a:tcPr marL="87618" marR="87618" marT="43808" marB="4380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</a:rPr>
                                      <m:t>1.0±0.3</m:t>
                                    </m:r>
                                  </m:e>
                                </m:d>
                                <m:r>
                                  <a:rPr lang="en-US" altLang="zh-CN" sz="1200" b="0" i="1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200" dirty="0"/>
                        </a:p>
                      </a:txBody>
                      <a:tcPr marL="87618" marR="87618" marT="43808" marB="4380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</a:rPr>
                                      <m:t>1.6±0.3</m:t>
                                    </m:r>
                                  </m:e>
                                </m:d>
                                <m:r>
                                  <a:rPr lang="en-US" altLang="zh-CN" sz="1200" b="0" i="1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200" dirty="0"/>
                        </a:p>
                      </a:txBody>
                      <a:tcPr marL="87618" marR="87618" marT="43808" marB="4380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1981058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表格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82848149"/>
                  </p:ext>
                </p:extLst>
              </p:nvPr>
            </p:nvGraphicFramePr>
            <p:xfrm>
              <a:off x="305890" y="764664"/>
              <a:ext cx="4845912" cy="473747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92124">
                      <a:extLst>
                        <a:ext uri="{9D8B030D-6E8A-4147-A177-3AD203B41FA5}">
                          <a16:colId xmlns:a16="http://schemas.microsoft.com/office/drawing/2014/main" val="3667940791"/>
                        </a:ext>
                      </a:extLst>
                    </a:gridCol>
                    <a:gridCol w="1534581">
                      <a:extLst>
                        <a:ext uri="{9D8B030D-6E8A-4147-A177-3AD203B41FA5}">
                          <a16:colId xmlns:a16="http://schemas.microsoft.com/office/drawing/2014/main" val="2656574420"/>
                        </a:ext>
                      </a:extLst>
                    </a:gridCol>
                    <a:gridCol w="1619207">
                      <a:extLst>
                        <a:ext uri="{9D8B030D-6E8A-4147-A177-3AD203B41FA5}">
                          <a16:colId xmlns:a16="http://schemas.microsoft.com/office/drawing/2014/main" val="783395716"/>
                        </a:ext>
                      </a:extLst>
                    </a:gridCol>
                  </a:tblGrid>
                  <a:tr h="275328">
                    <a:tc>
                      <a:txBody>
                        <a:bodyPr/>
                        <a:lstStyle/>
                        <a:p>
                          <a:r>
                            <a:rPr lang="en-US" altLang="zh-CN" sz="12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Channels</a:t>
                          </a:r>
                          <a:endParaRPr lang="zh-CN" altLang="en-US" sz="12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87618" marR="87618" marT="43808" marB="4380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87618" marR="87618" marT="43808" marB="4380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10714" t="-2222" r="-106349" b="-163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87618" marR="87618" marT="43808" marB="4380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99624" t="-2222" r="-752" b="-163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20444277"/>
                      </a:ext>
                    </a:extLst>
                  </a:tr>
                  <a:tr h="430166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87618" marR="87618" marT="43808" marB="4380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60" t="-64789" r="-187050" b="-9352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87618" marR="87618" marT="43808" marB="4380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10714" t="-64789" r="-106349" b="-9352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87618" marR="87618" marT="43808" marB="4380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99624" t="-64789" r="-752" b="-9352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73859629"/>
                      </a:ext>
                    </a:extLst>
                  </a:tr>
                  <a:tr h="275328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87618" marR="87618" marT="43808" marB="4380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60" t="-260000" r="-187050" b="-137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87618" marR="87618" marT="43808" marB="4380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10714" t="-260000" r="-106349" b="-137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87618" marR="87618" marT="43808" marB="4380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99624" t="-260000" r="-752" b="-137555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21641784"/>
                      </a:ext>
                    </a:extLst>
                  </a:tr>
                  <a:tr h="408441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87618" marR="87618" marT="43808" marB="4380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60" t="-241791" r="-187050" b="-8238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87618" marR="87618" marT="43808" marB="4380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10714" t="-241791" r="-106349" b="-8238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87618" marR="87618" marT="43808" marB="4380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99624" t="-241791" r="-752" b="-8238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85764643"/>
                      </a:ext>
                    </a:extLst>
                  </a:tr>
                  <a:tr h="430166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87618" marR="87618" marT="43808" marB="4380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60" t="-322535" r="-187050" b="-6774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87618" marR="87618" marT="43808" marB="4380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10714" t="-322535" r="-106349" b="-6774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87618" marR="87618" marT="43808" marB="4380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99624" t="-322535" r="-752" b="-67746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43464537"/>
                      </a:ext>
                    </a:extLst>
                  </a:tr>
                  <a:tr h="275328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87618" marR="87618" marT="43808" marB="4380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60" t="-666667" r="-187050" b="-968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87618" marR="87618" marT="43808" marB="4380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10714" t="-666667" r="-106349" b="-968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87618" marR="87618" marT="43808" marB="4380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99624" t="-666667" r="-752" b="-96888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94374665"/>
                      </a:ext>
                    </a:extLst>
                  </a:tr>
                  <a:tr h="275328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87618" marR="87618" marT="43808" marB="4380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60" t="-766667" r="-187050" b="-868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87618" marR="87618" marT="43808" marB="4380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10714" t="-766667" r="-106349" b="-868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87618" marR="87618" marT="43808" marB="4380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99624" t="-766667" r="-752" b="-86888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67400469"/>
                      </a:ext>
                    </a:extLst>
                  </a:tr>
                  <a:tr h="275328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87618" marR="87618" marT="43808" marB="4380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60" t="-866667" r="-187050" b="-768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87618" marR="87618" marT="43808" marB="4380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10714" t="-866667" r="-106349" b="-768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87618" marR="87618" marT="43808" marB="4380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99624" t="-866667" r="-752" b="-76888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67612140"/>
                      </a:ext>
                    </a:extLst>
                  </a:tr>
                  <a:tr h="365028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87618" marR="87618" marT="43808" marB="4380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60" t="-725000" r="-187050" b="-47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87618" marR="87618" marT="43808" marB="4380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10714" t="-725000" r="-106349" b="-47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87618" marR="87618" marT="43808" marB="4380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99624" t="-725000" r="-752" b="-47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88329739"/>
                      </a:ext>
                    </a:extLst>
                  </a:tr>
                  <a:tr h="432247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87618" marR="87618" marT="43808" marB="4380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60" t="-697183" r="-187050" b="-3028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87618" marR="87618" marT="43808" marB="4380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10714" t="-697183" r="-106349" b="-3028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87618" marR="87618" marT="43808" marB="4380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99624" t="-697183" r="-752" b="-30281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56056731"/>
                      </a:ext>
                    </a:extLst>
                  </a:tr>
                  <a:tr h="430166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87618" marR="87618" marT="43808" marB="4380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60" t="-797183" r="-187050" b="-2028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87618" marR="87618" marT="43808" marB="4380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10714" t="-797183" r="-106349" b="-2028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87618" marR="87618" marT="43808" marB="4380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99624" t="-797183" r="-752" b="-20281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70926510"/>
                      </a:ext>
                    </a:extLst>
                  </a:tr>
                  <a:tr h="434459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87618" marR="87618" marT="43808" marB="4380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60" t="-897183" r="-187050" b="-1028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87618" marR="87618" marT="43808" marB="4380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10714" t="-897183" r="-106349" b="-1028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87618" marR="87618" marT="43808" marB="4380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99624" t="-897183" r="-752" b="-10281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16351393"/>
                      </a:ext>
                    </a:extLst>
                  </a:tr>
                  <a:tr h="430166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87618" marR="87618" marT="43808" marB="4380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60" t="-997183" r="-187050" b="-28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87618" marR="87618" marT="43808" marB="4380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10714" t="-997183" r="-106349" b="-28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87618" marR="87618" marT="43808" marB="4380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99624" t="-997183" r="-752" b="-281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19810582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7" name="图片 6" descr="屏幕剪辑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664" y="764664"/>
            <a:ext cx="2993518" cy="20287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F922C9D7-B8C5-405A-BBF6-F3943B0883EE}"/>
                  </a:ext>
                </a:extLst>
              </p:cNvPr>
              <p:cNvSpPr txBox="1"/>
              <p:nvPr/>
            </p:nvSpPr>
            <p:spPr>
              <a:xfrm>
                <a:off x="0" y="0"/>
                <a:ext cx="4363491" cy="46166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Partial widths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bSup>
                  </m:oMath>
                </a14:m>
                <a:endPara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F922C9D7-B8C5-405A-BBF6-F3943B0883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4363491" cy="461665"/>
              </a:xfrm>
              <a:prstGeom prst="rect">
                <a:avLst/>
              </a:prstGeom>
              <a:blipFill>
                <a:blip r:embed="rId4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本框 8"/>
              <p:cNvSpPr txBox="1"/>
              <p:nvPr/>
            </p:nvSpPr>
            <p:spPr>
              <a:xfrm>
                <a:off x="231531" y="5646789"/>
                <a:ext cx="524713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Tab.1 </a:t>
                </a:r>
                <a:r>
                  <a:rPr lang="en-US" altLang="zh-CN" sz="12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Partial width in MeV,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2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CN" sz="1200" b="0" i="1" smtClean="0">
                            <a:latin typeface="Cambria Math" panose="02040503050406030204" pitchFamily="18" charset="0"/>
                          </a:rPr>
                          <m:t>𝐴𝑉𝑃</m:t>
                        </m:r>
                      </m:sub>
                    </m:sSub>
                    <m:r>
                      <a:rPr lang="en-US" altLang="zh-CN" sz="1200" b="0" i="1" smtClean="0">
                        <a:latin typeface="Cambria Math" panose="02040503050406030204" pitchFamily="18" charset="0"/>
                      </a:rPr>
                      <m:t>=2.0</m:t>
                    </m:r>
                  </m:oMath>
                </a14:m>
                <a:r>
                  <a:rPr lang="en-US" altLang="zh-CN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zh-CN" alt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GeV , </a:t>
                </a:r>
                <a14:m>
                  <m:oMath xmlns:m="http://schemas.openxmlformats.org/officeDocument/2006/math">
                    <m:r>
                      <a:rPr lang="en-US" altLang="zh-CN" sz="1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𝛽</m:t>
                    </m:r>
                    <m:r>
                      <a:rPr lang="en-US" altLang="zh-CN" sz="1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=2</m:t>
                    </m:r>
                  </m:oMath>
                </a14:m>
                <a:r>
                  <a:rPr lang="en-US" altLang="zh-CN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Only the uncertainties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CN" sz="1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𝑉𝑃𝑃</m:t>
                        </m:r>
                      </m:sub>
                    </m:sSub>
                  </m:oMath>
                </a14:m>
                <a:r>
                  <a:rPr lang="zh-CN" alt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CN" sz="1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𝑆𝑃𝑃</m:t>
                        </m:r>
                      </m:sub>
                    </m:sSub>
                  </m:oMath>
                </a14:m>
                <a:r>
                  <a:rPr lang="zh-CN" alt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couplings are considered. The PDG averaged value are in round brackets.</a:t>
                </a:r>
                <a:endParaRPr lang="zh-CN" alt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531" y="5646789"/>
                <a:ext cx="5247133" cy="646331"/>
              </a:xfrm>
              <a:prstGeom prst="rect">
                <a:avLst/>
              </a:prstGeom>
              <a:blipFill>
                <a:blip r:embed="rId5"/>
                <a:stretch>
                  <a:fillRect l="-116" b="-660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本框 9"/>
              <p:cNvSpPr txBox="1"/>
              <p:nvPr/>
            </p:nvSpPr>
            <p:spPr>
              <a:xfrm>
                <a:off x="5763990" y="2704323"/>
                <a:ext cx="299351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Fig.3 </a:t>
                </a:r>
                <a14:m>
                  <m:oMath xmlns:m="http://schemas.openxmlformats.org/officeDocument/2006/math">
                    <m:r>
                      <a:rPr lang="en-US" altLang="zh-CN" sz="1200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zh-CN" alt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dependence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1200" b="0" i="0" smtClean="0">
                        <a:latin typeface="Cambria Math" panose="02040503050406030204" pitchFamily="18" charset="0"/>
                      </a:rPr>
                      <m:t>Γ</m:t>
                    </m:r>
                    <m:r>
                      <a:rPr lang="en-US" altLang="zh-CN" sz="1200" b="0" i="1" smtClean="0"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en-US" altLang="zh-CN" sz="12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12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1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zh-CN" sz="12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altLang="zh-CN" sz="1200" b="0" i="1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altLang="zh-CN" sz="1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1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sz="1200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altLang="zh-CN" sz="12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sz="1200" b="0" i="1" smtClean="0">
                        <a:latin typeface="Cambria Math" panose="02040503050406030204" pitchFamily="18" charset="0"/>
                      </a:rPr>
                      <m:t>𝜂𝜋𝜋</m:t>
                    </m:r>
                    <m:r>
                      <a:rPr lang="en-US" altLang="zh-CN" sz="1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zh-CN" alt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0" name="文本框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3990" y="2704323"/>
                <a:ext cx="2993518" cy="276999"/>
              </a:xfrm>
              <a:prstGeom prst="rect">
                <a:avLst/>
              </a:prstGeom>
              <a:blipFill>
                <a:blip r:embed="rId6"/>
                <a:stretch>
                  <a:fillRect l="-204" t="-2222" b="-177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C4EEED24-61AC-4254-9BA2-5E60493DE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9EF4B-78C3-465F-A26D-296951CF7B54}" type="slidenum">
              <a:rPr lang="zh-CN" altLang="en-US" smtClean="0"/>
              <a:t>9</a:t>
            </a:fld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2019781" y="3429000"/>
            <a:ext cx="1418129" cy="276724"/>
          </a:xfrm>
          <a:prstGeom prst="rect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2019781" y="5069217"/>
            <a:ext cx="1418129" cy="276724"/>
          </a:xfrm>
          <a:prstGeom prst="rect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005F5A79-D918-4CFD-BFE3-CF9347E633B7}"/>
              </a:ext>
            </a:extLst>
          </p:cNvPr>
          <p:cNvSpPr/>
          <p:nvPr/>
        </p:nvSpPr>
        <p:spPr>
          <a:xfrm>
            <a:off x="1996204" y="1788606"/>
            <a:ext cx="1418129" cy="276724"/>
          </a:xfrm>
          <a:prstGeom prst="rect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2946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258"/>
    </mc:Choice>
    <mc:Fallback xmlns="">
      <p:transition spd="slow" advTm="492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积分</Template>
  <TotalTime>683</TotalTime>
  <Words>2002</Words>
  <Application>Microsoft Office PowerPoint</Application>
  <PresentationFormat>全屏显示(4:3)</PresentationFormat>
  <Paragraphs>219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4" baseType="lpstr">
      <vt:lpstr>楷体</vt:lpstr>
      <vt:lpstr>Arial</vt:lpstr>
      <vt:lpstr>Calibri</vt:lpstr>
      <vt:lpstr>Calibri Light</vt:lpstr>
      <vt:lpstr>Cambria Math</vt:lpstr>
      <vt:lpstr>Times New Roman</vt:lpstr>
      <vt:lpstr>Wingdings 2</vt:lpstr>
      <vt:lpstr>HDOfficeLightV0</vt:lpstr>
      <vt:lpstr>Study of the light axial-vector meson spectra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Du MC</dc:creator>
  <cp:lastModifiedBy>Du MC</cp:lastModifiedBy>
  <cp:revision>16</cp:revision>
  <dcterms:created xsi:type="dcterms:W3CDTF">2021-08-16T06:59:21Z</dcterms:created>
  <dcterms:modified xsi:type="dcterms:W3CDTF">2021-08-18T02:28:33Z</dcterms:modified>
</cp:coreProperties>
</file>