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81" r:id="rId5"/>
    <p:sldId id="285" r:id="rId6"/>
    <p:sldId id="279" r:id="rId7"/>
    <p:sldId id="300" r:id="rId8"/>
    <p:sldId id="301" r:id="rId9"/>
    <p:sldId id="302" r:id="rId10"/>
    <p:sldId id="282" r:id="rId11"/>
    <p:sldId id="290" r:id="rId12"/>
    <p:sldId id="277" r:id="rId13"/>
    <p:sldId id="278" r:id="rId14"/>
    <p:sldId id="305" r:id="rId15"/>
    <p:sldId id="303" r:id="rId16"/>
    <p:sldId id="304" r:id="rId17"/>
    <p:sldId id="306" r:id="rId18"/>
    <p:sldId id="307" r:id="rId19"/>
    <p:sldId id="308" r:id="rId20"/>
    <p:sldId id="309" r:id="rId21"/>
    <p:sldId id="311" r:id="rId22"/>
    <p:sldId id="310" r:id="rId23"/>
    <p:sldId id="312" r:id="rId24"/>
    <p:sldId id="313" r:id="rId25"/>
    <p:sldId id="316" r:id="rId26"/>
    <p:sldId id="274" r:id="rId27"/>
    <p:sldId id="297" r:id="rId28"/>
    <p:sldId id="314" r:id="rId29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6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14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76BE5-03C0-448F-BCBF-DEE3BD773411}" type="datetimeFigureOut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43065-AB1E-4204-9C57-FD9A331EF4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5536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C43065-AB1E-4204-9C57-FD9A331EF47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00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325AD9-A4F5-465F-ABD0-2DBC58E4ACF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10675-CA21-45A2-9397-726091C0527B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72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A684-8C94-4CB7-9C38-B581C6F9FEB6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943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EFBB7-0397-4342-97E4-601058EF6D16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155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DBC7F-6D4B-4DFA-8DEF-D9C001A7DB54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62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33C44-CF8D-453E-B480-D090737204E2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502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9FA3-52BA-486E-99A3-FAE4D6B94915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07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EC308-AF83-41D8-B020-2D68E7FA9E8D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97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84C99-8B34-432D-A869-0504953F31AC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6696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A06F7-3E78-4E19-BC75-2E7EA8A05232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5725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489FB-33F9-4721-93C6-764D553284AC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437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D06E4-76A2-47EA-8CFF-A31AF5004D3F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65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0F130-967F-45F4-BD46-C04C97DA0F0B}" type="datetime1">
              <a:rPr lang="zh-CN" altLang="en-US" smtClean="0"/>
              <a:t>2021/8/16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CAB3B-7049-4CD7-97F4-4B3AD07FA3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52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30.png"/><Relationship Id="rId4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18.emf"/><Relationship Id="rId5" Type="http://schemas.openxmlformats.org/officeDocument/2006/relationships/image" Target="../media/image33.jpeg"/><Relationship Id="rId10" Type="http://schemas.openxmlformats.org/officeDocument/2006/relationships/image" Target="../media/image2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8.emf"/><Relationship Id="rId5" Type="http://schemas.openxmlformats.org/officeDocument/2006/relationships/image" Target="../media/image2.jpe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3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12" Type="http://schemas.openxmlformats.org/officeDocument/2006/relationships/image" Target="../media/image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11" Type="http://schemas.openxmlformats.org/officeDocument/2006/relationships/image" Target="../media/image19.png"/><Relationship Id="rId5" Type="http://schemas.openxmlformats.org/officeDocument/2006/relationships/image" Target="../media/image14.jpg"/><Relationship Id="rId10" Type="http://schemas.openxmlformats.org/officeDocument/2006/relationships/image" Target="../media/image18.emf"/><Relationship Id="rId4" Type="http://schemas.openxmlformats.org/officeDocument/2006/relationships/image" Target="../media/image13.png"/><Relationship Id="rId9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" descr="微信图片_20210110195722.jpg">
            <a:extLst>
              <a:ext uri="{FF2B5EF4-FFF2-40B4-BE49-F238E27FC236}">
                <a16:creationId xmlns:a16="http://schemas.microsoft.com/office/drawing/2014/main" id="{DC636E51-04B7-44AD-9D84-416C14553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021" y="179424"/>
            <a:ext cx="9143999" cy="2044770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dedicated </a:t>
            </a:r>
            <a:r>
              <a:rPr lang="en-US" altLang="zh-CN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SiPMs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array for GRD of GECAM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442301" y="5049447"/>
            <a:ext cx="4259396" cy="1655762"/>
          </a:xfrm>
        </p:spPr>
        <p:txBody>
          <a:bodyPr>
            <a:normAutofit/>
          </a:bodyPr>
          <a:lstStyle/>
          <a:p>
            <a:r>
              <a:rPr lang="zh-CN" altLang="en-US" b="1" u="sng" dirty="0">
                <a:solidFill>
                  <a:schemeClr val="bg1"/>
                </a:solidFill>
              </a:rPr>
              <a:t>孙希磊</a:t>
            </a:r>
            <a:r>
              <a:rPr lang="en-US" altLang="zh-CN" b="1" dirty="0">
                <a:solidFill>
                  <a:schemeClr val="bg1"/>
                </a:solidFill>
              </a:rPr>
              <a:t>,</a:t>
            </a:r>
            <a:r>
              <a:rPr lang="zh-CN" altLang="en-US" b="1" dirty="0">
                <a:solidFill>
                  <a:schemeClr val="bg1"/>
                </a:solidFill>
              </a:rPr>
              <a:t>安正华</a:t>
            </a:r>
            <a:r>
              <a:rPr lang="en-US" altLang="zh-CN" b="1" dirty="0">
                <a:solidFill>
                  <a:schemeClr val="bg1"/>
                </a:solidFill>
              </a:rPr>
              <a:t>,</a:t>
            </a:r>
            <a:r>
              <a:rPr lang="zh-CN" altLang="en-US" b="1" dirty="0">
                <a:solidFill>
                  <a:schemeClr val="bg1"/>
                </a:solidFill>
              </a:rPr>
              <a:t>张大力</a:t>
            </a:r>
            <a:endParaRPr lang="en-US" altLang="zh-CN" b="1" dirty="0">
              <a:solidFill>
                <a:schemeClr val="bg1"/>
              </a:solidFill>
            </a:endParaRPr>
          </a:p>
          <a:p>
            <a:r>
              <a:rPr lang="zh-CN" altLang="en-US" b="1" dirty="0">
                <a:solidFill>
                  <a:schemeClr val="bg1"/>
                </a:solidFill>
              </a:rPr>
              <a:t>高能所</a:t>
            </a:r>
            <a:endParaRPr lang="en-US" altLang="zh-CN" b="1" dirty="0">
              <a:solidFill>
                <a:schemeClr val="bg1"/>
              </a:solidFill>
            </a:endParaRPr>
          </a:p>
          <a:p>
            <a:r>
              <a:rPr lang="zh-CN" altLang="en-US" b="1" dirty="0">
                <a:solidFill>
                  <a:schemeClr val="bg1"/>
                </a:solidFill>
              </a:rPr>
              <a:t>第十三届全国粒子物理学术会议</a:t>
            </a:r>
            <a:r>
              <a:rPr lang="en-US" altLang="zh-CN" b="1" dirty="0">
                <a:solidFill>
                  <a:schemeClr val="bg1"/>
                </a:solidFill>
              </a:rPr>
              <a:t>2021.08.16</a:t>
            </a: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253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53" y="1455032"/>
            <a:ext cx="2445972" cy="3120724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018572" y="3417494"/>
            <a:ext cx="7394575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3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lang="en-US" sz="3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based </a:t>
            </a:r>
            <a:r>
              <a:rPr sz="3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detectors</a:t>
            </a:r>
          </a:p>
        </p:txBody>
      </p:sp>
      <p:sp>
        <p:nvSpPr>
          <p:cNvPr id="4" name="object 4"/>
          <p:cNvSpPr/>
          <p:nvPr/>
        </p:nvSpPr>
        <p:spPr>
          <a:xfrm rot="1276438">
            <a:off x="1392693" y="912597"/>
            <a:ext cx="509905" cy="330835"/>
          </a:xfrm>
          <a:custGeom>
            <a:avLst/>
            <a:gdLst/>
            <a:ahLst/>
            <a:cxnLst/>
            <a:rect l="l" t="t" r="r" b="b"/>
            <a:pathLst>
              <a:path w="509905" h="330834">
                <a:moveTo>
                  <a:pt x="263880" y="266953"/>
                </a:moveTo>
                <a:lnTo>
                  <a:pt x="252706" y="268924"/>
                </a:lnTo>
                <a:lnTo>
                  <a:pt x="243449" y="274812"/>
                </a:lnTo>
                <a:lnTo>
                  <a:pt x="237073" y="283723"/>
                </a:lnTo>
                <a:lnTo>
                  <a:pt x="234543" y="294767"/>
                </a:lnTo>
                <a:lnTo>
                  <a:pt x="236514" y="305994"/>
                </a:lnTo>
                <a:lnTo>
                  <a:pt x="242401" y="315245"/>
                </a:lnTo>
                <a:lnTo>
                  <a:pt x="251313" y="321591"/>
                </a:lnTo>
                <a:lnTo>
                  <a:pt x="262356" y="324103"/>
                </a:lnTo>
                <a:lnTo>
                  <a:pt x="509752" y="330581"/>
                </a:lnTo>
                <a:lnTo>
                  <a:pt x="506850" y="325120"/>
                </a:lnTo>
                <a:lnTo>
                  <a:pt x="446506" y="325120"/>
                </a:lnTo>
                <a:lnTo>
                  <a:pt x="356495" y="269385"/>
                </a:lnTo>
                <a:lnTo>
                  <a:pt x="263880" y="266953"/>
                </a:lnTo>
                <a:close/>
              </a:path>
              <a:path w="509905" h="330834">
                <a:moveTo>
                  <a:pt x="356495" y="269385"/>
                </a:moveTo>
                <a:lnTo>
                  <a:pt x="446506" y="325120"/>
                </a:lnTo>
                <a:lnTo>
                  <a:pt x="453265" y="314198"/>
                </a:lnTo>
                <a:lnTo>
                  <a:pt x="436346" y="314198"/>
                </a:lnTo>
                <a:lnTo>
                  <a:pt x="413304" y="270876"/>
                </a:lnTo>
                <a:lnTo>
                  <a:pt x="356495" y="269385"/>
                </a:lnTo>
                <a:close/>
              </a:path>
              <a:path w="509905" h="330834">
                <a:moveTo>
                  <a:pt x="365885" y="96996"/>
                </a:moveTo>
                <a:lnTo>
                  <a:pt x="355066" y="100202"/>
                </a:lnTo>
                <a:lnTo>
                  <a:pt x="346271" y="107451"/>
                </a:lnTo>
                <a:lnTo>
                  <a:pt x="341096" y="117141"/>
                </a:lnTo>
                <a:lnTo>
                  <a:pt x="339921" y="128045"/>
                </a:lnTo>
                <a:lnTo>
                  <a:pt x="343128" y="138937"/>
                </a:lnTo>
                <a:lnTo>
                  <a:pt x="386664" y="220790"/>
                </a:lnTo>
                <a:lnTo>
                  <a:pt x="476605" y="276478"/>
                </a:lnTo>
                <a:lnTo>
                  <a:pt x="446506" y="325120"/>
                </a:lnTo>
                <a:lnTo>
                  <a:pt x="506850" y="325120"/>
                </a:lnTo>
                <a:lnTo>
                  <a:pt x="393674" y="112140"/>
                </a:lnTo>
                <a:lnTo>
                  <a:pt x="386427" y="103346"/>
                </a:lnTo>
                <a:lnTo>
                  <a:pt x="376751" y="98171"/>
                </a:lnTo>
                <a:lnTo>
                  <a:pt x="365885" y="96996"/>
                </a:lnTo>
                <a:close/>
              </a:path>
              <a:path w="509905" h="330834">
                <a:moveTo>
                  <a:pt x="413304" y="270876"/>
                </a:moveTo>
                <a:lnTo>
                  <a:pt x="436346" y="314198"/>
                </a:lnTo>
                <a:lnTo>
                  <a:pt x="462254" y="272161"/>
                </a:lnTo>
                <a:lnTo>
                  <a:pt x="413304" y="270876"/>
                </a:lnTo>
                <a:close/>
              </a:path>
              <a:path w="509905" h="330834">
                <a:moveTo>
                  <a:pt x="386664" y="220790"/>
                </a:moveTo>
                <a:lnTo>
                  <a:pt x="413304" y="270876"/>
                </a:lnTo>
                <a:lnTo>
                  <a:pt x="462254" y="272161"/>
                </a:lnTo>
                <a:lnTo>
                  <a:pt x="436346" y="314198"/>
                </a:lnTo>
                <a:lnTo>
                  <a:pt x="453265" y="314198"/>
                </a:lnTo>
                <a:lnTo>
                  <a:pt x="476605" y="276478"/>
                </a:lnTo>
                <a:lnTo>
                  <a:pt x="386664" y="220790"/>
                </a:lnTo>
                <a:close/>
              </a:path>
              <a:path w="509905" h="330834">
                <a:moveTo>
                  <a:pt x="30073" y="0"/>
                </a:moveTo>
                <a:lnTo>
                  <a:pt x="0" y="48640"/>
                </a:lnTo>
                <a:lnTo>
                  <a:pt x="356495" y="269385"/>
                </a:lnTo>
                <a:lnTo>
                  <a:pt x="413304" y="270876"/>
                </a:lnTo>
                <a:lnTo>
                  <a:pt x="386664" y="220790"/>
                </a:lnTo>
                <a:lnTo>
                  <a:pt x="30073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 rot="1276438">
            <a:off x="1175307" y="1128623"/>
            <a:ext cx="509905" cy="330835"/>
          </a:xfrm>
          <a:custGeom>
            <a:avLst/>
            <a:gdLst/>
            <a:ahLst/>
            <a:cxnLst/>
            <a:rect l="l" t="t" r="r" b="b"/>
            <a:pathLst>
              <a:path w="509905" h="330835">
                <a:moveTo>
                  <a:pt x="263880" y="266954"/>
                </a:moveTo>
                <a:lnTo>
                  <a:pt x="252703" y="268924"/>
                </a:lnTo>
                <a:lnTo>
                  <a:pt x="243460" y="274812"/>
                </a:lnTo>
                <a:lnTo>
                  <a:pt x="237096" y="283723"/>
                </a:lnTo>
                <a:lnTo>
                  <a:pt x="234556" y="294767"/>
                </a:lnTo>
                <a:lnTo>
                  <a:pt x="236512" y="305994"/>
                </a:lnTo>
                <a:lnTo>
                  <a:pt x="242396" y="315245"/>
                </a:lnTo>
                <a:lnTo>
                  <a:pt x="251317" y="321591"/>
                </a:lnTo>
                <a:lnTo>
                  <a:pt x="262381" y="324104"/>
                </a:lnTo>
                <a:lnTo>
                  <a:pt x="509714" y="330581"/>
                </a:lnTo>
                <a:lnTo>
                  <a:pt x="506814" y="325120"/>
                </a:lnTo>
                <a:lnTo>
                  <a:pt x="446468" y="325120"/>
                </a:lnTo>
                <a:lnTo>
                  <a:pt x="356462" y="269383"/>
                </a:lnTo>
                <a:lnTo>
                  <a:pt x="263880" y="266954"/>
                </a:lnTo>
                <a:close/>
              </a:path>
              <a:path w="509905" h="330835">
                <a:moveTo>
                  <a:pt x="356462" y="269383"/>
                </a:moveTo>
                <a:lnTo>
                  <a:pt x="446468" y="325120"/>
                </a:lnTo>
                <a:lnTo>
                  <a:pt x="453227" y="314198"/>
                </a:lnTo>
                <a:lnTo>
                  <a:pt x="436308" y="314198"/>
                </a:lnTo>
                <a:lnTo>
                  <a:pt x="413287" y="270873"/>
                </a:lnTo>
                <a:lnTo>
                  <a:pt x="356462" y="269383"/>
                </a:lnTo>
                <a:close/>
              </a:path>
              <a:path w="509905" h="330835">
                <a:moveTo>
                  <a:pt x="365883" y="96994"/>
                </a:moveTo>
                <a:lnTo>
                  <a:pt x="355003" y="100203"/>
                </a:lnTo>
                <a:lnTo>
                  <a:pt x="346236" y="107451"/>
                </a:lnTo>
                <a:lnTo>
                  <a:pt x="341090" y="117141"/>
                </a:lnTo>
                <a:lnTo>
                  <a:pt x="339944" y="128045"/>
                </a:lnTo>
                <a:lnTo>
                  <a:pt x="343179" y="138937"/>
                </a:lnTo>
                <a:lnTo>
                  <a:pt x="386693" y="220826"/>
                </a:lnTo>
                <a:lnTo>
                  <a:pt x="476567" y="276479"/>
                </a:lnTo>
                <a:lnTo>
                  <a:pt x="446468" y="325120"/>
                </a:lnTo>
                <a:lnTo>
                  <a:pt x="506814" y="325120"/>
                </a:lnTo>
                <a:lnTo>
                  <a:pt x="393649" y="112013"/>
                </a:lnTo>
                <a:lnTo>
                  <a:pt x="386448" y="103292"/>
                </a:lnTo>
                <a:lnTo>
                  <a:pt x="376778" y="98155"/>
                </a:lnTo>
                <a:lnTo>
                  <a:pt x="365883" y="96994"/>
                </a:lnTo>
                <a:close/>
              </a:path>
              <a:path w="509905" h="330835">
                <a:moveTo>
                  <a:pt x="413287" y="270873"/>
                </a:moveTo>
                <a:lnTo>
                  <a:pt x="436308" y="314198"/>
                </a:lnTo>
                <a:lnTo>
                  <a:pt x="462343" y="272161"/>
                </a:lnTo>
                <a:lnTo>
                  <a:pt x="413287" y="270873"/>
                </a:lnTo>
                <a:close/>
              </a:path>
              <a:path w="509905" h="330835">
                <a:moveTo>
                  <a:pt x="386693" y="220826"/>
                </a:moveTo>
                <a:lnTo>
                  <a:pt x="413287" y="270873"/>
                </a:lnTo>
                <a:lnTo>
                  <a:pt x="462343" y="272161"/>
                </a:lnTo>
                <a:lnTo>
                  <a:pt x="436308" y="314198"/>
                </a:lnTo>
                <a:lnTo>
                  <a:pt x="453227" y="314198"/>
                </a:lnTo>
                <a:lnTo>
                  <a:pt x="476567" y="276479"/>
                </a:lnTo>
                <a:lnTo>
                  <a:pt x="386693" y="220826"/>
                </a:lnTo>
                <a:close/>
              </a:path>
              <a:path w="509905" h="330835">
                <a:moveTo>
                  <a:pt x="30073" y="0"/>
                </a:moveTo>
                <a:lnTo>
                  <a:pt x="0" y="48641"/>
                </a:lnTo>
                <a:lnTo>
                  <a:pt x="356462" y="269383"/>
                </a:lnTo>
                <a:lnTo>
                  <a:pt x="413287" y="270873"/>
                </a:lnTo>
                <a:lnTo>
                  <a:pt x="386693" y="220826"/>
                </a:lnTo>
                <a:lnTo>
                  <a:pt x="30073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 rot="1276438">
            <a:off x="931848" y="1416659"/>
            <a:ext cx="509905" cy="330835"/>
          </a:xfrm>
          <a:custGeom>
            <a:avLst/>
            <a:gdLst/>
            <a:ahLst/>
            <a:cxnLst/>
            <a:rect l="l" t="t" r="r" b="b"/>
            <a:pathLst>
              <a:path w="509905" h="330835">
                <a:moveTo>
                  <a:pt x="263880" y="266954"/>
                </a:moveTo>
                <a:lnTo>
                  <a:pt x="252697" y="268870"/>
                </a:lnTo>
                <a:lnTo>
                  <a:pt x="243455" y="274764"/>
                </a:lnTo>
                <a:lnTo>
                  <a:pt x="237095" y="283706"/>
                </a:lnTo>
                <a:lnTo>
                  <a:pt x="234556" y="294767"/>
                </a:lnTo>
                <a:lnTo>
                  <a:pt x="236512" y="305923"/>
                </a:lnTo>
                <a:lnTo>
                  <a:pt x="242396" y="315150"/>
                </a:lnTo>
                <a:lnTo>
                  <a:pt x="251317" y="321520"/>
                </a:lnTo>
                <a:lnTo>
                  <a:pt x="262382" y="324104"/>
                </a:lnTo>
                <a:lnTo>
                  <a:pt x="509765" y="330581"/>
                </a:lnTo>
                <a:lnTo>
                  <a:pt x="506796" y="324993"/>
                </a:lnTo>
                <a:lnTo>
                  <a:pt x="446506" y="324993"/>
                </a:lnTo>
                <a:lnTo>
                  <a:pt x="356709" y="269390"/>
                </a:lnTo>
                <a:lnTo>
                  <a:pt x="263880" y="266954"/>
                </a:lnTo>
                <a:close/>
              </a:path>
              <a:path w="509905" h="330835">
                <a:moveTo>
                  <a:pt x="356709" y="269390"/>
                </a:moveTo>
                <a:lnTo>
                  <a:pt x="446506" y="324993"/>
                </a:lnTo>
                <a:lnTo>
                  <a:pt x="453262" y="314071"/>
                </a:lnTo>
                <a:lnTo>
                  <a:pt x="436308" y="314071"/>
                </a:lnTo>
                <a:lnTo>
                  <a:pt x="413356" y="270876"/>
                </a:lnTo>
                <a:lnTo>
                  <a:pt x="356709" y="269390"/>
                </a:lnTo>
                <a:close/>
              </a:path>
              <a:path w="509905" h="330835">
                <a:moveTo>
                  <a:pt x="365883" y="96922"/>
                </a:moveTo>
                <a:lnTo>
                  <a:pt x="355003" y="100202"/>
                </a:lnTo>
                <a:lnTo>
                  <a:pt x="346236" y="107378"/>
                </a:lnTo>
                <a:lnTo>
                  <a:pt x="341090" y="117030"/>
                </a:lnTo>
                <a:lnTo>
                  <a:pt x="339944" y="127920"/>
                </a:lnTo>
                <a:lnTo>
                  <a:pt x="343179" y="138811"/>
                </a:lnTo>
                <a:lnTo>
                  <a:pt x="386703" y="220719"/>
                </a:lnTo>
                <a:lnTo>
                  <a:pt x="476592" y="276351"/>
                </a:lnTo>
                <a:lnTo>
                  <a:pt x="446506" y="324993"/>
                </a:lnTo>
                <a:lnTo>
                  <a:pt x="506796" y="324993"/>
                </a:lnTo>
                <a:lnTo>
                  <a:pt x="393649" y="112013"/>
                </a:lnTo>
                <a:lnTo>
                  <a:pt x="386448" y="103221"/>
                </a:lnTo>
                <a:lnTo>
                  <a:pt x="376778" y="98059"/>
                </a:lnTo>
                <a:lnTo>
                  <a:pt x="365883" y="96922"/>
                </a:lnTo>
                <a:close/>
              </a:path>
              <a:path w="509905" h="330835">
                <a:moveTo>
                  <a:pt x="413356" y="270876"/>
                </a:moveTo>
                <a:lnTo>
                  <a:pt x="436308" y="314071"/>
                </a:lnTo>
                <a:lnTo>
                  <a:pt x="462292" y="272161"/>
                </a:lnTo>
                <a:lnTo>
                  <a:pt x="413356" y="270876"/>
                </a:lnTo>
                <a:close/>
              </a:path>
              <a:path w="509905" h="330835">
                <a:moveTo>
                  <a:pt x="386703" y="220719"/>
                </a:moveTo>
                <a:lnTo>
                  <a:pt x="413356" y="270876"/>
                </a:lnTo>
                <a:lnTo>
                  <a:pt x="462292" y="272161"/>
                </a:lnTo>
                <a:lnTo>
                  <a:pt x="436308" y="314071"/>
                </a:lnTo>
                <a:lnTo>
                  <a:pt x="453262" y="314071"/>
                </a:lnTo>
                <a:lnTo>
                  <a:pt x="476592" y="276351"/>
                </a:lnTo>
                <a:lnTo>
                  <a:pt x="386703" y="220719"/>
                </a:lnTo>
                <a:close/>
              </a:path>
              <a:path w="509905" h="330835">
                <a:moveTo>
                  <a:pt x="30073" y="0"/>
                </a:moveTo>
                <a:lnTo>
                  <a:pt x="0" y="48513"/>
                </a:lnTo>
                <a:lnTo>
                  <a:pt x="356709" y="269390"/>
                </a:lnTo>
                <a:lnTo>
                  <a:pt x="413356" y="270876"/>
                </a:lnTo>
                <a:lnTo>
                  <a:pt x="386703" y="220719"/>
                </a:lnTo>
                <a:lnTo>
                  <a:pt x="30073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 rot="1276438">
            <a:off x="715288" y="1722856"/>
            <a:ext cx="509905" cy="330835"/>
          </a:xfrm>
          <a:custGeom>
            <a:avLst/>
            <a:gdLst/>
            <a:ahLst/>
            <a:cxnLst/>
            <a:rect l="l" t="t" r="r" b="b"/>
            <a:pathLst>
              <a:path w="509905" h="330835">
                <a:moveTo>
                  <a:pt x="263880" y="266953"/>
                </a:moveTo>
                <a:lnTo>
                  <a:pt x="252703" y="268924"/>
                </a:lnTo>
                <a:lnTo>
                  <a:pt x="243462" y="274812"/>
                </a:lnTo>
                <a:lnTo>
                  <a:pt x="237102" y="283723"/>
                </a:lnTo>
                <a:lnTo>
                  <a:pt x="234569" y="294766"/>
                </a:lnTo>
                <a:lnTo>
                  <a:pt x="236519" y="305923"/>
                </a:lnTo>
                <a:lnTo>
                  <a:pt x="242403" y="315150"/>
                </a:lnTo>
                <a:lnTo>
                  <a:pt x="251322" y="321520"/>
                </a:lnTo>
                <a:lnTo>
                  <a:pt x="262382" y="324103"/>
                </a:lnTo>
                <a:lnTo>
                  <a:pt x="509765" y="330580"/>
                </a:lnTo>
                <a:lnTo>
                  <a:pt x="506796" y="324992"/>
                </a:lnTo>
                <a:lnTo>
                  <a:pt x="446506" y="324992"/>
                </a:lnTo>
                <a:lnTo>
                  <a:pt x="356709" y="269389"/>
                </a:lnTo>
                <a:lnTo>
                  <a:pt x="263880" y="266953"/>
                </a:lnTo>
                <a:close/>
              </a:path>
              <a:path w="509905" h="330835">
                <a:moveTo>
                  <a:pt x="356709" y="269389"/>
                </a:moveTo>
                <a:lnTo>
                  <a:pt x="446506" y="324992"/>
                </a:lnTo>
                <a:lnTo>
                  <a:pt x="453262" y="314071"/>
                </a:lnTo>
                <a:lnTo>
                  <a:pt x="436321" y="314071"/>
                </a:lnTo>
                <a:lnTo>
                  <a:pt x="413365" y="270876"/>
                </a:lnTo>
                <a:lnTo>
                  <a:pt x="356709" y="269389"/>
                </a:lnTo>
                <a:close/>
              </a:path>
              <a:path w="509905" h="330835">
                <a:moveTo>
                  <a:pt x="365888" y="96976"/>
                </a:moveTo>
                <a:lnTo>
                  <a:pt x="355015" y="100202"/>
                </a:lnTo>
                <a:lnTo>
                  <a:pt x="346242" y="107378"/>
                </a:lnTo>
                <a:lnTo>
                  <a:pt x="341091" y="117030"/>
                </a:lnTo>
                <a:lnTo>
                  <a:pt x="339944" y="127920"/>
                </a:lnTo>
                <a:lnTo>
                  <a:pt x="343179" y="138811"/>
                </a:lnTo>
                <a:lnTo>
                  <a:pt x="386711" y="220722"/>
                </a:lnTo>
                <a:lnTo>
                  <a:pt x="476592" y="276351"/>
                </a:lnTo>
                <a:lnTo>
                  <a:pt x="446506" y="324992"/>
                </a:lnTo>
                <a:lnTo>
                  <a:pt x="506796" y="324992"/>
                </a:lnTo>
                <a:lnTo>
                  <a:pt x="393649" y="112013"/>
                </a:lnTo>
                <a:lnTo>
                  <a:pt x="386448" y="103239"/>
                </a:lnTo>
                <a:lnTo>
                  <a:pt x="376780" y="98107"/>
                </a:lnTo>
                <a:lnTo>
                  <a:pt x="365888" y="96976"/>
                </a:lnTo>
                <a:close/>
              </a:path>
              <a:path w="509905" h="330835">
                <a:moveTo>
                  <a:pt x="413365" y="270876"/>
                </a:moveTo>
                <a:lnTo>
                  <a:pt x="436321" y="314071"/>
                </a:lnTo>
                <a:lnTo>
                  <a:pt x="462305" y="272161"/>
                </a:lnTo>
                <a:lnTo>
                  <a:pt x="413365" y="270876"/>
                </a:lnTo>
                <a:close/>
              </a:path>
              <a:path w="509905" h="330835">
                <a:moveTo>
                  <a:pt x="386711" y="220722"/>
                </a:moveTo>
                <a:lnTo>
                  <a:pt x="413365" y="270876"/>
                </a:lnTo>
                <a:lnTo>
                  <a:pt x="462305" y="272161"/>
                </a:lnTo>
                <a:lnTo>
                  <a:pt x="436321" y="314071"/>
                </a:lnTo>
                <a:lnTo>
                  <a:pt x="453262" y="314071"/>
                </a:lnTo>
                <a:lnTo>
                  <a:pt x="476592" y="276351"/>
                </a:lnTo>
                <a:lnTo>
                  <a:pt x="386711" y="220722"/>
                </a:lnTo>
                <a:close/>
              </a:path>
              <a:path w="509905" h="330835">
                <a:moveTo>
                  <a:pt x="30086" y="0"/>
                </a:moveTo>
                <a:lnTo>
                  <a:pt x="0" y="48513"/>
                </a:lnTo>
                <a:lnTo>
                  <a:pt x="356709" y="269389"/>
                </a:lnTo>
                <a:lnTo>
                  <a:pt x="413365" y="270876"/>
                </a:lnTo>
                <a:lnTo>
                  <a:pt x="386711" y="220722"/>
                </a:lnTo>
                <a:lnTo>
                  <a:pt x="30086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 rot="1276438">
            <a:off x="552550" y="1977492"/>
            <a:ext cx="509905" cy="330835"/>
          </a:xfrm>
          <a:custGeom>
            <a:avLst/>
            <a:gdLst/>
            <a:ahLst/>
            <a:cxnLst/>
            <a:rect l="l" t="t" r="r" b="b"/>
            <a:pathLst>
              <a:path w="509905" h="330835">
                <a:moveTo>
                  <a:pt x="263880" y="266953"/>
                </a:moveTo>
                <a:lnTo>
                  <a:pt x="252697" y="268924"/>
                </a:lnTo>
                <a:lnTo>
                  <a:pt x="243455" y="274812"/>
                </a:lnTo>
                <a:lnTo>
                  <a:pt x="237095" y="283723"/>
                </a:lnTo>
                <a:lnTo>
                  <a:pt x="234556" y="294766"/>
                </a:lnTo>
                <a:lnTo>
                  <a:pt x="236512" y="305941"/>
                </a:lnTo>
                <a:lnTo>
                  <a:pt x="242395" y="315198"/>
                </a:lnTo>
                <a:lnTo>
                  <a:pt x="251311" y="321573"/>
                </a:lnTo>
                <a:lnTo>
                  <a:pt x="262369" y="324103"/>
                </a:lnTo>
                <a:lnTo>
                  <a:pt x="509765" y="330580"/>
                </a:lnTo>
                <a:lnTo>
                  <a:pt x="506796" y="324992"/>
                </a:lnTo>
                <a:lnTo>
                  <a:pt x="446506" y="324992"/>
                </a:lnTo>
                <a:lnTo>
                  <a:pt x="356666" y="269389"/>
                </a:lnTo>
                <a:lnTo>
                  <a:pt x="263880" y="266953"/>
                </a:lnTo>
                <a:close/>
              </a:path>
              <a:path w="509905" h="330835">
                <a:moveTo>
                  <a:pt x="356666" y="269389"/>
                </a:moveTo>
                <a:lnTo>
                  <a:pt x="446506" y="324992"/>
                </a:lnTo>
                <a:lnTo>
                  <a:pt x="453201" y="314198"/>
                </a:lnTo>
                <a:lnTo>
                  <a:pt x="436308" y="314198"/>
                </a:lnTo>
                <a:lnTo>
                  <a:pt x="413287" y="270874"/>
                </a:lnTo>
                <a:lnTo>
                  <a:pt x="356666" y="269389"/>
                </a:lnTo>
                <a:close/>
              </a:path>
              <a:path w="509905" h="330835">
                <a:moveTo>
                  <a:pt x="365883" y="96994"/>
                </a:moveTo>
                <a:lnTo>
                  <a:pt x="355003" y="100202"/>
                </a:lnTo>
                <a:lnTo>
                  <a:pt x="346236" y="107451"/>
                </a:lnTo>
                <a:lnTo>
                  <a:pt x="341090" y="117141"/>
                </a:lnTo>
                <a:lnTo>
                  <a:pt x="339944" y="128045"/>
                </a:lnTo>
                <a:lnTo>
                  <a:pt x="343179" y="138937"/>
                </a:lnTo>
                <a:lnTo>
                  <a:pt x="386683" y="220808"/>
                </a:lnTo>
                <a:lnTo>
                  <a:pt x="476592" y="276478"/>
                </a:lnTo>
                <a:lnTo>
                  <a:pt x="446506" y="324992"/>
                </a:lnTo>
                <a:lnTo>
                  <a:pt x="506796" y="324992"/>
                </a:lnTo>
                <a:lnTo>
                  <a:pt x="393649" y="112013"/>
                </a:lnTo>
                <a:lnTo>
                  <a:pt x="386448" y="103292"/>
                </a:lnTo>
                <a:lnTo>
                  <a:pt x="376778" y="98155"/>
                </a:lnTo>
                <a:lnTo>
                  <a:pt x="365883" y="96994"/>
                </a:lnTo>
                <a:close/>
              </a:path>
              <a:path w="509905" h="330835">
                <a:moveTo>
                  <a:pt x="413287" y="270874"/>
                </a:moveTo>
                <a:lnTo>
                  <a:pt x="436308" y="314198"/>
                </a:lnTo>
                <a:lnTo>
                  <a:pt x="462292" y="272161"/>
                </a:lnTo>
                <a:lnTo>
                  <a:pt x="413287" y="270874"/>
                </a:lnTo>
                <a:close/>
              </a:path>
              <a:path w="509905" h="330835">
                <a:moveTo>
                  <a:pt x="386683" y="220808"/>
                </a:moveTo>
                <a:lnTo>
                  <a:pt x="413287" y="270874"/>
                </a:lnTo>
                <a:lnTo>
                  <a:pt x="462292" y="272161"/>
                </a:lnTo>
                <a:lnTo>
                  <a:pt x="436308" y="314198"/>
                </a:lnTo>
                <a:lnTo>
                  <a:pt x="453201" y="314198"/>
                </a:lnTo>
                <a:lnTo>
                  <a:pt x="476592" y="276478"/>
                </a:lnTo>
                <a:lnTo>
                  <a:pt x="386683" y="220808"/>
                </a:lnTo>
                <a:close/>
              </a:path>
              <a:path w="509905" h="330835">
                <a:moveTo>
                  <a:pt x="30073" y="0"/>
                </a:moveTo>
                <a:lnTo>
                  <a:pt x="0" y="48640"/>
                </a:lnTo>
                <a:lnTo>
                  <a:pt x="356666" y="269389"/>
                </a:lnTo>
                <a:lnTo>
                  <a:pt x="413287" y="270874"/>
                </a:lnTo>
                <a:lnTo>
                  <a:pt x="386683" y="220808"/>
                </a:lnTo>
                <a:lnTo>
                  <a:pt x="30073" y="0"/>
                </a:lnTo>
                <a:close/>
              </a:path>
            </a:pathLst>
          </a:custGeom>
          <a:solidFill>
            <a:srgbClr val="FF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 txBox="1"/>
          <p:nvPr/>
        </p:nvSpPr>
        <p:spPr>
          <a:xfrm rot="21373639">
            <a:off x="447635" y="955777"/>
            <a:ext cx="517525" cy="301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dirty="0">
                <a:solidFill>
                  <a:srgbClr val="FF00FF"/>
                </a:solidFill>
                <a:latin typeface="微软雅黑"/>
                <a:cs typeface="微软雅黑"/>
              </a:rPr>
              <a:t>GRB</a:t>
            </a:r>
            <a:endParaRPr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92865" y="3989311"/>
            <a:ext cx="4716780" cy="2467342"/>
          </a:xfrm>
          <a:prstGeom prst="rect">
            <a:avLst/>
          </a:prstGeom>
          <a:solidFill>
            <a:srgbClr val="CCFFCC"/>
          </a:solidFill>
        </p:spPr>
        <p:txBody>
          <a:bodyPr vert="horz" wrap="square" lIns="0" tIns="66040" rIns="0" bIns="0" rtlCol="0">
            <a:spAutoFit/>
          </a:bodyPr>
          <a:lstStyle/>
          <a:p>
            <a:pPr marL="434975" indent="-342900">
              <a:spcBef>
                <a:spcPts val="520"/>
              </a:spcBef>
              <a:buFont typeface="Wingdings"/>
              <a:buChar char=""/>
              <a:tabLst>
                <a:tab pos="434975" algn="l"/>
                <a:tab pos="435609" algn="l"/>
              </a:tabLst>
            </a:pPr>
            <a:r>
              <a:rPr lang="en-US" sz="2000" b="1" spc="-5" dirty="0">
                <a:solidFill>
                  <a:prstClr val="black"/>
                </a:solidFill>
                <a:latin typeface="微软雅黑"/>
                <a:cs typeface="微软雅黑"/>
              </a:rPr>
              <a:t>Detector layout of each satellite</a:t>
            </a:r>
            <a:endParaRPr sz="2000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835660" lvl="1" indent="-286385">
              <a:spcBef>
                <a:spcPts val="830"/>
              </a:spcBef>
              <a:buFont typeface="Wingdings"/>
              <a:buChar char=""/>
              <a:tabLst>
                <a:tab pos="835660" algn="l"/>
                <a:tab pos="836294" algn="l"/>
              </a:tabLst>
            </a:pPr>
            <a:r>
              <a:rPr sz="1600" b="1" spc="-5" dirty="0">
                <a:solidFill>
                  <a:srgbClr val="0000FF"/>
                </a:solidFill>
                <a:latin typeface="微软雅黑"/>
                <a:cs typeface="微软雅黑"/>
              </a:rPr>
              <a:t>25 GRD</a:t>
            </a:r>
            <a:r>
              <a:rPr lang="en-US" sz="1600" b="1" spc="-5" dirty="0">
                <a:solidFill>
                  <a:srgbClr val="0000FF"/>
                </a:solidFill>
                <a:latin typeface="微软雅黑"/>
                <a:cs typeface="微软雅黑"/>
              </a:rPr>
              <a:t>s, 3 inch, 15 mm thickness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835660" lvl="1" indent="-286385">
              <a:spcBef>
                <a:spcPts val="765"/>
              </a:spcBef>
              <a:buFont typeface="Wingdings"/>
              <a:buChar char=""/>
              <a:tabLst>
                <a:tab pos="835660" algn="l"/>
                <a:tab pos="836294" algn="l"/>
              </a:tabLst>
            </a:pPr>
            <a:r>
              <a:rPr lang="en-US" altLang="zh-CN" sz="1600" b="1" spc="-5" dirty="0">
                <a:solidFill>
                  <a:srgbClr val="0000FF"/>
                </a:solidFill>
                <a:latin typeface="微软雅黑"/>
                <a:cs typeface="微软雅黑"/>
              </a:rPr>
              <a:t>8 </a:t>
            </a:r>
            <a:r>
              <a:rPr sz="1600" b="1" spc="-5" dirty="0">
                <a:solidFill>
                  <a:srgbClr val="0000FF"/>
                </a:solidFill>
                <a:latin typeface="微软雅黑"/>
                <a:cs typeface="微软雅黑"/>
              </a:rPr>
              <a:t>CPD</a:t>
            </a:r>
            <a:r>
              <a:rPr lang="en-US" sz="1600" b="1" spc="-5" dirty="0">
                <a:solidFill>
                  <a:srgbClr val="0000FF"/>
                </a:solidFill>
                <a:latin typeface="微软雅黑"/>
                <a:cs typeface="微软雅黑"/>
              </a:rPr>
              <a:t>s</a:t>
            </a:r>
            <a:r>
              <a:rPr lang="zh-CN" altLang="en-US" sz="1600" b="1" spc="-5" dirty="0">
                <a:solidFill>
                  <a:srgbClr val="0000FF"/>
                </a:solidFill>
                <a:latin typeface="微软雅黑"/>
                <a:cs typeface="微软雅黑"/>
              </a:rPr>
              <a:t>，</a:t>
            </a:r>
            <a:r>
              <a:rPr lang="en-US" altLang="zh-CN" sz="1600" b="1" spc="-5" dirty="0">
                <a:solidFill>
                  <a:srgbClr val="0000FF"/>
                </a:solidFill>
                <a:latin typeface="微软雅黑"/>
                <a:cs typeface="微软雅黑"/>
              </a:rPr>
              <a:t>16 cm</a:t>
            </a:r>
            <a:r>
              <a:rPr lang="en-US" altLang="zh-CN" sz="1600" b="1" spc="-5" baseline="30000" dirty="0">
                <a:solidFill>
                  <a:srgbClr val="0000FF"/>
                </a:solidFill>
                <a:latin typeface="微软雅黑"/>
                <a:cs typeface="微软雅黑"/>
              </a:rPr>
              <a:t>2</a:t>
            </a:r>
            <a:r>
              <a:rPr lang="en-US" altLang="zh-CN" sz="1600" b="1" spc="-5" dirty="0">
                <a:solidFill>
                  <a:srgbClr val="0000FF"/>
                </a:solidFill>
                <a:latin typeface="微软雅黑"/>
                <a:cs typeface="微软雅黑"/>
              </a:rPr>
              <a:t>/</a:t>
            </a:r>
            <a:r>
              <a:rPr lang="en-US" altLang="zh-CN" sz="1600" b="1" spc="-5" dirty="0" err="1">
                <a:solidFill>
                  <a:srgbClr val="0000FF"/>
                </a:solidFill>
                <a:latin typeface="微软雅黑"/>
                <a:cs typeface="微软雅黑"/>
              </a:rPr>
              <a:t>cpd</a:t>
            </a:r>
            <a:endParaRPr lang="en-US" sz="1600" b="1" spc="-5" dirty="0">
              <a:solidFill>
                <a:srgbClr val="0000FF"/>
              </a:solidFill>
              <a:latin typeface="微软雅黑"/>
              <a:cs typeface="微软雅黑"/>
            </a:endParaRPr>
          </a:p>
          <a:p>
            <a:pPr marL="835660" lvl="1" indent="-286385">
              <a:spcBef>
                <a:spcPts val="765"/>
              </a:spcBef>
              <a:buFont typeface="Wingdings"/>
              <a:buChar char=""/>
              <a:tabLst>
                <a:tab pos="835660" algn="l"/>
                <a:tab pos="836294" algn="l"/>
              </a:tabLst>
            </a:pPr>
            <a:r>
              <a:rPr lang="en-US" altLang="zh-CN" sz="1600" b="1" spc="-5" dirty="0">
                <a:solidFill>
                  <a:srgbClr val="7030A0"/>
                </a:solidFill>
                <a:latin typeface="微软雅黑"/>
              </a:rPr>
              <a:t>223°FoV</a:t>
            </a:r>
            <a:r>
              <a:rPr lang="zh-CN" altLang="en-US" sz="1600" b="1" spc="-5" dirty="0">
                <a:solidFill>
                  <a:srgbClr val="7030A0"/>
                </a:solidFill>
                <a:latin typeface="微软雅黑"/>
              </a:rPr>
              <a:t>，</a:t>
            </a:r>
            <a:r>
              <a:rPr lang="en-US" altLang="zh-CN" sz="1600" b="1" spc="-5" dirty="0">
                <a:solidFill>
                  <a:srgbClr val="7030A0"/>
                </a:solidFill>
                <a:latin typeface="微软雅黑"/>
              </a:rPr>
              <a:t> ~1 deg position error</a:t>
            </a:r>
          </a:p>
          <a:p>
            <a:pPr marL="835660" lvl="1" indent="-286385">
              <a:spcBef>
                <a:spcPts val="765"/>
              </a:spcBef>
              <a:buFont typeface="Wingdings"/>
              <a:buChar char=""/>
              <a:tabLst>
                <a:tab pos="835660" algn="l"/>
                <a:tab pos="836294" algn="l"/>
              </a:tabLst>
            </a:pPr>
            <a:r>
              <a:rPr lang="en-US" altLang="zh-CN" sz="1600" b="1" spc="-5" dirty="0">
                <a:solidFill>
                  <a:srgbClr val="7030A0"/>
                </a:solidFill>
                <a:latin typeface="微软雅黑"/>
              </a:rPr>
              <a:t>8 keV-4 MeV</a:t>
            </a:r>
            <a:r>
              <a:rPr lang="zh-CN" altLang="en-US" sz="1600" b="1" spc="-5" dirty="0">
                <a:solidFill>
                  <a:srgbClr val="7030A0"/>
                </a:solidFill>
                <a:latin typeface="微软雅黑"/>
              </a:rPr>
              <a:t>，</a:t>
            </a:r>
            <a:r>
              <a:rPr lang="en-US" altLang="zh-CN" sz="1600" b="1" spc="-5" dirty="0">
                <a:solidFill>
                  <a:srgbClr val="7030A0"/>
                </a:solidFill>
                <a:latin typeface="微软雅黑"/>
              </a:rPr>
              <a:t>75% efficiency@8keV </a:t>
            </a:r>
            <a:endParaRPr sz="1600" b="1" spc="-5" dirty="0">
              <a:solidFill>
                <a:srgbClr val="7030A0"/>
              </a:solidFill>
              <a:latin typeface="微软雅黑"/>
            </a:endParaRPr>
          </a:p>
          <a:p>
            <a:pPr marL="835660" lvl="1" indent="-286385">
              <a:spcBef>
                <a:spcPts val="830"/>
              </a:spcBef>
              <a:buFont typeface="Wingdings"/>
              <a:buChar char=""/>
              <a:tabLst>
                <a:tab pos="835660" algn="l"/>
                <a:tab pos="836294" algn="l"/>
              </a:tabLst>
            </a:pPr>
            <a:r>
              <a:rPr lang="en-US" sz="1600" b="1" spc="-5" dirty="0">
                <a:solidFill>
                  <a:srgbClr val="7030A0"/>
                </a:solidFill>
                <a:latin typeface="微软雅黑"/>
                <a:cs typeface="微软雅黑"/>
              </a:rPr>
              <a:t>C</a:t>
            </a:r>
            <a:r>
              <a:rPr sz="1600" b="1" spc="-5" dirty="0">
                <a:solidFill>
                  <a:srgbClr val="7030A0"/>
                </a:solidFill>
                <a:latin typeface="微软雅黑"/>
                <a:cs typeface="微软雅黑"/>
              </a:rPr>
              <a:t>ompact,</a:t>
            </a:r>
            <a:r>
              <a:rPr sz="1600" b="1" spc="-15" dirty="0">
                <a:solidFill>
                  <a:srgbClr val="7030A0"/>
                </a:solidFill>
                <a:latin typeface="微软雅黑"/>
                <a:cs typeface="微软雅黑"/>
              </a:rPr>
              <a:t> </a:t>
            </a:r>
            <a:r>
              <a:rPr sz="1600" b="1" spc="-10" dirty="0">
                <a:solidFill>
                  <a:srgbClr val="7030A0"/>
                </a:solidFill>
                <a:latin typeface="微软雅黑"/>
                <a:cs typeface="微软雅黑"/>
              </a:rPr>
              <a:t>HV-free</a:t>
            </a:r>
            <a:r>
              <a:rPr lang="en-US" altLang="zh-CN" sz="1600" b="1" spc="-10" dirty="0">
                <a:solidFill>
                  <a:srgbClr val="7030A0"/>
                </a:solidFill>
                <a:latin typeface="微软雅黑"/>
                <a:cs typeface="微软雅黑"/>
              </a:rPr>
              <a:t>, </a:t>
            </a:r>
            <a:endParaRPr sz="1600" dirty="0">
              <a:solidFill>
                <a:srgbClr val="7030A0"/>
              </a:solidFill>
              <a:latin typeface="微软雅黑"/>
              <a:cs typeface="微软雅黑"/>
            </a:endParaRPr>
          </a:p>
          <a:p>
            <a:pPr marL="835660" lvl="1" indent="-286385">
              <a:spcBef>
                <a:spcPts val="765"/>
              </a:spcBef>
              <a:buFont typeface="Wingdings"/>
              <a:buChar char=""/>
              <a:tabLst>
                <a:tab pos="835660" algn="l"/>
                <a:tab pos="836294" algn="l"/>
              </a:tabLst>
            </a:pP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pic>
        <p:nvPicPr>
          <p:cNvPr id="22" name="Picture 11" descr="所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906" y="0"/>
            <a:ext cx="1028094" cy="694063"/>
          </a:xfrm>
          <a:prstGeom prst="rect">
            <a:avLst/>
          </a:prstGeom>
        </p:spPr>
      </p:pic>
      <p:sp>
        <p:nvSpPr>
          <p:cNvPr id="24" name="灯片编号占位符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706398" y="4546176"/>
            <a:ext cx="363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Hemispherical compound eye design</a:t>
            </a:r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B22C8FE-FE8C-47F6-90D7-9A007622DCDC}"/>
              </a:ext>
            </a:extLst>
          </p:cNvPr>
          <p:cNvSpPr/>
          <p:nvPr/>
        </p:nvSpPr>
        <p:spPr>
          <a:xfrm>
            <a:off x="1001198" y="328133"/>
            <a:ext cx="729090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Detectors solution for microsatellite</a:t>
            </a:r>
            <a:endParaRPr lang="zh-CN" altLang="en-US" sz="3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D3D8235-DE77-4376-A99B-20555A1D4F32}"/>
              </a:ext>
            </a:extLst>
          </p:cNvPr>
          <p:cNvSpPr/>
          <p:nvPr/>
        </p:nvSpPr>
        <p:spPr>
          <a:xfrm>
            <a:off x="4640722" y="2167369"/>
            <a:ext cx="44689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C</a:t>
            </a:r>
            <a:r>
              <a:rPr lang="zh-CN" altLang="en-US" b="1" dirty="0"/>
              <a:t>onstraints of </a:t>
            </a:r>
            <a:r>
              <a:rPr lang="en-US" altLang="zh-CN" b="1" dirty="0"/>
              <a:t>micro</a:t>
            </a:r>
            <a:r>
              <a:rPr lang="zh-CN" altLang="en-US" b="1" dirty="0"/>
              <a:t>satellites </a:t>
            </a:r>
            <a:r>
              <a:rPr lang="en-US" altLang="zh-CN" b="1" dirty="0"/>
              <a:t>payload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Dimension &lt;50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Weight &lt;50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Power &lt;50 W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9671FC5-38D4-4442-ADFC-16AE2D8C8A07}"/>
              </a:ext>
            </a:extLst>
          </p:cNvPr>
          <p:cNvSpPr/>
          <p:nvPr/>
        </p:nvSpPr>
        <p:spPr>
          <a:xfrm>
            <a:off x="4640722" y="990656"/>
            <a:ext cx="4334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Why micro</a:t>
            </a:r>
            <a:r>
              <a:rPr lang="zh-CN" altLang="en-US" b="1" dirty="0"/>
              <a:t>satellites</a:t>
            </a:r>
            <a:r>
              <a:rPr lang="en-US" altLang="zh-CN" b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Cheap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Short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Two satellites launched by one rocket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DB68288-9D8F-41BE-88B6-609692688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855" y="4915508"/>
            <a:ext cx="2302670" cy="170066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FD9244DA-D4BB-4BC6-9F20-990B3F4658C9}"/>
              </a:ext>
            </a:extLst>
          </p:cNvPr>
          <p:cNvSpPr/>
          <p:nvPr/>
        </p:nvSpPr>
        <p:spPr>
          <a:xfrm>
            <a:off x="1780540" y="6271987"/>
            <a:ext cx="1157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i="1" dirty="0"/>
              <a:t>damsel-fly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FE93D6D-DBBF-4E58-8AD2-BDE8F63747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28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图片 3" descr="d5b9d93f7a4cde52(12-19-16-23-0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408" y="4650513"/>
            <a:ext cx="1755942" cy="164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3" descr="IMG_20190329_1502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607" y="4644661"/>
            <a:ext cx="1675457" cy="164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IMG_20190329_1502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04" y="4644661"/>
            <a:ext cx="1647059" cy="164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0" y="168831"/>
            <a:ext cx="91440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GRD  Structure</a:t>
            </a:r>
            <a:endPara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24591" name="Picture 5" descr="IMG_20190418_09515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41" b="-365"/>
          <a:stretch>
            <a:fillRect/>
          </a:stretch>
        </p:blipFill>
        <p:spPr bwMode="auto">
          <a:xfrm>
            <a:off x="5483693" y="4656330"/>
            <a:ext cx="1619134" cy="1635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23" y="4656330"/>
            <a:ext cx="1762876" cy="1636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图片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718" y="1378734"/>
            <a:ext cx="2326081" cy="236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831938" y="6291454"/>
            <a:ext cx="1722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Domestic crystal</a:t>
            </a:r>
          </a:p>
        </p:txBody>
      </p:sp>
      <p:sp>
        <p:nvSpPr>
          <p:cNvPr id="3" name="矩形 2"/>
          <p:cNvSpPr/>
          <p:nvPr/>
        </p:nvSpPr>
        <p:spPr>
          <a:xfrm>
            <a:off x="3764890" y="6291454"/>
            <a:ext cx="1311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Silicone pad</a:t>
            </a:r>
          </a:p>
        </p:txBody>
      </p:sp>
      <p:sp>
        <p:nvSpPr>
          <p:cNvPr id="4" name="矩形 3"/>
          <p:cNvSpPr/>
          <p:nvPr/>
        </p:nvSpPr>
        <p:spPr>
          <a:xfrm>
            <a:off x="5514445" y="6291454"/>
            <a:ext cx="1516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Reflective film</a:t>
            </a:r>
          </a:p>
        </p:txBody>
      </p:sp>
      <p:sp>
        <p:nvSpPr>
          <p:cNvPr id="24" name="矩形 23"/>
          <p:cNvSpPr/>
          <p:nvPr/>
        </p:nvSpPr>
        <p:spPr>
          <a:xfrm>
            <a:off x="7524778" y="6280170"/>
            <a:ext cx="1211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err="1"/>
              <a:t>SiPM</a:t>
            </a:r>
            <a:r>
              <a:rPr lang="en-US" altLang="zh-CN" dirty="0"/>
              <a:t> Array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1" y="665570"/>
            <a:ext cx="6307626" cy="3990184"/>
          </a:xfrm>
          <a:prstGeom prst="rect">
            <a:avLst/>
          </a:prstGeom>
        </p:spPr>
      </p:pic>
      <p:pic>
        <p:nvPicPr>
          <p:cNvPr id="28" name="Picture 11" descr="所标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15906" y="0"/>
            <a:ext cx="1028094" cy="694063"/>
          </a:xfrm>
          <a:prstGeom prst="rect">
            <a:avLst/>
          </a:prstGeom>
        </p:spPr>
      </p:pic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>
          <a:xfrm>
            <a:off x="6457950" y="6159137"/>
            <a:ext cx="2057400" cy="365125"/>
          </a:xfrm>
        </p:spPr>
        <p:txBody>
          <a:bodyPr/>
          <a:lstStyle/>
          <a:p>
            <a:fld id="{C7DCAB3B-7049-4CD7-97F4-4B3AD07FA394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BB6A3E14-9AF6-4FED-BA29-25A58C12D4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32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DE823D5-7419-4118-83B4-D17836FB9D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179" y="815024"/>
            <a:ext cx="2671505" cy="24384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05711"/>
            <a:ext cx="7886700" cy="434441"/>
          </a:xfrm>
        </p:spPr>
        <p:txBody>
          <a:bodyPr>
            <a:noAutofit/>
          </a:bodyPr>
          <a:lstStyle/>
          <a:p>
            <a:pPr marL="12700" algn="ctr"/>
            <a:r>
              <a:rPr lang="en-US" altLang="zh-CN" sz="3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Characteristics</a:t>
            </a:r>
            <a:endPara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5CF07-AFC9-436D-ABD4-286ADA292706}" type="slidenum">
              <a:rPr lang="zh-CN" altLang="en-US" smtClean="0"/>
              <a:t>12</a:t>
            </a:fld>
            <a:endParaRPr lang="zh-CN" altLang="en-US"/>
          </a:p>
        </p:txBody>
      </p:sp>
      <p:graphicFrame>
        <p:nvGraphicFramePr>
          <p:cNvPr id="8" name="内容占位符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9769451"/>
              </p:ext>
            </p:extLst>
          </p:nvPr>
        </p:nvGraphicFramePr>
        <p:xfrm>
          <a:off x="4351663" y="1707613"/>
          <a:ext cx="4704202" cy="3784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54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0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4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690">
                <a:tc>
                  <a:txBody>
                    <a:bodyPr/>
                    <a:lstStyle/>
                    <a:p>
                      <a:endParaRPr lang="zh-CN" altLang="en-US" sz="15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 err="1"/>
                        <a:t>SensL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Hamamatsu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FBK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205">
                <a:tc>
                  <a:txBody>
                    <a:bodyPr/>
                    <a:lstStyle/>
                    <a:p>
                      <a:r>
                        <a:rPr lang="en-US" altLang="zh-CN" sz="1500" dirty="0">
                          <a:solidFill>
                            <a:srgbClr val="0070C0"/>
                          </a:solidFill>
                        </a:rPr>
                        <a:t>Type</a:t>
                      </a:r>
                      <a:endParaRPr lang="zh-CN" altLang="en-US" sz="15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MicroFJ-60035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S14160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NUV-HD 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3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PDE </a:t>
                      </a:r>
                      <a:r>
                        <a:rPr lang="en-US" altLang="zh-CN" sz="1500" dirty="0">
                          <a:solidFill>
                            <a:schemeClr val="accent5"/>
                          </a:solidFill>
                        </a:rPr>
                        <a:t>(%)</a:t>
                      </a:r>
                      <a:endParaRPr lang="zh-CN" altLang="en-US" sz="1500" dirty="0">
                        <a:solidFill>
                          <a:schemeClr val="accent5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51 (Vbr+5V)</a:t>
                      </a:r>
                      <a:endParaRPr lang="zh-CN" alt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50 (Vbr+2.7V)</a:t>
                      </a:r>
                      <a:endParaRPr lang="zh-CN" alt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56  (Vbr+5V)</a:t>
                      </a:r>
                      <a:endParaRPr lang="zh-CN" alt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2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Dark count</a:t>
                      </a:r>
                      <a:r>
                        <a:rPr lang="en-US" altLang="zh-CN" sz="1500" baseline="0" dirty="0">
                          <a:solidFill>
                            <a:srgbClr val="FF0000"/>
                          </a:solidFill>
                        </a:rPr>
                        <a:t> rate </a:t>
                      </a:r>
                      <a:r>
                        <a:rPr lang="en-US" altLang="zh-CN" sz="1500" baseline="0" dirty="0">
                          <a:solidFill>
                            <a:srgbClr val="0070C0"/>
                          </a:solidFill>
                        </a:rPr>
                        <a:t>(</a:t>
                      </a:r>
                      <a:r>
                        <a:rPr lang="en-US" altLang="zh-CN" sz="1500" dirty="0">
                          <a:solidFill>
                            <a:srgbClr val="0070C0"/>
                          </a:solidFill>
                        </a:rPr>
                        <a:t>kHz/mm</a:t>
                      </a:r>
                      <a:r>
                        <a:rPr lang="en-US" altLang="zh-CN" sz="1500" baseline="30000" dirty="0">
                          <a:solidFill>
                            <a:srgbClr val="0070C0"/>
                          </a:solidFill>
                        </a:rPr>
                        <a:t>2</a:t>
                      </a:r>
                      <a:r>
                        <a:rPr lang="en-US" altLang="zh-CN" sz="1500" baseline="0" dirty="0">
                          <a:solidFill>
                            <a:srgbClr val="0070C0"/>
                          </a:solidFill>
                        </a:rPr>
                        <a:t>)</a:t>
                      </a:r>
                      <a:endParaRPr lang="zh-CN" altLang="en-US" sz="1500" baseline="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70 (Vbr+5V)</a:t>
                      </a:r>
                      <a:endParaRPr lang="zh-CN" alt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166 (Vbr+2.7V)</a:t>
                      </a:r>
                      <a:endParaRPr lang="zh-CN" alt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150 (Vbr+5V)</a:t>
                      </a:r>
                      <a:endParaRPr lang="zh-CN" alt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2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>
                          <a:solidFill>
                            <a:srgbClr val="0070C0"/>
                          </a:solidFill>
                        </a:rPr>
                        <a:t>Gain</a:t>
                      </a:r>
                      <a:endParaRPr lang="zh-CN" altLang="en-US" sz="15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/>
                        <a:t>6.0X10</a:t>
                      </a:r>
                      <a:r>
                        <a:rPr lang="en-US" altLang="zh-CN" sz="1500" baseline="30000" dirty="0"/>
                        <a:t>6 </a:t>
                      </a:r>
                      <a:r>
                        <a:rPr lang="en-US" altLang="zh-CN" sz="1500" dirty="0"/>
                        <a:t>(Vbr+5V)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/>
                        <a:t>2.5X10</a:t>
                      </a:r>
                      <a:r>
                        <a:rPr lang="en-US" altLang="zh-CN" sz="1500" baseline="30000" dirty="0"/>
                        <a:t>6 </a:t>
                      </a:r>
                      <a:r>
                        <a:rPr lang="en-US" altLang="zh-CN" sz="1500" dirty="0"/>
                        <a:t>(Vbr+2.7V)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/>
                        <a:t>3.5X10</a:t>
                      </a:r>
                      <a:r>
                        <a:rPr lang="en-US" altLang="zh-CN" sz="1500" baseline="30000" dirty="0"/>
                        <a:t>6 </a:t>
                      </a:r>
                      <a:r>
                        <a:rPr lang="en-US" altLang="zh-CN" sz="1500" dirty="0"/>
                        <a:t>(Vbr+4.5V)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2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Crosstalk</a:t>
                      </a:r>
                      <a:r>
                        <a:rPr lang="en-US" altLang="zh-CN" sz="1500" baseline="0" dirty="0">
                          <a:solidFill>
                            <a:srgbClr val="FF0000"/>
                          </a:solidFill>
                        </a:rPr>
                        <a:t> probability </a:t>
                      </a:r>
                      <a:r>
                        <a:rPr lang="en-US" altLang="zh-CN" sz="1500" baseline="0" dirty="0">
                          <a:solidFill>
                            <a:srgbClr val="0070C0"/>
                          </a:solidFill>
                        </a:rPr>
                        <a:t>(%)</a:t>
                      </a:r>
                      <a:endParaRPr lang="zh-CN" altLang="en-US" sz="15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20 (Vbr+5V)</a:t>
                      </a:r>
                      <a:endParaRPr lang="zh-CN" alt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7 (Vbr+2.7V)</a:t>
                      </a:r>
                      <a:endParaRPr lang="zh-CN" alt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altLang="zh-CN" sz="1500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altLang="zh-CN" sz="1500" dirty="0">
                          <a:solidFill>
                            <a:srgbClr val="FF0000"/>
                          </a:solidFill>
                        </a:rPr>
                        <a:t>(Vbr+5V)</a:t>
                      </a:r>
                      <a:endParaRPr lang="zh-CN" altLang="en-US" sz="1500" dirty="0">
                        <a:solidFill>
                          <a:srgbClr val="FF0000"/>
                        </a:solidFill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2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dirty="0">
                          <a:solidFill>
                            <a:srgbClr val="0070C0"/>
                          </a:solidFill>
                        </a:rPr>
                        <a:t>Break-down</a:t>
                      </a:r>
                      <a:r>
                        <a:rPr lang="en-US" altLang="zh-CN" sz="1500" baseline="0" dirty="0">
                          <a:solidFill>
                            <a:srgbClr val="0070C0"/>
                          </a:solidFill>
                        </a:rPr>
                        <a:t> voltage (V)</a:t>
                      </a:r>
                      <a:endParaRPr lang="zh-CN" altLang="en-US" sz="15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24.5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37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26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46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500" dirty="0">
                          <a:solidFill>
                            <a:srgbClr val="0070C0"/>
                          </a:solidFill>
                          <a:ea typeface="宋体" panose="02010600030101010101" pitchFamily="2" charset="-122"/>
                        </a:rPr>
                        <a:t>Δ</a:t>
                      </a:r>
                      <a:r>
                        <a:rPr lang="en-US" altLang="zh-CN" sz="1500" dirty="0" err="1">
                          <a:solidFill>
                            <a:srgbClr val="0070C0"/>
                          </a:solidFill>
                          <a:ea typeface="宋体" panose="02010600030101010101" pitchFamily="2" charset="-122"/>
                        </a:rPr>
                        <a:t>TVop</a:t>
                      </a:r>
                      <a:r>
                        <a:rPr lang="en-US" altLang="zh-CN" sz="1500" dirty="0">
                          <a:solidFill>
                            <a:srgbClr val="0070C0"/>
                          </a:solidFill>
                          <a:ea typeface="宋体" panose="02010600030101010101" pitchFamily="2" charset="-122"/>
                        </a:rPr>
                        <a:t>(mV/℃)</a:t>
                      </a:r>
                      <a:endParaRPr lang="zh-CN" altLang="en-US" sz="1500" dirty="0">
                        <a:solidFill>
                          <a:srgbClr val="0070C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21.5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34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altLang="zh-CN" sz="1500" dirty="0"/>
                        <a:t>20</a:t>
                      </a:r>
                      <a:endParaRPr lang="zh-CN" altLang="en-US" sz="15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矩形 4"/>
          <p:cNvSpPr/>
          <p:nvPr/>
        </p:nvSpPr>
        <p:spPr>
          <a:xfrm>
            <a:off x="111124" y="271898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Compact size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Large dynamic range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Single-photon sensitivity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High photon detection efficiency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Insusceptibility to magnetic fields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Solid, robust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altLang="zh-CN" dirty="0"/>
          </a:p>
        </p:txBody>
      </p:sp>
      <p:sp>
        <p:nvSpPr>
          <p:cNvPr id="6" name="矩形 5"/>
          <p:cNvSpPr/>
          <p:nvPr/>
        </p:nvSpPr>
        <p:spPr>
          <a:xfrm>
            <a:off x="0" y="454532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However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114431" y="55245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Optimization design for arrays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Low temperature -20</a:t>
            </a:r>
            <a:r>
              <a:rPr lang="en-US" altLang="zh-CN" baseline="30000" dirty="0"/>
              <a:t>o</a:t>
            </a:r>
            <a:r>
              <a:rPr lang="en-US" altLang="zh-CN" dirty="0"/>
              <a:t>C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dirty="0"/>
              <a:t>High light yield and fast crystals</a:t>
            </a:r>
          </a:p>
        </p:txBody>
      </p:sp>
      <p:pic>
        <p:nvPicPr>
          <p:cNvPr id="10" name="Picture 11" descr="所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15906" y="0"/>
            <a:ext cx="1028094" cy="694063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DBC00986-005A-48AC-B921-9B00E1503191}"/>
              </a:ext>
            </a:extLst>
          </p:cNvPr>
          <p:cNvSpPr/>
          <p:nvPr/>
        </p:nvSpPr>
        <p:spPr>
          <a:xfrm>
            <a:off x="228773" y="4811906"/>
            <a:ext cx="23439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FF0000"/>
                </a:solidFill>
              </a:rPr>
              <a:t>Radiation damage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</a:rPr>
              <a:t>DCR ~100 kHz/mm</a:t>
            </a:r>
            <a:r>
              <a:rPr lang="en-US" altLang="zh-CN" b="1" baseline="30000" dirty="0">
                <a:solidFill>
                  <a:srgbClr val="FF0000"/>
                </a:solidFill>
              </a:rPr>
              <a:t>2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1964C54-BBBC-4BC6-8712-616B0666FA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51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84412" y="195881"/>
            <a:ext cx="5992427" cy="405167"/>
          </a:xfrm>
        </p:spPr>
        <p:txBody>
          <a:bodyPr>
            <a:noAutofit/>
          </a:bodyPr>
          <a:lstStyle/>
          <a:p>
            <a:pPr marL="12700" algn="ctr"/>
            <a:r>
              <a:rPr lang="en-US" altLang="zh-CN" sz="3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SiPMs</a:t>
            </a: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array design</a:t>
            </a:r>
            <a:endPara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E865F-CF74-4C10-8F5D-B9C22475E0A7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344176" y="473405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SiPMs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Array design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Arranged evenly in a circular shape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Reflective film to improve photon collection efficiency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-20 </a:t>
            </a:r>
            <a:r>
              <a:rPr lang="en-US" altLang="zh-CN" sz="1600" baseline="30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C, to suppress the dark noise rate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4593748" y="4734055"/>
            <a:ext cx="45502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PreAmp</a:t>
            </a:r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design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Parallel for 16 chips, Sum in 4 groups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High gain and low gain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Independent power supply in two groups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</a:rPr>
              <a:t>Temperature feedback for supply voltage  </a:t>
            </a:r>
            <a:endParaRPr lang="zh-CN" altLang="en-US" sz="1600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9" name="Picture 11" descr="所标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906" y="0"/>
            <a:ext cx="1028094" cy="694063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5766BAE8-C62B-4322-B85E-9C913671C01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748" y="1276606"/>
            <a:ext cx="4381619" cy="29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6EBACC0-DA16-4A92-A533-E9D7D0F430A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58" y="967487"/>
            <a:ext cx="3520382" cy="35861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772840C-C40C-4E51-A018-93176A2497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62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D1A8D5-B8CF-43B5-B5E5-AFF9C63C5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0" y="315282"/>
            <a:ext cx="3733800" cy="780093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Waveform output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2DF173-FEB2-40D0-9D42-C2FE0F6B60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FB4F17-DC84-477C-AF60-4141C815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B229607-EE91-4C51-B37C-739570B2104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460500"/>
            <a:ext cx="7886700" cy="489585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11" descr="所标">
            <a:extLst>
              <a:ext uri="{FF2B5EF4-FFF2-40B4-BE49-F238E27FC236}">
                <a16:creationId xmlns:a16="http://schemas.microsoft.com/office/drawing/2014/main" id="{2AF2005C-2DAA-4344-8226-E9D6E7AC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C8D3D34-D228-40BD-A5A1-2A524A5984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721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C713-A404-4D7B-BCCD-10CD41C4A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5322" y="261446"/>
            <a:ext cx="6708632" cy="678768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Energy Spectrum and resolution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31B9686-0506-499E-9106-98DE70D5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06094FC-29A3-4255-9E0E-EF71F924478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22" y="1223284"/>
            <a:ext cx="5981328" cy="2842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8E46084-B8F0-4E8C-941B-4712D951773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22" y="4001294"/>
            <a:ext cx="5981328" cy="28109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2C7EE32-EF06-4AE0-891E-C8115B0B5329}"/>
              </a:ext>
            </a:extLst>
          </p:cNvPr>
          <p:cNvSpPr txBox="1"/>
          <p:nvPr/>
        </p:nvSpPr>
        <p:spPr>
          <a:xfrm>
            <a:off x="7137647" y="834501"/>
            <a:ext cx="1793289" cy="52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B6F5F32-6E10-490C-9C54-5B8B01E96ADB}"/>
              </a:ext>
            </a:extLst>
          </p:cNvPr>
          <p:cNvSpPr txBox="1"/>
          <p:nvPr/>
        </p:nvSpPr>
        <p:spPr>
          <a:xfrm>
            <a:off x="6685994" y="861903"/>
            <a:ext cx="2244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VS </a:t>
            </a:r>
            <a:r>
              <a:rPr lang="en-US" altLang="zh-CN"/>
              <a:t>PMT 6233</a:t>
            </a:r>
            <a:endParaRPr lang="zh-CN" altLang="en-US" dirty="0"/>
          </a:p>
        </p:txBody>
      </p:sp>
      <p:pic>
        <p:nvPicPr>
          <p:cNvPr id="9" name="Picture 11" descr="所标">
            <a:extLst>
              <a:ext uri="{FF2B5EF4-FFF2-40B4-BE49-F238E27FC236}">
                <a16:creationId xmlns:a16="http://schemas.microsoft.com/office/drawing/2014/main" id="{3974A7AA-04F9-4AE0-AE6C-601B42C4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BF775D-D998-458D-91EA-FAD92C391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06C37E6-E8BD-4440-BE7C-D872AF44C32D}"/>
              </a:ext>
            </a:extLst>
          </p:cNvPr>
          <p:cNvSpPr txBox="1"/>
          <p:nvPr/>
        </p:nvSpPr>
        <p:spPr>
          <a:xfrm rot="20428548">
            <a:off x="3811407" y="5417599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7F3F272-193A-4AD2-9891-B1DD03ED98ED}"/>
              </a:ext>
            </a:extLst>
          </p:cNvPr>
          <p:cNvSpPr txBox="1"/>
          <p:nvPr/>
        </p:nvSpPr>
        <p:spPr>
          <a:xfrm rot="20428548">
            <a:off x="3462532" y="2779472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46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D08DCE-AA10-4D52-A4B0-B274AAA00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458" y="227697"/>
            <a:ext cx="7169922" cy="1325563"/>
          </a:xfrm>
        </p:spPr>
        <p:txBody>
          <a:bodyPr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Low temperature performance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B3375C-E3FB-4168-B717-0CA45AADA9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8878500-7571-4120-9F9E-3526893AF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16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7377406-8A70-4F16-A475-BA322BEFFF7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9822"/>
            <a:ext cx="4525947" cy="3490574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4F51E09-6E38-4EA8-8A73-57142E5C34B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55" y="1792365"/>
            <a:ext cx="4428292" cy="37054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7" name="Picture 11" descr="所标">
            <a:extLst>
              <a:ext uri="{FF2B5EF4-FFF2-40B4-BE49-F238E27FC236}">
                <a16:creationId xmlns:a16="http://schemas.microsoft.com/office/drawing/2014/main" id="{280600FA-DABA-46A2-BEAB-FFD14C94C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D2529D4-E8E3-4A5F-9F71-723569E278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06389B2-ABCF-41D8-AFCF-E4C309894063}"/>
              </a:ext>
            </a:extLst>
          </p:cNvPr>
          <p:cNvSpPr txBox="1"/>
          <p:nvPr/>
        </p:nvSpPr>
        <p:spPr>
          <a:xfrm rot="20428548">
            <a:off x="1325382" y="4451644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86EEAC9-D936-4562-9F84-0D867A55AB19}"/>
              </a:ext>
            </a:extLst>
          </p:cNvPr>
          <p:cNvSpPr txBox="1"/>
          <p:nvPr/>
        </p:nvSpPr>
        <p:spPr>
          <a:xfrm rot="20428548">
            <a:off x="5961094" y="4355189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80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FAE61E-E36E-4418-ACF1-EDFF3F2FB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295920"/>
            <a:ext cx="7000875" cy="780093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Energy Spectrum of 5.9 keV X-ray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8491F0-E3EF-461B-AE29-FDD8E7D13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207A01-E36F-4A07-BC30-3FBE6EF9F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A8B94FE-31DB-4CD3-B92F-41578D4BD36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3" y="1555753"/>
            <a:ext cx="8620218" cy="462121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Picture 11" descr="所标">
            <a:extLst>
              <a:ext uri="{FF2B5EF4-FFF2-40B4-BE49-F238E27FC236}">
                <a16:creationId xmlns:a16="http://schemas.microsoft.com/office/drawing/2014/main" id="{E992C126-1F65-44E2-BC00-121C3D85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3E4BAF4-3B27-405A-8333-87B79EFE4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33F5AA5-F59A-4061-A5B3-1D59E5BBA84B}"/>
              </a:ext>
            </a:extLst>
          </p:cNvPr>
          <p:cNvSpPr txBox="1"/>
          <p:nvPr/>
        </p:nvSpPr>
        <p:spPr>
          <a:xfrm rot="20428548">
            <a:off x="3649482" y="4884199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509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D767B-6B4A-4CFA-BFE7-F5F45B68E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049" y="254874"/>
            <a:ext cx="5667375" cy="1325563"/>
          </a:xfrm>
        </p:spPr>
        <p:txBody>
          <a:bodyPr>
            <a:normAutofit/>
          </a:bodyPr>
          <a:lstStyle/>
          <a:p>
            <a:r>
              <a:rPr lang="zh-CN" altLang="en-US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Uniformity </a:t>
            </a: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performance </a:t>
            </a:r>
            <a:endParaRPr lang="zh-CN" altLang="en-US" sz="3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3E77B4-32F2-46CD-AC51-19ABFEEB5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18</a:t>
            </a:fld>
            <a:endParaRPr lang="zh-CN" altLang="en-US"/>
          </a:p>
        </p:txBody>
      </p:sp>
      <p:pic>
        <p:nvPicPr>
          <p:cNvPr id="5" name="Picture 2" descr="GECAM-GRD-PositionX-1">
            <a:extLst>
              <a:ext uri="{FF2B5EF4-FFF2-40B4-BE49-F238E27FC236}">
                <a16:creationId xmlns:a16="http://schemas.microsoft.com/office/drawing/2014/main" id="{F9D14599-4CE6-442D-8085-197F455A086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882" y="2178307"/>
            <a:ext cx="5880118" cy="373475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D3667B7-23DF-4617-898F-AF9F5661F56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1" y="2918219"/>
            <a:ext cx="3234572" cy="2396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1" descr="所标">
            <a:extLst>
              <a:ext uri="{FF2B5EF4-FFF2-40B4-BE49-F238E27FC236}">
                <a16:creationId xmlns:a16="http://schemas.microsoft.com/office/drawing/2014/main" id="{4419DA9D-F2C1-401F-BEEA-F9E17D3C8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E97D96-C345-4BC3-9906-7A5CAD9B9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7915562-8A1B-44B5-9DEF-01F8F58AB5E9}"/>
              </a:ext>
            </a:extLst>
          </p:cNvPr>
          <p:cNvSpPr txBox="1"/>
          <p:nvPr/>
        </p:nvSpPr>
        <p:spPr>
          <a:xfrm rot="20428548">
            <a:off x="5233791" y="4813491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194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GRD-mode1">
            <a:extLst>
              <a:ext uri="{FF2B5EF4-FFF2-40B4-BE49-F238E27FC236}">
                <a16:creationId xmlns:a16="http://schemas.microsoft.com/office/drawing/2014/main" id="{49B4E77A-EFB5-47B2-981B-D0A903AA64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02" y="1628544"/>
            <a:ext cx="8549195" cy="4802185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B1F3525-3BF7-4EF4-8A88-915A0C6F2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257" y="484507"/>
            <a:ext cx="7089236" cy="1033464"/>
          </a:xfrm>
        </p:spPr>
        <p:txBody>
          <a:bodyPr>
            <a:normAutofit/>
          </a:bodyPr>
          <a:lstStyle/>
          <a:p>
            <a:r>
              <a:rPr lang="en-US" altLang="zh-CN" sz="3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</a:t>
            </a: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Full-array/Semi-array performance</a:t>
            </a:r>
            <a:endPara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F31F58-5190-4858-B83E-6E1EAF914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19</a:t>
            </a:fld>
            <a:endParaRPr lang="zh-CN" altLang="en-US"/>
          </a:p>
        </p:txBody>
      </p:sp>
      <p:pic>
        <p:nvPicPr>
          <p:cNvPr id="8" name="Picture 11" descr="所标">
            <a:extLst>
              <a:ext uri="{FF2B5EF4-FFF2-40B4-BE49-F238E27FC236}">
                <a16:creationId xmlns:a16="http://schemas.microsoft.com/office/drawing/2014/main" id="{38B7BE89-F4EC-4C9E-AE2B-9F08DD57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94F2422-4268-4DDC-8A7B-142438C3A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7FACC4D-C653-4088-81F8-CBFA82234B06}"/>
              </a:ext>
            </a:extLst>
          </p:cNvPr>
          <p:cNvSpPr txBox="1"/>
          <p:nvPr/>
        </p:nvSpPr>
        <p:spPr>
          <a:xfrm rot="20428548">
            <a:off x="3811407" y="5417599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50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572459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Introduction</a:t>
            </a: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Status of GECAM</a:t>
            </a: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Detectors solution</a:t>
            </a:r>
          </a:p>
          <a:p>
            <a:r>
              <a:rPr lang="en-US" altLang="zh-CN" sz="24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SiPMs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array design</a:t>
            </a: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Performance </a:t>
            </a: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Radiation damage</a:t>
            </a: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Summary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6" name="Picture 11" descr="所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FE032C0-2C09-46C9-AB48-918B61737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614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02451-0AE2-4561-B899-092B14534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370599"/>
            <a:ext cx="5838825" cy="646928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Radiation damage on orbit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7EA473-D3F8-4744-8913-FC9EE4A19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D65FD54-16DF-422C-A753-F8C859645C1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2" y="1149747"/>
            <a:ext cx="4538154" cy="22792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DC16484-EE3C-4370-B09D-276B8633AC6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12" y="3745184"/>
            <a:ext cx="4147536" cy="2896393"/>
          </a:xfrm>
          <a:prstGeom prst="rect">
            <a:avLst/>
          </a:prstGeom>
        </p:spPr>
      </p:pic>
      <p:pic>
        <p:nvPicPr>
          <p:cNvPr id="9" name="Picture 34">
            <a:extLst>
              <a:ext uri="{FF2B5EF4-FFF2-40B4-BE49-F238E27FC236}">
                <a16:creationId xmlns:a16="http://schemas.microsoft.com/office/drawing/2014/main" id="{CAFF5B15-58FF-4DEE-BDF3-A0229D2323A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9275" y="1149747"/>
            <a:ext cx="4085948" cy="2516731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A3222B6-1468-4C26-9AAB-6EE1F841BB1D}"/>
              </a:ext>
            </a:extLst>
          </p:cNvPr>
          <p:cNvSpPr/>
          <p:nvPr/>
        </p:nvSpPr>
        <p:spPr>
          <a:xfrm>
            <a:off x="4802314" y="4272750"/>
            <a:ext cx="402597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Average equivalent </a:t>
            </a:r>
            <a:r>
              <a:rPr lang="en-US" altLang="zh-CN" dirty="0"/>
              <a:t>Al </a:t>
            </a:r>
            <a:r>
              <a:rPr lang="zh-CN" altLang="en-US" dirty="0"/>
              <a:t>thickness </a:t>
            </a:r>
            <a:r>
              <a:rPr lang="en-US" altLang="zh-CN" dirty="0"/>
              <a:t>21.5 mm</a:t>
            </a:r>
          </a:p>
          <a:p>
            <a:r>
              <a:rPr lang="en-US" altLang="zh-CN" dirty="0"/>
              <a:t>Equivalent 10 MeV proton fluence</a:t>
            </a:r>
          </a:p>
          <a:p>
            <a:r>
              <a:rPr lang="en-US" altLang="zh-CN" b="1" dirty="0"/>
              <a:t>1.5E+09 (cm</a:t>
            </a:r>
            <a:r>
              <a:rPr lang="en-US" altLang="zh-CN" b="1" baseline="30000" dirty="0"/>
              <a:t>-2</a:t>
            </a:r>
            <a:r>
              <a:rPr lang="en-US" altLang="zh-CN" b="1" dirty="0"/>
              <a:t>) 3y</a:t>
            </a:r>
          </a:p>
          <a:p>
            <a:r>
              <a:rPr lang="en-US" altLang="zh-CN" b="1" dirty="0"/>
              <a:t>2.5E+09 (cm</a:t>
            </a:r>
            <a:r>
              <a:rPr lang="en-US" altLang="zh-CN" b="1" baseline="30000" dirty="0"/>
              <a:t>-2</a:t>
            </a:r>
            <a:r>
              <a:rPr lang="en-US" altLang="zh-CN" b="1" dirty="0"/>
              <a:t>) 5y</a:t>
            </a:r>
          </a:p>
          <a:p>
            <a:r>
              <a:rPr lang="en-US" altLang="zh-CN" dirty="0"/>
              <a:t>DCR threshold current  will increase</a:t>
            </a:r>
            <a:endParaRPr lang="zh-CN" altLang="en-US" dirty="0"/>
          </a:p>
        </p:txBody>
      </p:sp>
      <p:pic>
        <p:nvPicPr>
          <p:cNvPr id="11" name="Picture 11" descr="所标">
            <a:extLst>
              <a:ext uri="{FF2B5EF4-FFF2-40B4-BE49-F238E27FC236}">
                <a16:creationId xmlns:a16="http://schemas.microsoft.com/office/drawing/2014/main" id="{3AF66610-22F7-43A8-A5BB-11CE675C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762A6A5-0BEE-4FC2-AF6C-C7128B1E36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8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8123A3-5224-4AAB-8847-654A46F02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6437" y="300193"/>
            <a:ext cx="6061238" cy="859992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Baseline fluctuation increase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84651E91-1DDC-4032-B690-ACF0D1EE6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345" y="2663473"/>
            <a:ext cx="2738977" cy="3486854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43F8F6-9226-4A76-9C14-3CF821198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9D4E1FA-3816-47BD-AF39-AD5AA7D07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30" y="1374617"/>
            <a:ext cx="4251985" cy="52978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44029B-A6B6-46A6-93AE-FEDE639147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287" y="1374618"/>
            <a:ext cx="4161508" cy="5297806"/>
          </a:xfrm>
          <a:prstGeom prst="rect">
            <a:avLst/>
          </a:prstGeom>
        </p:spPr>
      </p:pic>
      <p:pic>
        <p:nvPicPr>
          <p:cNvPr id="13" name="Picture 11" descr="所标">
            <a:extLst>
              <a:ext uri="{FF2B5EF4-FFF2-40B4-BE49-F238E27FC236}">
                <a16:creationId xmlns:a16="http://schemas.microsoft.com/office/drawing/2014/main" id="{E14820BD-8C2C-4B2D-8404-AEAD17D59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26A755D-512E-4FDC-AD93-74609FEDC9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C9AA97C9-0D32-41DA-82A6-838974109EA0}"/>
              </a:ext>
            </a:extLst>
          </p:cNvPr>
          <p:cNvSpPr txBox="1"/>
          <p:nvPr/>
        </p:nvSpPr>
        <p:spPr>
          <a:xfrm rot="20428548">
            <a:off x="3811407" y="5417599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765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1142296-C856-4220-B137-C671EEC79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51" y="959950"/>
            <a:ext cx="8504808" cy="576152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37A26FF-0385-4E9D-B902-F9A4417E8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03" y="4120864"/>
            <a:ext cx="7518193" cy="2737136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7D8EE5A-828E-4389-94F2-84EFA0AF9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025" y="402123"/>
            <a:ext cx="5981700" cy="557827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Threshold increase on-orbit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934C4C-1403-43E3-A5B2-EAC25BCCCA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183" y="5167869"/>
            <a:ext cx="2965004" cy="466280"/>
          </a:xfrm>
        </p:spPr>
        <p:txBody>
          <a:bodyPr>
            <a:noAutofit/>
          </a:bodyPr>
          <a:lstStyle/>
          <a:p>
            <a:r>
              <a:rPr lang="en-US" altLang="zh-CN" sz="2400" b="1" dirty="0"/>
              <a:t>25 keV/y increment</a:t>
            </a:r>
            <a:endParaRPr lang="zh-CN" altLang="en-US" sz="2400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5B4B49-17F3-4392-AFB0-13815CA0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6" name="Picture 11" descr="所标">
            <a:extLst>
              <a:ext uri="{FF2B5EF4-FFF2-40B4-BE49-F238E27FC236}">
                <a16:creationId xmlns:a16="http://schemas.microsoft.com/office/drawing/2014/main" id="{BFAF65DD-5AE0-4168-ADA0-DE2424936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E1C9585-9DEA-4F45-A70F-A7BC77A658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BB53072-24A4-4E16-87A5-CFAF927B669A}"/>
              </a:ext>
            </a:extLst>
          </p:cNvPr>
          <p:cNvSpPr txBox="1"/>
          <p:nvPr/>
        </p:nvSpPr>
        <p:spPr>
          <a:xfrm rot="20428548">
            <a:off x="3871485" y="2523352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FB22B56-C118-411D-A841-B59B1612A642}"/>
              </a:ext>
            </a:extLst>
          </p:cNvPr>
          <p:cNvSpPr txBox="1"/>
          <p:nvPr/>
        </p:nvSpPr>
        <p:spPr>
          <a:xfrm rot="20428548">
            <a:off x="4007107" y="5646484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773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1E9320C-2FA5-46F0-8794-D340A539C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17" y="215869"/>
            <a:ext cx="7886700" cy="641350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Characterization of </a:t>
            </a:r>
            <a:r>
              <a:rPr lang="en-US" altLang="zh-CN" sz="28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SiPMs</a:t>
            </a:r>
            <a:r>
              <a:rPr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with neutron 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16592A-9875-4539-ADBE-04FB5475F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DBD190D-5753-4F3E-8688-1A63237D021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24" y="777875"/>
            <a:ext cx="7229475" cy="35020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C2A1C2F-B595-4750-9909-A1AB5F0A71B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4" y="4029075"/>
            <a:ext cx="3849373" cy="282892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B8319DE-3B2D-40DB-914F-EC5AFE0FC54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15" y="4146551"/>
            <a:ext cx="2503805" cy="2392362"/>
          </a:xfrm>
          <a:prstGeom prst="rect">
            <a:avLst/>
          </a:prstGeom>
        </p:spPr>
      </p:pic>
      <p:pic>
        <p:nvPicPr>
          <p:cNvPr id="8" name="Picture 11" descr="所标">
            <a:extLst>
              <a:ext uri="{FF2B5EF4-FFF2-40B4-BE49-F238E27FC236}">
                <a16:creationId xmlns:a16="http://schemas.microsoft.com/office/drawing/2014/main" id="{021158CB-3F63-4463-BE84-C126BB707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7BE8156-EB61-4A6B-803A-CA524A741B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52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4C23570-3BBE-4AC6-87AF-64D5E38D7E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38" y="905232"/>
            <a:ext cx="7886700" cy="5743217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B935A46-7DEA-4FAE-B471-8276CDE989B5}"/>
              </a:ext>
            </a:extLst>
          </p:cNvPr>
          <p:cNvSpPr/>
          <p:nvPr/>
        </p:nvSpPr>
        <p:spPr>
          <a:xfrm>
            <a:off x="6089479" y="2693246"/>
            <a:ext cx="45719" cy="3155104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F5874306-BD12-4DAD-A42C-C139D2C85B0C}"/>
              </a:ext>
            </a:extLst>
          </p:cNvPr>
          <p:cNvCxnSpPr>
            <a:cxnSpLocks/>
          </p:cNvCxnSpPr>
          <p:nvPr/>
        </p:nvCxnSpPr>
        <p:spPr>
          <a:xfrm flipV="1">
            <a:off x="5854565" y="2693246"/>
            <a:ext cx="376960" cy="23669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32BABE0C-85D2-4C90-BF8C-0A42D9D3539F}"/>
              </a:ext>
            </a:extLst>
          </p:cNvPr>
          <p:cNvSpPr/>
          <p:nvPr/>
        </p:nvSpPr>
        <p:spPr>
          <a:xfrm>
            <a:off x="1752600" y="2785742"/>
            <a:ext cx="4478925" cy="45719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8415F6C7-1543-4FD4-8AFB-45626620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882" y="300393"/>
            <a:ext cx="8260768" cy="692149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Current increases with the radiation</a:t>
            </a:r>
            <a:endPara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8C4F19-C6C9-4310-802C-B2E50E8AB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03C088A-54FF-4DE6-9FD9-B4F3A98F5E2F}"/>
              </a:ext>
            </a:extLst>
          </p:cNvPr>
          <p:cNvSpPr/>
          <p:nvPr/>
        </p:nvSpPr>
        <p:spPr>
          <a:xfrm>
            <a:off x="6329913" y="3562350"/>
            <a:ext cx="2446824" cy="25237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FF0000"/>
                </a:solidFill>
              </a:rPr>
              <a:t>3-year radiation dose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en-US" altLang="zh-CN" sz="2000" b="1" dirty="0">
                <a:solidFill>
                  <a:srgbClr val="FF0000"/>
                </a:solidFill>
              </a:rPr>
              <a:t>6.0x10^9 n/cm2</a:t>
            </a:r>
          </a:p>
          <a:p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en-US" altLang="zh-CN" sz="2000" b="1" dirty="0">
                <a:solidFill>
                  <a:srgbClr val="FF0000"/>
                </a:solidFill>
              </a:rPr>
              <a:t>-20 ℃ 27.5V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r>
              <a:rPr lang="en-US" altLang="zh-CN" sz="2000" b="1" dirty="0">
                <a:solidFill>
                  <a:srgbClr val="FF0000"/>
                </a:solidFill>
              </a:rPr>
              <a:t>Current ~0.2 mA</a:t>
            </a:r>
          </a:p>
          <a:p>
            <a:endParaRPr lang="en-US" altLang="zh-CN" sz="2000" b="1" dirty="0">
              <a:solidFill>
                <a:srgbClr val="FF0000"/>
              </a:solidFill>
            </a:endParaRPr>
          </a:p>
          <a:p>
            <a:r>
              <a:rPr lang="en-US" altLang="zh-CN" sz="2000" b="1" dirty="0">
                <a:solidFill>
                  <a:srgbClr val="FF0000"/>
                </a:solidFill>
              </a:rPr>
              <a:t>0.32 mA/day</a:t>
            </a:r>
            <a:endParaRPr lang="zh-CN" altLang="en-US" sz="2000" b="1" dirty="0">
              <a:solidFill>
                <a:srgbClr val="FF0000"/>
              </a:solidFill>
            </a:endParaRPr>
          </a:p>
          <a:p>
            <a:endParaRPr lang="en-US" altLang="zh-CN" b="1" dirty="0"/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96953007-8D99-406B-9FEE-C73E5808E4EF}"/>
              </a:ext>
            </a:extLst>
          </p:cNvPr>
          <p:cNvCxnSpPr>
            <a:cxnSpLocks/>
          </p:cNvCxnSpPr>
          <p:nvPr/>
        </p:nvCxnSpPr>
        <p:spPr>
          <a:xfrm flipH="1">
            <a:off x="7858126" y="1514475"/>
            <a:ext cx="33337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F054B41C-30EE-48C6-A8FC-F5989FA95E9B}"/>
              </a:ext>
            </a:extLst>
          </p:cNvPr>
          <p:cNvSpPr/>
          <p:nvPr/>
        </p:nvSpPr>
        <p:spPr>
          <a:xfrm>
            <a:off x="8127419" y="1329809"/>
            <a:ext cx="842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3-year </a:t>
            </a:r>
            <a:endParaRPr lang="zh-CN" altLang="en-US" dirty="0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D67D27A4-A4F5-453A-9A5D-09E47298D207}"/>
              </a:ext>
            </a:extLst>
          </p:cNvPr>
          <p:cNvCxnSpPr>
            <a:cxnSpLocks/>
          </p:cNvCxnSpPr>
          <p:nvPr/>
        </p:nvCxnSpPr>
        <p:spPr>
          <a:xfrm flipH="1">
            <a:off x="7862889" y="1800225"/>
            <a:ext cx="33337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>
            <a:extLst>
              <a:ext uri="{FF2B5EF4-FFF2-40B4-BE49-F238E27FC236}">
                <a16:creationId xmlns:a16="http://schemas.microsoft.com/office/drawing/2014/main" id="{BAAAD28E-5D06-49C0-9E09-0E7C959F1879}"/>
              </a:ext>
            </a:extLst>
          </p:cNvPr>
          <p:cNvSpPr/>
          <p:nvPr/>
        </p:nvSpPr>
        <p:spPr>
          <a:xfrm>
            <a:off x="8127419" y="1638142"/>
            <a:ext cx="842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</a:t>
            </a:r>
            <a:r>
              <a:rPr lang="zh-CN" altLang="en-US" b="1" dirty="0">
                <a:solidFill>
                  <a:srgbClr val="FF0000"/>
                </a:solidFill>
              </a:rPr>
              <a:t>-year </a:t>
            </a:r>
            <a:endParaRPr lang="zh-CN" altLang="en-US" dirty="0"/>
          </a:p>
        </p:txBody>
      </p: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4562F284-3DD1-47A6-8D44-6EB94CF3F4DF}"/>
              </a:ext>
            </a:extLst>
          </p:cNvPr>
          <p:cNvCxnSpPr>
            <a:cxnSpLocks/>
          </p:cNvCxnSpPr>
          <p:nvPr/>
        </p:nvCxnSpPr>
        <p:spPr>
          <a:xfrm>
            <a:off x="6045220" y="2454696"/>
            <a:ext cx="1" cy="3310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>
            <a:extLst>
              <a:ext uri="{FF2B5EF4-FFF2-40B4-BE49-F238E27FC236}">
                <a16:creationId xmlns:a16="http://schemas.microsoft.com/office/drawing/2014/main" id="{596B17BA-3D65-49B0-8E23-F0D91AD7BB1E}"/>
              </a:ext>
            </a:extLst>
          </p:cNvPr>
          <p:cNvSpPr/>
          <p:nvPr/>
        </p:nvSpPr>
        <p:spPr>
          <a:xfrm>
            <a:off x="6037281" y="2366861"/>
            <a:ext cx="825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-20 ℃ </a:t>
            </a:r>
            <a:endParaRPr lang="zh-CN" altLang="en-US" dirty="0"/>
          </a:p>
        </p:txBody>
      </p:sp>
      <p:pic>
        <p:nvPicPr>
          <p:cNvPr id="38" name="Picture 11" descr="所标">
            <a:extLst>
              <a:ext uri="{FF2B5EF4-FFF2-40B4-BE49-F238E27FC236}">
                <a16:creationId xmlns:a16="http://schemas.microsoft.com/office/drawing/2014/main" id="{9B82AE36-8438-4031-BAC4-85EEBD0BC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658A577-7815-4C19-A79D-3B06EEFA99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  <p:sp>
        <p:nvSpPr>
          <p:cNvPr id="40" name="文本框 39">
            <a:extLst>
              <a:ext uri="{FF2B5EF4-FFF2-40B4-BE49-F238E27FC236}">
                <a16:creationId xmlns:a16="http://schemas.microsoft.com/office/drawing/2014/main" id="{4D5277B2-7BAD-43D9-9814-0589299440A8}"/>
              </a:ext>
            </a:extLst>
          </p:cNvPr>
          <p:cNvSpPr txBox="1"/>
          <p:nvPr/>
        </p:nvSpPr>
        <p:spPr>
          <a:xfrm rot="20428548">
            <a:off x="3811407" y="5417599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6846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F21960-8BF7-445B-B172-F96302BB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651" y="421224"/>
            <a:ext cx="5495773" cy="806449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Current increase on-orbit   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31EA6CCD-EF6A-494A-984E-C5EAA9664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0" y="1362075"/>
            <a:ext cx="8807114" cy="5359401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254887-1A46-451F-B15C-323B4DE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7B85A80-1AF2-4A98-986E-57D1ECF0DCEC}"/>
              </a:ext>
            </a:extLst>
          </p:cNvPr>
          <p:cNvSpPr txBox="1"/>
          <p:nvPr/>
        </p:nvSpPr>
        <p:spPr>
          <a:xfrm>
            <a:off x="7086600" y="3436422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66FF"/>
                </a:solidFill>
              </a:rPr>
              <a:t>27.5 V</a:t>
            </a:r>
            <a:endParaRPr lang="zh-CN" altLang="en-US" b="1" dirty="0">
              <a:solidFill>
                <a:srgbClr val="FF66FF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139B2DE-2266-47CE-BCEB-9F2AFAD43B75}"/>
              </a:ext>
            </a:extLst>
          </p:cNvPr>
          <p:cNvSpPr txBox="1"/>
          <p:nvPr/>
        </p:nvSpPr>
        <p:spPr>
          <a:xfrm>
            <a:off x="6791325" y="2502972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B050"/>
                </a:solidFill>
              </a:rPr>
              <a:t>28.0 V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1656884-5ABD-426E-80A9-BD3803A791F1}"/>
              </a:ext>
            </a:extLst>
          </p:cNvPr>
          <p:cNvSpPr txBox="1"/>
          <p:nvPr/>
        </p:nvSpPr>
        <p:spPr>
          <a:xfrm>
            <a:off x="3371850" y="4750872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28.2 V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0" name="Picture 11" descr="所标">
            <a:extLst>
              <a:ext uri="{FF2B5EF4-FFF2-40B4-BE49-F238E27FC236}">
                <a16:creationId xmlns:a16="http://schemas.microsoft.com/office/drawing/2014/main" id="{9C94A57C-6C3F-4050-ABDE-C85212131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B767021-6A9F-4585-A9FC-494A0E55DE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9413D359-DFDD-4571-A83C-906F66B1E1BE}"/>
              </a:ext>
            </a:extLst>
          </p:cNvPr>
          <p:cNvSpPr txBox="1"/>
          <p:nvPr/>
        </p:nvSpPr>
        <p:spPr>
          <a:xfrm rot="20428548">
            <a:off x="3811407" y="5417599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005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Summary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>
            <a:normAutofit/>
          </a:bodyPr>
          <a:lstStyle/>
          <a:p>
            <a:r>
              <a:rPr lang="en-US" altLang="zh-CN" sz="2400" b="1" dirty="0"/>
              <a:t>GECAM has been launched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/>
              <a:t>Power supply problem, one satellite part time running, 70% of all sky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sz="2400" dirty="0"/>
              <a:t>Near real-time downlink capability</a:t>
            </a:r>
          </a:p>
          <a:p>
            <a:r>
              <a:rPr lang="en-US" altLang="zh-CN" sz="2400" b="1" dirty="0"/>
              <a:t>A dedicated </a:t>
            </a:r>
            <a:r>
              <a:rPr lang="en-US" altLang="zh-CN" sz="2400" b="1" dirty="0" err="1"/>
              <a:t>SiPMs</a:t>
            </a:r>
            <a:r>
              <a:rPr lang="en-US" altLang="zh-CN" sz="2400" b="1" dirty="0"/>
              <a:t> array designed for GRD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altLang="zh-CN" sz="2400" dirty="0"/>
              <a:t>Performs well except for radiation damage issues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en-US" altLang="zh-CN" sz="2400" dirty="0"/>
              <a:t>Threshold increase 25 keV/year @-20 </a:t>
            </a:r>
            <a:r>
              <a:rPr lang="zh-CN" altLang="en-US" sz="2400" dirty="0"/>
              <a:t>℃</a:t>
            </a:r>
            <a:r>
              <a:rPr lang="en-US" altLang="zh-CN" sz="2400" dirty="0"/>
              <a:t>, 27.5 V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lvl="0"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lvl="0"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lvl="0"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lvl="0">
              <a:buFont typeface="Wingdings" panose="05000000000000000000" pitchFamily="2" charset="2"/>
              <a:buChar char="Ø"/>
            </a:pPr>
            <a:endParaRPr lang="en-US" altLang="zh-CN" sz="2400" dirty="0"/>
          </a:p>
          <a:p>
            <a:pPr marL="0" lvl="0" indent="0">
              <a:buNone/>
            </a:pPr>
            <a:endParaRPr lang="en-US" altLang="zh-CN" sz="2400" dirty="0"/>
          </a:p>
          <a:p>
            <a:pPr lvl="0">
              <a:buFont typeface="Wingdings" panose="05000000000000000000" pitchFamily="2" charset="2"/>
              <a:buChar char="Ø"/>
            </a:pPr>
            <a:endParaRPr lang="en-US" altLang="zh-CN" sz="24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5" name="Picture 11" descr="所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906" y="0"/>
            <a:ext cx="1028094" cy="69406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92CCFC8-8B9D-48F1-8AC2-E6BF3F350E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5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36019" y="3136250"/>
            <a:ext cx="7471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Thanks for your attention</a:t>
            </a:r>
            <a:endParaRPr lang="zh-CN" altLang="en-US" sz="4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092848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429648-AE26-4F4F-BB5D-AB0DBD658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9231"/>
            <a:ext cx="7886700" cy="662781"/>
          </a:xfrm>
        </p:spPr>
        <p:txBody>
          <a:bodyPr>
            <a:normAutofit fontScale="90000"/>
          </a:bodyPr>
          <a:lstStyle/>
          <a:p>
            <a:r>
              <a:rPr lang="en-US" altLang="zh-CN" b="1" dirty="0"/>
              <a:t>Annealing effect and low temperature suppress</a:t>
            </a:r>
            <a:endParaRPr lang="zh-CN" altLang="en-US" b="1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481C65D-FE01-4468-A787-D3A7C055B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28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A33D936-2FDB-4F78-B9D5-9D07F47A6F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1" y="1161256"/>
            <a:ext cx="7267574" cy="568007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5A03744-C61F-467C-BACD-B9BE8E6DC931}"/>
              </a:ext>
            </a:extLst>
          </p:cNvPr>
          <p:cNvSpPr txBox="1"/>
          <p:nvPr/>
        </p:nvSpPr>
        <p:spPr>
          <a:xfrm rot="20428548">
            <a:off x="3811407" y="5417599"/>
            <a:ext cx="2218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i="1" dirty="0">
                <a:solidFill>
                  <a:schemeClr val="bg2"/>
                </a:solidFill>
              </a:rPr>
              <a:t>preliminary</a:t>
            </a:r>
            <a:endParaRPr lang="zh-CN" altLang="en-US" sz="3200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42EDB37B-2784-461D-8D2A-8543F45148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28" y="1104524"/>
            <a:ext cx="2915514" cy="2245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5F588EA-5869-4CC2-AAD3-51A695518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048" y="4152365"/>
            <a:ext cx="2655085" cy="2569111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Multi-messenger astronomy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object 6"/>
          <p:cNvSpPr/>
          <p:nvPr/>
        </p:nvSpPr>
        <p:spPr>
          <a:xfrm>
            <a:off x="228097" y="1074739"/>
            <a:ext cx="3653689" cy="55324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矩形 8"/>
          <p:cNvSpPr/>
          <p:nvPr/>
        </p:nvSpPr>
        <p:spPr>
          <a:xfrm>
            <a:off x="1102705" y="6237844"/>
            <a:ext cx="1418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GW17081</a:t>
            </a:r>
            <a:r>
              <a:rPr lang="en-US" altLang="zh-CN" b="1" spc="-10" dirty="0"/>
              <a:t>7A</a:t>
            </a:r>
            <a:r>
              <a:rPr lang="en-US" altLang="zh-CN" spc="-10" dirty="0"/>
              <a:t> 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4083685" y="3350106"/>
            <a:ext cx="3107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4</a:t>
            </a:r>
            <a:r>
              <a:rPr lang="el-GR" altLang="zh-CN" b="1" dirty="0"/>
              <a:t>π</a:t>
            </a:r>
            <a:r>
              <a:rPr lang="en-US" altLang="zh-CN" b="1" dirty="0"/>
              <a:t> FOV eyes for X/gamma rays</a:t>
            </a:r>
          </a:p>
          <a:p>
            <a:r>
              <a:rPr lang="en-US" altLang="zh-CN" sz="2400" b="1" dirty="0">
                <a:solidFill>
                  <a:srgbClr val="00B050"/>
                </a:solidFill>
              </a:rPr>
              <a:t>GECAM</a:t>
            </a:r>
            <a:endParaRPr lang="zh-CN" altLang="en-US" sz="2400" b="1" dirty="0">
              <a:solidFill>
                <a:srgbClr val="00B050"/>
              </a:solidFill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21" name="Picture 11" descr="所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CB09769-D64B-4A07-863E-7BBB7DA20DF6}"/>
              </a:ext>
            </a:extLst>
          </p:cNvPr>
          <p:cNvSpPr/>
          <p:nvPr/>
        </p:nvSpPr>
        <p:spPr>
          <a:xfrm>
            <a:off x="292963" y="2541761"/>
            <a:ext cx="3515557" cy="51663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68EEAAD-7476-4225-9CA4-4359268F8C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3" y="-1684"/>
            <a:ext cx="930045" cy="8572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3F33AD7-9690-4726-89CB-3DB34DB3AC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87" y="1560716"/>
            <a:ext cx="1214933" cy="192602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757AB01-E76B-44C3-A340-6D6DD24E41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487" y="4292938"/>
            <a:ext cx="1218476" cy="212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03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649F571E-6904-4723-BFAF-CB60D7104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111"/>
            <a:ext cx="930045" cy="85721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19" y="1089996"/>
            <a:ext cx="2767494" cy="467800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435721" y="5027569"/>
            <a:ext cx="836294" cy="314325"/>
          </a:xfrm>
          <a:custGeom>
            <a:avLst/>
            <a:gdLst/>
            <a:ahLst/>
            <a:cxnLst/>
            <a:rect l="l" t="t" r="r" b="b"/>
            <a:pathLst>
              <a:path w="836295" h="314325">
                <a:moveTo>
                  <a:pt x="0" y="0"/>
                </a:moveTo>
                <a:lnTo>
                  <a:pt x="836246" y="313757"/>
                </a:lnTo>
              </a:path>
            </a:pathLst>
          </a:custGeom>
          <a:ln w="16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39860" y="4379913"/>
            <a:ext cx="732155" cy="209550"/>
          </a:xfrm>
          <a:custGeom>
            <a:avLst/>
            <a:gdLst/>
            <a:ahLst/>
            <a:cxnLst/>
            <a:rect l="l" t="t" r="r" b="b"/>
            <a:pathLst>
              <a:path w="732154" h="209550">
                <a:moveTo>
                  <a:pt x="0" y="0"/>
                </a:moveTo>
                <a:lnTo>
                  <a:pt x="731676" y="209112"/>
                </a:lnTo>
              </a:path>
            </a:pathLst>
          </a:custGeom>
          <a:ln w="16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83067" y="3543242"/>
            <a:ext cx="692150" cy="209550"/>
          </a:xfrm>
          <a:custGeom>
            <a:avLst/>
            <a:gdLst/>
            <a:ahLst/>
            <a:cxnLst/>
            <a:rect l="l" t="t" r="r" b="b"/>
            <a:pathLst>
              <a:path w="692150" h="209550">
                <a:moveTo>
                  <a:pt x="0" y="0"/>
                </a:moveTo>
                <a:lnTo>
                  <a:pt x="691703" y="209186"/>
                </a:lnTo>
              </a:path>
            </a:pathLst>
          </a:custGeom>
          <a:ln w="16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7550978" y="2760154"/>
            <a:ext cx="732155" cy="146685"/>
          </a:xfrm>
          <a:custGeom>
            <a:avLst/>
            <a:gdLst/>
            <a:ahLst/>
            <a:cxnLst/>
            <a:rect l="l" t="t" r="r" b="b"/>
            <a:pathLst>
              <a:path w="732154" h="146685">
                <a:moveTo>
                  <a:pt x="0" y="0"/>
                </a:moveTo>
                <a:lnTo>
                  <a:pt x="731676" y="146467"/>
                </a:lnTo>
              </a:path>
            </a:pathLst>
          </a:custGeom>
          <a:ln w="16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7359090" y="1776525"/>
            <a:ext cx="861112" cy="183466"/>
          </a:xfrm>
          <a:custGeom>
            <a:avLst/>
            <a:gdLst/>
            <a:ahLst/>
            <a:cxnLst/>
            <a:rect l="l" t="t" r="r" b="b"/>
            <a:pathLst>
              <a:path w="1098550" h="229869">
                <a:moveTo>
                  <a:pt x="0" y="0"/>
                </a:moveTo>
                <a:lnTo>
                  <a:pt x="1098067" y="229625"/>
                </a:lnTo>
              </a:path>
            </a:pathLst>
          </a:custGeom>
          <a:ln w="166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140065" y="4458106"/>
            <a:ext cx="887730" cy="523240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spcBef>
                <a:spcPts val="55"/>
              </a:spcBef>
            </a:pPr>
            <a:endParaRPr sz="120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92710"/>
            <a:r>
              <a:rPr sz="1050" spc="-5" dirty="0">
                <a:solidFill>
                  <a:prstClr val="black"/>
                </a:solidFill>
                <a:latin typeface="黑体"/>
                <a:cs typeface="黑体"/>
              </a:rPr>
              <a:t>姿控舱</a:t>
            </a:r>
            <a:endParaRPr sz="1050">
              <a:solidFill>
                <a:prstClr val="black"/>
              </a:solidFill>
              <a:latin typeface="黑体"/>
              <a:cs typeface="黑体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073517" y="2909849"/>
            <a:ext cx="1070610" cy="523240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3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94945"/>
            <a:r>
              <a:rPr sz="1050" spc="-5" dirty="0">
                <a:solidFill>
                  <a:prstClr val="black"/>
                </a:solidFill>
                <a:latin typeface="黑体"/>
                <a:cs typeface="黑体"/>
              </a:rPr>
              <a:t>载荷电子学舱</a:t>
            </a:r>
            <a:endParaRPr sz="1050">
              <a:solidFill>
                <a:prstClr val="black"/>
              </a:solidFill>
              <a:latin typeface="黑体"/>
              <a:cs typeface="黑体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011414" y="2297760"/>
            <a:ext cx="1042035" cy="30797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>
              <a:spcBef>
                <a:spcPts val="40"/>
              </a:spcBef>
            </a:pPr>
            <a:endParaRPr sz="95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76555"/>
            <a:r>
              <a:rPr sz="1050" spc="-5" dirty="0">
                <a:solidFill>
                  <a:prstClr val="black"/>
                </a:solidFill>
                <a:latin typeface="黑体"/>
                <a:cs typeface="黑体"/>
              </a:rPr>
              <a:t>载荷探测器</a:t>
            </a:r>
            <a:endParaRPr sz="1050">
              <a:solidFill>
                <a:prstClr val="black"/>
              </a:solidFill>
              <a:latin typeface="黑体"/>
              <a:cs typeface="黑体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 idx="4294967295"/>
          </p:nvPr>
        </p:nvSpPr>
        <p:spPr>
          <a:xfrm>
            <a:off x="328358" y="142551"/>
            <a:ext cx="8445500" cy="8651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" algn="ctr">
              <a:lnSpc>
                <a:spcPts val="4620"/>
              </a:lnSpc>
            </a:pPr>
            <a:r>
              <a:rPr sz="3200" b="1" spc="-5" dirty="0">
                <a:latin typeface="微软雅黑" panose="020B0503020204020204" pitchFamily="34" charset="-122"/>
                <a:ea typeface="微软雅黑" panose="020B0503020204020204" pitchFamily="34" charset="-122"/>
              </a:rPr>
              <a:t>GECAM</a:t>
            </a:r>
          </a:p>
          <a:p>
            <a:pPr marL="0" algn="ctr">
              <a:lnSpc>
                <a:spcPts val="1980"/>
              </a:lnSpc>
            </a:pPr>
            <a:r>
              <a:rPr sz="2000" b="1" spc="-5" dirty="0"/>
              <a:t>G</a:t>
            </a:r>
            <a:r>
              <a:rPr sz="2000" spc="-5" dirty="0">
                <a:solidFill>
                  <a:srgbClr val="0000FF"/>
                </a:solidFill>
              </a:rPr>
              <a:t>ravitational wave high-energy </a:t>
            </a:r>
            <a:r>
              <a:rPr sz="2000" b="1" spc="-5" dirty="0"/>
              <a:t>E</a:t>
            </a:r>
            <a:r>
              <a:rPr sz="2000" spc="-5" dirty="0">
                <a:solidFill>
                  <a:srgbClr val="0000FF"/>
                </a:solidFill>
              </a:rPr>
              <a:t>lectromagnetic </a:t>
            </a:r>
            <a:r>
              <a:rPr sz="2000" b="1" spc="-5" dirty="0"/>
              <a:t>C</a:t>
            </a:r>
            <a:r>
              <a:rPr sz="2000" spc="-5" dirty="0">
                <a:solidFill>
                  <a:srgbClr val="0000FF"/>
                </a:solidFill>
              </a:rPr>
              <a:t>ounterpart </a:t>
            </a:r>
            <a:r>
              <a:rPr sz="2000" b="1" spc="-5" dirty="0"/>
              <a:t>A</a:t>
            </a:r>
            <a:r>
              <a:rPr sz="2000" spc="-5" dirty="0">
                <a:solidFill>
                  <a:srgbClr val="0000FF"/>
                </a:solidFill>
              </a:rPr>
              <a:t>ll-sky</a:t>
            </a:r>
            <a:r>
              <a:rPr sz="2000" spc="200" dirty="0">
                <a:solidFill>
                  <a:srgbClr val="0000FF"/>
                </a:solidFill>
              </a:rPr>
              <a:t> </a:t>
            </a:r>
            <a:r>
              <a:rPr sz="2000" b="1" spc="-5" dirty="0"/>
              <a:t>M</a:t>
            </a:r>
            <a:r>
              <a:rPr sz="2000" spc="-5" dirty="0">
                <a:solidFill>
                  <a:srgbClr val="0000FF"/>
                </a:solidFill>
              </a:rPr>
              <a:t>onitor</a:t>
            </a:r>
            <a:endParaRPr sz="2000" dirty="0"/>
          </a:p>
        </p:txBody>
      </p:sp>
      <p:sp>
        <p:nvSpPr>
          <p:cNvPr id="18" name="object 18"/>
          <p:cNvSpPr txBox="1"/>
          <p:nvPr/>
        </p:nvSpPr>
        <p:spPr>
          <a:xfrm>
            <a:off x="648604" y="4420143"/>
            <a:ext cx="3999192" cy="20518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buFont typeface="Wingdings"/>
              <a:buChar char=""/>
              <a:tabLst>
                <a:tab pos="354965" algn="l"/>
                <a:tab pos="355600" algn="l"/>
              </a:tabLst>
            </a:pPr>
            <a:r>
              <a:rPr sz="2000" b="1" spc="-5" dirty="0">
                <a:solidFill>
                  <a:prstClr val="black"/>
                </a:solidFill>
                <a:latin typeface="微软雅黑"/>
                <a:cs typeface="微软雅黑"/>
              </a:rPr>
              <a:t>Characteristics</a:t>
            </a:r>
            <a:endParaRPr sz="2000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756285" lvl="1" indent="-286385">
              <a:spcBef>
                <a:spcPts val="830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FOV：</a:t>
            </a:r>
            <a:r>
              <a:rPr lang="en-US" altLang="zh-CN"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             </a:t>
            </a:r>
            <a:r>
              <a:rPr lang="en-US" altLang="zh-CN" sz="1600" spc="-10" dirty="0">
                <a:solidFill>
                  <a:srgbClr val="FF0000"/>
                </a:solidFill>
                <a:latin typeface="微软雅黑"/>
                <a:cs typeface="微软雅黑"/>
              </a:rPr>
              <a:t>100%</a:t>
            </a:r>
            <a:r>
              <a:rPr lang="en-US" altLang="zh-CN" sz="1600" spc="-65" dirty="0">
                <a:solidFill>
                  <a:srgbClr val="FF0000"/>
                </a:solidFill>
                <a:latin typeface="微软雅黑"/>
                <a:cs typeface="微软雅黑"/>
              </a:rPr>
              <a:t> </a:t>
            </a:r>
            <a:r>
              <a:rPr lang="en-US" altLang="zh-CN" sz="1600" spc="-5" dirty="0">
                <a:solidFill>
                  <a:srgbClr val="FF0000"/>
                </a:solidFill>
                <a:latin typeface="微软雅黑"/>
                <a:cs typeface="微软雅黑"/>
              </a:rPr>
              <a:t>all-sky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756285" lvl="1" indent="-286385">
              <a:spcBef>
                <a:spcPts val="76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Sensitivity：</a:t>
            </a:r>
            <a:r>
              <a:rPr lang="en-US" altLang="zh-CN" sz="1600" spc="-5" dirty="0">
                <a:solidFill>
                  <a:srgbClr val="FF0000"/>
                </a:solidFill>
                <a:latin typeface="微软雅黑"/>
                <a:cs typeface="微软雅黑"/>
              </a:rPr>
              <a:t>~2E-8</a:t>
            </a:r>
            <a:r>
              <a:rPr lang="en-US" altLang="zh-CN" sz="1600" spc="-90" dirty="0">
                <a:solidFill>
                  <a:srgbClr val="FF0000"/>
                </a:solidFill>
                <a:latin typeface="微软雅黑"/>
                <a:cs typeface="微软雅黑"/>
              </a:rPr>
              <a:t> </a:t>
            </a:r>
            <a:r>
              <a:rPr lang="en-US" altLang="zh-CN" sz="1600" spc="-5" dirty="0">
                <a:solidFill>
                  <a:srgbClr val="FF0000"/>
                </a:solidFill>
                <a:latin typeface="微软雅黑"/>
                <a:cs typeface="微软雅黑"/>
              </a:rPr>
              <a:t>erg/cm</a:t>
            </a:r>
            <a:r>
              <a:rPr lang="en-US" altLang="zh-CN" sz="1575" spc="-7" baseline="26455" dirty="0">
                <a:solidFill>
                  <a:srgbClr val="FF0000"/>
                </a:solidFill>
                <a:latin typeface="微软雅黑"/>
                <a:cs typeface="微软雅黑"/>
              </a:rPr>
              <a:t>2</a:t>
            </a:r>
            <a:r>
              <a:rPr lang="en-US" altLang="zh-CN" sz="1600" spc="-5" dirty="0">
                <a:solidFill>
                  <a:srgbClr val="FF0000"/>
                </a:solidFill>
                <a:latin typeface="微软雅黑"/>
                <a:cs typeface="微软雅黑"/>
              </a:rPr>
              <a:t>/s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756285" lvl="1" indent="-286385">
              <a:spcBef>
                <a:spcPts val="76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spc="-5" dirty="0">
                <a:solidFill>
                  <a:srgbClr val="FF0000"/>
                </a:solidFill>
                <a:latin typeface="微软雅黑"/>
                <a:cs typeface="微软雅黑"/>
              </a:rPr>
              <a:t>Localization：</a:t>
            </a:r>
            <a:r>
              <a:rPr lang="nn-NO" altLang="zh-CN" sz="1600" spc="-5" dirty="0">
                <a:solidFill>
                  <a:srgbClr val="FF0000"/>
                </a:solidFill>
                <a:latin typeface="微软雅黑"/>
                <a:cs typeface="微软雅黑"/>
              </a:rPr>
              <a:t>~1 </a:t>
            </a:r>
            <a:r>
              <a:rPr lang="nn-NO" altLang="zh-CN" sz="1600" spc="-10" dirty="0">
                <a:solidFill>
                  <a:srgbClr val="FF0000"/>
                </a:solidFill>
                <a:latin typeface="微软雅黑"/>
                <a:cs typeface="微软雅黑"/>
              </a:rPr>
              <a:t>deg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756285" lvl="1" indent="-286385">
              <a:spcBef>
                <a:spcPts val="76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Energy</a:t>
            </a:r>
            <a:r>
              <a:rPr sz="1600" b="1" spc="-50" dirty="0">
                <a:solidFill>
                  <a:srgbClr val="FF0000"/>
                </a:solidFill>
                <a:latin typeface="微软雅黑"/>
                <a:cs typeface="微软雅黑"/>
              </a:rPr>
              <a:t> </a:t>
            </a:r>
            <a:r>
              <a:rPr lang="en-US" sz="1600" b="1" spc="-50" dirty="0">
                <a:solidFill>
                  <a:srgbClr val="FF0000"/>
                </a:solidFill>
                <a:latin typeface="微软雅黑"/>
                <a:cs typeface="微软雅黑"/>
              </a:rPr>
              <a:t>range</a:t>
            </a:r>
            <a:r>
              <a:rPr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：</a:t>
            </a:r>
            <a:r>
              <a:rPr lang="en-US" altLang="zh-CN" sz="1600" spc="-5" dirty="0">
                <a:solidFill>
                  <a:srgbClr val="FF0000"/>
                </a:solidFill>
                <a:latin typeface="微软雅黑"/>
                <a:cs typeface="微软雅黑"/>
              </a:rPr>
              <a:t>8 </a:t>
            </a:r>
            <a:r>
              <a:rPr lang="en-US" altLang="zh-CN" sz="1600" spc="-25" dirty="0">
                <a:solidFill>
                  <a:srgbClr val="FF0000"/>
                </a:solidFill>
                <a:latin typeface="微软雅黑"/>
                <a:cs typeface="微软雅黑"/>
              </a:rPr>
              <a:t>keV </a:t>
            </a:r>
            <a:r>
              <a:rPr lang="en-US" altLang="zh-CN" sz="1600" spc="-5" dirty="0">
                <a:solidFill>
                  <a:srgbClr val="FF0000"/>
                </a:solidFill>
                <a:latin typeface="微软雅黑"/>
                <a:cs typeface="微软雅黑"/>
              </a:rPr>
              <a:t>– 4</a:t>
            </a:r>
            <a:r>
              <a:rPr lang="en-US" altLang="zh-CN" sz="1600" spc="-10" dirty="0">
                <a:solidFill>
                  <a:srgbClr val="FF0000"/>
                </a:solidFill>
                <a:latin typeface="微软雅黑"/>
                <a:cs typeface="微软雅黑"/>
              </a:rPr>
              <a:t> </a:t>
            </a:r>
            <a:r>
              <a:rPr lang="en-US" altLang="zh-CN" sz="1600" spc="-5" dirty="0">
                <a:solidFill>
                  <a:srgbClr val="FF0000"/>
                </a:solidFill>
                <a:latin typeface="微软雅黑"/>
                <a:cs typeface="微软雅黑"/>
              </a:rPr>
              <a:t>MeV</a:t>
            </a:r>
            <a:endParaRPr lang="en-US" altLang="zh-CN" sz="1600" b="1" spc="-10" dirty="0">
              <a:solidFill>
                <a:srgbClr val="FF0000"/>
              </a:solidFill>
              <a:latin typeface="微软雅黑"/>
              <a:cs typeface="微软雅黑"/>
            </a:endParaRPr>
          </a:p>
          <a:p>
            <a:pPr marL="756285" lvl="1" indent="-286385">
              <a:spcBef>
                <a:spcPts val="76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lang="en-US"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GRB </a:t>
            </a:r>
            <a:r>
              <a:rPr lang="en-US" altLang="zh-CN"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Broadcast</a:t>
            </a:r>
            <a:r>
              <a:rPr lang="en-US" sz="1600" b="1" spc="-10" dirty="0">
                <a:solidFill>
                  <a:srgbClr val="FF0000"/>
                </a:solidFill>
                <a:latin typeface="微软雅黑"/>
                <a:cs typeface="微软雅黑"/>
              </a:rPr>
              <a:t>: </a:t>
            </a:r>
            <a:r>
              <a:rPr lang="en-US" altLang="zh-CN" sz="1600" spc="-5" dirty="0">
                <a:solidFill>
                  <a:srgbClr val="FF0000"/>
                </a:solidFill>
                <a:latin typeface="微软雅黑"/>
                <a:cs typeface="微软雅黑"/>
              </a:rPr>
              <a:t>Near real-time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122270" y="2297760"/>
            <a:ext cx="1015365" cy="307975"/>
          </a:xfrm>
          <a:custGeom>
            <a:avLst/>
            <a:gdLst/>
            <a:ahLst/>
            <a:cxnLst/>
            <a:rect l="l" t="t" r="r" b="b"/>
            <a:pathLst>
              <a:path w="1015365" h="307975">
                <a:moveTo>
                  <a:pt x="0" y="307771"/>
                </a:moveTo>
                <a:lnTo>
                  <a:pt x="1015022" y="307771"/>
                </a:lnTo>
                <a:lnTo>
                  <a:pt x="1015022" y="0"/>
                </a:lnTo>
                <a:lnTo>
                  <a:pt x="0" y="0"/>
                </a:lnTo>
                <a:lnTo>
                  <a:pt x="0" y="3077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205456" y="1856865"/>
            <a:ext cx="848994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Detectors</a:t>
            </a:r>
            <a:endParaRPr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073517" y="2909849"/>
            <a:ext cx="1070610" cy="523240"/>
          </a:xfrm>
          <a:custGeom>
            <a:avLst/>
            <a:gdLst/>
            <a:ahLst/>
            <a:cxnLst/>
            <a:rect l="l" t="t" r="r" b="b"/>
            <a:pathLst>
              <a:path w="1070609" h="523239">
                <a:moveTo>
                  <a:pt x="0" y="523214"/>
                </a:moveTo>
                <a:lnTo>
                  <a:pt x="1070482" y="523214"/>
                </a:lnTo>
                <a:lnTo>
                  <a:pt x="1070482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220202" y="2681400"/>
            <a:ext cx="938530" cy="4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z="1400" spc="-10" dirty="0">
                <a:solidFill>
                  <a:prstClr val="black"/>
                </a:solidFill>
                <a:latin typeface="微软雅黑"/>
                <a:cs typeface="微软雅黑"/>
              </a:rPr>
              <a:t>Payload  </a:t>
            </a:r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e</a:t>
            </a:r>
            <a:r>
              <a:rPr sz="1400" spc="-10" dirty="0">
                <a:solidFill>
                  <a:prstClr val="black"/>
                </a:solidFill>
                <a:latin typeface="微软雅黑"/>
                <a:cs typeface="微软雅黑"/>
              </a:rPr>
              <a:t>l</a:t>
            </a:r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ec</a:t>
            </a: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t</a:t>
            </a:r>
            <a:r>
              <a:rPr sz="1400" spc="-20" dirty="0">
                <a:solidFill>
                  <a:prstClr val="black"/>
                </a:solidFill>
                <a:latin typeface="微软雅黑"/>
                <a:cs typeface="微软雅黑"/>
              </a:rPr>
              <a:t>r</a:t>
            </a:r>
            <a:r>
              <a:rPr sz="1400" spc="-10" dirty="0">
                <a:solidFill>
                  <a:prstClr val="black"/>
                </a:solidFill>
                <a:latin typeface="微软雅黑"/>
                <a:cs typeface="微软雅黑"/>
              </a:rPr>
              <a:t>o</a:t>
            </a:r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nics</a:t>
            </a:r>
            <a:endParaRPr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073517" y="3656660"/>
            <a:ext cx="1070610" cy="307975"/>
          </a:xfrm>
          <a:custGeom>
            <a:avLst/>
            <a:gdLst/>
            <a:ahLst/>
            <a:cxnLst/>
            <a:rect l="l" t="t" r="r" b="b"/>
            <a:pathLst>
              <a:path w="1070609" h="307975">
                <a:moveTo>
                  <a:pt x="0" y="307771"/>
                </a:moveTo>
                <a:lnTo>
                  <a:pt x="1070482" y="307771"/>
                </a:lnTo>
                <a:lnTo>
                  <a:pt x="1070482" y="0"/>
                </a:lnTo>
                <a:lnTo>
                  <a:pt x="0" y="0"/>
                </a:lnTo>
                <a:lnTo>
                  <a:pt x="0" y="3077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109712" y="3623569"/>
            <a:ext cx="941069" cy="4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Spacecraft  </a:t>
            </a:r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ele</a:t>
            </a:r>
            <a:r>
              <a:rPr sz="1400" spc="5" dirty="0">
                <a:solidFill>
                  <a:prstClr val="black"/>
                </a:solidFill>
                <a:latin typeface="微软雅黑"/>
                <a:cs typeface="微软雅黑"/>
              </a:rPr>
              <a:t>ct</a:t>
            </a:r>
            <a:r>
              <a:rPr sz="1400" spc="-20" dirty="0">
                <a:solidFill>
                  <a:prstClr val="black"/>
                </a:solidFill>
                <a:latin typeface="微软雅黑"/>
                <a:cs typeface="微软雅黑"/>
              </a:rPr>
              <a:t>r</a:t>
            </a: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onics</a:t>
            </a:r>
          </a:p>
        </p:txBody>
      </p:sp>
      <p:sp>
        <p:nvSpPr>
          <p:cNvPr id="30" name="object 30"/>
          <p:cNvSpPr/>
          <p:nvPr/>
        </p:nvSpPr>
        <p:spPr>
          <a:xfrm>
            <a:off x="8140065" y="4458106"/>
            <a:ext cx="887730" cy="523240"/>
          </a:xfrm>
          <a:custGeom>
            <a:avLst/>
            <a:gdLst/>
            <a:ahLst/>
            <a:cxnLst/>
            <a:rect l="l" t="t" r="r" b="b"/>
            <a:pathLst>
              <a:path w="887729" h="523239">
                <a:moveTo>
                  <a:pt x="0" y="523214"/>
                </a:moveTo>
                <a:lnTo>
                  <a:pt x="887425" y="523214"/>
                </a:lnTo>
                <a:lnTo>
                  <a:pt x="887425" y="0"/>
                </a:lnTo>
                <a:lnTo>
                  <a:pt x="0" y="0"/>
                </a:lnTo>
                <a:lnTo>
                  <a:pt x="0" y="52321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283133" y="5141314"/>
            <a:ext cx="720090" cy="4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699"/>
              </a:lnSpc>
            </a:pPr>
            <a:r>
              <a:rPr sz="1400" spc="-30" dirty="0">
                <a:solidFill>
                  <a:prstClr val="black"/>
                </a:solidFill>
                <a:latin typeface="微软雅黑"/>
                <a:cs typeface="微软雅黑"/>
              </a:rPr>
              <a:t>A</a:t>
            </a: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tt</a:t>
            </a:r>
            <a:r>
              <a:rPr sz="1400" spc="-5" dirty="0">
                <a:solidFill>
                  <a:prstClr val="black"/>
                </a:solidFill>
                <a:latin typeface="微软雅黑"/>
                <a:cs typeface="微软雅黑"/>
              </a:rPr>
              <a:t>itude  </a:t>
            </a:r>
            <a:r>
              <a:rPr sz="1400" spc="-10" dirty="0">
                <a:solidFill>
                  <a:prstClr val="black"/>
                </a:solidFill>
                <a:latin typeface="微软雅黑"/>
                <a:cs typeface="微软雅黑"/>
              </a:rPr>
              <a:t>control</a:t>
            </a:r>
            <a:endParaRPr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177657" y="4379913"/>
            <a:ext cx="86233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1400" spc="-15" dirty="0">
                <a:solidFill>
                  <a:prstClr val="black"/>
                </a:solidFill>
                <a:latin typeface="微软雅黑"/>
                <a:cs typeface="微软雅黑"/>
              </a:rPr>
              <a:t>Power module</a:t>
            </a:r>
            <a:endParaRPr sz="14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971600" y="1173861"/>
            <a:ext cx="3024378" cy="28634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2397" y="2453385"/>
            <a:ext cx="1163955" cy="301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srgbClr val="0000FF"/>
                </a:solidFill>
                <a:latin typeface="微软雅黑"/>
                <a:cs typeface="微软雅黑"/>
              </a:rPr>
              <a:t>GE</a:t>
            </a:r>
            <a:r>
              <a:rPr b="1" dirty="0">
                <a:solidFill>
                  <a:srgbClr val="0000FF"/>
                </a:solidFill>
                <a:latin typeface="微软雅黑"/>
                <a:cs typeface="微软雅黑"/>
              </a:rPr>
              <a:t>CAM</a:t>
            </a:r>
            <a:r>
              <a:rPr b="1" spc="-10" dirty="0">
                <a:solidFill>
                  <a:srgbClr val="0000FF"/>
                </a:solidFill>
                <a:latin typeface="微软雅黑"/>
                <a:cs typeface="微软雅黑"/>
              </a:rPr>
              <a:t>-</a:t>
            </a:r>
            <a:r>
              <a:rPr b="1" dirty="0">
                <a:solidFill>
                  <a:srgbClr val="0000FF"/>
                </a:solidFill>
                <a:latin typeface="微软雅黑"/>
                <a:cs typeface="微软雅黑"/>
              </a:rPr>
              <a:t>A</a:t>
            </a:r>
            <a:endParaRPr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596766" y="2464308"/>
            <a:ext cx="1148715" cy="301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b="1" spc="-5" dirty="0">
                <a:solidFill>
                  <a:srgbClr val="0000FF"/>
                </a:solidFill>
                <a:latin typeface="微软雅黑"/>
                <a:cs typeface="微软雅黑"/>
              </a:rPr>
              <a:t>GE</a:t>
            </a:r>
            <a:r>
              <a:rPr b="1" dirty="0">
                <a:solidFill>
                  <a:srgbClr val="0000FF"/>
                </a:solidFill>
                <a:latin typeface="微软雅黑"/>
                <a:cs typeface="微软雅黑"/>
              </a:rPr>
              <a:t>CAM</a:t>
            </a:r>
            <a:r>
              <a:rPr b="1" spc="-10" dirty="0">
                <a:solidFill>
                  <a:srgbClr val="0000FF"/>
                </a:solidFill>
                <a:latin typeface="微软雅黑"/>
                <a:cs typeface="微软雅黑"/>
              </a:rPr>
              <a:t>-</a:t>
            </a:r>
            <a:r>
              <a:rPr b="1" dirty="0">
                <a:solidFill>
                  <a:srgbClr val="0000FF"/>
                </a:solidFill>
                <a:latin typeface="微软雅黑"/>
                <a:cs typeface="微软雅黑"/>
              </a:rPr>
              <a:t>B</a:t>
            </a:r>
            <a:endParaRPr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109205" y="5729099"/>
            <a:ext cx="2162810" cy="575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/>
            <a:r>
              <a:rPr b="1" spc="-5" dirty="0">
                <a:solidFill>
                  <a:srgbClr val="0000FF"/>
                </a:solidFill>
                <a:latin typeface="微软雅黑"/>
                <a:cs typeface="微软雅黑"/>
              </a:rPr>
              <a:t>GECAM </a:t>
            </a:r>
            <a:r>
              <a:rPr b="1" spc="-10" dirty="0">
                <a:solidFill>
                  <a:srgbClr val="0000FF"/>
                </a:solidFill>
                <a:latin typeface="微软雅黑"/>
                <a:cs typeface="微软雅黑"/>
              </a:rPr>
              <a:t>satellite  </a:t>
            </a:r>
            <a:r>
              <a:rPr b="1" spc="-5" dirty="0">
                <a:solidFill>
                  <a:srgbClr val="0000FF"/>
                </a:solidFill>
                <a:latin typeface="微软雅黑"/>
                <a:cs typeface="微软雅黑"/>
              </a:rPr>
              <a:t>(</a:t>
            </a:r>
            <a:r>
              <a:rPr lang="en-US" b="1" spc="-5" dirty="0">
                <a:solidFill>
                  <a:srgbClr val="0000FF"/>
                </a:solidFill>
                <a:latin typeface="微软雅黑"/>
                <a:cs typeface="微软雅黑"/>
              </a:rPr>
              <a:t>160 </a:t>
            </a:r>
            <a:r>
              <a:rPr b="1" spc="-15" dirty="0">
                <a:solidFill>
                  <a:srgbClr val="0000FF"/>
                </a:solidFill>
                <a:latin typeface="微软雅黑"/>
                <a:cs typeface="微软雅黑"/>
              </a:rPr>
              <a:t>kg </a:t>
            </a:r>
            <a:r>
              <a:rPr b="1" dirty="0">
                <a:solidFill>
                  <a:srgbClr val="0000FF"/>
                </a:solidFill>
                <a:latin typeface="微软雅黑"/>
                <a:cs typeface="微软雅黑"/>
              </a:rPr>
              <a:t>for</a:t>
            </a:r>
            <a:r>
              <a:rPr b="1" spc="-45" dirty="0">
                <a:solidFill>
                  <a:srgbClr val="0000FF"/>
                </a:solidFill>
                <a:latin typeface="微软雅黑"/>
                <a:cs typeface="微软雅黑"/>
              </a:rPr>
              <a:t> </a:t>
            </a:r>
            <a:r>
              <a:rPr b="1" spc="-5" dirty="0">
                <a:solidFill>
                  <a:srgbClr val="0000FF"/>
                </a:solidFill>
                <a:latin typeface="微软雅黑"/>
                <a:cs typeface="微软雅黑"/>
              </a:rPr>
              <a:t>each)</a:t>
            </a:r>
            <a:endParaRPr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643376" y="1584325"/>
            <a:ext cx="181546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dirty="0">
                <a:solidFill>
                  <a:prstClr val="black"/>
                </a:solidFill>
                <a:latin typeface="微软雅黑"/>
                <a:cs typeface="微软雅黑"/>
              </a:rPr>
              <a:t>600 km</a:t>
            </a:r>
          </a:p>
        </p:txBody>
      </p:sp>
      <p:sp>
        <p:nvSpPr>
          <p:cNvPr id="40" name="object 40"/>
          <p:cNvSpPr/>
          <p:nvPr/>
        </p:nvSpPr>
        <p:spPr>
          <a:xfrm>
            <a:off x="2859532" y="1718945"/>
            <a:ext cx="709930" cy="322580"/>
          </a:xfrm>
          <a:custGeom>
            <a:avLst/>
            <a:gdLst/>
            <a:ahLst/>
            <a:cxnLst/>
            <a:rect l="l" t="t" r="r" b="b"/>
            <a:pathLst>
              <a:path w="709929" h="322580">
                <a:moveTo>
                  <a:pt x="88646" y="198374"/>
                </a:moveTo>
                <a:lnTo>
                  <a:pt x="79756" y="199517"/>
                </a:lnTo>
                <a:lnTo>
                  <a:pt x="0" y="304292"/>
                </a:lnTo>
                <a:lnTo>
                  <a:pt x="122554" y="321056"/>
                </a:lnTo>
                <a:lnTo>
                  <a:pt x="130301" y="322199"/>
                </a:lnTo>
                <a:lnTo>
                  <a:pt x="137540" y="316738"/>
                </a:lnTo>
                <a:lnTo>
                  <a:pt x="138684" y="308864"/>
                </a:lnTo>
                <a:lnTo>
                  <a:pt x="138978" y="306578"/>
                </a:lnTo>
                <a:lnTo>
                  <a:pt x="31623" y="306578"/>
                </a:lnTo>
                <a:lnTo>
                  <a:pt x="20701" y="280289"/>
                </a:lnTo>
                <a:lnTo>
                  <a:pt x="69472" y="260132"/>
                </a:lnTo>
                <a:lnTo>
                  <a:pt x="97662" y="223139"/>
                </a:lnTo>
                <a:lnTo>
                  <a:pt x="102489" y="216915"/>
                </a:lnTo>
                <a:lnTo>
                  <a:pt x="101218" y="207899"/>
                </a:lnTo>
                <a:lnTo>
                  <a:pt x="94996" y="203073"/>
                </a:lnTo>
                <a:lnTo>
                  <a:pt x="88646" y="198374"/>
                </a:lnTo>
                <a:close/>
              </a:path>
              <a:path w="709929" h="322580">
                <a:moveTo>
                  <a:pt x="69472" y="260132"/>
                </a:moveTo>
                <a:lnTo>
                  <a:pt x="20701" y="280289"/>
                </a:lnTo>
                <a:lnTo>
                  <a:pt x="31623" y="306578"/>
                </a:lnTo>
                <a:lnTo>
                  <a:pt x="42382" y="302133"/>
                </a:lnTo>
                <a:lnTo>
                  <a:pt x="37465" y="302133"/>
                </a:lnTo>
                <a:lnTo>
                  <a:pt x="28067" y="279273"/>
                </a:lnTo>
                <a:lnTo>
                  <a:pt x="54885" y="279273"/>
                </a:lnTo>
                <a:lnTo>
                  <a:pt x="69472" y="260132"/>
                </a:lnTo>
                <a:close/>
              </a:path>
              <a:path w="709929" h="322580">
                <a:moveTo>
                  <a:pt x="80377" y="286437"/>
                </a:moveTo>
                <a:lnTo>
                  <a:pt x="31623" y="306578"/>
                </a:lnTo>
                <a:lnTo>
                  <a:pt x="138978" y="306578"/>
                </a:lnTo>
                <a:lnTo>
                  <a:pt x="139700" y="300990"/>
                </a:lnTo>
                <a:lnTo>
                  <a:pt x="134239" y="293878"/>
                </a:lnTo>
                <a:lnTo>
                  <a:pt x="80377" y="286437"/>
                </a:lnTo>
                <a:close/>
              </a:path>
              <a:path w="709929" h="322580">
                <a:moveTo>
                  <a:pt x="28067" y="279273"/>
                </a:moveTo>
                <a:lnTo>
                  <a:pt x="37465" y="302133"/>
                </a:lnTo>
                <a:lnTo>
                  <a:pt x="52351" y="282598"/>
                </a:lnTo>
                <a:lnTo>
                  <a:pt x="28067" y="279273"/>
                </a:lnTo>
                <a:close/>
              </a:path>
              <a:path w="709929" h="322580">
                <a:moveTo>
                  <a:pt x="52351" y="282598"/>
                </a:moveTo>
                <a:lnTo>
                  <a:pt x="37465" y="302133"/>
                </a:lnTo>
                <a:lnTo>
                  <a:pt x="42382" y="302133"/>
                </a:lnTo>
                <a:lnTo>
                  <a:pt x="80377" y="286437"/>
                </a:lnTo>
                <a:lnTo>
                  <a:pt x="52351" y="282598"/>
                </a:lnTo>
                <a:close/>
              </a:path>
              <a:path w="709929" h="322580">
                <a:moveTo>
                  <a:pt x="698881" y="0"/>
                </a:moveTo>
                <a:lnTo>
                  <a:pt x="69472" y="260132"/>
                </a:lnTo>
                <a:lnTo>
                  <a:pt x="52351" y="282598"/>
                </a:lnTo>
                <a:lnTo>
                  <a:pt x="80377" y="286437"/>
                </a:lnTo>
                <a:lnTo>
                  <a:pt x="709803" y="26416"/>
                </a:lnTo>
                <a:lnTo>
                  <a:pt x="698881" y="0"/>
                </a:lnTo>
                <a:close/>
              </a:path>
              <a:path w="709929" h="322580">
                <a:moveTo>
                  <a:pt x="54885" y="279273"/>
                </a:moveTo>
                <a:lnTo>
                  <a:pt x="28067" y="279273"/>
                </a:lnTo>
                <a:lnTo>
                  <a:pt x="52351" y="282598"/>
                </a:lnTo>
                <a:lnTo>
                  <a:pt x="54885" y="279273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43" name="Picture 11" descr="所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灯片编号占位符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4762840" y="4088774"/>
            <a:ext cx="138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Solar battery</a:t>
            </a:r>
          </a:p>
        </p:txBody>
      </p:sp>
    </p:spTree>
    <p:extLst>
      <p:ext uri="{BB962C8B-B14F-4D97-AF65-F5344CB8AC3E}">
        <p14:creationId xmlns:p14="http://schemas.microsoft.com/office/powerpoint/2010/main" val="1120368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5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14"/>
              </a:lnSpc>
            </a:pPr>
            <a:fld id="{81D60167-4931-47E6-BA6A-407CBD079E47}" type="slidenum">
              <a:rPr spc="-5" dirty="0"/>
              <a:pPr marL="25400">
                <a:lnSpc>
                  <a:spcPts val="1614"/>
                </a:lnSpc>
              </a:pPr>
              <a:t>5</a:t>
            </a:fld>
            <a:endParaRPr spc="-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386282" y="319508"/>
            <a:ext cx="8186725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/>
            <a:r>
              <a:rPr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X/gamma-ray telescopes</a:t>
            </a:r>
          </a:p>
        </p:txBody>
      </p:sp>
      <p:sp>
        <p:nvSpPr>
          <p:cNvPr id="3" name="object 3"/>
          <p:cNvSpPr/>
          <p:nvPr/>
        </p:nvSpPr>
        <p:spPr>
          <a:xfrm>
            <a:off x="1367663" y="5974523"/>
            <a:ext cx="7205345" cy="171450"/>
          </a:xfrm>
          <a:custGeom>
            <a:avLst/>
            <a:gdLst/>
            <a:ahLst/>
            <a:cxnLst/>
            <a:rect l="l" t="t" r="r" b="b"/>
            <a:pathLst>
              <a:path w="7205345" h="171450">
                <a:moveTo>
                  <a:pt x="7129377" y="85573"/>
                </a:moveTo>
                <a:lnTo>
                  <a:pt x="7043292" y="135789"/>
                </a:lnTo>
                <a:lnTo>
                  <a:pt x="7037613" y="140822"/>
                </a:lnTo>
                <a:lnTo>
                  <a:pt x="7034434" y="147400"/>
                </a:lnTo>
                <a:lnTo>
                  <a:pt x="7033970" y="154688"/>
                </a:lnTo>
                <a:lnTo>
                  <a:pt x="7036434" y="161849"/>
                </a:lnTo>
                <a:lnTo>
                  <a:pt x="7041413" y="167497"/>
                </a:lnTo>
                <a:lnTo>
                  <a:pt x="7047976" y="170670"/>
                </a:lnTo>
                <a:lnTo>
                  <a:pt x="7055276" y="171147"/>
                </a:lnTo>
                <a:lnTo>
                  <a:pt x="7062469" y="168707"/>
                </a:lnTo>
                <a:lnTo>
                  <a:pt x="7172311" y="104623"/>
                </a:lnTo>
                <a:lnTo>
                  <a:pt x="7167244" y="104623"/>
                </a:lnTo>
                <a:lnTo>
                  <a:pt x="7167244" y="102032"/>
                </a:lnTo>
                <a:lnTo>
                  <a:pt x="7157592" y="102032"/>
                </a:lnTo>
                <a:lnTo>
                  <a:pt x="7129377" y="85573"/>
                </a:lnTo>
                <a:close/>
              </a:path>
              <a:path w="7205345" h="171450">
                <a:moveTo>
                  <a:pt x="7096720" y="66523"/>
                </a:moveTo>
                <a:lnTo>
                  <a:pt x="0" y="66523"/>
                </a:lnTo>
                <a:lnTo>
                  <a:pt x="0" y="104623"/>
                </a:lnTo>
                <a:lnTo>
                  <a:pt x="7096720" y="104623"/>
                </a:lnTo>
                <a:lnTo>
                  <a:pt x="7129377" y="85573"/>
                </a:lnTo>
                <a:lnTo>
                  <a:pt x="7096720" y="66523"/>
                </a:lnTo>
                <a:close/>
              </a:path>
              <a:path w="7205345" h="171450">
                <a:moveTo>
                  <a:pt x="7172311" y="66523"/>
                </a:moveTo>
                <a:lnTo>
                  <a:pt x="7167244" y="66523"/>
                </a:lnTo>
                <a:lnTo>
                  <a:pt x="7167244" y="104623"/>
                </a:lnTo>
                <a:lnTo>
                  <a:pt x="7172311" y="104623"/>
                </a:lnTo>
                <a:lnTo>
                  <a:pt x="7204963" y="85573"/>
                </a:lnTo>
                <a:lnTo>
                  <a:pt x="7172311" y="66523"/>
                </a:lnTo>
                <a:close/>
              </a:path>
              <a:path w="7205345" h="171450">
                <a:moveTo>
                  <a:pt x="7157592" y="69114"/>
                </a:moveTo>
                <a:lnTo>
                  <a:pt x="7129377" y="85573"/>
                </a:lnTo>
                <a:lnTo>
                  <a:pt x="7157592" y="102032"/>
                </a:lnTo>
                <a:lnTo>
                  <a:pt x="7157592" y="69114"/>
                </a:lnTo>
                <a:close/>
              </a:path>
              <a:path w="7205345" h="171450">
                <a:moveTo>
                  <a:pt x="7167244" y="69114"/>
                </a:moveTo>
                <a:lnTo>
                  <a:pt x="7157592" y="69114"/>
                </a:lnTo>
                <a:lnTo>
                  <a:pt x="7157592" y="102032"/>
                </a:lnTo>
                <a:lnTo>
                  <a:pt x="7167244" y="102032"/>
                </a:lnTo>
                <a:lnTo>
                  <a:pt x="7167244" y="69114"/>
                </a:lnTo>
                <a:close/>
              </a:path>
              <a:path w="7205345" h="171450">
                <a:moveTo>
                  <a:pt x="7055276" y="0"/>
                </a:moveTo>
                <a:lnTo>
                  <a:pt x="7047976" y="477"/>
                </a:lnTo>
                <a:lnTo>
                  <a:pt x="7041413" y="3650"/>
                </a:lnTo>
                <a:lnTo>
                  <a:pt x="7036434" y="9297"/>
                </a:lnTo>
                <a:lnTo>
                  <a:pt x="7033970" y="16459"/>
                </a:lnTo>
                <a:lnTo>
                  <a:pt x="7034434" y="23747"/>
                </a:lnTo>
                <a:lnTo>
                  <a:pt x="7037613" y="30325"/>
                </a:lnTo>
                <a:lnTo>
                  <a:pt x="7043292" y="35357"/>
                </a:lnTo>
                <a:lnTo>
                  <a:pt x="7129377" y="85573"/>
                </a:lnTo>
                <a:lnTo>
                  <a:pt x="7157592" y="69114"/>
                </a:lnTo>
                <a:lnTo>
                  <a:pt x="7167244" y="69114"/>
                </a:lnTo>
                <a:lnTo>
                  <a:pt x="7167244" y="66523"/>
                </a:lnTo>
                <a:lnTo>
                  <a:pt x="7172311" y="66523"/>
                </a:lnTo>
                <a:lnTo>
                  <a:pt x="7062469" y="2439"/>
                </a:lnTo>
                <a:lnTo>
                  <a:pt x="7055276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89831" y="1304671"/>
            <a:ext cx="171450" cy="4749800"/>
          </a:xfrm>
          <a:custGeom>
            <a:avLst/>
            <a:gdLst/>
            <a:ahLst/>
            <a:cxnLst/>
            <a:rect l="l" t="t" r="r" b="b"/>
            <a:pathLst>
              <a:path w="171450" h="4749800">
                <a:moveTo>
                  <a:pt x="85578" y="75673"/>
                </a:moveTo>
                <a:lnTo>
                  <a:pt x="66528" y="108330"/>
                </a:lnTo>
                <a:lnTo>
                  <a:pt x="66528" y="4749800"/>
                </a:lnTo>
                <a:lnTo>
                  <a:pt x="104628" y="4749800"/>
                </a:lnTo>
                <a:lnTo>
                  <a:pt x="104628" y="108330"/>
                </a:lnTo>
                <a:lnTo>
                  <a:pt x="85578" y="75673"/>
                </a:lnTo>
                <a:close/>
              </a:path>
              <a:path w="171450" h="4749800">
                <a:moveTo>
                  <a:pt x="85578" y="0"/>
                </a:moveTo>
                <a:lnTo>
                  <a:pt x="2393" y="142493"/>
                </a:lnTo>
                <a:lnTo>
                  <a:pt x="0" y="149687"/>
                </a:lnTo>
                <a:lnTo>
                  <a:pt x="488" y="156987"/>
                </a:lnTo>
                <a:lnTo>
                  <a:pt x="3643" y="163550"/>
                </a:lnTo>
                <a:lnTo>
                  <a:pt x="9251" y="168528"/>
                </a:lnTo>
                <a:lnTo>
                  <a:pt x="16446" y="170993"/>
                </a:lnTo>
                <a:lnTo>
                  <a:pt x="23760" y="170529"/>
                </a:lnTo>
                <a:lnTo>
                  <a:pt x="30360" y="167350"/>
                </a:lnTo>
                <a:lnTo>
                  <a:pt x="35413" y="161670"/>
                </a:lnTo>
                <a:lnTo>
                  <a:pt x="66528" y="108330"/>
                </a:lnTo>
                <a:lnTo>
                  <a:pt x="66528" y="37845"/>
                </a:lnTo>
                <a:lnTo>
                  <a:pt x="107671" y="37845"/>
                </a:lnTo>
                <a:lnTo>
                  <a:pt x="85578" y="0"/>
                </a:lnTo>
                <a:close/>
              </a:path>
              <a:path w="171450" h="4749800">
                <a:moveTo>
                  <a:pt x="107671" y="37845"/>
                </a:moveTo>
                <a:lnTo>
                  <a:pt x="104628" y="37845"/>
                </a:lnTo>
                <a:lnTo>
                  <a:pt x="104628" y="108330"/>
                </a:lnTo>
                <a:lnTo>
                  <a:pt x="135743" y="161670"/>
                </a:lnTo>
                <a:lnTo>
                  <a:pt x="140795" y="167350"/>
                </a:lnTo>
                <a:lnTo>
                  <a:pt x="147395" y="170529"/>
                </a:lnTo>
                <a:lnTo>
                  <a:pt x="154709" y="170993"/>
                </a:lnTo>
                <a:lnTo>
                  <a:pt x="161905" y="168528"/>
                </a:lnTo>
                <a:lnTo>
                  <a:pt x="167512" y="163550"/>
                </a:lnTo>
                <a:lnTo>
                  <a:pt x="170668" y="156987"/>
                </a:lnTo>
                <a:lnTo>
                  <a:pt x="171156" y="149687"/>
                </a:lnTo>
                <a:lnTo>
                  <a:pt x="168763" y="142493"/>
                </a:lnTo>
                <a:lnTo>
                  <a:pt x="107671" y="37845"/>
                </a:lnTo>
                <a:close/>
              </a:path>
              <a:path w="171450" h="4749800">
                <a:moveTo>
                  <a:pt x="104628" y="37845"/>
                </a:moveTo>
                <a:lnTo>
                  <a:pt x="66528" y="37845"/>
                </a:lnTo>
                <a:lnTo>
                  <a:pt x="66528" y="108330"/>
                </a:lnTo>
                <a:lnTo>
                  <a:pt x="85578" y="75673"/>
                </a:lnTo>
                <a:lnTo>
                  <a:pt x="69068" y="47370"/>
                </a:lnTo>
                <a:lnTo>
                  <a:pt x="104628" y="47370"/>
                </a:lnTo>
                <a:lnTo>
                  <a:pt x="104628" y="37845"/>
                </a:lnTo>
                <a:close/>
              </a:path>
              <a:path w="171450" h="4749800">
                <a:moveTo>
                  <a:pt x="104628" y="47370"/>
                </a:moveTo>
                <a:lnTo>
                  <a:pt x="102088" y="47370"/>
                </a:lnTo>
                <a:lnTo>
                  <a:pt x="85578" y="75673"/>
                </a:lnTo>
                <a:lnTo>
                  <a:pt x="104628" y="108330"/>
                </a:lnTo>
                <a:lnTo>
                  <a:pt x="104628" y="47370"/>
                </a:lnTo>
                <a:close/>
              </a:path>
              <a:path w="171450" h="4749800">
                <a:moveTo>
                  <a:pt x="102088" y="47370"/>
                </a:moveTo>
                <a:lnTo>
                  <a:pt x="69068" y="47370"/>
                </a:lnTo>
                <a:lnTo>
                  <a:pt x="85578" y="75673"/>
                </a:lnTo>
                <a:lnTo>
                  <a:pt x="102088" y="4737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7398131" y="4006303"/>
            <a:ext cx="666534" cy="4308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46705" y="1699666"/>
            <a:ext cx="4421505" cy="339090"/>
          </a:xfrm>
          <a:prstGeom prst="rect">
            <a:avLst/>
          </a:prstGeom>
          <a:solidFill>
            <a:srgbClr val="FF00FF">
              <a:alpha val="19999"/>
            </a:srgbClr>
          </a:solidFill>
        </p:spPr>
        <p:txBody>
          <a:bodyPr vert="horz" wrap="square" lIns="0" tIns="38100" rIns="0" bIns="0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sz="1600" spc="-5" dirty="0">
                <a:solidFill>
                  <a:prstClr val="black"/>
                </a:solidFill>
                <a:latin typeface="微软雅黑"/>
                <a:cs typeface="微软雅黑"/>
              </a:rPr>
              <a:t>GECAM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59025" y="5848718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21137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19855" y="5844070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21137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495413" y="5848718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21137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75838" y="3969029"/>
            <a:ext cx="4002404" cy="339090"/>
          </a:xfrm>
          <a:prstGeom prst="rect">
            <a:avLst/>
          </a:prstGeom>
          <a:solidFill>
            <a:srgbClr val="92D050">
              <a:alpha val="19999"/>
            </a:srgbClr>
          </a:solidFill>
        </p:spPr>
        <p:txBody>
          <a:bodyPr vert="horz" wrap="square" lIns="0" tIns="38100" rIns="0" bIns="0" rtlCol="0">
            <a:spAutoFit/>
          </a:bodyPr>
          <a:lstStyle/>
          <a:p>
            <a:pPr marL="635" algn="ctr">
              <a:spcBef>
                <a:spcPts val="300"/>
              </a:spcBef>
            </a:pPr>
            <a:r>
              <a:rPr sz="1600" spc="-5" dirty="0">
                <a:solidFill>
                  <a:prstClr val="black"/>
                </a:solidFill>
                <a:latin typeface="微软雅黑"/>
                <a:cs typeface="微软雅黑"/>
              </a:rPr>
              <a:t>SVOM/GRM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87801" y="3162452"/>
            <a:ext cx="4507865" cy="339090"/>
          </a:xfrm>
          <a:custGeom>
            <a:avLst/>
            <a:gdLst/>
            <a:ahLst/>
            <a:cxnLst/>
            <a:rect l="l" t="t" r="r" b="b"/>
            <a:pathLst>
              <a:path w="4507865" h="339089">
                <a:moveTo>
                  <a:pt x="0" y="338556"/>
                </a:moveTo>
                <a:lnTo>
                  <a:pt x="4507611" y="338556"/>
                </a:lnTo>
                <a:lnTo>
                  <a:pt x="4507611" y="0"/>
                </a:lnTo>
                <a:lnTo>
                  <a:pt x="0" y="0"/>
                </a:lnTo>
                <a:lnTo>
                  <a:pt x="0" y="338556"/>
                </a:lnTo>
                <a:close/>
              </a:path>
            </a:pathLst>
          </a:custGeom>
          <a:solidFill>
            <a:srgbClr val="33CCFF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76902" y="3200780"/>
            <a:ext cx="1131570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0" dirty="0">
                <a:solidFill>
                  <a:prstClr val="black"/>
                </a:solidFill>
                <a:latin typeface="微软雅黑"/>
                <a:cs typeface="微软雅黑"/>
              </a:rPr>
              <a:t>Fermi/GBM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68210" y="5844070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21137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508116" y="5843092"/>
            <a:ext cx="0" cy="211454"/>
          </a:xfrm>
          <a:custGeom>
            <a:avLst/>
            <a:gdLst/>
            <a:ahLst/>
            <a:cxnLst/>
            <a:rect l="l" t="t" r="r" b="b"/>
            <a:pathLst>
              <a:path h="211454">
                <a:moveTo>
                  <a:pt x="0" y="211378"/>
                </a:moveTo>
                <a:lnTo>
                  <a:pt x="0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75838" y="4999634"/>
            <a:ext cx="2484755" cy="339090"/>
          </a:xfrm>
          <a:custGeom>
            <a:avLst/>
            <a:gdLst/>
            <a:ahLst/>
            <a:cxnLst/>
            <a:rect l="l" t="t" r="r" b="b"/>
            <a:pathLst>
              <a:path w="2484754" h="339089">
                <a:moveTo>
                  <a:pt x="0" y="338556"/>
                </a:moveTo>
                <a:lnTo>
                  <a:pt x="2484247" y="338556"/>
                </a:lnTo>
                <a:lnTo>
                  <a:pt x="2484247" y="0"/>
                </a:lnTo>
                <a:lnTo>
                  <a:pt x="0" y="0"/>
                </a:lnTo>
                <a:lnTo>
                  <a:pt x="0" y="338556"/>
                </a:lnTo>
                <a:close/>
              </a:path>
            </a:pathLst>
          </a:custGeom>
          <a:solidFill>
            <a:srgbClr val="D99593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38346" y="5038471"/>
            <a:ext cx="961390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20" dirty="0">
                <a:solidFill>
                  <a:prstClr val="black"/>
                </a:solidFill>
                <a:latin typeface="微软雅黑"/>
                <a:cs typeface="微软雅黑"/>
              </a:rPr>
              <a:t>Swift/BAT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204973" y="5380101"/>
            <a:ext cx="3170555" cy="339090"/>
          </a:xfrm>
          <a:custGeom>
            <a:avLst/>
            <a:gdLst/>
            <a:ahLst/>
            <a:cxnLst/>
            <a:rect l="l" t="t" r="r" b="b"/>
            <a:pathLst>
              <a:path w="3170554" h="339089">
                <a:moveTo>
                  <a:pt x="0" y="338556"/>
                </a:moveTo>
                <a:lnTo>
                  <a:pt x="3170047" y="338556"/>
                </a:lnTo>
                <a:lnTo>
                  <a:pt x="3170047" y="0"/>
                </a:lnTo>
                <a:lnTo>
                  <a:pt x="0" y="0"/>
                </a:lnTo>
                <a:lnTo>
                  <a:pt x="0" y="338556"/>
                </a:lnTo>
                <a:close/>
              </a:path>
            </a:pathLst>
          </a:custGeom>
          <a:solidFill>
            <a:srgbClr val="0066FF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032886" y="5418835"/>
            <a:ext cx="1513205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5" dirty="0">
                <a:solidFill>
                  <a:prstClr val="black"/>
                </a:solidFill>
                <a:latin typeface="微软雅黑"/>
                <a:cs typeface="微软雅黑"/>
              </a:rPr>
              <a:t>SVOM/ECLAIRs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589523" y="5380101"/>
            <a:ext cx="638657" cy="412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910707" y="4733137"/>
            <a:ext cx="865466" cy="6176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71776" y="6151067"/>
            <a:ext cx="130175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5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76727" y="6137655"/>
            <a:ext cx="235585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864102" y="6137655"/>
            <a:ext cx="2146300" cy="501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350520" algn="r">
              <a:lnSpc>
                <a:spcPts val="1630"/>
              </a:lnSpc>
            </a:pPr>
            <a:r>
              <a:rPr sz="1400" spc="5" dirty="0">
                <a:solidFill>
                  <a:prstClr val="black"/>
                </a:solidFill>
                <a:latin typeface="微软雅黑"/>
                <a:cs typeface="微软雅黑"/>
              </a:rPr>
              <a:t>200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2700">
              <a:lnSpc>
                <a:spcPts val="2110"/>
              </a:lnSpc>
            </a:pPr>
            <a:r>
              <a:rPr b="1" spc="-5" dirty="0">
                <a:solidFill>
                  <a:prstClr val="black"/>
                </a:solidFill>
                <a:latin typeface="微软雅黑"/>
                <a:cs typeface="微软雅黑"/>
              </a:rPr>
              <a:t>Energy </a:t>
            </a:r>
            <a:r>
              <a:rPr b="1" dirty="0">
                <a:solidFill>
                  <a:prstClr val="black"/>
                </a:solidFill>
                <a:latin typeface="微软雅黑"/>
                <a:cs typeface="微软雅黑"/>
              </a:rPr>
              <a:t>Band</a:t>
            </a:r>
            <a:r>
              <a:rPr b="1" spc="-90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b="1" spc="-10" dirty="0">
                <a:solidFill>
                  <a:prstClr val="black"/>
                </a:solidFill>
                <a:latin typeface="微软雅黑"/>
                <a:cs typeface="微软雅黑"/>
              </a:rPr>
              <a:t>(keV)</a:t>
            </a:r>
            <a:endParaRPr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502400" y="6138875"/>
            <a:ext cx="497205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5</a:t>
            </a:r>
            <a:r>
              <a:rPr sz="1400" spc="-100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000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263510" y="6136741"/>
            <a:ext cx="602615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</a:t>
            </a:r>
            <a:r>
              <a:rPr sz="1400" spc="-95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000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393063" y="3572764"/>
            <a:ext cx="226695" cy="635"/>
          </a:xfrm>
          <a:custGeom>
            <a:avLst/>
            <a:gdLst/>
            <a:ahLst/>
            <a:cxnLst/>
            <a:rect l="l" t="t" r="r" b="b"/>
            <a:pathLst>
              <a:path w="226694" h="635">
                <a:moveTo>
                  <a:pt x="0" y="253"/>
                </a:moveTo>
                <a:lnTo>
                  <a:pt x="226568" y="0"/>
                </a:lnTo>
              </a:path>
            </a:pathLst>
          </a:custGeom>
          <a:ln w="38099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393063" y="1699641"/>
            <a:ext cx="226695" cy="635"/>
          </a:xfrm>
          <a:custGeom>
            <a:avLst/>
            <a:gdLst/>
            <a:ahLst/>
            <a:cxnLst/>
            <a:rect l="l" t="t" r="r" b="b"/>
            <a:pathLst>
              <a:path w="226694" h="635">
                <a:moveTo>
                  <a:pt x="0" y="126"/>
                </a:moveTo>
                <a:lnTo>
                  <a:pt x="226568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07160" y="5270500"/>
            <a:ext cx="235585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10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86283" y="2385948"/>
            <a:ext cx="831215" cy="194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6515" marR="108585" algn="ctr"/>
            <a:r>
              <a:rPr b="1" spc="-5" dirty="0">
                <a:solidFill>
                  <a:prstClr val="black"/>
                </a:solidFill>
                <a:latin typeface="微软雅黑"/>
                <a:cs typeface="微软雅黑"/>
              </a:rPr>
              <a:t>Field  </a:t>
            </a:r>
            <a:r>
              <a:rPr b="1" spc="-20" dirty="0">
                <a:solidFill>
                  <a:prstClr val="black"/>
                </a:solidFill>
                <a:latin typeface="微软雅黑"/>
                <a:cs typeface="微软雅黑"/>
              </a:rPr>
              <a:t>of  </a:t>
            </a:r>
            <a:r>
              <a:rPr b="1" dirty="0">
                <a:solidFill>
                  <a:prstClr val="black"/>
                </a:solidFill>
                <a:latin typeface="微软雅黑"/>
                <a:cs typeface="微软雅黑"/>
              </a:rPr>
              <a:t>View  (FOV)</a:t>
            </a:r>
            <a:endParaRPr>
              <a:solidFill>
                <a:prstClr val="black"/>
              </a:solidFill>
              <a:latin typeface="微软雅黑"/>
              <a:cs typeface="微软雅黑"/>
            </a:endParaRPr>
          </a:p>
          <a:p>
            <a:pPr marR="5080" algn="r">
              <a:spcBef>
                <a:spcPts val="130"/>
              </a:spcBef>
            </a:pP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50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2065" marR="63500" algn="ctr">
              <a:spcBef>
                <a:spcPts val="340"/>
              </a:spcBef>
            </a:pPr>
            <a:r>
              <a:rPr b="1" dirty="0">
                <a:solidFill>
                  <a:prstClr val="black"/>
                </a:solidFill>
                <a:latin typeface="微软雅黑"/>
                <a:cs typeface="微软雅黑"/>
              </a:rPr>
              <a:t>al</a:t>
            </a:r>
            <a:r>
              <a:rPr b="1" spc="-10" dirty="0">
                <a:solidFill>
                  <a:prstClr val="black"/>
                </a:solidFill>
                <a:latin typeface="微软雅黑"/>
                <a:cs typeface="微软雅黑"/>
              </a:rPr>
              <a:t>l-</a:t>
            </a:r>
            <a:r>
              <a:rPr b="1" dirty="0">
                <a:solidFill>
                  <a:prstClr val="black"/>
                </a:solidFill>
                <a:latin typeface="微软雅黑"/>
                <a:cs typeface="微软雅黑"/>
              </a:rPr>
              <a:t>sky  (%)</a:t>
            </a:r>
            <a:endParaRPr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916025" y="1608073"/>
            <a:ext cx="340995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100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589266" y="3056420"/>
            <a:ext cx="655104" cy="4031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970402" y="2096884"/>
            <a:ext cx="4163060" cy="277495"/>
          </a:xfrm>
          <a:custGeom>
            <a:avLst/>
            <a:gdLst/>
            <a:ahLst/>
            <a:cxnLst/>
            <a:rect l="l" t="t" r="r" b="b"/>
            <a:pathLst>
              <a:path w="4163059" h="277494">
                <a:moveTo>
                  <a:pt x="0" y="276999"/>
                </a:moveTo>
                <a:lnTo>
                  <a:pt x="4162552" y="276999"/>
                </a:lnTo>
                <a:lnTo>
                  <a:pt x="4162552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solidFill>
            <a:srgbClr val="FFFF00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970402" y="2096884"/>
            <a:ext cx="4163060" cy="277495"/>
          </a:xfrm>
          <a:custGeom>
            <a:avLst/>
            <a:gdLst/>
            <a:ahLst/>
            <a:cxnLst/>
            <a:rect l="l" t="t" r="r" b="b"/>
            <a:pathLst>
              <a:path w="4163059" h="277494">
                <a:moveTo>
                  <a:pt x="0" y="276999"/>
                </a:moveTo>
                <a:lnTo>
                  <a:pt x="4162552" y="276999"/>
                </a:lnTo>
                <a:lnTo>
                  <a:pt x="4162552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881120" y="2136902"/>
            <a:ext cx="2342515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prstClr val="black"/>
                </a:solidFill>
                <a:latin typeface="微软雅黑"/>
                <a:cs typeface="微软雅黑"/>
              </a:rPr>
              <a:t>Konus-Wind </a:t>
            </a:r>
            <a:r>
              <a:rPr sz="1200" dirty="0">
                <a:solidFill>
                  <a:prstClr val="black"/>
                </a:solidFill>
                <a:latin typeface="微软雅黑"/>
                <a:cs typeface="微软雅黑"/>
              </a:rPr>
              <a:t>（no</a:t>
            </a:r>
            <a:r>
              <a:rPr sz="1200" spc="-45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微软雅黑"/>
                <a:cs typeface="微软雅黑"/>
              </a:rPr>
              <a:t>localization）</a:t>
            </a:r>
            <a:endParaRPr sz="12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652893" y="1925066"/>
            <a:ext cx="474052" cy="4488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270116" y="5478068"/>
            <a:ext cx="600710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5" dirty="0">
                <a:solidFill>
                  <a:srgbClr val="0000FF"/>
                </a:solidFill>
                <a:latin typeface="微软雅黑"/>
                <a:cs typeface="微软雅黑"/>
              </a:rPr>
              <a:t>~20</a:t>
            </a:r>
            <a:r>
              <a:rPr sz="1400" b="1" dirty="0">
                <a:solidFill>
                  <a:srgbClr val="0000FF"/>
                </a:solidFill>
                <a:latin typeface="微软雅黑"/>
                <a:cs typeface="微软雅黑"/>
              </a:rPr>
              <a:t>21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6813931" y="4902327"/>
            <a:ext cx="446405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2004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126983" y="4098290"/>
            <a:ext cx="600710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5" dirty="0">
                <a:solidFill>
                  <a:srgbClr val="0000FF"/>
                </a:solidFill>
                <a:latin typeface="微软雅黑"/>
                <a:cs typeface="微软雅黑"/>
              </a:rPr>
              <a:t>~20</a:t>
            </a:r>
            <a:r>
              <a:rPr sz="1400" b="1" dirty="0">
                <a:solidFill>
                  <a:srgbClr val="0000FF"/>
                </a:solidFill>
                <a:latin typeface="微软雅黑"/>
                <a:cs typeface="微软雅黑"/>
              </a:rPr>
              <a:t>21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225155" y="2977769"/>
            <a:ext cx="445770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2008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806308" y="1493392"/>
            <a:ext cx="464820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b="1" spc="-5" dirty="0">
                <a:solidFill>
                  <a:srgbClr val="0000FF"/>
                </a:solidFill>
                <a:latin typeface="微软雅黑"/>
                <a:cs typeface="微软雅黑"/>
              </a:rPr>
              <a:t>2020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283964" y="2420861"/>
            <a:ext cx="3185160" cy="277495"/>
          </a:xfrm>
          <a:custGeom>
            <a:avLst/>
            <a:gdLst/>
            <a:ahLst/>
            <a:cxnLst/>
            <a:rect l="l" t="t" r="r" b="b"/>
            <a:pathLst>
              <a:path w="3185159" h="277494">
                <a:moveTo>
                  <a:pt x="0" y="276999"/>
                </a:moveTo>
                <a:lnTo>
                  <a:pt x="3184651" y="276999"/>
                </a:lnTo>
                <a:lnTo>
                  <a:pt x="3184651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solidFill>
            <a:srgbClr val="66FFCC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283964" y="2420861"/>
            <a:ext cx="3185160" cy="277495"/>
          </a:xfrm>
          <a:custGeom>
            <a:avLst/>
            <a:gdLst/>
            <a:ahLst/>
            <a:cxnLst/>
            <a:rect l="l" t="t" r="r" b="b"/>
            <a:pathLst>
              <a:path w="3185159" h="277494">
                <a:moveTo>
                  <a:pt x="0" y="276999"/>
                </a:moveTo>
                <a:lnTo>
                  <a:pt x="3184651" y="276999"/>
                </a:lnTo>
                <a:lnTo>
                  <a:pt x="3184651" y="0"/>
                </a:lnTo>
                <a:lnTo>
                  <a:pt x="0" y="0"/>
                </a:lnTo>
                <a:lnTo>
                  <a:pt x="0" y="276999"/>
                </a:lnTo>
                <a:close/>
              </a:path>
            </a:pathLst>
          </a:custGeom>
          <a:ln w="19050">
            <a:solidFill>
              <a:srgbClr val="FF0000"/>
            </a:solidFill>
            <a:prstDash val="sysDash"/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457191" y="2461005"/>
            <a:ext cx="2839085" cy="2051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200" spc="-5" dirty="0">
                <a:solidFill>
                  <a:prstClr val="black"/>
                </a:solidFill>
                <a:latin typeface="微软雅黑"/>
                <a:cs typeface="微软雅黑"/>
              </a:rPr>
              <a:t>INTEGRAL/SPI-ACS </a:t>
            </a:r>
            <a:r>
              <a:rPr sz="1200" dirty="0">
                <a:solidFill>
                  <a:prstClr val="black"/>
                </a:solidFill>
                <a:latin typeface="微软雅黑"/>
                <a:cs typeface="微软雅黑"/>
              </a:rPr>
              <a:t>（no</a:t>
            </a:r>
            <a:r>
              <a:rPr sz="1200" spc="-40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sz="1200" spc="-5" dirty="0">
                <a:solidFill>
                  <a:prstClr val="black"/>
                </a:solidFill>
                <a:latin typeface="微软雅黑"/>
                <a:cs typeface="微软雅黑"/>
              </a:rPr>
              <a:t>local.&amp;spec）</a:t>
            </a:r>
            <a:endParaRPr sz="12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643241" y="2420861"/>
            <a:ext cx="399757" cy="43003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236077" y="2071370"/>
            <a:ext cx="448945" cy="643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24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1994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2700">
              <a:spcBef>
                <a:spcPts val="1520"/>
              </a:spcBef>
            </a:pPr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2002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337555" y="3558438"/>
            <a:ext cx="2252345" cy="339090"/>
          </a:xfrm>
          <a:custGeom>
            <a:avLst/>
            <a:gdLst/>
            <a:ahLst/>
            <a:cxnLst/>
            <a:rect l="l" t="t" r="r" b="b"/>
            <a:pathLst>
              <a:path w="2252345" h="339089">
                <a:moveTo>
                  <a:pt x="0" y="338556"/>
                </a:moveTo>
                <a:lnTo>
                  <a:pt x="2251836" y="338556"/>
                </a:lnTo>
                <a:lnTo>
                  <a:pt x="2251836" y="0"/>
                </a:lnTo>
                <a:lnTo>
                  <a:pt x="0" y="0"/>
                </a:lnTo>
                <a:lnTo>
                  <a:pt x="0" y="338556"/>
                </a:lnTo>
                <a:close/>
              </a:path>
            </a:pathLst>
          </a:custGeom>
          <a:solidFill>
            <a:srgbClr val="FF0000">
              <a:alpha val="19999"/>
            </a:srgb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73571" y="3596767"/>
            <a:ext cx="982344" cy="269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600" spc="-10" dirty="0">
                <a:solidFill>
                  <a:prstClr val="black"/>
                </a:solidFill>
                <a:latin typeface="微软雅黑"/>
                <a:cs typeface="微软雅黑"/>
              </a:rPr>
              <a:t>H</a:t>
            </a:r>
            <a:r>
              <a:rPr sz="1600" spc="-5" dirty="0">
                <a:solidFill>
                  <a:prstClr val="black"/>
                </a:solidFill>
                <a:latin typeface="微软雅黑"/>
                <a:cs typeface="微软雅黑"/>
              </a:rPr>
              <a:t>XMT/HE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670165" y="3497846"/>
            <a:ext cx="466191" cy="4711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222995" y="3609975"/>
            <a:ext cx="446405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1400" dirty="0">
                <a:solidFill>
                  <a:prstClr val="black"/>
                </a:solidFill>
                <a:latin typeface="微软雅黑"/>
                <a:cs typeface="微软雅黑"/>
              </a:rPr>
              <a:t>2017</a:t>
            </a:r>
            <a:endParaRPr sz="14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367663" y="5373242"/>
            <a:ext cx="226695" cy="635"/>
          </a:xfrm>
          <a:custGeom>
            <a:avLst/>
            <a:gdLst/>
            <a:ahLst/>
            <a:cxnLst/>
            <a:rect l="l" t="t" r="r" b="b"/>
            <a:pathLst>
              <a:path w="226694" h="635">
                <a:moveTo>
                  <a:pt x="0" y="126"/>
                </a:moveTo>
                <a:lnTo>
                  <a:pt x="226568" y="0"/>
                </a:lnTo>
              </a:path>
            </a:pathLst>
          </a:custGeom>
          <a:ln w="38100">
            <a:solidFill>
              <a:srgbClr val="0066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596378" y="1083424"/>
            <a:ext cx="1539240" cy="369570"/>
          </a:xfrm>
          <a:custGeom>
            <a:avLst/>
            <a:gdLst/>
            <a:ahLst/>
            <a:cxnLst/>
            <a:rect l="l" t="t" r="r" b="b"/>
            <a:pathLst>
              <a:path w="1539240" h="369569">
                <a:moveTo>
                  <a:pt x="0" y="369328"/>
                </a:moveTo>
                <a:lnTo>
                  <a:pt x="1539240" y="369328"/>
                </a:lnTo>
                <a:lnTo>
                  <a:pt x="1539240" y="0"/>
                </a:lnTo>
                <a:lnTo>
                  <a:pt x="0" y="0"/>
                </a:lnTo>
                <a:lnTo>
                  <a:pt x="0" y="369328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684389" y="1121917"/>
            <a:ext cx="1367155" cy="3016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pc="-5" dirty="0">
                <a:solidFill>
                  <a:prstClr val="black"/>
                </a:solidFill>
                <a:latin typeface="微软雅黑"/>
                <a:cs typeface="微软雅黑"/>
              </a:rPr>
              <a:t>Launch</a:t>
            </a:r>
            <a:r>
              <a:rPr spc="-75" dirty="0">
                <a:solidFill>
                  <a:prstClr val="black"/>
                </a:solidFill>
                <a:latin typeface="微软雅黑"/>
                <a:cs typeface="微软雅黑"/>
              </a:rPr>
              <a:t> </a:t>
            </a:r>
            <a:r>
              <a:rPr dirty="0">
                <a:solidFill>
                  <a:prstClr val="black"/>
                </a:solidFill>
                <a:latin typeface="微软雅黑"/>
                <a:cs typeface="微软雅黑"/>
              </a:rPr>
              <a:t>time</a:t>
            </a:r>
          </a:p>
        </p:txBody>
      </p:sp>
      <p:pic>
        <p:nvPicPr>
          <p:cNvPr id="55" name="Picture 11" descr="所标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5906" y="0"/>
            <a:ext cx="1028094" cy="694063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990" y="1478835"/>
            <a:ext cx="474286" cy="605124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7532B708-0812-41F2-8CDF-79A693E8CC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86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47900" y="308505"/>
            <a:ext cx="5238750" cy="494944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Launched at Xi Chang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6CB06883-EF09-435B-928E-C89495D6E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3407"/>
            <a:ext cx="6171599" cy="3569607"/>
          </a:xfrm>
        </p:spPr>
      </p:pic>
      <p:pic>
        <p:nvPicPr>
          <p:cNvPr id="3" name="202105221336GECAM">
            <a:hlinkClick r:id="" action="ppaction://media"/>
            <a:extLst>
              <a:ext uri="{FF2B5EF4-FFF2-40B4-BE49-F238E27FC236}">
                <a16:creationId xmlns:a16="http://schemas.microsoft.com/office/drawing/2014/main" id="{289300B3-0A9E-4744-BDED-012236C8B8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71599" y="1308416"/>
            <a:ext cx="2856991" cy="504793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6182938-B76C-4F0E-8255-90A707CC12F9}"/>
              </a:ext>
            </a:extLst>
          </p:cNvPr>
          <p:cNvSpPr/>
          <p:nvPr/>
        </p:nvSpPr>
        <p:spPr>
          <a:xfrm>
            <a:off x="4828696" y="899577"/>
            <a:ext cx="1457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/>
                <a:cs typeface="微软雅黑"/>
              </a:rPr>
              <a:t>2020.12.10</a:t>
            </a:r>
            <a:endParaRPr lang="zh-CN" altLang="en-US" dirty="0"/>
          </a:p>
        </p:txBody>
      </p:sp>
      <p:pic>
        <p:nvPicPr>
          <p:cNvPr id="7" name="Picture 11" descr="所标">
            <a:extLst>
              <a:ext uri="{FF2B5EF4-FFF2-40B4-BE49-F238E27FC236}">
                <a16:creationId xmlns:a16="http://schemas.microsoft.com/office/drawing/2014/main" id="{5FB0C612-2F2E-47AE-B103-D73209AF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CB93C9-C1D8-4676-9AE2-1EB6935299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D1DFB3-F672-4F8D-AC13-A9DB92DBC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1655" y="211663"/>
            <a:ext cx="3040689" cy="818148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Status on orbit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3222A4-D049-4768-96E5-383D99ECE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582" y="1029811"/>
            <a:ext cx="7886700" cy="1230924"/>
          </a:xfrm>
        </p:spPr>
        <p:txBody>
          <a:bodyPr>
            <a:normAutofit/>
          </a:bodyPr>
          <a:lstStyle/>
          <a:p>
            <a:r>
              <a:rPr lang="en-US" altLang="zh-CN" dirty="0"/>
              <a:t>Due to the issues of power supply system, GECAM-B can observe about 11 hours/day (</a:t>
            </a:r>
            <a:r>
              <a:rPr lang="en-US" altLang="zh-CN" dirty="0" err="1"/>
              <a:t>FoV</a:t>
            </a:r>
            <a:r>
              <a:rPr lang="en-US" altLang="zh-CN" dirty="0"/>
              <a:t> is about 70% of all-sky area),</a:t>
            </a:r>
            <a:r>
              <a:rPr lang="zh-CN" altLang="en-US" dirty="0"/>
              <a:t> </a:t>
            </a:r>
            <a:r>
              <a:rPr lang="en-US" altLang="zh-CN" dirty="0"/>
              <a:t>while GECAM-A has not started to observe yet.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E7602FE-D5F8-425F-92B5-852A7E02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88EC08-257E-49A5-8343-A814D0EA8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53" y="2764438"/>
            <a:ext cx="3040689" cy="34148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79D24B7-00C4-48A6-A94E-33484677A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87" y="2430254"/>
            <a:ext cx="5713792" cy="395421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FAD7A70-6DDF-47E2-A081-FBD5B07EF30D}"/>
              </a:ext>
            </a:extLst>
          </p:cNvPr>
          <p:cNvSpPr/>
          <p:nvPr/>
        </p:nvSpPr>
        <p:spPr>
          <a:xfrm rot="21001213">
            <a:off x="772637" y="3911618"/>
            <a:ext cx="1699622" cy="9914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11" descr="所标">
            <a:extLst>
              <a:ext uri="{FF2B5EF4-FFF2-40B4-BE49-F238E27FC236}">
                <a16:creationId xmlns:a16="http://schemas.microsoft.com/office/drawing/2014/main" id="{844EEC98-CBDF-4ADB-A8CF-EC4899CA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B8EFC80-F472-410B-81E1-4C027ACC7B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4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787017-C256-44F0-8AB9-A2F49586F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670" y="196505"/>
            <a:ext cx="6646230" cy="898584"/>
          </a:xfrm>
        </p:spPr>
        <p:txBody>
          <a:bodyPr>
            <a:normAutofit fontScale="90000"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first GRB published on GCN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61D9F4-7F8E-4C72-ABDD-1F0BCBAB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46CA0A6-F854-4932-88D3-F0BA0EED8A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5" t="10232" r="8197" b="9871"/>
          <a:stretch/>
        </p:blipFill>
        <p:spPr>
          <a:xfrm>
            <a:off x="146674" y="1523989"/>
            <a:ext cx="3214925" cy="435225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9223525-9994-4062-A770-37CE5EAAB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982" y="1963121"/>
            <a:ext cx="5570366" cy="355575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07F9D76-3E45-4FBC-9796-9E0EFAA38C79}"/>
              </a:ext>
            </a:extLst>
          </p:cNvPr>
          <p:cNvSpPr/>
          <p:nvPr/>
        </p:nvSpPr>
        <p:spPr>
          <a:xfrm>
            <a:off x="564316" y="6218282"/>
            <a:ext cx="4243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https://gcn.gsfc.nasa.gov/gcn3/29331.gcn3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9921B2F-665D-4C1B-B46C-469C61E92074}"/>
              </a:ext>
            </a:extLst>
          </p:cNvPr>
          <p:cNvSpPr txBox="1"/>
          <p:nvPr/>
        </p:nvSpPr>
        <p:spPr>
          <a:xfrm>
            <a:off x="5801002" y="756309"/>
            <a:ext cx="131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2021.01.19</a:t>
            </a:r>
            <a:endParaRPr lang="zh-CN" altLang="en-US" dirty="0"/>
          </a:p>
        </p:txBody>
      </p:sp>
      <p:pic>
        <p:nvPicPr>
          <p:cNvPr id="10" name="Picture 11" descr="所标">
            <a:extLst>
              <a:ext uri="{FF2B5EF4-FFF2-40B4-BE49-F238E27FC236}">
                <a16:creationId xmlns:a16="http://schemas.microsoft.com/office/drawing/2014/main" id="{05141122-2FC6-48B4-98C8-1BC01ABE1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24BC61-C7B5-4D93-8835-6A81140CCD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48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6F9E97-1B94-45B2-95EC-2312516C4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96" y="537410"/>
            <a:ext cx="9144000" cy="1325563"/>
          </a:xfrm>
        </p:spPr>
        <p:txBody>
          <a:bodyPr>
            <a:normAutofit/>
          </a:bodyPr>
          <a:lstStyle/>
          <a:p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First GRB event via Short Message of </a:t>
            </a:r>
            <a:r>
              <a:rPr lang="en-US" altLang="zh-CN" sz="30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Beidou</a:t>
            </a:r>
            <a:r>
              <a:rPr lang="en-US" altLang="zh-CN" sz="3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Navigation Satellites</a:t>
            </a:r>
            <a:endParaRPr lang="zh-CN" altLang="en-US" sz="3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6F506D3D-5732-42A0-9D72-22A0348CDD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18" y="4243143"/>
            <a:ext cx="3378509" cy="2478333"/>
          </a:xfr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BC3457-1238-4432-A446-35A7E2D22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CAB3B-7049-4CD7-97F4-4B3AD07FA394}" type="slidenum">
              <a:rPr lang="zh-CN" altLang="en-US" smtClean="0"/>
              <a:t>9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408196E-AF2F-4E88-8360-DC175F742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138" y="1690689"/>
            <a:ext cx="4837862" cy="270920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31C4417-8B71-4E82-8CCC-3EBC236DA7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6" y="2680272"/>
            <a:ext cx="4392904" cy="329467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032BE1C-95CB-4FAA-9FB2-8128ECBFE087}"/>
              </a:ext>
            </a:extLst>
          </p:cNvPr>
          <p:cNvSpPr txBox="1"/>
          <p:nvPr/>
        </p:nvSpPr>
        <p:spPr>
          <a:xfrm>
            <a:off x="5002012" y="1200192"/>
            <a:ext cx="1313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2021.01.20</a:t>
            </a:r>
            <a:endParaRPr lang="zh-CN" altLang="en-US" b="1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2E8C0A5-F71F-4EB0-A6F9-94BF730EAB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955" y="0"/>
            <a:ext cx="930045" cy="857219"/>
          </a:xfrm>
          <a:prstGeom prst="rect">
            <a:avLst/>
          </a:prstGeom>
        </p:spPr>
      </p:pic>
      <p:pic>
        <p:nvPicPr>
          <p:cNvPr id="11" name="Picture 11" descr="所标">
            <a:extLst>
              <a:ext uri="{FF2B5EF4-FFF2-40B4-BE49-F238E27FC236}">
                <a16:creationId xmlns:a16="http://schemas.microsoft.com/office/drawing/2014/main" id="{6AF7F3C7-88B2-409D-A9F6-4F420B6AF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117" cy="69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1588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CCE8C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10216</TotalTime>
  <Words>801</Words>
  <Application>Microsoft Office PowerPoint</Application>
  <PresentationFormat>全屏显示(4:3)</PresentationFormat>
  <Paragraphs>244</Paragraphs>
  <Slides>28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7" baseType="lpstr">
      <vt:lpstr>黑体</vt:lpstr>
      <vt:lpstr>宋体</vt:lpstr>
      <vt:lpstr>微软雅黑</vt:lpstr>
      <vt:lpstr>Arial</vt:lpstr>
      <vt:lpstr>Calibri</vt:lpstr>
      <vt:lpstr>Calibri Light</vt:lpstr>
      <vt:lpstr>Times New Roman</vt:lpstr>
      <vt:lpstr>Wingdings</vt:lpstr>
      <vt:lpstr>Office 主题</vt:lpstr>
      <vt:lpstr>A dedicated SiPMs array for GRD of GECAM</vt:lpstr>
      <vt:lpstr>Contents</vt:lpstr>
      <vt:lpstr>Multi-messenger astronomy</vt:lpstr>
      <vt:lpstr>GECAM Gravitational wave high-energy Electromagnetic Counterpart All-sky Monitor</vt:lpstr>
      <vt:lpstr>X/gamma-ray telescopes</vt:lpstr>
      <vt:lpstr>Launched at Xi Chang</vt:lpstr>
      <vt:lpstr>Status on orbit</vt:lpstr>
      <vt:lpstr>The first GRB published on GCN</vt:lpstr>
      <vt:lpstr>First GRB event via Short Message of Beidou Navigation Satellites</vt:lpstr>
      <vt:lpstr>SiPMs based detectors</vt:lpstr>
      <vt:lpstr>PowerPoint 演示文稿</vt:lpstr>
      <vt:lpstr>SiPM Characteristics</vt:lpstr>
      <vt:lpstr>SiPMs array design</vt:lpstr>
      <vt:lpstr>Waveform output</vt:lpstr>
      <vt:lpstr>Energy Spectrum and resolution</vt:lpstr>
      <vt:lpstr>Low temperature performance</vt:lpstr>
      <vt:lpstr>Energy Spectrum of 5.9 keV X-ray</vt:lpstr>
      <vt:lpstr>Uniformity performance </vt:lpstr>
      <vt:lpstr>SiPM Full-array/Semi-array performance</vt:lpstr>
      <vt:lpstr>Radiation damage on orbit</vt:lpstr>
      <vt:lpstr>Baseline fluctuation increase</vt:lpstr>
      <vt:lpstr>Threshold increase on-orbit</vt:lpstr>
      <vt:lpstr>Characterization of SiPMs with neutron </vt:lpstr>
      <vt:lpstr>Current increases with the radiation</vt:lpstr>
      <vt:lpstr>Current increase on-orbit   </vt:lpstr>
      <vt:lpstr>Summary</vt:lpstr>
      <vt:lpstr>PowerPoint 演示文稿</vt:lpstr>
      <vt:lpstr>Annealing effect and low temperature suppress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Sun Xilei</dc:creator>
  <cp:lastModifiedBy>admin</cp:lastModifiedBy>
  <cp:revision>443</cp:revision>
  <dcterms:created xsi:type="dcterms:W3CDTF">2018-05-26T05:25:54Z</dcterms:created>
  <dcterms:modified xsi:type="dcterms:W3CDTF">2021-08-16T05:21:50Z</dcterms:modified>
</cp:coreProperties>
</file>