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57" r:id="rId4"/>
    <p:sldId id="258" r:id="rId5"/>
    <p:sldId id="262" r:id="rId6"/>
    <p:sldId id="274" r:id="rId7"/>
    <p:sldId id="264" r:id="rId8"/>
    <p:sldId id="276" r:id="rId9"/>
    <p:sldId id="265" r:id="rId10"/>
    <p:sldId id="282" r:id="rId11"/>
    <p:sldId id="281" r:id="rId12"/>
    <p:sldId id="259" r:id="rId13"/>
    <p:sldId id="261" r:id="rId14"/>
    <p:sldId id="278" r:id="rId15"/>
    <p:sldId id="279" r:id="rId16"/>
    <p:sldId id="280" r:id="rId17"/>
    <p:sldId id="283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73E73-3229-4A44-A5EB-F95642AC9F9A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9B475-7A09-4904-8A1C-5706650A24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78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B475-7A09-4904-8A1C-5706650A245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660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E6DB69-2F1B-4339-AF9B-66CBF5FC2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90B150-106F-4DB6-BFC1-C348D209F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472BA2-A546-479B-BAB6-A878BDA9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377D-3748-4EDE-9017-9B0319DCCFB4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5AFBF6-4E30-4BAC-8DEB-815E6C407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752E1-485E-4AD2-9BEE-30377325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739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B5C2D6-7471-4609-979E-40E1CCA4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243686-FD83-41AC-898A-94347150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7C0130-29B8-4106-BB29-EE033ACAF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1311-5DB5-407A-B035-3B956CFE99E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682854-64D5-4E10-8DE8-0D0E0EBA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988D63-67FC-4074-9EC0-5314A907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92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A6852E3-43A8-4625-8A21-EAC2E316F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D9E420-A40F-472D-9473-BE563C032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C7C40C-FC2E-42C7-BD01-0F39C83D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0EC8A-C29D-40B6-91D6-85FAFC49D03E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0BF80C-23C0-4902-B31D-6BBEF9E1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3C5E83-2E37-4F66-BE0B-3CDD08F2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29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C3501-ADBB-4060-9722-6783CECB8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AEE177-BA3E-441F-852B-58FF2460E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1C9146-911E-4E18-8B9F-10AE87237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85CD-E0AC-433F-BA7C-DD97283A00F0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BF5715-A4F8-4444-B398-5D94D129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78CC24-C61C-4B7E-B5E2-0A1CB73B7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44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32561-C76D-407F-A2EA-9CB263D2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7EAF84-3AB9-4D27-9725-89E5AE94C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DF8CC-A0D6-4ED7-AFF8-9BE2EC33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2E9A-2690-470D-98C2-AA6543CE34DF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7FECE5-1D82-4DD9-9ECD-3D168BCB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CD210-18D7-45E2-BFA4-1645F2B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17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59F8BA-EDEC-4C48-9F55-9BA8E1D0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D691F0-FA10-4284-906A-2869A904E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D3A0215-6A94-4C95-9CE7-F9EEEAA3F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ACBCF7-DB86-4769-8864-F248CBFF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87D5C-4242-4762-8CB3-A949794F905C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7A1441-B96D-4135-86CC-8E900CEAF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2D4697-B359-48CE-A224-DAC91AB6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86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D6E6C-596A-436E-9BBF-F6538618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D954E7-B42A-4216-814E-AB2BE6EE2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CA81F3-AC09-4AFF-96B1-1307ACC2A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86A774-66C1-4866-94F1-3778C754D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61D73E9-3624-4A76-A5F7-ACB5AAACE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C85173-0D63-4A3E-AEB9-C2CC9915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40F8-EA22-4C95-90AA-D34A9595F6A1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97A3752-597F-4004-9543-E865EE394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1452EA-6649-422D-9C9C-9A5C22C6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8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9364DF-721C-448C-9DA4-685E6EA9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18E52D-488D-47A6-BEF2-1345D7529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B06B-426C-4284-B90C-30F4497ADA41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B7671B-D1DA-4230-9EBC-90BDA0C5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7D8858B-2782-4776-8356-6783526FC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99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1818601-ED9D-45E4-91DE-7F8C8D22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8CC-2412-4FB2-9E08-DBD4B2B9EA39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103FCE-F123-4BC6-B834-198AEFF0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645FEB-86E4-4BE9-9E91-1DC07120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45BC7B-989D-4F2A-8CC8-D958DCD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197F9E-682B-4E04-88D9-FF379EBA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30D973-FB56-42A2-9A0B-6B6CC1969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601432-49C5-4088-9CE5-3773B58A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B85F-E11D-4D3D-A03F-2F4907C8EEE4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5CD1C8-53D5-476D-B454-ABEE0A888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E6563B-4AD9-4EE3-90FA-1103B7D7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398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C78EB-B7FB-4EBC-8DFA-6BF696E8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0B9C98-A294-4B9C-8187-C8B6CE94F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2F323CB-AFA5-48F4-B68A-D2C6B3DCD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CB5E19-3EA8-4BA0-B7B9-2E61E3BF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E63-297D-4165-9DD7-F7736CD2A778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DC3F1D5-D400-42CE-A279-E1626B05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85B192-5101-4886-9774-881A5753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4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1000">
              <a:schemeClr val="accent1">
                <a:lumMod val="45000"/>
                <a:lumOff val="55000"/>
              </a:schemeClr>
            </a:gs>
            <a:gs pos="90496">
              <a:srgbClr val="C0CFEB"/>
            </a:gs>
            <a:gs pos="64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00FB9D-3700-478D-8147-3D106A91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A6BC3A-DE9A-4BA1-A778-BDE4443D4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13E70F-2D3F-4F12-9D2D-5ECBB216F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22977-1937-434B-8EDD-740FECEAD594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860DE2-8344-463E-8920-714E64683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12EA07-7491-443C-950B-FB8571119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1759-E77B-4FBD-8E9C-B463F1446C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A8C36-8230-4CC2-9771-4EB649C594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/>
              <a:t>Determination of responses of liquid xenon to low energy</a:t>
            </a:r>
            <a:br>
              <a:rPr lang="en-US" altLang="zh-CN" sz="2800" dirty="0"/>
            </a:br>
            <a:r>
              <a:rPr lang="en-US" altLang="zh-CN" sz="2800" dirty="0"/>
              <a:t>electron and nuclear recoils using a PandaX-II detector</a:t>
            </a:r>
            <a:endParaRPr lang="zh-CN" altLang="en-US" sz="28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F3DBA6-EB4A-4672-8628-BF05E3D782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燕斌斌</a:t>
            </a:r>
            <a:endParaRPr lang="en-US" altLang="zh-CN" dirty="0"/>
          </a:p>
          <a:p>
            <a:r>
              <a:rPr lang="zh-CN" altLang="en-US" dirty="0"/>
              <a:t>上海交通大学</a:t>
            </a:r>
          </a:p>
        </p:txBody>
      </p:sp>
      <p:sp>
        <p:nvSpPr>
          <p:cNvPr id="8" name="日期占位符 7">
            <a:extLst>
              <a:ext uri="{FF2B5EF4-FFF2-40B4-BE49-F238E27FC236}">
                <a16:creationId xmlns:a16="http://schemas.microsoft.com/office/drawing/2014/main" id="{3EE1832C-B24A-4F1D-9106-E9A469416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0D6B-4313-4E9A-9F66-7C8C04D2169E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701942F-837A-4D38-B0BC-08A2711EF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38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B24015-F294-44B2-8AE5-DC7BAED8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Model of detector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3CFD54-3913-45C6-9AD2-311A58186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85CD-E0AC-433F-BA7C-DD97283A00F0}" type="datetime1">
              <a:rPr lang="zh-CN" altLang="en-US" smtClean="0"/>
              <a:t>2021/8/16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8106BCF-5F54-435E-8472-C5D90D70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BBE54F8-5DE2-40BF-898C-03D42EE5E2BB}"/>
                  </a:ext>
                </a:extLst>
              </p:cNvPr>
              <p:cNvSpPr txBox="1"/>
              <p:nvPr/>
            </p:nvSpPr>
            <p:spPr>
              <a:xfrm>
                <a:off x="838200" y="1933656"/>
                <a:ext cx="37417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𝑑𝑝h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𝐵𝑖𝑛𝑜𝑚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𝑛𝑝h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𝑃𝐷𝐸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/(1+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𝑝𝑒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BBE54F8-5DE2-40BF-898C-03D42EE5E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33656"/>
                <a:ext cx="3741794" cy="276999"/>
              </a:xfrm>
              <a:prstGeom prst="rect">
                <a:avLst/>
              </a:prstGeom>
              <a:blipFill>
                <a:blip r:embed="rId2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2EAEE61-0B7A-44A8-8123-8A116AAAEFAC}"/>
                  </a:ext>
                </a:extLst>
              </p:cNvPr>
              <p:cNvSpPr txBox="1"/>
              <p:nvPr/>
            </p:nvSpPr>
            <p:spPr>
              <a:xfrm>
                <a:off x="895351" y="2528380"/>
                <a:ext cx="32176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𝑃𝐸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𝑁𝑑𝑝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𝐵𝑖𝑛𝑜𝑚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𝑁𝑑𝑝h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𝑝𝑒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2EAEE61-0B7A-44A8-8123-8A116AAAE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1" y="2528380"/>
                <a:ext cx="3217611" cy="276999"/>
              </a:xfrm>
              <a:prstGeom prst="rect">
                <a:avLst/>
              </a:prstGeom>
              <a:blipFill>
                <a:blip r:embed="rId3"/>
                <a:stretch>
                  <a:fillRect l="-1136" t="-2222" r="-1894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15900C2-BD2A-4046-B6B5-72B83B8FC901}"/>
                  </a:ext>
                </a:extLst>
              </p:cNvPr>
              <p:cNvSpPr txBox="1"/>
              <p:nvPr/>
            </p:nvSpPr>
            <p:spPr>
              <a:xfrm>
                <a:off x="895351" y="3115235"/>
                <a:ext cx="30832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𝐺𝑎𝑢𝑠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𝑁𝑃𝐸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𝑆𝑃𝐸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𝑃𝐸</m:t>
                          </m:r>
                        </m:e>
                      </m:ra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15900C2-BD2A-4046-B6B5-72B83B8FC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1" y="3115235"/>
                <a:ext cx="3083280" cy="307777"/>
              </a:xfrm>
              <a:prstGeom prst="rect">
                <a:avLst/>
              </a:prstGeom>
              <a:blipFill>
                <a:blip r:embed="rId4"/>
                <a:stretch>
                  <a:fillRect r="-593" b="-29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6DAB9E9-3925-4FAA-819B-F2C46F3D9F0C}"/>
                  </a:ext>
                </a:extLst>
              </p:cNvPr>
              <p:cNvSpPr txBox="1"/>
              <p:nvPr/>
            </p:nvSpPr>
            <p:spPr>
              <a:xfrm>
                <a:off x="7319077" y="1933656"/>
                <a:ext cx="19424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𝐵𝑖𝑛𝑜𝑚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𝑛𝑒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6DAB9E9-3925-4FAA-819B-F2C46F3D9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077" y="1933656"/>
                <a:ext cx="1942455" cy="276999"/>
              </a:xfrm>
              <a:prstGeom prst="rect">
                <a:avLst/>
              </a:prstGeom>
              <a:blipFill>
                <a:blip r:embed="rId5"/>
                <a:stretch>
                  <a:fillRect l="-1258" t="-2174" r="-283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4E7AB01-8226-402C-AB04-B7E3628AC712}"/>
                  </a:ext>
                </a:extLst>
              </p:cNvPr>
              <p:cNvSpPr txBox="1"/>
              <p:nvPr/>
            </p:nvSpPr>
            <p:spPr>
              <a:xfrm>
                <a:off x="7267575" y="2528616"/>
                <a:ext cx="23293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𝐵𝑖𝑛𝑜𝑚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𝐸𝐸𝐸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4E7AB01-8226-402C-AB04-B7E3628AC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575" y="2528616"/>
                <a:ext cx="2329356" cy="276999"/>
              </a:xfrm>
              <a:prstGeom prst="rect">
                <a:avLst/>
              </a:prstGeom>
              <a:blipFill>
                <a:blip r:embed="rId6"/>
                <a:stretch>
                  <a:fillRect l="-1571" t="-2222" r="-314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D7318D0-D375-4EF3-886A-02B132F6E9D8}"/>
                  </a:ext>
                </a:extLst>
              </p:cNvPr>
              <p:cNvSpPr txBox="1"/>
              <p:nvPr/>
            </p:nvSpPr>
            <p:spPr>
              <a:xfrm>
                <a:off x="7267575" y="3084675"/>
                <a:ext cx="3515193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𝐺𝑎𝑢𝑠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𝑆𝐸𝐺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e>
                      </m:ra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D7318D0-D375-4EF3-886A-02B132F6E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575" y="3084675"/>
                <a:ext cx="3515193" cy="335413"/>
              </a:xfrm>
              <a:prstGeom prst="rect">
                <a:avLst/>
              </a:prstGeom>
              <a:blipFill>
                <a:blip r:embed="rId7"/>
                <a:stretch>
                  <a:fillRect l="-867" r="-1906" b="-2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FEF123B-5312-4BAB-A261-60D0ED8AA6C1}"/>
                  </a:ext>
                </a:extLst>
              </p:cNvPr>
              <p:cNvSpPr txBox="1"/>
              <p:nvPr/>
            </p:nvSpPr>
            <p:spPr>
              <a:xfrm>
                <a:off x="838200" y="5480025"/>
                <a:ext cx="2927275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1×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2×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CN" altLang="en-US" baseline="-250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FEF123B-5312-4BAB-A261-60D0ED8AA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80025"/>
                <a:ext cx="2927275" cy="270652"/>
              </a:xfrm>
              <a:prstGeom prst="rect">
                <a:avLst/>
              </a:prstGeom>
              <a:blipFill>
                <a:blip r:embed="rId8"/>
                <a:stretch>
                  <a:fillRect l="-1042" b="-4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8664EEEA-5B07-44B1-8114-5DBF1FE1E4C4}"/>
              </a:ext>
            </a:extLst>
          </p:cNvPr>
          <p:cNvSpPr txBox="1"/>
          <p:nvPr/>
        </p:nvSpPr>
        <p:spPr>
          <a:xfrm>
            <a:off x="558183" y="3588876"/>
            <a:ext cx="5289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 dirty="0"/>
              <a:t>p</a:t>
            </a:r>
            <a:r>
              <a:rPr lang="en-US" altLang="zh-CN" i="1" baseline="-25000" dirty="0"/>
              <a:t>2pe</a:t>
            </a:r>
            <a:r>
              <a:rPr lang="en-US" altLang="zh-CN" dirty="0"/>
              <a:t> the double-photoelectron emission probability by the 178 nm scintillation photons, 0.21±0.02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 dirty="0"/>
              <a:t>PED/(1+p</a:t>
            </a:r>
            <a:r>
              <a:rPr lang="en-US" altLang="zh-CN" i="1" baseline="-25000" dirty="0"/>
              <a:t>2pe</a:t>
            </a:r>
            <a:r>
              <a:rPr lang="en-US" altLang="zh-CN" i="1" dirty="0"/>
              <a:t>) </a:t>
            </a:r>
            <a:r>
              <a:rPr lang="en-US" altLang="zh-CN" dirty="0"/>
              <a:t>is probability to detect a photon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σSPE is single photoelectron resolution</a:t>
            </a:r>
            <a:r>
              <a:rPr lang="zh-CN" altLang="en-US" dirty="0"/>
              <a:t>，</a:t>
            </a:r>
            <a:r>
              <a:rPr lang="en-US" altLang="zh-CN" dirty="0"/>
              <a:t>~33%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3D9EFE3-B7F9-4981-93AF-F97076A87E67}"/>
              </a:ext>
            </a:extLst>
          </p:cNvPr>
          <p:cNvSpPr/>
          <p:nvPr/>
        </p:nvSpPr>
        <p:spPr>
          <a:xfrm>
            <a:off x="614363" y="1814513"/>
            <a:ext cx="5100637" cy="34623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36CE6F2-7FA5-473B-8922-C8A5B2972E19}"/>
              </a:ext>
            </a:extLst>
          </p:cNvPr>
          <p:cNvSpPr txBox="1"/>
          <p:nvPr/>
        </p:nvSpPr>
        <p:spPr>
          <a:xfrm>
            <a:off x="6696406" y="3855812"/>
            <a:ext cx="5289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 dirty="0"/>
              <a:t>s </a:t>
            </a:r>
            <a:r>
              <a:rPr lang="en-US" altLang="zh-CN" dirty="0"/>
              <a:t>is the electron survival probability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σSE is single electron signal resolution</a:t>
            </a:r>
            <a:r>
              <a:rPr lang="zh-CN" altLang="en-US" dirty="0"/>
              <a:t>，</a:t>
            </a:r>
            <a:r>
              <a:rPr lang="en-US" altLang="zh-CN" dirty="0"/>
              <a:t>~8.3PE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1800EB5-76C8-4E39-9881-86A681227C20}"/>
              </a:ext>
            </a:extLst>
          </p:cNvPr>
          <p:cNvSpPr/>
          <p:nvPr/>
        </p:nvSpPr>
        <p:spPr>
          <a:xfrm>
            <a:off x="6563856" y="1813726"/>
            <a:ext cx="5242382" cy="346233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4909D31-D9F8-454B-9867-F1F2126DCEA0}"/>
              </a:ext>
            </a:extLst>
          </p:cNvPr>
          <p:cNvSpPr txBox="1"/>
          <p:nvPr/>
        </p:nvSpPr>
        <p:spPr>
          <a:xfrm>
            <a:off x="3871912" y="5462174"/>
            <a:ext cx="7658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NewRomanPSMT"/>
              </a:rPr>
              <a:t>f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 is inefficiency from the baseline suppression (BLS) firmware of the digitizers</a:t>
            </a:r>
            <a:r>
              <a:rPr lang="en-US" altLang="zh-CN" dirty="0"/>
              <a:t>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91D0176-5A3C-45D9-B5C9-C22B9FF94B75}"/>
                  </a:ext>
                </a:extLst>
              </p:cNvPr>
              <p:cNvSpPr txBox="1"/>
              <p:nvPr/>
            </p:nvSpPr>
            <p:spPr>
              <a:xfrm>
                <a:off x="834865" y="5770725"/>
                <a:ext cx="2930610" cy="7977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b="0" i="1" baseline="-2500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b="0" i="1" baseline="-250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91D0176-5A3C-45D9-B5C9-C22B9FF94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65" y="5770725"/>
                <a:ext cx="2930610" cy="7977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ED5586DF-4706-4661-9DCC-1156BB7D6618}"/>
              </a:ext>
            </a:extLst>
          </p:cNvPr>
          <p:cNvSpPr txBox="1"/>
          <p:nvPr/>
        </p:nvSpPr>
        <p:spPr>
          <a:xfrm>
            <a:off x="3871912" y="5944048"/>
            <a:ext cx="707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This is the data selection efficiency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A6AC223-A430-488F-8309-09EF39A97D99}"/>
              </a:ext>
            </a:extLst>
          </p:cNvPr>
          <p:cNvSpPr txBox="1"/>
          <p:nvPr/>
        </p:nvSpPr>
        <p:spPr>
          <a:xfrm>
            <a:off x="132302" y="3219245"/>
            <a:ext cx="46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(1)</a:t>
            </a:r>
            <a:endParaRPr lang="zh-CN" altLang="en-US" sz="2000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6A843A8-6120-413A-9818-C6B087348F76}"/>
              </a:ext>
            </a:extLst>
          </p:cNvPr>
          <p:cNvSpPr txBox="1"/>
          <p:nvPr/>
        </p:nvSpPr>
        <p:spPr>
          <a:xfrm>
            <a:off x="6061697" y="3220033"/>
            <a:ext cx="46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(2)</a:t>
            </a:r>
            <a:endParaRPr lang="zh-CN" altLang="en-US" sz="2000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FC83D71-F58B-4EA6-874D-D44D5EF6AE0C}"/>
              </a:ext>
            </a:extLst>
          </p:cNvPr>
          <p:cNvSpPr txBox="1"/>
          <p:nvPr/>
        </p:nvSpPr>
        <p:spPr>
          <a:xfrm>
            <a:off x="372902" y="5405357"/>
            <a:ext cx="46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(3)</a:t>
            </a:r>
            <a:endParaRPr lang="zh-CN" altLang="en-US" sz="20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CFCFA6C-A93A-4D29-B191-E80E8084B0EB}"/>
              </a:ext>
            </a:extLst>
          </p:cNvPr>
          <p:cNvSpPr txBox="1"/>
          <p:nvPr/>
        </p:nvSpPr>
        <p:spPr>
          <a:xfrm>
            <a:off x="383381" y="5873913"/>
            <a:ext cx="46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(4)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38481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5AF56A-52B1-448E-BC21-6C4A3ECC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Extraction of parameters in the response model</a:t>
            </a:r>
            <a:endParaRPr lang="zh-CN" altLang="en-US" sz="4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DB6BE5-6919-47E4-BB1D-C5CA24011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85CD-E0AC-433F-BA7C-DD97283A00F0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A2B3A0-B6D1-43B6-A8CA-3662821F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902346-0301-48DA-8E82-7C26B854FA92}"/>
                  </a:ext>
                </a:extLst>
              </p:cNvPr>
              <p:cNvSpPr txBox="1"/>
              <p:nvPr/>
            </p:nvSpPr>
            <p:spPr>
              <a:xfrm>
                <a:off x="8958262" y="5095252"/>
                <a:ext cx="2416815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begChr m:val="（"/>
                          <m:endChr m:val="）"/>
                          <m:ctrlP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rec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  <m: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16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𝑃𝐷𝐸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𝐸𝑟𝑒</m:t>
                          </m:r>
                          <m:r>
                            <a:rPr lang="en-US" altLang="zh-CN" sz="16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902346-0301-48DA-8E82-7C26B854F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262" y="5095252"/>
                <a:ext cx="2416815" cy="5532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3F9D533-9C6C-4DB4-AF01-22A412442705}"/>
                  </a:ext>
                </a:extLst>
              </p:cNvPr>
              <p:cNvSpPr txBox="1"/>
              <p:nvPr/>
            </p:nvSpPr>
            <p:spPr>
              <a:xfrm>
                <a:off x="941518" y="5017506"/>
                <a:ext cx="3203313" cy="7778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𝐿𝑦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3F9D533-9C6C-4DB4-AF01-22A41244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18" y="5017506"/>
                <a:ext cx="3203313" cy="777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2F08210C-9089-4800-A40C-146798ADB66D}"/>
              </a:ext>
            </a:extLst>
          </p:cNvPr>
          <p:cNvSpPr txBox="1"/>
          <p:nvPr/>
        </p:nvSpPr>
        <p:spPr>
          <a:xfrm>
            <a:off x="655596" y="2126771"/>
            <a:ext cx="106425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800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For a given model, a two-dimensional probability density function (PDF) in (</a:t>
            </a:r>
            <a:r>
              <a:rPr lang="en-US" altLang="zh-CN" sz="2000" b="0" i="1" dirty="0">
                <a:solidFill>
                  <a:srgbClr val="000000"/>
                </a:solidFill>
                <a:effectLst/>
                <a:latin typeface="TimesNewRomanPS-ItalicMT"/>
              </a:rPr>
              <a:t>S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1,</a:t>
            </a:r>
            <a:r>
              <a:rPr lang="en-US" altLang="zh-CN" sz="2000" b="0" i="1" dirty="0">
                <a:solidFill>
                  <a:srgbClr val="000000"/>
                </a:solidFill>
                <a:effectLst/>
                <a:latin typeface="TimesNewRomanPS-ItalicMT"/>
              </a:rPr>
              <a:t>S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2) is produced, the parameters including:</a:t>
            </a:r>
            <a:endParaRPr lang="en-US" altLang="zh-CN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 a) PDE, EEE and SEG constrained by their Gaussian priors</a:t>
            </a:r>
            <a:r>
              <a:rPr lang="en-US" altLang="zh-CN" sz="20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with the anti-correlation between PDE and EEE embedded,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b) parameters for </a:t>
            </a:r>
            <a:r>
              <a:rPr lang="en-US" altLang="zh-CN" sz="2000" dirty="0">
                <a:solidFill>
                  <a:srgbClr val="000000"/>
                </a:solidFill>
                <a:latin typeface="TimesNewRomanPSMT"/>
              </a:rPr>
              <a:t>data selection efficiency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with a flat sampling of p</a:t>
            </a:r>
            <a:r>
              <a:rPr lang="en-US" altLang="zh-CN" sz="2000" b="0" i="0" baseline="-25000" dirty="0">
                <a:solidFill>
                  <a:srgbClr val="000000"/>
                </a:solidFill>
                <a:effectLst/>
                <a:latin typeface="TimesNewRomanPSMT"/>
              </a:rPr>
              <a:t>0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(2-6) and p</a:t>
            </a:r>
            <a:r>
              <a:rPr lang="en-US" altLang="zh-CN" sz="2000" b="0" i="0" baseline="-25000" dirty="0">
                <a:solidFill>
                  <a:srgbClr val="000000"/>
                </a:solidFill>
                <a:effectLst/>
                <a:latin typeface="TimesNewRomanPSMT"/>
              </a:rPr>
              <a:t>1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(0-1) respectively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c) a 4th order Legendre polynomial expansion</a:t>
            </a:r>
            <a:r>
              <a:rPr lang="en-US" altLang="zh-CN" sz="2000" dirty="0">
                <a:solidFill>
                  <a:srgbClr val="000000"/>
                </a:solidFill>
                <a:latin typeface="TimesNewRomanPSMT"/>
              </a:rPr>
              <a:t>,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 with c</a:t>
            </a:r>
            <a:r>
              <a:rPr lang="en-US" altLang="zh-CN" sz="2000" b="0" i="0" baseline="-25000" dirty="0">
                <a:solidFill>
                  <a:srgbClr val="000000"/>
                </a:solidFill>
                <a:effectLst/>
                <a:latin typeface="TimesNewRomanPSMT"/>
              </a:rPr>
              <a:t>n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uniformly</a:t>
            </a:r>
            <a:r>
              <a:rPr lang="en-US" altLang="zh-CN" sz="20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sampled from -5 to 5</a:t>
            </a:r>
            <a:r>
              <a:rPr lang="en-US" altLang="zh-CN" sz="2000" dirty="0"/>
              <a:t> </a:t>
            </a:r>
          </a:p>
          <a:p>
            <a:pPr lvl="1"/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BA21202-9C60-4BB9-A32B-8C358D500089}"/>
                  </a:ext>
                </a:extLst>
              </p:cNvPr>
              <p:cNvSpPr txBox="1"/>
              <p:nvPr/>
            </p:nvSpPr>
            <p:spPr>
              <a:xfrm>
                <a:off x="4423437" y="5208039"/>
                <a:ext cx="6096000" cy="396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1800" b="0" i="0" dirty="0">
                    <a:solidFill>
                      <a:srgbClr val="000000"/>
                    </a:solidFill>
                    <a:effectLst/>
                    <a:latin typeface="TimesNewRomanPSMT"/>
                  </a:rPr>
                  <a:t> is the initial approximation from data, where</a:t>
                </a:r>
                <a:endParaRPr lang="zh-CN" altLang="en-US" dirty="0"/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BA21202-9C60-4BB9-A32B-8C358D500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437" y="5208039"/>
                <a:ext cx="6096000" cy="396775"/>
              </a:xfrm>
              <a:prstGeom prst="rect">
                <a:avLst/>
              </a:prstGeom>
              <a:blipFill>
                <a:blip r:embed="rId4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767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7A70C-FF75-4318-A51E-678DDD5E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best fit and allowable parameter space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C90547-E72F-45CE-AC9C-DFBE55896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735" y="1494597"/>
            <a:ext cx="3943350" cy="5159375"/>
          </a:xfrm>
        </p:spPr>
        <p:txBody>
          <a:bodyPr>
            <a:normAutofit/>
          </a:bodyPr>
          <a:lstStyle/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To compare the data to the PDF, a standard un-binned</a:t>
            </a:r>
            <a:r>
              <a:rPr lang="en-US" altLang="zh-CN" sz="18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log likelihood function is defined in the space of (S1,S2)</a:t>
            </a:r>
          </a:p>
          <a:p>
            <a:endParaRPr lang="en-US" altLang="zh-CN" sz="1800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endParaRPr lang="en-US" altLang="zh-CN" sz="1800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endParaRPr lang="en-US" altLang="zh-CN" sz="1800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For each set of fixed parameters, 1000 mock data runs are produced with equal although Poisson fluctuated statistics as the calibration data</a:t>
            </a:r>
            <a:r>
              <a:rPr lang="en-US" altLang="zh-CN" dirty="0"/>
              <a:t> </a:t>
            </a:r>
          </a:p>
          <a:p>
            <a:endParaRPr lang="en-US" altLang="zh-CN" dirty="0"/>
          </a:p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The blue dashed regions refer to the</a:t>
            </a:r>
            <a:b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</a:b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90% integrals from zero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C47BA1-A05D-47A3-BFE1-88B3B5BC8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" y="1400932"/>
            <a:ext cx="6190109" cy="252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DF8CA9-ED96-4A9F-9A06-A31580B75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9" y="3898198"/>
            <a:ext cx="6190109" cy="2505876"/>
          </a:xfrm>
          <a:prstGeom prst="rect">
            <a:avLst/>
          </a:prstGeom>
        </p:spPr>
      </p:pic>
      <p:sp>
        <p:nvSpPr>
          <p:cNvPr id="8" name="日期占位符 7">
            <a:extLst>
              <a:ext uri="{FF2B5EF4-FFF2-40B4-BE49-F238E27FC236}">
                <a16:creationId xmlns:a16="http://schemas.microsoft.com/office/drawing/2014/main" id="{1879828D-E008-4141-9C9E-8D9F694E5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86DB-4803-481A-A5C2-BE07DC25BB08}" type="datetime1">
              <a:rPr lang="zh-CN" altLang="en-US" smtClean="0"/>
              <a:t>2021/8/16</a:t>
            </a:fld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2BC5ED-B9A6-41FB-BE0C-A0FB04D7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12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339F79E-AE53-49F3-8BF3-8EC2E7A34111}"/>
                  </a:ext>
                </a:extLst>
              </p:cNvPr>
              <p:cNvSpPr txBox="1"/>
              <p:nvPr/>
            </p:nvSpPr>
            <p:spPr>
              <a:xfrm>
                <a:off x="7329140" y="2726968"/>
                <a:ext cx="3046540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lnL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baseline="300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baseline="300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339F79E-AE53-49F3-8BF3-8EC2E7A34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40" y="2726968"/>
                <a:ext cx="3046540" cy="778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06D0703-D4F8-4434-93EC-EAFF62547CD9}"/>
                  </a:ext>
                </a:extLst>
              </p:cNvPr>
              <p:cNvSpPr txBox="1"/>
              <p:nvPr/>
            </p:nvSpPr>
            <p:spPr>
              <a:xfrm>
                <a:off x="7475228" y="5047935"/>
                <a:ext cx="30152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𝑙𝑛𝐿𝑓𝑖𝑥𝑒𝑑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−(−2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𝑙𝑛𝐿𝑚𝑖𝑛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06D0703-D4F8-4434-93EC-EAFF62547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228" y="5047935"/>
                <a:ext cx="3015248" cy="276999"/>
              </a:xfrm>
              <a:prstGeom prst="rect">
                <a:avLst/>
              </a:prstGeom>
              <a:blipFill>
                <a:blip r:embed="rId5"/>
                <a:stretch>
                  <a:fillRect l="-1212" t="-2174" r="-2222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32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F0FE3E-819F-4341-9711-B973413F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Band distribution of PandaX-II calibration data </a:t>
            </a:r>
            <a:endParaRPr lang="zh-CN" altLang="en-US" sz="4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61CB83-3025-43FC-A58C-D641FE8C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BC78-87FF-4373-873A-50555D38B52C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51CFF0-57CF-4727-9261-381F9363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B3A5B42-2573-43DF-8E13-99AD21551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3" y="1593834"/>
            <a:ext cx="6126616" cy="489904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8861D28-F51E-481E-B89F-6C93FB6BE8AD}"/>
              </a:ext>
            </a:extLst>
          </p:cNvPr>
          <p:cNvSpPr txBox="1"/>
          <p:nvPr/>
        </p:nvSpPr>
        <p:spPr>
          <a:xfrm>
            <a:off x="6529387" y="3347799"/>
            <a:ext cx="56186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Dots: data</a:t>
            </a:r>
          </a:p>
          <a:p>
            <a:r>
              <a:rPr lang="en-US" altLang="zh-CN" sz="2000" dirty="0"/>
              <a:t>Red lines: median and 90% quantile of NR data</a:t>
            </a:r>
          </a:p>
          <a:p>
            <a:r>
              <a:rPr lang="en-US" altLang="zh-CN" sz="2000" dirty="0"/>
              <a:t>Blue lines: median and 90% quantile of ER data</a:t>
            </a:r>
          </a:p>
          <a:p>
            <a:r>
              <a:rPr lang="en-US" altLang="zh-CN" sz="2000" dirty="0"/>
              <a:t>Green/purple points: median and 90% quantile of MC</a:t>
            </a:r>
          </a:p>
          <a:p>
            <a:endParaRPr lang="zh-CN" altLang="en-US" dirty="0"/>
          </a:p>
        </p:txBody>
      </p:sp>
      <p:sp>
        <p:nvSpPr>
          <p:cNvPr id="13" name="箭头: 左 12">
            <a:extLst>
              <a:ext uri="{FF2B5EF4-FFF2-40B4-BE49-F238E27FC236}">
                <a16:creationId xmlns:a16="http://schemas.microsoft.com/office/drawing/2014/main" id="{DCC8A45D-FEDC-49C8-9CE6-55B17005767E}"/>
              </a:ext>
            </a:extLst>
          </p:cNvPr>
          <p:cNvSpPr/>
          <p:nvPr/>
        </p:nvSpPr>
        <p:spPr>
          <a:xfrm>
            <a:off x="6246748" y="4173318"/>
            <a:ext cx="282639" cy="16192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771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8F3B1B-07A7-4108-9F50-473C4DC7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44" y="6746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The comparison of calibration data and model</a:t>
            </a:r>
            <a:endParaRPr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90EB-85E4-46AE-BD65-6560FCE9F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844" y="1908175"/>
            <a:ext cx="4639322" cy="3041650"/>
          </a:xfrm>
        </p:spPr>
        <p:txBody>
          <a:bodyPr>
            <a:normAutofit lnSpcReduction="10000"/>
          </a:bodyPr>
          <a:lstStyle/>
          <a:p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The real data is tested around the best fit, and the allowable space is defined by the 90% boundaries.</a:t>
            </a:r>
          </a:p>
          <a:p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The corresponding allowable range of distributions in recoil energy, </a:t>
            </a:r>
            <a:r>
              <a:rPr lang="en-US" altLang="zh-CN" sz="2000" b="0" i="1" dirty="0">
                <a:solidFill>
                  <a:srgbClr val="000000"/>
                </a:solidFill>
                <a:effectLst/>
                <a:latin typeface="TimesNewRomanPS-ItalicMT"/>
              </a:rPr>
              <a:t>S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1, and </a:t>
            </a:r>
            <a:r>
              <a:rPr lang="en-US" altLang="zh-CN" sz="2000" b="0" i="1" dirty="0">
                <a:solidFill>
                  <a:srgbClr val="000000"/>
                </a:solidFill>
                <a:effectLst/>
                <a:latin typeface="TimesNewRomanPS-ItalicMT"/>
              </a:rPr>
              <a:t>S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2 are shown in the right </a:t>
            </a:r>
            <a:r>
              <a:rPr lang="en-US" altLang="zh-CN" sz="2100" dirty="0">
                <a:solidFill>
                  <a:srgbClr val="000000"/>
                </a:solidFill>
                <a:latin typeface="TimesNewRomanPSMT"/>
              </a:rPr>
              <a:t>figure</a:t>
            </a:r>
          </a:p>
          <a:p>
            <a:r>
              <a:rPr lang="en-US" altLang="zh-CN" sz="2100" dirty="0">
                <a:solidFill>
                  <a:srgbClr val="000000"/>
                </a:solidFill>
                <a:latin typeface="TimesNewRomanPSMT"/>
              </a:rPr>
              <a:t>the models cover the entire PandaX-II data taking period, with extended energy ranges from 4 to 80 keVnr(NR) and 1 to 25keV (ER).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4E40C3-8458-4AD5-AAE5-409FD65B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85CD-E0AC-433F-BA7C-DD97283A00F0}" type="datetime1">
              <a:rPr lang="zh-CN" altLang="en-US" smtClean="0"/>
              <a:t>2021/8/16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F63A9AC-231D-45B2-A2D5-1CF82DEE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6EDBA6-AA84-4484-AC61-7D0B6AA73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91" y="1062184"/>
            <a:ext cx="5243229" cy="56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32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62BC8-965E-4671-A4C7-E6FB710B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with world data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8EEAD3-F29E-4691-8DB3-9080C1858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1692" y="1942120"/>
            <a:ext cx="4891771" cy="4351338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/>
              <a:t>NR Q</a:t>
            </a:r>
            <a:r>
              <a:rPr lang="en-US" altLang="zh-CN" baseline="-25000" dirty="0"/>
              <a:t>y</a:t>
            </a:r>
            <a:r>
              <a:rPr lang="en-US" altLang="zh-CN" dirty="0"/>
              <a:t> is significant spread among the world data within 15keVnr</a:t>
            </a:r>
          </a:p>
          <a:p>
            <a:r>
              <a:rPr lang="en-US" altLang="zh-CN" dirty="0"/>
              <a:t>NR L</a:t>
            </a:r>
            <a:r>
              <a:rPr lang="en-US" altLang="zh-CN" baseline="-25000" dirty="0"/>
              <a:t>y</a:t>
            </a:r>
            <a:r>
              <a:rPr lang="en-US" altLang="zh-CN" dirty="0"/>
              <a:t> is consistent with most world data</a:t>
            </a:r>
          </a:p>
          <a:p>
            <a:r>
              <a:rPr lang="en-US" altLang="zh-CN" dirty="0"/>
              <a:t>For the ER models, our model at 400V/cm is consistent with several world data</a:t>
            </a:r>
          </a:p>
          <a:p>
            <a:r>
              <a:rPr lang="en-US" altLang="zh-CN" dirty="0"/>
              <a:t>However, our model at 317V/cm is higher (lower)L</a:t>
            </a:r>
            <a:r>
              <a:rPr lang="en-US" altLang="zh-CN" baseline="-25000" dirty="0"/>
              <a:t>y</a:t>
            </a:r>
            <a:r>
              <a:rPr lang="en-US" altLang="zh-CN" dirty="0"/>
              <a:t> (Q</a:t>
            </a:r>
            <a:r>
              <a:rPr lang="en-US" altLang="zh-CN" baseline="-25000" dirty="0"/>
              <a:t>y</a:t>
            </a:r>
            <a:r>
              <a:rPr lang="en-US" altLang="zh-CN" dirty="0"/>
              <a:t> ) in comparison to most world data </a:t>
            </a:r>
            <a:br>
              <a:rPr lang="en-US" altLang="zh-CN" dirty="0"/>
            </a:b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66C46-2872-485E-AD02-BBEB92EEF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85CD-E0AC-433F-BA7C-DD97283A00F0}" type="datetime1">
              <a:rPr lang="zh-CN" altLang="en-US" smtClean="0"/>
              <a:t>2021/8/16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AA2146-A2E6-457E-955F-1C093AC75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EF2F1B9-04F0-49CF-A7A8-2FA770311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70" y="1370664"/>
            <a:ext cx="6257766" cy="252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0E4F66-40E0-4F6E-A02F-DDCBD0333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43" y="3890664"/>
            <a:ext cx="6252193" cy="256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49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B49119-0D58-4970-95E2-D709EA68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62D347-B052-4085-9AC7-37F281DA9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8375"/>
          </a:xfrm>
        </p:spPr>
        <p:txBody>
          <a:bodyPr>
            <a:normAutofit/>
          </a:bodyPr>
          <a:lstStyle/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PandaX-II was under operation from March 2016 to July 2019.</a:t>
            </a:r>
          </a:p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The empirical best fits to the data and model uncertainties are obtained</a:t>
            </a:r>
            <a:r>
              <a:rPr lang="en-US" altLang="zh-CN" dirty="0"/>
              <a:t> </a:t>
            </a:r>
          </a:p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the models cover the entire PandaX-II data taking period, with extended energy ranges from 4 to 80 keVnr(NR) and 1 to 25keV (ER). </a:t>
            </a:r>
          </a:p>
          <a:p>
            <a:r>
              <a:rPr lang="en-US" altLang="zh-CN" sz="1800" dirty="0">
                <a:solidFill>
                  <a:srgbClr val="000000"/>
                </a:solidFill>
                <a:latin typeface="TimesNewRomanPSMT"/>
              </a:rPr>
              <a:t>C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ompared to some world data. Our NR models lie in the large global spread. For the ER</a:t>
            </a:r>
            <a:b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</a:b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response, our model yields a higher (lower)L</a:t>
            </a:r>
            <a:r>
              <a:rPr lang="en-US" altLang="zh-CN" sz="1800" b="0" i="0" baseline="-25000" dirty="0">
                <a:solidFill>
                  <a:srgbClr val="000000"/>
                </a:solidFill>
                <a:effectLst/>
                <a:latin typeface="TimesNewRomanPSMT"/>
              </a:rPr>
              <a:t>y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 (Q</a:t>
            </a:r>
            <a:r>
              <a:rPr lang="en-US" altLang="zh-CN" sz="1800" b="0" i="0" baseline="-25000" dirty="0">
                <a:solidFill>
                  <a:srgbClr val="000000"/>
                </a:solidFill>
                <a:effectLst/>
                <a:latin typeface="TimesNewRomanPSMT"/>
              </a:rPr>
              <a:t>y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 ) in comparison to most world data, indicating some unaccounted systematic uncertainties in our or other measurements</a:t>
            </a:r>
            <a:r>
              <a:rPr lang="en-US" altLang="zh-CN" dirty="0"/>
              <a:t> </a:t>
            </a:r>
          </a:p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Finally,  our models determined from </a:t>
            </a:r>
            <a:r>
              <a:rPr lang="en-US" altLang="zh-CN" sz="1800" b="0" i="1" dirty="0">
                <a:solidFill>
                  <a:srgbClr val="000000"/>
                </a:solidFill>
                <a:effectLst/>
                <a:latin typeface="TimesNewRomanPS-ItalicMT"/>
              </a:rPr>
              <a:t>in situ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calibrations are the most self-consistent models to be used in the PandaX-II dark matter search data</a:t>
            </a:r>
            <a:r>
              <a:rPr lang="en-US" altLang="zh-CN" sz="1200" dirty="0"/>
              <a:t>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and can be applied to similar noble liquid</a:t>
            </a:r>
            <a:r>
              <a:rPr lang="en-US" altLang="zh-CN" dirty="0"/>
              <a:t>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NewRomanPSMT"/>
              </a:rPr>
              <a:t>TPC experiments.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91652A-077E-4508-8AFF-BE1DD3C20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85CD-E0AC-433F-BA7C-DD97283A00F0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6381CD-951A-4A0C-882D-01D3AF15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BC11C08-A4A2-4973-A8F0-A68A3904B8B6}"/>
              </a:ext>
            </a:extLst>
          </p:cNvPr>
          <p:cNvSpPr txBox="1"/>
          <p:nvPr/>
        </p:nvSpPr>
        <p:spPr>
          <a:xfrm>
            <a:off x="6924675" y="5468937"/>
            <a:ext cx="442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  <a:endParaRPr lang="zh-CN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A4B440-A667-4892-8966-4AC8F438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6CA788-543A-4900-91C9-D28EAFBCE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50888"/>
          </a:xfrm>
        </p:spPr>
        <p:txBody>
          <a:bodyPr/>
          <a:lstStyle/>
          <a:p>
            <a:r>
              <a:rPr lang="en-US" altLang="zh-CN" dirty="0"/>
              <a:t>The empirical fluctuation parameter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3FFB61-5593-458C-B6C2-11D3D9DA5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85CD-E0AC-433F-BA7C-DD97283A00F0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F8FCB-AC17-4ADD-AFD7-837950CF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8F634EF-A633-496F-8873-EB7C4A5FC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3" y="2487241"/>
            <a:ext cx="9324974" cy="38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89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9CD1B8-6D6A-456B-BB37-523864AF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AB6814-F7B2-4C44-A6E7-06CA52B67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</a:p>
          <a:p>
            <a:r>
              <a:rPr lang="en-US" altLang="zh-CN" dirty="0"/>
              <a:t>PandaX-II calibration setup</a:t>
            </a:r>
          </a:p>
          <a:p>
            <a:r>
              <a:rPr lang="en-US" altLang="zh-CN" dirty="0"/>
              <a:t>Response model of low energy electron and nuclear recoil</a:t>
            </a:r>
          </a:p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D00581-6B0F-46DB-8028-83792CCA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0C88-58F6-4131-A200-B33E43513389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3B3237-08C4-45E2-94A3-5B5FAF1A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28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502067-DE5E-4245-9D3D-5FE83F15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7" y="41275"/>
            <a:ext cx="10515600" cy="1325563"/>
          </a:xfrm>
        </p:spPr>
        <p:txBody>
          <a:bodyPr/>
          <a:lstStyle/>
          <a:p>
            <a:r>
              <a:rPr lang="en-US" altLang="zh-CN" dirty="0"/>
              <a:t>Brief introduction of Dark Matter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3BEDA7-5D1B-4B65-9BBD-DA70C7600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27" y="1163318"/>
            <a:ext cx="4161723" cy="24572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7065B58-2D38-46FC-860E-BEE15F85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38" y="1144081"/>
            <a:ext cx="4262118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67629B6-44B3-4E66-83DA-70FBA323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66" y="4213215"/>
            <a:ext cx="4203061" cy="215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45F95F3F-94DB-439E-9131-F7103282B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883" y="4142499"/>
            <a:ext cx="3684430" cy="229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F6A9FC2-1D25-4012-8F59-3EA733BC4A49}"/>
              </a:ext>
            </a:extLst>
          </p:cNvPr>
          <p:cNvSpPr/>
          <p:nvPr/>
        </p:nvSpPr>
        <p:spPr>
          <a:xfrm>
            <a:off x="845502" y="3662835"/>
            <a:ext cx="4776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Galactic rotation curve(Data from M33  galaxy)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86C8997-6DCC-46A8-AEF4-8C959248AAE0}"/>
              </a:ext>
            </a:extLst>
          </p:cNvPr>
          <p:cNvSpPr/>
          <p:nvPr/>
        </p:nvSpPr>
        <p:spPr>
          <a:xfrm>
            <a:off x="7823863" y="3634768"/>
            <a:ext cx="1436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Bullet cluster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F334304-579C-4F7D-BC50-2BAF0E05F844}"/>
              </a:ext>
            </a:extLst>
          </p:cNvPr>
          <p:cNvSpPr/>
          <p:nvPr/>
        </p:nvSpPr>
        <p:spPr>
          <a:xfrm>
            <a:off x="1027683" y="6272479"/>
            <a:ext cx="441242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/>
              <a:t>Cosmic microwave background,(Planck 2015)</a:t>
            </a: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1CCFF7BF-D397-4B60-A404-7E6E44E6C3BA}"/>
              </a:ext>
            </a:extLst>
          </p:cNvPr>
          <p:cNvSpPr/>
          <p:nvPr/>
        </p:nvSpPr>
        <p:spPr>
          <a:xfrm>
            <a:off x="5715002" y="5292426"/>
            <a:ext cx="900113" cy="19397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067E1C66-0183-4A53-A752-022B8464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0998" y="6379573"/>
            <a:ext cx="2743200" cy="365125"/>
          </a:xfrm>
        </p:spPr>
        <p:txBody>
          <a:bodyPr/>
          <a:lstStyle/>
          <a:p>
            <a:fld id="{F59273B2-A20C-46CB-8F30-C1B89D99D690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972DB028-856C-411E-89B5-8DC4DD0D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954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6F20A7-4A40-476B-B172-75BB5DD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Dual-Phase Xenon detector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7F612-7EB0-4DA5-A893-B1BDF05C4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0" y="2144713"/>
            <a:ext cx="5600700" cy="29130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200" dirty="0"/>
              <a:t>Advantages:</a:t>
            </a:r>
          </a:p>
          <a:p>
            <a:r>
              <a:rPr lang="en-US" altLang="zh-CN" sz="2200" dirty="0"/>
              <a:t>Large atomic number A=131.2(</a:t>
            </a:r>
            <a:r>
              <a:rPr lang="zh-CN" altLang="en-US" sz="2200" dirty="0"/>
              <a:t>自旋无关散射几率</a:t>
            </a:r>
            <a:r>
              <a:rPr lang="en-US" altLang="zh-CN" sz="2200" dirty="0"/>
              <a:t>~A</a:t>
            </a:r>
            <a:r>
              <a:rPr lang="en-US" altLang="zh-CN" sz="2200" baseline="30000" dirty="0"/>
              <a:t>2</a:t>
            </a:r>
            <a:r>
              <a:rPr lang="zh-CN" altLang="en-US" sz="2200" dirty="0"/>
              <a:t>）</a:t>
            </a:r>
          </a:p>
          <a:p>
            <a:r>
              <a:rPr lang="en-US" altLang="zh-CN" sz="2200" dirty="0"/>
              <a:t>No long-lived isotopes, High density</a:t>
            </a:r>
          </a:p>
          <a:p>
            <a:r>
              <a:rPr lang="en-US" altLang="zh-CN" sz="2200" dirty="0"/>
              <a:t>Easy cooling(-100</a:t>
            </a:r>
            <a:r>
              <a:rPr lang="zh-CN" altLang="en-US" sz="2200" dirty="0"/>
              <a:t>℃</a:t>
            </a:r>
            <a:r>
              <a:rPr lang="en-US" altLang="zh-CN" sz="2200" dirty="0"/>
              <a:t>)</a:t>
            </a:r>
          </a:p>
          <a:p>
            <a:r>
              <a:rPr lang="en-US" altLang="zh-CN" sz="2200" dirty="0"/>
              <a:t>Good for self-shielding</a:t>
            </a:r>
          </a:p>
          <a:p>
            <a:r>
              <a:rPr lang="en-US" altLang="zh-CN" sz="2200" dirty="0"/>
              <a:t>Scaling is easy 10kg -100kg-500kg -4ton</a:t>
            </a:r>
          </a:p>
          <a:p>
            <a:r>
              <a:rPr lang="en-US" altLang="zh-CN" sz="2200" dirty="0"/>
              <a:t>Excellent scintillator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70FBFC58-4013-4AED-855A-91E5CBA1A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4" y="1690688"/>
            <a:ext cx="5332183" cy="43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日期占位符 16">
            <a:extLst>
              <a:ext uri="{FF2B5EF4-FFF2-40B4-BE49-F238E27FC236}">
                <a16:creationId xmlns:a16="http://schemas.microsoft.com/office/drawing/2014/main" id="{95916CA1-5DCA-414B-8F6F-609F15429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1476-987C-46CD-8CE0-4052CFB50AB5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26C39EEC-EE42-4628-BACF-1400A89F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44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6122B-B2AE-4601-81E6-E0B83419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NR and ER discrimination in TPC</a:t>
            </a:r>
            <a:endParaRPr lang="zh-CN" altLang="en-US" sz="4000" dirty="0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3BDEE2B4-B633-44DC-A7B0-0F05FCCE3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8" y="2073833"/>
            <a:ext cx="4752990" cy="356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892CA367-0BA0-4C96-8ADD-FFBF2640722A}"/>
              </a:ext>
            </a:extLst>
          </p:cNvPr>
          <p:cNvGrpSpPr/>
          <p:nvPr/>
        </p:nvGrpSpPr>
        <p:grpSpPr>
          <a:xfrm>
            <a:off x="5948362" y="2600325"/>
            <a:ext cx="5643623" cy="2677174"/>
            <a:chOff x="781050" y="1973965"/>
            <a:chExt cx="5643623" cy="2677174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C322F98B-6E7A-4502-9F80-E697759296B8}"/>
                </a:ext>
              </a:extLst>
            </p:cNvPr>
            <p:cNvGrpSpPr/>
            <p:nvPr/>
          </p:nvGrpSpPr>
          <p:grpSpPr>
            <a:xfrm>
              <a:off x="781050" y="1973965"/>
              <a:ext cx="5643623" cy="2667066"/>
              <a:chOff x="0" y="1488190"/>
              <a:chExt cx="5643623" cy="2667066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A248786-45C3-4594-ACC8-E109238B595B}"/>
                  </a:ext>
                </a:extLst>
              </p:cNvPr>
              <p:cNvSpPr/>
              <p:nvPr/>
            </p:nvSpPr>
            <p:spPr>
              <a:xfrm>
                <a:off x="0" y="1488190"/>
                <a:ext cx="5643623" cy="2667066"/>
              </a:xfrm>
              <a:prstGeom prst="rect">
                <a:avLst/>
              </a:prstGeom>
              <a:solidFill>
                <a:srgbClr val="5B9BD5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80DDB008-3A88-4650-8516-1A7EDA47111C}"/>
                  </a:ext>
                </a:extLst>
              </p:cNvPr>
              <p:cNvGrpSpPr/>
              <p:nvPr/>
            </p:nvGrpSpPr>
            <p:grpSpPr>
              <a:xfrm>
                <a:off x="333367" y="1567809"/>
                <a:ext cx="4832993" cy="1178628"/>
                <a:chOff x="333367" y="1945384"/>
                <a:chExt cx="4832993" cy="1527264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AB6E1A5F-9DA0-4850-9255-0D50C6F847BA}"/>
                    </a:ext>
                  </a:extLst>
                </p:cNvPr>
                <p:cNvCxnSpPr/>
                <p:nvPr/>
              </p:nvCxnSpPr>
              <p:spPr>
                <a:xfrm>
                  <a:off x="333367" y="1945384"/>
                  <a:ext cx="4832993" cy="2057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等腰三角形 20">
                  <a:extLst>
                    <a:ext uri="{FF2B5EF4-FFF2-40B4-BE49-F238E27FC236}">
                      <a16:creationId xmlns:a16="http://schemas.microsoft.com/office/drawing/2014/main" id="{E7A52296-433B-4401-BF42-A9624862C3AC}"/>
                    </a:ext>
                  </a:extLst>
                </p:cNvPr>
                <p:cNvSpPr/>
                <p:nvPr/>
              </p:nvSpPr>
              <p:spPr>
                <a:xfrm flipV="1">
                  <a:off x="894949" y="1945384"/>
                  <a:ext cx="502920" cy="1407416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2" name="任意多边形 32">
                  <a:extLst>
                    <a:ext uri="{FF2B5EF4-FFF2-40B4-BE49-F238E27FC236}">
                      <a16:creationId xmlns:a16="http://schemas.microsoft.com/office/drawing/2014/main" id="{70341D73-2B08-46CB-AC6E-09FAE2AE46EB}"/>
                    </a:ext>
                  </a:extLst>
                </p:cNvPr>
                <p:cNvSpPr/>
                <p:nvPr/>
              </p:nvSpPr>
              <p:spPr>
                <a:xfrm>
                  <a:off x="2987040" y="1965959"/>
                  <a:ext cx="1371600" cy="1506689"/>
                </a:xfrm>
                <a:custGeom>
                  <a:avLst/>
                  <a:gdLst>
                    <a:gd name="connsiteX0" fmla="*/ 0 w 1143000"/>
                    <a:gd name="connsiteY0" fmla="*/ 0 h 1478280"/>
                    <a:gd name="connsiteX1" fmla="*/ 563880 w 1143000"/>
                    <a:gd name="connsiteY1" fmla="*/ 1478280 h 1478280"/>
                    <a:gd name="connsiteX2" fmla="*/ 1143000 w 1143000"/>
                    <a:gd name="connsiteY2" fmla="*/ 0 h 1478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3000" h="1478280">
                      <a:moveTo>
                        <a:pt x="0" y="0"/>
                      </a:moveTo>
                      <a:cubicBezTo>
                        <a:pt x="186690" y="739140"/>
                        <a:pt x="373380" y="1478280"/>
                        <a:pt x="563880" y="1478280"/>
                      </a:cubicBezTo>
                      <a:cubicBezTo>
                        <a:pt x="754380" y="1478280"/>
                        <a:pt x="948690" y="739140"/>
                        <a:pt x="114300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759A3070-9976-4ACC-9015-6C9F723EE9F9}"/>
                    </a:ext>
                  </a:extLst>
                </p:cNvPr>
                <p:cNvSpPr txBox="1"/>
                <p:nvPr/>
              </p:nvSpPr>
              <p:spPr>
                <a:xfrm>
                  <a:off x="823571" y="1949429"/>
                  <a:ext cx="529312" cy="5982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solidFill>
                        <a:schemeClr val="accent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S1</a:t>
                  </a:r>
                  <a:endParaRPr lang="zh-CN" altLang="en-US" dirty="0">
                    <a:solidFill>
                      <a:schemeClr val="accent1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6814C3C5-F4A0-4C3B-BCCC-AE3FFDB201FE}"/>
                    </a:ext>
                  </a:extLst>
                </p:cNvPr>
                <p:cNvSpPr txBox="1"/>
                <p:nvPr/>
              </p:nvSpPr>
              <p:spPr>
                <a:xfrm>
                  <a:off x="3320658" y="1965959"/>
                  <a:ext cx="529312" cy="5982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solidFill>
                        <a:schemeClr val="accent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S2</a:t>
                  </a:r>
                  <a:endParaRPr lang="zh-CN" altLang="en-US" dirty="0">
                    <a:solidFill>
                      <a:schemeClr val="accent1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F253CB98-AE91-468C-963F-0596F028734F}"/>
                  </a:ext>
                </a:extLst>
              </p:cNvPr>
              <p:cNvGrpSpPr/>
              <p:nvPr/>
            </p:nvGrpSpPr>
            <p:grpSpPr>
              <a:xfrm>
                <a:off x="333367" y="2836062"/>
                <a:ext cx="4832993" cy="1044588"/>
                <a:chOff x="345774" y="1928587"/>
                <a:chExt cx="4832993" cy="1424213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B6259E86-BBB0-48F0-8AC3-7CA372D51315}"/>
                    </a:ext>
                  </a:extLst>
                </p:cNvPr>
                <p:cNvCxnSpPr/>
                <p:nvPr/>
              </p:nvCxnSpPr>
              <p:spPr>
                <a:xfrm>
                  <a:off x="345774" y="1928587"/>
                  <a:ext cx="48329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等腰三角形 26">
                  <a:extLst>
                    <a:ext uri="{FF2B5EF4-FFF2-40B4-BE49-F238E27FC236}">
                      <a16:creationId xmlns:a16="http://schemas.microsoft.com/office/drawing/2014/main" id="{1C8FC47C-BBBE-4A17-B3A4-1B689062DCC9}"/>
                    </a:ext>
                  </a:extLst>
                </p:cNvPr>
                <p:cNvSpPr/>
                <p:nvPr/>
              </p:nvSpPr>
              <p:spPr>
                <a:xfrm flipV="1">
                  <a:off x="894949" y="1945384"/>
                  <a:ext cx="502920" cy="1407416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8" name="任意多边形 48">
                  <a:extLst>
                    <a:ext uri="{FF2B5EF4-FFF2-40B4-BE49-F238E27FC236}">
                      <a16:creationId xmlns:a16="http://schemas.microsoft.com/office/drawing/2014/main" id="{D585C6C2-81A6-4C18-B9EB-CA16B55F6E04}"/>
                    </a:ext>
                  </a:extLst>
                </p:cNvPr>
                <p:cNvSpPr/>
                <p:nvPr/>
              </p:nvSpPr>
              <p:spPr>
                <a:xfrm>
                  <a:off x="2987040" y="1965959"/>
                  <a:ext cx="1371600" cy="921593"/>
                </a:xfrm>
                <a:custGeom>
                  <a:avLst/>
                  <a:gdLst>
                    <a:gd name="connsiteX0" fmla="*/ 0 w 1143000"/>
                    <a:gd name="connsiteY0" fmla="*/ 0 h 1478280"/>
                    <a:gd name="connsiteX1" fmla="*/ 563880 w 1143000"/>
                    <a:gd name="connsiteY1" fmla="*/ 1478280 h 1478280"/>
                    <a:gd name="connsiteX2" fmla="*/ 1143000 w 1143000"/>
                    <a:gd name="connsiteY2" fmla="*/ 0 h 1478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3000" h="1478280">
                      <a:moveTo>
                        <a:pt x="0" y="0"/>
                      </a:moveTo>
                      <a:cubicBezTo>
                        <a:pt x="186690" y="739140"/>
                        <a:pt x="373380" y="1478280"/>
                        <a:pt x="563880" y="1478280"/>
                      </a:cubicBezTo>
                      <a:cubicBezTo>
                        <a:pt x="754380" y="1478280"/>
                        <a:pt x="948690" y="739140"/>
                        <a:pt x="114300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0427038C-4643-4C5A-9213-B9D7BA6CA35F}"/>
                    </a:ext>
                  </a:extLst>
                </p:cNvPr>
                <p:cNvSpPr txBox="1"/>
                <p:nvPr/>
              </p:nvSpPr>
              <p:spPr>
                <a:xfrm>
                  <a:off x="781816" y="1928587"/>
                  <a:ext cx="529312" cy="629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solidFill>
                        <a:schemeClr val="accent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S1</a:t>
                  </a:r>
                  <a:endParaRPr lang="zh-CN" altLang="en-US" dirty="0">
                    <a:solidFill>
                      <a:schemeClr val="accent1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80F858FF-B546-4D35-9ABE-47226F413BF8}"/>
                    </a:ext>
                  </a:extLst>
                </p:cNvPr>
                <p:cNvSpPr txBox="1"/>
                <p:nvPr/>
              </p:nvSpPr>
              <p:spPr>
                <a:xfrm>
                  <a:off x="3320658" y="1965958"/>
                  <a:ext cx="529312" cy="629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solidFill>
                        <a:schemeClr val="accent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S2</a:t>
                  </a:r>
                  <a:endParaRPr lang="zh-CN" altLang="en-US" dirty="0">
                    <a:solidFill>
                      <a:schemeClr val="accent1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E2EDE18-7CFC-40AC-B541-2DBCA35480B6}"/>
                </a:ext>
              </a:extLst>
            </p:cNvPr>
            <p:cNvSpPr txBox="1"/>
            <p:nvPr/>
          </p:nvSpPr>
          <p:spPr>
            <a:xfrm>
              <a:off x="1857919" y="2721787"/>
              <a:ext cx="2494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00BDA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ER: Large S2/S1</a:t>
              </a:r>
              <a:endParaRPr lang="zh-CN" altLang="en-US" sz="2400" dirty="0">
                <a:solidFill>
                  <a:srgbClr val="00BDA7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1F1D2E0-DF4D-4054-8959-31E33EEABD5C}"/>
                </a:ext>
              </a:extLst>
            </p:cNvPr>
            <p:cNvSpPr txBox="1"/>
            <p:nvPr/>
          </p:nvSpPr>
          <p:spPr>
            <a:xfrm>
              <a:off x="1945445" y="3860399"/>
              <a:ext cx="2494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00BDA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NR: Small S2/S1</a:t>
              </a:r>
              <a:endParaRPr lang="zh-CN" altLang="en-US" sz="2400" dirty="0">
                <a:solidFill>
                  <a:srgbClr val="00BDA7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0B775242-3A4D-4EBC-922B-1C599D53F557}"/>
                </a:ext>
              </a:extLst>
            </p:cNvPr>
            <p:cNvSpPr txBox="1"/>
            <p:nvPr/>
          </p:nvSpPr>
          <p:spPr>
            <a:xfrm>
              <a:off x="1809313" y="4189474"/>
              <a:ext cx="3226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(S2/S1)</a:t>
              </a:r>
              <a:r>
                <a:rPr lang="en-US" altLang="zh-CN" sz="2400" b="1" baseline="-25000" dirty="0"/>
                <a:t>NR</a:t>
              </a:r>
              <a:r>
                <a:rPr lang="en-US" altLang="zh-CN" sz="2400" b="1" dirty="0"/>
                <a:t>&lt;&lt;(S2/S1)</a:t>
              </a:r>
              <a:r>
                <a:rPr lang="en-US" altLang="zh-CN" sz="2400" b="1" baseline="-25000" dirty="0"/>
                <a:t>ER</a:t>
              </a:r>
              <a:endParaRPr lang="zh-CN" altLang="en-US" sz="2400" b="1" baseline="-25000" dirty="0"/>
            </a:p>
          </p:txBody>
        </p:sp>
      </p:grpSp>
      <p:sp>
        <p:nvSpPr>
          <p:cNvPr id="38" name="日期占位符 37">
            <a:extLst>
              <a:ext uri="{FF2B5EF4-FFF2-40B4-BE49-F238E27FC236}">
                <a16:creationId xmlns:a16="http://schemas.microsoft.com/office/drawing/2014/main" id="{84887B95-5FC2-400B-BDCF-7626673AC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3CA8-F8EC-487A-B310-CD70410F81B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39" name="灯片编号占位符 38">
            <a:extLst>
              <a:ext uri="{FF2B5EF4-FFF2-40B4-BE49-F238E27FC236}">
                <a16:creationId xmlns:a16="http://schemas.microsoft.com/office/drawing/2014/main" id="{A8139C66-0764-41CD-B4CB-2BC6E778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04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94927"/>
            <a:ext cx="12379982" cy="69529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902" y="0"/>
            <a:ext cx="11645691" cy="825909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PandaX-II detector</a:t>
            </a:r>
            <a:endParaRPr lang="zh-CN" altLang="en-US" sz="4800" dirty="0">
              <a:solidFill>
                <a:schemeClr val="accent5"/>
              </a:solidFill>
              <a:latin typeface="Segoe UI Emoji" panose="020B0502040204020203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63794" y="1270098"/>
            <a:ext cx="3889034" cy="2759271"/>
          </a:xfrm>
          <a:prstGeom prst="ellipse">
            <a:avLst/>
          </a:prstGeom>
          <a:blipFill dpi="0" rotWithShape="1">
            <a:blip r:embed="rId3">
              <a:alphaModFix amt="9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252828" y="2712720"/>
            <a:ext cx="4936892" cy="4145280"/>
          </a:xfrm>
          <a:prstGeom prst="roundRect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9371618" y="1305522"/>
            <a:ext cx="2957542" cy="4531398"/>
          </a:xfrm>
          <a:prstGeom prst="roundRect">
            <a:avLst/>
          </a:prstGeom>
          <a:blipFill>
            <a:blip r:embed="rId5">
              <a:alphaModFix amt="80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D1E3C-9351-49C2-BFC0-32B5DFAE9C2E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97" y="1138912"/>
            <a:ext cx="8641536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30177" y="4949371"/>
            <a:ext cx="211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My work</a:t>
            </a:r>
            <a:endParaRPr lang="zh-CN" altLang="en-US" sz="2400" dirty="0"/>
          </a:p>
        </p:txBody>
      </p:sp>
      <p:pic>
        <p:nvPicPr>
          <p:cNvPr id="12" name="Picture 2" descr="C:\Users\think\Desktop\TPC电场.png">
            <a:extLst>
              <a:ext uri="{FF2B5EF4-FFF2-40B4-BE49-F238E27FC236}">
                <a16:creationId xmlns:a16="http://schemas.microsoft.com/office/drawing/2014/main" id="{2A58D51B-49BA-405E-98E0-ECB4D5E5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37" y="2435962"/>
            <a:ext cx="5599889" cy="42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日期占位符 8">
            <a:extLst>
              <a:ext uri="{FF2B5EF4-FFF2-40B4-BE49-F238E27FC236}">
                <a16:creationId xmlns:a16="http://schemas.microsoft.com/office/drawing/2014/main" id="{65139123-E7B7-48CE-BB59-53053F2E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922E-37ED-47A2-8C96-E0816B4CC72F}" type="datetime1">
              <a:rPr lang="zh-CN" altLang="en-US" smtClean="0"/>
              <a:t>2021/8/16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4D9322-F2C8-4AB7-BD8D-F0BFAB1D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PandaX-II calibration setup </a:t>
            </a:r>
            <a:endParaRPr lang="zh-CN" altLang="en-US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5785381-8DA0-4C62-8C5B-2C96FED23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893" y="2262946"/>
            <a:ext cx="3369470" cy="406865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341776-D916-479D-8C3C-355D1C5F6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179310"/>
            <a:ext cx="5873657" cy="41740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ADECF11-E4E5-4F58-94B3-C3D9B7130C28}"/>
              </a:ext>
            </a:extLst>
          </p:cNvPr>
          <p:cNvSpPr txBox="1"/>
          <p:nvPr/>
        </p:nvSpPr>
        <p:spPr>
          <a:xfrm>
            <a:off x="1313633" y="1648088"/>
            <a:ext cx="514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Injected sources</a:t>
            </a:r>
            <a:r>
              <a:rPr lang="en-US" altLang="zh-CN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</a:t>
            </a:r>
            <a:r>
              <a:rPr lang="en-US" altLang="zh-CN" sz="2400" baseline="-25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altLang="zh-CN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 ,Rn</a:t>
            </a:r>
            <a:r>
              <a:rPr lang="en-US" altLang="zh-CN" sz="2400" baseline="30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220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74C71A-7D4F-4DAB-BAF7-8023F3355576}"/>
              </a:ext>
            </a:extLst>
          </p:cNvPr>
          <p:cNvSpPr txBox="1"/>
          <p:nvPr/>
        </p:nvSpPr>
        <p:spPr>
          <a:xfrm>
            <a:off x="7234238" y="1731431"/>
            <a:ext cx="349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External sources: </a:t>
            </a:r>
            <a:r>
              <a:rPr lang="en-US" altLang="zh-CN" sz="2400" dirty="0">
                <a:solidFill>
                  <a:srgbClr val="FF0000"/>
                </a:solidFill>
              </a:rPr>
              <a:t>Am-Be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E548487-7004-4AE6-92A0-8A275EFD2FDA}"/>
              </a:ext>
            </a:extLst>
          </p:cNvPr>
          <p:cNvSpPr/>
          <p:nvPr/>
        </p:nvSpPr>
        <p:spPr>
          <a:xfrm>
            <a:off x="7062787" y="2179309"/>
            <a:ext cx="3609975" cy="431356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A9BC5603-4EB2-40E3-8E97-F565D805A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6223-5A43-41A0-A680-7354D92A1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3536BAA-3259-42C2-ADF6-5462492D0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889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ECCE43-C184-46CD-A1B0-0E5DCD0E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PandaX-II model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CE4011-92A9-43CA-BCD6-B8F758F84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PandaX-II was under operation from March 2016 to July 2019. The operation was partitioned into three runs, Run9, 10 /11. The TPC drift field in Run 9 was 400 and 317 V/cm in Runs 10/11 </a:t>
            </a:r>
          </a:p>
          <a:p>
            <a:r>
              <a:rPr lang="en-US" altLang="zh-CN" dirty="0"/>
              <a:t>We build a model to describe the dark matter and background signals in data</a:t>
            </a:r>
          </a:p>
          <a:p>
            <a:r>
              <a:rPr lang="en-US" altLang="zh-CN" dirty="0"/>
              <a:t>For an given deposited energy, we build the model following</a:t>
            </a:r>
          </a:p>
          <a:p>
            <a:pPr lvl="1"/>
            <a:r>
              <a:rPr lang="en-US" altLang="zh-CN" dirty="0"/>
              <a:t>Quanta generation </a:t>
            </a:r>
          </a:p>
          <a:p>
            <a:pPr lvl="1"/>
            <a:r>
              <a:rPr lang="en-US" altLang="zh-CN" dirty="0"/>
              <a:t>Model of the detector</a:t>
            </a:r>
          </a:p>
          <a:p>
            <a:pPr lvl="1"/>
            <a:r>
              <a:rPr lang="en-US" altLang="zh-CN" dirty="0"/>
              <a:t>Extraction of parameters in the response model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18FC3E-E8BA-4ED9-AC80-0618FB3A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85CD-E0AC-433F-BA7C-DD97283A00F0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DA130BB-B936-42C3-BCE5-646989D9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4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9069BD-2A2A-43BE-959A-DE5289FC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NSET 2.0 model</a:t>
            </a:r>
            <a:endParaRPr lang="zh-CN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6D3048-16E6-483E-816D-2565B6B9C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6" y="2395981"/>
            <a:ext cx="5509549" cy="301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750208-762E-483C-B0DA-FB274A17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F8AC-345B-47A9-BC20-3A8357D22098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4CF90-B94F-4507-96F4-E5A5E48F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1759-E77B-4FBD-8E9C-B463F1446C1C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8A50FBD-145E-4BF3-963F-3CD68835B140}"/>
              </a:ext>
            </a:extLst>
          </p:cNvPr>
          <p:cNvSpPr txBox="1"/>
          <p:nvPr/>
        </p:nvSpPr>
        <p:spPr>
          <a:xfrm>
            <a:off x="6897688" y="3336403"/>
            <a:ext cx="50830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For the NRs,  </a:t>
            </a:r>
            <a:r>
              <a:rPr lang="en-US" altLang="zh-CN" sz="2000" b="0" i="1" dirty="0">
                <a:solidFill>
                  <a:srgbClr val="000000"/>
                </a:solidFill>
                <a:effectLst/>
                <a:latin typeface="TimesNewRomanPSMT"/>
              </a:rPr>
              <a:t>L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 is the so-called Linhard factor ,where </a:t>
            </a:r>
            <a:r>
              <a:rPr lang="en-US" altLang="zh-CN" sz="2000" b="0" i="1" dirty="0">
                <a:solidFill>
                  <a:srgbClr val="000000"/>
                </a:solidFill>
                <a:effectLst/>
                <a:latin typeface="TimesNewRomanPS-ItalicMT"/>
              </a:rPr>
              <a:t>L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is the from</a:t>
            </a:r>
            <a:r>
              <a:rPr lang="en-US" altLang="zh-CN" sz="20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0.1 to 0.25 for less than 100keV</a:t>
            </a:r>
            <a:r>
              <a:rPr lang="en-US" altLang="zh-CN" sz="2000" baseline="-25000" dirty="0">
                <a:solidFill>
                  <a:srgbClr val="000000"/>
                </a:solidFill>
                <a:latin typeface="TimesNewRomanPSMT"/>
              </a:rPr>
              <a:t>NR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, For ER events, </a:t>
            </a:r>
            <a:r>
              <a:rPr lang="en-US" altLang="zh-CN" sz="2000" b="0" i="1" dirty="0">
                <a:solidFill>
                  <a:srgbClr val="000000"/>
                </a:solidFill>
                <a:effectLst/>
                <a:latin typeface="TimesNewRomanPS-ItalicMT"/>
              </a:rPr>
              <a:t>L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NewRomanPSMT"/>
              </a:rPr>
              <a:t>is set to 1.0</a:t>
            </a:r>
            <a:r>
              <a:rPr lang="en-US" altLang="zh-CN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i="1" dirty="0">
                <a:solidFill>
                  <a:srgbClr val="000000"/>
                </a:solidFill>
                <a:latin typeface="TimesNewRomanPSMT"/>
              </a:rPr>
              <a:t>f (E</a:t>
            </a:r>
            <a:r>
              <a:rPr lang="en-US" altLang="zh-CN" sz="2000" i="1" baseline="-25000" dirty="0">
                <a:solidFill>
                  <a:srgbClr val="000000"/>
                </a:solidFill>
                <a:latin typeface="TimesNewRomanPSMT"/>
              </a:rPr>
              <a:t>0</a:t>
            </a:r>
            <a:r>
              <a:rPr lang="en-US" altLang="zh-CN" sz="2000" i="1" dirty="0">
                <a:solidFill>
                  <a:srgbClr val="000000"/>
                </a:solidFill>
                <a:latin typeface="TimesNewRomanPSMT"/>
              </a:rPr>
              <a:t>L)</a:t>
            </a:r>
            <a:r>
              <a:rPr lang="en-US" altLang="zh-CN" sz="2000" dirty="0">
                <a:solidFill>
                  <a:srgbClr val="000000"/>
                </a:solidFill>
                <a:latin typeface="TimesNewRomanPSMT"/>
              </a:rPr>
              <a:t>is adjusted to the data. The smearing includes intrinsic fluctuations of the model and other time dependent systematic fluctuations of the detector </a:t>
            </a:r>
            <a:br>
              <a:rPr lang="en-US" altLang="zh-CN" dirty="0"/>
            </a:br>
            <a:br>
              <a:rPr lang="en-US" altLang="zh-CN" dirty="0"/>
            </a:b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14A423F-1B70-4D04-B331-E463787C92E3}"/>
                  </a:ext>
                </a:extLst>
              </p:cNvPr>
              <p:cNvSpPr txBox="1"/>
              <p:nvPr/>
            </p:nvSpPr>
            <p:spPr>
              <a:xfrm>
                <a:off x="7536460" y="1063375"/>
                <a:ext cx="2148280" cy="518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14A423F-1B70-4D04-B331-E463787C9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460" y="1063375"/>
                <a:ext cx="2148280" cy="518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C7D8434-DF38-4D9E-B0D1-BD1BCA0627E0}"/>
                  </a:ext>
                </a:extLst>
              </p:cNvPr>
              <p:cNvSpPr txBox="1"/>
              <p:nvPr/>
            </p:nvSpPr>
            <p:spPr>
              <a:xfrm>
                <a:off x="7536460" y="1690688"/>
                <a:ext cx="2196242" cy="320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LyE</m:t>
                      </m:r>
                      <m:r>
                        <a:rPr lang="en-US" altLang="zh-CN" b="0" i="0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QyE</m:t>
                      </m:r>
                      <m:r>
                        <a:rPr lang="en-US" altLang="zh-CN" b="0" i="0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baseline="-250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C7D8434-DF38-4D9E-B0D1-BD1BCA062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460" y="1690688"/>
                <a:ext cx="2196242" cy="320152"/>
              </a:xfrm>
              <a:prstGeom prst="rect">
                <a:avLst/>
              </a:prstGeom>
              <a:blipFill>
                <a:blip r:embed="rId4"/>
                <a:stretch>
                  <a:fillRect l="-1385" r="-1108" b="-22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DA7DB28-05AA-4E50-ACDA-248C8ABC05CF}"/>
                  </a:ext>
                </a:extLst>
              </p:cNvPr>
              <p:cNvSpPr txBox="1"/>
              <p:nvPr/>
            </p:nvSpPr>
            <p:spPr>
              <a:xfrm>
                <a:off x="7536460" y="2167491"/>
                <a:ext cx="28600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𝐺𝑎𝑢𝑠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DA7DB28-05AA-4E50-ACDA-248C8ABC0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460" y="2167491"/>
                <a:ext cx="2860014" cy="276999"/>
              </a:xfrm>
              <a:prstGeom prst="rect">
                <a:avLst/>
              </a:prstGeom>
              <a:blipFill>
                <a:blip r:embed="rId5"/>
                <a:stretch>
                  <a:fillRect t="-4444" r="-1706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E73D7CD-5623-4EBF-9702-76050F59B8A9}"/>
                  </a:ext>
                </a:extLst>
              </p:cNvPr>
              <p:cNvSpPr txBox="1"/>
              <p:nvPr/>
            </p:nvSpPr>
            <p:spPr>
              <a:xfrm>
                <a:off x="7659416" y="2601141"/>
                <a:ext cx="1365758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b="0" i="1" baseline="-25000" smtClean="0">
                          <a:latin typeface="Cambria Math" panose="02040503050406030204" pitchFamily="18" charset="0"/>
                        </a:rPr>
                        <m:t>𝑝h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𝑛𝑞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𝑛𝑒</m:t>
                      </m:r>
                    </m:oMath>
                  </m:oMathPara>
                </a14:m>
                <a:endParaRPr lang="zh-CN" altLang="en-US" baseline="-25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E73D7CD-5623-4EBF-9702-76050F59B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416" y="2601141"/>
                <a:ext cx="1365758" cy="270652"/>
              </a:xfrm>
              <a:prstGeom prst="rect">
                <a:avLst/>
              </a:prstGeom>
              <a:blipFill>
                <a:blip r:embed="rId6"/>
                <a:stretch>
                  <a:fillRect l="-2667" r="-444" b="-38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2817C333-64E6-4F42-9D98-F8E86639AEE3}"/>
              </a:ext>
            </a:extLst>
          </p:cNvPr>
          <p:cNvSpPr txBox="1"/>
          <p:nvPr/>
        </p:nvSpPr>
        <p:spPr>
          <a:xfrm>
            <a:off x="1443038" y="5483338"/>
            <a:ext cx="265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NSET1.0 framework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42256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212</TotalTime>
  <Words>1079</Words>
  <Application>Microsoft Office PowerPoint</Application>
  <PresentationFormat>宽屏</PresentationFormat>
  <Paragraphs>145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TimesNewRomanPS-ItalicMT</vt:lpstr>
      <vt:lpstr>TimesNewRomanPSMT</vt:lpstr>
      <vt:lpstr>等线</vt:lpstr>
      <vt:lpstr>等线 Light</vt:lpstr>
      <vt:lpstr>Arial</vt:lpstr>
      <vt:lpstr>Calibri</vt:lpstr>
      <vt:lpstr>Cambria Math</vt:lpstr>
      <vt:lpstr>Open Sans</vt:lpstr>
      <vt:lpstr>Segoe UI Emoji</vt:lpstr>
      <vt:lpstr>Office 主题​​</vt:lpstr>
      <vt:lpstr>Determination of responses of liquid xenon to low energy electron and nuclear recoils using a PandaX-II detector</vt:lpstr>
      <vt:lpstr>Outline</vt:lpstr>
      <vt:lpstr>Brief introduction of Dark Matter</vt:lpstr>
      <vt:lpstr>Dual-Phase Xenon detector</vt:lpstr>
      <vt:lpstr>NR and ER discrimination in TPC</vt:lpstr>
      <vt:lpstr>PandaX-II detector</vt:lpstr>
      <vt:lpstr>PandaX-II calibration setup </vt:lpstr>
      <vt:lpstr>PandaX-II model</vt:lpstr>
      <vt:lpstr>NSET 2.0 model</vt:lpstr>
      <vt:lpstr>Model of detector</vt:lpstr>
      <vt:lpstr>Extraction of parameters in the response model</vt:lpstr>
      <vt:lpstr>The best fit and allowable parameter space</vt:lpstr>
      <vt:lpstr>Band distribution of PandaX-II calibration data </vt:lpstr>
      <vt:lpstr>The comparison of calibration data and model</vt:lpstr>
      <vt:lpstr>Comparison with world data</vt:lpstr>
      <vt:lpstr>Summary</vt:lpstr>
      <vt:lpstr>Backup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Determination of responses of liquid xenon to low energy electron and nuclear recoils using a PandaX-II detector</dc:title>
  <dc:creator>yan binbin</dc:creator>
  <cp:lastModifiedBy>yan binbin</cp:lastModifiedBy>
  <cp:revision>2</cp:revision>
  <dcterms:created xsi:type="dcterms:W3CDTF">2021-08-16T02:12:17Z</dcterms:created>
  <dcterms:modified xsi:type="dcterms:W3CDTF">2021-08-16T05:46:17Z</dcterms:modified>
</cp:coreProperties>
</file>