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766" r:id="rId3"/>
    <p:sldId id="759" r:id="rId4"/>
    <p:sldId id="761" r:id="rId5"/>
    <p:sldId id="768" r:id="rId6"/>
    <p:sldId id="760" r:id="rId7"/>
    <p:sldId id="762" r:id="rId8"/>
    <p:sldId id="765" r:id="rId9"/>
    <p:sldId id="763" r:id="rId10"/>
    <p:sldId id="764" r:id="rId11"/>
    <p:sldId id="769" r:id="rId12"/>
    <p:sldId id="25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2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D3AD-FFDA-4700-81F4-8892767740BE}" type="datetimeFigureOut">
              <a:rPr lang="zh-CN" altLang="en-US" smtClean="0"/>
              <a:t>2021/8/16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FDD4-6070-412B-99A1-5AD41C13682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72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D3AD-FFDA-4700-81F4-8892767740BE}" type="datetimeFigureOut">
              <a:rPr lang="zh-CN" altLang="en-US" smtClean="0"/>
              <a:t>2021/8/16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FDD4-6070-412B-99A1-5AD41C1368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31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D3AD-FFDA-4700-81F4-8892767740BE}" type="datetimeFigureOut">
              <a:rPr lang="zh-CN" altLang="en-US" smtClean="0"/>
              <a:t>2021/8/16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FDD4-6070-412B-99A1-5AD41C1368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59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D3AD-FFDA-4700-81F4-8892767740BE}" type="datetimeFigureOut">
              <a:rPr lang="zh-CN" altLang="en-US" smtClean="0"/>
              <a:t>2021/8/16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FDD4-6070-412B-99A1-5AD41C1368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34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D3AD-FFDA-4700-81F4-8892767740BE}" type="datetimeFigureOut">
              <a:rPr lang="zh-CN" altLang="en-US" smtClean="0"/>
              <a:t>2021/8/16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FDD4-6070-412B-99A1-5AD41C13682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805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D3AD-FFDA-4700-81F4-8892767740BE}" type="datetimeFigureOut">
              <a:rPr lang="zh-CN" altLang="en-US" smtClean="0"/>
              <a:t>2021/8/16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FDD4-6070-412B-99A1-5AD41C1368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670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D3AD-FFDA-4700-81F4-8892767740BE}" type="datetimeFigureOut">
              <a:rPr lang="zh-CN" altLang="en-US" smtClean="0"/>
              <a:t>2021/8/16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FDD4-6070-412B-99A1-5AD41C1368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768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D3AD-FFDA-4700-81F4-8892767740BE}" type="datetimeFigureOut">
              <a:rPr lang="zh-CN" altLang="en-US" smtClean="0"/>
              <a:t>2021/8/16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FDD4-6070-412B-99A1-5AD41C1368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69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D3AD-FFDA-4700-81F4-8892767740BE}" type="datetimeFigureOut">
              <a:rPr lang="zh-CN" altLang="en-US" smtClean="0"/>
              <a:t>2021/8/16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FDD4-6070-412B-99A1-5AD41C1368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55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026D3AD-FFDA-4700-81F4-8892767740BE}" type="datetimeFigureOut">
              <a:rPr lang="zh-CN" altLang="en-US" smtClean="0"/>
              <a:t>2021/8/16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4FFDD4-6070-412B-99A1-5AD41C1368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251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D3AD-FFDA-4700-81F4-8892767740BE}" type="datetimeFigureOut">
              <a:rPr lang="zh-CN" altLang="en-US" smtClean="0"/>
              <a:t>2021/8/16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FDD4-6070-412B-99A1-5AD41C1368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98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026D3AD-FFDA-4700-81F4-8892767740BE}" type="datetimeFigureOut">
              <a:rPr lang="zh-CN" altLang="en-US" smtClean="0"/>
              <a:t>2021/8/16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44FFDD4-6070-412B-99A1-5AD41C13682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4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2103.0706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A99A28-D454-4692-B7DC-4710D762E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79" y="758952"/>
            <a:ext cx="10612367" cy="2818749"/>
          </a:xfrm>
        </p:spPr>
        <p:txBody>
          <a:bodyPr>
            <a:normAutofit/>
          </a:bodyPr>
          <a:lstStyle/>
          <a:p>
            <a:r>
              <a:rPr lang="en-US" altLang="zh-CN" sz="6600" dirty="0"/>
              <a:t> Lattice Ensemble Generation </a:t>
            </a:r>
            <a:br>
              <a:rPr lang="en-US" altLang="zh-CN" sz="6600" dirty="0"/>
            </a:br>
            <a:r>
              <a:rPr lang="en-US" altLang="zh-CN" sz="6600" dirty="0"/>
              <a:t>             with Clover Action</a:t>
            </a:r>
            <a:endParaRPr lang="zh-CN" altLang="en-US" sz="66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7DEF7BD-A03B-43BC-8ECF-550F23A4FD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                                            Peng </a:t>
            </a:r>
            <a:r>
              <a:rPr lang="en-US" altLang="zh-CN" dirty="0" err="1"/>
              <a:t>SuN</a:t>
            </a:r>
            <a:endParaRPr lang="en-US" altLang="zh-CN" dirty="0"/>
          </a:p>
          <a:p>
            <a:r>
              <a:rPr lang="en-US" altLang="zh-CN" dirty="0"/>
              <a:t>                                                </a:t>
            </a:r>
            <a:r>
              <a:rPr lang="en-US" altLang="zh-CN" dirty="0" err="1"/>
              <a:t>nJNU</a:t>
            </a:r>
            <a:r>
              <a:rPr lang="en-US" altLang="zh-CN" dirty="0"/>
              <a:t> 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ACD82CD-B987-49FD-82A5-70DD4899E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0475" y="0"/>
            <a:ext cx="7715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18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08DF34-19ED-4672-84CE-D48777A6E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Outlook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3A53D82-C1AA-4325-B809-EFE097C6C6EB}"/>
              </a:ext>
            </a:extLst>
          </p:cNvPr>
          <p:cNvSpPr txBox="1"/>
          <p:nvPr/>
        </p:nvSpPr>
        <p:spPr>
          <a:xfrm>
            <a:off x="1097280" y="1883885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In the future, we plan to produce more ensembles at different pion mass including physical point for these three latticing spacings.</a:t>
            </a:r>
            <a:endParaRPr lang="zh-CN" altLang="en-US" sz="2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BAFBEEA-2DC8-458A-BD4D-CAC58C5B896C}"/>
              </a:ext>
            </a:extLst>
          </p:cNvPr>
          <p:cNvSpPr txBox="1"/>
          <p:nvPr/>
        </p:nvSpPr>
        <p:spPr>
          <a:xfrm>
            <a:off x="1097280" y="3198167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All the Chinese HEP peers are welcome to use them.  </a:t>
            </a:r>
            <a:endParaRPr lang="zh-CN" altLang="en-US" sz="2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9AAA9BC-0506-4612-872B-07926723DCEF}"/>
              </a:ext>
            </a:extLst>
          </p:cNvPr>
          <p:cNvSpPr txBox="1"/>
          <p:nvPr/>
        </p:nvSpPr>
        <p:spPr>
          <a:xfrm>
            <a:off x="1097280" y="5422467"/>
            <a:ext cx="9787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We wish more works could happen based on these ensembles in the future.  </a:t>
            </a:r>
            <a:endParaRPr lang="zh-CN" altLang="en-US" sz="24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7D75657-7383-42BC-8057-EFACB67847F3}"/>
              </a:ext>
            </a:extLst>
          </p:cNvPr>
          <p:cNvSpPr txBox="1"/>
          <p:nvPr/>
        </p:nvSpPr>
        <p:spPr>
          <a:xfrm>
            <a:off x="1097280" y="4143117"/>
            <a:ext cx="943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These ensembles can free CLQCD from the foreign constraint on lattice  ensembles.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76025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F0F980-AACB-4897-B258-5945A748F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17320"/>
            <a:ext cx="10058400" cy="4023360"/>
          </a:xfrm>
        </p:spPr>
        <p:txBody>
          <a:bodyPr/>
          <a:lstStyle/>
          <a:p>
            <a:r>
              <a:rPr lang="en-US" altLang="zh-CN" dirty="0"/>
              <a:t>                                                       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                                </a:t>
            </a:r>
            <a:r>
              <a:rPr lang="en-US" altLang="zh-CN" sz="4000" dirty="0"/>
              <a:t>Thank you for your patient !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90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EB0C93-70CD-49FB-BF42-CB78D358A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Clover Action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277FCF-E539-41F9-AF01-0D7A4348B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522" y="1817603"/>
            <a:ext cx="6226974" cy="74985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44AACFD-57A3-40AA-9F7E-675B8F0926B3}"/>
              </a:ext>
            </a:extLst>
          </p:cNvPr>
          <p:cNvSpPr txBox="1"/>
          <p:nvPr/>
        </p:nvSpPr>
        <p:spPr>
          <a:xfrm>
            <a:off x="1050934" y="1843835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Naive fermion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9D53378-70A1-4F88-B1FB-FFF76BA01B35}"/>
              </a:ext>
            </a:extLst>
          </p:cNvPr>
          <p:cNvSpPr txBox="1"/>
          <p:nvPr/>
        </p:nvSpPr>
        <p:spPr>
          <a:xfrm>
            <a:off x="1050934" y="2757089"/>
            <a:ext cx="162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Wilson fermion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85CC2E0-A975-4F1C-9F40-B25F8654F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326" y="2647698"/>
            <a:ext cx="6226973" cy="142006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8D04788F-448F-4B90-A967-F2B65EB23633}"/>
              </a:ext>
            </a:extLst>
          </p:cNvPr>
          <p:cNvGrpSpPr/>
          <p:nvPr/>
        </p:nvGrpSpPr>
        <p:grpSpPr>
          <a:xfrm>
            <a:off x="2856522" y="2757089"/>
            <a:ext cx="2224379" cy="495300"/>
            <a:chOff x="1247339" y="3387181"/>
            <a:chExt cx="2224379" cy="4953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69FE09D4-907A-4AD2-95D6-D831CE003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72419" y="3411803"/>
              <a:ext cx="792359" cy="369333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A4AE028-7668-4FA4-959D-55E5C0F5E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7339" y="3429000"/>
              <a:ext cx="676742" cy="369333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C244776-F3A2-487D-8AC5-174935774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62535" y="3477835"/>
              <a:ext cx="394732" cy="313992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154AECA-D200-480D-B005-5DAFABD91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62143" y="3387181"/>
              <a:ext cx="409575" cy="495300"/>
            </a:xfrm>
            <a:prstGeom prst="rect">
              <a:avLst/>
            </a:prstGeom>
          </p:spPr>
        </p:pic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F3770FC7-1873-4772-A346-5C1328CF542B}"/>
              </a:ext>
            </a:extLst>
          </p:cNvPr>
          <p:cNvSpPr txBox="1"/>
          <p:nvPr/>
        </p:nvSpPr>
        <p:spPr>
          <a:xfrm>
            <a:off x="1100691" y="4438835"/>
            <a:ext cx="1573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Clover fermion</a:t>
            </a:r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A743615-4B98-4C95-A1E6-F56F67C3DB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8711" y="4273299"/>
            <a:ext cx="4939420" cy="7843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00F2358-86D2-465A-843E-FB7AF2074E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0890" y="5120641"/>
            <a:ext cx="4715061" cy="109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0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094E34-2EE7-4F65-9813-8DA22E7C8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Lattice ensembles in Lattice studies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D391E25-EA17-4CD8-875C-968E37CEE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07" y="1892149"/>
            <a:ext cx="3790087" cy="402067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C84374F-8296-4AB7-BB38-418D00410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9755" y="1737360"/>
            <a:ext cx="3123304" cy="417546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0CE7602-BEB2-44E4-AEC6-72ECEDC7A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9861" y="1839558"/>
            <a:ext cx="4740727" cy="317888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9C8779A-A772-4168-8E27-A26C43BF5E09}"/>
              </a:ext>
            </a:extLst>
          </p:cNvPr>
          <p:cNvSpPr txBox="1"/>
          <p:nvPr/>
        </p:nvSpPr>
        <p:spPr>
          <a:xfrm>
            <a:off x="5604542" y="520999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Mainz’19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3240DF5-1CD0-4DA5-B93E-1EF82C68CF67}"/>
              </a:ext>
            </a:extLst>
          </p:cNvPr>
          <p:cNvSpPr txBox="1"/>
          <p:nvPr/>
        </p:nvSpPr>
        <p:spPr>
          <a:xfrm>
            <a:off x="9837866" y="5899972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ETM’19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1484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C23423-5FDD-4B6B-BA6E-6F6AC7B79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42" y="85842"/>
            <a:ext cx="10515600" cy="1325562"/>
          </a:xfrm>
        </p:spPr>
        <p:txBody>
          <a:bodyPr/>
          <a:lstStyle/>
          <a:p>
            <a:r>
              <a:rPr lang="en-US" altLang="zh-CN" dirty="0"/>
              <a:t>Actions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E2629EE1-3AA5-49AE-979E-882671EDD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3166" y="667139"/>
            <a:ext cx="8677470" cy="552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62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E3444A-A606-41B1-8057-401A81410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 setup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A4BF5A8-9AF9-4810-9603-553AF3AFA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99821"/>
            <a:ext cx="9045930" cy="409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2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5783C0-F827-4F2A-812B-2B2C028A5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brief introduction for ensemble generation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6B36282-88F5-4D8D-95D6-3F541184F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000924"/>
            <a:ext cx="9692640" cy="416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63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4E01E5-B334-49AA-A9BF-16B3D55E6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criteria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13F487B-435D-4149-B50D-9D3EBB14957B}"/>
              </a:ext>
            </a:extLst>
          </p:cNvPr>
          <p:cNvSpPr txBox="1"/>
          <p:nvPr/>
        </p:nvSpPr>
        <p:spPr>
          <a:xfrm>
            <a:off x="4674159" y="6013065"/>
            <a:ext cx="753078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FLAG Review 2019: </a:t>
            </a:r>
            <a:r>
              <a:rPr lang="en-US" altLang="zh-CN" sz="1600" dirty="0" err="1"/>
              <a:t>Flavour</a:t>
            </a:r>
            <a:r>
              <a:rPr lang="en-US" altLang="zh-CN" sz="1600" dirty="0"/>
              <a:t> Lattice Averaging Group (FLAG)  </a:t>
            </a:r>
            <a:r>
              <a:rPr lang="en-US" altLang="zh-CN" sz="1600" i="1" dirty="0" err="1"/>
              <a:t>Eur.Phys.J.C</a:t>
            </a:r>
            <a:r>
              <a:rPr lang="en-US" altLang="zh-CN" sz="1600" dirty="0"/>
              <a:t> 80 (2020) 2, 113</a:t>
            </a:r>
          </a:p>
          <a:p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D2545A7-2F6F-4654-A543-19B8E2804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23" y="1830126"/>
            <a:ext cx="5871009" cy="172126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1177494-2044-47AC-B375-B7F4BB48F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508" y="3406593"/>
            <a:ext cx="6213628" cy="10793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6C3741F-15E8-4779-A25A-01C8428E7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64" y="4275580"/>
            <a:ext cx="5970068" cy="132106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D36AB7D-C6B3-45E5-8EFE-0A32C25BD1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988" y="5639288"/>
            <a:ext cx="3806994" cy="27271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04F79BF-9947-4C38-938D-FB76B3E58D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988" y="5905697"/>
            <a:ext cx="1589242" cy="14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31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A6E15F-3685-4A47-8CF8-52E247E03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altLang="zh-CN" dirty="0"/>
              <a:t>Current ensembles (zero temperature)</a:t>
            </a:r>
            <a:endParaRPr lang="zh-CN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FBBB8CCA-93B1-4535-88ED-E808CCB0F0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031950"/>
              </p:ext>
            </p:extLst>
          </p:nvPr>
        </p:nvGraphicFramePr>
        <p:xfrm>
          <a:off x="1666332" y="1826339"/>
          <a:ext cx="8445859" cy="3585703"/>
        </p:xfrm>
        <a:graphic>
          <a:graphicData uri="http://schemas.openxmlformats.org/drawingml/2006/table">
            <a:tbl>
              <a:tblPr firstRow="1" bandRow="1"/>
              <a:tblGrid>
                <a:gridCol w="939459">
                  <a:extLst>
                    <a:ext uri="{9D8B030D-6E8A-4147-A177-3AD203B41FA5}">
                      <a16:colId xmlns:a16="http://schemas.microsoft.com/office/drawing/2014/main" val="1485641687"/>
                    </a:ext>
                  </a:extLst>
                </a:gridCol>
                <a:gridCol w="794412">
                  <a:extLst>
                    <a:ext uri="{9D8B030D-6E8A-4147-A177-3AD203B41FA5}">
                      <a16:colId xmlns:a16="http://schemas.microsoft.com/office/drawing/2014/main" val="2633381542"/>
                    </a:ext>
                  </a:extLst>
                </a:gridCol>
                <a:gridCol w="981224">
                  <a:extLst>
                    <a:ext uri="{9D8B030D-6E8A-4147-A177-3AD203B41FA5}">
                      <a16:colId xmlns:a16="http://schemas.microsoft.com/office/drawing/2014/main" val="377130121"/>
                    </a:ext>
                  </a:extLst>
                </a:gridCol>
                <a:gridCol w="786805">
                  <a:extLst>
                    <a:ext uri="{9D8B030D-6E8A-4147-A177-3AD203B41FA5}">
                      <a16:colId xmlns:a16="http://schemas.microsoft.com/office/drawing/2014/main" val="3244889916"/>
                    </a:ext>
                  </a:extLst>
                </a:gridCol>
                <a:gridCol w="914010">
                  <a:extLst>
                    <a:ext uri="{9D8B030D-6E8A-4147-A177-3AD203B41FA5}">
                      <a16:colId xmlns:a16="http://schemas.microsoft.com/office/drawing/2014/main" val="1377259756"/>
                    </a:ext>
                  </a:extLst>
                </a:gridCol>
                <a:gridCol w="1017873">
                  <a:extLst>
                    <a:ext uri="{9D8B030D-6E8A-4147-A177-3AD203B41FA5}">
                      <a16:colId xmlns:a16="http://schemas.microsoft.com/office/drawing/2014/main" val="660432392"/>
                    </a:ext>
                  </a:extLst>
                </a:gridCol>
                <a:gridCol w="1017873">
                  <a:extLst>
                    <a:ext uri="{9D8B030D-6E8A-4147-A177-3AD203B41FA5}">
                      <a16:colId xmlns:a16="http://schemas.microsoft.com/office/drawing/2014/main" val="3223975957"/>
                    </a:ext>
                  </a:extLst>
                </a:gridCol>
                <a:gridCol w="1017873">
                  <a:extLst>
                    <a:ext uri="{9D8B030D-6E8A-4147-A177-3AD203B41FA5}">
                      <a16:colId xmlns:a16="http://schemas.microsoft.com/office/drawing/2014/main" val="1888707426"/>
                    </a:ext>
                  </a:extLst>
                </a:gridCol>
                <a:gridCol w="976330">
                  <a:extLst>
                    <a:ext uri="{9D8B030D-6E8A-4147-A177-3AD203B41FA5}">
                      <a16:colId xmlns:a16="http://schemas.microsoft.com/office/drawing/2014/main" val="2348095538"/>
                    </a:ext>
                  </a:extLst>
                </a:gridCol>
              </a:tblGrid>
              <a:tr h="297418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Lattice spacing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Pion mass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Eta_s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mass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 x </a:t>
                      </a:r>
                      <a:r>
                        <a:rPr lang="en-US" altLang="zh-CN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M_pion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Trajectories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281157"/>
                  </a:ext>
                </a:extLst>
              </a:tr>
              <a:tr h="284407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C11P29S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r>
                        <a:rPr lang="en-US" altLang="zh-CN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x72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0.108fm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640MeV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13000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880028"/>
                  </a:ext>
                </a:extLst>
              </a:tr>
              <a:tr h="284407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C11P29M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r>
                        <a:rPr lang="en-US" altLang="zh-CN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x64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0.108fm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640MeV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396469"/>
                  </a:ext>
                </a:extLst>
              </a:tr>
              <a:tr h="284407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C11P22M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r>
                        <a:rPr lang="en-US" altLang="zh-CN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x64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0.108fm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640MeV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833758"/>
                  </a:ext>
                </a:extLst>
              </a:tr>
              <a:tr h="284407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C11P22L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r>
                        <a:rPr lang="en-US" altLang="zh-CN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x96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0.105fm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640MeV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786121"/>
                  </a:ext>
                </a:extLst>
              </a:tr>
              <a:tr h="284407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C11P12L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r>
                        <a:rPr lang="en-US" altLang="zh-CN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x96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0.105fm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749623"/>
                  </a:ext>
                </a:extLst>
              </a:tr>
              <a:tr h="284407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C11P15L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r>
                        <a:rPr lang="en-US" altLang="zh-CN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x96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0.105fm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700482"/>
                  </a:ext>
                </a:extLst>
              </a:tr>
              <a:tr h="284407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C11P14L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r>
                        <a:rPr lang="en-US" altLang="zh-CN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x96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0.105fm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producing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234313"/>
                  </a:ext>
                </a:extLst>
              </a:tr>
              <a:tr h="284407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C08P30S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r>
                        <a:rPr lang="en-US" altLang="zh-CN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x96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6.41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11000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335787"/>
                  </a:ext>
                </a:extLst>
              </a:tr>
              <a:tr h="284407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C08P22M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r>
                        <a:rPr lang="en-US" altLang="zh-CN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x96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6.41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957264"/>
                  </a:ext>
                </a:extLst>
              </a:tr>
              <a:tr h="284407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C06P36S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r>
                        <a:rPr lang="en-US" altLang="zh-CN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x144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0.055fm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6.72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670MeV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908668"/>
                  </a:ext>
                </a:extLst>
              </a:tr>
              <a:tr h="284407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C06P30S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r>
                        <a:rPr lang="en-US" altLang="zh-CN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x144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0.055fm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6.72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producing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660165"/>
                  </a:ext>
                </a:extLst>
              </a:tr>
            </a:tbl>
          </a:graphicData>
        </a:graphic>
      </p:graphicFrame>
      <p:sp>
        <p:nvSpPr>
          <p:cNvPr id="15" name="文本框 14">
            <a:extLst>
              <a:ext uri="{FF2B5EF4-FFF2-40B4-BE49-F238E27FC236}">
                <a16:creationId xmlns:a16="http://schemas.microsoft.com/office/drawing/2014/main" id="{BDFAB95F-6593-4A45-8E7A-F2735A80FA82}"/>
              </a:ext>
            </a:extLst>
          </p:cNvPr>
          <p:cNvSpPr txBox="1"/>
          <p:nvPr/>
        </p:nvSpPr>
        <p:spPr>
          <a:xfrm>
            <a:off x="2431960" y="5501021"/>
            <a:ext cx="5358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Collaboration with LM Liu, YB Yang, W Sun and M Gong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7F250C8-55BE-4D50-92B4-8D35C00F3114}"/>
              </a:ext>
            </a:extLst>
          </p:cNvPr>
          <p:cNvSpPr txBox="1"/>
          <p:nvPr/>
        </p:nvSpPr>
        <p:spPr>
          <a:xfrm>
            <a:off x="2368167" y="5910044"/>
            <a:ext cx="5966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Based on the machines of </a:t>
            </a:r>
            <a:r>
              <a:rPr lang="zh-CN" altLang="en-US" dirty="0"/>
              <a:t>南方核科学中心</a:t>
            </a:r>
            <a:r>
              <a:rPr lang="en-US" altLang="zh-CN" dirty="0"/>
              <a:t>,IMP, IHEP and ITP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9743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A54EA9-148C-49EC-8702-49E629303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Cost</a:t>
            </a:r>
            <a:r>
              <a:rPr lang="zh-CN" altLang="en-US" dirty="0"/>
              <a:t> 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7754ADA4-52F4-4299-86B1-0A983EF31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81795"/>
              </p:ext>
            </p:extLst>
          </p:nvPr>
        </p:nvGraphicFramePr>
        <p:xfrm>
          <a:off x="1097280" y="1937416"/>
          <a:ext cx="8294145" cy="2718545"/>
        </p:xfrm>
        <a:graphic>
          <a:graphicData uri="http://schemas.openxmlformats.org/drawingml/2006/table">
            <a:tbl>
              <a:tblPr firstRow="1" bandRow="1"/>
              <a:tblGrid>
                <a:gridCol w="1291573">
                  <a:extLst>
                    <a:ext uri="{9D8B030D-6E8A-4147-A177-3AD203B41FA5}">
                      <a16:colId xmlns:a16="http://schemas.microsoft.com/office/drawing/2014/main" val="2633381542"/>
                    </a:ext>
                  </a:extLst>
                </a:gridCol>
                <a:gridCol w="1291573">
                  <a:extLst>
                    <a:ext uri="{9D8B030D-6E8A-4147-A177-3AD203B41FA5}">
                      <a16:colId xmlns:a16="http://schemas.microsoft.com/office/drawing/2014/main" val="3654378798"/>
                    </a:ext>
                  </a:extLst>
                </a:gridCol>
                <a:gridCol w="1369087">
                  <a:extLst>
                    <a:ext uri="{9D8B030D-6E8A-4147-A177-3AD203B41FA5}">
                      <a16:colId xmlns:a16="http://schemas.microsoft.com/office/drawing/2014/main" val="1377259756"/>
                    </a:ext>
                  </a:extLst>
                </a:gridCol>
                <a:gridCol w="1447304">
                  <a:extLst>
                    <a:ext uri="{9D8B030D-6E8A-4147-A177-3AD203B41FA5}">
                      <a16:colId xmlns:a16="http://schemas.microsoft.com/office/drawing/2014/main" val="2348095538"/>
                    </a:ext>
                  </a:extLst>
                </a:gridCol>
                <a:gridCol w="1447304">
                  <a:extLst>
                    <a:ext uri="{9D8B030D-6E8A-4147-A177-3AD203B41FA5}">
                      <a16:colId xmlns:a16="http://schemas.microsoft.com/office/drawing/2014/main" val="2694642626"/>
                    </a:ext>
                  </a:extLst>
                </a:gridCol>
                <a:gridCol w="1447304">
                  <a:extLst>
                    <a:ext uri="{9D8B030D-6E8A-4147-A177-3AD203B41FA5}">
                      <a16:colId xmlns:a16="http://schemas.microsoft.com/office/drawing/2014/main" val="2292991434"/>
                    </a:ext>
                  </a:extLst>
                </a:gridCol>
              </a:tblGrid>
              <a:tr h="5283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Lattice spacing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Pion mass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N_gpu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used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trajectories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 (</a:t>
                      </a:r>
                      <a:r>
                        <a:rPr lang="zh-CN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￥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6/</a:t>
                      </a:r>
                      <a:r>
                        <a:rPr lang="en-US" altLang="zh-CN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gpu_hour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281157"/>
                  </a:ext>
                </a:extLst>
              </a:tr>
              <a:tr h="5588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24x72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0.108fm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240hour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￥</a:t>
                      </a:r>
                      <a:r>
                        <a:rPr lang="en-US" altLang="zh-CN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5,760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880028"/>
                  </a:ext>
                </a:extLst>
              </a:tr>
              <a:tr h="5588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48x96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0.108fm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3470hour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￥</a:t>
                      </a:r>
                      <a:r>
                        <a:rPr lang="en-US" altLang="zh-CN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666,240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700482"/>
                  </a:ext>
                </a:extLst>
              </a:tr>
              <a:tr h="5588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32x96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260hour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zh-CN" altLang="en-US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￥</a:t>
                      </a:r>
                      <a:r>
                        <a:rPr lang="en-US" altLang="zh-CN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24,960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335787"/>
                  </a:ext>
                </a:extLst>
              </a:tr>
              <a:tr h="513601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48x144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0.055fm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300MeV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1390hour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￥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266,880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3" marB="4573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660165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7A1896B4-E495-47E2-BDAF-0C06BE1BB23B}"/>
              </a:ext>
            </a:extLst>
          </p:cNvPr>
          <p:cNvSpPr txBox="1"/>
          <p:nvPr/>
        </p:nvSpPr>
        <p:spPr>
          <a:xfrm>
            <a:off x="1176307" y="5789366"/>
            <a:ext cx="7533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Besides, it takes a lot of computer time  for tuning parameters as well. </a:t>
            </a:r>
            <a:endParaRPr lang="zh-CN" altLang="en-US" sz="20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E5FAADE-350F-4C7B-913D-18302954A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216" y="2419939"/>
            <a:ext cx="1726192" cy="201812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B4A39ED-D823-4F0D-9894-7C3C3F0E358F}"/>
              </a:ext>
            </a:extLst>
          </p:cNvPr>
          <p:cNvSpPr txBox="1"/>
          <p:nvPr/>
        </p:nvSpPr>
        <p:spPr>
          <a:xfrm>
            <a:off x="1301675" y="4991548"/>
            <a:ext cx="7707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1000 trajectories only mean dozens of configurations, and one ensemble usually</a:t>
            </a:r>
          </a:p>
          <a:p>
            <a:r>
              <a:rPr lang="en-US" altLang="zh-CN" dirty="0"/>
              <a:t>needs  several hundreds of configurations.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3408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E39AE4D-F0FD-42D9-858F-6CE2D95F8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53" y="1046602"/>
            <a:ext cx="5321147" cy="44948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662DAF4-BADE-4DD3-9AFB-7C9C2F47C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74993"/>
            <a:ext cx="5548829" cy="483640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ED86A9E-0BB2-47A4-899C-E68994CA822E}"/>
              </a:ext>
            </a:extLst>
          </p:cNvPr>
          <p:cNvSpPr txBox="1"/>
          <p:nvPr/>
        </p:nvSpPr>
        <p:spPr>
          <a:xfrm>
            <a:off x="8261873" y="5883007"/>
            <a:ext cx="2907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e-Print: </a:t>
            </a:r>
            <a:r>
              <a:rPr lang="en-US" altLang="zh-CN">
                <a:hlinkClick r:id="rId4"/>
              </a:rPr>
              <a:t>2103.07064</a:t>
            </a:r>
            <a:r>
              <a:rPr lang="en-US" altLang="zh-CN"/>
              <a:t> [hep-lat]</a:t>
            </a:r>
          </a:p>
        </p:txBody>
      </p:sp>
    </p:spTree>
    <p:extLst>
      <p:ext uri="{BB962C8B-B14F-4D97-AF65-F5344CB8AC3E}">
        <p14:creationId xmlns:p14="http://schemas.microsoft.com/office/powerpoint/2010/main" val="4052703380"/>
      </p:ext>
    </p:extLst>
  </p:cSld>
  <p:clrMapOvr>
    <a:masterClrMapping/>
  </p:clrMapOvr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4288</TotalTime>
  <Words>385</Words>
  <Application>Microsoft Office PowerPoint</Application>
  <PresentationFormat>宽屏</PresentationFormat>
  <Paragraphs>172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宋体</vt:lpstr>
      <vt:lpstr>Arial</vt:lpstr>
      <vt:lpstr>Calibri</vt:lpstr>
      <vt:lpstr>Calibri Light</vt:lpstr>
      <vt:lpstr>回顾</vt:lpstr>
      <vt:lpstr> Lattice Ensemble Generation               with Clover Action</vt:lpstr>
      <vt:lpstr>Lattice ensembles in Lattice studies</vt:lpstr>
      <vt:lpstr>Actions</vt:lpstr>
      <vt:lpstr>Simulation setup</vt:lpstr>
      <vt:lpstr>A brief introduction for ensemble generation</vt:lpstr>
      <vt:lpstr>criteria</vt:lpstr>
      <vt:lpstr>Current ensembles (zero temperature)</vt:lpstr>
      <vt:lpstr>The Cost </vt:lpstr>
      <vt:lpstr>PowerPoint 演示文稿</vt:lpstr>
      <vt:lpstr>Outlook</vt:lpstr>
      <vt:lpstr>PowerPoint 演示文稿</vt:lpstr>
      <vt:lpstr>Clover 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Lattice ensemble generation with Clover action</dc:title>
  <dc:creator>sunpeng sunpeng</dc:creator>
  <cp:lastModifiedBy>sunpeng sunpeng</cp:lastModifiedBy>
  <cp:revision>183</cp:revision>
  <dcterms:created xsi:type="dcterms:W3CDTF">2021-08-10T15:17:21Z</dcterms:created>
  <dcterms:modified xsi:type="dcterms:W3CDTF">2021-08-17T03:52:13Z</dcterms:modified>
</cp:coreProperties>
</file>