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83" r:id="rId5"/>
    <p:sldId id="266" r:id="rId6"/>
    <p:sldId id="282" r:id="rId7"/>
    <p:sldId id="275" r:id="rId8"/>
    <p:sldId id="267" r:id="rId9"/>
    <p:sldId id="262" r:id="rId10"/>
    <p:sldId id="265" r:id="rId11"/>
    <p:sldId id="257" r:id="rId12"/>
    <p:sldId id="273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08"/>
      </p:cViewPr>
      <p:guideLst>
        <p:guide orient="horz" pos="2377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false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false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true" noChangeAspect="true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PandaX-II EFT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true"/>
          <p:cNvCxnSpPr/>
          <p:nvPr userDrawn="true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jpe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/>
              <a:t>Search for dark matter in effective field theory model with full PandaX-II exposure data</a:t>
            </a:r>
            <a:endParaRPr lang="en-US" altLang="en-US" sz="3200" b="1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944303"/>
            <a:ext cx="9144000" cy="1655762"/>
          </a:xfrm>
        </p:spPr>
        <p:txBody>
          <a:bodyPr/>
          <a:lstStyle/>
          <a:p>
            <a:r>
              <a:rPr lang="" altLang="en-US"/>
              <a:t>Ning Xuyang</a:t>
            </a:r>
            <a:r>
              <a:rPr lang="en-US" altLang=""/>
              <a:t> </a:t>
            </a:r>
            <a:r>
              <a:rPr lang="zh-CN" altLang=""/>
              <a:t>宁旭阳</a:t>
            </a:r>
            <a:r>
              <a:rPr lang="en-US" altLang="zh-CN"/>
              <a:t> </a:t>
            </a:r>
            <a:endParaRPr lang="" altLang="en-US"/>
          </a:p>
          <a:p>
            <a:r>
              <a:rPr lang="en-US" altLang=""/>
              <a:t>SJTU PandaX</a:t>
            </a:r>
            <a:endParaRPr lang="en-US" altLang=""/>
          </a:p>
          <a:p>
            <a:r>
              <a:rPr lang="en-US" altLang=""/>
              <a:t>2021.08.18</a:t>
            </a:r>
            <a:endParaRPr lang="en-US" altLang=""/>
          </a:p>
          <a:p>
            <a:r>
              <a:rPr lang="en-US" altLang=""/>
              <a:t>13th Conference on Particle Physics, Shan Dong University</a:t>
            </a:r>
            <a:endParaRPr lang="zh-CN" alt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0" y="0"/>
            <a:ext cx="2565400" cy="796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60" y="8890"/>
            <a:ext cx="3060065" cy="788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true"/>
              <p:nvPr/>
            </p:nvSpPr>
            <p:spPr>
              <a:xfrm>
                <a:off x="36195" y="551815"/>
                <a:ext cx="6874510" cy="625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/>
                  <a:t>Considerate spin-dependent </a:t>
                </a:r>
                <a:r>
                  <a:rPr lang="en-US" altLang="en-US">
                    <a:sym typeface="+mn-ea"/>
                  </a:rPr>
                  <a:t>relativistic operators </a:t>
                </a:r>
                <a:endParaRPr lang="en-US" altLang="en-US">
                  <a:sym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/>
                  <a:t>Considerate fermionic DM</a:t>
                </a: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/>
                  <a:t>Exchanging electric and magnatic dipole moment between DM and/or nucleons </a:t>
                </a: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/>
                  <a:t>Contribute large for large recoil energy</a:t>
                </a: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/>
                  <a:t>Each operater independently couple to proton and neutron. We choose to considerate isoscalar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en-US"/>
                  <a:t>=0) or isovector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en-US"/>
                  <a:t>=0)</a:t>
                </a:r>
                <a:endParaRPr lang="en-US" altLang="en-US"/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/>
                  <a:t>Compared to PandaX-II former result: </a:t>
                </a:r>
                <a:endParaRPr lang="en-US" altLang="en-US"/>
              </a:p>
              <a:p>
                <a:pPr indent="0">
                  <a:buFont typeface="Arial" panose="020B0604020202020204" pitchFamily="34" charset="0"/>
                  <a:buNone/>
                </a:pPr>
                <a:r>
                  <a:rPr lang="en-US" altLang="en-US"/>
                  <a:t>     Enlarged signal region lead to better constrain for several  </a:t>
                </a:r>
                <a:endParaRPr lang="en-US" altLang="en-US"/>
              </a:p>
              <a:p>
                <a:pPr indent="0">
                  <a:buFont typeface="Arial" panose="020B0604020202020204" pitchFamily="34" charset="0"/>
                  <a:buNone/>
                </a:pPr>
                <a:r>
                  <a:rPr lang="en-US" altLang="en-US"/>
                  <a:t>     operators.</a:t>
                </a:r>
                <a:endParaRPr lang="en-US" altLang="en-US"/>
              </a:p>
              <a:p>
                <a:endParaRPr lang="en-US" altLang="en-US"/>
              </a:p>
            </p:txBody>
          </p:sp>
        </mc:Choice>
        <mc:Fallback>
          <p:sp>
            <p:nvSpPr>
              <p:cNvPr id="5" name="Text Box 4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36195" y="551815"/>
                <a:ext cx="6874510" cy="6252210"/>
              </a:xfrm>
              <a:prstGeom prst="rect">
                <a:avLst/>
              </a:prstGeom>
              <a:blipFill rotWithShape="true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0" y="3474720"/>
            <a:ext cx="4319270" cy="3056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65" y="1982470"/>
            <a:ext cx="3500120" cy="1904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true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3200">
                <a:solidFill>
                  <a:schemeClr val="accent5"/>
                </a:solidFill>
              </a:rPr>
              <a:t>Effective Field Theory</a:t>
            </a:r>
            <a:endParaRPr lang="en-US" altLang="en-US" sz="320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25" y="1143635"/>
            <a:ext cx="4168140" cy="2190115"/>
          </a:xfrm>
          <a:prstGeom prst="rect">
            <a:avLst/>
          </a:prstGeom>
        </p:spPr>
      </p:pic>
      <p:sp>
        <p:nvSpPr>
          <p:cNvPr id="8" name="Text Box 7"/>
          <p:cNvSpPr txBox="true"/>
          <p:nvPr/>
        </p:nvSpPr>
        <p:spPr>
          <a:xfrm>
            <a:off x="4343400" y="5545455"/>
            <a:ext cx="51269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1400">
                <a:solidFill>
                  <a:schemeClr val="accent4"/>
                </a:solidFill>
              </a:rPr>
              <a:t>Xia Jingkai, et al [PandaX], </a:t>
            </a:r>
            <a:r>
              <a:rPr lang="en-US" sz="1400">
                <a:solidFill>
                  <a:schemeClr val="accent4"/>
                </a:solidFill>
              </a:rPr>
              <a:t>1807.01936</a:t>
            </a:r>
            <a:endParaRPr lang="en-US" sz="1400"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12" name="Text Box 11"/>
          <p:cNvSpPr txBox="true"/>
          <p:nvPr/>
        </p:nvSpPr>
        <p:spPr>
          <a:xfrm>
            <a:off x="2423795" y="1675765"/>
            <a:ext cx="57950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Anand, Fitzpatrick, Haxton, 1308.6288</a:t>
            </a:r>
            <a:endParaRPr lang="en-US" sz="1400">
              <a:solidFill>
                <a:schemeClr val="accent4"/>
              </a:solidFill>
            </a:endParaRPr>
          </a:p>
        </p:txBody>
      </p:sp>
      <p:sp>
        <p:nvSpPr>
          <p:cNvPr id="13" name="Slide Number Placeholder 1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Footer Placeholder 1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15" name="Date Placeholder 1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true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3200">
                <a:solidFill>
                  <a:schemeClr val="accent5"/>
                </a:solidFill>
              </a:rPr>
              <a:t>Conclusion</a:t>
            </a:r>
            <a:endParaRPr lang="en-US" altLang="en-US" sz="3200">
              <a:solidFill>
                <a:schemeClr val="accent5"/>
              </a:solidFill>
            </a:endParaRPr>
          </a:p>
        </p:txBody>
      </p:sp>
      <p:pic>
        <p:nvPicPr>
          <p:cNvPr id="21" name="Picture 2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3" name="Text Box 2"/>
          <p:cNvSpPr txBox="true"/>
          <p:nvPr/>
        </p:nvSpPr>
        <p:spPr>
          <a:xfrm>
            <a:off x="374650" y="1748790"/>
            <a:ext cx="1155954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With PandaX-II full exposure data, we give constrains on Spin-Dependent intereactions and EFT model.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We extent region of interest to 25keV, for higher NR detection effenciency in large recoil energy region.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We give a better constrain on EFT relativistic operators L9 and L10 with extented signal region.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We are expecting a better constrain for </a:t>
            </a:r>
            <a:r>
              <a:rPr lang="en-US" altLang="en-US">
                <a:sym typeface="+mn-ea"/>
              </a:rPr>
              <a:t>Spin-Dependent intereactions as well as other EFT operators with PandaX-4T data.</a:t>
            </a:r>
            <a:endParaRPr lang="en-US" altLang="en-US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6" name="Date Placeholder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4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8447405" y="1304925"/>
            <a:ext cx="2927350" cy="35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true"/>
          <p:nvPr/>
        </p:nvSpPr>
        <p:spPr>
          <a:xfrm>
            <a:off x="285115" y="1046480"/>
            <a:ext cx="69869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Located </a:t>
            </a:r>
            <a:r>
              <a:rPr lang="en-US"/>
              <a:t>China Jinping Underground Laboratory(CJPL)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Dual phase TPC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580 kg liquid xenon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S1 &amp; S2 are collected and energy reconstructed via </a:t>
            </a:r>
            <a:endParaRPr lang="en-US" altLang="en-US"/>
          </a:p>
        </p:txBody>
      </p:sp>
      <p:pic>
        <p:nvPicPr>
          <p:cNvPr id="9" name="Picture 8"/>
          <p:cNvPicPr>
            <a:picLocks noChangeAspect="true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3200">
                <a:solidFill>
                  <a:schemeClr val="accent5"/>
                </a:solidFill>
                <a:sym typeface="+mn-ea"/>
              </a:rPr>
              <a:t>PandaX-II Experiment</a:t>
            </a:r>
            <a:endParaRPr lang="en-US" altLang="en-US" sz="3200">
              <a:solidFill>
                <a:schemeClr val="accent5"/>
              </a:solidFill>
              <a:sym typeface="+mn-ea"/>
            </a:endParaRPr>
          </a:p>
        </p:txBody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" y="2578735"/>
            <a:ext cx="7443470" cy="3444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475" y="2245360"/>
            <a:ext cx="3162300" cy="228600"/>
          </a:xfrm>
          <a:prstGeom prst="rect">
            <a:avLst/>
          </a:prstGeom>
        </p:spPr>
      </p:pic>
      <p:sp>
        <p:nvSpPr>
          <p:cNvPr id="5" name="Text Box 4"/>
          <p:cNvSpPr txBox="true"/>
          <p:nvPr/>
        </p:nvSpPr>
        <p:spPr>
          <a:xfrm>
            <a:off x="285115" y="5988050"/>
            <a:ext cx="59982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Qiuhong Wang</a:t>
            </a:r>
            <a:r>
              <a:rPr lang="en-US" altLang="en-US">
                <a:solidFill>
                  <a:schemeClr val="accent4"/>
                </a:solidFill>
              </a:rPr>
              <a:t>, et al[PandaX] arXiv:2007.15469</a:t>
            </a:r>
            <a:endParaRPr lang="en-US" altLang="en-US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Footer Placeholder 11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13" name="Date Placeholder 1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8"/>
          <p:cNvPicPr>
            <a:picLocks noChangeAspect="true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200">
                <a:solidFill>
                  <a:schemeClr val="accent5"/>
                </a:solidFill>
                <a:sym typeface="+mn-ea"/>
              </a:rPr>
              <a:t>Why EFT</a:t>
            </a:r>
            <a:endParaRPr lang="en-US" altLang="en-US" sz="3200">
              <a:solidFill>
                <a:schemeClr val="accent5"/>
              </a:solidFill>
              <a:sym typeface="+mn-ea"/>
            </a:endParaRPr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6" name="Text Box 5"/>
          <p:cNvSpPr txBox="true"/>
          <p:nvPr/>
        </p:nvSpPr>
        <p:spPr>
          <a:xfrm>
            <a:off x="775970" y="2189480"/>
            <a:ext cx="107556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Many kinds of inteactions between dark matter and nucleons from many kinds of theories.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EFT is model independent, provide an aproach to search all probability for experiment.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Apart from traditional SI and SD interaction, we also interested in exchanging electric and magnetic dipole moment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true"/>
          <p:nvPr/>
        </p:nvSpPr>
        <p:spPr>
          <a:xfrm>
            <a:off x="499745" y="1132840"/>
            <a:ext cx="63588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/>
              <a:t>PandaX</a:t>
            </a:r>
            <a:r>
              <a:rPr lang="en-US" altLang="en-US" dirty="0"/>
              <a:t>-II Full Exposure Data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Run9 + Run10 + Run11: </a:t>
            </a:r>
            <a:r>
              <a:rPr lang="en-US" altLang="en-US" dirty="0">
                <a:sym typeface="+mn-ea"/>
              </a:rPr>
              <a:t>100 ton*day in total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Data selection:</a:t>
            </a:r>
            <a:endParaRPr lang="en-US" altLang="en-US" dirty="0"/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ym typeface="+mn-ea"/>
              </a:rPr>
              <a:t>Signal region: 0-25keVee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ym typeface="+mn-ea"/>
              </a:rPr>
              <a:t>Narrow fiducial volume cut to r2&lt;5.5e4, to avoid wall events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All Quality Cuts are applied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High detection efficiency for Nr signal up to 100keVnr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2200 data in total with 25 below NR </a:t>
            </a:r>
            <a:r>
              <a:rPr lang="en-US" altLang="en-US" dirty="0" err="1"/>
              <a:t>mediam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Signal model: </a:t>
            </a:r>
            <a:endParaRPr lang="en-US" altLang="en-US" dirty="0"/>
          </a:p>
          <a:p>
            <a:r>
              <a:rPr lang="en-US" altLang="en-US" dirty="0"/>
              <a:t>Based on NEST2 with Nr &amp;ER charge &amp; light yield generated  from Calibration data.[</a:t>
            </a:r>
            <a:r>
              <a:rPr lang="en-US" altLang="en-US" sz="1400" dirty="0">
                <a:solidFill>
                  <a:schemeClr val="accent4"/>
                </a:solidFill>
                <a:sym typeface="+mn-ea"/>
              </a:rPr>
              <a:t>Yan </a:t>
            </a:r>
            <a:r>
              <a:rPr lang="en-US" altLang="en-US" sz="1400" dirty="0" err="1">
                <a:solidFill>
                  <a:schemeClr val="accent4"/>
                </a:solidFill>
                <a:sym typeface="+mn-ea"/>
              </a:rPr>
              <a:t>Binbin</a:t>
            </a:r>
            <a:r>
              <a:rPr lang="en-US" altLang="en-US" sz="1400" dirty="0">
                <a:solidFill>
                  <a:schemeClr val="accent4"/>
                </a:solidFill>
                <a:sym typeface="+mn-ea"/>
              </a:rPr>
              <a:t> et al [</a:t>
            </a:r>
            <a:r>
              <a:rPr lang="en-US" altLang="en-US" sz="1400" dirty="0" err="1">
                <a:solidFill>
                  <a:schemeClr val="accent4"/>
                </a:solidFill>
                <a:sym typeface="+mn-ea"/>
              </a:rPr>
              <a:t>PandaX</a:t>
            </a:r>
            <a:r>
              <a:rPr lang="en-US" altLang="en-US" sz="1400" dirty="0">
                <a:solidFill>
                  <a:schemeClr val="accent4"/>
                </a:solidFill>
                <a:sym typeface="+mn-ea"/>
              </a:rPr>
              <a:t>],  arXiv:2102.09158</a:t>
            </a:r>
            <a:r>
              <a:rPr lang="en-US" altLang="en-US" dirty="0"/>
              <a:t>]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571105" y="3140075"/>
            <a:ext cx="3532505" cy="3084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true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3200">
                <a:solidFill>
                  <a:schemeClr val="accent5"/>
                </a:solidFill>
              </a:rPr>
              <a:t>Data selection and Signal model</a:t>
            </a:r>
            <a:endParaRPr lang="en-US" altLang="en-US" sz="2800"/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05" y="882015"/>
            <a:ext cx="4168140" cy="21901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8" name="Date Placeholder 7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 Box 9"/>
          <p:cNvSpPr txBox="true"/>
          <p:nvPr/>
        </p:nvSpPr>
        <p:spPr>
          <a:xfrm>
            <a:off x="269240" y="2853690"/>
            <a:ext cx="57638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Kr85 spectum:</a:t>
            </a:r>
            <a:endParaRPr lang="en-US" altLang="en-US"/>
          </a:p>
          <a:p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New shape from theoretical result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Data Driven spectrum from Run8.</a:t>
            </a:r>
            <a:endParaRPr lang="en-US" altLang="en-US"/>
          </a:p>
        </p:txBody>
      </p:sp>
      <p:pic>
        <p:nvPicPr>
          <p:cNvPr id="12" name="Picture 1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181975" y="1781175"/>
            <a:ext cx="3989070" cy="1789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true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 sz="3200">
                <a:solidFill>
                  <a:schemeClr val="accent5"/>
                </a:solidFill>
              </a:rPr>
              <a:t>Background Component</a:t>
            </a:r>
            <a:endParaRPr lang="" altLang="en-US" sz="320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5" name="Text Box 4"/>
          <p:cNvSpPr txBox="true"/>
          <p:nvPr/>
        </p:nvSpPr>
        <p:spPr>
          <a:xfrm>
            <a:off x="269240" y="3743325"/>
            <a:ext cx="84696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>
                <a:solidFill>
                  <a:schemeClr val="accent4"/>
                </a:solidFill>
              </a:rPr>
              <a:t>S. Haselschwardt, J. Kostensalo, X. Mougeot, and J. Suhonen, Phys. Rev. C 102, 065501 (2020)</a:t>
            </a:r>
            <a:endParaRPr lang="en-US" sz="1400">
              <a:solidFill>
                <a:schemeClr val="accent4"/>
              </a:solidFill>
            </a:endParaRPr>
          </a:p>
        </p:txBody>
      </p:sp>
      <p:sp>
        <p:nvSpPr>
          <p:cNvPr id="6" name="Text Box 5"/>
          <p:cNvSpPr txBox="true"/>
          <p:nvPr/>
        </p:nvSpPr>
        <p:spPr>
          <a:xfrm>
            <a:off x="269240" y="1218565"/>
            <a:ext cx="67589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ER: Tritium Kr85 Flat ER(Rn, Material) Xe127 Xe136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NR: Neutron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Accidental</a:t>
            </a:r>
            <a:endParaRPr lang="en-US"/>
          </a:p>
        </p:txBody>
      </p:sp>
      <p:pic>
        <p:nvPicPr>
          <p:cNvPr id="8" name="Picture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90" y="1736090"/>
            <a:ext cx="2970530" cy="1878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675" y="4425315"/>
            <a:ext cx="3965575" cy="1805940"/>
          </a:xfrm>
          <a:prstGeom prst="rect">
            <a:avLst/>
          </a:prstGeom>
        </p:spPr>
      </p:pic>
      <p:sp>
        <p:nvSpPr>
          <p:cNvPr id="15" name="Text Box 14"/>
          <p:cNvSpPr txBox="true"/>
          <p:nvPr/>
        </p:nvSpPr>
        <p:spPr>
          <a:xfrm>
            <a:off x="269240" y="4728845"/>
            <a:ext cx="7304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Tritium spectum:</a:t>
            </a:r>
            <a:endParaRPr lang="en-US" altLang="en-US"/>
          </a:p>
          <a:p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Perfect shape agreement from Signal model and Calibration reconstruction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8"/>
          <p:cNvPicPr>
            <a:picLocks noChangeAspect="true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581481" y="3231110"/>
            <a:ext cx="6427788" cy="262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420893" y="3226838"/>
            <a:ext cx="1961296" cy="2514693"/>
          </a:xfrm>
          <a:prstGeom prst="rect">
            <a:avLst/>
          </a:prstGeom>
        </p:spPr>
      </p:pic>
      <p:sp>
        <p:nvSpPr>
          <p:cNvPr id="10" name="Text Box 9"/>
          <p:cNvSpPr txBox="true"/>
          <p:nvPr/>
        </p:nvSpPr>
        <p:spPr>
          <a:xfrm>
            <a:off x="36195" y="128270"/>
            <a:ext cx="10989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 sz="2800">
                <a:solidFill>
                  <a:schemeClr val="accent5"/>
                </a:solidFill>
              </a:rPr>
              <a:t>P</a:t>
            </a:r>
            <a:r>
              <a:rPr lang="en-US" altLang="en-US" sz="2800">
                <a:solidFill>
                  <a:schemeClr val="accent5"/>
                </a:solidFill>
              </a:rPr>
              <a:t>a</a:t>
            </a:r>
            <a:r>
              <a:rPr lang="" altLang="en-US" sz="2800">
                <a:solidFill>
                  <a:schemeClr val="accent5"/>
                </a:solidFill>
              </a:rPr>
              <a:t>ndaX-II Axion</a:t>
            </a:r>
            <a:r>
              <a:rPr lang="en-US" altLang="" sz="2800">
                <a:solidFill>
                  <a:schemeClr val="accent5"/>
                </a:solidFill>
              </a:rPr>
              <a:t> and Neutrino Magnetic moment</a:t>
            </a:r>
            <a:endParaRPr lang="en-US" altLang="" sz="2800">
              <a:solidFill>
                <a:schemeClr val="accent5"/>
              </a:solidFill>
            </a:endParaRPr>
          </a:p>
        </p:txBody>
      </p:sp>
      <p:sp>
        <p:nvSpPr>
          <p:cNvPr id="14" name="Text Box 13"/>
          <p:cNvSpPr txBox="true"/>
          <p:nvPr/>
        </p:nvSpPr>
        <p:spPr>
          <a:xfrm>
            <a:off x="1623696" y="1224915"/>
            <a:ext cx="41148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 dirty="0" err="1">
                <a:solidFill>
                  <a:schemeClr val="accent4"/>
                </a:solidFill>
              </a:rPr>
              <a:t>Xiaopeng</a:t>
            </a:r>
            <a:r>
              <a:rPr lang="en-US" sz="1400" dirty="0">
                <a:solidFill>
                  <a:schemeClr val="accent4"/>
                </a:solidFill>
              </a:rPr>
              <a:t> Zhou</a:t>
            </a:r>
            <a:r>
              <a:rPr lang="en-US" altLang="en-US" sz="1400" dirty="0">
                <a:solidFill>
                  <a:schemeClr val="accent4"/>
                </a:solidFill>
              </a:rPr>
              <a:t>, et al [</a:t>
            </a:r>
            <a:r>
              <a:rPr lang="en-US" altLang="en-US" sz="1400" dirty="0" err="1">
                <a:solidFill>
                  <a:schemeClr val="accent4"/>
                </a:solidFill>
              </a:rPr>
              <a:t>PandaX</a:t>
            </a:r>
            <a:r>
              <a:rPr lang="en-US" altLang="en-US" sz="1400" dirty="0">
                <a:solidFill>
                  <a:schemeClr val="accent4"/>
                </a:solidFill>
              </a:rPr>
              <a:t>], </a:t>
            </a:r>
            <a:r>
              <a:rPr lang="en-US" sz="1400" dirty="0">
                <a:solidFill>
                  <a:schemeClr val="accent4"/>
                </a:solidFill>
              </a:rPr>
              <a:t>2008.06485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Text Box 14"/>
          <p:cNvSpPr txBox="true"/>
          <p:nvPr/>
        </p:nvSpPr>
        <p:spPr>
          <a:xfrm>
            <a:off x="1098550" y="1532890"/>
            <a:ext cx="84607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+mn-ea"/>
              </a:rPr>
              <a:t>利用电子反冲信号，对</a:t>
            </a:r>
            <a:r>
              <a:rPr kumimoji="1" lang="en-US" altLang="zh-CN" dirty="0">
                <a:sym typeface="+mn-ea"/>
              </a:rPr>
              <a:t>XENON1T</a:t>
            </a:r>
            <a:r>
              <a:rPr kumimoji="1" lang="zh-CN" altLang="en-US" dirty="0">
                <a:sym typeface="+mn-ea"/>
              </a:rPr>
              <a:t>的疑似信号给出</a:t>
            </a:r>
            <a:r>
              <a:rPr kumimoji="1" lang="zh-CN" altLang="en-US" b="1" dirty="0">
                <a:solidFill>
                  <a:srgbClr val="C00000"/>
                </a:solidFill>
                <a:sym typeface="+mn-ea"/>
              </a:rPr>
              <a:t>国际唯一同类型实验验证</a:t>
            </a:r>
            <a:endParaRPr kumimoji="1" lang="zh-CN" altLang="en-US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+mn-ea"/>
              </a:rPr>
              <a:t>英国物理学会</a:t>
            </a:r>
            <a:r>
              <a:rPr kumimoji="1" lang="en-US" altLang="zh-CN" dirty="0">
                <a:sym typeface="+mn-ea"/>
              </a:rPr>
              <a:t>《Physics World》</a:t>
            </a:r>
            <a:r>
              <a:rPr kumimoji="1" lang="zh-CN" altLang="en-US" dirty="0">
                <a:sym typeface="+mn-ea"/>
              </a:rPr>
              <a:t>杂志专门撰文报道我们的结果，评论说“</a:t>
            </a:r>
            <a:r>
              <a:rPr kumimoji="1" lang="en-US" altLang="zh-CN" dirty="0" err="1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PandaX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-II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实验对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XENON1T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的结果作出了独立检验，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…</a:t>
            </a:r>
            <a:r>
              <a:rPr kumimoji="1" lang="zh-CN" altLang="en-US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，中国组通过直接刻度数据，对本底的能谱作出了更好的测量</a:t>
            </a:r>
            <a:r>
              <a:rPr kumimoji="1" lang="en-US" altLang="zh-CN" dirty="0">
                <a:latin typeface="FangSong" panose="02010609060101010101" pitchFamily="49" charset="-122"/>
                <a:ea typeface="FangSong" panose="02010609060101010101" pitchFamily="49" charset="-122"/>
                <a:sym typeface="+mn-ea"/>
              </a:rPr>
              <a:t>…</a:t>
            </a:r>
            <a:r>
              <a:rPr kumimoji="1" lang="zh-CN" altLang="en-US" dirty="0">
                <a:sym typeface="+mn-ea"/>
              </a:rPr>
              <a:t>”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true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3200">
                <a:solidFill>
                  <a:schemeClr val="accent5"/>
                </a:solidFill>
              </a:rPr>
              <a:t>Background components</a:t>
            </a:r>
            <a:endParaRPr lang="en-US" altLang="en-US" sz="320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664210"/>
            <a:ext cx="4391025" cy="3157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35" y="711835"/>
            <a:ext cx="4225925" cy="3061970"/>
          </a:xfrm>
          <a:prstGeom prst="rect">
            <a:avLst/>
          </a:prstGeom>
        </p:spPr>
      </p:pic>
      <p:sp>
        <p:nvSpPr>
          <p:cNvPr id="4" name="Text Box 3"/>
          <p:cNvSpPr txBox="true"/>
          <p:nvPr/>
        </p:nvSpPr>
        <p:spPr>
          <a:xfrm>
            <a:off x="838200" y="3773805"/>
            <a:ext cx="2893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/>
              <a:t>Background only fitting spectra</a:t>
            </a:r>
            <a:endParaRPr lang="en-US" altLang="en-US" sz="1400"/>
          </a:p>
        </p:txBody>
      </p:sp>
      <p:sp>
        <p:nvSpPr>
          <p:cNvPr id="5" name="Text Box 4"/>
          <p:cNvSpPr txBox="true"/>
          <p:nvPr/>
        </p:nvSpPr>
        <p:spPr>
          <a:xfrm>
            <a:off x="7495540" y="3689985"/>
            <a:ext cx="3475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/>
              <a:t>Below NR median Spectra</a:t>
            </a:r>
            <a:endParaRPr lang="en-US" altLang="en-US" sz="1400"/>
          </a:p>
        </p:txBody>
      </p:sp>
      <p:pic>
        <p:nvPicPr>
          <p:cNvPr id="13" name="Picture 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ooter Placeholder 1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17" name="Date Placeholder 1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  <p:pic>
        <p:nvPicPr>
          <p:cNvPr id="6" name="Picture 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185" y="4080510"/>
            <a:ext cx="5732780" cy="2353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494790"/>
            <a:ext cx="4635500" cy="3411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85" y="1390650"/>
            <a:ext cx="4882515" cy="3619500"/>
          </a:xfrm>
          <a:prstGeom prst="rect">
            <a:avLst/>
          </a:prstGeom>
        </p:spPr>
      </p:pic>
      <p:sp>
        <p:nvSpPr>
          <p:cNvPr id="4" name="Text Box 3"/>
          <p:cNvSpPr txBox="true"/>
          <p:nvPr/>
        </p:nvSpPr>
        <p:spPr>
          <a:xfrm>
            <a:off x="695960" y="974090"/>
            <a:ext cx="3492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The often-used SD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9" name="Picture 8"/>
          <p:cNvPicPr>
            <a:picLocks noChangeAspect="true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3200">
                <a:solidFill>
                  <a:schemeClr val="accent5"/>
                </a:solidFill>
                <a:sym typeface="+mn-ea"/>
              </a:rPr>
              <a:t>Spin Dependent</a:t>
            </a:r>
            <a:endParaRPr lang="en-US" altLang="en-US" sz="3200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6" name="Text Box 5"/>
          <p:cNvSpPr txBox="true"/>
          <p:nvPr/>
        </p:nvSpPr>
        <p:spPr>
          <a:xfrm>
            <a:off x="1355725" y="5238750"/>
            <a:ext cx="8836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/>
              <a:t>PandaX</a:t>
            </a:r>
            <a:r>
              <a:rPr lang="en-US" altLang="en-US" dirty="0"/>
              <a:t>-II full data constrains on SD interactions. 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" altLang="en-US" dirty="0"/>
              <a:t>Better sensitivity compar</a:t>
            </a:r>
            <a:r>
              <a:rPr lang="en-US" altLang="" dirty="0"/>
              <a:t>e</a:t>
            </a:r>
            <a:r>
              <a:rPr lang="" altLang="en-US" dirty="0"/>
              <a:t> to former PandaX-II result.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Not appealing due to </a:t>
            </a:r>
            <a:r>
              <a:rPr lang="en-US" altLang="en-US" dirty="0" err="1"/>
              <a:t>relativitly</a:t>
            </a:r>
            <a:r>
              <a:rPr lang="en-US" altLang="en-US" dirty="0"/>
              <a:t> high background level and insufficient exposure.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We are expecting a more stringent result with PandaX-4T Data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12" name="Date Placeholder 1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" y="1797050"/>
            <a:ext cx="2190750" cy="3552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70" y="2604135"/>
            <a:ext cx="226695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70" y="3632835"/>
            <a:ext cx="2705100" cy="457200"/>
          </a:xfrm>
          <a:prstGeom prst="rect">
            <a:avLst/>
          </a:prstGeom>
        </p:spPr>
      </p:pic>
      <p:sp>
        <p:nvSpPr>
          <p:cNvPr id="6" name="Text Box 5"/>
          <p:cNvSpPr txBox="true"/>
          <p:nvPr/>
        </p:nvSpPr>
        <p:spPr>
          <a:xfrm>
            <a:off x="239395" y="1096645"/>
            <a:ext cx="541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Non-relativistic operators couple to Nucleon</a:t>
            </a:r>
            <a:endParaRPr lang="en-US" altLang="en-US"/>
          </a:p>
        </p:txBody>
      </p:sp>
      <p:pic>
        <p:nvPicPr>
          <p:cNvPr id="8" name="Picture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55" y="2863850"/>
            <a:ext cx="3362325" cy="904875"/>
          </a:xfrm>
          <a:prstGeom prst="rect">
            <a:avLst/>
          </a:prstGeom>
        </p:spPr>
      </p:pic>
      <p:sp>
        <p:nvSpPr>
          <p:cNvPr id="9" name="Text Box 8"/>
          <p:cNvSpPr txBox="true"/>
          <p:nvPr/>
        </p:nvSpPr>
        <p:spPr>
          <a:xfrm>
            <a:off x="6955155" y="23641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EFT interaction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0"/>
              <p:cNvSpPr txBox="true"/>
              <p:nvPr/>
            </p:nvSpPr>
            <p:spPr>
              <a:xfrm>
                <a:off x="6338570" y="4427855"/>
                <a:ext cx="5414010" cy="11988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/>
                  <a:t>are q dependent.</a:t>
                </a:r>
                <a:endParaRPr lang="en-US" alt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en-US">
                    <a:sym typeface="+mn-ea"/>
                  </a:rPr>
                  <a:t>q dependent coefficient will affect the shape of the spectrum.</a:t>
                </a:r>
                <a:endParaRPr lang="en-US" altLang="en-US">
                  <a:sym typeface="+mn-ea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en-US">
                  <a:sym typeface="+mn-ea"/>
                </a:endParaRPr>
              </a:p>
            </p:txBody>
          </p:sp>
        </mc:Choice>
        <mc:Fallback>
          <p:sp>
            <p:nvSpPr>
              <p:cNvPr id="11" name="Text Box 10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6338570" y="4427855"/>
                <a:ext cx="5414010" cy="1198880"/>
              </a:xfrm>
              <a:prstGeom prst="rect">
                <a:avLst/>
              </a:prstGeom>
              <a:blipFill rotWithShape="true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true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10324465" y="-10795"/>
            <a:ext cx="1811655" cy="5626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" y="650240"/>
            <a:ext cx="12134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true"/>
          <p:nvPr/>
        </p:nvSpPr>
        <p:spPr>
          <a:xfrm>
            <a:off x="36195" y="128270"/>
            <a:ext cx="6423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3200">
                <a:solidFill>
                  <a:schemeClr val="accent5"/>
                </a:solidFill>
              </a:rPr>
              <a:t>Effective Field Theory</a:t>
            </a:r>
            <a:endParaRPr lang="en-US" altLang="en-US" sz="3200">
              <a:solidFill>
                <a:schemeClr val="accent5"/>
              </a:solidFill>
            </a:endParaRPr>
          </a:p>
        </p:txBody>
      </p:sp>
      <p:sp>
        <p:nvSpPr>
          <p:cNvPr id="2" name="Text Box 1"/>
          <p:cNvSpPr txBox="true"/>
          <p:nvPr/>
        </p:nvSpPr>
        <p:spPr>
          <a:xfrm>
            <a:off x="543560" y="5947410"/>
            <a:ext cx="5795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Anand, Fitzpatrick, Haxton, 1308.6288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805" y="29210"/>
            <a:ext cx="2028825" cy="52260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ooter Placeholder 1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PandaX-II EFT</a:t>
            </a:r>
            <a:endParaRPr lang="zh-CN" altLang="en-US"/>
          </a:p>
        </p:txBody>
      </p:sp>
      <p:sp>
        <p:nvSpPr>
          <p:cNvPr id="17" name="Date Placeholder 1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Ning Xuyang (SJTU)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Presentation</Application>
  <PresentationFormat>宽屏</PresentationFormat>
  <Paragraphs>196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FangSong</vt:lpstr>
      <vt:lpstr>Cambria Math</vt:lpstr>
      <vt:lpstr>Arial Black</vt:lpstr>
      <vt:lpstr>微软雅黑</vt:lpstr>
      <vt:lpstr>Arial Unicode MS</vt:lpstr>
      <vt:lpstr>宋体</vt:lpstr>
      <vt:lpstr>Times New Roman</vt:lpstr>
      <vt:lpstr>Office Theme</vt:lpstr>
      <vt:lpstr>Search for dark matter in effective field theory model with full PandaX-II exposure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dark matter in effective field theory model with full PandaX-II exposure data</dc:title>
  <dc:creator>ningxuyang</dc:creator>
  <cp:lastModifiedBy>clover（￣へ￣）</cp:lastModifiedBy>
  <cp:revision>221</cp:revision>
  <dcterms:created xsi:type="dcterms:W3CDTF">2021-08-18T02:49:53Z</dcterms:created>
  <dcterms:modified xsi:type="dcterms:W3CDTF">2021-08-18T02:49:53Z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