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7" r:id="rId6"/>
    <p:sldId id="379" r:id="rId7"/>
    <p:sldId id="258" r:id="rId8"/>
    <p:sldId id="265" r:id="rId9"/>
    <p:sldId id="267" r:id="rId10"/>
    <p:sldId id="297" r:id="rId11"/>
    <p:sldId id="401" r:id="rId12"/>
    <p:sldId id="380" r:id="rId13"/>
    <p:sldId id="434" r:id="rId14"/>
    <p:sldId id="277" r:id="rId15"/>
    <p:sldId id="363" r:id="rId16"/>
    <p:sldId id="292" r:id="rId17"/>
    <p:sldId id="279" r:id="rId18"/>
    <p:sldId id="437" r:id="rId19"/>
    <p:sldId id="407" r:id="rId20"/>
    <p:sldId id="438" r:id="rId21"/>
    <p:sldId id="440" r:id="rId22"/>
    <p:sldId id="416" r:id="rId23"/>
    <p:sldId id="419" r:id="rId24"/>
    <p:sldId id="418" r:id="rId25"/>
    <p:sldId id="412" r:id="rId26"/>
    <p:sldId id="414" r:id="rId27"/>
    <p:sldId id="443" r:id="rId28"/>
    <p:sldId id="425" r:id="rId29"/>
    <p:sldId id="430" r:id="rId30"/>
    <p:sldId id="429" r:id="rId31"/>
    <p:sldId id="431" r:id="rId32"/>
    <p:sldId id="43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pos="1769" userDrawn="1">
          <p15:clr>
            <a:srgbClr val="A4A3A4"/>
          </p15:clr>
        </p15:guide>
        <p15:guide id="5" pos="36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申森 赵" initials="申森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2A08"/>
    <a:srgbClr val="CECECF"/>
    <a:srgbClr val="F19B55"/>
    <a:srgbClr val="F0944A"/>
    <a:srgbClr val="99AE6F"/>
    <a:srgbClr val="32869B"/>
    <a:srgbClr val="FFFFFF"/>
    <a:srgbClr val="FF5E05"/>
    <a:srgbClr val="BF9000"/>
    <a:srgbClr val="CC3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35" autoAdjust="0"/>
    <p:restoredTop sz="86621" autoAdjust="0"/>
  </p:normalViewPr>
  <p:slideViewPr>
    <p:cSldViewPr snapToGrid="0" showGuides="1">
      <p:cViewPr varScale="1">
        <p:scale>
          <a:sx n="100" d="100"/>
          <a:sy n="100" d="100"/>
        </p:scale>
        <p:origin x="2430" y="78"/>
      </p:cViewPr>
      <p:guideLst>
        <p:guide orient="horz" pos="3952"/>
        <p:guide pos="2880"/>
        <p:guide orient="horz" pos="2704"/>
        <p:guide pos="1769"/>
        <p:guide pos="3628"/>
      </p:guideLst>
    </p:cSldViewPr>
  </p:slideViewPr>
  <p:outlineViewPr>
    <p:cViewPr>
      <p:scale>
        <a:sx n="33" d="100"/>
        <a:sy n="33" d="100"/>
      </p:scale>
      <p:origin x="0" y="-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50" d="100"/>
          <a:sy n="150" d="100"/>
        </p:scale>
        <p:origin x="816" y="-19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9DAC2-26DC-4B7E-8E06-CFE772A08C05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C2FDB-62D7-4530-9A05-1CD6D2427A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363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71.48936" units="1/cm"/>
          <inkml:channelProperty channel="Y" name="resolution" value="35" units="1/cm"/>
          <inkml:channelProperty channel="T" name="resolution" value="1" units="1/dev"/>
        </inkml:channelProperties>
      </inkml:inkSource>
      <inkml:timestamp xml:id="ts0" timeString="2019-11-04T04:09:40.31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E8FD814-7C52-430F-A3A2-841C5A8AC431}" emma:medium="tactile" emma:mode="ink">
          <msink:context xmlns:msink="http://schemas.microsoft.com/ink/2010/main" type="inkDrawing" rotatedBoundingBox="3874,4309 9622,4426 9601,5475 3853,5358" semanticType="callout" shapeName="Other">
            <msink:sourceLink direction="to" ref="{960B7430-0383-4248-838B-409BF3133F07}"/>
            <msink:sourceLink direction="to" ref="{8195DEF8-87E6-48ED-8CA2-3CA05E03F86D}"/>
          </msink:context>
        </emma:interpretation>
      </emma:emma>
    </inkml:annotationXML>
    <inkml:trace contextRef="#ctx0" brushRef="#br0">2751 106 0,'-35'0'31,"0"0"-15,-1 0-16,-17 0 15,18 0-15,-18 0 16,-35 0-16,-18 0 16,18 0-16,0 0 15,-18 0-15,18 0 16,-53 0-16,-36 0 16,19-35-1,16 35-15,-16-35 16,70 17-16,17 18 15,18-17-15,0 17 16,35 0-16,1 0 31,-1 0-15,1 0 0,-1 0 15,-17 0-16,-1 0 1,-17 17-16,18-17 16,0 18-16,0 0 15,-36-1-15,36 1 16,-1-18-16,19 17 16,-36 1-16,-18 17 15,54 1-15,-54-1 16,18 0-16,18 1 15,0-1-15,17-18 16,-17 1-16,17 0 16,18-1-1,-17-17 1,17 18 31,0 17-32,17-17 1,1 17-16,-18-17 16,0 17-16,0 0 15,17 1-15,-17-19 0,18 1 16,0 17 0,-1-35-16,-17 18 15,36 0-15,-1-1 16,18 1-16,-36-18 15,1 0-15,0 0 16,-1 0 0,1 0-16,53 0 15,-19 0-15,19 0 16,35 0-16,-36 0 16,1 0-16,0 0 15,-19 0-15,-34 0 16,53 0-1,-1 0-15,89 35 0,0 0 16,-18-17-16,53 17 16,-18 1-16,-17-36 15,-36 0-15,19 0 16,-54 0 0,18 0-16,-1 0 15,1 0-15,-35 0 16,17 0-16,0 0 15,-17 0-15,-1 0 16,-17 0-16,18 0 16,17 0-16,18 0 15,35 0-15,18 0 16,-18 0-16,0 0 16,-18 0-16,-52 0 15,-1 0-15,-17 0 16,0 0-16,0 0 15,-17 0-15,-1 0 16,-18 0-16,36 0 16,0-18-16,-35 18 15,35 0-15,-18-35 16,18 17-16,0 18 16,0-18-1,0-17 1,-18 35-16,18 0 0,0 0 15,0-35 1,-36 35-16,1 0 16,35 0-1,-18-18-15,1 1 16,16-1-16,37-17 0,-36 17 16,-1-17-16,19-1 15,-53 36 1,-1-17-16,19-1 15,-19 0 1,1 1-16,-18-18 16,0-1-1,0 19-15,18 17 16,-1-18 0,-17 0-1,-17-17 1,-19 17-16,36 1 15,-53-18-15,36 35 16,-54-53-16,18 53 16,-35-36-16,-18-17 15,-70 18-15,70 0 16,0 35-16,-17-18 16,17 18-1,-35 0-15,-18 0 16,18 0-16,0 0 15,-53 0-15,53 0 0,-18 18 16,18-1-16,0-17 16,17 0-1,1 0-15,52 0 16,1 0-16,-1 0 16,0 0-16,-17 0 15,18 0-15,-1 0 16,-52 0-16,52 0 15,1 0-15,34 0 16,1 0-16,17 0 16</inkml:trace>
    <inkml:trace contextRef="#ctx0" brushRef="#br0" timeOffset="1334.7721">5750-35 0,'0'106'31,"0"0"-15,0-35-16,0-1 0,0 1 16,0-36-1,0-17 1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71.48936" units="1/cm"/>
          <inkml:channelProperty channel="Y" name="resolution" value="35" units="1/cm"/>
          <inkml:channelProperty channel="T" name="resolution" value="1" units="1/dev"/>
        </inkml:channelProperties>
      </inkml:inkSource>
      <inkml:timestamp xml:id="ts0" timeString="2019-11-04T04:09:50.8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E5784BF-8D06-4395-A96D-2D0D7DC411AD}" emma:medium="tactile" emma:mode="ink">
          <msink:context xmlns:msink="http://schemas.microsoft.com/ink/2010/main" type="writingRegion" rotatedBoundingBox="8313,6206 12568,4942 13395,7724 9140,8988"/>
        </emma:interpretation>
      </emma:emma>
    </inkml:annotationXML>
    <inkml:traceGroup>
      <inkml:annotationXML>
        <emma:emma xmlns:emma="http://www.w3.org/2003/04/emma" version="1.0">
          <emma:interpretation id="{27D0E9FC-69AF-424E-8FB4-F64A55E195F0}" emma:medium="tactile" emma:mode="ink">
            <msink:context xmlns:msink="http://schemas.microsoft.com/ink/2010/main" type="paragraph" rotatedBoundingBox="8313,6206 12568,4942 13395,7724 9140,89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2245B0-1EB1-4250-817E-8FFD2531D70A}" emma:medium="tactile" emma:mode="ink">
              <msink:context xmlns:msink="http://schemas.microsoft.com/ink/2010/main" type="line" rotatedBoundingBox="8313,6206 12568,4942 13395,7724 9140,8988"/>
            </emma:interpretation>
          </emma:emma>
        </inkml:annotationXML>
        <inkml:traceGroup>
          <inkml:annotationXML>
            <emma:emma xmlns:emma="http://www.w3.org/2003/04/emma" version="1.0">
              <emma:interpretation id="{19D8788A-5F21-418C-A246-B57BFE91F1FD}" emma:medium="tactile" emma:mode="ink">
                <msink:context xmlns:msink="http://schemas.microsoft.com/ink/2010/main" type="inkWord" rotatedBoundingBox="8704,7521 9452,7299 9695,8116 8947,8339"/>
              </emma:interpretation>
              <emma:one-of disjunction-type="recognition" id="oneOf0">
                <emma:interpretation id="interp0" emma:lang="x-none" emma:confidence="0">
                  <emma:literal>了</emma:literal>
                </emma:interpretation>
                <emma:interpretation id="interp1" emma:lang="x-none" emma:confidence="0">
                  <emma:literal>≥</emma:literal>
                </emma:interpretation>
                <emma:interpretation id="interp2" emma:lang="x-none" emma:confidence="0">
                  <emma:literal>.</emma:literal>
                </emma:interpretation>
                <emma:interpretation id="interp3" emma:lang="x-none" emma:confidence="0">
                  <emma:literal>P</emma:literal>
                </emma:interpretation>
                <emma:interpretation id="interp4" emma:lang="x-none" emma:confidence="0">
                  <emma:literal>尸</emma:literal>
                </emma:interpretation>
              </emma:one-of>
            </emma:emma>
          </inkml:annotationXML>
          <inkml:trace contextRef="#ctx0" brushRef="#br0">-882 1938 0,'18'0'0,"70"53"15,-53-35-15,36 35 16,-1-1-16,-34-16 16,-19-19-16,-17 1 0,0 0 31,0-1-15,-35 36-16,-89 0 15,19-18-15,-1-17 16,35 0-16,1-1 15,17-17-15,35 18 16,1 0 47,34 17-63,36-17 15,35 34-15,-52-16 16,52 17-16,-35 0 15,-36-36-15,19 18 16,-36-17 0,-53 0-1,-36 17 1,37-17-16,-1-18 16,17 17-16,-17 19 15,36-36-15,-1 0 16,1 0 15</inkml:trace>
        </inkml:traceGroup>
        <inkml:traceGroup>
          <inkml:annotationXML>
            <emma:emma xmlns:emma="http://www.w3.org/2003/04/emma" version="1.0">
              <emma:interpretation id="{960B7430-0383-4248-838B-409BF3133F07}" emma:medium="tactile" emma:mode="ink">
                <msink:context xmlns:msink="http://schemas.microsoft.com/ink/2010/main" type="inkWord" rotatedBoundingBox="9671,5803 12568,4942 13395,7724 10498,8585">
                  <msink:destinationLink direction="to" ref="{4E8FD814-7C52-430F-A3A2-841C5A8AC431}"/>
                </msink:context>
              </emma:interpretation>
              <emma:one-of disjunction-type="recognition" id="oneOf1">
                <emma:interpretation id="interp5" emma:lang="x-none" emma:confidence="1">
                  <emma:literal/>
                </emma:interpretation>
              </emma:one-of>
            </emma:emma>
          </inkml:annotationXML>
          <inkml:trace contextRef="#ctx0" brushRef="#br0" timeOffset="-4199.9694">2769 1868 0,'36'0'31,"69"35"-31,-69-18 16,34 36-16,-52-53 15,17 18-15,0 0 16,1 17-16,-36 0 63,-36 0-48,1-35-15,-53 18 16,0 35-16,35-53 15,-35 0-15,52 0 0,19 0 16,-1 35 47,53 1-48,54-1-15,-19-35 16,1 0-16,52 17 15,-70-17-15,0 0 16,0 0-16,-35 0 16</inkml:trace>
          <inkml:trace contextRef="#ctx0" brushRef="#br0" timeOffset="-5056.1957">0 915 0,'0'105'0,"0"36"16,0-52-16,0-36 16,0-36-16,0 18 15,0-17-15,35 17 94,-35 18-78,0 0-16,18 0 15,0 0-15,-18-18 16,17 36-16,1-18 15,-18 17-15,0-52 16,0-1 0,0 1-16,0 0 15,18-18 1,-18 17-16,0 1 16,0 0-1,0 17-15,0-18 31,0 1-31,0 0 16,0 17 0,17 0-16,-17 0 15,18 36-15,-18-53 16,0 17-16,0-17 16,17-1-16,-17 1 31,18-1-31,17-17 15,1 0-15,-19 18 16,1-18 0,17 0-16,18 0 15,-18 0-15,36 0 16,17 0-16,53 0 16,0 0-16,18-18 15,0 18-15,0 0 16,17 0-16,-35 0 15,18 0-15,0 0 16,-36 0-16,-52 0 16,-18 0-16,-18-17 15,0-1-15,-17 18 16,-1-35-16,1 17 16,-18-17-1,18 17 1,-1 1-16,1-19 15,0-16-15,-1 16 16,-17 1 0,18-35-16,0-36 0,-1 0 15,1-35 1,-18-18-16,0 36 0,53-36 16,-53-17-1,0 17-15,0 71 16,0-18-16,17 18 15,-17 35-15,18 0 16,-18 18-16,35-36 16,-35 36-16,18-53 15,-18 35-15,0 18 16,0-18-16,0 35 62,-18 1-62,1 17 16,-36 0-16,-18-18 16,1 18-16,-54 0 15,54 0-15,-72 0 16,-16 0-16,-1 0 16,18 0-1,0 0-15,0 0 16,0 0-16,-18 0 15,88 0-15,-17 0 0,17 0 16,-17 18-16,18-18 16,34 17-16,-16 19 15,16-36 1,36 17-16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71.48936" units="1/cm"/>
          <inkml:channelProperty channel="Y" name="resolution" value="35" units="1/cm"/>
          <inkml:channelProperty channel="T" name="resolution" value="1" units="1/dev"/>
        </inkml:channelProperties>
      </inkml:inkSource>
      <inkml:timestamp xml:id="ts0" timeString="2019-11-04T04:09:49.87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195DEF8-87E6-48ED-8CA2-3CA05E03F86D}" emma:medium="tactile" emma:mode="ink">
          <msink:context xmlns:msink="http://schemas.microsoft.com/ink/2010/main" type="inkDrawing" rotatedBoundingBox="3669,5326 8966,5428 8914,8153 3617,8052" hotPoints="8755,5195 8993,7830 4303,8253 4065,5618" semanticType="enclosure" shapeName="Rectangle">
            <msink:destinationLink direction="to" ref="{4E8FD814-7C52-430F-A3A2-841C5A8AC431}"/>
          </msink:context>
        </emma:interpretation>
      </emma:emma>
    </inkml:annotationXML>
    <inkml:trace contextRef="#ctx0" brushRef="#br0">512 233 0,'0'18'15,"0"0"1,0 17-16,0 0 15,0 18 1,0-35-16,0 35 16,0 17-16,0 19 15,0-19-15,0 18 16,0-35-16,0 18 16,-18 35-16,1-54 15,17 19-15,0-18 16,-18 18-16,18-1 15,0 1-15,0 17 16,0 0 0,0 0-16,0-17 15,0-18-15,0 0 0,0-36 16,0 1-16,0 17 16,0-17-1,0 17 1,0 18-16,0-18 15,0 1-15,0-19 16,0 18-16,0-17 16,0 0-16,0-1 15,0 1 48,35 0-48,-17-18 1,0 0-16,35 0 16,-18 53-16,18-53 15,-53 17-15,53 1 16,-36 17-16,36-17 16,18 35-16,52-18 15,54 0 1,-36 1-16,35 16 15,1-34-15,-1 0 16,-17-1-16,35 36 0,-124-53 16,1 0-1,17 0-15,-17 0 16,34 0-16,-52 0 16,18 0-16,-18-17 15,17-1-15,19-17 16,-1 35-16,35-18 15,-17 18-15,0 0 16,53-18-16,17-34 16,-53 52-16,54-36 15,-1 19-15,18-19 16,-105 19-16,-19 17 16,1 0-16,-18 0 15,17 0-15,-17-18 16,18 0-16,-36 18 15,53-17 1,-53-1-16,18 0 0,-35 18 16,-1-17-16,-17-1 62,0-35-46,36 18-16,-36-18 15,0-35 1,0 17-16,0-70 16,0 0-16,0-18 15,0 18-15,0-70 16,17 17-16,19 35 16,-36-18-16,70 36 15,-52 53-15,17 0 16,-35 35-16,0 18 15,0-18 1,-70 18-16,-54-36 16,1 36-16,52 17 15,-35-17-15,18 35 16,-71-18-16,54 18 16,-72 0-16,-35 0 15,-70 0 1,-53 0-16,-53 0 0,-35 0 15,-18 0-15,53 0 16,53 0-16,52 0 16,36 0-16,0 0 15,53 0 1,18 0-16,0 0 16,87 0-16,36 0 15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71.48936" units="1/cm"/>
          <inkml:channelProperty channel="Y" name="resolution" value="35" units="1/cm"/>
          <inkml:channelProperty channel="T" name="resolution" value="1" units="1/dev"/>
        </inkml:channelProperties>
      </inkml:inkSource>
      <inkml:timestamp xml:id="ts0" timeString="2019-11-04T05:44:16.359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3EB51A5E-6109-41D2-ABE5-E941A388839E}" emma:medium="tactile" emma:mode="ink">
          <msink:context xmlns:msink="http://schemas.microsoft.com/ink/2010/main" type="inkDrawing" rotatedBoundingBox="7057,7132 11531,7886 11238,9620 6765,8865" hotPoints="11051,7423 11144,8922 7389,9157 7295,7658" semanticType="enclosure" shapeName="Rectangle">
            <msink:sourceLink direction="with" ref="{825E384E-076C-465C-9EA5-C52C4E43AB68}"/>
          </msink:context>
        </emma:interpretation>
      </emma:emma>
    </inkml:annotationXML>
    <inkml:trace contextRef="#ctx0" brushRef="#br0">1305 89 0,'-17'0'31,"-19"0"-31,19 0 16,-19 0-16,19 0 15,-36 0-15,0 0 16,-18 0-16,18 0 16,0 0-16,18 0 15,18 0-15,-1 0 16,-17 0 0,35 18-16,-36 17 15,19-17 1,-54 70-16,36-53 15,0 53-15,17-52 16,-35 52-16,18 0 16,17-17-16,0 17 15,1-35-15,17 0 16,-18-18 0,18 0-16,0-17 15,0 17-15,-17 0 16,17 1-16,0 34 15,0-35-15,0 18 16,0 0-16,0 0 0,0-18 16,0-17-1,0 0-15,17-1 16,-17 1-16,0 17 16,0-17-1,18 17-15,-1 0 16,-17-17-16,0 0 15,0-1 17,18-17-17,17 18 17,1 0-17,-1-1 1,0 1-16,1-18 15,34 0-15,-17 0 16,0 0-16,0 0 16,-18 0-16,0 0 0,18 0 15,18 0-15,-18 0 16,53 0-16,35 0 16,35 0-16,0 0 15,-34 0 1,-1 0-16,-18 0 15,-70 0-15,0 18 16,-18-1-16,18-17 16,-17 0-16,-1 0 15,53 0-15,0 0 16,-17 0-16,35 0 16,-18 0-16,18 0 15,-1 0-15,1 0 16,-35 0-16,-1 0 15,-17 0-15,18 0 16,-36 0-16,18 0 16,18 0-16,17 0 15,-35 0 1,-18 0-16,71 0 0,-53 0 16,-36 0-16,36 0 15,-35 0 1,17 0-16,-17 0 15,17 0 1,-17-35-16,-1 35 31,36-18-31,-35 1 0,17-1 16,0-17 0,-17 35-16,0 0 15,-1-18-15,-17 0 16,18 1-16,-18-18 15,18-1-15,-18-17 16,17 0-16,-17 18 16,0 0-16,0-18 15,0 0-15,0 18 16,0-1-16,0-16 16,0 16-16,0-17 15,0 18-15,0 0 16,0-18-16,0 0 15,-35 0 1,0 0-16,-1 36 16,19-19-1,-36 1-15,53 17 16,-18 18-16,-17-17 16,0-1-16,17 0 15,-35 1-15,-53-1 0,1-17 16,34 17-16,-70 18 15,17 0 1,1-17-16,-18-36 16,17 35-16,1-17 15,-18-1-15,17 1 16,-17 35-16,-18-17 16,1-19-16,-19 19 15,-34-1-15,34 18 16,-17 0-16,18 0 15,-1-18-15,72-17 16,34 35-16,36-18 16,-1 18-16,1 0 15,18 0-15,-19-17 16,1 17-16,-36 0 16,1 0-16,-1 0 15,-52 0-15,88-35 16,-54 35-1,36 0-15,1 0 16,34 0-16,0-18 0,-17 18 16,0 0-16,17 0 15,-17 0-15,17 0 16,1 0 0,-1 0 46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71.48936" units="1/cm"/>
          <inkml:channelProperty channel="Y" name="resolution" value="35" units="1/cm"/>
          <inkml:channelProperty channel="T" name="resolution" value="1" units="1/dev"/>
        </inkml:channelProperties>
      </inkml:inkSource>
      <inkml:timestamp xml:id="ts0" timeString="2019-11-04T05:44:29.574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C1C2CB81-DD26-4D5E-8E10-6E5525F91821}" emma:medium="tactile" emma:mode="ink">
          <msink:context xmlns:msink="http://schemas.microsoft.com/ink/2010/main" type="writingRegion" rotatedBoundingBox="8222,5277 11508,5484 11393,7323 8107,7117"/>
        </emma:interpretation>
      </emma:emma>
    </inkml:annotationXML>
    <inkml:traceGroup>
      <inkml:annotationXML>
        <emma:emma xmlns:emma="http://www.w3.org/2003/04/emma" version="1.0">
          <emma:interpretation id="{FECD7E7F-4F37-4DEA-9ACC-B586E1F98634}" emma:medium="tactile" emma:mode="ink">
            <msink:context xmlns:msink="http://schemas.microsoft.com/ink/2010/main" type="paragraph" rotatedBoundingBox="8222,5277 11508,5484 11393,7323 8107,71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2AE513-6D6C-4BFC-B600-0F3C9FE840A2}" emma:medium="tactile" emma:mode="ink">
              <msink:context xmlns:msink="http://schemas.microsoft.com/ink/2010/main" type="line" rotatedBoundingBox="8222,5277 11508,5484 11460,6249 8174,6043"/>
            </emma:interpretation>
          </emma:emma>
        </inkml:annotationXML>
        <inkml:traceGroup>
          <inkml:annotationXML>
            <emma:emma xmlns:emma="http://www.w3.org/2003/04/emma" version="1.0">
              <emma:interpretation id="{B5846BFE-3B28-49C8-9C40-33FB7E436F8F}" emma:medium="tactile" emma:mode="ink">
                <msink:context xmlns:msink="http://schemas.microsoft.com/ink/2010/main" type="inkWord" rotatedBoundingBox="8216,5375 9870,5479 9828,6139 8175,6035"/>
              </emma:interpretation>
              <emma:one-of disjunction-type="recognition" id="oneOf0">
                <emma:interpretation id="interp0" emma:lang="x-none" emma:confidence="1">
                  <emma:literal/>
                </emma:interpretation>
              </emma:one-of>
            </emma:emma>
          </inkml:annotationXML>
          <inkml:trace contextRef="#ctx0" brushRef="#br0">4780 935 0,'18'0'47,"-1"0"-32,1 0-15,-1 0 16,1 0 0,0 0-16,-1 0 15,1 0-15,0 0 16</inkml:trace>
          <inkml:trace contextRef="#ctx0" brushRef="#br0" timeOffset="-377.6134">4745 705 0,'0'-17'31,"17"17"-15,1 0-16,0 0 15,34 0-15,-34 0 16,17 17 0</inkml:trace>
          <inkml:trace contextRef="#ctx0" brushRef="#br0" timeOffset="-1465.3536">4321 617 0,'36'0'47,"-19"0"-32,1 0-15,-1 0 16,1 0-1,-18 18 17,0-1-32,0 1 15,0 0 1,0-1 0,-18-17-16,-17 36 15,-18-36 1,36 0-16,-19 0 15,19 0-15,52 17 125,-17-17-109,-1 18 0,1-18-16,-18 18 15,18-18-15,-1 35 0,-17-18 32,0 19 14,0-19-30,0 19 0,-17-36-16,17 17 15,-18-17 17,0 0-1,1 18-16</inkml:trace>
          <inkml:trace contextRef="#ctx0" brushRef="#br0" timeOffset="-1161.1165">4586 899 0</inkml:trace>
          <inkml:trace contextRef="#ctx0" brushRef="#br0" timeOffset="-721.7087">4745 600 0,'0'35'16,"0"18"0,0 53-16,0-36 15,0-17-15,0-18 16,0 1-16</inkml:trace>
          <inkml:trace contextRef="#ctx0" brushRef="#br0" timeOffset="372.8433">4727 1040 0,'18'0'47,"52"0"-32,-52 0 1,35 0-16,-36 0 16,36 0-16,-35 0 15,0 0 17</inkml:trace>
          <inkml:trace contextRef="#ctx0" brushRef="#br0" timeOffset="1044.1715">5186 652 0,'0'-17'32,"-18"17"-1,18 17-15,-18-17-1,1 0-15,-1 0 16,-17 36-16,35-19 0,-18 1 15,0 0 1,1-18-16,17 17 31,0 1-15,0 0-16,0 34 16,0-34-16,0 17 15,0-17-15,17 0 16,1 17-16,0-35 15,-1 18-15,19-18 16,-1 17-16,0-17 16,-17 18-16,-1-18 15,1 0 48,-18-18-48</inkml:trace>
          <inkml:trace contextRef="#ctx0" brushRef="#br0" timeOffset="1503.5164">5327 670 0,'0'18'62,"0"35"-62,0 17 16,0 1-16,0-18 0,0-18 15,0 0-15,0-17 16,0-1 15</inkml:trace>
          <inkml:trace contextRef="#ctx0" brushRef="#br0" timeOffset="1869.6855">5397 635 0,'53'53'47,"-35"53"-47,-1-18 16,1 18-16,17-36 15,-17 18-15,-18-35 16,18-17-16,-18-19 16</inkml:trace>
          <inkml:trace contextRef="#ctx0" brushRef="#br0" timeOffset="2285.1726">5450 1058 0,'18'0'125,"-1"0"-78,-17-18-47,18 1 15</inkml:trace>
          <inkml:trace contextRef="#ctx0" brushRef="#br0" timeOffset="2975.3826">5715 600 0,'17'0'15,"-17"52"-15,0 19 16,0 0-16,0-19 15,0-16-15,0 17 16,0-18-16,0-17 16,0 17-1,0-18 95,0 1-95,18-18 1,17 0-16,18 0 16,-35 0-16,17 0 15</inkml:trace>
        </inkml:traceGroup>
        <inkml:traceGroup>
          <inkml:annotationXML>
            <emma:emma xmlns:emma="http://www.w3.org/2003/04/emma" version="1.0">
              <emma:interpretation id="{A156DB83-ED35-44BB-921B-59A30F89509E}" emma:medium="tactile" emma:mode="ink">
                <msink:context xmlns:msink="http://schemas.microsoft.com/ink/2010/main" type="inkWord" rotatedBoundingBox="10321,5409 11508,5484 11460,6249 10273,6174"/>
              </emma:interpretation>
              <emma:one-of disjunction-type="recognition" id="oneOf1">
                <emma:interpretation id="interp1" emma:lang="x-none" emma:confidence="0">
                  <emma:literal>小</emma:literal>
                </emma:interpretation>
                <emma:interpretation id="interp2" emma:lang="x-none" emma:confidence="0">
                  <emma:literal>忙</emma:literal>
                </emma:interpretation>
                <emma:interpretation id="interp3" emma:lang="x-none" emma:confidence="0">
                  <emma:literal>忄</emma:literal>
                </emma:interpretation>
                <emma:interpretation id="interp4" emma:lang="x-none" emma:confidence="0">
                  <emma:literal>儿</emma:literal>
                </emma:interpretation>
                <emma:interpretation id="interp5" emma:lang="x-none" emma:confidence="0">
                  <emma:literal>ㄦ</emma:literal>
                </emma:interpretation>
              </emma:one-of>
            </emma:emma>
          </inkml:annotationXML>
          <inkml:trace contextRef="#ctx0" brushRef="#br0" timeOffset="5557.2412">7126 705 0,'0'36'78,"0"69"-78,-35-52 15,35 0-15,-18 0 16,18-18-16,-18 1 16,1-19-16</inkml:trace>
          <inkml:trace contextRef="#ctx0" brushRef="#br0" timeOffset="5877.603">7108 794 0,'18'88'62,"-18"35"-62,0-35 16,0 1-16,17-36 16,-17-36-16,0 18 15</inkml:trace>
          <inkml:trace contextRef="#ctx0" brushRef="#br0" timeOffset="6225.8815">7126 1164 0,'0'-18'94,"0"1"-79</inkml:trace>
          <inkml:trace contextRef="#ctx0" brushRef="#br0" timeOffset="6955.6017">7302 600 0,'0'17'32,"0"36"-17,0-35-15,0 35 16,0-36-16,0 1 15,0 0-15,0 17 16,0-18-16,0 36 16,0-35-16,0 35 15,0-35 1,0-1-16,18 1 109,0-18-93,-1 0-16,1 0 16,-1 0-1,19 0 16,-19 0-15,1 0 0,0 0-1,-1 0 1,1 0 15,0 0-15</inkml:trace>
          <inkml:trace contextRef="#ctx0" brushRef="#br0" timeOffset="3799.1447">6385 723 0,'0'18'62,"0"35"-46,-35 17-16,35-17 15,0-18-15,0 1 16,0-1-16,0 18 16,0-36-16</inkml:trace>
          <inkml:trace contextRef="#ctx0" brushRef="#br0" timeOffset="4105.0736">6403 899 0,'17'0'31,"1"0"-15,17 0-1,-17 0 1,-18 18-16,35-18 15,-17 0-15,-18 18 16,17-18 47,-17-18-63</inkml:trace>
          <inkml:trace contextRef="#ctx0" brushRef="#br0" timeOffset="4494.5322">6579 811 0,'0'71'78,"0"-1"-78,0 1 0,0 17 16,0-35-1,0 18-15,0-19 0,0-34 16,0 0 0</inkml:trace>
          <inkml:trace contextRef="#ctx0" brushRef="#br0" timeOffset="5152.517">6755 776 0,'0'18'78,"0"-1"-78,-17 18 16,-1-17-16,0 17 15,18 1 1,0-19-16,0 1 31,0 0-15,0-1-16,0 18 16,36-17-1,-19 0 16,1-18-15,0 0-16,-1 0 16,1 0-16,17 0 15,-17 0-15,17 0 0,-17 0 32</inkml:trace>
        </inkml:traceGroup>
      </inkml:traceGroup>
      <inkml:traceGroup>
        <inkml:annotationXML>
          <emma:emma xmlns:emma="http://www.w3.org/2003/04/emma" version="1.0">
            <emma:interpretation id="{A0A7709B-C4A9-4325-B24E-B5F20B65FDCB}" emma:medium="tactile" emma:mode="ink">
              <msink:context xmlns:msink="http://schemas.microsoft.com/ink/2010/main" type="line" rotatedBoundingBox="9577,6759 11237,6598 11304,7281 9643,7442"/>
            </emma:interpretation>
          </emma:emma>
        </inkml:annotationXML>
        <inkml:traceGroup>
          <inkml:annotationXML>
            <emma:emma xmlns:emma="http://www.w3.org/2003/04/emma" version="1.0">
              <emma:interpretation id="{BC71C9E4-EA9E-4DA5-82DE-A7F83EBCB131}" emma:medium="tactile" emma:mode="ink">
                <msink:context xmlns:msink="http://schemas.microsoft.com/ink/2010/main" type="inkWord" rotatedBoundingBox="9577,6759 11195,6602 11244,7105 9626,7262"/>
              </emma:interpretation>
              <emma:one-of disjunction-type="recognition" id="oneOf2">
                <emma:interpretation id="interp6" emma:lang="x-none" emma:confidence="1">
                  <emma:literal/>
                </emma:interpretation>
              </emma:one-of>
            </emma:emma>
          </inkml:annotationXML>
          <inkml:trace contextRef="#ctx0" brushRef="#br0" timeOffset="17703.9161">5750 2205 0,'18'0'16,"-1"0"-1,1 0 1,17 0-16,-17 0 15,35 0 1,0 0-16,17 0 16,1 0-16,-1 0 15,1 0-15,17 0 16,-17 0-16,-54 0 16,36 0-16,-35 0 15,-1 0 16,1 0-15,0 0 0,17 0-1,-17 0-15,17 0 16,0 0-16,0 0 16,-17 0-16,17 0 15,1 0-15,-19 0 16,1 0-1,0 0 1</inkml:trace>
          <inkml:trace contextRef="#ctx0" brushRef="#br0" timeOffset="18542.0184">5873 2064 0,'-35'0'16,"0"0"15,17 17 0,-17 18-31,0-35 31,35 18-31,-18-18 16,18 35-16,-18-17 16,1-18-1,17 18-15,0-1 78,0 19-62,17-36-16,-17 17 16,36-17-16,-1 18 15,-17-1-15,17 1 16,-17-18-1,17 0-15,-18 0 16,19 18-16,-1-18 16,-17 17-1,17-17 63</inkml:trace>
          <inkml:trace contextRef="#ctx0" brushRef="#br0" timeOffset="19631.6108">7126 1746 0,'0'35'31,"0"-17"0,0 17-15,0-17 0,0 0-1,0 17-15,0 0 16,0-17-16,-18 17 15,18 0 1,-35 1-16,17-1 16,18 0-1,0-17-15,0-1 63,0 1-32,18-18-15,17 0-1,-17 0 1,17-18-16,-17 18 16,-1 0-16,1 0 15,17-17 1,-17 17 46,0 0-30</inkml:trace>
        </inkml:traceGroup>
        <inkml:traceGroup>
          <inkml:annotationXML>
            <emma:emma xmlns:emma="http://www.w3.org/2003/04/emma" version="1.0">
              <emma:interpretation id="{9A6930EF-0220-4FE0-8E85-EB7F98032105}" emma:medium="tactile" emma:mode="ink">
                <msink:context xmlns:msink="http://schemas.microsoft.com/ink/2010/main" type="inkWord" rotatedBoundingBox="11042,6770 11252,6749 11304,7281 11094,7302"/>
              </emma:interpretation>
              <emma:one-of disjunction-type="recognition" id="oneOf3">
                <emma:interpretation id="interp7" emma:lang="x-none" emma:confidence="0">
                  <emma:literal>1</emma:literal>
                </emma:interpretation>
                <emma:interpretation id="interp8" emma:lang="x-none" emma:confidence="0">
                  <emma:literal>l</emma:literal>
                </emma:interpretation>
                <emma:interpretation id="interp9" emma:lang="x-none" emma:confidence="0">
                  <emma:literal>{</emma:literal>
                </emma:interpretation>
                <emma:interpretation id="interp10" emma:lang="x-none" emma:confidence="0">
                  <emma:literal>之</emma:literal>
                </emma:interpretation>
                <emma:interpretation id="interp11" emma:lang="x-none" emma:confidence="0">
                  <emma:literal>大</emma:literal>
                </emma:interpretation>
              </emma:one-of>
            </emma:emma>
          </inkml:annotationXML>
          <inkml:trace contextRef="#ctx0" brushRef="#br0" timeOffset="20279.3436">7302 1905 0,'0'-18'31,"-17"18"0,-1 0-15,0 0-16,1 18 15,17-1-15,0 19 16,-18 17 0,18-36-16,-35 89 15,17-35-15,18-54 16,-18 36-16,18-18 16,0 18-16,0-35 15,0 0 1,0-1-16,0 1 15</inkml:trace>
          <inkml:trace contextRef="#ctx0" brushRef="#br0" timeOffset="20598.7569">7320 2381 0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71.48936" units="1/cm"/>
          <inkml:channelProperty channel="Y" name="resolution" value="35" units="1/cm"/>
          <inkml:channelProperty channel="T" name="resolution" value="1" units="1/dev"/>
        </inkml:channelProperties>
      </inkml:inkSource>
      <inkml:timestamp xml:id="ts0" timeString="2019-11-04T05:44:17.428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825E384E-076C-465C-9EA5-C52C4E43AB68}" emma:medium="tactile" emma:mode="ink">
          <msink:context xmlns:msink="http://schemas.microsoft.com/ink/2010/main" type="writingRegion" rotatedBoundingBox="7655,8307 8393,8307 8393,8799 7655,8799">
            <msink:destinationLink direction="with" ref="{3EB51A5E-6109-41D2-ABE5-E941A388839E}"/>
          </msink:context>
        </emma:interpretation>
      </emma:emma>
    </inkml:annotationXML>
    <inkml:traceGroup>
      <inkml:annotationXML>
        <emma:emma xmlns:emma="http://www.w3.org/2003/04/emma" version="1.0">
          <emma:interpretation id="{BB13866F-FED1-4BDD-A0F0-B2DC29B5BDBF}" emma:medium="tactile" emma:mode="ink">
            <msink:context xmlns:msink="http://schemas.microsoft.com/ink/2010/main" type="paragraph" rotatedBoundingBox="7655,8307 8393,8307 8393,8799 7655,87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5888BD-8501-4751-AD9F-B896A4E88C35}" emma:medium="tactile" emma:mode="ink">
              <msink:context xmlns:msink="http://schemas.microsoft.com/ink/2010/main" type="line" rotatedBoundingBox="7655,8307 8393,8307 8393,8799 7655,8799"/>
            </emma:interpretation>
          </emma:emma>
        </inkml:annotationXML>
        <inkml:traceGroup>
          <inkml:annotationXML>
            <emma:emma xmlns:emma="http://www.w3.org/2003/04/emma" version="1.0">
              <emma:interpretation id="{534F6E39-F493-4292-B896-76B97B917633}" emma:medium="tactile" emma:mode="ink">
                <msink:context xmlns:msink="http://schemas.microsoft.com/ink/2010/main" type="inkWord" rotatedBoundingBox="7655,8307 8393,8307 8393,8799 7655,8799"/>
              </emma:interpretation>
            </emma:emma>
          </inkml:annotationXML>
          <inkml:trace contextRef="#ctx0" brushRef="#br0">3704 3439 0,'70'0'16,"36"0"-16,-18 0 0,-17 0 16,-36 0-16,-17 0 15,17 18 1,-17 0 46,-1 17-46,19 0-16,-19 18 16,1-18-1,-18-17-15,0 0 16,0 35-16,-35-36 15,-53-17-15,-1 53 16,19-35-16,17-1 16,35-17-1,-17 0 17,17 0-17,18 36 48,36-36-48,17 0-15,17 0 16,1 0-16,-1 0 16,-17 0-16,18 0 31,-54 0-31,1 0 0,0 0 15</inkml:trace>
          <inkml:trace contextRef="#ctx0" brushRef="#br0" timeOffset="320.844">4427 3916 0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71.48936" units="1/cm"/>
          <inkml:channelProperty channel="Y" name="resolution" value="35" units="1/cm"/>
          <inkml:channelProperty channel="T" name="resolution" value="1" units="1/dev"/>
        </inkml:channelProperties>
      </inkml:inkSource>
      <inkml:timestamp xml:id="ts0" timeString="2019-11-04T05:44:12.971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6C453109-91B7-4820-B20F-2B944E26FB7E}" emma:medium="tactile" emma:mode="ink">
          <msink:context xmlns:msink="http://schemas.microsoft.com/ink/2010/main" type="writingRegion" rotatedBoundingBox="4494,4853 4652,9802 4091,9820 3933,4871"/>
        </emma:interpretation>
      </emma:emma>
    </inkml:annotationXML>
    <inkml:traceGroup>
      <inkml:annotationXML>
        <emma:emma xmlns:emma="http://www.w3.org/2003/04/emma" version="1.0">
          <emma:interpretation id="{AC320087-3600-49E7-8FA6-1B9A26012CA6}" emma:medium="tactile" emma:mode="ink">
            <msink:context xmlns:msink="http://schemas.microsoft.com/ink/2010/main" type="paragraph" rotatedBoundingBox="4494,4853 4652,9802 4091,9820 3933,48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64A2E7-59DD-4F78-8004-C5B99E71E35B}" emma:medium="tactile" emma:mode="ink">
              <msink:context xmlns:msink="http://schemas.microsoft.com/ink/2010/main" type="line" rotatedBoundingBox="4494,4853 4652,9802 4091,9820 3933,4871"/>
            </emma:interpretation>
          </emma:emma>
        </inkml:annotationXML>
        <inkml:traceGroup>
          <inkml:annotationXML>
            <emma:emma xmlns:emma="http://www.w3.org/2003/04/emma" version="1.0">
              <emma:interpretation id="{9C68DB40-19AE-4BD6-976F-1B12237BDFD2}" emma:medium="tactile" emma:mode="ink">
                <msink:context xmlns:msink="http://schemas.microsoft.com/ink/2010/main" type="inkWord" rotatedBoundingBox="4128,4865 4146,5408 3951,5414 3933,4871"/>
              </emma:interpretation>
              <emma:one-of disjunction-type="recognition" id="oneOf0">
                <emma:interpretation id="interp0" emma:lang="x-none" emma:confidence="1">
                  <emma:literal/>
                </emma:interpretation>
              </emma:one-of>
            </emma:emma>
          </inkml:annotationXML>
          <inkml:trace contextRef="#ctx0" brushRef="#br0">88 0 0,'-35'17'63,"17"71"-48,18 1-15,-18 51 16,18-69-16,0-1 15,0-17-15,0-35 16,-17-18 62</inkml:trace>
          <inkml:trace contextRef="#ctx0" brushRef="#br0" timeOffset="360.2759">177 440 0</inkml:trace>
        </inkml:traceGroup>
        <inkml:traceGroup>
          <inkml:annotationXML>
            <emma:emma xmlns:emma="http://www.w3.org/2003/04/emma" version="1.0">
              <emma:interpretation id="{D930667B-2FCF-4675-A930-D6BD09DC79FC}" emma:medium="tactile" emma:mode="ink">
                <msink:context xmlns:msink="http://schemas.microsoft.com/ink/2010/main" type="inkWord" rotatedBoundingBox="4551,6639 4565,7069 4165,7082 4151,6652"/>
              </emma:interpretation>
              <emma:one-of disjunction-type="recognition" id="oneOf1">
                <emma:interpretation id="interp1" emma:lang="x-none" emma:confidence="1">
                  <emma:literal/>
                </emma:interpretation>
              </emma:one-of>
            </emma:emma>
          </inkml:annotationXML>
          <inkml:trace contextRef="#ctx0" brushRef="#br0" timeOffset="43360.51">317 1781 0,'53'0'78,"-18"0"-62,18 0-16,-17 18 15,-19-18 1,1 0-16</inkml:trace>
          <inkml:trace contextRef="#ctx0" brushRef="#br0" timeOffset="42770.8071">265 1832 0,'0'17'157,"0"19"-142,18-19-15,-18 1 16,17-1 0,1-17-1,-18 36 48,18-19-48,-1 1 32,-17-1-47,0 1 63,0 17-16,0-17-32,-17-18-15,-1 18 16,0-1-1,1-17 32,-1 0-31,-17 0 0,17 0 15</inkml:trace>
          <inkml:trace contextRef="#ctx0" brushRef="#br0" timeOffset="43686.9598">599 2187 0</inkml:trace>
        </inkml:traceGroup>
        <inkml:traceGroup>
          <inkml:annotationXML>
            <emma:emma xmlns:emma="http://www.w3.org/2003/04/emma" version="1.0">
              <emma:interpretation id="{761EDDDC-718D-4E89-AAF4-14B3D3AF8360}" emma:medium="tactile" emma:mode="ink">
                <msink:context xmlns:msink="http://schemas.microsoft.com/ink/2010/main" type="inkWord" rotatedBoundingBox="4391,9153 4411,9765 4145,9773 4125,9161"/>
              </emma:interpretation>
              <emma:one-of disjunction-type="recognition" id="oneOf2">
                <emma:interpretation id="interp2" emma:lang="x-none" emma:confidence="1">
                  <emma:literal/>
                </emma:interpretation>
              </emma:one-of>
            </emma:emma>
          </inkml:annotationXML>
          <inkml:trace contextRef="#ctx0" brushRef="#br0" timeOffset="45145.8084">441 4286 0,'-18'0'47,"18"18"-32,-18-1-15,18 19 16,-17-19-16,-1 1 31,18 0-31,0-1 16,-18-17-16,1 53 15,-1-53-15,1 35 16,17-17-16,-36 35 31,36-18-15,0 0-16,-35 1 15,35-19-15,-18 19 16,1-1-16,17 0 16,0-17-16,0-1 15,0 1 1,0 0-16,0-1 16,35-17-1,-17 0 1,-1 0-1,1 0-15,0-17 16,17-1 0,-18 18-16,1 0 15,17-18 1,-35 1 46,-17-18-62,17 17 16,-18-17-16,0 35 47,1-18-31,-1 18 46</inkml:trace>
        </inkml:traceGroup>
        <inkml:traceGroup>
          <inkml:annotationXML>
            <emma:emma xmlns:emma="http://www.w3.org/2003/04/emma" version="1.0">
              <emma:interpretation id="{B41B94FB-80E0-45BE-B090-F6DA15879AD4}" emma:medium="tactile" emma:mode="ink">
                <msink:context xmlns:msink="http://schemas.microsoft.com/ink/2010/main" type="inkWord" rotatedBoundingBox="4600,9788 4601,9803 4586,9804 4586,9789"/>
              </emma:interpretation>
              <emma:one-of disjunction-type="recognition" id="oneOf3">
                <emma:interpretation id="interp3" emma:lang="x-none" emma:confidence="0">
                  <emma:literal>十</emma:literal>
                </emma:interpretation>
                <emma:interpretation id="interp4" emma:lang="x-none" emma:confidence="0">
                  <emma:literal>/</emma:literal>
                </emma:interpretation>
                <emma:interpretation id="interp5" emma:lang="x-none" emma:confidence="0">
                  <emma:literal>！</emma:literal>
                </emma:interpretation>
                <emma:interpretation id="interp6" emma:lang="x-none" emma:confidence="0">
                  <emma:literal>「</emma:literal>
                </emma:interpretation>
                <emma:interpretation id="interp7" emma:lang="x-none" emma:confidence="0">
                  <emma:literal>`</emma:literal>
                </emma:interpretation>
              </emma:one-of>
            </emma:emma>
          </inkml:annotationXML>
          <inkml:trace contextRef="#ctx0" brushRef="#br0" timeOffset="45475.1588">635 4921 0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71.48936" units="1/cm"/>
          <inkml:channelProperty channel="Y" name="resolution" value="35" units="1/cm"/>
          <inkml:channelProperty channel="T" name="resolution" value="1" units="1/dev"/>
        </inkml:channelProperties>
      </inkml:inkSource>
      <inkml:timestamp xml:id="ts0" timeString="2019-11-04T05:44:59.962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6B6095FE-080C-458A-8557-FD36AEB356DB}" emma:medium="tactile" emma:mode="ink">
          <msink:context xmlns:msink="http://schemas.microsoft.com/ink/2010/main" type="writingRegion" rotatedBoundingBox="8149,9824 8519,9824 8519,10318 8149,10318"/>
        </emma:interpretation>
      </emma:emma>
    </inkml:annotationXML>
    <inkml:traceGroup>
      <inkml:annotationXML>
        <emma:emma xmlns:emma="http://www.w3.org/2003/04/emma" version="1.0">
          <emma:interpretation id="{FF7745AC-38BD-4603-A94C-8269CE1F45EB}" emma:medium="tactile" emma:mode="ink">
            <msink:context xmlns:msink="http://schemas.microsoft.com/ink/2010/main" type="paragraph" rotatedBoundingBox="8149,9824 8519,9824 8519,10318 8149,103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B33A06-A5B8-4C73-8093-C181D098A5C6}" emma:medium="tactile" emma:mode="ink">
              <msink:context xmlns:msink="http://schemas.microsoft.com/ink/2010/main" type="line" rotatedBoundingBox="8149,9824 8519,9824 8519,10318 8149,10318"/>
            </emma:interpretation>
          </emma:emma>
        </inkml:annotationXML>
        <inkml:traceGroup>
          <inkml:annotationXML>
            <emma:emma xmlns:emma="http://www.w3.org/2003/04/emma" version="1.0">
              <emma:interpretation id="{BBCE65BC-8D56-48EF-9973-3788BFD69444}" emma:medium="tactile" emma:mode="ink">
                <msink:context xmlns:msink="http://schemas.microsoft.com/ink/2010/main" type="inkWord" rotatedBoundingBox="8140,10315 8149,9818 8433,9824 8424,10320"/>
              </emma:interpretation>
              <emma:one-of disjunction-type="recognition" id="oneOf0">
                <emma:interpretation id="interp0" emma:lang="x-none" emma:confidence="0">
                  <emma:literal>7</emma:literal>
                </emma:interpretation>
                <emma:interpretation id="interp1" emma:lang="x-none" emma:confidence="0">
                  <emma:literal>〉</emma:literal>
                </emma:interpretation>
                <emma:interpretation id="interp2" emma:lang="x-none" emma:confidence="0">
                  <emma:literal>’</emma:literal>
                </emma:interpretation>
                <emma:interpretation id="interp3" emma:lang="x-none" emma:confidence="0">
                  <emma:literal>’</emma:literal>
                </emma:interpretation>
                <emma:interpretation id="interp4" emma:lang="x-none" emma:confidence="0">
                  <emma:literal>，</emma:literal>
                </emma:interpretation>
              </emma:one-of>
            </emma:emma>
          </inkml:annotationXML>
          <inkml:trace contextRef="#ctx0" brushRef="#br0">0 0 0,'17'0'78,"19"0"-78,17 0 16,0 0-16,-18 0 16,0 0-16,-17 0 15,-1 0 1,1 0-16,-18 36 62,0-19-46,0 1-16,0 35 16,0-18-16,-18 18 15,1 0-15,-36 35 16,53-53-16,-35 18 15,17-35 1,0 17-16</inkml:trace>
        </inkml:traceGroup>
        <inkml:traceGroup>
          <inkml:annotationXML>
            <emma:emma xmlns:emma="http://www.w3.org/2003/04/emma" version="1.0">
              <emma:interpretation id="{CB55CA8B-8DB5-4488-B834-D693FDFB0B14}" emma:medium="tactile" emma:mode="ink">
                <msink:context xmlns:msink="http://schemas.microsoft.com/ink/2010/main" type="inkWord" rotatedBoundingBox="8484,10054 8519,10054 8519,10069 8484,10069"/>
              </emma:interpretation>
              <emma:one-of disjunction-type="recognition" id="oneOf1">
                <emma:interpretation id="interp5" emma:lang="x-none" emma:confidence="0">
                  <emma:literal>.</emma:literal>
                </emma:interpretation>
                <emma:interpretation id="interp6" emma:lang="x-none" emma:confidence="0">
                  <emma:literal>·</emma:literal>
                </emma:interpretation>
                <emma:interpretation id="interp7" emma:lang="x-none" emma:confidence="0">
                  <emma:literal>一</emma:literal>
                </emma:interpretation>
                <emma:interpretation id="interp8" emma:lang="x-none" emma:confidence="0">
                  <emma:literal>‐</emma:literal>
                </emma:interpretation>
                <emma:interpretation id="interp9" emma:lang="x-none" emma:confidence="0">
                  <emma:literal>-</emma:literal>
                </emma:interpretation>
              </emma:one-of>
            </emma:emma>
          </inkml:annotationXML>
          <inkml:trace contextRef="#ctx0" brushRef="#br0" timeOffset="387.3431">335 230 0,'18'0'94,"-1"0"-94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6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71.48936" units="1/cm"/>
          <inkml:channelProperty channel="Y" name="resolution" value="35" units="1/cm"/>
          <inkml:channelProperty channel="T" name="resolution" value="1" units="1/dev"/>
        </inkml:channelProperties>
      </inkml:inkSource>
      <inkml:timestamp xml:id="ts0" timeString="2019-11-04T05:45:02.437"/>
    </inkml:context>
    <inkml:brush xml:id="br0">
      <inkml:brushProperty name="width" value="0.04667" units="cm"/>
      <inkml:brushProperty name="height" value="0.04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4FD7C409-DC37-4B27-9C21-BED01AA47309}" emma:medium="tactile" emma:mode="ink">
          <msink:context xmlns:msink="http://schemas.microsoft.com/ink/2010/main" type="writingRegion" rotatedBoundingBox="14534,7725 14867,7725 14867,8658 14534,8658"/>
        </emma:interpretation>
      </emma:emma>
    </inkml:annotationXML>
    <inkml:traceGroup>
      <inkml:annotationXML>
        <emma:emma xmlns:emma="http://www.w3.org/2003/04/emma" version="1.0">
          <emma:interpretation id="{598A684D-10F4-47C4-87C9-240EA498FBBD}" emma:medium="tactile" emma:mode="ink">
            <msink:context xmlns:msink="http://schemas.microsoft.com/ink/2010/main" type="paragraph" rotatedBoundingBox="14534,7725 14867,7725 14867,8658 14534,86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D8FB16-448C-4924-A40E-704785A10252}" emma:medium="tactile" emma:mode="ink">
              <msink:context xmlns:msink="http://schemas.microsoft.com/ink/2010/main" type="line" rotatedBoundingBox="14534,7725 14867,7725 14867,8658 14534,8658"/>
            </emma:interpretation>
          </emma:emma>
        </inkml:annotationXML>
        <inkml:traceGroup>
          <inkml:annotationXML>
            <emma:emma xmlns:emma="http://www.w3.org/2003/04/emma" version="1.0">
              <emma:interpretation id="{349DC286-BCEA-403B-B841-BFA1487D11F2}" emma:medium="tactile" emma:mode="ink">
                <msink:context xmlns:msink="http://schemas.microsoft.com/ink/2010/main" type="inkWord" rotatedBoundingBox="14534,7725 14816,7725 14816,8519 14534,8519"/>
              </emma:interpretation>
              <emma:one-of disjunction-type="recognition" id="oneOf0">
                <emma:interpretation id="interp0" emma:lang="x-none" emma:confidence="0">
                  <emma:literal>8</emma:literal>
                </emma:interpretation>
                <emma:interpretation id="interp1" emma:lang="x-none" emma:confidence="0">
                  <emma:literal>§</emma:literal>
                </emma:interpretation>
                <emma:interpretation id="interp2" emma:lang="x-none" emma:confidence="0">
                  <emma:literal>∫</emma:literal>
                </emma:interpretation>
                <emma:interpretation id="interp3" emma:lang="x-none" emma:confidence="0">
                  <emma:literal>』</emma:literal>
                </emma:interpretation>
                <emma:interpretation id="interp4" emma:lang="x-none" emma:confidence="0">
                  <emma:literal>Ⅴ</emma:literal>
                </emma:interpretation>
              </emma:one-of>
            </emma:emma>
          </inkml:annotationXML>
          <inkml:trace contextRef="#ctx0" brushRef="#br0">81 53 0,'-17'35'109,"-1"18"-109,0-17 16,1-19-16,17 36 31,-18-35-31,18 0 47,35 34-47,-35-34 15,53 17-15,-53-17 16,53 17-16,-18 1 16,-17 16-16,35 1 15,-53-17-15,0-19 16,35 19-1,-35-19-15,0 1 16,0 0 15,0-1-15,0 1 15,0-1-31,-35 1 31,0-18-15,17 0-16,0 0 16,-17 0-16,18 0 15,-1-18 1,18-17 31,0 0-32,0 17-15,0 1 16,0-19-16,0 19 16,0-19-16,18 1 15,-18 0-15,17 17 16,1 1 0,-18-1-16,17 0 15,1-17-15,-18 17 16,18-17-1,-18 17 1,0 1-16,0-1 16,0-17-16,0 0 15,0 17-15,0-17 16,0 17-16,0-17 0,0 17 16,0-17-1,0 17 1,-18 1-1,0-1-15,1 0 63,-1 18-47</inkml:trace>
        </inkml:traceGroup>
        <inkml:traceGroup>
          <inkml:annotationXML>
            <emma:emma xmlns:emma="http://www.w3.org/2003/04/emma" version="1.0">
              <emma:interpretation id="{2769B870-2C29-49F6-93D3-61C0AF6B4D51}" emma:medium="tactile" emma:mode="ink">
                <msink:context xmlns:msink="http://schemas.microsoft.com/ink/2010/main" type="inkWord" rotatedBoundingBox="14852,8643 14867,8643 14867,8658 14852,8658"/>
              </emma:interpretation>
              <emma:one-of disjunction-type="recognition" id="oneOf1">
                <emma:interpretation id="interp5" emma:lang="x-none" emma:confidence="0">
                  <emma:literal>.</emma:literal>
                </emma:interpretation>
                <emma:interpretation id="interp6" emma:lang="x-none" emma:confidence="0">
                  <emma:literal>。</emma:literal>
                </emma:interpretation>
                <emma:interpretation id="interp7" emma:lang="x-none" emma:confidence="0">
                  <emma:literal>：</emma:literal>
                </emma:interpretation>
                <emma:interpretation id="interp8" emma:lang="x-none" emma:confidence="0">
                  <emma:literal>·</emma:literal>
                </emma:interpretation>
                <emma:interpretation id="interp9" emma:lang="x-none" emma:confidence="0">
                  <emma:literal>‘</emma:literal>
                </emma:interpretation>
              </emma:one-of>
            </emma:emma>
          </inkml:annotationXML>
          <inkml:trace contextRef="#ctx0" brushRef="#br0" timeOffset="361.7324">311 918 0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AA391-2654-426B-80DE-8759F003509A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40505-FCA4-4619-BB1A-2C933C6F06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57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image" Target="../media/image12.emf"/><Relationship Id="rId5" Type="http://schemas.openxmlformats.org/officeDocument/2006/relationships/customXml" Target="../ink/ink2.xml"/><Relationship Id="rId4" Type="http://schemas.openxmlformats.org/officeDocument/2006/relationships/image" Target="../media/image11.emf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customXml" Target="../ink/ink9.xml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12" Type="http://schemas.openxmlformats.org/officeDocument/2006/relationships/image" Target="../media/image24.emf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image" Target="../media/image21.emf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0" Type="http://schemas.openxmlformats.org/officeDocument/2006/relationships/image" Target="../media/image23.emf"/><Relationship Id="rId4" Type="http://schemas.openxmlformats.org/officeDocument/2006/relationships/image" Target="../media/image20.emf"/><Relationship Id="rId9" Type="http://schemas.openxmlformats.org/officeDocument/2006/relationships/customXml" Target="../ink/ink7.xml"/><Relationship Id="rId14" Type="http://schemas.openxmlformats.org/officeDocument/2006/relationships/image" Target="../media/image25.emf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30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电子学考虑的因素主要由电磁量能器的关键指标推导和提出。影响电子学设计的电磁量能器的关键指标有能量探测范围，能量分辨率以及其高颗粒度的探测器结构。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量能器关键指标包括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探测能段，能量分辨率，颗粒度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，以及严格的空间限制。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对此，我们需要考虑电子学噪声、动态范围、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SiPM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增益不确定性、通道数和紧凑读出的要求。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72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758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至此是对</a:t>
            </a:r>
            <a:r>
              <a:rPr lang="en-US" altLang="zh-CN" dirty="0" smtClean="0"/>
              <a:t>SPIROC2E</a:t>
            </a:r>
            <a:r>
              <a:rPr lang="zh-CN" altLang="en-US" dirty="0" smtClean="0"/>
              <a:t>性能的验证。接下来是实际工程中读出电子学板的设计细节。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178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设计的灵敏区面积为</a:t>
            </a:r>
            <a:r>
              <a:rPr lang="en-US" altLang="zh-CN" dirty="0" smtClean="0"/>
              <a:t>210mm x 210mm</a:t>
            </a:r>
            <a:r>
              <a:rPr lang="zh-CN" altLang="en-US" dirty="0" smtClean="0"/>
              <a:t>，单根闪烁体条的尺寸为</a:t>
            </a:r>
            <a:r>
              <a:rPr lang="en-US" altLang="zh-CN" dirty="0" smtClean="0"/>
              <a:t>5mmx45mm</a:t>
            </a:r>
            <a:r>
              <a:rPr lang="zh-CN" altLang="en-US" dirty="0" smtClean="0"/>
              <a:t>，因此每层至少需要</a:t>
            </a:r>
            <a:r>
              <a:rPr lang="en-US" altLang="zh-CN" dirty="0" smtClean="0"/>
              <a:t>210</a:t>
            </a:r>
            <a:r>
              <a:rPr lang="zh-CN" altLang="en-US" dirty="0" smtClean="0"/>
              <a:t>个通道。一块</a:t>
            </a:r>
            <a:r>
              <a:rPr lang="en-US" altLang="zh-CN" dirty="0" smtClean="0"/>
              <a:t>SP2E</a:t>
            </a:r>
            <a:r>
              <a:rPr lang="zh-CN" altLang="en-US" dirty="0" smtClean="0"/>
              <a:t>有</a:t>
            </a:r>
            <a:r>
              <a:rPr lang="en-US" altLang="zh-CN" dirty="0" smtClean="0"/>
              <a:t>36</a:t>
            </a:r>
            <a:r>
              <a:rPr lang="zh-CN" altLang="en-US" dirty="0" smtClean="0"/>
              <a:t>个通道，因此每层就需要</a:t>
            </a:r>
            <a:r>
              <a:rPr lang="en-US" altLang="zh-CN" dirty="0" smtClean="0"/>
              <a:t>6</a:t>
            </a:r>
            <a:r>
              <a:rPr lang="zh-CN" altLang="en-US" dirty="0" smtClean="0"/>
              <a:t>块</a:t>
            </a:r>
            <a:r>
              <a:rPr lang="en-US" altLang="zh-CN" dirty="0" smtClean="0"/>
              <a:t>SP2E</a:t>
            </a:r>
            <a:r>
              <a:rPr lang="zh-CN" altLang="en-US" dirty="0" smtClean="0"/>
              <a:t>。单层的多通道读出系统主要由前端电子学板和数字控制板组成。数字控制板负责</a:t>
            </a:r>
            <a:r>
              <a:rPr lang="en-US" altLang="zh-CN" dirty="0" smtClean="0"/>
              <a:t>210</a:t>
            </a:r>
            <a:r>
              <a:rPr lang="zh-CN" altLang="en-US" dirty="0" smtClean="0"/>
              <a:t>路通道的数据采集和</a:t>
            </a:r>
            <a:r>
              <a:rPr lang="en-US" altLang="zh-CN" dirty="0" smtClean="0"/>
              <a:t>6</a:t>
            </a:r>
            <a:r>
              <a:rPr lang="zh-CN" altLang="en-US" dirty="0" smtClean="0"/>
              <a:t>块</a:t>
            </a:r>
            <a:r>
              <a:rPr lang="en-US" altLang="zh-CN" dirty="0" smtClean="0"/>
              <a:t>SP2E</a:t>
            </a:r>
            <a:r>
              <a:rPr lang="zh-CN" altLang="en-US" dirty="0" smtClean="0"/>
              <a:t>的配置。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597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86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电磁性粒子会在量能器中发生簇射，这也是对粒子进行鉴别的一个重要特征。样机的结构越紧凑，吸收层之间间隙越小，样机的位置分辨能力也就越强，同时能量分辨率也就能越高。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148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902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下面我将论述电子学需求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612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下面我将论述电子学需求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32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389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295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高能物理科学一直在探索物质的本质和他们相互作用的规律，标准模型是目前为止最为成功的理论框架。希格斯粒子作为标准模型的最后一块拼图，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同时被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CMS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ATLAS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两个探测器所探测到，标志着标准模型的成功。验证了标准模型对基本粒子质量来源的解释。但同时打开了新的大门。对希格斯粒子性质的精确测量，被公认是寻找超出标准模型的新物理的最好突破口。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如右下图所示，自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年发现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Higgs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粒子后，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CMS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实验也在不断积累更多的数据，尝试更多的分析方法，来更精确的测量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Higgs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粒子的质量。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Higgs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粒子的寿命极短，一般采用对撞机的方法人为产生来进行研究。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494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由此由中国高能物理学界提出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环形正负电子对撞机的主要科学目标就是作为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Higgs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粒子工厂，产生大量的干净的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Higgs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粒子事例进行研究。它采用正负电子对撞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对撞质心系能量为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240GeV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。由于其高亮度和低本底的特性，可以快速积累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Higgs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有效事例，对其进行精确测量。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八年间，将希格斯粒子的质量测量精度从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600MeV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提升到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140MeV,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CEPC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预期在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年时间中，可以将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Higgs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粒子质量精度提升为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5.9MeV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CEPC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探测器系统如右下图所示，主要包括负责径迹探测的顶点探测器，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TPC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，负责能量测量的电磁量能器和强子量能器和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外层的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缪子探测器。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墨迹 7"/>
              <p14:cNvContentPartPr/>
              <p14:nvPr/>
            </p14:nvContentPartPr>
            <p14:xfrm>
              <a:off x="1390820" y="1593710"/>
              <a:ext cx="2070360" cy="381240"/>
            </p14:xfrm>
          </p:contentPart>
        </mc:Choice>
        <mc:Fallback xmlns="">
          <p:pic>
            <p:nvPicPr>
              <p:cNvPr id="8" name="墨迹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2540" y="1585430"/>
                <a:ext cx="20869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墨迹 13"/>
              <p14:cNvContentPartPr/>
              <p14:nvPr/>
            </p14:nvContentPartPr>
            <p14:xfrm>
              <a:off x="3219620" y="1956590"/>
              <a:ext cx="1581480" cy="1041120"/>
            </p14:xfrm>
          </p:contentPart>
        </mc:Choice>
        <mc:Fallback xmlns="">
          <p:pic>
            <p:nvPicPr>
              <p:cNvPr id="14" name="墨迹 1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1340" y="1948310"/>
                <a:ext cx="1598040" cy="10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墨迹 15"/>
              <p14:cNvContentPartPr/>
              <p14:nvPr/>
            </p14:nvContentPartPr>
            <p14:xfrm>
              <a:off x="1320620" y="1947950"/>
              <a:ext cx="1907640" cy="967320"/>
            </p14:xfrm>
          </p:contentPart>
        </mc:Choice>
        <mc:Fallback xmlns="">
          <p:pic>
            <p:nvPicPr>
              <p:cNvPr id="16" name="墨迹 1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12340" y="1939670"/>
                <a:ext cx="1924200" cy="9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1436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CEPC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采用粒子流算法来对喷注进行精确的能量重建。其基本原理为利用高位置分辨探测器系统，将喷注内的不同成分粒子区分开来，分别由不同的探测器完成能量测量，最大化的提高喷注能量分辨率。下图详细对比了传统量能器和支持粒子流算法的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成像型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量能器在对喷注能量测量上的区别。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对于传统量能器中，喷注能量由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ECAL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HCAL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测得能量累和得到。由于强子量能器承担了大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部分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能量的测量任务，而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其能量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分辨率较低，造成整体能量分辨率较低。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对于支持粒子流算法的细颗粒度量能器来说，由于其空间分辨能力，可以对喷注中的不同入射粒子展开的簇射进行区分。这样可以使得电磁量能器只对占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27%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光子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进行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能量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测量，强子量能器只对占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10%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的中性强子进行测量。而占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62%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的带电强子的簇射成分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可通过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径迹探测器信息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匹配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进行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高分辨动量测量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。所以此方法对喷注整体能量分辨率有很大的提升，可以达到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30%/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sqrtE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。如右图所示，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对于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感兴趣的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ZZ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事例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，粒子流算法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可以在能量空间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进行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很好的分辨。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但是，这也带来了新的挑战，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由于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量能器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的细颗粒度，其读出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通道数量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急剧上升。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6</a:t>
            </a:fld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墨迹 10"/>
              <p14:cNvContentPartPr/>
              <p14:nvPr/>
            </p14:nvContentPartPr>
            <p14:xfrm>
              <a:off x="2527340" y="2647630"/>
              <a:ext cx="1580400" cy="632520"/>
            </p14:xfrm>
          </p:contentPart>
        </mc:Choice>
        <mc:Fallback xmlns="">
          <p:pic>
            <p:nvPicPr>
              <p:cNvPr id="11" name="墨迹 1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9060" y="2639350"/>
                <a:ext cx="1596960" cy="64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墨迹 22"/>
              <p14:cNvContentPartPr/>
              <p14:nvPr/>
            </p14:nvContentPartPr>
            <p14:xfrm>
              <a:off x="2952860" y="1968670"/>
              <a:ext cx="1181520" cy="660600"/>
            </p14:xfrm>
          </p:contentPart>
        </mc:Choice>
        <mc:Fallback xmlns="">
          <p:pic>
            <p:nvPicPr>
              <p:cNvPr id="23" name="墨迹 2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4580" y="1960390"/>
                <a:ext cx="1198080" cy="67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墨迹 29"/>
              <p14:cNvContentPartPr/>
              <p14:nvPr/>
            </p14:nvContentPartPr>
            <p14:xfrm>
              <a:off x="2755940" y="2984950"/>
              <a:ext cx="260640" cy="177840"/>
            </p14:xfrm>
          </p:contentPart>
        </mc:Choice>
        <mc:Fallback xmlns="">
          <p:pic>
            <p:nvPicPr>
              <p:cNvPr id="30" name="墨迹 2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47660" y="2976670"/>
                <a:ext cx="27720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9" name="墨迹 48"/>
              <p14:cNvContentPartPr/>
              <p14:nvPr/>
            </p14:nvContentPartPr>
            <p14:xfrm>
              <a:off x="1422500" y="1752670"/>
              <a:ext cx="228960" cy="1771920"/>
            </p14:xfrm>
          </p:contentPart>
        </mc:Choice>
        <mc:Fallback xmlns="">
          <p:pic>
            <p:nvPicPr>
              <p:cNvPr id="49" name="墨迹 4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14220" y="1744390"/>
                <a:ext cx="245520" cy="178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4" name="墨迹 53"/>
              <p14:cNvContentPartPr/>
              <p14:nvPr/>
            </p14:nvContentPartPr>
            <p14:xfrm>
              <a:off x="2933780" y="3536830"/>
              <a:ext cx="133560" cy="178200"/>
            </p14:xfrm>
          </p:contentPart>
        </mc:Choice>
        <mc:Fallback xmlns="">
          <p:pic>
            <p:nvPicPr>
              <p:cNvPr id="54" name="墨迹 5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25500" y="3528550"/>
                <a:ext cx="1501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7" name="墨迹 56"/>
              <p14:cNvContentPartPr/>
              <p14:nvPr/>
            </p14:nvContentPartPr>
            <p14:xfrm>
              <a:off x="5234900" y="2781190"/>
              <a:ext cx="112320" cy="330840"/>
            </p14:xfrm>
          </p:contentPart>
        </mc:Choice>
        <mc:Fallback xmlns="">
          <p:pic>
            <p:nvPicPr>
              <p:cNvPr id="57" name="墨迹 5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26620" y="2772910"/>
                <a:ext cx="128880" cy="34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4825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电磁量能器的方案主要有三条路线，本课题选择的是塑料闪烁体加</a:t>
            </a:r>
            <a:r>
              <a:rPr lang="en-US" altLang="zh-CN" dirty="0" err="1" smtClean="0"/>
              <a:t>SiPM</a:t>
            </a:r>
            <a:r>
              <a:rPr lang="zh-CN" altLang="en-US" dirty="0" smtClean="0"/>
              <a:t>的方案，因为硅</a:t>
            </a:r>
            <a:r>
              <a:rPr lang="en-US" altLang="zh-CN" dirty="0" smtClean="0"/>
              <a:t>PIN</a:t>
            </a:r>
            <a:r>
              <a:rPr lang="zh-CN" altLang="en-US" dirty="0" smtClean="0"/>
              <a:t>和</a:t>
            </a:r>
            <a:r>
              <a:rPr lang="en-US" altLang="zh-CN" dirty="0" smtClean="0"/>
              <a:t>MAPS</a:t>
            </a:r>
            <a:r>
              <a:rPr lang="zh-CN" altLang="en-US" dirty="0" smtClean="0"/>
              <a:t>的方案大面积铺开的成本过高。但是目前还没有成熟的塑料闪烁体加</a:t>
            </a:r>
            <a:r>
              <a:rPr lang="en-US" altLang="zh-CN" dirty="0" err="1" smtClean="0"/>
              <a:t>SiPM</a:t>
            </a:r>
            <a:r>
              <a:rPr lang="zh-CN" altLang="en-US" dirty="0" smtClean="0"/>
              <a:t>的电磁量能器电子学读出方案，因此还有很多技术门坎需要摸索和研究。抱着美好的期望展开了对这种方案的研究。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222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该方案使用塑料闪烁体作为灵敏材料，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SiPM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作为光电转换器件进行测量。塑料闪烁体拥有着价格低廉，耐潮解，加工方便的优势。尺寸为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5mmx45mm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SiPM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是新型的硅半导体光电灵敏探测器，其具有体积小，增益高，价格低廉的优势。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如右图所示，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SiPM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嵌于闪烁体之中，构成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基本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的探测单元。层间的探测单元正交摆放，以构成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5mm x 5mm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的等效颗粒度。如此细颗粒度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的探测器，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需要将电子学嵌入于量能器当中，电子学、吸收体、灵敏层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形成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三明治结构结合。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细颗粒度的闪烁体电磁量能器目前国际上只有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完成了原理样机，如右下图所示，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没有将电子学嵌入至量能器内部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，作为原理样机完成了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探测原理验证，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而没有对细颗粒度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闪烁体电磁量能器中的技术方案进行完整验证。所以说，目前尚未拥有成熟的细颗粒度的闪烁体电磁量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量能器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读出电子学系统方案。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5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下面我将论述电子学需求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0505-FCA4-4619-BB1A-2C933C6F06C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331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18082"/>
            <a:ext cx="7772400" cy="18288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b">
            <a:normAutofit/>
          </a:bodyPr>
          <a:lstStyle>
            <a:lvl1pPr algn="ctr">
              <a:defRPr sz="4800" b="1">
                <a:solidFill>
                  <a:srgbClr val="005EAD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3481-DDD9-4D43-9383-CBEFF4DAA081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81" y="97169"/>
            <a:ext cx="1091243" cy="1091243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1001321" y="3627398"/>
            <a:ext cx="3276600" cy="0"/>
          </a:xfrm>
          <a:prstGeom prst="line">
            <a:avLst/>
          </a:prstGeom>
          <a:ln w="28575">
            <a:solidFill>
              <a:srgbClr val="005E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菱形 9"/>
          <p:cNvSpPr/>
          <p:nvPr userDrawn="1"/>
        </p:nvSpPr>
        <p:spPr>
          <a:xfrm>
            <a:off x="4498181" y="3536950"/>
            <a:ext cx="147637" cy="168236"/>
          </a:xfrm>
          <a:prstGeom prst="diamond">
            <a:avLst/>
          </a:prstGeom>
          <a:solidFill>
            <a:srgbClr val="005EAD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4868152" y="3621068"/>
            <a:ext cx="3276600" cy="0"/>
          </a:xfrm>
          <a:prstGeom prst="line">
            <a:avLst/>
          </a:prstGeom>
          <a:ln w="28575">
            <a:solidFill>
              <a:srgbClr val="005E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95051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orient="horz" pos="3974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orient="horz" pos="527" userDrawn="1">
          <p15:clr>
            <a:srgbClr val="FBAE40"/>
          </p15:clr>
        </p15:guide>
        <p15:guide id="6" pos="158" userDrawn="1">
          <p15:clr>
            <a:srgbClr val="FBAE40"/>
          </p15:clr>
        </p15:guide>
        <p15:guide id="7" pos="5602" userDrawn="1">
          <p15:clr>
            <a:srgbClr val="FBAE40"/>
          </p15:clr>
        </p15:guide>
        <p15:guide id="8" orient="horz" pos="352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A7A6-EED2-4F53-A890-0B67C8443E65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940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20B7-6DEE-410B-8792-7C415BE981CA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0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0"/>
            <a:ext cx="9144000" cy="990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25" y="1494956"/>
            <a:ext cx="78867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35" y="6553200"/>
            <a:ext cx="2057400" cy="365125"/>
          </a:xfrm>
        </p:spPr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48025" y="648970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9701"/>
            <a:ext cx="2057400" cy="365125"/>
          </a:xfrm>
        </p:spPr>
        <p:txBody>
          <a:bodyPr/>
          <a:lstStyle>
            <a:lvl1pPr>
              <a:defRPr sz="1800">
                <a:solidFill>
                  <a:srgbClr val="004D94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7233DC2A-5E92-482B-9DB5-24AB4AD1E5B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8235" y="135064"/>
            <a:ext cx="5876925" cy="70907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85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9C2E-2766-4FBC-AD56-CD0BF6B461C9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6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7E09-F893-4EF2-834D-2BE30A575DA1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830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7336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" y="2343074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959" y="1335459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2343074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9EAE-BB91-4C3B-B947-1E404539F3BC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0"/>
            <a:ext cx="9144000" cy="9906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8235" y="135064"/>
            <a:ext cx="5876925" cy="70907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0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95825-1E7E-4D4A-B4C7-2AEE1EE95F20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0"/>
            <a:ext cx="9144000" cy="990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8235" y="135064"/>
            <a:ext cx="5876925" cy="70907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4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E3C6B-B55A-4642-B072-89CBB3EAC8F7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412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A3E1-CDB9-46BE-9210-C5C0AB15A244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1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13D1-8A2E-45CB-B149-BA50BAB599F1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78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9D7EE-C502-4728-8751-930662A07545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3DC2A-5E92-482B-9DB5-24AB4AD1E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7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2.png"/><Relationship Id="rId5" Type="http://schemas.openxmlformats.org/officeDocument/2006/relationships/image" Target="../media/image137.png"/><Relationship Id="rId10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Visio___1.vsdx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jpe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CEPC</a:t>
            </a:r>
            <a:r>
              <a:rPr lang="zh-CN" altLang="en-US" dirty="0" smtClean="0"/>
              <a:t>闪烁体成像型电磁量能器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原型机</a:t>
            </a:r>
            <a:r>
              <a:rPr lang="zh-CN" altLang="en-US" dirty="0"/>
              <a:t>读出电子学</a:t>
            </a:r>
            <a:r>
              <a:rPr lang="zh-CN" altLang="en-US" dirty="0" smtClean="0"/>
              <a:t>介绍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7FB0-D409-47FC-B406-47B5BBDC9EB5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8F8082B-8506-4E67-9888-6A4D6182DDD5}"/>
              </a:ext>
            </a:extLst>
          </p:cNvPr>
          <p:cNvSpPr txBox="1"/>
          <p:nvPr/>
        </p:nvSpPr>
        <p:spPr>
          <a:xfrm>
            <a:off x="990600" y="4406926"/>
            <a:ext cx="7162800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u="heavy" dirty="0">
                <a:uFill>
                  <a:solidFill>
                    <a:schemeClr val="tx1"/>
                  </a:solidFill>
                </a:uFill>
                <a:latin typeface="Times New Roman" panose="02020603050405020304" pitchFamily="18" charset="0"/>
                <a:ea typeface="黑体" panose="02010609060101010101" pitchFamily="49" charset="-122"/>
              </a:rPr>
              <a:t>周</a:t>
            </a:r>
            <a:r>
              <a:rPr lang="zh-CN" altLang="en-US" sz="2000" u="heavy" dirty="0" smtClean="0">
                <a:uFill>
                  <a:solidFill>
                    <a:schemeClr val="tx1"/>
                  </a:solidFill>
                </a:uFill>
                <a:latin typeface="Times New Roman" panose="02020603050405020304" pitchFamily="18" charset="0"/>
                <a:ea typeface="黑体" panose="02010609060101010101" pitchFamily="49" charset="-122"/>
              </a:rPr>
              <a:t>安顺</a:t>
            </a:r>
            <a:r>
              <a:rPr lang="zh-CN" altLang="en-US" sz="2000" baseline="0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，牛亚洲，刘豪</a:t>
            </a:r>
            <a:r>
              <a:rPr lang="en-US" altLang="zh-CN" sz="2000" baseline="0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...</a:t>
            </a:r>
            <a:endParaRPr lang="en-US" altLang="zh-CN" sz="2000" baseline="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/>
            <a:r>
              <a:rPr lang="zh-CN" altLang="en-US" baseline="0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代表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CEPC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</a:rPr>
              <a:t>量能器</a:t>
            </a:r>
            <a:r>
              <a:rPr lang="zh-CN" altLang="en-US" baseline="0" dirty="0" smtClean="0">
                <a:latin typeface="Times New Roman" panose="02020603050405020304" pitchFamily="18" charset="0"/>
                <a:ea typeface="黑体" panose="02010609060101010101" pitchFamily="49" charset="-122"/>
              </a:rPr>
              <a:t>工作组</a:t>
            </a:r>
            <a:endParaRPr lang="en-US" altLang="zh-CN" baseline="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/>
            <a:endParaRPr lang="en-US" altLang="zh-CN" sz="2000" baseline="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/>
            <a:r>
              <a:rPr lang="zh-CN" altLang="en-US" baseline="0" dirty="0">
                <a:latin typeface="Times New Roman" panose="02020603050405020304" pitchFamily="18" charset="0"/>
                <a:ea typeface="黑体" panose="02010609060101010101" pitchFamily="49" charset="-122"/>
              </a:rPr>
              <a:t>核探测与核电子学国家重点实验室</a:t>
            </a:r>
            <a:endParaRPr lang="en-US" altLang="zh-CN" baseline="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/>
            <a:r>
              <a:rPr lang="zh-CN" altLang="en-US" baseline="0" dirty="0">
                <a:latin typeface="Times New Roman" panose="02020603050405020304" pitchFamily="18" charset="0"/>
                <a:ea typeface="黑体" panose="02010609060101010101" pitchFamily="49" charset="-122"/>
              </a:rPr>
              <a:t>中国科学技术大学</a:t>
            </a:r>
            <a:endParaRPr lang="en-US" altLang="zh-CN" sz="1600" baseline="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/>
            <a:endParaRPr lang="en-US" altLang="zh-CN" baseline="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/>
            <a:r>
              <a:rPr lang="zh-CN" altLang="en-US" baseline="0" dirty="0">
                <a:latin typeface="Times New Roman" panose="02020603050405020304" pitchFamily="18" charset="0"/>
                <a:ea typeface="黑体" panose="02010609060101010101" pitchFamily="49" charset="-122"/>
              </a:rPr>
              <a:t>中国物理学会高能物理分会第十三届全国粒子物理学术会议</a:t>
            </a:r>
            <a:endParaRPr lang="en-US" altLang="zh-CN" baseline="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/>
            <a:r>
              <a:rPr lang="en-US" altLang="zh-CN" baseline="0" dirty="0">
                <a:latin typeface="Times New Roman" panose="02020603050405020304" pitchFamily="18" charset="0"/>
                <a:ea typeface="黑体" panose="02010609060101010101" pitchFamily="49" charset="-122"/>
              </a:rPr>
              <a:t>2021</a:t>
            </a:r>
            <a:r>
              <a:rPr lang="zh-CN" altLang="en-US" baseline="0" dirty="0">
                <a:latin typeface="Times New Roman" panose="02020603050405020304" pitchFamily="18" charset="0"/>
                <a:ea typeface="黑体" panose="02010609060101010101" pitchFamily="49" charset="-122"/>
              </a:rPr>
              <a:t>年</a:t>
            </a:r>
            <a:r>
              <a:rPr lang="en-US" altLang="zh-CN" baseline="0" dirty="0">
                <a:latin typeface="Times New Roman" panose="02020603050405020304" pitchFamily="18" charset="0"/>
                <a:ea typeface="黑体" panose="02010609060101010101" pitchFamily="49" charset="-122"/>
              </a:rPr>
              <a:t>8</a:t>
            </a:r>
            <a:r>
              <a:rPr lang="zh-CN" altLang="en-US" baseline="0" dirty="0">
                <a:latin typeface="Times New Roman" panose="02020603050405020304" pitchFamily="18" charset="0"/>
                <a:ea typeface="黑体" panose="02010609060101010101" pitchFamily="49" charset="-122"/>
              </a:rPr>
              <a:t>月</a:t>
            </a:r>
            <a:r>
              <a:rPr lang="en-US" altLang="zh-CN" baseline="0" dirty="0">
                <a:latin typeface="Times New Roman" panose="02020603050405020304" pitchFamily="18" charset="0"/>
                <a:ea typeface="黑体" panose="02010609060101010101" pitchFamily="49" charset="-122"/>
              </a:rPr>
              <a:t>16</a:t>
            </a:r>
            <a:r>
              <a:rPr lang="zh-CN" altLang="en-US" baseline="0" dirty="0">
                <a:latin typeface="Times New Roman" panose="02020603050405020304" pitchFamily="18" charset="0"/>
                <a:ea typeface="黑体" panose="02010609060101010101" pitchFamily="49" charset="-122"/>
              </a:rPr>
              <a:t>日</a:t>
            </a:r>
            <a:endParaRPr lang="en-US" altLang="zh-CN" baseline="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06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 smtClean="0"/>
              <a:t>电磁量</a:t>
            </a:r>
            <a:r>
              <a:rPr lang="zh-CN" altLang="en-US" dirty="0"/>
              <a:t>能器关键</a:t>
            </a:r>
            <a:r>
              <a:rPr lang="zh-CN" altLang="en-US" dirty="0" smtClean="0"/>
              <a:t>指标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8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28650" y="2634448"/>
                <a:ext cx="3868340" cy="2862001"/>
              </a:xfr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400" dirty="0"/>
                  <a:t>探测</a:t>
                </a:r>
                <a:r>
                  <a:rPr lang="zh-CN" altLang="en-US" sz="2400" dirty="0" smtClean="0"/>
                  <a:t>能</a:t>
                </a:r>
                <a:r>
                  <a:rPr lang="zh-CN" altLang="en-US" sz="2400" dirty="0"/>
                  <a:t>段</a:t>
                </a:r>
                <a:r>
                  <a:rPr lang="en-US" altLang="zh-CN" sz="2400" dirty="0" smtClean="0"/>
                  <a:t>:</a:t>
                </a:r>
                <a:r>
                  <a:rPr lang="zh-CN" altLang="en-US" sz="2400" b="1" dirty="0"/>
                  <a:t>可达</a:t>
                </a:r>
                <a:r>
                  <a:rPr lang="en-US" altLang="zh-CN" sz="2400" b="1" dirty="0" smtClean="0"/>
                  <a:t>100GeV</a:t>
                </a:r>
                <a:endParaRPr lang="en-US" altLang="zh-CN" sz="2400" dirty="0" smtClean="0"/>
              </a:p>
              <a:p>
                <a:pPr>
                  <a:lnSpc>
                    <a:spcPct val="150000"/>
                  </a:lnSpc>
                </a:pPr>
                <a:r>
                  <a:rPr lang="zh-CN" altLang="en-US" sz="2400" dirty="0" smtClean="0"/>
                  <a:t>能量分辨率好于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</a:rPr>
                      <m:t>%/</m:t>
                    </m:r>
                    <m:rad>
                      <m:radPr>
                        <m:degHide m:val="on"/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rad>
                  </m:oMath>
                </a14:m>
                <a:endParaRPr lang="en-US" altLang="zh-CN" sz="2400" b="1" dirty="0" smtClean="0"/>
              </a:p>
              <a:p>
                <a:pPr>
                  <a:lnSpc>
                    <a:spcPct val="150000"/>
                  </a:lnSpc>
                </a:pPr>
                <a:r>
                  <a:rPr lang="zh-CN" altLang="en-US" sz="2400" dirty="0" smtClean="0"/>
                  <a:t>高颗粒度：</a:t>
                </a:r>
                <a:r>
                  <a:rPr lang="en-US" altLang="zh-CN" sz="2400" dirty="0" smtClean="0"/>
                  <a:t>5mm x 5mm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2400" dirty="0" smtClean="0"/>
                  <a:t>严格空间限制</a:t>
                </a:r>
                <a:endParaRPr lang="en-US" altLang="zh-CN" sz="2400" dirty="0" smtClean="0"/>
              </a:p>
            </p:txBody>
          </p:sp>
        </mc:Choice>
        <mc:Fallback xmlns="">
          <p:sp>
            <p:nvSpPr>
              <p:cNvPr id="9" name="内容占位符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8650" y="2634448"/>
                <a:ext cx="3868340" cy="2862001"/>
              </a:xfrm>
              <a:blipFill rotWithShape="0">
                <a:blip r:embed="rId3"/>
                <a:stretch>
                  <a:fillRect l="-20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占位符 9"/>
          <p:cNvSpPr>
            <a:spLocks noGrp="1"/>
          </p:cNvSpPr>
          <p:nvPr>
            <p:ph type="body" sz="quarter" idx="3"/>
          </p:nvPr>
        </p:nvSpPr>
        <p:spPr>
          <a:xfrm>
            <a:off x="5256609" y="1327336"/>
            <a:ext cx="3887391" cy="823912"/>
          </a:xfrm>
        </p:spPr>
        <p:txBody>
          <a:bodyPr/>
          <a:lstStyle/>
          <a:p>
            <a:r>
              <a:rPr lang="zh-CN" altLang="en-US" dirty="0" smtClean="0"/>
              <a:t>电子学考虑因素</a:t>
            </a:r>
            <a:endParaRPr lang="en-US" altLang="zh-CN" dirty="0"/>
          </a:p>
        </p:txBody>
      </p:sp>
      <p:sp>
        <p:nvSpPr>
          <p:cNvPr id="11" name="内容占位符 10"/>
          <p:cNvSpPr>
            <a:spLocks noGrp="1"/>
          </p:cNvSpPr>
          <p:nvPr>
            <p:ph sz="quarter" idx="4"/>
          </p:nvPr>
        </p:nvSpPr>
        <p:spPr>
          <a:xfrm>
            <a:off x="5358209" y="2634449"/>
            <a:ext cx="3157141" cy="2862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dirty="0"/>
              <a:t>噪声</a:t>
            </a:r>
            <a:r>
              <a:rPr lang="en-US" altLang="zh-CN" sz="2400" dirty="0"/>
              <a:t>			</a:t>
            </a:r>
          </a:p>
          <a:p>
            <a:pPr>
              <a:lnSpc>
                <a:spcPct val="100000"/>
              </a:lnSpc>
            </a:pPr>
            <a:r>
              <a:rPr lang="zh-CN" altLang="en-US" sz="2400" dirty="0"/>
              <a:t>动态范围</a:t>
            </a:r>
            <a:r>
              <a:rPr lang="en-US" altLang="zh-CN" sz="2400" dirty="0"/>
              <a:t>		</a:t>
            </a:r>
            <a:endParaRPr lang="en-US" altLang="zh-CN" sz="2400" dirty="0" smtClean="0"/>
          </a:p>
          <a:p>
            <a:pPr>
              <a:lnSpc>
                <a:spcPct val="100000"/>
              </a:lnSpc>
            </a:pPr>
            <a:r>
              <a:rPr lang="en-US" altLang="zh-CN" sz="2400" dirty="0" smtClean="0"/>
              <a:t>SiPM</a:t>
            </a:r>
            <a:r>
              <a:rPr lang="zh-CN" altLang="en-US" sz="2400" dirty="0" smtClean="0"/>
              <a:t>增益</a:t>
            </a:r>
            <a:r>
              <a:rPr lang="zh-CN" altLang="en-US" sz="2400" dirty="0"/>
              <a:t>不确定性</a:t>
            </a:r>
            <a:r>
              <a:rPr lang="en-US" altLang="zh-CN" sz="2400" dirty="0"/>
              <a:t>	</a:t>
            </a:r>
          </a:p>
          <a:p>
            <a:pPr>
              <a:lnSpc>
                <a:spcPct val="100000"/>
              </a:lnSpc>
            </a:pPr>
            <a:r>
              <a:rPr lang="zh-CN" altLang="en-US" sz="2400" dirty="0"/>
              <a:t>通道</a:t>
            </a:r>
            <a:r>
              <a:rPr lang="zh-CN" altLang="en-US" sz="2400" dirty="0" smtClean="0"/>
              <a:t>数</a:t>
            </a:r>
            <a:endParaRPr lang="en-US" altLang="zh-CN" sz="2400" dirty="0" smtClean="0"/>
          </a:p>
          <a:p>
            <a:pPr>
              <a:lnSpc>
                <a:spcPct val="100000"/>
              </a:lnSpc>
            </a:pPr>
            <a:r>
              <a:rPr lang="zh-CN" altLang="en-US" sz="2400" dirty="0" smtClean="0"/>
              <a:t>紧凑读出</a:t>
            </a:r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86600" y="6468974"/>
            <a:ext cx="2057400" cy="365125"/>
          </a:xfrm>
        </p:spPr>
        <p:txBody>
          <a:bodyPr vert="horz" lIns="91440" tIns="45720" rIns="91440" bIns="45720" rtlCol="0" anchor="ctr"/>
          <a:lstStyle/>
          <a:p>
            <a:fld id="{7233DC2A-5E92-482B-9DB5-24AB4AD1E5BC}" type="slidenum">
              <a:rPr lang="zh-CN" altLang="en-US" sz="1800">
                <a:solidFill>
                  <a:srgbClr val="004D9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pPr/>
              <a:t>10</a:t>
            </a:fld>
            <a:endParaRPr lang="zh-CN" altLang="en-US" sz="1800" dirty="0">
              <a:solidFill>
                <a:srgbClr val="004D9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电子学需求讨论</a:t>
            </a:r>
            <a:endParaRPr lang="zh-CN" altLang="en-US" dirty="0"/>
          </a:p>
        </p:txBody>
      </p:sp>
      <p:sp>
        <p:nvSpPr>
          <p:cNvPr id="12" name="右箭头 11"/>
          <p:cNvSpPr/>
          <p:nvPr/>
        </p:nvSpPr>
        <p:spPr>
          <a:xfrm>
            <a:off x="4572000" y="3594100"/>
            <a:ext cx="786209" cy="735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6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 smtClean="0"/>
              <a:t>通道：</a:t>
            </a:r>
            <a:r>
              <a:rPr lang="en-US" altLang="zh-CN" dirty="0" smtClean="0"/>
              <a:t>36</a:t>
            </a:r>
          </a:p>
          <a:p>
            <a:pPr>
              <a:lnSpc>
                <a:spcPct val="100000"/>
              </a:lnSpc>
            </a:pPr>
            <a:r>
              <a:rPr lang="en-US" altLang="zh-CN" dirty="0" err="1" smtClean="0"/>
              <a:t>PreAMP+Shaper+ADC</a:t>
            </a:r>
            <a:endParaRPr lang="en-US" altLang="zh-CN" dirty="0" smtClean="0"/>
          </a:p>
          <a:p>
            <a:pPr>
              <a:lnSpc>
                <a:spcPct val="100000"/>
              </a:lnSpc>
            </a:pPr>
            <a:r>
              <a:rPr lang="zh-CN" altLang="en-US" dirty="0" smtClean="0"/>
              <a:t>采集方式：波峰单点采样</a:t>
            </a:r>
            <a:endParaRPr lang="en-US" altLang="zh-CN" dirty="0" smtClean="0"/>
          </a:p>
          <a:p>
            <a:pPr>
              <a:lnSpc>
                <a:spcPct val="100000"/>
              </a:lnSpc>
            </a:pPr>
            <a:r>
              <a:rPr lang="zh-CN" altLang="en-US" dirty="0" smtClean="0"/>
              <a:t>电荷测量：</a:t>
            </a:r>
            <a:r>
              <a:rPr lang="en-US" altLang="zh-CN" dirty="0" smtClean="0"/>
              <a:t>2000</a:t>
            </a:r>
            <a:r>
              <a:rPr lang="zh-CN" altLang="en-US" dirty="0" smtClean="0"/>
              <a:t>倍动态范围</a:t>
            </a:r>
            <a:endParaRPr lang="en-US" altLang="zh-CN" dirty="0" smtClean="0"/>
          </a:p>
          <a:p>
            <a:pPr>
              <a:lnSpc>
                <a:spcPct val="100000"/>
              </a:lnSpc>
            </a:pPr>
            <a:r>
              <a:rPr lang="zh-CN" altLang="en-US" dirty="0" smtClean="0"/>
              <a:t>功耗：</a:t>
            </a:r>
            <a:r>
              <a:rPr lang="en-US" altLang="zh-CN" dirty="0" smtClean="0"/>
              <a:t>~5mW/</a:t>
            </a:r>
            <a:r>
              <a:rPr lang="zh-CN" altLang="en-US" dirty="0" smtClean="0"/>
              <a:t>通道</a:t>
            </a:r>
            <a:endParaRPr lang="en-US" altLang="zh-CN" dirty="0" smtClean="0"/>
          </a:p>
          <a:p>
            <a:pPr>
              <a:lnSpc>
                <a:spcPct val="100000"/>
              </a:lnSpc>
            </a:pPr>
            <a:r>
              <a:rPr lang="zh-CN" altLang="en-US" dirty="0"/>
              <a:t>过阈</a:t>
            </a:r>
            <a:r>
              <a:rPr lang="zh-CN" altLang="en-US" dirty="0" smtClean="0"/>
              <a:t>触发</a:t>
            </a:r>
            <a:endParaRPr lang="en-US" altLang="zh-CN" dirty="0" smtClean="0"/>
          </a:p>
          <a:p>
            <a:pPr>
              <a:lnSpc>
                <a:spcPct val="100000"/>
              </a:lnSpc>
            </a:pPr>
            <a:r>
              <a:rPr lang="zh-CN" altLang="en-US" dirty="0" smtClean="0"/>
              <a:t>逐路偏压调节</a:t>
            </a:r>
            <a:endParaRPr lang="en-US" altLang="zh-CN" dirty="0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前端</a:t>
            </a:r>
            <a:r>
              <a:rPr lang="en-US" altLang="zh-CN" dirty="0" smtClean="0"/>
              <a:t>ASIC</a:t>
            </a:r>
            <a:r>
              <a:rPr lang="zh-CN" altLang="en-US" dirty="0" smtClean="0"/>
              <a:t>芯片</a:t>
            </a:r>
            <a:r>
              <a:rPr lang="en-US" altLang="zh-CN" dirty="0" smtClean="0"/>
              <a:t>-SPIROC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19944" r="15976" b="10061"/>
          <a:stretch/>
        </p:blipFill>
        <p:spPr>
          <a:xfrm>
            <a:off x="5503934" y="1494956"/>
            <a:ext cx="2730153" cy="1561457"/>
          </a:xfrm>
          <a:prstGeom prst="rect">
            <a:avLst/>
          </a:prstGeom>
        </p:spPr>
      </p:pic>
      <p:pic>
        <p:nvPicPr>
          <p:cNvPr id="7" name="内容占位符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011" y="3267811"/>
            <a:ext cx="1457748" cy="6330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92" y="3195493"/>
            <a:ext cx="1271410" cy="70540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16015" y="6042967"/>
            <a:ext cx="6378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高密集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SiPM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的大动态范围、低功耗读出方案</a:t>
            </a:r>
          </a:p>
        </p:txBody>
      </p:sp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5168603" y="3987837"/>
            <a:ext cx="3065484" cy="205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8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SPIROC</a:t>
            </a:r>
            <a:r>
              <a:rPr lang="zh-CN" altLang="en-US" dirty="0" smtClean="0"/>
              <a:t>原理介绍</a:t>
            </a:r>
            <a:endParaRPr lang="zh-CN" altLang="en-US" dirty="0"/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466726" y="3102856"/>
            <a:ext cx="4400550" cy="271914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内容占位符 1"/>
          <p:cNvSpPr txBox="1">
            <a:spLocks/>
          </p:cNvSpPr>
          <p:nvPr/>
        </p:nvSpPr>
        <p:spPr>
          <a:xfrm>
            <a:off x="581025" y="149495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/>
              <a:t>前置放大器</a:t>
            </a:r>
            <a:r>
              <a:rPr lang="en-US" altLang="zh-CN" dirty="0" smtClean="0"/>
              <a:t>+</a:t>
            </a:r>
            <a:r>
              <a:rPr lang="zh-CN" altLang="en-US" dirty="0" smtClean="0"/>
              <a:t>成形电路</a:t>
            </a:r>
            <a:r>
              <a:rPr lang="en-US" altLang="zh-CN" dirty="0" smtClean="0"/>
              <a:t>+</a:t>
            </a:r>
            <a:r>
              <a:rPr lang="zh-CN" altLang="en-US" dirty="0" smtClean="0"/>
              <a:t>峰值采样</a:t>
            </a:r>
            <a:r>
              <a:rPr lang="en-US" altLang="zh-CN" dirty="0" smtClean="0"/>
              <a:t>+</a:t>
            </a:r>
            <a:r>
              <a:rPr lang="en-US" altLang="zh-CN" dirty="0" err="1" smtClean="0"/>
              <a:t>Wilkison</a:t>
            </a:r>
            <a:r>
              <a:rPr lang="en-US" altLang="zh-CN" dirty="0" smtClean="0"/>
              <a:t> ADC</a:t>
            </a:r>
          </a:p>
          <a:p>
            <a:r>
              <a:rPr lang="en-US" altLang="zh-CN" dirty="0" smtClean="0"/>
              <a:t>SCA</a:t>
            </a:r>
            <a:r>
              <a:rPr lang="zh-CN" altLang="en-US" dirty="0" smtClean="0"/>
              <a:t>阵列，可存储</a:t>
            </a:r>
            <a:r>
              <a:rPr lang="en-US" altLang="zh-CN" dirty="0" smtClean="0"/>
              <a:t>16</a:t>
            </a:r>
            <a:r>
              <a:rPr lang="zh-CN" altLang="en-US" dirty="0" smtClean="0"/>
              <a:t>个信号峰值</a:t>
            </a:r>
            <a:endParaRPr lang="en-US" altLang="zh-CN" dirty="0" smtClean="0"/>
          </a:p>
          <a:p>
            <a:r>
              <a:rPr lang="zh-CN" altLang="en-US" dirty="0"/>
              <a:t>快</a:t>
            </a:r>
            <a:r>
              <a:rPr lang="zh-CN" altLang="en-US" dirty="0" smtClean="0"/>
              <a:t>成型电路提供过阈触发信号</a:t>
            </a:r>
            <a:endParaRPr lang="en-US" altLang="zh-CN" dirty="0" smtClean="0"/>
          </a:p>
        </p:txBody>
      </p:sp>
      <p:sp>
        <p:nvSpPr>
          <p:cNvPr id="17" name="文本框 16"/>
          <p:cNvSpPr txBox="1"/>
          <p:nvPr/>
        </p:nvSpPr>
        <p:spPr>
          <a:xfrm>
            <a:off x="1860679" y="5872718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/>
              <a:t>模拟部分与</a:t>
            </a:r>
            <a:r>
              <a:rPr lang="en-US" altLang="zh-CN" b="1" dirty="0" smtClean="0"/>
              <a:t>ADC</a:t>
            </a:r>
            <a:endParaRPr lang="zh-CN" altLang="en-US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75" y="3102856"/>
            <a:ext cx="3981970" cy="271914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661539" y="58727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/>
              <a:t>数字部分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06204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77116" y="1540711"/>
            <a:ext cx="7886700" cy="4351338"/>
          </a:xfrm>
        </p:spPr>
        <p:txBody>
          <a:bodyPr/>
          <a:lstStyle/>
          <a:p>
            <a:r>
              <a:rPr lang="zh-CN" altLang="en-US" dirty="0" smtClean="0"/>
              <a:t>电荷测量</a:t>
            </a:r>
            <a:endParaRPr lang="en-US" altLang="zh-CN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</a:rPr>
              <a:t>80fC-240pC</a:t>
            </a:r>
          </a:p>
          <a:p>
            <a:r>
              <a:rPr lang="zh-CN" altLang="en-US" dirty="0" smtClean="0"/>
              <a:t>宇宙线分辨</a:t>
            </a:r>
            <a:endParaRPr lang="en-US" altLang="zh-CN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dirty="0" smtClean="0"/>
              <a:t>信噪比达</a:t>
            </a:r>
            <a:r>
              <a:rPr lang="en-US" altLang="zh-CN" dirty="0" smtClean="0">
                <a:solidFill>
                  <a:srgbClr val="FF0000"/>
                </a:solidFill>
              </a:rPr>
              <a:t>5</a:t>
            </a:r>
            <a:r>
              <a:rPr lang="zh-CN" altLang="en-US" dirty="0" smtClean="0">
                <a:solidFill>
                  <a:srgbClr val="FF0000"/>
                </a:solidFill>
              </a:rPr>
              <a:t>倍</a:t>
            </a:r>
            <a:r>
              <a:rPr lang="zh-CN" altLang="en-US" dirty="0" smtClean="0"/>
              <a:t>以上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前端</a:t>
            </a:r>
            <a:r>
              <a:rPr lang="en-US" altLang="zh-CN" dirty="0" smtClean="0"/>
              <a:t>ASIC</a:t>
            </a:r>
            <a:r>
              <a:rPr lang="zh-CN" altLang="en-US" dirty="0"/>
              <a:t>方案</a:t>
            </a:r>
            <a:r>
              <a:rPr lang="zh-CN" altLang="en-US" dirty="0" smtClean="0"/>
              <a:t>验证结果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6" y="3962853"/>
            <a:ext cx="3571854" cy="20974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63" y="4156898"/>
            <a:ext cx="4668871" cy="20974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671085" y="607856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单光电子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谱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273028" y="599799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宇宙线能谱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28" y="1295590"/>
            <a:ext cx="3271371" cy="24535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98886" y="369097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/>
              <a:t>全通道电荷测量值统计</a:t>
            </a:r>
            <a:endParaRPr lang="zh-CN" altLang="en-US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7745381" y="2627055"/>
            <a:ext cx="130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7pC</a:t>
            </a:r>
            <a:r>
              <a:rPr lang="zh-CN" altLang="en-US" dirty="0" smtClean="0"/>
              <a:t>信号</a:t>
            </a:r>
            <a:endParaRPr lang="en-US" altLang="zh-CN" dirty="0" smtClean="0"/>
          </a:p>
          <a:p>
            <a:r>
              <a:rPr lang="zh-CN" altLang="en-US" dirty="0" smtClean="0"/>
              <a:t>晃动约</a:t>
            </a:r>
            <a:r>
              <a:rPr lang="en-US" altLang="zh-CN" dirty="0" smtClean="0"/>
              <a:t>80fC</a:t>
            </a:r>
          </a:p>
        </p:txBody>
      </p:sp>
      <p:pic>
        <p:nvPicPr>
          <p:cNvPr id="17" name="图片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41" y="1226733"/>
            <a:ext cx="2408383" cy="205610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838575" y="32524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SPIROC2e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验证板</a:t>
            </a:r>
          </a:p>
        </p:txBody>
      </p:sp>
    </p:spTree>
    <p:extLst>
      <p:ext uri="{BB962C8B-B14F-4D97-AF65-F5344CB8AC3E}">
        <p14:creationId xmlns:p14="http://schemas.microsoft.com/office/powerpoint/2010/main" val="374109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39928" y="1536052"/>
            <a:ext cx="7886700" cy="1801766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灵敏区面积</a:t>
            </a:r>
            <a:r>
              <a:rPr lang="en-US" altLang="zh-CN" sz="2400" dirty="0" smtClean="0"/>
              <a:t>210mm x 210mm</a:t>
            </a:r>
            <a:r>
              <a:rPr lang="zh-CN" altLang="en-US" sz="2400" dirty="0" smtClean="0"/>
              <a:t>，单根闪烁体</a:t>
            </a:r>
            <a:r>
              <a:rPr lang="en-US" altLang="zh-CN" sz="2400" dirty="0" smtClean="0"/>
              <a:t>5mm x 45mm</a:t>
            </a:r>
          </a:p>
          <a:p>
            <a:r>
              <a:rPr lang="en-US" altLang="zh-CN" sz="2400" dirty="0" smtClean="0"/>
              <a:t>210</a:t>
            </a:r>
            <a:r>
              <a:rPr lang="zh-CN" altLang="en-US" sz="2400" dirty="0" smtClean="0"/>
              <a:t>通道，</a:t>
            </a:r>
            <a:r>
              <a:rPr lang="en-US" altLang="zh-CN" sz="2400" dirty="0" smtClean="0"/>
              <a:t>6</a:t>
            </a:r>
            <a:r>
              <a:rPr lang="zh-CN" altLang="en-US" sz="2400" dirty="0" smtClean="0"/>
              <a:t>个</a:t>
            </a:r>
            <a:r>
              <a:rPr lang="en-US" altLang="zh-CN" sz="2400" dirty="0" smtClean="0"/>
              <a:t>SPIROC</a:t>
            </a:r>
            <a:r>
              <a:rPr lang="zh-CN" altLang="en-US" sz="2400" dirty="0" smtClean="0"/>
              <a:t>读出</a:t>
            </a:r>
            <a:endParaRPr lang="en-US" altLang="zh-CN" sz="2400" dirty="0" smtClean="0"/>
          </a:p>
          <a:p>
            <a:r>
              <a:rPr lang="zh-CN" altLang="en-US" sz="2400" dirty="0" smtClean="0"/>
              <a:t>前端电子学板和数字控制板组成</a:t>
            </a:r>
            <a:endParaRPr lang="en-US" altLang="zh-CN" sz="2400" dirty="0" smtClean="0"/>
          </a:p>
          <a:p>
            <a:endParaRPr lang="en-US" altLang="zh-CN" sz="2400" dirty="0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单层</a:t>
            </a:r>
            <a:r>
              <a:rPr lang="zh-CN" altLang="en-US" dirty="0" smtClean="0"/>
              <a:t>读出模块设计</a:t>
            </a:r>
            <a:endParaRPr lang="zh-CN" altLang="en-US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533" y="2109806"/>
            <a:ext cx="3145967" cy="31887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67" y="2355588"/>
            <a:ext cx="9016765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8600" y="1294931"/>
            <a:ext cx="7886700" cy="4351338"/>
          </a:xfrm>
        </p:spPr>
        <p:txBody>
          <a:bodyPr/>
          <a:lstStyle/>
          <a:p>
            <a:r>
              <a:rPr lang="zh-CN" altLang="en-US" dirty="0" smtClean="0"/>
              <a:t>电刻度系统</a:t>
            </a:r>
            <a:endParaRPr lang="en-US" altLang="zh-CN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每块</a:t>
            </a:r>
            <a:r>
              <a:rPr lang="en-US" altLang="zh-CN" sz="2400" dirty="0" smtClean="0"/>
              <a:t>SP2E</a:t>
            </a:r>
            <a:r>
              <a:rPr lang="zh-CN" altLang="en-US" sz="2400" dirty="0" smtClean="0"/>
              <a:t>连接一组电刻度输入电路</a:t>
            </a:r>
            <a:endParaRPr lang="en-US" altLang="zh-CN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配置到选中通道进行刻度</a:t>
            </a:r>
            <a:endParaRPr lang="en-US" altLang="zh-CN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刻度过程可以在线进行</a:t>
            </a:r>
            <a:endParaRPr lang="zh-CN" altLang="en-US" sz="24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SPIROC2E</a:t>
            </a:r>
            <a:r>
              <a:rPr lang="zh-CN" altLang="en-US" dirty="0" smtClean="0"/>
              <a:t>增益刻度系统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2242771"/>
            <a:ext cx="4838700" cy="19085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6" y="4063586"/>
            <a:ext cx="2883658" cy="25544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29" y="4156293"/>
            <a:ext cx="3353091" cy="22374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160" y="4151370"/>
            <a:ext cx="341405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66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SiPM</a:t>
            </a:r>
            <a:r>
              <a:rPr lang="zh-CN" altLang="en-US" dirty="0" smtClean="0"/>
              <a:t>增益监测电路</a:t>
            </a:r>
            <a:endParaRPr lang="zh-CN" alt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81025" y="2578100"/>
            <a:ext cx="1047246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3820160" y="240923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内容占位符 1"/>
          <p:cNvSpPr txBox="1">
            <a:spLocks/>
          </p:cNvSpPr>
          <p:nvPr/>
        </p:nvSpPr>
        <p:spPr>
          <a:xfrm>
            <a:off x="4667885" y="1551042"/>
            <a:ext cx="42856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9" name="内容占位符 18"/>
          <p:cNvSpPr>
            <a:spLocks noGrp="1"/>
          </p:cNvSpPr>
          <p:nvPr>
            <p:ph idx="1"/>
          </p:nvPr>
        </p:nvSpPr>
        <p:spPr>
          <a:xfrm>
            <a:off x="348824" y="1413075"/>
            <a:ext cx="4223176" cy="4351338"/>
          </a:xfrm>
        </p:spPr>
        <p:txBody>
          <a:bodyPr/>
          <a:lstStyle/>
          <a:p>
            <a:r>
              <a:rPr lang="zh-CN" altLang="en-US" dirty="0"/>
              <a:t>光刻度电路</a:t>
            </a:r>
            <a:endParaRPr lang="en-US" altLang="zh-CN" dirty="0"/>
          </a:p>
          <a:p>
            <a:pPr lvl="1"/>
            <a:r>
              <a:rPr lang="zh-CN" altLang="en-US" dirty="0"/>
              <a:t>逐路放置</a:t>
            </a:r>
            <a:r>
              <a:rPr lang="en-US" altLang="zh-CN" dirty="0"/>
              <a:t>LED</a:t>
            </a:r>
            <a:r>
              <a:rPr lang="zh-CN" altLang="en-US" dirty="0"/>
              <a:t>与</a:t>
            </a:r>
            <a:r>
              <a:rPr lang="en-US" altLang="zh-CN" dirty="0"/>
              <a:t>SiPM</a:t>
            </a:r>
            <a:r>
              <a:rPr lang="zh-CN" altLang="en-US" dirty="0"/>
              <a:t>旁</a:t>
            </a:r>
            <a:endParaRPr lang="en-US" altLang="zh-CN" dirty="0"/>
          </a:p>
          <a:p>
            <a:pPr lvl="1"/>
            <a:r>
              <a:rPr lang="zh-CN" altLang="en-US" dirty="0" smtClean="0"/>
              <a:t>可以分辨单光电子谱</a:t>
            </a:r>
            <a:endParaRPr lang="zh-CN" altLang="en-US" dirty="0"/>
          </a:p>
          <a:p>
            <a:pPr lvl="1"/>
            <a:endParaRPr lang="zh-CN" altLang="en-US" dirty="0"/>
          </a:p>
          <a:p>
            <a:endParaRPr lang="zh-CN" altLang="en-US" dirty="0"/>
          </a:p>
        </p:txBody>
      </p:sp>
      <p:pic>
        <p:nvPicPr>
          <p:cNvPr id="20" name="图片 19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885" y="3459685"/>
            <a:ext cx="3704806" cy="284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3316747"/>
            <a:ext cx="3836260" cy="2935644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610659" y="630293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SiPM</a:t>
            </a:r>
            <a:r>
              <a:rPr lang="zh-CN" altLang="en-US" dirty="0" smtClean="0">
                <a:solidFill>
                  <a:prstClr val="black"/>
                </a:solidFill>
              </a:rPr>
              <a:t>响应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442722"/>
              </p:ext>
            </p:extLst>
          </p:nvPr>
        </p:nvGraphicFramePr>
        <p:xfrm>
          <a:off x="3417188" y="1544785"/>
          <a:ext cx="5335971" cy="1033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3" name="Visio" r:id="rId5" imgW="3952834" imgH="771430" progId="Visio.Drawing.15">
                  <p:embed/>
                </p:oleObj>
              </mc:Choice>
              <mc:Fallback>
                <p:oleObj name="Visio" r:id="rId5" imgW="3952834" imgH="77143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188" y="1544785"/>
                        <a:ext cx="5335971" cy="103331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140" y="4415941"/>
            <a:ext cx="3085415" cy="24388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287" y="761125"/>
            <a:ext cx="3398472" cy="260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8600" y="1094906"/>
            <a:ext cx="7886700" cy="410574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/>
              <a:t>SiPM</a:t>
            </a:r>
            <a:r>
              <a:rPr lang="zh-CN" altLang="en-US" dirty="0"/>
              <a:t>增益受温度影响</a:t>
            </a:r>
            <a:endParaRPr lang="en-US" altLang="zh-CN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温度升高</a:t>
            </a:r>
            <a:r>
              <a:rPr lang="en-US" altLang="zh-CN" sz="2400" dirty="0"/>
              <a:t>1</a:t>
            </a:r>
            <a:r>
              <a:rPr lang="zh-CN" altLang="en-US" sz="2400" dirty="0"/>
              <a:t>℃ </a:t>
            </a:r>
            <a:r>
              <a:rPr lang="en-US" altLang="zh-CN" sz="2400" dirty="0" err="1" smtClean="0"/>
              <a:t>SiPM</a:t>
            </a:r>
            <a:r>
              <a:rPr lang="zh-CN" altLang="en-US" sz="2400" dirty="0" smtClean="0"/>
              <a:t>增益降低</a:t>
            </a:r>
            <a:r>
              <a:rPr lang="en-US" altLang="zh-CN" sz="2400" dirty="0" smtClean="0"/>
              <a:t>1%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 smtClean="0"/>
              <a:t>SiPM</a:t>
            </a:r>
            <a:r>
              <a:rPr lang="zh-CN" altLang="en-US" sz="2400" dirty="0" smtClean="0"/>
              <a:t>增益与</a:t>
            </a:r>
            <a:r>
              <a:rPr lang="en-US" altLang="zh-CN" sz="2400" dirty="0" err="1" smtClean="0"/>
              <a:t>Vop</a:t>
            </a:r>
            <a:r>
              <a:rPr lang="zh-CN" altLang="en-US" sz="2400" dirty="0" smtClean="0"/>
              <a:t>成正比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dirty="0"/>
              <a:t>SPIROC2E</a:t>
            </a:r>
            <a:r>
              <a:rPr lang="zh-CN" altLang="en-US" dirty="0"/>
              <a:t>输入</a:t>
            </a:r>
            <a:r>
              <a:rPr lang="zh-CN" altLang="en-US" dirty="0" smtClean="0"/>
              <a:t>端集成</a:t>
            </a:r>
            <a:r>
              <a:rPr lang="zh-CN" altLang="en-US" dirty="0"/>
              <a:t>补偿</a:t>
            </a:r>
            <a:r>
              <a:rPr lang="en-US" altLang="zh-CN" dirty="0" smtClean="0"/>
              <a:t>DAC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调节</a:t>
            </a:r>
            <a:r>
              <a:rPr lang="en-US" altLang="zh-CN" sz="2400" dirty="0" smtClean="0"/>
              <a:t>DAC</a:t>
            </a:r>
            <a:r>
              <a:rPr lang="zh-CN" altLang="en-US" sz="2400" dirty="0" smtClean="0"/>
              <a:t>输出改变</a:t>
            </a:r>
            <a:r>
              <a:rPr lang="en-US" altLang="zh-CN" sz="2400" dirty="0" err="1" smtClean="0"/>
              <a:t>SiPM</a:t>
            </a:r>
            <a:r>
              <a:rPr lang="zh-CN" altLang="en-US" sz="2400" dirty="0" smtClean="0"/>
              <a:t>工作电压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dirty="0"/>
              <a:t>前</a:t>
            </a:r>
            <a:r>
              <a:rPr lang="zh-CN" altLang="en-US" dirty="0" smtClean="0"/>
              <a:t>端板集成了温度探头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温度监测与增益补偿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834" y="1094906"/>
            <a:ext cx="3937532" cy="268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9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09550" y="1171106"/>
            <a:ext cx="3548455" cy="4351338"/>
          </a:xfrm>
        </p:spPr>
        <p:txBody>
          <a:bodyPr/>
          <a:lstStyle/>
          <a:p>
            <a:r>
              <a:rPr lang="zh-CN" altLang="en-US" dirty="0" smtClean="0"/>
              <a:t>温度场重建</a:t>
            </a:r>
            <a:endParaRPr lang="en-US" altLang="zh-CN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Kriging</a:t>
            </a:r>
            <a:r>
              <a:rPr lang="zh-CN" altLang="en-US" sz="2400" dirty="0" smtClean="0"/>
              <a:t>插值重建</a:t>
            </a:r>
            <a:endParaRPr lang="en-US" altLang="zh-CN" sz="2400" dirty="0" smtClean="0"/>
          </a:p>
          <a:p>
            <a:r>
              <a:rPr lang="zh-CN" altLang="en-US" dirty="0" smtClean="0"/>
              <a:t>补偿工作电压</a:t>
            </a:r>
            <a:endParaRPr lang="en-US" altLang="zh-CN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根据温度结果重新配置</a:t>
            </a:r>
            <a:r>
              <a:rPr lang="en-US" altLang="zh-CN" sz="2400" dirty="0" smtClean="0"/>
              <a:t>ASIC</a:t>
            </a:r>
            <a:r>
              <a:rPr lang="zh-CN" altLang="en-US" sz="2400" dirty="0" smtClean="0"/>
              <a:t>修改</a:t>
            </a:r>
            <a:r>
              <a:rPr lang="en-US" altLang="zh-CN" sz="2400" dirty="0" err="1" smtClean="0"/>
              <a:t>SiPM</a:t>
            </a:r>
            <a:r>
              <a:rPr lang="zh-CN" altLang="en-US" sz="2400" dirty="0" smtClean="0"/>
              <a:t>工作电压</a:t>
            </a:r>
            <a:endParaRPr lang="en-US" altLang="zh-CN" sz="2400" dirty="0" smtClean="0"/>
          </a:p>
          <a:p>
            <a:r>
              <a:rPr lang="zh-CN" altLang="en-US" dirty="0" smtClean="0"/>
              <a:t>补偿后通道增益差异性</a:t>
            </a:r>
            <a:r>
              <a:rPr lang="en-US" altLang="zh-CN" dirty="0" smtClean="0"/>
              <a:t>&lt;10%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温度监测与增益补偿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r="34172" b="9986"/>
          <a:stretch/>
        </p:blipFill>
        <p:spPr>
          <a:xfrm>
            <a:off x="3758006" y="1303897"/>
            <a:ext cx="2405034" cy="25378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5322" r="7785" b="9335"/>
          <a:stretch/>
        </p:blipFill>
        <p:spPr>
          <a:xfrm rot="5400000">
            <a:off x="6607031" y="1229484"/>
            <a:ext cx="2449877" cy="2624061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6163041" y="2252663"/>
            <a:ext cx="443990" cy="502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23579" y="38535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重建温度场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87234" y="385187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</a:rPr>
              <a:t>温度贴点分布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57" y="4231338"/>
            <a:ext cx="3447634" cy="25857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65502" y="636853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补偿前后增益差异性统计图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多层读出方案设计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前端部分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由</a:t>
            </a:r>
            <a:r>
              <a:rPr lang="en-US" altLang="zh-CN" dirty="0" smtClean="0"/>
              <a:t>30</a:t>
            </a:r>
            <a:r>
              <a:rPr lang="zh-CN" altLang="en-US" dirty="0" smtClean="0"/>
              <a:t>个前端模块组成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与吸收体、机械结构集成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完成粒子能量沉积与测量</a:t>
            </a:r>
            <a:endParaRPr lang="en-US" altLang="zh-CN" dirty="0" smtClean="0"/>
          </a:p>
          <a:p>
            <a:r>
              <a:rPr lang="zh-CN" altLang="en-US" dirty="0" smtClean="0"/>
              <a:t>后端部分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由数据采集板和服务器组成</a:t>
            </a:r>
            <a:endParaRPr lang="en-US" altLang="zh-CN" dirty="0" smtClean="0"/>
          </a:p>
          <a:p>
            <a:pPr lvl="1"/>
            <a:r>
              <a:rPr lang="zh-CN" altLang="en-US" dirty="0"/>
              <a:t>功能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数据上下行传输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时钟触发分发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前端状态协调同步</a:t>
            </a:r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46" y="2461864"/>
            <a:ext cx="4180142" cy="24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5064"/>
            <a:ext cx="5876925" cy="709072"/>
          </a:xfrm>
        </p:spPr>
        <p:txBody>
          <a:bodyPr/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zh-CN" altLang="en-US" dirty="0" smtClean="0"/>
              <a:t>研究背景</a:t>
            </a:r>
            <a:endParaRPr lang="en-US" altLang="zh-CN" dirty="0" smtClean="0"/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en-US" altLang="zh-CN" dirty="0"/>
              <a:t>ECAL</a:t>
            </a:r>
            <a:r>
              <a:rPr lang="zh-CN" altLang="en-US" dirty="0" smtClean="0"/>
              <a:t>原型机搭建</a:t>
            </a:r>
            <a:endParaRPr lang="en-US" altLang="zh-CN" dirty="0" smtClean="0"/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en-US" altLang="zh-CN" dirty="0" smtClean="0"/>
              <a:t>ECAL</a:t>
            </a:r>
            <a:r>
              <a:rPr lang="zh-CN" altLang="en-US" dirty="0" smtClean="0"/>
              <a:t>原型机测试</a:t>
            </a:r>
            <a:endParaRPr lang="en-US" altLang="zh-CN" dirty="0" smtClean="0"/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zh-CN" altLang="en-US" dirty="0" smtClean="0"/>
              <a:t>总结与展望</a:t>
            </a:r>
            <a:endParaRPr lang="en-US" altLang="zh-CN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67D2-770C-4465-93D8-4CE52744FB41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27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功能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en-US" altLang="zh-CN" dirty="0" smtClean="0"/>
              <a:t>FELIX</a:t>
            </a:r>
            <a:r>
              <a:rPr lang="zh-CN" altLang="en-US" dirty="0" smtClean="0"/>
              <a:t>数据流下行解析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zh-CN" altLang="en-US" dirty="0" smtClean="0"/>
              <a:t>数据汇总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zh-CN" altLang="en-US" dirty="0" smtClean="0">
                <a:solidFill>
                  <a:srgbClr val="FF0000"/>
                </a:solidFill>
              </a:rPr>
              <a:t>时钟触发分发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dirty="0" smtClean="0">
                <a:solidFill>
                  <a:srgbClr val="FF0000"/>
                </a:solidFill>
              </a:rPr>
              <a:t>前端状态同步握手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/>
              <a:t>完成目标：事例对齐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endParaRPr lang="en-US" altLang="zh-CN" dirty="0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数据</a:t>
            </a:r>
            <a:r>
              <a:rPr lang="zh-CN" altLang="en-US" dirty="0"/>
              <a:t>传输</a:t>
            </a:r>
            <a:r>
              <a:rPr lang="zh-CN" altLang="en-US" dirty="0" smtClean="0"/>
              <a:t>板</a:t>
            </a:r>
            <a:r>
              <a:rPr lang="en-US" altLang="zh-CN" dirty="0" smtClean="0"/>
              <a:t>-GBT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2921000" y="4635500"/>
            <a:ext cx="165100" cy="2413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798" y="1943099"/>
            <a:ext cx="5998269" cy="43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7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读出架构框图</a:t>
            </a:r>
            <a:endParaRPr lang="zh-CN" altLang="en-US" dirty="0"/>
          </a:p>
        </p:txBody>
      </p:sp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581025" y="1494956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altLang="zh-CN" dirty="0" smtClean="0"/>
          </a:p>
          <a:p>
            <a:pPr>
              <a:lnSpc>
                <a:spcPct val="150000"/>
              </a:lnSpc>
            </a:pPr>
            <a:endParaRPr lang="en-US" altLang="zh-CN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66" y="1039650"/>
            <a:ext cx="6819184" cy="58183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781425" y="1123356"/>
            <a:ext cx="1485900" cy="54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37062" y="1197144"/>
            <a:ext cx="97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ea typeface="Cambria" panose="02040503050406030204" pitchFamily="18" charset="0"/>
              </a:rPr>
              <a:t>SERVER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4075931" y="2423519"/>
            <a:ext cx="896888" cy="54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221856" y="2497307"/>
            <a:ext cx="605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ea typeface="Cambria" panose="02040503050406030204" pitchFamily="18" charset="0"/>
              </a:rPr>
              <a:t>GBT</a:t>
            </a:r>
            <a:endParaRPr lang="zh-CN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4693151" y="3670625"/>
            <a:ext cx="896888" cy="372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697914" y="5486400"/>
            <a:ext cx="896888" cy="44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839092" y="3684294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ea typeface="Cambria" panose="02040503050406030204" pitchFamily="18" charset="0"/>
              </a:rPr>
              <a:t>X 30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962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zh-CN" altLang="en-US" dirty="0" smtClean="0">
                <a:solidFill>
                  <a:prstClr val="black"/>
                </a:solidFill>
              </a:rPr>
              <a:t>结构</a:t>
            </a:r>
            <a:r>
              <a:rPr lang="zh-CN" altLang="en-US" dirty="0">
                <a:solidFill>
                  <a:prstClr val="black"/>
                </a:solidFill>
              </a:rPr>
              <a:t>越紧凑，能量分辨率越高 </a:t>
            </a:r>
            <a:endParaRPr lang="en-US" altLang="zh-CN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</a:rPr>
              <a:t>纵向间距</a:t>
            </a:r>
            <a:r>
              <a:rPr lang="en-US" altLang="zh-CN" dirty="0">
                <a:solidFill>
                  <a:prstClr val="black"/>
                </a:solidFill>
              </a:rPr>
              <a:t>:</a:t>
            </a:r>
            <a:r>
              <a:rPr lang="zh-CN" altLang="en-US" dirty="0">
                <a:solidFill>
                  <a:prstClr val="black"/>
                </a:solidFill>
              </a:rPr>
              <a:t>平均</a:t>
            </a:r>
            <a:r>
              <a:rPr lang="en-US" altLang="zh-CN" dirty="0">
                <a:solidFill>
                  <a:prstClr val="black"/>
                </a:solidFill>
              </a:rPr>
              <a:t>6mm</a:t>
            </a:r>
          </a:p>
          <a:p>
            <a:pPr lvl="1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2.8mm</a:t>
            </a:r>
            <a:r>
              <a:rPr lang="zh-CN" altLang="en-US" dirty="0">
                <a:solidFill>
                  <a:prstClr val="black"/>
                </a:solidFill>
              </a:rPr>
              <a:t>吸收体</a:t>
            </a:r>
            <a:endParaRPr lang="en-US" altLang="zh-CN" dirty="0">
              <a:solidFill>
                <a:prstClr val="black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</a:rPr>
              <a:t>约</a:t>
            </a:r>
            <a:r>
              <a:rPr lang="en-US" altLang="zh-CN" dirty="0">
                <a:solidFill>
                  <a:prstClr val="black"/>
                </a:solidFill>
              </a:rPr>
              <a:t>3mm</a:t>
            </a:r>
            <a:r>
              <a:rPr lang="zh-CN" altLang="en-US" dirty="0">
                <a:solidFill>
                  <a:prstClr val="black"/>
                </a:solidFill>
              </a:rPr>
              <a:t>提供给电子学</a:t>
            </a:r>
            <a:endParaRPr lang="en-US" altLang="zh-CN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</a:rPr>
              <a:t>平均读出密度</a:t>
            </a:r>
            <a:r>
              <a:rPr lang="en-US" altLang="zh-CN" dirty="0">
                <a:solidFill>
                  <a:prstClr val="black"/>
                </a:solidFill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</a:rPr>
              <a:t>每</a:t>
            </a:r>
            <a:r>
              <a:rPr lang="en-US" altLang="zh-CN" dirty="0">
                <a:solidFill>
                  <a:prstClr val="black"/>
                </a:solidFill>
              </a:rPr>
              <a:t>2cm</a:t>
            </a:r>
            <a:r>
              <a:rPr lang="en-US" altLang="zh-CN" baseline="30000" dirty="0">
                <a:solidFill>
                  <a:prstClr val="black"/>
                </a:solidFill>
              </a:rPr>
              <a:t>3</a:t>
            </a:r>
            <a:r>
              <a:rPr lang="zh-CN" altLang="en-US" dirty="0">
                <a:solidFill>
                  <a:prstClr val="black"/>
                </a:solidFill>
              </a:rPr>
              <a:t>一个电子学通道</a:t>
            </a:r>
            <a:endParaRPr lang="en-US" altLang="zh-CN" dirty="0">
              <a:solidFill>
                <a:prstClr val="black"/>
              </a:solidFill>
            </a:endParaRPr>
          </a:p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样机的层叠结构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075" y="2230964"/>
            <a:ext cx="3865199" cy="10486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940" y="3670625"/>
            <a:ext cx="6402720" cy="256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24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zh-CN" altLang="en-US" dirty="0" smtClean="0">
                <a:solidFill>
                  <a:prstClr val="black"/>
                </a:solidFill>
              </a:rPr>
              <a:t>共计</a:t>
            </a:r>
            <a:r>
              <a:rPr lang="en-US" altLang="zh-CN" dirty="0" smtClean="0">
                <a:solidFill>
                  <a:prstClr val="black"/>
                </a:solidFill>
              </a:rPr>
              <a:t>16</a:t>
            </a:r>
            <a:r>
              <a:rPr lang="zh-CN" altLang="en-US" dirty="0" smtClean="0">
                <a:solidFill>
                  <a:prstClr val="black"/>
                </a:solidFill>
              </a:rPr>
              <a:t>个超层</a:t>
            </a:r>
            <a:endParaRPr lang="en-US" altLang="zh-CN" dirty="0" smtClean="0">
              <a:solidFill>
                <a:prstClr val="black"/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 dirty="0" smtClean="0">
                <a:solidFill>
                  <a:prstClr val="black"/>
                </a:solidFill>
              </a:rPr>
              <a:t>结构紧凑坚固</a:t>
            </a:r>
            <a:endParaRPr lang="en-US" altLang="zh-CN" dirty="0" smtClean="0">
              <a:solidFill>
                <a:prstClr val="black"/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 dirty="0" smtClean="0">
                <a:solidFill>
                  <a:prstClr val="black"/>
                </a:solidFill>
              </a:rPr>
              <a:t>具备可拓展性</a:t>
            </a: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整体机械结构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17" y="3762488"/>
            <a:ext cx="5310188" cy="30955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143" y="4648438"/>
            <a:ext cx="5142857" cy="19047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482" y="1265757"/>
            <a:ext cx="5996518" cy="24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76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5064"/>
            <a:ext cx="5876925" cy="709072"/>
          </a:xfrm>
        </p:spPr>
        <p:txBody>
          <a:bodyPr/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研究背景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ECAL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原型机搭建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en-US" altLang="zh-CN" dirty="0" smtClean="0"/>
              <a:t>ECAL</a:t>
            </a:r>
            <a:r>
              <a:rPr lang="zh-CN" altLang="en-US" dirty="0" smtClean="0"/>
              <a:t>原型机</a:t>
            </a:r>
            <a:r>
              <a:rPr lang="zh-CN" altLang="en-US" dirty="0"/>
              <a:t>测试</a:t>
            </a:r>
            <a:endParaRPr lang="en-US" altLang="zh-CN" dirty="0" smtClean="0"/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总结与展望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67D2-770C-4465-93D8-4CE52744FB41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47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样机宇宙线测试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15844"/>
            <a:ext cx="5918200" cy="44386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457575" y="3752850"/>
            <a:ext cx="2047875" cy="2124075"/>
          </a:xfrm>
          <a:prstGeom prst="rect">
            <a:avLst/>
          </a:prstGeom>
          <a:noFill/>
          <a:ln w="57150">
            <a:solidFill>
              <a:srgbClr val="F82A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457575" y="2136568"/>
            <a:ext cx="1209675" cy="981075"/>
          </a:xfrm>
          <a:prstGeom prst="rect">
            <a:avLst/>
          </a:prstGeom>
          <a:noFill/>
          <a:ln w="57150">
            <a:solidFill>
              <a:srgbClr val="F82A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247900" y="1479343"/>
            <a:ext cx="1209675" cy="1406732"/>
          </a:xfrm>
          <a:prstGeom prst="rect">
            <a:avLst/>
          </a:prstGeom>
          <a:noFill/>
          <a:ln w="57150">
            <a:solidFill>
              <a:srgbClr val="F82A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156325" y="4374943"/>
            <a:ext cx="1209675" cy="1406732"/>
          </a:xfrm>
          <a:prstGeom prst="rect">
            <a:avLst/>
          </a:prstGeom>
          <a:noFill/>
          <a:ln w="57150">
            <a:solidFill>
              <a:srgbClr val="F82A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895350" y="2705100"/>
            <a:ext cx="1352550" cy="542925"/>
          </a:xfrm>
          <a:prstGeom prst="straightConnector1">
            <a:avLst/>
          </a:prstGeom>
          <a:ln w="57150">
            <a:solidFill>
              <a:srgbClr val="F82A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2135635" y="5844969"/>
            <a:ext cx="1352550" cy="542925"/>
          </a:xfrm>
          <a:prstGeom prst="straightConnector1">
            <a:avLst/>
          </a:prstGeom>
          <a:ln w="57150">
            <a:solidFill>
              <a:srgbClr val="F82A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4667250" y="2435328"/>
            <a:ext cx="3251200" cy="657121"/>
          </a:xfrm>
          <a:prstGeom prst="straightConnector1">
            <a:avLst/>
          </a:prstGeom>
          <a:ln w="57150">
            <a:solidFill>
              <a:srgbClr val="F82A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7344915" y="4352513"/>
            <a:ext cx="913260" cy="22430"/>
          </a:xfrm>
          <a:prstGeom prst="straightConnector1">
            <a:avLst/>
          </a:prstGeom>
          <a:ln w="57150">
            <a:solidFill>
              <a:srgbClr val="F82A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428544" y="3190875"/>
            <a:ext cx="89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SERVER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1457244" y="63881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样机主体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8229600" y="41790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电源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7906434" y="2261877"/>
            <a:ext cx="56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GBT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695777" y="3307195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HDMI</a:t>
            </a:r>
            <a:r>
              <a:rPr lang="zh-CN" altLang="en-US" dirty="0" smtClean="0"/>
              <a:t>线缆</a:t>
            </a:r>
            <a:endParaRPr lang="zh-CN" altLang="en-US" dirty="0"/>
          </a:p>
        </p:txBody>
      </p:sp>
      <p:cxnSp>
        <p:nvCxnSpPr>
          <p:cNvPr id="24" name="直接箭头连接符 23"/>
          <p:cNvCxnSpPr>
            <a:endCxn id="23" idx="1"/>
          </p:cNvCxnSpPr>
          <p:nvPr/>
        </p:nvCxnSpPr>
        <p:spPr>
          <a:xfrm>
            <a:off x="5135562" y="3370108"/>
            <a:ext cx="2560215" cy="121753"/>
          </a:xfrm>
          <a:prstGeom prst="straightConnector1">
            <a:avLst/>
          </a:prstGeom>
          <a:ln w="57150">
            <a:solidFill>
              <a:srgbClr val="F82A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103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进行了长时间的宇宙线测试，样机运作良好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宇宙线测试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61" y="2547204"/>
            <a:ext cx="3092452" cy="25967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286" y="2907509"/>
            <a:ext cx="5285714" cy="189523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57640" y="5425490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宇宙线径迹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814096" y="5280555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宇宙线</a:t>
            </a:r>
            <a:r>
              <a:rPr lang="en-US" altLang="zh-CN" dirty="0" smtClean="0"/>
              <a:t>MIP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8606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与</a:t>
            </a:r>
            <a:r>
              <a:rPr lang="en-US" altLang="zh-CN" dirty="0" smtClean="0"/>
              <a:t>TPC</a:t>
            </a:r>
            <a:r>
              <a:rPr lang="zh-CN" altLang="en-US" dirty="0" smtClean="0"/>
              <a:t>及</a:t>
            </a:r>
            <a:r>
              <a:rPr lang="en-US" altLang="zh-CN" dirty="0" smtClean="0"/>
              <a:t>tracker</a:t>
            </a:r>
            <a:r>
              <a:rPr lang="zh-CN" altLang="en-US" dirty="0" smtClean="0"/>
              <a:t>进行了束流联测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束流测试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7" y="2136230"/>
            <a:ext cx="4304762" cy="14095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099" y="2444532"/>
            <a:ext cx="4180952" cy="31428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5" y="3670625"/>
            <a:ext cx="3340635" cy="207833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22968" y="5846294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高能粒子径迹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5186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5064"/>
            <a:ext cx="5876925" cy="709072"/>
          </a:xfrm>
        </p:spPr>
        <p:txBody>
          <a:bodyPr/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研究背景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ECAL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原型机搭建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ECAL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原型机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测试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zh-CN" altLang="en-US" dirty="0" smtClean="0"/>
              <a:t>总结与展望</a:t>
            </a:r>
            <a:endParaRPr lang="en-US" altLang="zh-CN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67D2-770C-4465-93D8-4CE52744FB41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8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针对</a:t>
            </a:r>
            <a:r>
              <a:rPr lang="en-US" altLang="zh-CN" dirty="0"/>
              <a:t>CEPC</a:t>
            </a:r>
            <a:r>
              <a:rPr lang="zh-CN" altLang="en-US" dirty="0"/>
              <a:t>闪烁体成像型电磁量能器的读出电子学方案进行了研究，并完成原型机读出电子学的设计和实现，验证了方案可行性。</a:t>
            </a:r>
          </a:p>
          <a:p>
            <a:r>
              <a:rPr lang="zh-CN" altLang="en-US" dirty="0"/>
              <a:t>针对大规模</a:t>
            </a:r>
            <a:r>
              <a:rPr lang="en-US" altLang="zh-CN" dirty="0" err="1"/>
              <a:t>SiPM</a:t>
            </a:r>
            <a:r>
              <a:rPr lang="zh-CN" altLang="en-US" dirty="0"/>
              <a:t>使用</a:t>
            </a:r>
            <a:r>
              <a:rPr lang="zh-CN" altLang="en-US" dirty="0" smtClean="0"/>
              <a:t>，设计了增益刻度及增益补偿方案</a:t>
            </a:r>
            <a:endParaRPr lang="en-US" altLang="zh-CN" dirty="0" smtClean="0"/>
          </a:p>
          <a:p>
            <a:r>
              <a:rPr lang="zh-CN" altLang="en-US" dirty="0" smtClean="0"/>
              <a:t>样机在长时间测试中具有稳定的工作性能</a:t>
            </a:r>
            <a:endParaRPr lang="en-US" altLang="zh-CN" dirty="0" smtClean="0"/>
          </a:p>
          <a:p>
            <a:r>
              <a:rPr lang="zh-CN" altLang="en-US" dirty="0" smtClean="0"/>
              <a:t>将</a:t>
            </a:r>
            <a:r>
              <a:rPr lang="en-US" altLang="zh-CN" dirty="0" smtClean="0"/>
              <a:t>ECAL</a:t>
            </a:r>
            <a:r>
              <a:rPr lang="zh-CN" altLang="en-US" dirty="0" smtClean="0"/>
              <a:t>的搭建经验借鉴到</a:t>
            </a:r>
            <a:r>
              <a:rPr lang="en-US" altLang="zh-CN" dirty="0" smtClean="0"/>
              <a:t>AHCAL</a:t>
            </a:r>
            <a:r>
              <a:rPr lang="zh-CN" altLang="en-US" dirty="0" smtClean="0"/>
              <a:t>中</a:t>
            </a: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总结与展望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7243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5064"/>
            <a:ext cx="5876925" cy="709072"/>
          </a:xfrm>
        </p:spPr>
        <p:txBody>
          <a:bodyPr/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zh-CN" altLang="en-US" dirty="0" smtClean="0"/>
              <a:t>研究背景</a:t>
            </a:r>
            <a:endParaRPr lang="en-US" altLang="zh-CN" dirty="0" smtClean="0"/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ECAL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原型机搭建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ECAL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原型机测试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总结与展望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67D2-770C-4465-93D8-4CE52744FB41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36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775" y="135064"/>
            <a:ext cx="5876925" cy="709072"/>
          </a:xfrm>
        </p:spPr>
        <p:txBody>
          <a:bodyPr/>
          <a:lstStyle/>
          <a:p>
            <a:r>
              <a:rPr lang="zh-CN" altLang="en-US" dirty="0" smtClean="0"/>
              <a:t>希格斯粒子</a:t>
            </a:r>
            <a:r>
              <a:rPr lang="en-US" altLang="zh-CN" dirty="0" smtClean="0"/>
              <a:t>-Higgs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6725" y="1506124"/>
            <a:ext cx="7886700" cy="47676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 smtClean="0"/>
              <a:t>标准模型的最后一块拼图</a:t>
            </a:r>
            <a:endParaRPr lang="en-US" altLang="zh-CN" dirty="0" smtClean="0"/>
          </a:p>
          <a:p>
            <a:pPr lvl="1">
              <a:lnSpc>
                <a:spcPct val="100000"/>
              </a:lnSpc>
            </a:pPr>
            <a:r>
              <a:rPr lang="en-US" altLang="zh-CN" dirty="0" smtClean="0"/>
              <a:t>2012</a:t>
            </a:r>
            <a:r>
              <a:rPr lang="zh-CN" altLang="en-US" dirty="0" smtClean="0"/>
              <a:t>年于</a:t>
            </a:r>
            <a:r>
              <a:rPr lang="en-US" altLang="zh-CN" dirty="0" smtClean="0"/>
              <a:t>LHC</a:t>
            </a:r>
            <a:r>
              <a:rPr lang="zh-CN" altLang="en-US" dirty="0" smtClean="0"/>
              <a:t>被发现</a:t>
            </a:r>
            <a:endParaRPr lang="en-US" altLang="zh-CN" dirty="0" smtClean="0"/>
          </a:p>
          <a:p>
            <a:pPr lvl="1">
              <a:lnSpc>
                <a:spcPct val="100000"/>
              </a:lnSpc>
            </a:pPr>
            <a:r>
              <a:rPr lang="zh-CN" altLang="en-US" dirty="0"/>
              <a:t>标准模型的</a:t>
            </a:r>
            <a:r>
              <a:rPr lang="zh-CN" altLang="en-US" dirty="0" smtClean="0"/>
              <a:t>成功</a:t>
            </a:r>
            <a:endParaRPr lang="en-US" altLang="zh-CN" dirty="0" smtClean="0"/>
          </a:p>
          <a:p>
            <a:pPr lvl="1">
              <a:lnSpc>
                <a:spcPct val="100000"/>
              </a:lnSpc>
            </a:pPr>
            <a:r>
              <a:rPr lang="zh-CN" altLang="en-US" dirty="0" smtClean="0"/>
              <a:t>解释基本粒子质量来源</a:t>
            </a:r>
            <a:endParaRPr lang="en-US" altLang="zh-CN" dirty="0" smtClean="0"/>
          </a:p>
          <a:p>
            <a:pPr>
              <a:lnSpc>
                <a:spcPct val="100000"/>
              </a:lnSpc>
            </a:pPr>
            <a:r>
              <a:rPr lang="zh-CN" altLang="en-US" dirty="0" smtClean="0"/>
              <a:t>研究意义</a:t>
            </a:r>
            <a:endParaRPr lang="en-US" altLang="zh-CN" dirty="0" smtClean="0"/>
          </a:p>
          <a:p>
            <a:pPr lvl="1">
              <a:lnSpc>
                <a:spcPct val="100000"/>
              </a:lnSpc>
            </a:pPr>
            <a:r>
              <a:rPr lang="zh-CN" altLang="en-US" dirty="0" smtClean="0"/>
              <a:t>尚有很多性质需要测定</a:t>
            </a:r>
            <a:endParaRPr lang="en-US" altLang="zh-CN" dirty="0" smtClean="0"/>
          </a:p>
          <a:p>
            <a:pPr lvl="1">
              <a:lnSpc>
                <a:spcPct val="100000"/>
              </a:lnSpc>
            </a:pPr>
            <a:r>
              <a:rPr lang="zh-CN" altLang="en-US" dirty="0" smtClean="0"/>
              <a:t>寻找新物理</a:t>
            </a:r>
            <a:endParaRPr lang="en-US" altLang="zh-CN" dirty="0" smtClean="0"/>
          </a:p>
          <a:p>
            <a:pPr>
              <a:lnSpc>
                <a:spcPct val="100000"/>
              </a:lnSpc>
            </a:pPr>
            <a:r>
              <a:rPr lang="zh-CN" altLang="en-US" dirty="0" smtClean="0"/>
              <a:t>研究方法</a:t>
            </a:r>
            <a:endParaRPr lang="en-US" altLang="zh-CN" dirty="0" smtClean="0"/>
          </a:p>
          <a:p>
            <a:pPr lvl="1">
              <a:lnSpc>
                <a:spcPct val="100000"/>
              </a:lnSpc>
            </a:pPr>
            <a:r>
              <a:rPr lang="zh-CN" altLang="en-US" dirty="0"/>
              <a:t>粒子</a:t>
            </a:r>
            <a:r>
              <a:rPr lang="zh-CN" altLang="en-US" dirty="0" smtClean="0"/>
              <a:t>对撞机</a:t>
            </a:r>
            <a:endParaRPr lang="en-US" altLang="zh-CN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D1BB-D517-4FCE-BC19-D83CD8C83AC6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474553" y="628209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/>
              <a:t>质量测量</a:t>
            </a:r>
            <a:r>
              <a:rPr lang="zh-CN" altLang="en-US" b="1" dirty="0"/>
              <a:t>精度</a:t>
            </a:r>
            <a:r>
              <a:rPr lang="zh-CN" altLang="en-US" b="1" dirty="0" smtClean="0"/>
              <a:t>不断提升</a:t>
            </a:r>
            <a:endParaRPr lang="zh-CN" altLang="en-US" b="1" dirty="0"/>
          </a:p>
        </p:txBody>
      </p:sp>
      <p:pic>
        <p:nvPicPr>
          <p:cNvPr id="15" name="图片 14" descr="E:\Work_File\Papers\PHD Graduate\figure\SM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3241" y="1262635"/>
            <a:ext cx="3110184" cy="29755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椭圆 6"/>
          <p:cNvSpPr/>
          <p:nvPr/>
        </p:nvSpPr>
        <p:spPr>
          <a:xfrm>
            <a:off x="7662309" y="1822303"/>
            <a:ext cx="691116" cy="6911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3241" y="4246461"/>
            <a:ext cx="2955615" cy="213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56206" y="5403273"/>
            <a:ext cx="4272395" cy="844635"/>
          </a:xfrm>
          <a:prstGeom prst="rect">
            <a:avLst/>
          </a:prstGeom>
          <a:solidFill>
            <a:schemeClr val="accent4">
              <a:lumMod val="60000"/>
              <a:lumOff val="4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33350" y="116014"/>
            <a:ext cx="5876925" cy="709072"/>
          </a:xfrm>
        </p:spPr>
        <p:txBody>
          <a:bodyPr/>
          <a:lstStyle/>
          <a:p>
            <a:r>
              <a:rPr lang="zh-CN" altLang="en-US" dirty="0" smtClean="0"/>
              <a:t>环形正负电子对撞机</a:t>
            </a:r>
            <a:r>
              <a:rPr lang="en-US" altLang="zh-CN" dirty="0" smtClean="0"/>
              <a:t>-CEPC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52400" y="1143794"/>
            <a:ext cx="513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+mj-lt"/>
                <a:ea typeface="黑体" panose="02010609060101010101" pitchFamily="49" charset="-122"/>
              </a:rPr>
              <a:t>主要科学目标：希格斯粒子工厂</a:t>
            </a:r>
            <a:endParaRPr lang="zh-CN" altLang="en-US" sz="2400" b="1" dirty="0">
              <a:latin typeface="+mj-lt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4522933"/>
                  </p:ext>
                </p:extLst>
              </p:nvPr>
            </p:nvGraphicFramePr>
            <p:xfrm>
              <a:off x="471056" y="1844820"/>
              <a:ext cx="3667125" cy="196518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2384976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282149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327530"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>
                              <a:solidFill>
                                <a:schemeClr val="tx1"/>
                              </a:solidFill>
                            </a:rPr>
                            <a:t>主要参数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>
                              <a:solidFill>
                                <a:schemeClr val="tx1"/>
                              </a:solidFill>
                            </a:rPr>
                            <a:t>设计目标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761" marR="80761" marT="40380" marB="40380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27530"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/>
                            <a:t>对撞粒子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 smtClean="0"/>
                            <a:t>e+</a:t>
                          </a:r>
                          <a:r>
                            <a:rPr lang="en-US" altLang="zh-CN" sz="1600" baseline="0" dirty="0" smtClean="0"/>
                            <a:t> e-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2753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600" dirty="0" smtClean="0"/>
                            <a:t>质心能量</a:t>
                          </a:r>
                          <a:r>
                            <a:rPr lang="en-US" altLang="zh-CN" sz="1600" dirty="0" smtClean="0"/>
                            <a:t>(GeV)</a:t>
                          </a:r>
                          <a:endParaRPr lang="zh-CN" altLang="en-US" sz="1600" dirty="0" smtClean="0"/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 smtClean="0"/>
                            <a:t>240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27530"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/>
                            <a:t>加速结构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/>
                            <a:t>环形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extLst>
                      <a:ext uri="{0D108BD9-81ED-4DB2-BD59-A6C34878D82A}">
                        <a16:rowId xmlns:a16="http://schemas.microsoft.com/office/drawing/2014/main" xmlns="" val="4182616067"/>
                      </a:ext>
                    </a:extLst>
                  </a:tr>
                  <a:tr h="327530"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/>
                            <a:t>亮度（</a:t>
                          </a:r>
                          <a:r>
                            <a:rPr lang="en-US" altLang="zh-CN" sz="16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cm</a:t>
                          </a:r>
                          <a:r>
                            <a:rPr lang="en-US" altLang="zh-CN" sz="16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16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  <a:r>
                            <a:rPr lang="en-US" altLang="zh-CN" sz="16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lang="zh-CN" altLang="en-US" sz="1600" dirty="0" smtClean="0"/>
                            <a:t>）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2.62×10</a:t>
                          </a:r>
                          <a:r>
                            <a:rPr lang="en-US" altLang="zh-CN" sz="16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34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27530"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/>
                            <a:t>希格斯粒子生产数目</a:t>
                          </a:r>
                          <a:r>
                            <a:rPr lang="en-US" altLang="zh-CN" sz="1600" dirty="0" smtClean="0"/>
                            <a:t>/</a:t>
                          </a:r>
                          <a:r>
                            <a:rPr lang="zh-CN" altLang="en-US" sz="1600" dirty="0" smtClean="0"/>
                            <a:t>年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zh-CN" sz="1600" b="0" i="0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600" kern="120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+mn-lt"/>
                                        <a:ea typeface="+mn-ea"/>
                                        <a:cs typeface="+mn-cs"/>
                                      </a:rPr>
                                      <m:t>×</m:t>
                                    </m:r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4522933"/>
                  </p:ext>
                </p:extLst>
              </p:nvPr>
            </p:nvGraphicFramePr>
            <p:xfrm>
              <a:off x="471056" y="1844820"/>
              <a:ext cx="3667125" cy="196518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238497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8214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27530"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>
                              <a:solidFill>
                                <a:schemeClr val="tx1"/>
                              </a:solidFill>
                            </a:rPr>
                            <a:t>主要参数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>
                              <a:solidFill>
                                <a:schemeClr val="tx1"/>
                              </a:solidFill>
                            </a:rPr>
                            <a:t>设计目标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0761" marR="80761" marT="40380" marB="4038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7530"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/>
                            <a:t>对撞粒子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 smtClean="0"/>
                            <a:t>e+</a:t>
                          </a:r>
                          <a:r>
                            <a:rPr lang="en-US" altLang="zh-CN" sz="1600" baseline="0" dirty="0" smtClean="0"/>
                            <a:t> e-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753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600" dirty="0" smtClean="0"/>
                            <a:t>质心能量</a:t>
                          </a:r>
                          <a:r>
                            <a:rPr lang="en-US" altLang="zh-CN" sz="1600" dirty="0" smtClean="0"/>
                            <a:t>(GeV)</a:t>
                          </a:r>
                          <a:endParaRPr lang="zh-CN" altLang="en-US" sz="1600" dirty="0" smtClean="0"/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 smtClean="0"/>
                            <a:t>240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7530"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/>
                            <a:t>加速结构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/>
                            <a:t>环形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extLst>
                      <a:ext uri="{0D108BD9-81ED-4DB2-BD59-A6C34878D82A}">
                        <a16:rowId xmlns:a16="http://schemas.microsoft.com/office/drawing/2014/main" val="4182616067"/>
                      </a:ext>
                    </a:extLst>
                  </a:tr>
                  <a:tr h="327530"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/>
                            <a:t>亮度（</a:t>
                          </a:r>
                          <a:r>
                            <a:rPr lang="en-US" altLang="zh-CN" sz="16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cm</a:t>
                          </a:r>
                          <a:r>
                            <a:rPr lang="en-US" altLang="zh-CN" sz="16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US" altLang="zh-CN" sz="16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</a:t>
                          </a:r>
                          <a:r>
                            <a:rPr lang="en-US" altLang="zh-CN" sz="16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lang="zh-CN" altLang="en-US" sz="1600" dirty="0" smtClean="0"/>
                            <a:t>）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2.62×10</a:t>
                          </a:r>
                          <a:r>
                            <a:rPr lang="en-US" altLang="zh-CN" sz="16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34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7530">
                    <a:tc>
                      <a:txBody>
                        <a:bodyPr/>
                        <a:lstStyle/>
                        <a:p>
                          <a:r>
                            <a:rPr lang="zh-CN" altLang="en-US" sz="1600" dirty="0" smtClean="0"/>
                            <a:t>希格斯粒子生产数目</a:t>
                          </a:r>
                          <a:r>
                            <a:rPr lang="en-US" altLang="zh-CN" sz="1600" dirty="0" smtClean="0"/>
                            <a:t>/</a:t>
                          </a:r>
                          <a:r>
                            <a:rPr lang="zh-CN" altLang="en-US" sz="1600" dirty="0" smtClean="0"/>
                            <a:t>年</a:t>
                          </a:r>
                          <a:endParaRPr lang="zh-CN" altLang="en-US" sz="1600" dirty="0"/>
                        </a:p>
                      </a:txBody>
                      <a:tcPr marL="80761" marR="80761" marT="40380" marB="4038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0761" marR="80761" marT="40380" marB="40380">
                        <a:blipFill>
                          <a:blip r:embed="rId3"/>
                          <a:stretch>
                            <a:fillRect l="-186667" t="-503704" r="-952" b="-240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>
          <a:xfrm>
            <a:off x="0" y="6442696"/>
            <a:ext cx="2057400" cy="365125"/>
          </a:xfrm>
        </p:spPr>
        <p:txBody>
          <a:bodyPr/>
          <a:lstStyle/>
          <a:p>
            <a:fld id="{47D2C75B-8522-4869-825B-8656C44030E0}" type="datetime1">
              <a:rPr lang="zh-CN" altLang="en-US" smtClean="0"/>
              <a:t>2021/8/16</a:t>
            </a:fld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379" y="2807643"/>
            <a:ext cx="3814360" cy="239658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017587" y="5159911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耦合系数</a:t>
            </a:r>
            <a:r>
              <a:rPr lang="zh-CN" altLang="en-US" b="1" dirty="0" smtClean="0"/>
              <a:t>测量精度提升一个数量级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937041" y="4804984"/>
                <a:ext cx="31718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600MeV  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 </m:t>
                    </m:r>
                  </m:oMath>
                </a14:m>
                <a:r>
                  <a:rPr lang="en-US" altLang="zh-CN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140MeV</a:t>
                </a:r>
                <a:endPara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41" y="4804984"/>
                <a:ext cx="3171825" cy="461665"/>
              </a:xfrm>
              <a:prstGeom prst="rect">
                <a:avLst/>
              </a:prstGeom>
              <a:blipFill>
                <a:blip r:embed="rId5"/>
                <a:stretch>
                  <a:fillRect l="-3077" t="-10526" r="-192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1220356" y="456266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2012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3104612" y="45696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2020</a:t>
            </a:r>
            <a:endParaRPr lang="zh-CN" altLang="en-US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169756" y="4804115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LHC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933855" y="5527920"/>
            <a:ext cx="2920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5.9MeV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year)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31862" y="5646754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CEPC</a:t>
            </a:r>
            <a:endParaRPr lang="zh-CN" altLang="en-US" sz="2000" dirty="0"/>
          </a:p>
        </p:txBody>
      </p:sp>
      <p:pic>
        <p:nvPicPr>
          <p:cNvPr id="20" name="内容占位符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6250" y="2366313"/>
            <a:ext cx="3246168" cy="3161607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71499" y="4034223"/>
            <a:ext cx="3315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+mj-lt"/>
                <a:ea typeface="黑体" panose="02010609060101010101" pitchFamily="49" charset="-122"/>
              </a:rPr>
              <a:t>Higgs</a:t>
            </a:r>
            <a:r>
              <a:rPr lang="zh-CN" altLang="en-US" sz="2400" b="1" dirty="0" smtClean="0">
                <a:latin typeface="+mj-lt"/>
                <a:ea typeface="黑体" panose="02010609060101010101" pitchFamily="49" charset="-122"/>
              </a:rPr>
              <a:t>质量测量精度对比</a:t>
            </a:r>
            <a:endParaRPr lang="zh-CN" altLang="en-US" sz="2400" b="1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8750" y="4495888"/>
            <a:ext cx="4272395" cy="907385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/>
              <a:t>粒子流算法</a:t>
            </a:r>
            <a:r>
              <a:rPr lang="en-US" altLang="zh-CN" b="1" dirty="0" smtClean="0"/>
              <a:t>-PFA</a:t>
            </a:r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150140" y="1059277"/>
            <a:ext cx="8928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基本原理：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利用</a:t>
            </a:r>
            <a:r>
              <a:rPr lang="zh-CN" altLang="en-US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高位置分辨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探测器系统，将喷注内不同粒子分开测量，提高喷注能量分辨率。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8" y="3894052"/>
            <a:ext cx="2495313" cy="210303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264237" y="3493053"/>
            <a:ext cx="1512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latin typeface="+mj-lt"/>
                <a:ea typeface="黑体" panose="02010609060101010101" pitchFamily="49" charset="-122"/>
              </a:rPr>
              <a:t>传统量能器</a:t>
            </a:r>
            <a:endParaRPr lang="zh-CN" altLang="en-US" sz="2000" b="1" dirty="0">
              <a:latin typeface="+mj-lt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3117573" y="2438013"/>
                <a:ext cx="2515239" cy="3905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𝑱𝑬𝑻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𝑬𝑪𝑨𝑳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𝑯𝑪𝑨𝑳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573" y="2438013"/>
                <a:ext cx="2515239" cy="390556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3117573" y="4776486"/>
                <a:ext cx="2863027" cy="391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𝑱𝑬𝑻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CC36A3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</a:rPr>
                                <m:t>𝜸</m:t>
                              </m:r>
                            </m:sub>
                          </m:sSub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+</m:t>
                          </m:r>
                          <m:r>
                            <a:rPr lang="en-US" altLang="zh-CN" b="1" i="1" smtClean="0">
                              <a:solidFill>
                                <a:srgbClr val="CC36A3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CC36A3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𝑻𝑹𝑨𝑪𝑲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573" y="4776486"/>
                <a:ext cx="2863027" cy="391839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/>
        </p:nvSpPr>
        <p:spPr>
          <a:xfrm>
            <a:off x="952566" y="6043871"/>
            <a:ext cx="1853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latin typeface="+mj-lt"/>
                <a:ea typeface="黑体" panose="02010609060101010101" pitchFamily="49" charset="-122"/>
              </a:rPr>
              <a:t>成像型量能器</a:t>
            </a:r>
            <a:endParaRPr lang="zh-CN" altLang="en-US" sz="2000" b="1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296880" y="551070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C36A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径迹探测器高精度测量</a:t>
            </a:r>
            <a:endParaRPr lang="en-US" altLang="zh-CN" dirty="0" smtClean="0">
              <a:solidFill>
                <a:srgbClr val="CC36A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H="1" flipV="1">
            <a:off x="4785312" y="5168326"/>
            <a:ext cx="6350" cy="342382"/>
          </a:xfrm>
          <a:prstGeom prst="straightConnector1">
            <a:avLst/>
          </a:prstGeom>
          <a:ln w="31750">
            <a:solidFill>
              <a:srgbClr val="CC36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46" y="3425563"/>
            <a:ext cx="2475104" cy="1047714"/>
          </a:xfrm>
          <a:prstGeom prst="rect">
            <a:avLst/>
          </a:prstGeom>
        </p:spPr>
      </p:pic>
      <p:sp>
        <p:nvSpPr>
          <p:cNvPr id="29" name="任意多边形 28"/>
          <p:cNvSpPr/>
          <p:nvPr/>
        </p:nvSpPr>
        <p:spPr>
          <a:xfrm>
            <a:off x="3607387" y="2781300"/>
            <a:ext cx="619125" cy="657225"/>
          </a:xfrm>
          <a:custGeom>
            <a:avLst/>
            <a:gdLst>
              <a:gd name="connsiteX0" fmla="*/ 0 w 619125"/>
              <a:gd name="connsiteY0" fmla="*/ 657225 h 657225"/>
              <a:gd name="connsiteX1" fmla="*/ 19050 w 619125"/>
              <a:gd name="connsiteY1" fmla="*/ 495300 h 657225"/>
              <a:gd name="connsiteX2" fmla="*/ 28575 w 619125"/>
              <a:gd name="connsiteY2" fmla="*/ 466725 h 657225"/>
              <a:gd name="connsiteX3" fmla="*/ 38100 w 619125"/>
              <a:gd name="connsiteY3" fmla="*/ 428625 h 657225"/>
              <a:gd name="connsiteX4" fmla="*/ 47625 w 619125"/>
              <a:gd name="connsiteY4" fmla="*/ 400050 h 657225"/>
              <a:gd name="connsiteX5" fmla="*/ 142875 w 619125"/>
              <a:gd name="connsiteY5" fmla="*/ 304800 h 657225"/>
              <a:gd name="connsiteX6" fmla="*/ 190500 w 619125"/>
              <a:gd name="connsiteY6" fmla="*/ 295275 h 657225"/>
              <a:gd name="connsiteX7" fmla="*/ 390525 w 619125"/>
              <a:gd name="connsiteY7" fmla="*/ 266700 h 657225"/>
              <a:gd name="connsiteX8" fmla="*/ 428625 w 619125"/>
              <a:gd name="connsiteY8" fmla="*/ 247650 h 657225"/>
              <a:gd name="connsiteX9" fmla="*/ 457200 w 619125"/>
              <a:gd name="connsiteY9" fmla="*/ 238125 h 657225"/>
              <a:gd name="connsiteX10" fmla="*/ 542925 w 619125"/>
              <a:gd name="connsiteY10" fmla="*/ 161925 h 657225"/>
              <a:gd name="connsiteX11" fmla="*/ 581025 w 619125"/>
              <a:gd name="connsiteY11" fmla="*/ 104775 h 657225"/>
              <a:gd name="connsiteX12" fmla="*/ 609600 w 619125"/>
              <a:gd name="connsiteY12" fmla="*/ 28575 h 657225"/>
              <a:gd name="connsiteX13" fmla="*/ 619125 w 619125"/>
              <a:gd name="connsiteY13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9125" h="657225">
                <a:moveTo>
                  <a:pt x="0" y="657225"/>
                </a:moveTo>
                <a:cubicBezTo>
                  <a:pt x="25308" y="530686"/>
                  <a:pt x="-11384" y="723559"/>
                  <a:pt x="19050" y="495300"/>
                </a:cubicBezTo>
                <a:cubicBezTo>
                  <a:pt x="20377" y="485348"/>
                  <a:pt x="25817" y="476379"/>
                  <a:pt x="28575" y="466725"/>
                </a:cubicBezTo>
                <a:cubicBezTo>
                  <a:pt x="32171" y="454138"/>
                  <a:pt x="34504" y="441212"/>
                  <a:pt x="38100" y="428625"/>
                </a:cubicBezTo>
                <a:cubicBezTo>
                  <a:pt x="40858" y="418971"/>
                  <a:pt x="42749" y="408827"/>
                  <a:pt x="47625" y="400050"/>
                </a:cubicBezTo>
                <a:cubicBezTo>
                  <a:pt x="66675" y="365760"/>
                  <a:pt x="98425" y="313690"/>
                  <a:pt x="142875" y="304800"/>
                </a:cubicBezTo>
                <a:cubicBezTo>
                  <a:pt x="158750" y="301625"/>
                  <a:pt x="174881" y="299535"/>
                  <a:pt x="190500" y="295275"/>
                </a:cubicBezTo>
                <a:cubicBezTo>
                  <a:pt x="323058" y="259123"/>
                  <a:pt x="156003" y="282335"/>
                  <a:pt x="390525" y="266700"/>
                </a:cubicBezTo>
                <a:cubicBezTo>
                  <a:pt x="403225" y="260350"/>
                  <a:pt x="415574" y="253243"/>
                  <a:pt x="428625" y="247650"/>
                </a:cubicBezTo>
                <a:cubicBezTo>
                  <a:pt x="437853" y="243695"/>
                  <a:pt x="448220" y="242615"/>
                  <a:pt x="457200" y="238125"/>
                </a:cubicBezTo>
                <a:cubicBezTo>
                  <a:pt x="485831" y="223810"/>
                  <a:pt x="530303" y="180858"/>
                  <a:pt x="542925" y="161925"/>
                </a:cubicBezTo>
                <a:lnTo>
                  <a:pt x="581025" y="104775"/>
                </a:lnTo>
                <a:cubicBezTo>
                  <a:pt x="599402" y="12891"/>
                  <a:pt x="576898" y="93979"/>
                  <a:pt x="609600" y="28575"/>
                </a:cubicBezTo>
                <a:cubicBezTo>
                  <a:pt x="614090" y="19595"/>
                  <a:pt x="619125" y="0"/>
                  <a:pt x="619125" y="0"/>
                </a:cubicBezTo>
              </a:path>
            </a:pathLst>
          </a:custGeom>
          <a:noFill/>
          <a:ln w="25400">
            <a:solidFill>
              <a:srgbClr val="FF0000"/>
            </a:solidFill>
            <a:headEnd type="none" w="sm" len="sm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>
            <a:off x="4340812" y="2838450"/>
            <a:ext cx="118153" cy="609600"/>
          </a:xfrm>
          <a:custGeom>
            <a:avLst/>
            <a:gdLst>
              <a:gd name="connsiteX0" fmla="*/ 95250 w 118153"/>
              <a:gd name="connsiteY0" fmla="*/ 609600 h 609600"/>
              <a:gd name="connsiteX1" fmla="*/ 114300 w 118153"/>
              <a:gd name="connsiteY1" fmla="*/ 561975 h 609600"/>
              <a:gd name="connsiteX2" fmla="*/ 85725 w 118153"/>
              <a:gd name="connsiteY2" fmla="*/ 142875 h 609600"/>
              <a:gd name="connsiteX3" fmla="*/ 76200 w 118153"/>
              <a:gd name="connsiteY3" fmla="*/ 114300 h 609600"/>
              <a:gd name="connsiteX4" fmla="*/ 38100 w 118153"/>
              <a:gd name="connsiteY4" fmla="*/ 57150 h 609600"/>
              <a:gd name="connsiteX5" fmla="*/ 28575 w 118153"/>
              <a:gd name="connsiteY5" fmla="*/ 28575 h 609600"/>
              <a:gd name="connsiteX6" fmla="*/ 0 w 118153"/>
              <a:gd name="connsiteY6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53" h="609600">
                <a:moveTo>
                  <a:pt x="95250" y="609600"/>
                </a:moveTo>
                <a:cubicBezTo>
                  <a:pt x="101600" y="593725"/>
                  <a:pt x="113883" y="579068"/>
                  <a:pt x="114300" y="561975"/>
                </a:cubicBezTo>
                <a:cubicBezTo>
                  <a:pt x="117345" y="437110"/>
                  <a:pt x="129463" y="274088"/>
                  <a:pt x="85725" y="142875"/>
                </a:cubicBezTo>
                <a:cubicBezTo>
                  <a:pt x="82550" y="133350"/>
                  <a:pt x="81076" y="123077"/>
                  <a:pt x="76200" y="114300"/>
                </a:cubicBezTo>
                <a:cubicBezTo>
                  <a:pt x="65081" y="94286"/>
                  <a:pt x="45340" y="78870"/>
                  <a:pt x="38100" y="57150"/>
                </a:cubicBezTo>
                <a:cubicBezTo>
                  <a:pt x="34925" y="47625"/>
                  <a:pt x="34144" y="36929"/>
                  <a:pt x="28575" y="28575"/>
                </a:cubicBezTo>
                <a:cubicBezTo>
                  <a:pt x="21103" y="17367"/>
                  <a:pt x="0" y="0"/>
                  <a:pt x="0" y="0"/>
                </a:cubicBezTo>
              </a:path>
            </a:pathLst>
          </a:custGeom>
          <a:noFill/>
          <a:ln w="25400">
            <a:solidFill>
              <a:srgbClr val="CC36A3"/>
            </a:solidFill>
            <a:headEnd type="none" w="sm" len="sm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>
            <a:off x="4455112" y="2781300"/>
            <a:ext cx="676275" cy="628650"/>
          </a:xfrm>
          <a:custGeom>
            <a:avLst/>
            <a:gdLst>
              <a:gd name="connsiteX0" fmla="*/ 0 w 676275"/>
              <a:gd name="connsiteY0" fmla="*/ 628650 h 628650"/>
              <a:gd name="connsiteX1" fmla="*/ 209550 w 676275"/>
              <a:gd name="connsiteY1" fmla="*/ 257175 h 628650"/>
              <a:gd name="connsiteX2" fmla="*/ 238125 w 676275"/>
              <a:gd name="connsiteY2" fmla="*/ 238125 h 628650"/>
              <a:gd name="connsiteX3" fmla="*/ 295275 w 676275"/>
              <a:gd name="connsiteY3" fmla="*/ 219075 h 628650"/>
              <a:gd name="connsiteX4" fmla="*/ 323850 w 676275"/>
              <a:gd name="connsiteY4" fmla="*/ 200025 h 628650"/>
              <a:gd name="connsiteX5" fmla="*/ 361950 w 676275"/>
              <a:gd name="connsiteY5" fmla="*/ 190500 h 628650"/>
              <a:gd name="connsiteX6" fmla="*/ 419100 w 676275"/>
              <a:gd name="connsiteY6" fmla="*/ 171450 h 628650"/>
              <a:gd name="connsiteX7" fmla="*/ 495300 w 676275"/>
              <a:gd name="connsiteY7" fmla="*/ 142875 h 628650"/>
              <a:gd name="connsiteX8" fmla="*/ 523875 w 676275"/>
              <a:gd name="connsiteY8" fmla="*/ 133350 h 628650"/>
              <a:gd name="connsiteX9" fmla="*/ 552450 w 676275"/>
              <a:gd name="connsiteY9" fmla="*/ 114300 h 628650"/>
              <a:gd name="connsiteX10" fmla="*/ 581025 w 676275"/>
              <a:gd name="connsiteY10" fmla="*/ 104775 h 628650"/>
              <a:gd name="connsiteX11" fmla="*/ 666750 w 676275"/>
              <a:gd name="connsiteY11" fmla="*/ 19050 h 628650"/>
              <a:gd name="connsiteX12" fmla="*/ 676275 w 676275"/>
              <a:gd name="connsiteY12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6275" h="628650">
                <a:moveTo>
                  <a:pt x="0" y="628650"/>
                </a:moveTo>
                <a:cubicBezTo>
                  <a:pt x="20184" y="587021"/>
                  <a:pt x="103374" y="327959"/>
                  <a:pt x="209550" y="257175"/>
                </a:cubicBezTo>
                <a:cubicBezTo>
                  <a:pt x="219075" y="250825"/>
                  <a:pt x="227664" y="242774"/>
                  <a:pt x="238125" y="238125"/>
                </a:cubicBezTo>
                <a:cubicBezTo>
                  <a:pt x="256475" y="229970"/>
                  <a:pt x="278567" y="230214"/>
                  <a:pt x="295275" y="219075"/>
                </a:cubicBezTo>
                <a:cubicBezTo>
                  <a:pt x="304800" y="212725"/>
                  <a:pt x="313328" y="204534"/>
                  <a:pt x="323850" y="200025"/>
                </a:cubicBezTo>
                <a:cubicBezTo>
                  <a:pt x="335882" y="194868"/>
                  <a:pt x="349411" y="194262"/>
                  <a:pt x="361950" y="190500"/>
                </a:cubicBezTo>
                <a:cubicBezTo>
                  <a:pt x="381184" y="184730"/>
                  <a:pt x="400050" y="177800"/>
                  <a:pt x="419100" y="171450"/>
                </a:cubicBezTo>
                <a:cubicBezTo>
                  <a:pt x="483960" y="149830"/>
                  <a:pt x="404185" y="177043"/>
                  <a:pt x="495300" y="142875"/>
                </a:cubicBezTo>
                <a:cubicBezTo>
                  <a:pt x="504701" y="139350"/>
                  <a:pt x="514895" y="137840"/>
                  <a:pt x="523875" y="133350"/>
                </a:cubicBezTo>
                <a:cubicBezTo>
                  <a:pt x="534114" y="128230"/>
                  <a:pt x="542211" y="119420"/>
                  <a:pt x="552450" y="114300"/>
                </a:cubicBezTo>
                <a:cubicBezTo>
                  <a:pt x="561430" y="109810"/>
                  <a:pt x="572045" y="109265"/>
                  <a:pt x="581025" y="104775"/>
                </a:cubicBezTo>
                <a:cubicBezTo>
                  <a:pt x="616980" y="86798"/>
                  <a:pt x="645021" y="51643"/>
                  <a:pt x="666750" y="19050"/>
                </a:cubicBezTo>
                <a:cubicBezTo>
                  <a:pt x="670688" y="13143"/>
                  <a:pt x="673100" y="6350"/>
                  <a:pt x="676275" y="0"/>
                </a:cubicBezTo>
              </a:path>
            </a:pathLst>
          </a:custGeom>
          <a:noFill/>
          <a:ln w="25400">
            <a:solidFill>
              <a:srgbClr val="CC36A3"/>
            </a:solidFill>
            <a:headEnd type="none" w="sm" len="sm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 32"/>
          <p:cNvSpPr/>
          <p:nvPr/>
        </p:nvSpPr>
        <p:spPr>
          <a:xfrm>
            <a:off x="5140736" y="2838450"/>
            <a:ext cx="120826" cy="603250"/>
          </a:xfrm>
          <a:custGeom>
            <a:avLst/>
            <a:gdLst>
              <a:gd name="connsiteX0" fmla="*/ 120826 w 120826"/>
              <a:gd name="connsiteY0" fmla="*/ 603250 h 603250"/>
              <a:gd name="connsiteX1" fmla="*/ 38276 w 120826"/>
              <a:gd name="connsiteY1" fmla="*/ 476250 h 603250"/>
              <a:gd name="connsiteX2" fmla="*/ 31926 w 120826"/>
              <a:gd name="connsiteY2" fmla="*/ 431800 h 603250"/>
              <a:gd name="connsiteX3" fmla="*/ 25576 w 120826"/>
              <a:gd name="connsiteY3" fmla="*/ 203200 h 603250"/>
              <a:gd name="connsiteX4" fmla="*/ 19226 w 120826"/>
              <a:gd name="connsiteY4" fmla="*/ 139700 h 603250"/>
              <a:gd name="connsiteX5" fmla="*/ 6526 w 120826"/>
              <a:gd name="connsiteY5" fmla="*/ 95250 h 603250"/>
              <a:gd name="connsiteX6" fmla="*/ 176 w 120826"/>
              <a:gd name="connsiteY6" fmla="*/ 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826" h="603250">
                <a:moveTo>
                  <a:pt x="120826" y="603250"/>
                </a:moveTo>
                <a:cubicBezTo>
                  <a:pt x="93309" y="560917"/>
                  <a:pt x="61518" y="521073"/>
                  <a:pt x="38276" y="476250"/>
                </a:cubicBezTo>
                <a:cubicBezTo>
                  <a:pt x="31386" y="462963"/>
                  <a:pt x="32621" y="446751"/>
                  <a:pt x="31926" y="431800"/>
                </a:cubicBezTo>
                <a:cubicBezTo>
                  <a:pt x="28384" y="355653"/>
                  <a:pt x="28887" y="279357"/>
                  <a:pt x="25576" y="203200"/>
                </a:cubicBezTo>
                <a:cubicBezTo>
                  <a:pt x="24652" y="181948"/>
                  <a:pt x="22234" y="160758"/>
                  <a:pt x="19226" y="139700"/>
                </a:cubicBezTo>
                <a:cubicBezTo>
                  <a:pt x="17233" y="125747"/>
                  <a:pt x="11049" y="108820"/>
                  <a:pt x="6526" y="95250"/>
                </a:cubicBezTo>
                <a:cubicBezTo>
                  <a:pt x="-1662" y="29748"/>
                  <a:pt x="176" y="61515"/>
                  <a:pt x="176" y="0"/>
                </a:cubicBezTo>
              </a:path>
            </a:pathLst>
          </a:custGeom>
          <a:noFill/>
          <a:ln w="25400">
            <a:solidFill>
              <a:schemeClr val="accent4">
                <a:lumMod val="75000"/>
              </a:schemeClr>
            </a:solidFill>
            <a:headEnd type="none" w="sm" len="sm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 35"/>
          <p:cNvSpPr/>
          <p:nvPr/>
        </p:nvSpPr>
        <p:spPr>
          <a:xfrm>
            <a:off x="3663375" y="4533900"/>
            <a:ext cx="420313" cy="333375"/>
          </a:xfrm>
          <a:custGeom>
            <a:avLst/>
            <a:gdLst>
              <a:gd name="connsiteX0" fmla="*/ 1162 w 420313"/>
              <a:gd name="connsiteY0" fmla="*/ 0 h 333375"/>
              <a:gd name="connsiteX1" fmla="*/ 10687 w 420313"/>
              <a:gd name="connsiteY1" fmla="*/ 133350 h 333375"/>
              <a:gd name="connsiteX2" fmla="*/ 67837 w 420313"/>
              <a:gd name="connsiteY2" fmla="*/ 142875 h 333375"/>
              <a:gd name="connsiteX3" fmla="*/ 182137 w 420313"/>
              <a:gd name="connsiteY3" fmla="*/ 152400 h 333375"/>
              <a:gd name="connsiteX4" fmla="*/ 210712 w 420313"/>
              <a:gd name="connsiteY4" fmla="*/ 161925 h 333375"/>
              <a:gd name="connsiteX5" fmla="*/ 315487 w 420313"/>
              <a:gd name="connsiteY5" fmla="*/ 190500 h 333375"/>
              <a:gd name="connsiteX6" fmla="*/ 382162 w 420313"/>
              <a:gd name="connsiteY6" fmla="*/ 228600 h 333375"/>
              <a:gd name="connsiteX7" fmla="*/ 401212 w 420313"/>
              <a:gd name="connsiteY7" fmla="*/ 257175 h 333375"/>
              <a:gd name="connsiteX8" fmla="*/ 420262 w 420313"/>
              <a:gd name="connsiteY8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313" h="333375">
                <a:moveTo>
                  <a:pt x="1162" y="0"/>
                </a:moveTo>
                <a:cubicBezTo>
                  <a:pt x="4337" y="44450"/>
                  <a:pt x="-8158" y="92968"/>
                  <a:pt x="10687" y="133350"/>
                </a:cubicBezTo>
                <a:cubicBezTo>
                  <a:pt x="18854" y="150851"/>
                  <a:pt x="48642" y="140742"/>
                  <a:pt x="67837" y="142875"/>
                </a:cubicBezTo>
                <a:cubicBezTo>
                  <a:pt x="105835" y="147097"/>
                  <a:pt x="144037" y="149225"/>
                  <a:pt x="182137" y="152400"/>
                </a:cubicBezTo>
                <a:cubicBezTo>
                  <a:pt x="191662" y="155575"/>
                  <a:pt x="201026" y="159283"/>
                  <a:pt x="210712" y="161925"/>
                </a:cubicBezTo>
                <a:cubicBezTo>
                  <a:pt x="224067" y="165567"/>
                  <a:pt x="289909" y="179538"/>
                  <a:pt x="315487" y="190500"/>
                </a:cubicBezTo>
                <a:cubicBezTo>
                  <a:pt x="349324" y="205002"/>
                  <a:pt x="353464" y="209468"/>
                  <a:pt x="382162" y="228600"/>
                </a:cubicBezTo>
                <a:cubicBezTo>
                  <a:pt x="388512" y="238125"/>
                  <a:pt x="396563" y="246714"/>
                  <a:pt x="401212" y="257175"/>
                </a:cubicBezTo>
                <a:cubicBezTo>
                  <a:pt x="422270" y="304556"/>
                  <a:pt x="420262" y="299239"/>
                  <a:pt x="420262" y="333375"/>
                </a:cubicBezTo>
              </a:path>
            </a:pathLst>
          </a:custGeom>
          <a:noFill/>
          <a:ln w="25400">
            <a:solidFill>
              <a:srgbClr val="FF0000"/>
            </a:solidFill>
            <a:headEnd type="none" w="sm" len="sm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>
            <a:off x="4540448" y="4495800"/>
            <a:ext cx="267789" cy="390525"/>
          </a:xfrm>
          <a:custGeom>
            <a:avLst/>
            <a:gdLst>
              <a:gd name="connsiteX0" fmla="*/ 19439 w 267789"/>
              <a:gd name="connsiteY0" fmla="*/ 0 h 390525"/>
              <a:gd name="connsiteX1" fmla="*/ 389 w 267789"/>
              <a:gd name="connsiteY1" fmla="*/ 47625 h 390525"/>
              <a:gd name="connsiteX2" fmla="*/ 67064 w 267789"/>
              <a:gd name="connsiteY2" fmla="*/ 133350 h 390525"/>
              <a:gd name="connsiteX3" fmla="*/ 105164 w 267789"/>
              <a:gd name="connsiteY3" fmla="*/ 161925 h 390525"/>
              <a:gd name="connsiteX4" fmla="*/ 143264 w 267789"/>
              <a:gd name="connsiteY4" fmla="*/ 171450 h 390525"/>
              <a:gd name="connsiteX5" fmla="*/ 228989 w 267789"/>
              <a:gd name="connsiteY5" fmla="*/ 238125 h 390525"/>
              <a:gd name="connsiteX6" fmla="*/ 257564 w 267789"/>
              <a:gd name="connsiteY6" fmla="*/ 314325 h 390525"/>
              <a:gd name="connsiteX7" fmla="*/ 267089 w 267789"/>
              <a:gd name="connsiteY7" fmla="*/ 352425 h 390525"/>
              <a:gd name="connsiteX8" fmla="*/ 267089 w 267789"/>
              <a:gd name="connsiteY8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789" h="390525">
                <a:moveTo>
                  <a:pt x="19439" y="0"/>
                </a:moveTo>
                <a:cubicBezTo>
                  <a:pt x="13089" y="15875"/>
                  <a:pt x="-2670" y="30803"/>
                  <a:pt x="389" y="47625"/>
                </a:cubicBezTo>
                <a:cubicBezTo>
                  <a:pt x="4358" y="69454"/>
                  <a:pt x="46777" y="115961"/>
                  <a:pt x="67064" y="133350"/>
                </a:cubicBezTo>
                <a:cubicBezTo>
                  <a:pt x="79117" y="143681"/>
                  <a:pt x="90965" y="154825"/>
                  <a:pt x="105164" y="161925"/>
                </a:cubicBezTo>
                <a:cubicBezTo>
                  <a:pt x="116873" y="167779"/>
                  <a:pt x="130564" y="168275"/>
                  <a:pt x="143264" y="171450"/>
                </a:cubicBezTo>
                <a:cubicBezTo>
                  <a:pt x="211622" y="217022"/>
                  <a:pt x="184225" y="193361"/>
                  <a:pt x="228989" y="238125"/>
                </a:cubicBezTo>
                <a:cubicBezTo>
                  <a:pt x="239054" y="263287"/>
                  <a:pt x="250098" y="288194"/>
                  <a:pt x="257564" y="314325"/>
                </a:cubicBezTo>
                <a:cubicBezTo>
                  <a:pt x="261160" y="326912"/>
                  <a:pt x="265465" y="339435"/>
                  <a:pt x="267089" y="352425"/>
                </a:cubicBezTo>
                <a:cubicBezTo>
                  <a:pt x="268664" y="365027"/>
                  <a:pt x="267089" y="377825"/>
                  <a:pt x="267089" y="390525"/>
                </a:cubicBezTo>
              </a:path>
            </a:pathLst>
          </a:custGeom>
          <a:noFill/>
          <a:ln w="25400">
            <a:solidFill>
              <a:srgbClr val="CC36A3"/>
            </a:solidFill>
            <a:headEnd type="none" w="sm" len="sm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>
            <a:off x="5369512" y="4486275"/>
            <a:ext cx="238338" cy="409575"/>
          </a:xfrm>
          <a:custGeom>
            <a:avLst/>
            <a:gdLst>
              <a:gd name="connsiteX0" fmla="*/ 0 w 238338"/>
              <a:gd name="connsiteY0" fmla="*/ 0 h 409575"/>
              <a:gd name="connsiteX1" fmla="*/ 142875 w 238338"/>
              <a:gd name="connsiteY1" fmla="*/ 219075 h 409575"/>
              <a:gd name="connsiteX2" fmla="*/ 171450 w 238338"/>
              <a:gd name="connsiteY2" fmla="*/ 247650 h 409575"/>
              <a:gd name="connsiteX3" fmla="*/ 209550 w 238338"/>
              <a:gd name="connsiteY3" fmla="*/ 295275 h 409575"/>
              <a:gd name="connsiteX4" fmla="*/ 228600 w 238338"/>
              <a:gd name="connsiteY4" fmla="*/ 323850 h 409575"/>
              <a:gd name="connsiteX5" fmla="*/ 238125 w 238338"/>
              <a:gd name="connsiteY5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338" h="409575">
                <a:moveTo>
                  <a:pt x="0" y="0"/>
                </a:moveTo>
                <a:cubicBezTo>
                  <a:pt x="47625" y="73025"/>
                  <a:pt x="93250" y="147394"/>
                  <a:pt x="142875" y="219075"/>
                </a:cubicBezTo>
                <a:cubicBezTo>
                  <a:pt x="150542" y="230150"/>
                  <a:pt x="163978" y="236442"/>
                  <a:pt x="171450" y="247650"/>
                </a:cubicBezTo>
                <a:cubicBezTo>
                  <a:pt x="208256" y="302859"/>
                  <a:pt x="145643" y="252670"/>
                  <a:pt x="209550" y="295275"/>
                </a:cubicBezTo>
                <a:cubicBezTo>
                  <a:pt x="215900" y="304800"/>
                  <a:pt x="224580" y="313131"/>
                  <a:pt x="228600" y="323850"/>
                </a:cubicBezTo>
                <a:cubicBezTo>
                  <a:pt x="240616" y="355892"/>
                  <a:pt x="238125" y="377279"/>
                  <a:pt x="238125" y="409575"/>
                </a:cubicBezTo>
              </a:path>
            </a:pathLst>
          </a:custGeom>
          <a:noFill/>
          <a:ln w="25400">
            <a:solidFill>
              <a:schemeClr val="accent4">
                <a:lumMod val="75000"/>
              </a:schemeClr>
            </a:solidFill>
            <a:headEnd type="none" w="sm" len="sm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9811" y="1770147"/>
            <a:ext cx="2103053" cy="211120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0713" y="4141526"/>
            <a:ext cx="2102400" cy="210240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7793207" y="2207180"/>
            <a:ext cx="573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ZZ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4" name="直接箭头连接符 43"/>
          <p:cNvCxnSpPr/>
          <p:nvPr/>
        </p:nvCxnSpPr>
        <p:spPr bwMode="auto">
          <a:xfrm flipV="1">
            <a:off x="3198183" y="2438013"/>
            <a:ext cx="2782417" cy="73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直接箭头连接符 44"/>
          <p:cNvCxnSpPr/>
          <p:nvPr/>
        </p:nvCxnSpPr>
        <p:spPr bwMode="auto">
          <a:xfrm flipV="1">
            <a:off x="3248646" y="5168325"/>
            <a:ext cx="2731954" cy="69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文本框 47"/>
          <p:cNvSpPr txBox="1"/>
          <p:nvPr/>
        </p:nvSpPr>
        <p:spPr>
          <a:xfrm>
            <a:off x="6662102" y="3179117"/>
            <a:ext cx="792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WW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/>
              <p:cNvSpPr txBox="1"/>
              <p:nvPr/>
            </p:nvSpPr>
            <p:spPr>
              <a:xfrm>
                <a:off x="6459915" y="1740585"/>
                <a:ext cx="1989968" cy="395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60%/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radPr>
                      <m:deg/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𝐸</m:t>
                        </m:r>
                      </m:e>
                    </m:rad>
                  </m:oMath>
                </a14:m>
                <a:r>
                  <a:rPr lang="zh-CN" altLang="en-US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无法</a:t>
                </a:r>
                <a:r>
                  <a:rPr lang="zh-CN" altLang="en-US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分辨</a:t>
                </a:r>
              </a:p>
            </p:txBody>
          </p:sp>
        </mc:Choice>
        <mc:Fallback xmlns="">
          <p:sp>
            <p:nvSpPr>
              <p:cNvPr id="49" name="文本框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915" y="1740585"/>
                <a:ext cx="1989968" cy="395429"/>
              </a:xfrm>
              <a:prstGeom prst="rect">
                <a:avLst/>
              </a:prstGeom>
              <a:blipFill>
                <a:blip r:embed="rId10"/>
                <a:stretch>
                  <a:fillRect l="-2761" t="-6250" r="-1840" b="-218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矩形 50"/>
          <p:cNvSpPr/>
          <p:nvPr/>
        </p:nvSpPr>
        <p:spPr>
          <a:xfrm>
            <a:off x="6359237" y="6216979"/>
            <a:ext cx="2164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+mj-lt"/>
                <a:ea typeface="黑体" panose="02010609060101010101" pitchFamily="49" charset="-122"/>
              </a:rPr>
              <a:t>WW</a:t>
            </a:r>
            <a:r>
              <a:rPr lang="zh-CN" altLang="en-US" sz="2000" b="1" dirty="0" smtClean="0">
                <a:latin typeface="+mj-lt"/>
                <a:ea typeface="黑体" panose="02010609060101010101" pitchFamily="49" charset="-122"/>
              </a:rPr>
              <a:t>、</a:t>
            </a:r>
            <a:r>
              <a:rPr lang="en-US" altLang="zh-CN" sz="2000" b="1" dirty="0" smtClean="0">
                <a:latin typeface="+mj-lt"/>
                <a:ea typeface="黑体" panose="02010609060101010101" pitchFamily="49" charset="-122"/>
              </a:rPr>
              <a:t>ZZ</a:t>
            </a:r>
            <a:r>
              <a:rPr lang="zh-CN" altLang="en-US" sz="2000" b="1" dirty="0" smtClean="0">
                <a:latin typeface="+mj-lt"/>
                <a:ea typeface="黑体" panose="02010609060101010101" pitchFamily="49" charset="-122"/>
              </a:rPr>
              <a:t>重建模拟</a:t>
            </a:r>
            <a:endParaRPr lang="zh-CN" altLang="en-US" sz="2000" b="1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3296880" y="616060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通道数量急剧上升！</a:t>
            </a:r>
            <a:endParaRPr lang="en-US" altLang="zh-CN" sz="24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" name="右箭头 53"/>
          <p:cNvSpPr/>
          <p:nvPr/>
        </p:nvSpPr>
        <p:spPr>
          <a:xfrm rot="1093766">
            <a:off x="2995759" y="5926289"/>
            <a:ext cx="349877" cy="581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日期占位符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E5B8-6BCB-45FD-BED5-C76475FE2BBF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6" name="灯片编号占位符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5" r="7230" b="22219"/>
          <a:stretch/>
        </p:blipFill>
        <p:spPr bwMode="auto">
          <a:xfrm>
            <a:off x="213665" y="1864512"/>
            <a:ext cx="2841262" cy="162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816074" y="517184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27%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802317" y="513477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CC36A3"/>
                </a:solidFill>
              </a:rPr>
              <a:t>62%</a:t>
            </a:r>
            <a:endParaRPr lang="zh-CN" altLang="en-US" dirty="0">
              <a:solidFill>
                <a:srgbClr val="CC36A3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5375044" y="513440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BF9000"/>
                </a:solidFill>
              </a:rPr>
              <a:t>10%</a:t>
            </a:r>
            <a:endParaRPr lang="zh-CN" altLang="en-US" dirty="0">
              <a:solidFill>
                <a:srgbClr val="BF9000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662102" y="5612983"/>
            <a:ext cx="792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WW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793207" y="4574298"/>
            <a:ext cx="573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ZZ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/>
              <p:cNvSpPr txBox="1"/>
              <p:nvPr/>
            </p:nvSpPr>
            <p:spPr>
              <a:xfrm>
                <a:off x="6607795" y="4076430"/>
                <a:ext cx="1759136" cy="395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30%/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radPr>
                      <m:deg/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𝐸</m:t>
                        </m:r>
                      </m:e>
                    </m:rad>
                  </m:oMath>
                </a14:m>
                <a:r>
                  <a:rPr lang="zh-CN" altLang="en-US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可</a:t>
                </a:r>
                <a:r>
                  <a:rPr lang="zh-CN" altLang="en-US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分辨</a:t>
                </a:r>
                <a:endParaRPr lang="zh-CN" altLang="en-US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2" name="文本框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795" y="4076430"/>
                <a:ext cx="1759136" cy="395429"/>
              </a:xfrm>
              <a:prstGeom prst="rect">
                <a:avLst/>
              </a:prstGeom>
              <a:blipFill>
                <a:blip r:embed="rId12"/>
                <a:stretch>
                  <a:fillRect l="-3114" t="-6154" r="-173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任意形状 2"/>
          <p:cNvSpPr/>
          <p:nvPr/>
        </p:nvSpPr>
        <p:spPr>
          <a:xfrm>
            <a:off x="4521200" y="2844800"/>
            <a:ext cx="731520" cy="589280"/>
          </a:xfrm>
          <a:custGeom>
            <a:avLst/>
            <a:gdLst>
              <a:gd name="connsiteX0" fmla="*/ 731520 w 731520"/>
              <a:gd name="connsiteY0" fmla="*/ 589280 h 589280"/>
              <a:gd name="connsiteX1" fmla="*/ 406400 w 731520"/>
              <a:gd name="connsiteY1" fmla="*/ 233680 h 589280"/>
              <a:gd name="connsiteX2" fmla="*/ 0 w 731520"/>
              <a:gd name="connsiteY2" fmla="*/ 0 h 5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589280">
                <a:moveTo>
                  <a:pt x="731520" y="589280"/>
                </a:moveTo>
                <a:cubicBezTo>
                  <a:pt x="629920" y="460586"/>
                  <a:pt x="528320" y="331893"/>
                  <a:pt x="406400" y="233680"/>
                </a:cubicBezTo>
                <a:cubicBezTo>
                  <a:pt x="284480" y="135467"/>
                  <a:pt x="0" y="0"/>
                  <a:pt x="0" y="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531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PFA</a:t>
            </a:r>
            <a:r>
              <a:rPr lang="zh-CN" altLang="en-US" dirty="0"/>
              <a:t>电磁</a:t>
            </a:r>
            <a:r>
              <a:rPr lang="zh-CN" altLang="en-US" dirty="0" smtClean="0"/>
              <a:t>量能器技术路线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53" y="2028699"/>
            <a:ext cx="7246673" cy="3639732"/>
          </a:xfrm>
          <a:prstGeom prst="rect">
            <a:avLst/>
          </a:prstGeom>
        </p:spPr>
      </p:pic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992346"/>
              </p:ext>
            </p:extLst>
          </p:nvPr>
        </p:nvGraphicFramePr>
        <p:xfrm>
          <a:off x="127358" y="1114494"/>
          <a:ext cx="2617572" cy="1230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3" name="Visio" r:id="rId6" imgW="3209990" imgH="1523880" progId="Visio.Drawing.15">
                  <p:embed/>
                </p:oleObj>
              </mc:Choice>
              <mc:Fallback>
                <p:oleObj name="Visio" r:id="rId6" imgW="3209990" imgH="1523880" progId="Visio.Drawing.15">
                  <p:embed/>
                  <p:pic>
                    <p:nvPicPr>
                      <p:cNvPr id="95" name="对象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58" y="1114494"/>
                        <a:ext cx="2617572" cy="1230882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直接箭头连接符 23"/>
          <p:cNvCxnSpPr/>
          <p:nvPr/>
        </p:nvCxnSpPr>
        <p:spPr>
          <a:xfrm>
            <a:off x="2744930" y="2345376"/>
            <a:ext cx="855909" cy="609818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2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56902" y="1522066"/>
            <a:ext cx="7886700" cy="4778844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塑料闪烁体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沉积能量发光</a:t>
            </a:r>
            <a:endParaRPr lang="en-US" altLang="zh-CN" sz="2000" dirty="0" smtClean="0"/>
          </a:p>
          <a:p>
            <a:r>
              <a:rPr lang="en-US" altLang="zh-CN" sz="2400" dirty="0" err="1" smtClean="0"/>
              <a:t>SiPM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光电转换，具有一定增益</a:t>
            </a:r>
            <a:endParaRPr lang="en-US" altLang="zh-CN" sz="2000" dirty="0" smtClean="0"/>
          </a:p>
          <a:p>
            <a:r>
              <a:rPr lang="zh-CN" altLang="en-US" sz="2400" dirty="0" smtClean="0"/>
              <a:t>摆放方式</a:t>
            </a:r>
            <a:endParaRPr lang="en-US" altLang="zh-CN" sz="2400" dirty="0" smtClean="0"/>
          </a:p>
          <a:p>
            <a:pPr lvl="1"/>
            <a:r>
              <a:rPr lang="en-US" altLang="zh-CN" sz="2000" dirty="0" err="1"/>
              <a:t>SiPM</a:t>
            </a:r>
            <a:r>
              <a:rPr lang="zh-CN" altLang="en-US" sz="2000" dirty="0"/>
              <a:t>嵌于闪烁</a:t>
            </a:r>
            <a:r>
              <a:rPr lang="zh-CN" altLang="en-US" sz="2000" dirty="0" smtClean="0"/>
              <a:t>体中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闪烁体层间正交，</a:t>
            </a:r>
            <a:r>
              <a:rPr lang="en-US" altLang="zh-CN" sz="2000" dirty="0" smtClean="0"/>
              <a:t>5mmx5mm</a:t>
            </a:r>
            <a:r>
              <a:rPr lang="zh-CN" altLang="en-US" sz="2000" dirty="0" smtClean="0"/>
              <a:t>颗粒度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电子学、吸收体、灵敏层三明治结构</a:t>
            </a:r>
            <a:endParaRPr lang="en-US" altLang="zh-CN" sz="2000" dirty="0" smtClean="0"/>
          </a:p>
          <a:p>
            <a:endParaRPr lang="en-US" altLang="zh-CN" dirty="0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32E3-C78E-405A-BD36-4BE267EDB2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闪烁体方案电磁量能器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171715" y="6311441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尚未拥有成熟的细颗粒度闪烁体电磁量能器读出电子学系统方案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64" y="1426724"/>
            <a:ext cx="1976686" cy="14108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/>
          <a:srcRect l="3510"/>
          <a:stretch/>
        </p:blipFill>
        <p:spPr>
          <a:xfrm>
            <a:off x="7236680" y="3063328"/>
            <a:ext cx="1745394" cy="1219676"/>
          </a:xfrm>
          <a:prstGeom prst="rect">
            <a:avLst/>
          </a:prstGeom>
        </p:spPr>
      </p:pic>
      <p:pic>
        <p:nvPicPr>
          <p:cNvPr id="16" name="内容占位符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189339" y="2843142"/>
            <a:ext cx="1932135" cy="15360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b="8566"/>
          <a:stretch/>
        </p:blipFill>
        <p:spPr>
          <a:xfrm>
            <a:off x="7297072" y="1428201"/>
            <a:ext cx="1624609" cy="14192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5005" y="4268022"/>
            <a:ext cx="1847079" cy="1975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/>
          <a:srcRect l="8077" t="10280" r="7764" b="5816"/>
          <a:stretch/>
        </p:blipFill>
        <p:spPr>
          <a:xfrm>
            <a:off x="7143750" y="4388689"/>
            <a:ext cx="1777932" cy="165940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97072" y="6018605"/>
            <a:ext cx="164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ILC </a:t>
            </a:r>
            <a:r>
              <a:rPr lang="en-US" altLang="zh-CN" dirty="0" err="1" smtClean="0">
                <a:solidFill>
                  <a:prstClr val="black"/>
                </a:solidFill>
              </a:rPr>
              <a:t>ScECAL</a:t>
            </a:r>
            <a:r>
              <a:rPr lang="zh-CN" altLang="en-US" dirty="0" smtClean="0">
                <a:solidFill>
                  <a:prstClr val="black"/>
                </a:solidFill>
              </a:rPr>
              <a:t>样机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5064"/>
            <a:ext cx="5876925" cy="709072"/>
          </a:xfrm>
        </p:spPr>
        <p:txBody>
          <a:bodyPr/>
          <a:lstStyle/>
          <a:p>
            <a:r>
              <a:rPr lang="zh-CN" altLang="en-US" dirty="0" smtClean="0"/>
              <a:t>目录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研究背景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en-US" altLang="zh-CN" dirty="0" smtClean="0"/>
              <a:t>ECAL</a:t>
            </a:r>
            <a:r>
              <a:rPr lang="zh-CN" altLang="en-US" dirty="0" smtClean="0"/>
              <a:t>原型机搭建</a:t>
            </a:r>
            <a:endParaRPr lang="en-US" altLang="zh-CN" dirty="0" smtClean="0"/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ECAL</a:t>
            </a: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原型机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测试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809625" indent="-809625">
              <a:lnSpc>
                <a:spcPct val="150000"/>
              </a:lnSpc>
              <a:buFont typeface="+mj-lt"/>
              <a:buAutoNum type="romanUcPeriod"/>
            </a:pPr>
            <a:r>
              <a:rPr lang="zh-CN" altLang="en-US" dirty="0" smtClean="0">
                <a:solidFill>
                  <a:schemeClr val="bg1">
                    <a:lumMod val="65000"/>
                  </a:schemeClr>
                </a:solidFill>
              </a:rPr>
              <a:t>总结与展望</a:t>
            </a:r>
            <a:endParaRPr lang="en-US" altLang="zh-CN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067D2-770C-4465-93D8-4CE52744FB41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DC2A-5E92-482B-9DB5-24AB4AD1E5B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3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6A8F63993C36E1499E38C8624BD9F9BC" ma:contentTypeVersion="13" ma:contentTypeDescription="新建文档。" ma:contentTypeScope="" ma:versionID="33742594189a9fc872d3af776e143b69">
  <xsd:schema xmlns:xsd="http://www.w3.org/2001/XMLSchema" xmlns:xs="http://www.w3.org/2001/XMLSchema" xmlns:p="http://schemas.microsoft.com/office/2006/metadata/properties" xmlns:ns3="e544070c-44f1-4ca4-8cec-0883daa3cfc3" xmlns:ns4="fca4ee85-8b07-4756-b240-79d938369b4e" targetNamespace="http://schemas.microsoft.com/office/2006/metadata/properties" ma:root="true" ma:fieldsID="3cf092779be0d2f2ce6e39e1f968f92d" ns3:_="" ns4:_="">
    <xsd:import namespace="e544070c-44f1-4ca4-8cec-0883daa3cfc3"/>
    <xsd:import namespace="fca4ee85-8b07-4756-b240-79d938369b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44070c-44f1-4ca4-8cec-0883daa3cf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4ee85-8b07-4756-b240-79d938369b4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共享提示哈希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9D59D7-3712-46AB-8023-921F182BA3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44070c-44f1-4ca4-8cec-0883daa3cfc3"/>
    <ds:schemaRef ds:uri="fca4ee85-8b07-4756-b240-79d938369b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DF5E14-098D-4969-9D9D-EBDE763D43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E8EA6F-6BB6-4B94-98DC-578641F42CCE}">
  <ds:schemaRefs>
    <ds:schemaRef ds:uri="http://schemas.microsoft.com/office/infopath/2007/PartnerControls"/>
    <ds:schemaRef ds:uri="e544070c-44f1-4ca4-8cec-0883daa3cfc3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fca4ee85-8b07-4756-b240-79d938369b4e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34289</TotalTime>
  <Words>1937</Words>
  <Application>Microsoft Office PowerPoint</Application>
  <PresentationFormat>全屏显示(4:3)</PresentationFormat>
  <Paragraphs>316</Paragraphs>
  <Slides>29</Slides>
  <Notes>18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等线</vt:lpstr>
      <vt:lpstr>黑体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Office 主题​​</vt:lpstr>
      <vt:lpstr>Visio</vt:lpstr>
      <vt:lpstr>CEPC闪烁体成像型电磁量能器 原型机读出电子学介绍</vt:lpstr>
      <vt:lpstr>目录</vt:lpstr>
      <vt:lpstr>目录</vt:lpstr>
      <vt:lpstr>希格斯粒子-Higgs</vt:lpstr>
      <vt:lpstr>环形正负电子对撞机-CEPC</vt:lpstr>
      <vt:lpstr>粒子流算法-PFA</vt:lpstr>
      <vt:lpstr>PFA电磁量能器技术路线</vt:lpstr>
      <vt:lpstr>闪烁体方案电磁量能器</vt:lpstr>
      <vt:lpstr>目录</vt:lpstr>
      <vt:lpstr>电子学需求讨论</vt:lpstr>
      <vt:lpstr>前端ASIC芯片-SPIROC</vt:lpstr>
      <vt:lpstr>SPIROC原理介绍</vt:lpstr>
      <vt:lpstr>前端ASIC方案验证结果</vt:lpstr>
      <vt:lpstr>单层读出模块设计</vt:lpstr>
      <vt:lpstr>SPIROC2E增益刻度系统</vt:lpstr>
      <vt:lpstr>SiPM增益监测电路</vt:lpstr>
      <vt:lpstr>温度监测与增益补偿</vt:lpstr>
      <vt:lpstr>温度监测与增益补偿</vt:lpstr>
      <vt:lpstr>多层读出方案设计</vt:lpstr>
      <vt:lpstr>数据传输板-GBT</vt:lpstr>
      <vt:lpstr>读出架构框图</vt:lpstr>
      <vt:lpstr>样机的层叠结构</vt:lpstr>
      <vt:lpstr>整体机械结构</vt:lpstr>
      <vt:lpstr>目录</vt:lpstr>
      <vt:lpstr>样机宇宙线测试</vt:lpstr>
      <vt:lpstr>宇宙线测试</vt:lpstr>
      <vt:lpstr>束流测试</vt:lpstr>
      <vt:lpstr>目录</vt:lpstr>
      <vt:lpstr>总结与展望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 Shensen</dc:creator>
  <cp:lastModifiedBy>周 安顺</cp:lastModifiedBy>
  <cp:revision>595</cp:revision>
  <dcterms:created xsi:type="dcterms:W3CDTF">2019-10-25T08:46:34Z</dcterms:created>
  <dcterms:modified xsi:type="dcterms:W3CDTF">2021-08-16T08:01:51Z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0x0101006A8F63993C36E1499E38C8624BD9F9BC</vt:lpwstr>
  </property>
</Properties>
</file>