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1166" r:id="rId2"/>
    <p:sldId id="1204" r:id="rId3"/>
    <p:sldId id="413" r:id="rId4"/>
    <p:sldId id="491" r:id="rId5"/>
    <p:sldId id="492" r:id="rId6"/>
    <p:sldId id="1235" r:id="rId7"/>
    <p:sldId id="1239" r:id="rId8"/>
    <p:sldId id="1183" r:id="rId9"/>
    <p:sldId id="1237" r:id="rId10"/>
    <p:sldId id="1187" r:id="rId11"/>
    <p:sldId id="1236" r:id="rId12"/>
    <p:sldId id="1240" r:id="rId13"/>
    <p:sldId id="1241" r:id="rId14"/>
    <p:sldId id="1242" r:id="rId15"/>
    <p:sldId id="1243" r:id="rId16"/>
    <p:sldId id="1244" r:id="rId17"/>
    <p:sldId id="1245" r:id="rId18"/>
    <p:sldId id="1159" r:id="rId19"/>
    <p:sldId id="1246" r:id="rId20"/>
    <p:sldId id="49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5" autoAdjust="0"/>
    <p:restoredTop sz="94538" autoAdjust="0"/>
  </p:normalViewPr>
  <p:slideViewPr>
    <p:cSldViewPr snapToGrid="0" snapToObjects="1">
      <p:cViewPr varScale="1">
        <p:scale>
          <a:sx n="127" d="100"/>
          <a:sy n="127" d="100"/>
        </p:scale>
        <p:origin x="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2105E6-41B3-944E-B11D-48C3DF477C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F1A6C-1201-9045-BE22-2C02510E805A}">
      <dgm:prSet/>
      <dgm:spPr/>
      <dgm:t>
        <a:bodyPr/>
        <a:lstStyle/>
        <a:p>
          <a:r>
            <a:rPr lang="en-US" altLang="zh-CN" dirty="0"/>
            <a:t>2021/9: MAC site</a:t>
          </a:r>
          <a:r>
            <a:rPr lang="zh-CN" altLang="en-US" dirty="0"/>
            <a:t> </a:t>
          </a:r>
          <a:r>
            <a:rPr lang="en-US" altLang="zh-CN" dirty="0"/>
            <a:t>qualification</a:t>
          </a:r>
          <a:endParaRPr lang="en-CN" dirty="0"/>
        </a:p>
      </dgm:t>
    </dgm:pt>
    <dgm:pt modelId="{0D02B88B-4F1E-874C-A797-59E47B38D778}" type="parTrans" cxnId="{FCB47A3F-F5C7-3D4A-A634-13E8DABFFD8F}">
      <dgm:prSet/>
      <dgm:spPr/>
      <dgm:t>
        <a:bodyPr/>
        <a:lstStyle/>
        <a:p>
          <a:endParaRPr lang="en-US"/>
        </a:p>
      </dgm:t>
    </dgm:pt>
    <dgm:pt modelId="{ABFFBFE7-B096-044E-AD4B-BC843E189AF3}" type="sibTrans" cxnId="{FCB47A3F-F5C7-3D4A-A634-13E8DABFFD8F}">
      <dgm:prSet/>
      <dgm:spPr/>
      <dgm:t>
        <a:bodyPr/>
        <a:lstStyle/>
        <a:p>
          <a:endParaRPr lang="en-US"/>
        </a:p>
      </dgm:t>
    </dgm:pt>
    <dgm:pt modelId="{8C21410B-4444-5D48-AFBE-7966851A4BF9}">
      <dgm:prSet/>
      <dgm:spPr/>
      <dgm:t>
        <a:bodyPr/>
        <a:lstStyle/>
        <a:p>
          <a:r>
            <a:rPr lang="en-US" altLang="zh-CN" dirty="0"/>
            <a:t>2022/10:</a:t>
          </a:r>
          <a:r>
            <a:rPr lang="zh-CN" altLang="en-US" dirty="0"/>
            <a:t> </a:t>
          </a:r>
          <a:r>
            <a:rPr lang="en-US" altLang="zh-CN" dirty="0"/>
            <a:t>5% production done</a:t>
          </a:r>
          <a:endParaRPr lang="en-US" dirty="0"/>
        </a:p>
      </dgm:t>
    </dgm:pt>
    <dgm:pt modelId="{FD0B200E-904D-C84F-8A1B-16C35B2BB9BF}" type="parTrans" cxnId="{FA52233A-14ED-ED4D-BF87-D8E62CF57DAE}">
      <dgm:prSet/>
      <dgm:spPr/>
      <dgm:t>
        <a:bodyPr/>
        <a:lstStyle/>
        <a:p>
          <a:endParaRPr lang="en-US"/>
        </a:p>
      </dgm:t>
    </dgm:pt>
    <dgm:pt modelId="{4476DECB-A023-D540-B625-5C7ABF73321E}" type="sibTrans" cxnId="{FA52233A-14ED-ED4D-BF87-D8E62CF57DAE}">
      <dgm:prSet/>
      <dgm:spPr/>
      <dgm:t>
        <a:bodyPr/>
        <a:lstStyle/>
        <a:p>
          <a:endParaRPr lang="en-US"/>
        </a:p>
      </dgm:t>
    </dgm:pt>
    <dgm:pt modelId="{611C15F5-D069-EA4D-AC1A-4D8C9BD185D2}">
      <dgm:prSet/>
      <dgm:spPr/>
      <dgm:t>
        <a:bodyPr/>
        <a:lstStyle/>
        <a:p>
          <a:r>
            <a:rPr lang="en-US" dirty="0"/>
            <a:t>2023/10: 50% production done</a:t>
          </a:r>
        </a:p>
      </dgm:t>
    </dgm:pt>
    <dgm:pt modelId="{98D84C48-A26E-994F-AB71-ED3172269557}" type="parTrans" cxnId="{3A0CB00E-9671-1840-8821-05B0C5A2E804}">
      <dgm:prSet/>
      <dgm:spPr/>
      <dgm:t>
        <a:bodyPr/>
        <a:lstStyle/>
        <a:p>
          <a:endParaRPr lang="en-US"/>
        </a:p>
      </dgm:t>
    </dgm:pt>
    <dgm:pt modelId="{6C3D5E27-17A7-154B-805C-D1FF73CDBB03}" type="sibTrans" cxnId="{3A0CB00E-9671-1840-8821-05B0C5A2E804}">
      <dgm:prSet/>
      <dgm:spPr/>
      <dgm:t>
        <a:bodyPr/>
        <a:lstStyle/>
        <a:p>
          <a:endParaRPr lang="en-US"/>
        </a:p>
      </dgm:t>
    </dgm:pt>
    <dgm:pt modelId="{E988270C-3416-A345-82FC-D16ED8E350B9}">
      <dgm:prSet/>
      <dgm:spPr/>
      <dgm:t>
        <a:bodyPr/>
        <a:lstStyle/>
        <a:p>
          <a:r>
            <a:rPr lang="en-US" dirty="0"/>
            <a:t>2024/7: 100% production done</a:t>
          </a:r>
        </a:p>
      </dgm:t>
    </dgm:pt>
    <dgm:pt modelId="{C250342D-9CEA-EF49-9C33-4856ABC487F9}" type="parTrans" cxnId="{BDBA0936-DEA7-4743-872A-DF3C5D77F63E}">
      <dgm:prSet/>
      <dgm:spPr/>
      <dgm:t>
        <a:bodyPr/>
        <a:lstStyle/>
        <a:p>
          <a:endParaRPr lang="en-US"/>
        </a:p>
      </dgm:t>
    </dgm:pt>
    <dgm:pt modelId="{00187BA2-34F6-B44B-91BA-7A8C9FB151BD}" type="sibTrans" cxnId="{BDBA0936-DEA7-4743-872A-DF3C5D77F63E}">
      <dgm:prSet/>
      <dgm:spPr/>
      <dgm:t>
        <a:bodyPr/>
        <a:lstStyle/>
        <a:p>
          <a:endParaRPr lang="en-US"/>
        </a:p>
      </dgm:t>
    </dgm:pt>
    <dgm:pt modelId="{0D3BA7AA-5426-3446-8F7B-D5D200CC6A36}">
      <dgm:prSet/>
      <dgm:spPr/>
      <dgm:t>
        <a:bodyPr/>
        <a:lstStyle/>
        <a:p>
          <a:r>
            <a:rPr lang="en-US" dirty="0"/>
            <a:t>2027: ready for CMS data taken</a:t>
          </a:r>
        </a:p>
      </dgm:t>
    </dgm:pt>
    <dgm:pt modelId="{1BEB8F5E-8BDC-8546-9AE3-D5ACBE85F837}" type="parTrans" cxnId="{071C7E6A-1A75-EB45-BA69-74C4872303C0}">
      <dgm:prSet/>
      <dgm:spPr/>
      <dgm:t>
        <a:bodyPr/>
        <a:lstStyle/>
        <a:p>
          <a:endParaRPr lang="en-US"/>
        </a:p>
      </dgm:t>
    </dgm:pt>
    <dgm:pt modelId="{29ECB5DF-CA12-4148-9402-DF879910F5F4}" type="sibTrans" cxnId="{071C7E6A-1A75-EB45-BA69-74C4872303C0}">
      <dgm:prSet/>
      <dgm:spPr/>
      <dgm:t>
        <a:bodyPr/>
        <a:lstStyle/>
        <a:p>
          <a:endParaRPr lang="en-US"/>
        </a:p>
      </dgm:t>
    </dgm:pt>
    <dgm:pt modelId="{FD2A3902-6881-734A-A85B-801AE08E54FE}" type="pres">
      <dgm:prSet presAssocID="{122105E6-41B3-944E-B11D-48C3DF477C93}" presName="Name0" presStyleCnt="0">
        <dgm:presLayoutVars>
          <dgm:dir/>
          <dgm:resizeHandles val="exact"/>
        </dgm:presLayoutVars>
      </dgm:prSet>
      <dgm:spPr/>
    </dgm:pt>
    <dgm:pt modelId="{2955DF8D-6242-374F-AE1E-DE64FFC7CB42}" type="pres">
      <dgm:prSet presAssocID="{2EFF1A6C-1201-9045-BE22-2C02510E805A}" presName="node" presStyleLbl="node1" presStyleIdx="0" presStyleCnt="5">
        <dgm:presLayoutVars>
          <dgm:bulletEnabled val="1"/>
        </dgm:presLayoutVars>
      </dgm:prSet>
      <dgm:spPr/>
    </dgm:pt>
    <dgm:pt modelId="{18C37C92-2C40-4D42-A61F-91B931F2873C}" type="pres">
      <dgm:prSet presAssocID="{ABFFBFE7-B096-044E-AD4B-BC843E189AF3}" presName="sibTrans" presStyleLbl="sibTrans2D1" presStyleIdx="0" presStyleCnt="4"/>
      <dgm:spPr/>
    </dgm:pt>
    <dgm:pt modelId="{9C2FBC8C-5A77-F64D-9413-380A4B1C0FFB}" type="pres">
      <dgm:prSet presAssocID="{ABFFBFE7-B096-044E-AD4B-BC843E189AF3}" presName="connectorText" presStyleLbl="sibTrans2D1" presStyleIdx="0" presStyleCnt="4"/>
      <dgm:spPr/>
    </dgm:pt>
    <dgm:pt modelId="{0E84B61C-3E0E-4A4E-A8DE-46CD5E7A10CD}" type="pres">
      <dgm:prSet presAssocID="{8C21410B-4444-5D48-AFBE-7966851A4BF9}" presName="node" presStyleLbl="node1" presStyleIdx="1" presStyleCnt="5">
        <dgm:presLayoutVars>
          <dgm:bulletEnabled val="1"/>
        </dgm:presLayoutVars>
      </dgm:prSet>
      <dgm:spPr/>
    </dgm:pt>
    <dgm:pt modelId="{CD033A95-59D5-1845-B3C1-3ED15A328C73}" type="pres">
      <dgm:prSet presAssocID="{4476DECB-A023-D540-B625-5C7ABF73321E}" presName="sibTrans" presStyleLbl="sibTrans2D1" presStyleIdx="1" presStyleCnt="4"/>
      <dgm:spPr/>
    </dgm:pt>
    <dgm:pt modelId="{3A6CAFB9-F97D-6C47-A27B-CDE80FDC5526}" type="pres">
      <dgm:prSet presAssocID="{4476DECB-A023-D540-B625-5C7ABF73321E}" presName="connectorText" presStyleLbl="sibTrans2D1" presStyleIdx="1" presStyleCnt="4"/>
      <dgm:spPr/>
    </dgm:pt>
    <dgm:pt modelId="{4E61D337-BD9B-4E45-B21E-700CD3BDC4E3}" type="pres">
      <dgm:prSet presAssocID="{611C15F5-D069-EA4D-AC1A-4D8C9BD185D2}" presName="node" presStyleLbl="node1" presStyleIdx="2" presStyleCnt="5">
        <dgm:presLayoutVars>
          <dgm:bulletEnabled val="1"/>
        </dgm:presLayoutVars>
      </dgm:prSet>
      <dgm:spPr/>
    </dgm:pt>
    <dgm:pt modelId="{6B564A65-78BF-6540-9A39-A9EDE60FD735}" type="pres">
      <dgm:prSet presAssocID="{6C3D5E27-17A7-154B-805C-D1FF73CDBB03}" presName="sibTrans" presStyleLbl="sibTrans2D1" presStyleIdx="2" presStyleCnt="4"/>
      <dgm:spPr/>
    </dgm:pt>
    <dgm:pt modelId="{92049156-8D76-504D-AB1B-167BA3565290}" type="pres">
      <dgm:prSet presAssocID="{6C3D5E27-17A7-154B-805C-D1FF73CDBB03}" presName="connectorText" presStyleLbl="sibTrans2D1" presStyleIdx="2" presStyleCnt="4"/>
      <dgm:spPr/>
    </dgm:pt>
    <dgm:pt modelId="{4C281DE3-3400-9A42-BDE8-AD183198563E}" type="pres">
      <dgm:prSet presAssocID="{E988270C-3416-A345-82FC-D16ED8E350B9}" presName="node" presStyleLbl="node1" presStyleIdx="3" presStyleCnt="5" custScaleX="93724">
        <dgm:presLayoutVars>
          <dgm:bulletEnabled val="1"/>
        </dgm:presLayoutVars>
      </dgm:prSet>
      <dgm:spPr/>
    </dgm:pt>
    <dgm:pt modelId="{C49D58C4-C9B1-7140-A5B7-D292740B89DF}" type="pres">
      <dgm:prSet presAssocID="{00187BA2-34F6-B44B-91BA-7A8C9FB151BD}" presName="sibTrans" presStyleLbl="sibTrans2D1" presStyleIdx="3" presStyleCnt="4"/>
      <dgm:spPr/>
    </dgm:pt>
    <dgm:pt modelId="{3BC8BD96-1568-2D43-B978-54B0D77BB490}" type="pres">
      <dgm:prSet presAssocID="{00187BA2-34F6-B44B-91BA-7A8C9FB151BD}" presName="connectorText" presStyleLbl="sibTrans2D1" presStyleIdx="3" presStyleCnt="4"/>
      <dgm:spPr/>
    </dgm:pt>
    <dgm:pt modelId="{93B6D744-BBF0-D848-AC12-8DAAFD5E4240}" type="pres">
      <dgm:prSet presAssocID="{0D3BA7AA-5426-3446-8F7B-D5D200CC6A36}" presName="node" presStyleLbl="node1" presStyleIdx="4" presStyleCnt="5">
        <dgm:presLayoutVars>
          <dgm:bulletEnabled val="1"/>
        </dgm:presLayoutVars>
      </dgm:prSet>
      <dgm:spPr/>
    </dgm:pt>
  </dgm:ptLst>
  <dgm:cxnLst>
    <dgm:cxn modelId="{3A0CB00E-9671-1840-8821-05B0C5A2E804}" srcId="{122105E6-41B3-944E-B11D-48C3DF477C93}" destId="{611C15F5-D069-EA4D-AC1A-4D8C9BD185D2}" srcOrd="2" destOrd="0" parTransId="{98D84C48-A26E-994F-AB71-ED3172269557}" sibTransId="{6C3D5E27-17A7-154B-805C-D1FF73CDBB03}"/>
    <dgm:cxn modelId="{66B1871B-6FC5-024C-B3E7-7FBF4CAD55CC}" type="presOf" srcId="{611C15F5-D069-EA4D-AC1A-4D8C9BD185D2}" destId="{4E61D337-BD9B-4E45-B21E-700CD3BDC4E3}" srcOrd="0" destOrd="0" presId="urn:microsoft.com/office/officeart/2005/8/layout/process1"/>
    <dgm:cxn modelId="{EACDC02A-96E1-8345-99FD-EFEB0BABF9C9}" type="presOf" srcId="{00187BA2-34F6-B44B-91BA-7A8C9FB151BD}" destId="{C49D58C4-C9B1-7140-A5B7-D292740B89DF}" srcOrd="0" destOrd="0" presId="urn:microsoft.com/office/officeart/2005/8/layout/process1"/>
    <dgm:cxn modelId="{DE7CC630-0682-D34D-9938-6D6C9C203326}" type="presOf" srcId="{0D3BA7AA-5426-3446-8F7B-D5D200CC6A36}" destId="{93B6D744-BBF0-D848-AC12-8DAAFD5E4240}" srcOrd="0" destOrd="0" presId="urn:microsoft.com/office/officeart/2005/8/layout/process1"/>
    <dgm:cxn modelId="{F4A2DA31-9967-5A4E-AB4D-9F445B1DDB9B}" type="presOf" srcId="{6C3D5E27-17A7-154B-805C-D1FF73CDBB03}" destId="{92049156-8D76-504D-AB1B-167BA3565290}" srcOrd="1" destOrd="0" presId="urn:microsoft.com/office/officeart/2005/8/layout/process1"/>
    <dgm:cxn modelId="{BDBA0936-DEA7-4743-872A-DF3C5D77F63E}" srcId="{122105E6-41B3-944E-B11D-48C3DF477C93}" destId="{E988270C-3416-A345-82FC-D16ED8E350B9}" srcOrd="3" destOrd="0" parTransId="{C250342D-9CEA-EF49-9C33-4856ABC487F9}" sibTransId="{00187BA2-34F6-B44B-91BA-7A8C9FB151BD}"/>
    <dgm:cxn modelId="{FA52233A-14ED-ED4D-BF87-D8E62CF57DAE}" srcId="{122105E6-41B3-944E-B11D-48C3DF477C93}" destId="{8C21410B-4444-5D48-AFBE-7966851A4BF9}" srcOrd="1" destOrd="0" parTransId="{FD0B200E-904D-C84F-8A1B-16C35B2BB9BF}" sibTransId="{4476DECB-A023-D540-B625-5C7ABF73321E}"/>
    <dgm:cxn modelId="{FCB47A3F-F5C7-3D4A-A634-13E8DABFFD8F}" srcId="{122105E6-41B3-944E-B11D-48C3DF477C93}" destId="{2EFF1A6C-1201-9045-BE22-2C02510E805A}" srcOrd="0" destOrd="0" parTransId="{0D02B88B-4F1E-874C-A797-59E47B38D778}" sibTransId="{ABFFBFE7-B096-044E-AD4B-BC843E189AF3}"/>
    <dgm:cxn modelId="{8597C244-47B2-B043-AA24-13749FDF0311}" type="presOf" srcId="{00187BA2-34F6-B44B-91BA-7A8C9FB151BD}" destId="{3BC8BD96-1568-2D43-B978-54B0D77BB490}" srcOrd="1" destOrd="0" presId="urn:microsoft.com/office/officeart/2005/8/layout/process1"/>
    <dgm:cxn modelId="{AAD62450-ED9A-D844-9C94-3A90AA2C0A1E}" type="presOf" srcId="{E988270C-3416-A345-82FC-D16ED8E350B9}" destId="{4C281DE3-3400-9A42-BDE8-AD183198563E}" srcOrd="0" destOrd="0" presId="urn:microsoft.com/office/officeart/2005/8/layout/process1"/>
    <dgm:cxn modelId="{071C7E6A-1A75-EB45-BA69-74C4872303C0}" srcId="{122105E6-41B3-944E-B11D-48C3DF477C93}" destId="{0D3BA7AA-5426-3446-8F7B-D5D200CC6A36}" srcOrd="4" destOrd="0" parTransId="{1BEB8F5E-8BDC-8546-9AE3-D5ACBE85F837}" sibTransId="{29ECB5DF-CA12-4148-9402-DF879910F5F4}"/>
    <dgm:cxn modelId="{A163A06F-FC1D-2B4D-B44A-009AE65A2072}" type="presOf" srcId="{122105E6-41B3-944E-B11D-48C3DF477C93}" destId="{FD2A3902-6881-734A-A85B-801AE08E54FE}" srcOrd="0" destOrd="0" presId="urn:microsoft.com/office/officeart/2005/8/layout/process1"/>
    <dgm:cxn modelId="{D691AB7A-8B0C-914F-B224-A13B8880E516}" type="presOf" srcId="{ABFFBFE7-B096-044E-AD4B-BC843E189AF3}" destId="{9C2FBC8C-5A77-F64D-9413-380A4B1C0FFB}" srcOrd="1" destOrd="0" presId="urn:microsoft.com/office/officeart/2005/8/layout/process1"/>
    <dgm:cxn modelId="{62B410A2-7E4D-BD46-92F1-E844D0BCADC3}" type="presOf" srcId="{2EFF1A6C-1201-9045-BE22-2C02510E805A}" destId="{2955DF8D-6242-374F-AE1E-DE64FFC7CB42}" srcOrd="0" destOrd="0" presId="urn:microsoft.com/office/officeart/2005/8/layout/process1"/>
    <dgm:cxn modelId="{D0DC2BAE-C039-6C4E-8D22-0333512C5857}" type="presOf" srcId="{8C21410B-4444-5D48-AFBE-7966851A4BF9}" destId="{0E84B61C-3E0E-4A4E-A8DE-46CD5E7A10CD}" srcOrd="0" destOrd="0" presId="urn:microsoft.com/office/officeart/2005/8/layout/process1"/>
    <dgm:cxn modelId="{CFC673BC-E2EF-E94D-85F0-35B69F3424B8}" type="presOf" srcId="{4476DECB-A023-D540-B625-5C7ABF73321E}" destId="{CD033A95-59D5-1845-B3C1-3ED15A328C73}" srcOrd="0" destOrd="0" presId="urn:microsoft.com/office/officeart/2005/8/layout/process1"/>
    <dgm:cxn modelId="{BBF2B7C3-1B10-664C-BAF8-81A1CEA57B23}" type="presOf" srcId="{4476DECB-A023-D540-B625-5C7ABF73321E}" destId="{3A6CAFB9-F97D-6C47-A27B-CDE80FDC5526}" srcOrd="1" destOrd="0" presId="urn:microsoft.com/office/officeart/2005/8/layout/process1"/>
    <dgm:cxn modelId="{2FAE35C6-633C-F248-ABE2-47961FDADDD6}" type="presOf" srcId="{ABFFBFE7-B096-044E-AD4B-BC843E189AF3}" destId="{18C37C92-2C40-4D42-A61F-91B931F2873C}" srcOrd="0" destOrd="0" presId="urn:microsoft.com/office/officeart/2005/8/layout/process1"/>
    <dgm:cxn modelId="{B4E61DCF-18A3-864E-8CFE-2DCD5E1F6C1F}" type="presOf" srcId="{6C3D5E27-17A7-154B-805C-D1FF73CDBB03}" destId="{6B564A65-78BF-6540-9A39-A9EDE60FD735}" srcOrd="0" destOrd="0" presId="urn:microsoft.com/office/officeart/2005/8/layout/process1"/>
    <dgm:cxn modelId="{4E5A12EB-2E29-1047-AC17-4F5D2678FA98}" type="presParOf" srcId="{FD2A3902-6881-734A-A85B-801AE08E54FE}" destId="{2955DF8D-6242-374F-AE1E-DE64FFC7CB42}" srcOrd="0" destOrd="0" presId="urn:microsoft.com/office/officeart/2005/8/layout/process1"/>
    <dgm:cxn modelId="{D7A07C16-5D1C-5E42-8C88-5EC8B0E82EC4}" type="presParOf" srcId="{FD2A3902-6881-734A-A85B-801AE08E54FE}" destId="{18C37C92-2C40-4D42-A61F-91B931F2873C}" srcOrd="1" destOrd="0" presId="urn:microsoft.com/office/officeart/2005/8/layout/process1"/>
    <dgm:cxn modelId="{1FF14576-B1B5-B34E-B68A-81DB01F70B25}" type="presParOf" srcId="{18C37C92-2C40-4D42-A61F-91B931F2873C}" destId="{9C2FBC8C-5A77-F64D-9413-380A4B1C0FFB}" srcOrd="0" destOrd="0" presId="urn:microsoft.com/office/officeart/2005/8/layout/process1"/>
    <dgm:cxn modelId="{3DD08B63-C86A-0B4D-A7C0-F4A6A01FF81C}" type="presParOf" srcId="{FD2A3902-6881-734A-A85B-801AE08E54FE}" destId="{0E84B61C-3E0E-4A4E-A8DE-46CD5E7A10CD}" srcOrd="2" destOrd="0" presId="urn:microsoft.com/office/officeart/2005/8/layout/process1"/>
    <dgm:cxn modelId="{1AE1332D-8347-E246-B2AE-6FE11A24F8D9}" type="presParOf" srcId="{FD2A3902-6881-734A-A85B-801AE08E54FE}" destId="{CD033A95-59D5-1845-B3C1-3ED15A328C73}" srcOrd="3" destOrd="0" presId="urn:microsoft.com/office/officeart/2005/8/layout/process1"/>
    <dgm:cxn modelId="{101BB8C9-AC48-B14D-9647-1F2DFA07C926}" type="presParOf" srcId="{CD033A95-59D5-1845-B3C1-3ED15A328C73}" destId="{3A6CAFB9-F97D-6C47-A27B-CDE80FDC5526}" srcOrd="0" destOrd="0" presId="urn:microsoft.com/office/officeart/2005/8/layout/process1"/>
    <dgm:cxn modelId="{7341C304-C133-A846-8277-D89986BFC6AA}" type="presParOf" srcId="{FD2A3902-6881-734A-A85B-801AE08E54FE}" destId="{4E61D337-BD9B-4E45-B21E-700CD3BDC4E3}" srcOrd="4" destOrd="0" presId="urn:microsoft.com/office/officeart/2005/8/layout/process1"/>
    <dgm:cxn modelId="{6CAC7766-3C3C-964B-A1C7-F433A492BF55}" type="presParOf" srcId="{FD2A3902-6881-734A-A85B-801AE08E54FE}" destId="{6B564A65-78BF-6540-9A39-A9EDE60FD735}" srcOrd="5" destOrd="0" presId="urn:microsoft.com/office/officeart/2005/8/layout/process1"/>
    <dgm:cxn modelId="{ADE62A77-B4D8-4A4E-960C-AE1AD7991745}" type="presParOf" srcId="{6B564A65-78BF-6540-9A39-A9EDE60FD735}" destId="{92049156-8D76-504D-AB1B-167BA3565290}" srcOrd="0" destOrd="0" presId="urn:microsoft.com/office/officeart/2005/8/layout/process1"/>
    <dgm:cxn modelId="{5C23E38A-D187-D048-8B2D-210306AB1ED7}" type="presParOf" srcId="{FD2A3902-6881-734A-A85B-801AE08E54FE}" destId="{4C281DE3-3400-9A42-BDE8-AD183198563E}" srcOrd="6" destOrd="0" presId="urn:microsoft.com/office/officeart/2005/8/layout/process1"/>
    <dgm:cxn modelId="{5665BC8B-2753-5E4C-A16D-9D63224D7D85}" type="presParOf" srcId="{FD2A3902-6881-734A-A85B-801AE08E54FE}" destId="{C49D58C4-C9B1-7140-A5B7-D292740B89DF}" srcOrd="7" destOrd="0" presId="urn:microsoft.com/office/officeart/2005/8/layout/process1"/>
    <dgm:cxn modelId="{0D8977FE-F0B9-7B4D-AECB-FA6609AAED9B}" type="presParOf" srcId="{C49D58C4-C9B1-7140-A5B7-D292740B89DF}" destId="{3BC8BD96-1568-2D43-B978-54B0D77BB490}" srcOrd="0" destOrd="0" presId="urn:microsoft.com/office/officeart/2005/8/layout/process1"/>
    <dgm:cxn modelId="{7AA4A136-B40D-7D49-A101-17129F1642C8}" type="presParOf" srcId="{FD2A3902-6881-734A-A85B-801AE08E54FE}" destId="{93B6D744-BBF0-D848-AC12-8DAAFD5E424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5DF8D-6242-374F-AE1E-DE64FFC7CB42}">
      <dsp:nvSpPr>
        <dsp:cNvPr id="0" name=""/>
        <dsp:cNvSpPr/>
      </dsp:nvSpPr>
      <dsp:spPr>
        <a:xfrm>
          <a:off x="3943" y="138057"/>
          <a:ext cx="1338885" cy="1090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2021/9: MAC site</a:t>
          </a:r>
          <a:r>
            <a:rPr lang="zh-CN" altLang="en-US" sz="1700" kern="1200" dirty="0"/>
            <a:t> </a:t>
          </a:r>
          <a:r>
            <a:rPr lang="en-US" altLang="zh-CN" sz="1700" kern="1200" dirty="0"/>
            <a:t>qualification</a:t>
          </a:r>
          <a:endParaRPr lang="en-CN" sz="1700" kern="1200" dirty="0"/>
        </a:p>
      </dsp:txBody>
      <dsp:txXfrm>
        <a:off x="35881" y="169995"/>
        <a:ext cx="1275009" cy="1026583"/>
      </dsp:txXfrm>
    </dsp:sp>
    <dsp:sp modelId="{18C37C92-2C40-4D42-A61F-91B931F2873C}">
      <dsp:nvSpPr>
        <dsp:cNvPr id="0" name=""/>
        <dsp:cNvSpPr/>
      </dsp:nvSpPr>
      <dsp:spPr>
        <a:xfrm>
          <a:off x="1476717" y="517265"/>
          <a:ext cx="283843" cy="332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76717" y="583674"/>
        <a:ext cx="198690" cy="199225"/>
      </dsp:txXfrm>
    </dsp:sp>
    <dsp:sp modelId="{0E84B61C-3E0E-4A4E-A8DE-46CD5E7A10CD}">
      <dsp:nvSpPr>
        <dsp:cNvPr id="0" name=""/>
        <dsp:cNvSpPr/>
      </dsp:nvSpPr>
      <dsp:spPr>
        <a:xfrm>
          <a:off x="1878383" y="138057"/>
          <a:ext cx="1338885" cy="1090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2022/10:</a:t>
          </a:r>
          <a:r>
            <a:rPr lang="zh-CN" altLang="en-US" sz="1700" kern="1200" dirty="0"/>
            <a:t> </a:t>
          </a:r>
          <a:r>
            <a:rPr lang="en-US" altLang="zh-CN" sz="1700" kern="1200" dirty="0"/>
            <a:t>5% production done</a:t>
          </a:r>
          <a:endParaRPr lang="en-US" sz="1700" kern="1200" dirty="0"/>
        </a:p>
      </dsp:txBody>
      <dsp:txXfrm>
        <a:off x="1910321" y="169995"/>
        <a:ext cx="1275009" cy="1026583"/>
      </dsp:txXfrm>
    </dsp:sp>
    <dsp:sp modelId="{CD033A95-59D5-1845-B3C1-3ED15A328C73}">
      <dsp:nvSpPr>
        <dsp:cNvPr id="0" name=""/>
        <dsp:cNvSpPr/>
      </dsp:nvSpPr>
      <dsp:spPr>
        <a:xfrm>
          <a:off x="3351157" y="517265"/>
          <a:ext cx="283843" cy="332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51157" y="583674"/>
        <a:ext cx="198690" cy="199225"/>
      </dsp:txXfrm>
    </dsp:sp>
    <dsp:sp modelId="{4E61D337-BD9B-4E45-B21E-700CD3BDC4E3}">
      <dsp:nvSpPr>
        <dsp:cNvPr id="0" name=""/>
        <dsp:cNvSpPr/>
      </dsp:nvSpPr>
      <dsp:spPr>
        <a:xfrm>
          <a:off x="3752823" y="138057"/>
          <a:ext cx="1338885" cy="1090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2023/10: 50% production done</a:t>
          </a:r>
        </a:p>
      </dsp:txBody>
      <dsp:txXfrm>
        <a:off x="3784761" y="169995"/>
        <a:ext cx="1275009" cy="1026583"/>
      </dsp:txXfrm>
    </dsp:sp>
    <dsp:sp modelId="{6B564A65-78BF-6540-9A39-A9EDE60FD735}">
      <dsp:nvSpPr>
        <dsp:cNvPr id="0" name=""/>
        <dsp:cNvSpPr/>
      </dsp:nvSpPr>
      <dsp:spPr>
        <a:xfrm>
          <a:off x="5225597" y="517265"/>
          <a:ext cx="283843" cy="332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225597" y="583674"/>
        <a:ext cx="198690" cy="199225"/>
      </dsp:txXfrm>
    </dsp:sp>
    <dsp:sp modelId="{4C281DE3-3400-9A42-BDE8-AD183198563E}">
      <dsp:nvSpPr>
        <dsp:cNvPr id="0" name=""/>
        <dsp:cNvSpPr/>
      </dsp:nvSpPr>
      <dsp:spPr>
        <a:xfrm>
          <a:off x="5627263" y="138057"/>
          <a:ext cx="1254857" cy="1090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2024/7: 100% production done</a:t>
          </a:r>
        </a:p>
      </dsp:txBody>
      <dsp:txXfrm>
        <a:off x="5659201" y="169995"/>
        <a:ext cx="1190981" cy="1026583"/>
      </dsp:txXfrm>
    </dsp:sp>
    <dsp:sp modelId="{C49D58C4-C9B1-7140-A5B7-D292740B89DF}">
      <dsp:nvSpPr>
        <dsp:cNvPr id="0" name=""/>
        <dsp:cNvSpPr/>
      </dsp:nvSpPr>
      <dsp:spPr>
        <a:xfrm>
          <a:off x="7016009" y="517265"/>
          <a:ext cx="283843" cy="3320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016009" y="583674"/>
        <a:ext cx="198690" cy="199225"/>
      </dsp:txXfrm>
    </dsp:sp>
    <dsp:sp modelId="{93B6D744-BBF0-D848-AC12-8DAAFD5E4240}">
      <dsp:nvSpPr>
        <dsp:cNvPr id="0" name=""/>
        <dsp:cNvSpPr/>
      </dsp:nvSpPr>
      <dsp:spPr>
        <a:xfrm>
          <a:off x="7417674" y="138057"/>
          <a:ext cx="1338885" cy="1090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2027: ready for CMS data taken</a:t>
          </a:r>
        </a:p>
      </dsp:txBody>
      <dsp:txXfrm>
        <a:off x="7449612" y="169995"/>
        <a:ext cx="1275009" cy="102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8/16/21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3E46F-A7E3-E346-AB4D-CB98B0B213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7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8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68557" cy="126906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Aug 17, 2021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61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500191" y="6552640"/>
            <a:ext cx="1577298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Aug</a:t>
            </a:r>
            <a:r>
              <a:rPr lang="zh-CN" altLang="en-US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en-US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2021</a:t>
            </a: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671" cy="63033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-69272" y="6509280"/>
            <a:ext cx="3905776" cy="3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87" tIns="45693" rIns="91387" bIns="45693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CMS</a:t>
            </a:r>
            <a:r>
              <a:rPr lang="en-US" altLang="zh-CN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HGC at IHEP</a:t>
            </a:r>
            <a:endParaRPr lang="en-C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378339" y="6521824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张华桥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1754" y="74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7340" y="1421923"/>
            <a:ext cx="7819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atin typeface="+mj-lt"/>
              </a:rPr>
              <a:t>Development of the CMS-HGCAL silicon module center in Beijing </a:t>
            </a:r>
            <a:endParaRPr lang="zh-CN" altLang="en-US" sz="4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>
                <a:ea typeface="ＭＳ Ｐゴシック"/>
              </a:rPr>
              <a:pPr>
                <a:defRPr/>
              </a:pPr>
              <a:t>1</a:t>
            </a:fld>
            <a:endParaRPr lang="en-US" dirty="0">
              <a:ea typeface="ＭＳ Ｐゴシック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4410658"/>
            <a:ext cx="6400800" cy="1322898"/>
          </a:xfrm>
        </p:spPr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张华桥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zh-CN" altLang="en-US" dirty="0">
                <a:solidFill>
                  <a:schemeClr val="tx1"/>
                </a:solidFill>
              </a:rPr>
              <a:t>高能所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17 Aug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2021@HEP-CPS</a:t>
            </a:r>
            <a:r>
              <a:rPr lang="en-US" altLang="zh-CN" dirty="0">
                <a:solidFill>
                  <a:schemeClr val="tx1"/>
                </a:solidFill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386403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4" descr="9_ZWNH}%2WVAD}PPXY$6GV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3303145"/>
            <a:ext cx="4267510" cy="28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8" descr="NDM74SIL)Q)Y(W5F_T7~3~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3" y="748391"/>
            <a:ext cx="4373600" cy="271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9" descr="V_DYQW8TQCA@$K]1~XWKP_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23"/>
          <a:stretch/>
        </p:blipFill>
        <p:spPr bwMode="auto">
          <a:xfrm>
            <a:off x="4499195" y="806464"/>
            <a:ext cx="2363829" cy="195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0" descr="61462879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998" y="3952510"/>
            <a:ext cx="2156683" cy="209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1366848" y="3262464"/>
            <a:ext cx="1864248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sz="1050" dirty="0">
                <a:ea typeface="ＭＳ Ｐゴシック" pitchFamily="34" charset="-128"/>
              </a:rPr>
              <a:t>Gantry</a:t>
            </a:r>
            <a:r>
              <a:rPr lang="en-US" altLang="zh-CN" sz="1050" dirty="0">
                <a:ea typeface="ＭＳ Ｐゴシック" pitchFamily="34" charset="-128"/>
              </a:rPr>
              <a:t> with  assembly tools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461684" y="873720"/>
            <a:ext cx="638175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Pick up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231096" y="2335148"/>
            <a:ext cx="816769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>
                <a:ea typeface="ＭＳ Ｐゴシック" pitchFamily="34" charset="-128"/>
              </a:rPr>
              <a:t>Dispense</a:t>
            </a:r>
            <a:endParaRPr lang="zh-CN" altLang="zh-CN" sz="1050">
              <a:ea typeface="ＭＳ Ｐゴシック" pitchFamily="34" charset="-128"/>
            </a:endParaRP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5304545" y="2824241"/>
            <a:ext cx="1046559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>
                <a:ea typeface="ＭＳ Ｐゴシック" pitchFamily="34" charset="-128"/>
              </a:rPr>
              <a:t>OGP training</a:t>
            </a:r>
            <a:endParaRPr lang="zh-CN" altLang="zh-CN" sz="1050">
              <a:ea typeface="ＭＳ Ｐゴシック" pitchFamily="34" charset="-128"/>
            </a:endParaRPr>
          </a:p>
        </p:txBody>
      </p:sp>
      <p:sp>
        <p:nvSpPr>
          <p:cNvPr id="16394" name="TextBox 8"/>
          <p:cNvSpPr txBox="1">
            <a:spLocks noChangeArrowheads="1"/>
          </p:cNvSpPr>
          <p:nvPr/>
        </p:nvSpPr>
        <p:spPr bwMode="auto">
          <a:xfrm>
            <a:off x="7659970" y="2891684"/>
            <a:ext cx="922164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Pull tester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6395" name="TextBox 8"/>
          <p:cNvSpPr txBox="1">
            <a:spLocks noChangeArrowheads="1"/>
          </p:cNvSpPr>
          <p:nvPr/>
        </p:nvSpPr>
        <p:spPr bwMode="auto">
          <a:xfrm>
            <a:off x="3135005" y="6146782"/>
            <a:ext cx="1359694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>
                <a:ea typeface="ＭＳ Ｐゴシック" pitchFamily="34" charset="-128"/>
              </a:rPr>
              <a:t>Mini gantry training</a:t>
            </a:r>
            <a:endParaRPr lang="zh-CN" altLang="zh-CN" sz="1050">
              <a:ea typeface="ＭＳ Ｐゴシック" pitchFamily="34" charset="-128"/>
            </a:endParaRPr>
          </a:p>
        </p:txBody>
      </p:sp>
      <p:sp>
        <p:nvSpPr>
          <p:cNvPr id="16396" name="TextBox 8"/>
          <p:cNvSpPr txBox="1">
            <a:spLocks noChangeArrowheads="1"/>
          </p:cNvSpPr>
          <p:nvPr/>
        </p:nvSpPr>
        <p:spPr bwMode="auto">
          <a:xfrm>
            <a:off x="7441205" y="4780765"/>
            <a:ext cx="1359694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Module test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6397" name="TextBox 8"/>
          <p:cNvSpPr txBox="1">
            <a:spLocks noChangeArrowheads="1"/>
          </p:cNvSpPr>
          <p:nvPr/>
        </p:nvSpPr>
        <p:spPr bwMode="auto">
          <a:xfrm>
            <a:off x="6430114" y="6033883"/>
            <a:ext cx="1359694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>
                <a:ea typeface="ＭＳ Ｐゴシック" pitchFamily="34" charset="-128"/>
              </a:rPr>
              <a:t>Cosmic ray test</a:t>
            </a:r>
            <a:endParaRPr lang="zh-CN" altLang="zh-CN" sz="1050">
              <a:ea typeface="ＭＳ Ｐゴシック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87CD7-5E98-1047-9238-77CAF6AE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HGCAL Week Dec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64629-D415-A24E-8D26-37212CAE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5B174D-26F9-2641-984E-97A8C5071E15}" type="slidenum">
              <a:rPr lang="en-CN" smtClean="0"/>
              <a:pPr/>
              <a:t>10</a:t>
            </a:fld>
            <a:endParaRPr lang="en-US" dirty="0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DF8777D-8959-EA4F-972B-0226E0AEE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78" y="6197862"/>
            <a:ext cx="1568936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Bonder</a:t>
            </a:r>
            <a:r>
              <a:rPr lang="zh-CN" altLang="en-US" sz="1050" dirty="0">
                <a:ea typeface="ＭＳ Ｐゴシック" pitchFamily="34" charset="-128"/>
              </a:rPr>
              <a:t> </a:t>
            </a:r>
            <a:r>
              <a:rPr lang="en-US" altLang="zh-CN" sz="1050" dirty="0">
                <a:ea typeface="ＭＳ Ｐゴシック" pitchFamily="34" charset="-128"/>
              </a:rPr>
              <a:t>and test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5A352A9-0DA2-C34F-9327-3A3F40E1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2" y="22936"/>
            <a:ext cx="8581096" cy="663949"/>
          </a:xfrm>
        </p:spPr>
        <p:txBody>
          <a:bodyPr/>
          <a:lstStyle/>
          <a:p>
            <a:r>
              <a:rPr lang="en-US" altLang="zh-CN" dirty="0"/>
              <a:t>IHEP </a:t>
            </a:r>
            <a:r>
              <a:rPr lang="en-US" altLang="zh-CN" dirty="0" err="1"/>
              <a:t>HGCal</a:t>
            </a:r>
            <a:r>
              <a:rPr lang="en-US" altLang="zh-CN" dirty="0"/>
              <a:t> lab infrastructure: equipment/training done</a:t>
            </a:r>
            <a:endParaRPr lang="en-CN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0AE87BAB-220B-4E44-B783-650A3C9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45" y="5249519"/>
            <a:ext cx="1263286" cy="8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7192C0EA-9A58-D344-AED2-4DB088B5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2" y="4446743"/>
            <a:ext cx="1323125" cy="7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6A9B7298-DFD8-4B43-81C0-F06B20238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/>
          <a:stretch/>
        </p:blipFill>
        <p:spPr bwMode="auto">
          <a:xfrm>
            <a:off x="41983" y="3722859"/>
            <a:ext cx="1323125" cy="23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EEE4CF89-423E-104D-A24F-CF2EA9A6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15543" r="8577" b="15666"/>
          <a:stretch/>
        </p:blipFill>
        <p:spPr bwMode="auto">
          <a:xfrm>
            <a:off x="1382712" y="3703215"/>
            <a:ext cx="1353496" cy="7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FE8B4A24-B2E2-124F-B61C-0825D1B7A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38"/>
          <a:stretch/>
        </p:blipFill>
        <p:spPr>
          <a:xfrm>
            <a:off x="6906768" y="698349"/>
            <a:ext cx="2235572" cy="21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indoor, wall, electronics&#10;&#10;Description automatically generated">
            <a:extLst>
              <a:ext uri="{FF2B5EF4-FFF2-40B4-BE49-F238E27FC236}">
                <a16:creationId xmlns:a16="http://schemas.microsoft.com/office/drawing/2014/main" id="{A86C43C8-1EA7-1A4D-8E9D-211BC9F79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02" y="1565832"/>
            <a:ext cx="1974697" cy="2575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A6BFC-E50D-034F-B310-05224423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Componant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6C418-5500-8343-9D45-1FE98468E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Optical gauge products ZIP 635</a:t>
            </a:r>
          </a:p>
          <a:p>
            <a:pPr lvl="1"/>
            <a:r>
              <a:rPr lang="en-US" dirty="0"/>
              <a:t>Automate m</a:t>
            </a:r>
            <a:r>
              <a:rPr lang="en-CN" dirty="0"/>
              <a:t>eansurement without contact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2CA7-B373-1E42-8223-806BEE466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F795AA6-B19E-8744-A29D-BDF4971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33" y="4550596"/>
            <a:ext cx="2259370" cy="167869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80F0440-23C8-A746-90BF-53BC91A82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698" y="4332376"/>
            <a:ext cx="2600263" cy="1950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6576F-D7C4-3E48-9B6F-5659EB4C0A3F}"/>
              </a:ext>
            </a:extLst>
          </p:cNvPr>
          <p:cNvSpPr txBox="1"/>
          <p:nvPr/>
        </p:nvSpPr>
        <p:spPr>
          <a:xfrm>
            <a:off x="3194661" y="6469058"/>
            <a:ext cx="164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划痕识别</a:t>
            </a:r>
          </a:p>
        </p:txBody>
      </p:sp>
      <p:pic>
        <p:nvPicPr>
          <p:cNvPr id="8" name="Content Placeholder 5" descr="A picture containing wall, floor, indoor, printer&#10;&#10;Description automatically generated">
            <a:extLst>
              <a:ext uri="{FF2B5EF4-FFF2-40B4-BE49-F238E27FC236}">
                <a16:creationId xmlns:a16="http://schemas.microsoft.com/office/drawing/2014/main" id="{B5AC3ACE-E615-E045-A998-DF32CFE3E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93" t="12373" r="12364"/>
          <a:stretch/>
        </p:blipFill>
        <p:spPr bwMode="auto">
          <a:xfrm>
            <a:off x="0" y="1514051"/>
            <a:ext cx="3011790" cy="27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F53E96-045B-0847-A961-74875167230C}"/>
              </a:ext>
            </a:extLst>
          </p:cNvPr>
          <p:cNvSpPr txBox="1">
            <a:spLocks/>
          </p:cNvSpPr>
          <p:nvPr/>
        </p:nvSpPr>
        <p:spPr bwMode="auto">
          <a:xfrm>
            <a:off x="5806951" y="672353"/>
            <a:ext cx="3358370" cy="117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CN" kern="0" dirty="0"/>
              <a:t>Microscope:</a:t>
            </a:r>
          </a:p>
          <a:p>
            <a:pPr lvl="1" defTabSz="914400"/>
            <a:r>
              <a:rPr lang="en-US" kern="0" dirty="0"/>
              <a:t>Q</a:t>
            </a:r>
            <a:r>
              <a:rPr lang="en-CN" kern="0" dirty="0"/>
              <a:t>uick visual checks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87704E1-460D-7341-B597-2AE8D7D2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56" y="3928494"/>
            <a:ext cx="1046559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OGP ZIP 635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39020C2-9F10-CC4A-B636-EC809936C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642" y="6278903"/>
            <a:ext cx="1194080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Flatness of PCB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49A6558-2761-E64E-8D2F-5B09CB0D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430" y="6229287"/>
            <a:ext cx="1589808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Scratches on sensor</a:t>
            </a:r>
            <a:endParaRPr lang="zh-CN" altLang="zh-CN" sz="1050" dirty="0">
              <a:ea typeface="ＭＳ Ｐゴシック" pitchFamily="34" charset="-128"/>
            </a:endParaRPr>
          </a:p>
        </p:txBody>
      </p:sp>
      <p:pic>
        <p:nvPicPr>
          <p:cNvPr id="16" name="Picture 15" descr="A picture containing wall, indoor, microscope, desk&#10;&#10;Description automatically generated">
            <a:extLst>
              <a:ext uri="{FF2B5EF4-FFF2-40B4-BE49-F238E27FC236}">
                <a16:creationId xmlns:a16="http://schemas.microsoft.com/office/drawing/2014/main" id="{EF8621AE-682D-A741-B2DA-2F39A0FA2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852" y="1504971"/>
            <a:ext cx="3011790" cy="1799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2BB3EC-E5D1-334D-BA6F-BE8069EE27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9" t="-2494" r="-1859" b="406"/>
          <a:stretch/>
        </p:blipFill>
        <p:spPr>
          <a:xfrm>
            <a:off x="6327724" y="3180387"/>
            <a:ext cx="2600263" cy="36776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9F1DEF-A2CA-0F46-88E1-AB75D7D67F8E}"/>
              </a:ext>
            </a:extLst>
          </p:cNvPr>
          <p:cNvSpPr txBox="1"/>
          <p:nvPr/>
        </p:nvSpPr>
        <p:spPr>
          <a:xfrm>
            <a:off x="6735654" y="3388045"/>
            <a:ext cx="17392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Bonding check</a:t>
            </a:r>
            <a:endParaRPr lang="en-CN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F71A8DCA-0B0E-A740-8CDE-EB1CA843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170" y="2935069"/>
            <a:ext cx="1046559" cy="2539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Microscope</a:t>
            </a:r>
            <a:endParaRPr lang="zh-CN" altLang="zh-CN" sz="1050" dirty="0">
              <a:ea typeface="ＭＳ Ｐゴシック" pitchFamily="34" charset="-128"/>
            </a:endParaRPr>
          </a:p>
        </p:txBody>
      </p:sp>
      <p:pic>
        <p:nvPicPr>
          <p:cNvPr id="21" name="Picture 2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A4E6381-BAED-A64A-B683-12E4174DFE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14" y="4500804"/>
            <a:ext cx="1705525" cy="168629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E06E2FFC-25D5-2E4A-8868-2BAFC262B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9" y="6229764"/>
            <a:ext cx="1194080" cy="25391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Shape of PCB</a:t>
            </a:r>
            <a:endParaRPr lang="zh-CN" altLang="zh-CN" sz="1050" dirty="0">
              <a:ea typeface="ＭＳ Ｐゴシック" pitchFamily="34" charset="-128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58FE7664-2314-1349-9F0A-88E9B5D6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602" y="4063885"/>
            <a:ext cx="1959011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ea typeface="ＭＳ Ｐゴシック" pitchFamily="34" charset="-128"/>
              </a:rPr>
              <a:t>Silicon sensor probe station </a:t>
            </a:r>
            <a:r>
              <a:rPr lang="en-US" altLang="zh-CN" sz="1050" dirty="0">
                <a:latin typeface="Times New Roman" panose="02020603050405020304" pitchFamily="18" charset="0"/>
              </a:rPr>
              <a:t>MPI TS200</a:t>
            </a:r>
            <a:endParaRPr lang="zh-CN" altLang="zh-CN" sz="105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97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C4C1-EC3D-BB4D-8800-568B650D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CN" dirty="0"/>
              <a:t>odule assembly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BC94-C423-9649-ADA7-AA2617CB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Module assembly is done on 1.25m*1.25m gantry</a:t>
            </a:r>
          </a:p>
          <a:p>
            <a:pPr lvl="1"/>
            <a:r>
              <a:rPr lang="en-US" dirty="0"/>
              <a:t>I</a:t>
            </a:r>
            <a:r>
              <a:rPr lang="en-CN" dirty="0"/>
              <a:t>ntegrate vacum, high presure gas, vision system, dispensor</a:t>
            </a:r>
          </a:p>
          <a:p>
            <a:pPr lvl="1"/>
            <a:r>
              <a:rPr lang="en-CN" dirty="0"/>
              <a:t>Automated and cordinated by dedicated software</a:t>
            </a:r>
          </a:p>
          <a:p>
            <a:pPr lvl="1"/>
            <a:r>
              <a:rPr lang="en-CN" dirty="0"/>
              <a:t>Calibrated with ~10 micron precision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334E5-0BE7-DD4C-A5F9-D24A668E8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33D0CE6-89C0-4A44-AF14-9C79E24A1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891" b="20248"/>
          <a:stretch/>
        </p:blipFill>
        <p:spPr bwMode="auto">
          <a:xfrm>
            <a:off x="6041440" y="4673208"/>
            <a:ext cx="2668469" cy="218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8" descr="A picture containing indoor, sitting, black, table&#10;&#10;Description automatically generated">
            <a:extLst>
              <a:ext uri="{FF2B5EF4-FFF2-40B4-BE49-F238E27FC236}">
                <a16:creationId xmlns:a16="http://schemas.microsoft.com/office/drawing/2014/main" id="{2D349598-4F87-6442-AB83-F4901078D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5"/>
          <a:stretch/>
        </p:blipFill>
        <p:spPr bwMode="auto">
          <a:xfrm>
            <a:off x="0" y="2310363"/>
            <a:ext cx="5763296" cy="45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Picture 12" descr="TV7EWG0ZIRMKFU`2_O~TFQK">
            <a:extLst>
              <a:ext uri="{FF2B5EF4-FFF2-40B4-BE49-F238E27FC236}">
                <a16:creationId xmlns:a16="http://schemas.microsoft.com/office/drawing/2014/main" id="{8D164070-8EDD-DF49-A486-F910FADA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40" y="2295686"/>
            <a:ext cx="2824416" cy="204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5C1026-722C-2E41-84E2-D7AB8C4BB09E}"/>
              </a:ext>
            </a:extLst>
          </p:cNvPr>
          <p:cNvSpPr txBox="1"/>
          <p:nvPr/>
        </p:nvSpPr>
        <p:spPr>
          <a:xfrm>
            <a:off x="6041440" y="1989406"/>
            <a:ext cx="27833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Gantry R</a:t>
            </a:r>
            <a:r>
              <a:rPr lang="en-CN" dirty="0"/>
              <a:t>epeadility: 1 𝝁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C712B-28A8-4742-AC6B-811A827E0C15}"/>
              </a:ext>
            </a:extLst>
          </p:cNvPr>
          <p:cNvSpPr txBox="1"/>
          <p:nvPr/>
        </p:nvSpPr>
        <p:spPr>
          <a:xfrm>
            <a:off x="5926524" y="4354629"/>
            <a:ext cx="27833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Flatness of gantry fixture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3874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A49A-5660-0F4C-ABD6-A553B6B0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Module Assembly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3EE06-F481-034C-AF68-187BA345E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First 8 inch module successful</a:t>
            </a:r>
            <a:r>
              <a:rPr lang="en-US" dirty="0"/>
              <a:t>l</a:t>
            </a:r>
            <a:r>
              <a:rPr lang="en-CN" dirty="0"/>
              <a:t>y assemblied at IHEP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EAD12-2F9D-B945-9EBB-17CE8234C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6" name="Picture 5" descr="A picture containing indoor, worktable&#10;&#10;Description automatically generated">
            <a:extLst>
              <a:ext uri="{FF2B5EF4-FFF2-40B4-BE49-F238E27FC236}">
                <a16:creationId xmlns:a16="http://schemas.microsoft.com/office/drawing/2014/main" id="{31895B94-E062-8A44-B9AA-AC78A9B0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0" r="17610"/>
          <a:stretch/>
        </p:blipFill>
        <p:spPr>
          <a:xfrm>
            <a:off x="0" y="1095717"/>
            <a:ext cx="4481565" cy="3506583"/>
          </a:xfrm>
          <a:prstGeom prst="rect">
            <a:avLst/>
          </a:prstGeom>
        </p:spPr>
      </p:pic>
      <p:pic>
        <p:nvPicPr>
          <p:cNvPr id="7" name="Picture 6" descr="A picture containing indoor, hard disc&#10;&#10;Description automatically generated">
            <a:extLst>
              <a:ext uri="{FF2B5EF4-FFF2-40B4-BE49-F238E27FC236}">
                <a16:creationId xmlns:a16="http://schemas.microsoft.com/office/drawing/2014/main" id="{7DC75F86-B898-B545-AF8D-B50CDB32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99" y="4619489"/>
            <a:ext cx="2549353" cy="1912015"/>
          </a:xfrm>
          <a:prstGeom prst="rect">
            <a:avLst/>
          </a:prstGeom>
        </p:spPr>
      </p:pic>
      <p:pic>
        <p:nvPicPr>
          <p:cNvPr id="8" name="Picture 7" descr="A picture containing indoor, table, counter&#10;&#10;Description automatically generated">
            <a:extLst>
              <a:ext uri="{FF2B5EF4-FFF2-40B4-BE49-F238E27FC236}">
                <a16:creationId xmlns:a16="http://schemas.microsoft.com/office/drawing/2014/main" id="{E32D8FC4-BF1C-BB48-96FE-951C4BBC3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350"/>
          <a:stretch/>
        </p:blipFill>
        <p:spPr>
          <a:xfrm>
            <a:off x="2549353" y="4641074"/>
            <a:ext cx="2439923" cy="1890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920496-F0EE-7B4F-9A63-7B531854DA3C}"/>
              </a:ext>
            </a:extLst>
          </p:cNvPr>
          <p:cNvSpPr txBox="1"/>
          <p:nvPr/>
        </p:nvSpPr>
        <p:spPr>
          <a:xfrm>
            <a:off x="-14499" y="4621520"/>
            <a:ext cx="25635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CN" dirty="0"/>
              <a:t>ispense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baseplate</a:t>
            </a:r>
            <a:endParaRPr lang="en-CN" dirty="0"/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C2F3A87-3985-1F41-BEB3-6FDED7E1B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258" y="1066919"/>
            <a:ext cx="4363794" cy="3574155"/>
          </a:xfrm>
          <a:prstGeom prst="rect">
            <a:avLst/>
          </a:prstGeom>
        </p:spPr>
      </p:pic>
      <p:pic>
        <p:nvPicPr>
          <p:cNvPr id="9217" name="Picture 1" descr="page5image65611312">
            <a:extLst>
              <a:ext uri="{FF2B5EF4-FFF2-40B4-BE49-F238E27FC236}">
                <a16:creationId xmlns:a16="http://schemas.microsoft.com/office/drawing/2014/main" id="{6254F818-A668-7644-AD2D-BCE5E21CC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6"/>
          <a:stretch/>
        </p:blipFill>
        <p:spPr bwMode="auto">
          <a:xfrm>
            <a:off x="5214867" y="4691141"/>
            <a:ext cx="3404576" cy="21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72AFEB-A318-7149-8964-932B363D0725}"/>
              </a:ext>
            </a:extLst>
          </p:cNvPr>
          <p:cNvSpPr txBox="1"/>
          <p:nvPr/>
        </p:nvSpPr>
        <p:spPr>
          <a:xfrm>
            <a:off x="7461877" y="4772090"/>
            <a:ext cx="85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10𝝁m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66247-EEF9-6746-9E04-B20F87312E4B}"/>
              </a:ext>
            </a:extLst>
          </p:cNvPr>
          <p:cNvSpPr txBox="1"/>
          <p:nvPr/>
        </p:nvSpPr>
        <p:spPr>
          <a:xfrm>
            <a:off x="7469170" y="5833492"/>
            <a:ext cx="85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24𝝁m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C073DF-690F-2D48-B7A0-967FD3624903}"/>
              </a:ext>
            </a:extLst>
          </p:cNvPr>
          <p:cNvSpPr txBox="1"/>
          <p:nvPr/>
        </p:nvSpPr>
        <p:spPr>
          <a:xfrm>
            <a:off x="5869935" y="5528500"/>
            <a:ext cx="20267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Thickness control</a:t>
            </a:r>
            <a:endParaRPr lang="en-C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9B2CF-51D1-C14A-85D1-B4E635A4D06E}"/>
              </a:ext>
            </a:extLst>
          </p:cNvPr>
          <p:cNvSpPr txBox="1"/>
          <p:nvPr/>
        </p:nvSpPr>
        <p:spPr>
          <a:xfrm>
            <a:off x="2559423" y="1225895"/>
            <a:ext cx="15804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Gantry</a:t>
            </a:r>
            <a:r>
              <a:rPr lang="en-US" altLang="zh-CN" dirty="0"/>
              <a:t>/fixture</a:t>
            </a:r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C0A69F-9D4D-D343-82E5-6EE1B6E9A063}"/>
              </a:ext>
            </a:extLst>
          </p:cNvPr>
          <p:cNvSpPr txBox="1"/>
          <p:nvPr/>
        </p:nvSpPr>
        <p:spPr>
          <a:xfrm>
            <a:off x="2723397" y="4632670"/>
            <a:ext cx="22189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CN" dirty="0"/>
              <a:t>ispense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3069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3C14C3C1-FC76-2946-9A46-4F5DE984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23" y="672353"/>
            <a:ext cx="5065724" cy="27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A5331-5A4C-7746-91C4-DDD86B7E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Wire bonding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28A1-EB73-5C47-9CC1-F2FF329E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4"/>
            <a:ext cx="4411226" cy="1427752"/>
          </a:xfrm>
        </p:spPr>
        <p:txBody>
          <a:bodyPr/>
          <a:lstStyle/>
          <a:p>
            <a:r>
              <a:rPr lang="en-US" dirty="0"/>
              <a:t>Connect senor to electronics</a:t>
            </a:r>
          </a:p>
          <a:p>
            <a:pPr lvl="1"/>
            <a:r>
              <a:rPr lang="en-US" dirty="0"/>
              <a:t>~ 20 millions wires </a:t>
            </a:r>
          </a:p>
          <a:p>
            <a:r>
              <a:rPr lang="en-US" dirty="0"/>
              <a:t>BJ855 + </a:t>
            </a:r>
            <a:r>
              <a:rPr lang="en-US" dirty="0" err="1"/>
              <a:t>Dage</a:t>
            </a:r>
            <a:r>
              <a:rPr lang="en-US" dirty="0"/>
              <a:t> 4000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9513C-0EA1-8445-B740-F87EFB54D4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14</a:t>
            </a:fld>
            <a:endParaRPr lang="en-US" sz="180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3B976AA-6DAF-714D-8BE5-C8D2D687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35" y="3710095"/>
            <a:ext cx="4883499" cy="28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ACF431E1-C43D-884E-8744-A3966656C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" y="2019718"/>
            <a:ext cx="3242556" cy="4795211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CF22812-8BD5-1045-8D24-A128ABD56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760"/>
          <a:stretch/>
        </p:blipFill>
        <p:spPr bwMode="auto">
          <a:xfrm>
            <a:off x="304512" y="5295030"/>
            <a:ext cx="1675013" cy="15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4EE158-8174-944D-AE47-462476C7E324}"/>
              </a:ext>
            </a:extLst>
          </p:cNvPr>
          <p:cNvCxnSpPr>
            <a:cxnSpLocks/>
          </p:cNvCxnSpPr>
          <p:nvPr/>
        </p:nvCxnSpPr>
        <p:spPr bwMode="auto">
          <a:xfrm flipH="1">
            <a:off x="1738365" y="4757895"/>
            <a:ext cx="512466" cy="52753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FC7A72-CB09-C245-875A-8D73A2AE0251}"/>
              </a:ext>
            </a:extLst>
          </p:cNvPr>
          <p:cNvSpPr txBox="1"/>
          <p:nvPr/>
        </p:nvSpPr>
        <p:spPr>
          <a:xfrm>
            <a:off x="4279502" y="3347326"/>
            <a:ext cx="37561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speed and g</a:t>
            </a:r>
            <a:r>
              <a:rPr lang="en-CN" dirty="0"/>
              <a:t>ood pull strength</a:t>
            </a:r>
          </a:p>
        </p:txBody>
      </p:sp>
      <p:pic>
        <p:nvPicPr>
          <p:cNvPr id="12289" name="Picture 1" descr="page6image65872208">
            <a:extLst>
              <a:ext uri="{FF2B5EF4-FFF2-40B4-BE49-F238E27FC236}">
                <a16:creationId xmlns:a16="http://schemas.microsoft.com/office/drawing/2014/main" id="{BBB3296B-2DEA-1640-94D8-E6DC60191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r="14156"/>
          <a:stretch/>
        </p:blipFill>
        <p:spPr bwMode="auto">
          <a:xfrm>
            <a:off x="2046369" y="5301810"/>
            <a:ext cx="1433854" cy="14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133E36-654B-0240-92F8-FC091DB229B6}"/>
              </a:ext>
            </a:extLst>
          </p:cNvPr>
          <p:cNvCxnSpPr>
            <a:cxnSpLocks/>
          </p:cNvCxnSpPr>
          <p:nvPr/>
        </p:nvCxnSpPr>
        <p:spPr bwMode="auto">
          <a:xfrm>
            <a:off x="2317675" y="5021664"/>
            <a:ext cx="189388" cy="40444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4507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08DB2-BE2F-4D48-975D-EDAC6F9E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Encapsolution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7EDE8-B743-2D47-B752-02683B5A6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4"/>
            <a:ext cx="5295481" cy="2422732"/>
          </a:xfrm>
        </p:spPr>
        <p:txBody>
          <a:bodyPr/>
          <a:lstStyle/>
          <a:p>
            <a:r>
              <a:rPr lang="en-CN" dirty="0"/>
              <a:t>Protect wire from moisture and </a:t>
            </a:r>
            <a:r>
              <a:rPr lang="en-US" dirty="0"/>
              <a:t>mechanics with DOWSIL 186 glue</a:t>
            </a:r>
            <a:endParaRPr lang="en-CN" dirty="0"/>
          </a:p>
          <a:p>
            <a:r>
              <a:rPr lang="en-CN" dirty="0"/>
              <a:t>Done with mini-gantry + dispensor + centrifuge</a:t>
            </a:r>
          </a:p>
          <a:p>
            <a:r>
              <a:rPr lang="en-CN" dirty="0"/>
              <a:t>Automated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105F0-EC29-384C-ADBE-4D0517062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/>
          </a:p>
        </p:txBody>
      </p:sp>
      <p:pic>
        <p:nvPicPr>
          <p:cNvPr id="10241" name="Picture 1" descr="page7image65734688">
            <a:extLst>
              <a:ext uri="{FF2B5EF4-FFF2-40B4-BE49-F238E27FC236}">
                <a16:creationId xmlns:a16="http://schemas.microsoft.com/office/drawing/2014/main" id="{FD0A96AE-5109-5043-BF0D-010C0DC0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19" y="3095085"/>
            <a:ext cx="5295481" cy="373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7image65736560">
            <a:extLst>
              <a:ext uri="{FF2B5EF4-FFF2-40B4-BE49-F238E27FC236}">
                <a16:creationId xmlns:a16="http://schemas.microsoft.com/office/drawing/2014/main" id="{43F636E4-EECE-434F-8A50-03CEC48D7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15113"/>
          <a:stretch/>
        </p:blipFill>
        <p:spPr bwMode="auto">
          <a:xfrm>
            <a:off x="0" y="3194074"/>
            <a:ext cx="3764812" cy="36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age13image65840272">
            <a:extLst>
              <a:ext uri="{FF2B5EF4-FFF2-40B4-BE49-F238E27FC236}">
                <a16:creationId xmlns:a16="http://schemas.microsoft.com/office/drawing/2014/main" id="{50E1CDB8-C862-9B45-BD08-0036EB7BA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9"/>
          <a:stretch/>
        </p:blipFill>
        <p:spPr bwMode="auto">
          <a:xfrm>
            <a:off x="2648112" y="3194074"/>
            <a:ext cx="1200407" cy="1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2E1FD140-46F2-8F47-AE24-C4AAFA4AE5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13120" r="21642" b="13420"/>
          <a:stretch/>
        </p:blipFill>
        <p:spPr bwMode="auto">
          <a:xfrm>
            <a:off x="5647172" y="672353"/>
            <a:ext cx="2672863" cy="23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121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51E52-7693-D842-8507-FA986273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Module testing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1E7BF-A897-4049-BB10-CEDFBF0AC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Single module test-stand(3 versions) + Cosmics setup</a:t>
            </a:r>
          </a:p>
          <a:p>
            <a:pPr lvl="1"/>
            <a:r>
              <a:rPr lang="en-CN" dirty="0"/>
              <a:t>Pedestal, nosie, charge injection, leakage current, MIP…</a:t>
            </a:r>
          </a:p>
          <a:p>
            <a:r>
              <a:rPr lang="en-CN" dirty="0"/>
              <a:t>Themal cycling testing box is under design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053A9-86F8-5344-BF7D-756696494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E7BD76-05A2-0E49-A0D1-CC9BCF74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2" y="1950279"/>
            <a:ext cx="4373943" cy="25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E9F0C-6D43-6241-A4C1-877D4B973F4D}"/>
              </a:ext>
            </a:extLst>
          </p:cNvPr>
          <p:cNvSpPr/>
          <p:nvPr/>
        </p:nvSpPr>
        <p:spPr>
          <a:xfrm>
            <a:off x="304512" y="4409239"/>
            <a:ext cx="437394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TS: </a:t>
            </a:r>
            <a:r>
              <a:rPr lang="en-US" altLang="zh-CN" dirty="0" err="1">
                <a:latin typeface="Times New Roman" panose="02020603050405020304" pitchFamily="18" charset="0"/>
              </a:rPr>
              <a:t>Hexacontroller</a:t>
            </a:r>
            <a:r>
              <a:rPr lang="en-US" altLang="zh-CN" dirty="0">
                <a:latin typeface="Times New Roman" panose="02020603050405020304" pitchFamily="18" charset="0"/>
              </a:rPr>
              <a:t> + trophy board + ZYNQ </a:t>
            </a:r>
            <a:endParaRPr lang="en-CN" dirty="0"/>
          </a:p>
        </p:txBody>
      </p:sp>
      <p:pic>
        <p:nvPicPr>
          <p:cNvPr id="13313" name="Picture 1" descr="page14image65846304">
            <a:extLst>
              <a:ext uri="{FF2B5EF4-FFF2-40B4-BE49-F238E27FC236}">
                <a16:creationId xmlns:a16="http://schemas.microsoft.com/office/drawing/2014/main" id="{575E42DC-589C-6E48-83CB-9CB924F9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3" y="5002266"/>
            <a:ext cx="1751791" cy="13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age15image65802096">
            <a:extLst>
              <a:ext uri="{FF2B5EF4-FFF2-40B4-BE49-F238E27FC236}">
                <a16:creationId xmlns:a16="http://schemas.microsoft.com/office/drawing/2014/main" id="{9B1E9317-3727-7242-B7F5-0B456D4F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47" y="4409239"/>
            <a:ext cx="4191000" cy="20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5B776-C8D6-AD47-83AE-5AB783F361EB}"/>
              </a:ext>
            </a:extLst>
          </p:cNvPr>
          <p:cNvSpPr txBox="1"/>
          <p:nvPr/>
        </p:nvSpPr>
        <p:spPr>
          <a:xfrm>
            <a:off x="1153674" y="6344631"/>
            <a:ext cx="293411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CN" dirty="0"/>
              <a:t>lder version of test stand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7759647-96EB-C84E-85F6-7EAA83372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552" y="2223357"/>
            <a:ext cx="3747017" cy="1807447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7885B292-41F0-0342-9E8E-B1790F42DA16}"/>
              </a:ext>
            </a:extLst>
          </p:cNvPr>
          <p:cNvSpPr/>
          <p:nvPr/>
        </p:nvSpPr>
        <p:spPr bwMode="auto">
          <a:xfrm>
            <a:off x="6852977" y="4020756"/>
            <a:ext cx="206987" cy="37843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083E8A4B-708E-374A-BE8D-080EEB697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43218" y="5007848"/>
            <a:ext cx="2376502" cy="133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17557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650D-B683-9B43-89A5-96EFD36D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Module testing (2): First 8 inch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429DF-BAEC-7E45-840C-73C8A8E5F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72353"/>
            <a:ext cx="2592475" cy="1794651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CN" dirty="0"/>
              <a:t>est leakage, Pedestal, Noise, etc.</a:t>
            </a: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3CDFB-43E6-0A42-8A4B-BDCD1BFE5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5" name="Picture 4" descr="A picture containing text, indoor, square&#10;&#10;Description automatically generated">
            <a:extLst>
              <a:ext uri="{FF2B5EF4-FFF2-40B4-BE49-F238E27FC236}">
                <a16:creationId xmlns:a16="http://schemas.microsoft.com/office/drawing/2014/main" id="{DC2485F7-07E4-7F40-80AE-C4986FC37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6" t="21609" r="15632" b="22299"/>
          <a:stretch/>
        </p:blipFill>
        <p:spPr>
          <a:xfrm rot="16200000">
            <a:off x="-689408" y="3237474"/>
            <a:ext cx="3738866" cy="2331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F412D-8AD2-A44D-93F6-C09B420C6F79}"/>
              </a:ext>
            </a:extLst>
          </p:cNvPr>
          <p:cNvSpPr txBox="1"/>
          <p:nvPr/>
        </p:nvSpPr>
        <p:spPr>
          <a:xfrm>
            <a:off x="86284" y="5903184"/>
            <a:ext cx="20267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Module IHEP001</a:t>
            </a:r>
          </a:p>
        </p:txBody>
      </p:sp>
      <p:pic>
        <p:nvPicPr>
          <p:cNvPr id="14337" name="Picture 1" descr="page4image66051808">
            <a:extLst>
              <a:ext uri="{FF2B5EF4-FFF2-40B4-BE49-F238E27FC236}">
                <a16:creationId xmlns:a16="http://schemas.microsoft.com/office/drawing/2014/main" id="{AF7ED447-2BC3-4B42-B972-4B8186D1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57" y="672353"/>
            <a:ext cx="4344927" cy="22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9497F-1982-C342-9043-69C89C2B623C}"/>
              </a:ext>
            </a:extLst>
          </p:cNvPr>
          <p:cNvSpPr txBox="1"/>
          <p:nvPr/>
        </p:nvSpPr>
        <p:spPr>
          <a:xfrm>
            <a:off x="4778978" y="2164318"/>
            <a:ext cx="15474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otal leakage</a:t>
            </a:r>
          </a:p>
        </p:txBody>
      </p:sp>
      <p:pic>
        <p:nvPicPr>
          <p:cNvPr id="14338" name="Picture 2" descr="page4image66048064">
            <a:extLst>
              <a:ext uri="{FF2B5EF4-FFF2-40B4-BE49-F238E27FC236}">
                <a16:creationId xmlns:a16="http://schemas.microsoft.com/office/drawing/2014/main" id="{FEE00C48-D656-454F-BA89-EC7948E0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09" y="1036820"/>
            <a:ext cx="1998454" cy="20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62040-96B4-1D4B-BE59-8C5C06FCBBA4}"/>
              </a:ext>
            </a:extLst>
          </p:cNvPr>
          <p:cNvSpPr txBox="1"/>
          <p:nvPr/>
        </p:nvSpPr>
        <p:spPr>
          <a:xfrm>
            <a:off x="7146384" y="760097"/>
            <a:ext cx="199845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Sensor IV from CERN</a:t>
            </a:r>
            <a:endParaRPr lang="en-CN" sz="1400" dirty="0"/>
          </a:p>
        </p:txBody>
      </p:sp>
      <p:pic>
        <p:nvPicPr>
          <p:cNvPr id="14339" name="Picture 3" descr="page12image65849376">
            <a:extLst>
              <a:ext uri="{FF2B5EF4-FFF2-40B4-BE49-F238E27FC236}">
                <a16:creationId xmlns:a16="http://schemas.microsoft.com/office/drawing/2014/main" id="{4B2AA333-D2CF-0D4A-B43A-F9EC1816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57" y="2978635"/>
            <a:ext cx="2933320" cy="1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9FA7F-27F9-DD45-8A36-A12944164852}"/>
              </a:ext>
            </a:extLst>
          </p:cNvPr>
          <p:cNvSpPr txBox="1"/>
          <p:nvPr/>
        </p:nvSpPr>
        <p:spPr>
          <a:xfrm>
            <a:off x="2835584" y="4477523"/>
            <a:ext cx="16981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Sampling scan</a:t>
            </a:r>
            <a:endParaRPr lang="en-CN" dirty="0"/>
          </a:p>
        </p:txBody>
      </p:sp>
      <p:pic>
        <p:nvPicPr>
          <p:cNvPr id="14340" name="Picture 4" descr="page14image65837776">
            <a:extLst>
              <a:ext uri="{FF2B5EF4-FFF2-40B4-BE49-F238E27FC236}">
                <a16:creationId xmlns:a16="http://schemas.microsoft.com/office/drawing/2014/main" id="{32421D39-90F9-CD4F-A30C-0C1D904C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62" y="3013184"/>
            <a:ext cx="3117449" cy="1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4A281-95C6-EB46-90F0-7A64D903C311}"/>
              </a:ext>
            </a:extLst>
          </p:cNvPr>
          <p:cNvSpPr txBox="1"/>
          <p:nvPr/>
        </p:nvSpPr>
        <p:spPr>
          <a:xfrm>
            <a:off x="6248033" y="4280941"/>
            <a:ext cx="24227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Charge injection scan</a:t>
            </a:r>
            <a:endParaRPr lang="en-CN" dirty="0"/>
          </a:p>
        </p:txBody>
      </p:sp>
      <p:pic>
        <p:nvPicPr>
          <p:cNvPr id="14341" name="Picture 5" descr="page16image65766624">
            <a:extLst>
              <a:ext uri="{FF2B5EF4-FFF2-40B4-BE49-F238E27FC236}">
                <a16:creationId xmlns:a16="http://schemas.microsoft.com/office/drawing/2014/main" id="{AE29972D-7340-B842-BF2A-084C927BD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0490" r="3028" b="11159"/>
          <a:stretch/>
        </p:blipFill>
        <p:spPr bwMode="auto">
          <a:xfrm>
            <a:off x="2414564" y="4878839"/>
            <a:ext cx="1985830" cy="1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age16image65775568">
            <a:extLst>
              <a:ext uri="{FF2B5EF4-FFF2-40B4-BE49-F238E27FC236}">
                <a16:creationId xmlns:a16="http://schemas.microsoft.com/office/drawing/2014/main" id="{50BFD262-7EA3-4543-B699-2BB580270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13152" r="3528" b="12914"/>
          <a:stretch/>
        </p:blipFill>
        <p:spPr bwMode="auto">
          <a:xfrm>
            <a:off x="4538254" y="4922902"/>
            <a:ext cx="2143689" cy="16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7E7CE4-E660-9C4C-8872-C375D519DF68}"/>
              </a:ext>
            </a:extLst>
          </p:cNvPr>
          <p:cNvSpPr txBox="1"/>
          <p:nvPr/>
        </p:nvSpPr>
        <p:spPr>
          <a:xfrm>
            <a:off x="2582484" y="6503178"/>
            <a:ext cx="1610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Pedestal Map</a:t>
            </a:r>
            <a:endParaRPr lang="en-C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C1E48-D80B-E640-BD15-83A6741AF43F}"/>
              </a:ext>
            </a:extLst>
          </p:cNvPr>
          <p:cNvSpPr txBox="1"/>
          <p:nvPr/>
        </p:nvSpPr>
        <p:spPr>
          <a:xfrm>
            <a:off x="4778978" y="6485871"/>
            <a:ext cx="13605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Noise Map</a:t>
            </a:r>
            <a:endParaRPr lang="en-CN" dirty="0"/>
          </a:p>
        </p:txBody>
      </p:sp>
      <p:pic>
        <p:nvPicPr>
          <p:cNvPr id="14343" name="Picture 7" descr="page17image65652144">
            <a:extLst>
              <a:ext uri="{FF2B5EF4-FFF2-40B4-BE49-F238E27FC236}">
                <a16:creationId xmlns:a16="http://schemas.microsoft.com/office/drawing/2014/main" id="{9BBD24F8-D74C-8C41-876C-84559A2F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76" y="4948909"/>
            <a:ext cx="1985475" cy="158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41A9B6-D6E8-3748-9A68-6F5B54C998E7}"/>
              </a:ext>
            </a:extLst>
          </p:cNvPr>
          <p:cNvSpPr txBox="1"/>
          <p:nvPr/>
        </p:nvSpPr>
        <p:spPr>
          <a:xfrm>
            <a:off x="6248033" y="6523455"/>
            <a:ext cx="29446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Noise </a:t>
            </a:r>
            <a:r>
              <a:rPr lang="en-US" dirty="0">
                <a:solidFill>
                  <a:srgbClr val="FF0000"/>
                </a:solidFill>
              </a:rPr>
              <a:t>before</a:t>
            </a:r>
            <a:r>
              <a:rPr lang="en-US" dirty="0"/>
              <a:t>/</a:t>
            </a:r>
            <a:r>
              <a:rPr lang="en-US" dirty="0">
                <a:solidFill>
                  <a:schemeClr val="accent2"/>
                </a:solidFill>
              </a:rPr>
              <a:t>after</a:t>
            </a:r>
            <a:r>
              <a:rPr lang="en-US" dirty="0"/>
              <a:t> bonding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5470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FAFDA46-FA65-DF43-A4D6-DDE46446A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79" y="2268597"/>
            <a:ext cx="8481646" cy="4565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D5F83-0063-7746-AD79-98F24689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HGCal</a:t>
            </a:r>
            <a:r>
              <a:rPr lang="en-US" dirty="0"/>
              <a:t> production database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AEA19-155D-F54A-99C1-AF75F835E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HGCAL Database: an essential part of HGCAL construction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Record data of all steps in module production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GUI being developed: transmit information between MAC and CERN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Sensors, PCBs, baseplates, tooling; production testing results; shipping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AB178-8BB5-3A41-B99B-1141AF173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032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AE69-C900-6247-8A63-9215D536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5B880-BB39-A744-A359-6BD1EC648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The Module Assembly Center at IHEP are almost ready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CN" dirty="0">
                <a:solidFill>
                  <a:schemeClr val="tx1"/>
                </a:solidFill>
              </a:rPr>
              <a:t>nfrasture and main equipment are ready and qualified</a:t>
            </a:r>
          </a:p>
          <a:p>
            <a:pPr lvl="1"/>
            <a:r>
              <a:rPr lang="en-CN" dirty="0">
                <a:solidFill>
                  <a:schemeClr val="tx1"/>
                </a:solidFill>
              </a:rPr>
              <a:t>First 8 inch module is produced (</a:t>
            </a:r>
            <a:r>
              <a:rPr lang="en-CN" dirty="0"/>
              <a:t>key requirement for MAC qualification)</a:t>
            </a:r>
          </a:p>
          <a:p>
            <a:pPr lvl="2"/>
            <a:r>
              <a:rPr lang="en-CN" dirty="0"/>
              <a:t>Including 130 nm radiation hard ASICs (temporary export licence)</a:t>
            </a:r>
          </a:p>
          <a:p>
            <a:pPr lvl="2"/>
            <a:r>
              <a:rPr lang="en-CN" dirty="0"/>
              <a:t>Testing shows very good performance</a:t>
            </a:r>
          </a:p>
          <a:p>
            <a:pPr lvl="2"/>
            <a:r>
              <a:rPr lang="en-CN" dirty="0"/>
              <a:t>Ship</a:t>
            </a:r>
            <a:r>
              <a:rPr lang="en-US" dirty="0"/>
              <a:t>p</a:t>
            </a:r>
            <a:r>
              <a:rPr lang="en-CN" dirty="0"/>
              <a:t>ed back to CERN for beam test in coming September</a:t>
            </a:r>
          </a:p>
          <a:p>
            <a:pPr lvl="1"/>
            <a:r>
              <a:rPr lang="en-CN" dirty="0">
                <a:solidFill>
                  <a:schemeClr val="tx1"/>
                </a:solidFill>
              </a:rPr>
              <a:t>More details about the Si Module in Feng Wang’s poster</a:t>
            </a:r>
          </a:p>
          <a:p>
            <a:r>
              <a:rPr lang="en-CN" dirty="0">
                <a:solidFill>
                  <a:schemeClr val="tx1"/>
                </a:solidFill>
              </a:rPr>
              <a:t>Moving to production stage (possible delay since 2020/6)</a:t>
            </a:r>
          </a:p>
          <a:p>
            <a:pPr lvl="1"/>
            <a:endParaRPr lang="en-CN" dirty="0">
              <a:solidFill>
                <a:schemeClr val="tx1"/>
              </a:solidFill>
            </a:endParaRPr>
          </a:p>
          <a:p>
            <a:endParaRPr lang="en-CN" dirty="0">
              <a:solidFill>
                <a:schemeClr val="tx1"/>
              </a:solidFill>
            </a:endParaRPr>
          </a:p>
          <a:p>
            <a:endParaRPr lang="en-CN" dirty="0">
              <a:solidFill>
                <a:schemeClr val="tx1"/>
              </a:solidFill>
            </a:endParaRPr>
          </a:p>
          <a:p>
            <a:r>
              <a:rPr lang="en-CN" dirty="0">
                <a:solidFill>
                  <a:schemeClr val="tx1"/>
                </a:solidFill>
              </a:rPr>
              <a:t>THU,FDU,ZJU joined HGC(MAC) efforts since 2020.</a:t>
            </a:r>
          </a:p>
          <a:p>
            <a:r>
              <a:rPr lang="en-CN" dirty="0">
                <a:solidFill>
                  <a:schemeClr val="tx1"/>
                </a:solidFill>
              </a:rPr>
              <a:t>Thanks funding support from NSFC, MoST, IHEP,THU…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EB2EF-E84A-BC44-8576-0B3D2779F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9200F3AC-591B-104D-9CE1-36C24A18A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758080"/>
              </p:ext>
            </p:extLst>
          </p:nvPr>
        </p:nvGraphicFramePr>
        <p:xfrm>
          <a:off x="142337" y="3748037"/>
          <a:ext cx="8760504" cy="1366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59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15" y="40341"/>
            <a:ext cx="8042276" cy="564776"/>
          </a:xfrm>
        </p:spPr>
        <p:txBody>
          <a:bodyPr/>
          <a:lstStyle/>
          <a:p>
            <a:r>
              <a:rPr lang="en-US" dirty="0"/>
              <a:t>CMS (compact muon solenoid) experiment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15" y="672353"/>
            <a:ext cx="9144000" cy="584947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157" y="5250742"/>
            <a:ext cx="2563091" cy="390636"/>
          </a:xfrm>
          <a:prstGeom prst="rect">
            <a:avLst/>
          </a:prstGeom>
          <a:noFill/>
        </p:spPr>
        <p:txBody>
          <a:bodyPr wrap="square" lIns="82048" tIns="41025" rIns="82048" bIns="41025" rtlCol="0">
            <a:spAutoFit/>
          </a:bodyPr>
          <a:lstStyle/>
          <a:p>
            <a:pPr defTabSz="82058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最重的探测器</a:t>
            </a:r>
            <a:endParaRPr lang="en-US" sz="2000" b="1" dirty="0">
              <a:solidFill>
                <a:srgbClr val="FF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5869" y="5284810"/>
            <a:ext cx="3190566" cy="1237013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pPr defTabSz="82058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5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中国</a:t>
            </a:r>
            <a:endParaRPr lang="en-US" altLang="zh-CN" sz="25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defTabSz="820583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RPC/CSC</a:t>
            </a:r>
          </a:p>
          <a:p>
            <a:pPr defTabSz="820583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GEM</a:t>
            </a:r>
            <a:r>
              <a:rPr lang="en-US" altLang="zh-CN" sz="2500" b="1" dirty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/Trigger/</a:t>
            </a:r>
            <a:r>
              <a:rPr lang="en-US" altLang="zh-CN" sz="2500" b="1" dirty="0" err="1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HGCal</a:t>
            </a:r>
            <a:endParaRPr lang="en-US" sz="2500" b="1" dirty="0">
              <a:solidFill>
                <a:srgbClr val="00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6B09F8E-A186-B141-9408-2B7A74DC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3276441"/>
            <a:ext cx="2548107" cy="19461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Content Placeholder 6" descr="9906026-A4-at-144-dpi.jpg">
            <a:extLst>
              <a:ext uri="{FF2B5EF4-FFF2-40B4-BE49-F238E27FC236}">
                <a16:creationId xmlns:a16="http://schemas.microsoft.com/office/drawing/2014/main" id="{240FB07D-C740-234A-8C01-774AB735D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 b="1045"/>
          <a:stretch/>
        </p:blipFill>
        <p:spPr>
          <a:xfrm>
            <a:off x="-1" y="672353"/>
            <a:ext cx="2548107" cy="1954339"/>
          </a:xfrm>
          <a:prstGeom prst="rect">
            <a:avLst/>
          </a:prstGeom>
        </p:spPr>
      </p:pic>
      <p:pic>
        <p:nvPicPr>
          <p:cNvPr id="12" name="Picture 8" descr="higgs">
            <a:extLst>
              <a:ext uri="{FF2B5EF4-FFF2-40B4-BE49-F238E27FC236}">
                <a16:creationId xmlns:a16="http://schemas.microsoft.com/office/drawing/2014/main" id="{24031719-0AE2-A948-9FE9-1D3D6457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48" y="4905770"/>
            <a:ext cx="1393824" cy="149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7-07-05 at 17.30.56.png">
            <a:extLst>
              <a:ext uri="{FF2B5EF4-FFF2-40B4-BE49-F238E27FC236}">
                <a16:creationId xmlns:a16="http://schemas.microsoft.com/office/drawing/2014/main" id="{339BE6E5-8512-0F47-AF96-7FCB07ED5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-396" r="1"/>
          <a:stretch/>
        </p:blipFill>
        <p:spPr>
          <a:xfrm>
            <a:off x="8067152" y="4895705"/>
            <a:ext cx="1127079" cy="1491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3709A-52AB-BE40-A641-EA5F23B1058F}"/>
              </a:ext>
            </a:extLst>
          </p:cNvPr>
          <p:cNvSpPr txBox="1"/>
          <p:nvPr/>
        </p:nvSpPr>
        <p:spPr>
          <a:xfrm>
            <a:off x="924910" y="2086771"/>
            <a:ext cx="96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14 TeV</a:t>
            </a:r>
          </a:p>
        </p:txBody>
      </p:sp>
    </p:spTree>
    <p:extLst>
      <p:ext uri="{BB962C8B-B14F-4D97-AF65-F5344CB8AC3E}">
        <p14:creationId xmlns:p14="http://schemas.microsoft.com/office/powerpoint/2010/main" val="257880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ABE6-4BE9-7144-90A3-406C55C2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6" name="Content Placeholder 5" descr="A group of people in blue scrubs&#10;&#10;Description automatically generated with low confidence">
            <a:extLst>
              <a:ext uri="{FF2B5EF4-FFF2-40B4-BE49-F238E27FC236}">
                <a16:creationId xmlns:a16="http://schemas.microsoft.com/office/drawing/2014/main" id="{044E5FEA-68C8-884D-AA9B-41916AE5F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90" y="0"/>
            <a:ext cx="9118310" cy="68387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6A0E5-42FC-5E4D-A361-6C47EB19E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8F243-6B44-2843-B9F9-03C6163B6918}"/>
              </a:ext>
            </a:extLst>
          </p:cNvPr>
          <p:cNvSpPr txBox="1"/>
          <p:nvPr/>
        </p:nvSpPr>
        <p:spPr>
          <a:xfrm>
            <a:off x="6871854" y="2785318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郭佳林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F78B1-A5B7-9441-B5FE-205D84AA3C66}"/>
              </a:ext>
            </a:extLst>
          </p:cNvPr>
          <p:cNvSpPr txBox="1"/>
          <p:nvPr/>
        </p:nvSpPr>
        <p:spPr>
          <a:xfrm>
            <a:off x="7924799" y="2698664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苑超辰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A33F6-996D-5E46-94B5-BBD2957C6360}"/>
              </a:ext>
            </a:extLst>
          </p:cNvPr>
          <p:cNvSpPr txBox="1"/>
          <p:nvPr/>
        </p:nvSpPr>
        <p:spPr>
          <a:xfrm>
            <a:off x="7398327" y="4747737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余涛哲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0B176-B18A-3140-8F48-F244161957D0}"/>
              </a:ext>
            </a:extLst>
          </p:cNvPr>
          <p:cNvSpPr txBox="1"/>
          <p:nvPr/>
        </p:nvSpPr>
        <p:spPr>
          <a:xfrm>
            <a:off x="5685906" y="2879819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王储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AAFA8-BDAD-CB49-811F-01B8C12D7C28}"/>
              </a:ext>
            </a:extLst>
          </p:cNvPr>
          <p:cNvSpPr txBox="1"/>
          <p:nvPr/>
        </p:nvSpPr>
        <p:spPr>
          <a:xfrm>
            <a:off x="3608174" y="2695153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刘勇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5ADB27-4DBD-8541-97D6-0C10591A3499}"/>
              </a:ext>
            </a:extLst>
          </p:cNvPr>
          <p:cNvSpPr txBox="1"/>
          <p:nvPr/>
        </p:nvSpPr>
        <p:spPr>
          <a:xfrm>
            <a:off x="6012872" y="4563071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张华桥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33783-201A-904D-BE79-933B4F3CD7A7}"/>
              </a:ext>
            </a:extLst>
          </p:cNvPr>
          <p:cNvSpPr txBox="1"/>
          <p:nvPr/>
        </p:nvSpPr>
        <p:spPr>
          <a:xfrm>
            <a:off x="4533756" y="4719693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华慧玲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F66C9-081A-044A-8029-F263EC1A3EBC}"/>
              </a:ext>
            </a:extLst>
          </p:cNvPr>
          <p:cNvSpPr txBox="1"/>
          <p:nvPr/>
        </p:nvSpPr>
        <p:spPr>
          <a:xfrm>
            <a:off x="2881744" y="4193739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陶军全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05332-DE81-B04E-A0AE-C0929FB8B941}"/>
              </a:ext>
            </a:extLst>
          </p:cNvPr>
          <p:cNvSpPr txBox="1"/>
          <p:nvPr/>
        </p:nvSpPr>
        <p:spPr>
          <a:xfrm>
            <a:off x="1627619" y="4733916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王泽炳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5222B5-9D9D-8741-BC93-C265CB264E34}"/>
              </a:ext>
            </a:extLst>
          </p:cNvPr>
          <p:cNvSpPr txBox="1"/>
          <p:nvPr/>
        </p:nvSpPr>
        <p:spPr>
          <a:xfrm>
            <a:off x="4533756" y="2785318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顾煜栋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9876D-43DB-BA43-8DC2-3E72C95DC502}"/>
              </a:ext>
            </a:extLst>
          </p:cNvPr>
          <p:cNvSpPr txBox="1"/>
          <p:nvPr/>
        </p:nvSpPr>
        <p:spPr>
          <a:xfrm>
            <a:off x="2563090" y="2553691"/>
            <a:ext cx="84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王峰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E42A8-359C-7246-A0B0-77B757382A9F}"/>
              </a:ext>
            </a:extLst>
          </p:cNvPr>
          <p:cNvSpPr txBox="1"/>
          <p:nvPr/>
        </p:nvSpPr>
        <p:spPr>
          <a:xfrm>
            <a:off x="1391898" y="2738357"/>
            <a:ext cx="94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程华杰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DF2D7-C475-3F4C-9624-CF9F3EDD9853}"/>
              </a:ext>
            </a:extLst>
          </p:cNvPr>
          <p:cNvSpPr txBox="1"/>
          <p:nvPr/>
        </p:nvSpPr>
        <p:spPr>
          <a:xfrm>
            <a:off x="2881744" y="6525490"/>
            <a:ext cx="468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参与第一块模块制作的部分成员合影</a:t>
            </a:r>
            <a:r>
              <a:rPr lang="zh-CN" altLang="en-US" dirty="0"/>
              <a:t>：</a:t>
            </a:r>
            <a:r>
              <a:rPr lang="en-US" altLang="zh-CN" dirty="0"/>
              <a:t>2021/6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3E6DF-F410-6E45-AD7C-2EFBAE4A3F77}"/>
              </a:ext>
            </a:extLst>
          </p:cNvPr>
          <p:cNvSpPr txBox="1"/>
          <p:nvPr/>
        </p:nvSpPr>
        <p:spPr>
          <a:xfrm>
            <a:off x="3408216" y="178736"/>
            <a:ext cx="2964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6000" dirty="0">
                <a:solidFill>
                  <a:srgbClr val="FF000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13083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C53CF25-F6CF-544F-BA90-06CAA2512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77" y="838796"/>
            <a:ext cx="3774885" cy="2773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675"/>
          </a:xfrm>
        </p:spPr>
        <p:txBody>
          <a:bodyPr>
            <a:normAutofit/>
          </a:bodyPr>
          <a:lstStyle/>
          <a:p>
            <a:r>
              <a:rPr lang="en-US" altLang="zh-CN" dirty="0"/>
              <a:t>CMS</a:t>
            </a:r>
            <a:r>
              <a:rPr lang="zh-CN" altLang="en-US" dirty="0"/>
              <a:t> </a:t>
            </a:r>
            <a:r>
              <a:rPr lang="en-US" altLang="zh-CN" dirty="0"/>
              <a:t>endcap</a:t>
            </a:r>
            <a:r>
              <a:rPr lang="zh-CN" altLang="en-US" dirty="0"/>
              <a:t> </a:t>
            </a:r>
            <a:r>
              <a:rPr lang="en-US" altLang="zh-CN" dirty="0"/>
              <a:t>calorimeter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09" y="5098077"/>
            <a:ext cx="3391845" cy="1367368"/>
          </a:xfrm>
          <a:ln w="539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Considering</a:t>
            </a:r>
            <a:r>
              <a:rPr lang="zh-CN" altLang="en-US" dirty="0"/>
              <a:t> </a:t>
            </a:r>
            <a:r>
              <a:rPr lang="en-US" altLang="zh-CN" dirty="0"/>
              <a:t>these two requirement within the limited given budget…</a:t>
            </a:r>
          </a:p>
        </p:txBody>
      </p:sp>
      <p:sp>
        <p:nvSpPr>
          <p:cNvPr id="30" name="Right Arrow 29"/>
          <p:cNvSpPr/>
          <p:nvPr/>
        </p:nvSpPr>
        <p:spPr bwMode="auto">
          <a:xfrm>
            <a:off x="3770508" y="5613151"/>
            <a:ext cx="1078029" cy="308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8900" y="5458596"/>
            <a:ext cx="377488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CMS</a:t>
            </a:r>
            <a:r>
              <a:rPr lang="zh-CN" altLang="en-US" dirty="0"/>
              <a:t> </a:t>
            </a:r>
            <a:r>
              <a:rPr lang="en-US" altLang="zh-CN" dirty="0"/>
              <a:t>High Granularity Calorimeter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 err="1"/>
              <a:t>HGCal</a:t>
            </a:r>
            <a:r>
              <a:rPr lang="en-US" altLang="zh-CN" dirty="0"/>
              <a:t>)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8B5B38-71A0-8A48-A689-B7D2D700C68D}"/>
              </a:ext>
            </a:extLst>
          </p:cNvPr>
          <p:cNvSpPr txBox="1"/>
          <p:nvPr/>
        </p:nvSpPr>
        <p:spPr>
          <a:xfrm>
            <a:off x="167107" y="3612149"/>
            <a:ext cx="3215505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CMS @ HL-LHC: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1600" dirty="0"/>
              <a:t>~</a:t>
            </a:r>
            <a:r>
              <a:rPr lang="en-US" sz="1600" b="1" dirty="0"/>
              <a:t>1x10</a:t>
            </a:r>
            <a:r>
              <a:rPr lang="en-US" sz="1600" b="1" baseline="30000" dirty="0"/>
              <a:t>16</a:t>
            </a:r>
            <a:r>
              <a:rPr lang="en-US" sz="1600" dirty="0"/>
              <a:t> 1 MeV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 cm</a:t>
            </a:r>
            <a:r>
              <a:rPr lang="en-US" sz="1600" baseline="30000" dirty="0"/>
              <a:t>-2 </a:t>
            </a:r>
            <a:r>
              <a:rPr lang="en-US" sz="1600" dirty="0"/>
              <a:t>@ 3ab</a:t>
            </a:r>
            <a:r>
              <a:rPr lang="en-US" sz="1600" baseline="30000" dirty="0"/>
              <a:t>-1</a:t>
            </a:r>
          </a:p>
          <a:p>
            <a:r>
              <a:rPr lang="en-US" sz="1600" dirty="0"/>
              <a:t>and up to </a:t>
            </a:r>
            <a:r>
              <a:rPr lang="en-US" sz="1600" b="1" dirty="0"/>
              <a:t>2 </a:t>
            </a:r>
            <a:r>
              <a:rPr lang="en-US" sz="1600" b="1" dirty="0" err="1"/>
              <a:t>MGy</a:t>
            </a:r>
            <a:r>
              <a:rPr lang="en-US" sz="1600" dirty="0"/>
              <a:t> absorbed dose</a:t>
            </a:r>
            <a:br>
              <a:rPr lang="en-US" sz="1600" dirty="0"/>
            </a:br>
            <a:r>
              <a:rPr lang="en-US" sz="1600" dirty="0"/>
              <a:t>in endcap calorimeters</a:t>
            </a:r>
          </a:p>
          <a:p>
            <a:r>
              <a:rPr lang="en-US" sz="1600" dirty="0"/>
              <a:t>140-200 pile up in HL-LHC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551811-AA53-2E45-9C24-0F34394013FC}"/>
              </a:ext>
            </a:extLst>
          </p:cNvPr>
          <p:cNvSpPr/>
          <p:nvPr/>
        </p:nvSpPr>
        <p:spPr>
          <a:xfrm>
            <a:off x="870123" y="2634923"/>
            <a:ext cx="675003" cy="4518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193CF5-4413-BF46-8EAE-A6FCE0B4F5E1}"/>
              </a:ext>
            </a:extLst>
          </p:cNvPr>
          <p:cNvCxnSpPr>
            <a:cxnSpLocks/>
            <a:stCxn id="25" idx="0"/>
            <a:endCxn id="26" idx="6"/>
          </p:cNvCxnSpPr>
          <p:nvPr/>
        </p:nvCxnSpPr>
        <p:spPr>
          <a:xfrm flipH="1" flipV="1">
            <a:off x="1545126" y="2860857"/>
            <a:ext cx="229734" cy="7512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DA742D5-3D55-8940-A615-3E1F5D5E6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</a:t>
            </a:fld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D7201F-CEF1-EB43-ADF0-891061E67401}"/>
              </a:ext>
            </a:extLst>
          </p:cNvPr>
          <p:cNvSpPr/>
          <p:nvPr/>
        </p:nvSpPr>
        <p:spPr bwMode="auto">
          <a:xfrm>
            <a:off x="120850" y="749675"/>
            <a:ext cx="3607805" cy="4260622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C6D9F95-CA0D-AD4F-9B94-D743CC309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765" y="968276"/>
            <a:ext cx="5180872" cy="17367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46780B-D4F7-4A44-AF5A-A3839651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627286" y="2930278"/>
            <a:ext cx="2296366" cy="206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4EAF594-84E3-0D48-A45A-B253E50BE0F5}"/>
              </a:ext>
            </a:extLst>
          </p:cNvPr>
          <p:cNvSpPr/>
          <p:nvPr/>
        </p:nvSpPr>
        <p:spPr>
          <a:xfrm>
            <a:off x="5555993" y="2652315"/>
            <a:ext cx="2745303" cy="36933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dirty="0"/>
              <a:t>JINST 12</a:t>
            </a:r>
            <a:r>
              <a:rPr lang="zh-CN" altLang="en-US" dirty="0"/>
              <a:t>（</a:t>
            </a:r>
            <a:r>
              <a:rPr lang="en-US" altLang="zh-CN" dirty="0"/>
              <a:t>2017</a:t>
            </a:r>
            <a:r>
              <a:rPr lang="zh-CN" altLang="en-US" dirty="0"/>
              <a:t>）</a:t>
            </a:r>
            <a:r>
              <a:rPr lang="en-US" dirty="0"/>
              <a:t> P10003</a:t>
            </a:r>
            <a:endParaRPr lang="en-CN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65C920-858A-3D42-A32A-D8B4EFB350B0}"/>
              </a:ext>
            </a:extLst>
          </p:cNvPr>
          <p:cNvSpPr/>
          <p:nvPr/>
        </p:nvSpPr>
        <p:spPr>
          <a:xfrm>
            <a:off x="4047831" y="2921995"/>
            <a:ext cx="2296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Charged tracks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：</a:t>
            </a: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Tracker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（</a:t>
            </a:r>
            <a:r>
              <a:rPr lang="en-US" altLang="zh-CN" kern="0" dirty="0">
                <a:solidFill>
                  <a:sysClr val="windowText" lastClr="000000"/>
                </a:solidFill>
                <a:latin typeface="Calibri"/>
              </a:rPr>
              <a:t>70%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）；</a:t>
            </a: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lvl="0" defTabSz="9144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photons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：</a:t>
            </a: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ECAL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（</a:t>
            </a:r>
            <a:r>
              <a:rPr lang="en-US" altLang="zh-CN" kern="0" dirty="0">
                <a:solidFill>
                  <a:sysClr val="windowText" lastClr="000000"/>
                </a:solidFill>
                <a:latin typeface="Calibri"/>
              </a:rPr>
              <a:t>20%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）；</a:t>
            </a: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lvl="0" defTabSz="914400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Neutral hadrons </a:t>
            </a:r>
            <a:r>
              <a:rPr lang="zh-CN" altLang="en-US" kern="0" dirty="0">
                <a:solidFill>
                  <a:sysClr val="windowText" lastClr="000000"/>
                </a:solidFill>
                <a:latin typeface="Calibri"/>
              </a:rPr>
              <a:t>：</a:t>
            </a:r>
            <a:endParaRPr lang="en-US" altLang="zh-CN" kern="0" dirty="0">
              <a:solidFill>
                <a:sysClr val="windowText" lastClr="000000"/>
              </a:solidFill>
              <a:latin typeface="Calibri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/>
              </a:rPr>
              <a:t>HCAL  (10%)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1CB7C6FC-3E04-1E40-BB0E-ADEFA624047C}"/>
              </a:ext>
            </a:extLst>
          </p:cNvPr>
          <p:cNvSpPr/>
          <p:nvPr/>
        </p:nvSpPr>
        <p:spPr bwMode="auto">
          <a:xfrm>
            <a:off x="5909643" y="3773382"/>
            <a:ext cx="759556" cy="3342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BBD899-9066-7B43-BA62-FE502567663B}"/>
              </a:ext>
            </a:extLst>
          </p:cNvPr>
          <p:cNvSpPr/>
          <p:nvPr/>
        </p:nvSpPr>
        <p:spPr bwMode="auto">
          <a:xfrm>
            <a:off x="3826765" y="825643"/>
            <a:ext cx="5275382" cy="4171501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25B655-5566-2244-8011-1B4CCA80D6C3}"/>
              </a:ext>
            </a:extLst>
          </p:cNvPr>
          <p:cNvSpPr/>
          <p:nvPr/>
        </p:nvSpPr>
        <p:spPr>
          <a:xfrm>
            <a:off x="5990979" y="6146919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4B2D8"/>
                </a:solidFill>
                <a:latin typeface="Arial" panose="020B0604020202020204" pitchFamily="34" charset="0"/>
              </a:rPr>
              <a:t>CMS-TDR-019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872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996C500-878C-BE4B-9E53-0646786AAF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427" y="1809673"/>
            <a:ext cx="3597305" cy="35766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CMS High Granularity calorimeter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137" y="5600297"/>
            <a:ext cx="77652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advantage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/>
              <a:t> radiation hard, one readout per cm</a:t>
            </a:r>
            <a:r>
              <a:rPr lang="en-US" altLang="zh-CN" sz="2400" b="1" baseline="30000" dirty="0"/>
              <a:t>3</a:t>
            </a:r>
          </a:p>
          <a:p>
            <a:r>
              <a:rPr lang="en-US" altLang="zh-CN" sz="2400" b="1" dirty="0">
                <a:solidFill>
                  <a:srgbClr val="0000FF"/>
                </a:solidFill>
              </a:rPr>
              <a:t>Excellent energy, position, time res.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FF0000"/>
                </a:solidFill>
              </a:rPr>
              <a:t>5D Calorimeter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Screen Shot 2016-01-27 at 16.10.54.png">
            <a:extLst>
              <a:ext uri="{FF2B5EF4-FFF2-40B4-BE49-F238E27FC236}">
                <a16:creationId xmlns:a16="http://schemas.microsoft.com/office/drawing/2014/main" id="{72FD71BD-40E3-444B-8B9E-993C46DB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2" y="3645755"/>
            <a:ext cx="2730350" cy="1241068"/>
          </a:xfrm>
          <a:prstGeom prst="rect">
            <a:avLst/>
          </a:prstGeom>
        </p:spPr>
      </p:pic>
      <p:pic>
        <p:nvPicPr>
          <p:cNvPr id="15" name="Picture 14" descr="Screen Shot 2016-01-27 at 16.14.56.png">
            <a:extLst>
              <a:ext uri="{FF2B5EF4-FFF2-40B4-BE49-F238E27FC236}">
                <a16:creationId xmlns:a16="http://schemas.microsoft.com/office/drawing/2014/main" id="{C42332D2-5CCD-C24C-9A20-07E0EB43E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8" y="1017227"/>
            <a:ext cx="2821736" cy="1416926"/>
          </a:xfrm>
          <a:prstGeom prst="rect">
            <a:avLst/>
          </a:prstGeom>
        </p:spPr>
      </p:pic>
      <p:pic>
        <p:nvPicPr>
          <p:cNvPr id="16" name="Picture 15" descr="Screen Shot 2013-03-24 at 1.30.27 PM.png">
            <a:extLst>
              <a:ext uri="{FF2B5EF4-FFF2-40B4-BE49-F238E27FC236}">
                <a16:creationId xmlns:a16="http://schemas.microsoft.com/office/drawing/2014/main" id="{9CEB6E7F-96A7-D94F-8D2F-72DF5096D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37" y="1927446"/>
            <a:ext cx="1078579" cy="1082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E62B4E-6CFA-AB42-8454-8E64D1BBCFA1}"/>
              </a:ext>
            </a:extLst>
          </p:cNvPr>
          <p:cNvSpPr txBox="1"/>
          <p:nvPr/>
        </p:nvSpPr>
        <p:spPr>
          <a:xfrm>
            <a:off x="3961846" y="1114780"/>
            <a:ext cx="144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8BEEDE4-FC72-9B46-9563-90005453DEED}"/>
              </a:ext>
            </a:extLst>
          </p:cNvPr>
          <p:cNvSpPr/>
          <p:nvPr/>
        </p:nvSpPr>
        <p:spPr>
          <a:xfrm>
            <a:off x="3978204" y="1653519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25B4964-5E3C-2E41-96A8-6DA22584E8A2}"/>
              </a:ext>
            </a:extLst>
          </p:cNvPr>
          <p:cNvSpPr/>
          <p:nvPr/>
        </p:nvSpPr>
        <p:spPr>
          <a:xfrm rot="10800000">
            <a:off x="3961846" y="4328236"/>
            <a:ext cx="1350748" cy="3784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E2859D-7146-4642-BEC3-FF22D05277BB}"/>
              </a:ext>
            </a:extLst>
          </p:cNvPr>
          <p:cNvSpPr txBox="1"/>
          <p:nvPr/>
        </p:nvSpPr>
        <p:spPr>
          <a:xfrm>
            <a:off x="9227" y="647895"/>
            <a:ext cx="35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France/Prague/Japan/England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3BA39-6ACD-ED46-A74B-0A97F2352DA6}"/>
              </a:ext>
            </a:extLst>
          </p:cNvPr>
          <p:cNvSpPr txBox="1"/>
          <p:nvPr/>
        </p:nvSpPr>
        <p:spPr>
          <a:xfrm>
            <a:off x="117106" y="5058894"/>
            <a:ext cx="335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HEP</a:t>
            </a:r>
            <a:r>
              <a:rPr lang="zh-CN" altLang="en-US" dirty="0"/>
              <a:t> </a:t>
            </a:r>
            <a:r>
              <a:rPr lang="en-US" altLang="zh-CN" dirty="0"/>
              <a:t>experiments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0B00D1-A353-D64F-B18C-F6FEEE84C876}"/>
              </a:ext>
            </a:extLst>
          </p:cNvPr>
          <p:cNvSpPr txBox="1"/>
          <p:nvPr/>
        </p:nvSpPr>
        <p:spPr>
          <a:xfrm>
            <a:off x="117106" y="2410249"/>
            <a:ext cx="366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en-US" altLang="zh-CN" dirty="0"/>
              <a:t>	Application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yet</a:t>
            </a:r>
            <a:r>
              <a:rPr lang="zh-CN" altLang="en-US" dirty="0"/>
              <a:t> </a:t>
            </a:r>
            <a:r>
              <a:rPr lang="en-US" altLang="zh-CN" dirty="0"/>
              <a:t>approved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2AEF6-78FD-3F41-B123-82B4D38CF82E}"/>
              </a:ext>
            </a:extLst>
          </p:cNvPr>
          <p:cNvSpPr txBox="1"/>
          <p:nvPr/>
        </p:nvSpPr>
        <p:spPr>
          <a:xfrm>
            <a:off x="5642197" y="1189524"/>
            <a:ext cx="349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CMS  HGC</a:t>
            </a:r>
          </a:p>
          <a:p>
            <a:r>
              <a:rPr lang="en-US" altLang="zh-CN" dirty="0"/>
              <a:t>Approved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built</a:t>
            </a:r>
            <a:r>
              <a:rPr lang="zh-CN" altLang="en-US" dirty="0"/>
              <a:t> </a:t>
            </a:r>
            <a:r>
              <a:rPr lang="en-US" altLang="zh-CN" dirty="0"/>
              <a:t>2015-2025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783095-C355-E949-BAB2-78A71F8BB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>
                <a:ea typeface="ＭＳ Ｐゴシック"/>
              </a:rPr>
              <a:pPr>
                <a:defRPr/>
              </a:pPr>
              <a:t>4</a:t>
            </a:fld>
            <a:endParaRPr lang="en-US" sz="180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979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42" y="-18330"/>
            <a:ext cx="7459938" cy="729011"/>
          </a:xfrm>
        </p:spPr>
        <p:txBody>
          <a:bodyPr>
            <a:noAutofit/>
          </a:bodyPr>
          <a:lstStyle/>
          <a:p>
            <a:r>
              <a:rPr lang="en-US" sz="2400" dirty="0"/>
              <a:t>CMS HGCAL:</a:t>
            </a:r>
            <a:r>
              <a:rPr lang="zh-CN" altLang="en-US" sz="2400" dirty="0"/>
              <a:t> </a:t>
            </a:r>
            <a:r>
              <a:rPr lang="en-US" sz="2400" dirty="0"/>
              <a:t>5</a:t>
            </a:r>
            <a:r>
              <a:rPr lang="en-US" altLang="zh-CN" sz="2400" dirty="0"/>
              <a:t>0</a:t>
            </a:r>
            <a:r>
              <a:rPr lang="en-US" sz="2400" dirty="0"/>
              <a:t>-layer sampling calorimeter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5" y="966654"/>
            <a:ext cx="4754982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Active Elements:</a:t>
            </a:r>
          </a:p>
          <a:p>
            <a:pPr marL="177800" indent="-177800">
              <a:buFont typeface="Arial"/>
              <a:buChar char="•"/>
            </a:pPr>
            <a:r>
              <a:rPr lang="en-US" dirty="0">
                <a:highlight>
                  <a:srgbClr val="FFFF00"/>
                </a:highlight>
              </a:rPr>
              <a:t>Hexagonal modules based on Si sensors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>
                <a:highlight>
                  <a:srgbClr val="FFFF00"/>
                </a:highlight>
              </a:rPr>
              <a:t>in CE-E and high-radiation regions of CE-H</a:t>
            </a:r>
          </a:p>
          <a:p>
            <a:pPr marL="177800" indent="-177800">
              <a:buFont typeface="Arial"/>
              <a:buChar char="•"/>
            </a:pPr>
            <a:r>
              <a:rPr lang="en-US" dirty="0"/>
              <a:t>Scintillating tiles with </a:t>
            </a:r>
            <a:r>
              <a:rPr lang="en-US" dirty="0" err="1"/>
              <a:t>SiPM</a:t>
            </a:r>
            <a:r>
              <a:rPr lang="en-US" dirty="0"/>
              <a:t> readout in</a:t>
            </a:r>
            <a:br>
              <a:rPr lang="en-US" dirty="0"/>
            </a:br>
            <a:r>
              <a:rPr lang="en-US" dirty="0"/>
              <a:t>low-radiation regions of CE-H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12" y="2768499"/>
            <a:ext cx="4441229" cy="28623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Key Parameters: (updated from TDR)</a:t>
            </a:r>
          </a:p>
          <a:p>
            <a:pPr marL="177800" indent="-177800">
              <a:buFont typeface="Arial"/>
              <a:buChar char="•"/>
            </a:pPr>
            <a:r>
              <a:rPr lang="en-US" dirty="0"/>
              <a:t>HGCAL covers 1.5 &lt; </a:t>
            </a:r>
            <a:r>
              <a:rPr lang="zh-CN" altLang="en-US" dirty="0"/>
              <a:t>｜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zh-CN" altLang="en-US" dirty="0">
                <a:latin typeface="Symbol" charset="2"/>
                <a:cs typeface="Symbol" charset="2"/>
              </a:rPr>
              <a:t>｜</a:t>
            </a:r>
            <a:r>
              <a:rPr lang="en-US" dirty="0"/>
              <a:t> &lt; 3.0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Full system maintained at -30</a:t>
            </a:r>
            <a:r>
              <a:rPr lang="en-US" b="1" baseline="30000" dirty="0"/>
              <a:t>o</a:t>
            </a:r>
            <a:r>
              <a:rPr lang="en-US" b="1" dirty="0"/>
              <a:t>C</a:t>
            </a:r>
          </a:p>
          <a:p>
            <a:pPr marL="177800" indent="-177800">
              <a:buFont typeface="Arial"/>
              <a:buChar char="•"/>
            </a:pPr>
            <a:r>
              <a:rPr lang="en-US" b="1" dirty="0">
                <a:highlight>
                  <a:srgbClr val="FFFF00"/>
                </a:highlight>
              </a:rPr>
              <a:t>~640m</a:t>
            </a:r>
            <a:r>
              <a:rPr lang="en-US" b="1" baseline="30000" dirty="0">
                <a:highlight>
                  <a:srgbClr val="FFFF00"/>
                </a:highlight>
              </a:rPr>
              <a:t>2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of silicon sensors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~370m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dirty="0"/>
              <a:t>of scintillators</a:t>
            </a:r>
          </a:p>
          <a:p>
            <a:pPr marL="177800" indent="-177800">
              <a:buFont typeface="Arial"/>
              <a:buChar char="•"/>
            </a:pPr>
            <a:r>
              <a:rPr lang="en-US" dirty="0"/>
              <a:t>6M Si channels, 0.5 or 1.1 cm</a:t>
            </a:r>
            <a:r>
              <a:rPr lang="en-US" baseline="30000" dirty="0"/>
              <a:t>2</a:t>
            </a:r>
            <a:r>
              <a:rPr lang="en-US" dirty="0"/>
              <a:t> cell size</a:t>
            </a:r>
          </a:p>
          <a:p>
            <a:pPr marL="355600" lvl="1" indent="-177800">
              <a:buFont typeface="Arial"/>
              <a:buChar char="•"/>
            </a:pPr>
            <a:r>
              <a:rPr lang="en-US" dirty="0"/>
              <a:t>Data readout from all layers</a:t>
            </a:r>
          </a:p>
          <a:p>
            <a:pPr marL="355600" lvl="1" indent="-177800">
              <a:buFont typeface="Arial"/>
              <a:buChar char="•"/>
            </a:pPr>
            <a:r>
              <a:rPr lang="en-US" dirty="0"/>
              <a:t>Trigger readout from alternate layers </a:t>
            </a:r>
            <a:br>
              <a:rPr lang="en-US" dirty="0"/>
            </a:br>
            <a:r>
              <a:rPr lang="en-US" dirty="0"/>
              <a:t>in CE-E and all layers in CE-H</a:t>
            </a:r>
          </a:p>
          <a:p>
            <a:pPr marL="177800" indent="-177800">
              <a:buFont typeface="Arial"/>
              <a:buChar char="•"/>
            </a:pPr>
            <a:r>
              <a:rPr lang="en-US" dirty="0"/>
              <a:t>~31000 Si modules including spares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119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Electromagnetic calorimeter (C</a:t>
            </a:r>
            <a:r>
              <a:rPr lang="en-US" b="1" dirty="0"/>
              <a:t>E-E</a:t>
            </a:r>
            <a:r>
              <a:rPr lang="en-US" dirty="0"/>
              <a:t>): </a:t>
            </a:r>
            <a:r>
              <a:rPr lang="en-US" b="1" dirty="0" err="1">
                <a:solidFill>
                  <a:srgbClr val="008000"/>
                </a:solidFill>
              </a:rPr>
              <a:t>Si</a:t>
            </a:r>
            <a:r>
              <a:rPr lang="en-US" dirty="0" err="1"/>
              <a:t>,Cu</a:t>
            </a:r>
            <a:r>
              <a:rPr lang="en-US" dirty="0"/>
              <a:t>/</a:t>
            </a:r>
            <a:r>
              <a:rPr lang="en-US" dirty="0" err="1"/>
              <a:t>CuW</a:t>
            </a:r>
            <a:r>
              <a:rPr lang="en-US" dirty="0"/>
              <a:t>/Pb absorbers,28 layers,25.5 X</a:t>
            </a:r>
            <a:r>
              <a:rPr lang="en-US" baseline="-25000" dirty="0"/>
              <a:t>0</a:t>
            </a:r>
            <a:r>
              <a:rPr lang="en-US" dirty="0"/>
              <a:t> &amp; ~1.7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endParaRPr lang="en-US" dirty="0"/>
          </a:p>
          <a:p>
            <a:r>
              <a:rPr lang="en-US" dirty="0"/>
              <a:t>Hadronic calorimeter (</a:t>
            </a:r>
            <a:r>
              <a:rPr lang="en-US" b="1" dirty="0"/>
              <a:t>CE-H</a:t>
            </a:r>
            <a:r>
              <a:rPr lang="en-US" dirty="0"/>
              <a:t>): </a:t>
            </a:r>
            <a:r>
              <a:rPr lang="en-US" b="1" dirty="0">
                <a:solidFill>
                  <a:srgbClr val="008000"/>
                </a:solidFill>
              </a:rPr>
              <a:t>Si</a:t>
            </a:r>
            <a:r>
              <a:rPr lang="en-US" dirty="0"/>
              <a:t> &amp; </a:t>
            </a:r>
            <a:r>
              <a:rPr lang="en-US" b="1" dirty="0">
                <a:solidFill>
                  <a:srgbClr val="0000FF"/>
                </a:solidFill>
              </a:rPr>
              <a:t>scintillator</a:t>
            </a:r>
            <a:r>
              <a:rPr lang="en-US" dirty="0"/>
              <a:t>, steel absorbers, 22 layers, ~9.5</a:t>
            </a:r>
            <a:r>
              <a:rPr lang="en-US" dirty="0"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35AC16A-6F6D-3048-95C1-880C3188F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6C3B57-6442-8644-9873-0D38DC92A5E8}"/>
              </a:ext>
            </a:extLst>
          </p:cNvPr>
          <p:cNvGrpSpPr/>
          <p:nvPr/>
        </p:nvGrpSpPr>
        <p:grpSpPr>
          <a:xfrm>
            <a:off x="4491604" y="1420445"/>
            <a:ext cx="4610544" cy="4070197"/>
            <a:chOff x="6552795" y="866502"/>
            <a:chExt cx="5552115" cy="523820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483BFD-4194-6C40-B8F1-884F5FF6B568}"/>
                </a:ext>
              </a:extLst>
            </p:cNvPr>
            <p:cNvGrpSpPr/>
            <p:nvPr/>
          </p:nvGrpSpPr>
          <p:grpSpPr>
            <a:xfrm>
              <a:off x="6552795" y="866502"/>
              <a:ext cx="5552115" cy="5238204"/>
              <a:chOff x="6552795" y="1040682"/>
              <a:chExt cx="5552115" cy="523820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D26F46D-30F3-3846-9C78-AD63F792818B}"/>
                  </a:ext>
                </a:extLst>
              </p:cNvPr>
              <p:cNvGrpSpPr/>
              <p:nvPr/>
            </p:nvGrpSpPr>
            <p:grpSpPr>
              <a:xfrm>
                <a:off x="6552795" y="1040682"/>
                <a:ext cx="5552115" cy="5238204"/>
                <a:chOff x="6247998" y="1040682"/>
                <a:chExt cx="5552115" cy="5238204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B2584AAF-F0FE-D947-BEED-A98B893C1933}"/>
                    </a:ext>
                  </a:extLst>
                </p:cNvPr>
                <p:cNvGrpSpPr/>
                <p:nvPr/>
              </p:nvGrpSpPr>
              <p:grpSpPr>
                <a:xfrm>
                  <a:off x="6247998" y="1247352"/>
                  <a:ext cx="5552115" cy="5031534"/>
                  <a:chOff x="6247998" y="1247352"/>
                  <a:chExt cx="5552115" cy="5031534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1FD3C0E2-74AB-CC40-AC3A-BB5C85DA4108}"/>
                      </a:ext>
                    </a:extLst>
                  </p:cNvPr>
                  <p:cNvGrpSpPr/>
                  <p:nvPr/>
                </p:nvGrpSpPr>
                <p:grpSpPr>
                  <a:xfrm>
                    <a:off x="6313713" y="1247352"/>
                    <a:ext cx="5486400" cy="5031534"/>
                    <a:chOff x="6313713" y="1116717"/>
                    <a:chExt cx="5486400" cy="5031534"/>
                  </a:xfrm>
                </p:grpSpPr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63D1A196-3ADB-DF40-AD86-ED351B210E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62768" y="1116717"/>
                      <a:ext cx="4331952" cy="460304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2BF742F5-A59C-8B4F-A9DF-9C73E885C2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13713" y="6148251"/>
                      <a:ext cx="548640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518ED96B-BB83-EA4D-A0C3-1C63BB07765F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7524206" y="5634447"/>
                      <a:ext cx="0" cy="51206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>
                      <a:extLst>
                        <a:ext uri="{FF2B5EF4-FFF2-40B4-BE49-F238E27FC236}">
                          <a16:creationId xmlns:a16="http://schemas.microsoft.com/office/drawing/2014/main" id="{F6713CD8-C403-3F48-8B96-650BA0D01E35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11377746" y="1336767"/>
                      <a:ext cx="0" cy="480974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327BECC4-D91E-9843-B063-1419C8A6B1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11293" y="5773784"/>
                      <a:ext cx="1415141" cy="3167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dirty="0"/>
                        <a:t>r = 0.28 m</a:t>
                      </a:r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59D2BCE1-6B9B-5944-82F5-BFA2FCCA197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0779835" y="3440569"/>
                      <a:ext cx="1487489" cy="3305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r>
                        <a:rPr lang="en-US" dirty="0"/>
                        <a:t>r = 2.62 m</a:t>
                      </a:r>
                    </a:p>
                  </p:txBody>
                </p:sp>
              </p:grp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CB028D1D-C754-1245-B888-B416ABF433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3713" y="5253989"/>
                    <a:ext cx="4963887" cy="54463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6B535E5C-DBB4-EF44-9841-DE123E70C9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47998" y="1724299"/>
                    <a:ext cx="5029602" cy="226204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2A90E4D-CC29-4647-8336-6F0DAAA41A14}"/>
                    </a:ext>
                  </a:extLst>
                </p:cNvPr>
                <p:cNvGrpSpPr/>
                <p:nvPr/>
              </p:nvGrpSpPr>
              <p:grpSpPr>
                <a:xfrm>
                  <a:off x="7280365" y="1040682"/>
                  <a:ext cx="3657600" cy="316734"/>
                  <a:chOff x="7280365" y="1040682"/>
                  <a:chExt cx="3657600" cy="316734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600FF747-06BB-7B4A-9567-9A80AF51E0D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280365" y="1193070"/>
                    <a:ext cx="365760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arrow" w="med" len="lg"/>
                    <a:tailEnd type="arrow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F6682E2-2F12-3A43-A47A-7E7BE0575216}"/>
                      </a:ext>
                    </a:extLst>
                  </p:cNvPr>
                  <p:cNvSpPr txBox="1"/>
                  <p:nvPr/>
                </p:nvSpPr>
                <p:spPr>
                  <a:xfrm>
                    <a:off x="9026438" y="1040682"/>
                    <a:ext cx="567991" cy="31673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2 m</a:t>
                    </a:r>
                  </a:p>
                </p:txBody>
              </p:sp>
            </p:grp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5F74D0-FE51-D342-A23F-8CFFB6B0D0EF}"/>
                  </a:ext>
                </a:extLst>
              </p:cNvPr>
              <p:cNvSpPr txBox="1"/>
              <p:nvPr/>
            </p:nvSpPr>
            <p:spPr>
              <a:xfrm rot="21240000">
                <a:off x="6656769" y="5390352"/>
                <a:ext cx="866988" cy="316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 =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9A2861-8428-0B47-ABDA-AFA1333A9CE7}"/>
                  </a:ext>
                </a:extLst>
              </p:cNvPr>
              <p:cNvSpPr txBox="1"/>
              <p:nvPr/>
            </p:nvSpPr>
            <p:spPr>
              <a:xfrm rot="20160000">
                <a:off x="6577724" y="3457782"/>
                <a:ext cx="978528" cy="316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h</a:t>
                </a:r>
                <a:r>
                  <a:rPr lang="en-US" dirty="0"/>
                  <a:t> = 1.5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6B1B28-5477-544B-8B74-7BF1C43F41B4}"/>
                </a:ext>
              </a:extLst>
            </p:cNvPr>
            <p:cNvSpPr txBox="1"/>
            <p:nvPr/>
          </p:nvSpPr>
          <p:spPr>
            <a:xfrm>
              <a:off x="7350033" y="1850571"/>
              <a:ext cx="1736571" cy="633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mass </a:t>
              </a:r>
              <a:r>
                <a:rPr lang="en-US" dirty="0">
                  <a:sym typeface="Symbol" panose="05050102010706020507" pitchFamily="18" charset="2"/>
                </a:rPr>
                <a:t></a:t>
              </a:r>
              <a:r>
                <a:rPr lang="en-US" dirty="0"/>
                <a:t> 200 T </a:t>
              </a:r>
            </a:p>
            <a:p>
              <a:r>
                <a:rPr lang="en-US" dirty="0"/>
                <a:t>each endcap</a:t>
              </a:r>
            </a:p>
          </p:txBody>
        </p:sp>
      </p:grp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821865D9-72E8-0641-B429-A4EFDDDDB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4" y="69330"/>
            <a:ext cx="2026089" cy="13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7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6EF2-D53D-EB48-B62A-566600A2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CMS HGCal Silicon active layer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D25-2AD6-3D41-9576-D28D1FF4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120 μ</a:t>
            </a:r>
            <a:r>
              <a:rPr lang="en-US" dirty="0"/>
              <a:t>m, 200 </a:t>
            </a:r>
            <a:r>
              <a:rPr lang="el-GR" dirty="0"/>
              <a:t>μ</a:t>
            </a:r>
            <a:r>
              <a:rPr lang="en-US" dirty="0"/>
              <a:t>m, 300 </a:t>
            </a:r>
            <a:r>
              <a:rPr lang="el-GR" dirty="0"/>
              <a:t>μ</a:t>
            </a:r>
            <a:r>
              <a:rPr lang="en-US" dirty="0"/>
              <a:t>m for different radiation level</a:t>
            </a:r>
          </a:p>
          <a:p>
            <a:r>
              <a:rPr lang="en-CN" dirty="0"/>
              <a:t>640 m</a:t>
            </a:r>
            <a:r>
              <a:rPr lang="en-CN" baseline="30000" dirty="0"/>
              <a:t>2</a:t>
            </a:r>
            <a:r>
              <a:rPr lang="en-CN" dirty="0"/>
              <a:t> silicon/31000 module(3 times as CMS silicon tracker)</a:t>
            </a:r>
          </a:p>
          <a:p>
            <a:r>
              <a:rPr lang="en-CN" dirty="0"/>
              <a:t>Working under -30 degrees</a:t>
            </a:r>
          </a:p>
          <a:p>
            <a:r>
              <a:rPr lang="en-CN" dirty="0"/>
              <a:t>Very compact layers to integrate active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466C3-03FE-A84B-9674-C06894E3A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7169" name="Picture 1" descr="page5image65623120">
            <a:extLst>
              <a:ext uri="{FF2B5EF4-FFF2-40B4-BE49-F238E27FC236}">
                <a16:creationId xmlns:a16="http://schemas.microsoft.com/office/drawing/2014/main" id="{28D3B9B9-DCFD-EE4C-A476-A4D3773E2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 bwMode="auto">
          <a:xfrm>
            <a:off x="4729844" y="2510521"/>
            <a:ext cx="4372303" cy="234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9BDF8-C7DD-7742-BF99-CD83B1B78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5" r="3009"/>
          <a:stretch/>
        </p:blipFill>
        <p:spPr>
          <a:xfrm>
            <a:off x="16842" y="2500820"/>
            <a:ext cx="4164092" cy="2249968"/>
          </a:xfrm>
          <a:prstGeom prst="rect">
            <a:avLst/>
          </a:prstGeom>
        </p:spPr>
      </p:pic>
      <p:pic>
        <p:nvPicPr>
          <p:cNvPr id="7170" name="Picture 2" descr="page5image65621248">
            <a:extLst>
              <a:ext uri="{FF2B5EF4-FFF2-40B4-BE49-F238E27FC236}">
                <a16:creationId xmlns:a16="http://schemas.microsoft.com/office/drawing/2014/main" id="{E252EC2A-AB51-E74F-8612-B81321E2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" y="4687888"/>
            <a:ext cx="28575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82EED46-B11C-C84C-9C2A-5D00C0004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74" t="5517" r="13333" b="7126"/>
          <a:stretch/>
        </p:blipFill>
        <p:spPr>
          <a:xfrm>
            <a:off x="3132439" y="4774600"/>
            <a:ext cx="2375339" cy="2108946"/>
          </a:xfrm>
          <a:prstGeom prst="rect">
            <a:avLst/>
          </a:prstGeom>
        </p:spPr>
      </p:pic>
      <p:pic>
        <p:nvPicPr>
          <p:cNvPr id="13" name="Picture 12" descr="A picture containing text, indoor, square&#10;&#10;Description automatically generated">
            <a:extLst>
              <a:ext uri="{FF2B5EF4-FFF2-40B4-BE49-F238E27FC236}">
                <a16:creationId xmlns:a16="http://schemas.microsoft.com/office/drawing/2014/main" id="{6541020B-3A8B-E545-922A-9F1571D5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96" t="21609" r="15632" b="22299"/>
          <a:stretch/>
        </p:blipFill>
        <p:spPr>
          <a:xfrm>
            <a:off x="5740864" y="4800147"/>
            <a:ext cx="3300436" cy="2057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F9B94-FFC8-2948-808A-ADBE86569AF2}"/>
              </a:ext>
            </a:extLst>
          </p:cNvPr>
          <p:cNvSpPr txBox="1"/>
          <p:nvPr/>
        </p:nvSpPr>
        <p:spPr>
          <a:xfrm>
            <a:off x="1136115" y="4677415"/>
            <a:ext cx="94593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26B10A-A313-894F-A37D-0D30072D70FF}"/>
              </a:ext>
            </a:extLst>
          </p:cNvPr>
          <p:cNvSpPr txBox="1"/>
          <p:nvPr/>
        </p:nvSpPr>
        <p:spPr>
          <a:xfrm>
            <a:off x="4029957" y="4675071"/>
            <a:ext cx="73444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PCB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94333-B7E1-274D-8C4D-F0906A42BBC1}"/>
              </a:ext>
            </a:extLst>
          </p:cNvPr>
          <p:cNvSpPr txBox="1"/>
          <p:nvPr/>
        </p:nvSpPr>
        <p:spPr>
          <a:xfrm>
            <a:off x="5733566" y="4796580"/>
            <a:ext cx="9787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185453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2A7B2-F356-284C-90A8-74666D37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Tasks of silicon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E30AE-7696-5F49-8ECD-3AB5186DE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3949"/>
            <a:ext cx="9144000" cy="5036919"/>
          </a:xfrm>
        </p:spPr>
        <p:txBody>
          <a:bodyPr/>
          <a:lstStyle/>
          <a:p>
            <a:r>
              <a:rPr lang="en-CN" dirty="0"/>
              <a:t>6 MACs: 3 in US, 3 in Aisa</a:t>
            </a:r>
          </a:p>
          <a:p>
            <a:pPr lvl="1"/>
            <a:r>
              <a:rPr lang="en-CN" dirty="0"/>
              <a:t>Beijing IHEP host a MAC</a:t>
            </a:r>
          </a:p>
          <a:p>
            <a:r>
              <a:rPr lang="en-CN" dirty="0"/>
              <a:t>Each MAC will on avarage produce ~5200 Modules</a:t>
            </a:r>
          </a:p>
          <a:p>
            <a:pPr lvl="1"/>
            <a:r>
              <a:rPr lang="en-US" dirty="0"/>
              <a:t>M</a:t>
            </a:r>
            <a:r>
              <a:rPr lang="en-CN" dirty="0"/>
              <a:t>ore than 100 m</a:t>
            </a:r>
            <a:r>
              <a:rPr lang="en-CN" baseline="30000" dirty="0"/>
              <a:t>2</a:t>
            </a:r>
            <a:r>
              <a:rPr lang="en-CN" dirty="0"/>
              <a:t> silicons and 1M readout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725B-9B51-8E41-AAD2-9C3D7EA80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pic>
        <p:nvPicPr>
          <p:cNvPr id="8193" name="Picture 1" descr="page6image65942944">
            <a:extLst>
              <a:ext uri="{FF2B5EF4-FFF2-40B4-BE49-F238E27FC236}">
                <a16:creationId xmlns:a16="http://schemas.microsoft.com/office/drawing/2014/main" id="{5A6740E4-881D-BC4D-9D5E-FEA4E4F9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956"/>
            <a:ext cx="4056994" cy="33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9FB190-C59D-7D46-91A6-D55AA45BE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" r="11478"/>
          <a:stretch/>
        </p:blipFill>
        <p:spPr>
          <a:xfrm>
            <a:off x="4791265" y="2337787"/>
            <a:ext cx="4161815" cy="3170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F9284A-E9A8-7745-B165-0335916B9688}"/>
              </a:ext>
            </a:extLst>
          </p:cNvPr>
          <p:cNvSpPr txBox="1"/>
          <p:nvPr/>
        </p:nvSpPr>
        <p:spPr>
          <a:xfrm>
            <a:off x="5537480" y="5493808"/>
            <a:ext cx="3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CN" dirty="0"/>
              <a:t>art of HGC team at IHEP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95991-1228-3644-85D5-EB94247B8463}"/>
              </a:ext>
            </a:extLst>
          </p:cNvPr>
          <p:cNvSpPr txBox="1"/>
          <p:nvPr/>
        </p:nvSpPr>
        <p:spPr>
          <a:xfrm>
            <a:off x="7676102" y="2337787"/>
            <a:ext cx="12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May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10A79-259D-6940-B6F0-F40652A37CAE}"/>
              </a:ext>
            </a:extLst>
          </p:cNvPr>
          <p:cNvSpPr txBox="1"/>
          <p:nvPr/>
        </p:nvSpPr>
        <p:spPr>
          <a:xfrm>
            <a:off x="542613" y="3667650"/>
            <a:ext cx="582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000" dirty="0">
                <a:highlight>
                  <a:srgbClr val="FFFF00"/>
                </a:highlight>
              </a:rPr>
              <a:t>Beijing</a:t>
            </a:r>
          </a:p>
        </p:txBody>
      </p:sp>
    </p:spTree>
    <p:extLst>
      <p:ext uri="{BB962C8B-B14F-4D97-AF65-F5344CB8AC3E}">
        <p14:creationId xmlns:p14="http://schemas.microsoft.com/office/powerpoint/2010/main" val="949406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160E7-F0BB-B943-B159-DC09226A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04" y="8404"/>
            <a:ext cx="6620606" cy="663949"/>
          </a:xfrm>
        </p:spPr>
        <p:txBody>
          <a:bodyPr/>
          <a:lstStyle/>
          <a:p>
            <a:r>
              <a:rPr lang="en-US" altLang="zh-CN" dirty="0"/>
              <a:t>IHEP </a:t>
            </a:r>
            <a:r>
              <a:rPr lang="en-US" altLang="zh-CN" dirty="0" err="1"/>
              <a:t>HGCal</a:t>
            </a:r>
            <a:r>
              <a:rPr lang="en-US" altLang="zh-CN" dirty="0"/>
              <a:t> lab infrastructure: cleanroom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2B8B-4E11-0E46-A256-EDD05658F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140m</a:t>
            </a:r>
            <a:r>
              <a:rPr lang="en-US" altLang="zh-CN" baseline="30000" dirty="0"/>
              <a:t>2</a:t>
            </a:r>
            <a:r>
              <a:rPr lang="en-US" altLang="zh-CN" dirty="0"/>
              <a:t> dedicated cleanroom</a:t>
            </a:r>
            <a:r>
              <a:rPr lang="zh-CN" altLang="en-US" dirty="0"/>
              <a:t>（</a:t>
            </a:r>
            <a:r>
              <a:rPr lang="en-US" altLang="zh-CN" dirty="0"/>
              <a:t>Class</a:t>
            </a:r>
            <a:r>
              <a:rPr lang="en-CN" altLang="zh-CN" dirty="0"/>
              <a:t> </a:t>
            </a:r>
            <a:r>
              <a:rPr lang="en-US" altLang="zh-CN" dirty="0"/>
              <a:t>1000</a:t>
            </a:r>
            <a:r>
              <a:rPr lang="zh-CN" altLang="en-US" dirty="0"/>
              <a:t>）</a:t>
            </a:r>
            <a:r>
              <a:rPr lang="en-US" altLang="zh-CN" dirty="0"/>
              <a:t> ready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en-US" dirty="0"/>
              <a:t>Temperature</a:t>
            </a:r>
            <a:r>
              <a:rPr lang="zh-CN" altLang="en-US" dirty="0"/>
              <a:t>：</a:t>
            </a:r>
            <a:r>
              <a:rPr lang="en-US" dirty="0"/>
              <a:t>20</a:t>
            </a:r>
            <a:r>
              <a:rPr lang="en-US" baseline="30000" dirty="0"/>
              <a:t>o</a:t>
            </a:r>
            <a:r>
              <a:rPr lang="en-US" dirty="0"/>
              <a:t>C to 22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Humidity</a:t>
            </a:r>
            <a:r>
              <a:rPr lang="zh-CN" altLang="en-US" dirty="0"/>
              <a:t>：</a:t>
            </a:r>
            <a:r>
              <a:rPr lang="en-US" dirty="0"/>
              <a:t>35% to 55%</a:t>
            </a:r>
          </a:p>
          <a:p>
            <a:pPr lvl="1"/>
            <a:r>
              <a:rPr lang="en-US" dirty="0"/>
              <a:t>Compressed</a:t>
            </a:r>
            <a:r>
              <a:rPr lang="en-US" altLang="zh-CN" dirty="0"/>
              <a:t>/</a:t>
            </a:r>
            <a:r>
              <a:rPr lang="en-US" dirty="0"/>
              <a:t>vacuum</a:t>
            </a:r>
            <a:r>
              <a:rPr lang="en-US" altLang="zh-CN" dirty="0"/>
              <a:t>/</a:t>
            </a:r>
            <a:r>
              <a:rPr lang="en-US" dirty="0"/>
              <a:t>dry air pipe installed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33E6B-E60F-A244-96B1-EDC5B7117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CE9CCB-BF62-8C4A-9D47-81704A151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51" r="11484" b="25952"/>
          <a:stretch/>
        </p:blipFill>
        <p:spPr>
          <a:xfrm>
            <a:off x="5916221" y="2467463"/>
            <a:ext cx="2717714" cy="1707769"/>
          </a:xfrm>
          <a:prstGeom prst="rect">
            <a:avLst/>
          </a:prstGeom>
          <a:ln w="7620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36602B-F03D-5440-AA57-069D3ABA6025}"/>
              </a:ext>
            </a:extLst>
          </p:cNvPr>
          <p:cNvSpPr txBox="1"/>
          <p:nvPr/>
        </p:nvSpPr>
        <p:spPr bwMode="auto">
          <a:xfrm>
            <a:off x="5916221" y="1858490"/>
            <a:ext cx="3026812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  <a:effectLst>
            <a:outerShdw sx="1000" sy="1000" algn="tl" rotWithShape="0">
              <a:srgbClr val="000000"/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1800" b="1" kern="0" dirty="0">
                <a:solidFill>
                  <a:schemeClr val="tx1"/>
                </a:solidFill>
              </a:rPr>
              <a:t>CMS/</a:t>
            </a:r>
            <a:r>
              <a:rPr lang="en-US" sz="1800" b="1" kern="0" dirty="0" err="1">
                <a:solidFill>
                  <a:schemeClr val="tx1"/>
                </a:solidFill>
              </a:rPr>
              <a:t>HGCal</a:t>
            </a:r>
            <a:r>
              <a:rPr lang="en-US" sz="1800" b="1" kern="0" dirty="0">
                <a:solidFill>
                  <a:schemeClr val="tx1"/>
                </a:solidFill>
              </a:rPr>
              <a:t> management visit IHEP MAC: 2019/09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889160-1483-734A-89D7-822BAEA53593}"/>
              </a:ext>
            </a:extLst>
          </p:cNvPr>
          <p:cNvSpPr txBox="1"/>
          <p:nvPr/>
        </p:nvSpPr>
        <p:spPr>
          <a:xfrm>
            <a:off x="3298996" y="5877870"/>
            <a:ext cx="74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绑定区</a:t>
            </a:r>
            <a:endParaRPr lang="en-CN" sz="1400" dirty="0"/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8793DD-8361-ED42-BE54-0957D4DF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" y="2305878"/>
            <a:ext cx="5296499" cy="455212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D784401-8E5C-C041-AA62-63EBB7764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7" y="4229718"/>
            <a:ext cx="3391007" cy="25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2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9C57-B69A-2945-BE27-2B207BDB1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</a:t>
            </a:r>
            <a:r>
              <a:rPr lang="en-CN" dirty="0"/>
              <a:t>cleanroom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81E40-5537-A849-8D75-0B252F7C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2880"/>
            <a:ext cx="9144000" cy="5805449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CN" dirty="0"/>
              <a:t>ontinuous monintoring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632E9-8F2C-904F-85D2-6CE0DC116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16762DF-ECA5-9D48-83DD-0841B5ABE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025"/>
            <a:ext cx="4914282" cy="3282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5113D4-94AF-7B43-BB21-62C5A384DBD5}"/>
              </a:ext>
            </a:extLst>
          </p:cNvPr>
          <p:cNvSpPr txBox="1"/>
          <p:nvPr/>
        </p:nvSpPr>
        <p:spPr>
          <a:xfrm>
            <a:off x="475723" y="4681233"/>
            <a:ext cx="4438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CN" dirty="0"/>
              <a:t>leanness of June in HGC lab: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N" dirty="0"/>
              <a:t>Better than class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Tempeture and Huminity are under control (even some of variation due to work/tune of clean room)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DDB22CE-5269-2D4F-8FAD-0B94E97F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2" y="744390"/>
            <a:ext cx="3409948" cy="2048686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9CF5ADCC-5B89-7F4D-84A7-8951F2E27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541" y="3039572"/>
            <a:ext cx="3104968" cy="1841347"/>
          </a:xfrm>
          <a:prstGeom prst="rect">
            <a:avLst/>
          </a:prstGeom>
        </p:spPr>
      </p:pic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2772B27-83AE-A94E-8029-A4E32B537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254" y="4961360"/>
            <a:ext cx="3100255" cy="18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96410"/>
      </p:ext>
    </p:extLst>
  </p:cSld>
  <p:clrMapOvr>
    <a:masterClrMapping/>
  </p:clrMapOvr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80532</TotalTime>
  <Words>1032</Words>
  <Application>Microsoft Macintosh PowerPoint</Application>
  <PresentationFormat>On-screen Show (4:3)</PresentationFormat>
  <Paragraphs>211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 Bold</vt:lpstr>
      <vt:lpstr>华文楷体</vt:lpstr>
      <vt:lpstr>Arial</vt:lpstr>
      <vt:lpstr>Calibri</vt:lpstr>
      <vt:lpstr>Symbol</vt:lpstr>
      <vt:lpstr>Times New Roman</vt:lpstr>
      <vt:lpstr>Verdana</vt:lpstr>
      <vt:lpstr>Wingdings</vt:lpstr>
      <vt:lpstr>cms_pres</vt:lpstr>
      <vt:lpstr>PowerPoint Presentation</vt:lpstr>
      <vt:lpstr>CMS (compact muon solenoid) experiment</vt:lpstr>
      <vt:lpstr>CMS endcap calorimeter phase II challenges</vt:lpstr>
      <vt:lpstr>CMS High Granularity calorimeter</vt:lpstr>
      <vt:lpstr>CMS HGCAL: 50-layer sampling calorimeter</vt:lpstr>
      <vt:lpstr>CMS HGCal Silicon active layer </vt:lpstr>
      <vt:lpstr>Tasks of silicon MAC</vt:lpstr>
      <vt:lpstr>IHEP HGCal lab infrastructure: cleanroom</vt:lpstr>
      <vt:lpstr>Operation of cleanroom</vt:lpstr>
      <vt:lpstr>IHEP HGCal lab infrastructure: equipment/training done</vt:lpstr>
      <vt:lpstr>Componant checks</vt:lpstr>
      <vt:lpstr>Module assembly (1)</vt:lpstr>
      <vt:lpstr>Module Assembly (2)</vt:lpstr>
      <vt:lpstr>Wire bonding</vt:lpstr>
      <vt:lpstr>Encapsolution</vt:lpstr>
      <vt:lpstr>Module testing (1)</vt:lpstr>
      <vt:lpstr>Module testing (2): First 8 inch module</vt:lpstr>
      <vt:lpstr>HGCal production database</vt:lpstr>
      <vt:lpstr>Summary</vt:lpstr>
      <vt:lpstr>PowerPoint Presentation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zhang Huaqiao</cp:lastModifiedBy>
  <cp:revision>919</cp:revision>
  <dcterms:created xsi:type="dcterms:W3CDTF">2016-01-26T17:22:33Z</dcterms:created>
  <dcterms:modified xsi:type="dcterms:W3CDTF">2021-08-16T10:35:46Z</dcterms:modified>
</cp:coreProperties>
</file>