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5" r:id="rId4"/>
    <p:sldId id="303" r:id="rId5"/>
    <p:sldId id="263" r:id="rId6"/>
    <p:sldId id="266" r:id="rId7"/>
    <p:sldId id="273" r:id="rId8"/>
    <p:sldId id="274" r:id="rId9"/>
    <p:sldId id="284" r:id="rId10"/>
    <p:sldId id="285" r:id="rId11"/>
    <p:sldId id="288" r:id="rId12"/>
    <p:sldId id="268" r:id="rId13"/>
    <p:sldId id="290" r:id="rId14"/>
    <p:sldId id="279" r:id="rId15"/>
    <p:sldId id="293" r:id="rId16"/>
    <p:sldId id="296" r:id="rId17"/>
    <p:sldId id="295" r:id="rId18"/>
    <p:sldId id="292" r:id="rId19"/>
    <p:sldId id="264" r:id="rId20"/>
    <p:sldId id="269" r:id="rId21"/>
    <p:sldId id="283" r:id="rId22"/>
    <p:sldId id="302" r:id="rId23"/>
    <p:sldId id="275" r:id="rId24"/>
    <p:sldId id="300" r:id="rId25"/>
    <p:sldId id="276" r:id="rId26"/>
    <p:sldId id="29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8CAFFE71-80B8-4FE9-A8AD-FF20143D7B3D}">
          <p14:sldIdLst>
            <p14:sldId id="256"/>
            <p14:sldId id="262"/>
            <p14:sldId id="265"/>
            <p14:sldId id="303"/>
            <p14:sldId id="263"/>
            <p14:sldId id="266"/>
            <p14:sldId id="273"/>
            <p14:sldId id="274"/>
            <p14:sldId id="284"/>
            <p14:sldId id="285"/>
            <p14:sldId id="288"/>
            <p14:sldId id="268"/>
            <p14:sldId id="290"/>
            <p14:sldId id="279"/>
            <p14:sldId id="293"/>
            <p14:sldId id="296"/>
            <p14:sldId id="295"/>
            <p14:sldId id="292"/>
            <p14:sldId id="264"/>
            <p14:sldId id="269"/>
            <p14:sldId id="283"/>
            <p14:sldId id="302"/>
            <p14:sldId id="275"/>
            <p14:sldId id="300"/>
            <p14:sldId id="27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F242-1D5E-4DE0-8A39-2EBC4E3BC068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298A3-DC08-4715-BFE1-2759AAC5F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89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7F514-D2D5-4507-9638-2C49BCC5D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12DC40-6C27-440F-8A4B-4273711BA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81EFD7-29C7-4223-B078-9954189F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1D9F88-13F2-4DE0-B99A-87325A3E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D6ECF9-48CC-4503-8BB6-601DBB7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ADD8C-EE40-4B14-BF6A-6B303027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2A381B-F998-4503-932A-3E3002188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5FFE0B-21BC-478A-B599-4282973D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7CADA-F0DF-4A12-9F58-C2BD9A6D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A00C3A-760A-4624-8825-535352DE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1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F8FE33-9664-4CE6-9FD7-91250348E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8B0144-335F-4BAA-BB45-31E5E581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10CAA-867B-46B1-AEE1-0C184602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DEE9A1-D23B-48E3-A97F-4D674C0E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A7D1A-0F28-4FA2-84D4-7FFEFA36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44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AB1169-B340-4071-87C1-589F6EC7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4314B-9C59-4E88-A87E-6A083747C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CCA31-4736-4277-A667-B1B4F44C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6EFE96-E4FD-41A6-84E3-AAED2CBF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10BEF-78D2-40B1-AE37-5776F38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77687-DF99-460C-8F8C-95BD7471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BA6DC2-FFAD-477A-9A25-99038434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EA328-23F2-4083-BBF4-DF232730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39B1A-3538-4C0E-8B33-61A8CF86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1743C-C571-4E83-BA41-D8F0FA94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2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F8060-B811-4A1D-9277-80BFEDF5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1CCCB8-384A-4F79-90B3-C206E92E7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C97836-6F90-4A16-929D-93837E58A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A455FC-FA0A-4F2B-9C8C-30E93210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626C65-DE16-487F-BBB5-ED2774F3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41B69C-1239-4199-BFEF-E74A11B7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224E0-B581-4DCA-A6B2-7330DE55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5FF61A-7CDD-4F18-AA56-AB6B95C0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9FD34F-4C3E-4839-8625-58262942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93BF2E-F01E-4708-A23B-2D88C8D67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017377-F6E5-4584-9089-28C317143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B9D638-D2EF-488A-8161-4957C1AA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86C0CF-FC73-4525-9CC0-545CDF5F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20A002-793D-4962-AFC6-C7850AF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BBAD0-18C5-4C9A-86D8-9AC54490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D121C4-B667-4108-95FE-EDAA6F4B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72702-4E37-4A74-88C7-BBE22B21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52FB1D-4835-4EB3-BB0F-D9D46C62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62560A-5AB7-48C3-917D-E1E06223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7C2271-D02A-45FB-8DED-1CC48793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253956-952D-4FC8-A499-4597AD3F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2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5FFDE-0589-498F-9831-C0CB3807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A61D2A-1A80-4396-AEA2-E1C82FCFF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453BD8-26AC-45EB-BF6A-973C57A3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B488AF-BBD8-4A7F-B37A-D06B4EF7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4983F9-F395-49E7-9F16-F22AE01A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29D268-948E-40D7-B406-0836607C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30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C52DE-B481-4644-A980-232D74E7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90B290-F17B-4C71-90DF-97017D6B8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EC4B46-6469-44CF-BCCB-C154556E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E87739-34B2-4C61-BF30-BEABC914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A518DA-F15D-4B6E-94DA-D8B4D21C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0DAD8-D4A3-4F73-9200-AC8713BE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38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BCFF44-FE5F-4C1D-8CDF-9AF73F7C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2558DA-F10A-4F73-AC74-D651E7971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261D9F-413A-487C-8CDA-A4F105B8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CE83E8-57D9-4ABB-ADEA-B16E8348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919F3-FCBF-4B90-86FD-D6ED073D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8497-4DC4-4750-AA6F-BD306450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6.jpg"/><Relationship Id="rId2" Type="http://schemas.openxmlformats.org/officeDocument/2006/relationships/image" Target="../media/image3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5E562-68E9-4024-9B62-A0B1775E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07" y="753076"/>
            <a:ext cx="10897299" cy="241779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prescription for Covariant chiral effective theory</a:t>
            </a:r>
            <a:endParaRPr lang="zh-CN" alt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E65C5C-B6D8-4880-840F-2F7FE72B5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27" y="3816991"/>
            <a:ext cx="10209577" cy="2417791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</a:rPr>
              <a:t>中国物理学会高能物理分会第十三届全国粒子物理学术会议</a:t>
            </a:r>
            <a:endParaRPr lang="en-US" altLang="zh-CN" sz="2800" dirty="0">
              <a:solidFill>
                <a:srgbClr val="00B050"/>
              </a:solidFill>
            </a:endParaRPr>
          </a:p>
          <a:p>
            <a:r>
              <a:rPr lang="en-US" altLang="zh-CN" sz="2800" dirty="0">
                <a:solidFill>
                  <a:srgbClr val="00B050"/>
                </a:solidFill>
              </a:rPr>
              <a:t>(2021</a:t>
            </a:r>
            <a:r>
              <a:rPr lang="zh-CN" altLang="en-US" sz="2800" dirty="0">
                <a:solidFill>
                  <a:srgbClr val="00B050"/>
                </a:solidFill>
              </a:rPr>
              <a:t>年</a:t>
            </a:r>
            <a:r>
              <a:rPr lang="en-US" altLang="zh-CN" sz="2800" dirty="0">
                <a:solidFill>
                  <a:srgbClr val="00B050"/>
                </a:solidFill>
              </a:rPr>
              <a:t>8</a:t>
            </a:r>
            <a:r>
              <a:rPr lang="zh-CN" altLang="en-US" sz="2800" dirty="0">
                <a:solidFill>
                  <a:srgbClr val="00B050"/>
                </a:solidFill>
              </a:rPr>
              <a:t>月</a:t>
            </a:r>
            <a:r>
              <a:rPr lang="en-US" altLang="zh-CN" sz="2800" dirty="0">
                <a:solidFill>
                  <a:srgbClr val="00B050"/>
                </a:solidFill>
              </a:rPr>
              <a:t>16-20</a:t>
            </a:r>
            <a:r>
              <a:rPr lang="zh-CN" altLang="en-US" sz="2800" dirty="0">
                <a:solidFill>
                  <a:srgbClr val="00B050"/>
                </a:solidFill>
              </a:rPr>
              <a:t>，山东大学</a:t>
            </a:r>
            <a:r>
              <a:rPr lang="en-US" altLang="zh-CN" sz="2800" dirty="0">
                <a:solidFill>
                  <a:srgbClr val="00B050"/>
                </a:solidFill>
              </a:rPr>
              <a:t>-</a:t>
            </a:r>
            <a:r>
              <a:rPr lang="zh-CN" altLang="en-US" sz="2800" dirty="0">
                <a:solidFill>
                  <a:srgbClr val="00B050"/>
                </a:solidFill>
              </a:rPr>
              <a:t>青岛</a:t>
            </a:r>
            <a:r>
              <a:rPr lang="en-US" altLang="zh-CN" sz="2800" dirty="0">
                <a:solidFill>
                  <a:srgbClr val="00B050"/>
                </a:solidFill>
              </a:rPr>
              <a:t>)</a:t>
            </a:r>
          </a:p>
          <a:p>
            <a:endParaRPr lang="en-US" altLang="zh-CN" sz="2800" dirty="0">
              <a:solidFill>
                <a:srgbClr val="00B050"/>
              </a:solidFill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华东师范大学</a:t>
            </a:r>
            <a:r>
              <a:rPr lang="zh-CN" altLang="en-US" sz="28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杨继锋</a:t>
            </a:r>
            <a:endParaRPr lang="zh-CN" altLang="en-US" sz="28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301E2C-E9E9-4BFB-B510-F301C6C4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FC0539-C0AF-4505-B7D9-10B9534C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5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decomposed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197" y="1367406"/>
                <a:ext cx="10587604" cy="473977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formalism=covariant propagators + HB vertices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97" y="1367406"/>
                <a:ext cx="10587604" cy="4739779"/>
              </a:xfrm>
              <a:blipFill>
                <a:blip r:embed="rId3"/>
                <a:stretch>
                  <a:fillRect l="-633" t="-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6B1CC3-2B4C-4778-A35C-5EE5644C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8D83C5-1BC7-4241-BC8B-945E0D7D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7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subtracted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198" y="1367404"/>
                <a:ext cx="10587604" cy="463072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formalism=covariant propagators + HB vertices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98" y="1367404"/>
                <a:ext cx="10587604" cy="4630724"/>
              </a:xfrm>
              <a:blipFill>
                <a:blip r:embed="rId3"/>
                <a:stretch>
                  <a:fillRect l="-633" t="-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0363A1-E82A-4FEB-B048-3C8772DC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EF5AA3-1B47-4B3D-B40C-C0D3ADFB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8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primary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699" y="1367406"/>
                <a:ext cx="10126211" cy="45216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−3−</m:t>
                            </m:r>
                            <m:f>
                              <m:fPr>
                                <m:ctrlPr>
                                  <a:rPr lang="el-GR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699" y="1367406"/>
                <a:ext cx="10126211" cy="4521666"/>
              </a:xfrm>
              <a:blipFill>
                <a:blip r:embed="rId3"/>
                <a:stretch>
                  <a:fillRect l="-2950" t="-674" b="-16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033BD0-0218-4727-A489-9B1FA8E4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E0CE55-E66D-4B94-9E53-7EF16911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decomposed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6" y="1367407"/>
                <a:ext cx="10780553" cy="452166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+7/4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13</m:t>
                                </m:r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0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/16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6" y="1367407"/>
                <a:ext cx="10780553" cy="4521666"/>
              </a:xfrm>
              <a:blipFill>
                <a:blip r:embed="rId3"/>
                <a:stretch>
                  <a:fillRect l="-2770" t="-674" r="-848" b="-22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31212-EFAA-43AD-BAA5-76124D20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615C49-C42E-4E97-B251-EA43F843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6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subtracted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8" y="137261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3+2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8" y="1372619"/>
                <a:ext cx="10515600" cy="4351338"/>
              </a:xfrm>
              <a:blipFill>
                <a:blip r:embed="rId3"/>
                <a:stretch>
                  <a:fillRect l="-580" t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76697-3B9E-4AF6-989A-2A33A7C0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C5C987-AC14-4CAA-A144-3B9A2687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8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primary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8" y="1367406"/>
                <a:ext cx="10515600" cy="465588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88</m:t>
                                        </m:r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27</m:t>
                                        </m:r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745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834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97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1399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8" y="1367406"/>
                <a:ext cx="10515600" cy="4655889"/>
              </a:xfrm>
              <a:blipFill>
                <a:blip r:embed="rId3"/>
                <a:stretch>
                  <a:fillRect l="-580" t="-654" r="-348" b="-1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E8252-51E3-4379-A22A-A4087936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63F5B4-3859-406F-9156-FF05028E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22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decomposed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7" y="1367406"/>
                <a:ext cx="10780553" cy="442938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88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27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3745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388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zh-CN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834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1399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7" y="1367406"/>
                <a:ext cx="10780553" cy="4429387"/>
              </a:xfrm>
              <a:blipFill>
                <a:blip r:embed="rId3"/>
                <a:stretch>
                  <a:fillRect l="-1018" t="-688" b="-25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62DE2-4C28-40A3-AB4B-3F945963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AC73A5-8ACD-4BFE-A3EE-F9B839FB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4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dirty="0"/>
                  <a:t>, subtracted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954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8" y="137261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1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Fig B2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l-GR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zh-CN" altLang="en-US" sz="2000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unc>
                                  <m:funcPr>
                                    <m:ctrlP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l-GR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zh-CN" altLang="en-US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zh-CN" sz="2000" i="1" dirty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e>
                                </m:func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l-GR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sz="2000" i="1" dirty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3+2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CN" alt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/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  <a:p>
                <a:pPr>
                  <a:lnSpc>
                    <a:spcPct val="10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8" y="1372619"/>
                <a:ext cx="10515600" cy="4351338"/>
              </a:xfrm>
              <a:blipFill>
                <a:blip r:embed="rId3"/>
                <a:stretch>
                  <a:fillRect l="-580" t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C2E1C-8226-43BB-BA56-5DC54725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1E1CDA-9734-47DB-B111-564E921C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0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0E9DB-B70E-49C9-949A-40D5291D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6"/>
            <a:ext cx="10515600" cy="1325563"/>
          </a:xfrm>
        </p:spPr>
        <p:txBody>
          <a:bodyPr/>
          <a:lstStyle/>
          <a:p>
            <a:r>
              <a:rPr lang="en-US" altLang="zh-CN" dirty="0"/>
              <a:t>NN scattering: pionful to </a:t>
            </a:r>
            <a:r>
              <a:rPr lang="en-US" altLang="zh-CN" dirty="0" err="1"/>
              <a:t>pionless</a:t>
            </a:r>
            <a:r>
              <a:rPr lang="en-US" altLang="zh-CN" dirty="0"/>
              <a:t> mapping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399" y="1359017"/>
                <a:ext cx="10699458" cy="48320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Dominant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one-loop diagram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(JFY, ModPhysLettA29(13)1450043)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anomalous</a:t>
                </a: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piece comes from the two-particle reducible (2PR) component in Fig 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3−2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Sup>
                                <m:sSub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altLang="zh-CN" sz="2000" i="1" dirty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 dirty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zh-CN" altLang="en-US" sz="2000" i="1" dirty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func>
                                    <m:funcPr>
                                      <m:ctrlPr>
                                        <a:rPr lang="en-US" altLang="zh-CN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zh-CN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l-GR" altLang="zh-CN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zh-CN" altLang="en-US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altLang="zh-CN" sz="2000" i="1" dirty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rad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l-GR" altLang="zh-CN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altLang="zh-CN" sz="2000" i="1" dirty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3−2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Sup>
                                <m:sSub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l-GR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  <m:r>
                                <a:rPr lang="zh-CN" altLang="en-US" sz="20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parametrization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altLang="zh-C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l-GR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l-GR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Fig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GR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512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bSup>
                            <m:sSubSup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0.97,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=1.26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0.88,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endParaRPr lang="en-US" altLang="zh-CN" sz="20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Higher order such ‘anomalous’ contributions need to be computed and summed up</a:t>
                </a:r>
                <a:endParaRPr lang="zh-CN" altLang="en-US" sz="20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399" y="1359017"/>
                <a:ext cx="10699458" cy="4832058"/>
              </a:xfrm>
              <a:blipFill>
                <a:blip r:embed="rId2"/>
                <a:stretch>
                  <a:fillRect l="-570" t="-631" b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6DBCB6-B379-460D-8199-20C2E1D4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75286-7FB4-40F9-B8D9-C4268852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7A8D7E7-66CC-459D-868D-29940224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43" y="2242566"/>
            <a:ext cx="4106313" cy="5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9C4CCB-9ED3-4984-B557-2E5AA8CFB5D5}"/>
                  </a:ext>
                </a:extLst>
              </p:cNvPr>
              <p:cNvSpPr/>
              <p:nvPr/>
            </p:nvSpPr>
            <p:spPr>
              <a:xfrm>
                <a:off x="497746" y="402837"/>
                <a:ext cx="10676389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One-loop examples in SU(3) situation (H.-F. Zhou, Z. Liu, J.-F. Yang):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9C4CCB-9ED3-4984-B557-2E5AA8CFB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6" y="402837"/>
                <a:ext cx="10676389" cy="867930"/>
              </a:xfrm>
              <a:prstGeom prst="rect">
                <a:avLst/>
              </a:prstGeom>
              <a:blipFill>
                <a:blip r:embed="rId2"/>
                <a:stretch>
                  <a:fillRect l="-1028" t="-11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154C906-9E89-47FC-8876-74D9DCEF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52" y="2445181"/>
            <a:ext cx="932688" cy="3291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93F8C1-B31F-445E-93CE-2DBE1E250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00" y="2458658"/>
            <a:ext cx="932688" cy="365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4C9DEE-0DF8-4F58-A722-80727CBB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86" y="2449984"/>
            <a:ext cx="932688" cy="3291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ED5CB7-C939-409E-BE64-FE8545DA1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0" y="2449187"/>
            <a:ext cx="1440180" cy="3291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39B55-D6D9-4837-BA42-DB18007A8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74" y="2452460"/>
            <a:ext cx="1440180" cy="3657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5A32E9-16A9-48BC-A297-C510FD961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38" y="2197727"/>
            <a:ext cx="932688" cy="5806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11FA72-9542-48A4-8FC9-C9614553A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139" y="2187002"/>
            <a:ext cx="932688" cy="6172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C0E974-6200-4723-B14E-9736A3CABE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4659537"/>
            <a:ext cx="932688" cy="3291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A0BCC33-2A62-44B1-B0B3-05C32B8A7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84" y="4641249"/>
            <a:ext cx="932688" cy="3657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F14459-4C44-4B53-8A89-B39ADEEE9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86" y="4664386"/>
            <a:ext cx="932688" cy="32918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D1C82D0-223D-49AD-AE80-D415E805BF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03" y="4612671"/>
            <a:ext cx="1440180" cy="32918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99D0EB-D4E6-48B2-978C-E20408B4E1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6" y="4604405"/>
            <a:ext cx="1440180" cy="36576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88BAFC5-0594-4C33-ADC2-1A5740C7B9DE}"/>
              </a:ext>
            </a:extLst>
          </p:cNvPr>
          <p:cNvSpPr/>
          <p:nvPr/>
        </p:nvSpPr>
        <p:spPr>
          <a:xfrm>
            <a:off x="527072" y="1745549"/>
            <a:ext cx="10571563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Octet to octet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        a           b           c             d                e                 f           g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D1257E1-91E1-46E6-AADE-B9937D820C56}"/>
              </a:ext>
            </a:extLst>
          </p:cNvPr>
          <p:cNvSpPr/>
          <p:nvPr/>
        </p:nvSpPr>
        <p:spPr>
          <a:xfrm>
            <a:off x="535462" y="4008207"/>
            <a:ext cx="9787156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Decuplet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octet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        A             B              C                 D                    E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C68F7A-C04B-43AE-B8B8-D678610D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7DF60E-EA31-459B-8CD9-C3CDF9E8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0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0E9DB-B70E-49C9-949A-40D5291D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CB5A1A-EB04-4C0F-ACD1-26AD51F5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Covariance and chiral power counting: a simple strategy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One-loop examples in SU(2) examples (nucleons)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One-loop examples in SU(3) situation (octet baryons)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Summary and prospects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ED34C7-FC73-4214-A3ED-C3E1F5D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307FD-B09C-43CD-B115-AD43059A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9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decomposed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644" y="1262849"/>
                <a:ext cx="10515600" cy="48862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O to O: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CN" altLang="en-US" sz="2000" i="1" dirty="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box>
                      <m:box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x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Sup>
                          <m:sSubSupPr>
                            <m:ctrl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44" y="1262849"/>
                <a:ext cx="10515600" cy="4886281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0859CB-E7B0-4DE4-99CF-2AFA0F94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E2D0A9-A4B1-4540-8920-77CCF095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3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subtracted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95060A4A-1BB3-4D53-B8A9-C11AC2C15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644" y="1271238"/>
                <a:ext cx="10515600" cy="486111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O to O: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(useful for extrapolation in meson masses!)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box>
                      <m:box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95060A4A-1BB3-4D53-B8A9-C11AC2C15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44" y="1271238"/>
                <a:ext cx="10515600" cy="4861114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631C53-CAAE-4AAF-9F7B-DE436844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79877F-5827-4FA4-BC58-9C223F56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70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decomposed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6072" y="1371906"/>
                <a:ext cx="10779855" cy="481528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1200" b="1" dirty="0">
                    <a:solidFill>
                      <a:srgbClr val="0070C0"/>
                    </a:solidFill>
                  </a:rPr>
                  <a:t>D to O</a:t>
                </a:r>
                <a:r>
                  <a:rPr lang="zh-CN" altLang="en-US" sz="1200" b="1" dirty="0">
                    <a:solidFill>
                      <a:srgbClr val="0070C0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box>
                      <m:boxPr>
                        <m:ctrlP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zh-CN" alt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altLang="zh-CN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box>
                      <m:boxPr>
                        <m:ctrlPr>
                          <a:rPr lang="el-GR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altLang="zh-CN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altLang="zh-CN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zh-CN" altLang="en-US" sz="1200" dirty="0">
                    <a:ea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b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p>
                    </m:sSubSup>
                    <m:r>
                      <a:rPr lang="en-US" altLang="zh-CN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12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1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2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+6+6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+44+51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+28+14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−6+6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−4−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+4+3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2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−9−3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+269+441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−174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+50+50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+9−3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+4+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2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−9−3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+269+441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−174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+50+50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+9−3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+4+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2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−5−8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2+12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2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2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−1+4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12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−5−8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Sup>
                          <m:sSubSupPr>
                            <m:ctrlPr>
                              <a:rPr lang="el-GR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−2+12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+15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+24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1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12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−1+4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bSup>
                              <m:sSubSup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072" y="1371906"/>
                <a:ext cx="10779855" cy="4815281"/>
              </a:xfrm>
              <a:blipFill>
                <a:blip r:embed="rId3"/>
                <a:stretch>
                  <a:fillRect l="-962" b="-5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55111-DB88-4879-8A80-B0F84635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9C02B2-7F73-4988-B176-EB006C90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6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subtracted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975" y="1397785"/>
                <a:ext cx="10649825" cy="48604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200" b="1" dirty="0">
                    <a:solidFill>
                      <a:srgbClr val="0070C0"/>
                    </a:solidFill>
                  </a:rPr>
                  <a:t>D to O</a:t>
                </a:r>
                <a:r>
                  <a:rPr lang="zh-CN" altLang="en-US" sz="1200" b="1" dirty="0">
                    <a:solidFill>
                      <a:srgbClr val="002060"/>
                    </a:solidFill>
                  </a:rPr>
                  <a:t>：</a:t>
                </a:r>
                <a:r>
                  <a:rPr lang="en-US" altLang="zh-CN" sz="1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𝐵𝑇</m:t>
                        </m:r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𝐴𝑇</m:t>
                        </m:r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−3/2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𝐴𝑇</m:t>
                        </m:r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𝐴𝑇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zh-CN" sz="1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𝜊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</m:e>
                    </m:d>
                    <m:r>
                      <a:rPr lang="en-US" altLang="zh-CN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𝐻𝐵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𝑓𝑜𝑟𝑚𝑢𝑙𝑎𝑡𝑖𝑜𝑛</m:t>
                    </m:r>
                  </m:oMath>
                </a14:m>
                <a:endParaRPr lang="en-US" altLang="zh-CN" sz="1200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Fig A 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+4+3</m:t>
                                </m:r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box>
                        <m:box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2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d>
                        <m:dPr>
                          <m:begChr m:val="{"/>
                          <m:endChr m:val="}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zh-CN" altLang="en-US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zh-CN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+12</m:t>
                        </m:r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box>
                        <m:box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l-GR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2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d>
                        <m:dPr>
                          <m:begChr m:val="{"/>
                          <m:endChr m:val="}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zh-CN" altLang="en-US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zh-CN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+12</m:t>
                        </m:r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𝐵𝑇</m:t>
                            </m:r>
                            <m: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box>
                        <m:box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l-GR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2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d>
                        <m:dPr>
                          <m:begChr m:val="{"/>
                          <m:endChr m:val="}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zh-CN" altLang="en-US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altLang="zh-CN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1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200" i="1" dirty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b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+24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  <m:r>
                      <a:rPr lang="en-US" altLang="zh-CN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l-GR" altLang="zh-CN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2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2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box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2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+24</m:t>
                            </m:r>
                            <m:sSubSup>
                              <m:sSubSupPr>
                                <m:ctrl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sz="12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𝐷𝑇</m:t>
                                </m:r>
                                <m: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sz="1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  <m:r>
                      <a:rPr lang="en-US" altLang="zh-CN" sz="1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box>
                      <m:box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l-GR" altLang="zh-CN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1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1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CN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200" i="1" dirty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</m:e>
                        </m:box>
                        <m:sSubSup>
                          <m:sSubSupPr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zh-CN" altLang="en-US" sz="1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975" y="1397785"/>
                <a:ext cx="10649825" cy="48604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646547-D71B-49E5-92AC-E1ACB869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D39819-D054-4549-A5D3-FA7B965F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77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comparison to HB calculation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34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684" y="1434517"/>
                <a:ext cx="10719733" cy="4739780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0070C0"/>
                    </a:solidFill>
                  </a:rPr>
                  <a:t>GMO relations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：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solidFill>
                      <a:srgbClr val="0070C0"/>
                    </a:solidFill>
                  </a:rPr>
                  <a:t>Jenkins(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NuclPhys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B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368(92)190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)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：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box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𝓒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sub>
                                  </m:sSub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den>
                                  </m:f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</m:box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𝓒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zh-CN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zh-CN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1" dirty="0" err="1">
                    <a:solidFill>
                      <a:srgbClr val="0070C0"/>
                    </a:solidFill>
                  </a:rPr>
                  <a:t>Cov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 EFT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altLang="zh-CN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𝓜</m:t>
                              </m:r>
                            </m:e>
                            <m:sub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p>
                                      <m:r>
                                        <a:rPr lang="en-US" altLang="zh-CN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box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𝓒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box>
                        <m:box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zh-CN" alt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den>
                                  </m:f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</m:box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𝓒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zh-CN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zh-CN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zh-CN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𝑯𝑩</m:t>
                              </m:r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𝒍𝒊𝒎𝒊𝒕</m:t>
                              </m:r>
                            </m:lim>
                          </m:limLow>
                        </m:fName>
                        <m:e>
                          <m:r>
                            <a:rPr lang="zh-CN" alt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684" y="1434517"/>
                <a:ext cx="10719733" cy="4739780"/>
              </a:xfrm>
              <a:blipFill>
                <a:blip r:embed="rId3"/>
                <a:stretch>
                  <a:fillRect l="-171" t="-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B7B93-B2C7-4F42-936B-7382E6D9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603101-784A-41E2-95CB-0EB89A41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0E9DB-B70E-49C9-949A-40D5291D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5"/>
            <a:ext cx="10515600" cy="1325563"/>
          </a:xfrm>
        </p:spPr>
        <p:txBody>
          <a:bodyPr/>
          <a:lstStyle/>
          <a:p>
            <a:r>
              <a:rPr lang="en-US" altLang="zh-CN" dirty="0"/>
              <a:t>Summary and prospects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01629"/>
                <a:ext cx="10579217" cy="441261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 b="1" dirty="0">
                    <a:solidFill>
                      <a:srgbClr val="002060"/>
                    </a:solidFill>
                    <a:latin typeface="Cooper Black" panose="0208090404030B020404" pitchFamily="18" charset="0"/>
                    <a:cs typeface="Calibri" panose="020F0502020204030204" pitchFamily="34" charset="0"/>
                  </a:rPr>
                  <a:t>Prescription:  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Covariant Chiral EFT--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@each divergent loop with baryonic lines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𝑃𝐶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restored after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large (non-chiral) and local pieces are isolated and subtracted, the residuals are characterized by the chiral scale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But,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may be </a:t>
                </a:r>
                <a:r>
                  <a:rPr lang="en-US" altLang="zh-CN" sz="2400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nonlocal/definite ‘anomalous’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terms associated with threshold effects/IR enhancement, which must be kept and summed up somehow via relativistic propagators.</a:t>
                </a:r>
              </a:p>
              <a:p>
                <a:pPr>
                  <a:lnSpc>
                    <a:spcPct val="110000"/>
                  </a:lnSpc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be examined and applied to more topics in hadronic and </a:t>
                </a:r>
                <a:r>
                  <a:rPr lang="en-US" altLang="zh-CN" sz="2400">
                    <a:latin typeface="Calibri" panose="020F0502020204030204" pitchFamily="34" charset="0"/>
                    <a:cs typeface="Calibri" panose="020F0502020204030204" pitchFamily="34" charset="0"/>
                  </a:rPr>
                  <a:t>nucleonic systems.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01629"/>
                <a:ext cx="10579217" cy="4412610"/>
              </a:xfrm>
              <a:blipFill>
                <a:blip r:embed="rId2"/>
                <a:stretch>
                  <a:fillRect l="-864" t="-829" r="-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3A4FE-0A61-4432-B73E-31EB9424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5A2EA0-C8A4-4270-8AE6-DF73B444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3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CB5A1A-EB04-4C0F-ACD1-26AD51F5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25087"/>
            <a:ext cx="10528883" cy="34646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altLang="en-US" sz="6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谢谢！</a:t>
            </a:r>
            <a:endParaRPr lang="en-US" altLang="zh-CN" sz="6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4616DB-121B-408D-A59A-3A63603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D1198E-38A2-4AC4-BD0A-F4AC14F6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36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0E9DB-B70E-49C9-949A-40D5291D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Covariance and chiral power counting: a simple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790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Chiral power counting (</a:t>
                </a:r>
                <a14:m>
                  <m:oMath xmlns:m="http://schemas.openxmlformats.org/officeDocument/2006/math">
                    <m:r>
                      <a:rPr lang="zh-CN" altLang="el-GR" sz="22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PC) obeyed by the pseudo-scalar meson (Goldstone) sector: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zh-CN" altLang="el-GR" sz="2200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≪1</m:t>
                          </m:r>
                        </m:e>
                      </m:d>
                      <m:r>
                        <a:rPr lang="zh-CN" alt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𝑙𝑜𝑜𝑝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𝑑𝑖𝑎𝑔𝑟𝑎𝑚𝑠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2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l-GR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zh-CN" altLang="el-GR" sz="2200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200" dirty="0"/>
              </a:p>
              <a:p>
                <a14:m>
                  <m:oMath xmlns:m="http://schemas.openxmlformats.org/officeDocument/2006/math">
                    <m:r>
                      <a:rPr lang="zh-CN" altLang="el-GR" sz="22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PC violated by the baryonic sector: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zh-CN" altLang="el-GR" sz="2200" i="1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𝑙𝑜𝑜𝑝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𝑑𝑖𝑎𝑔𝑟𝑎𝑚𝑠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l-GR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zh-CN" altLang="el-GR" sz="2200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altLang="zh-CN" sz="22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Observation:  the </a:t>
                </a:r>
                <a14:m>
                  <m:oMath xmlns:m="http://schemas.openxmlformats.org/officeDocument/2006/math">
                    <m:r>
                      <a:rPr lang="zh-CN" altLang="el-GR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PC-violating pieces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are actually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LOCAL(!)</a:t>
                </a:r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2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Strategy:  simply remove these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</a:t>
                </a:r>
                <a:r>
                  <a:rPr lang="en-US" altLang="zh-CN" sz="2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l-G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PC-violating pieces</a:t>
                </a:r>
                <a:r>
                  <a:rPr lang="en-US" altLang="zh-CN" sz="2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via counter-terms (in any conventional scheme, say MS), </a:t>
                </a:r>
                <a14:m>
                  <m:oMath xmlns:m="http://schemas.openxmlformats.org/officeDocument/2006/math">
                    <m:r>
                      <a:rPr lang="zh-CN" altLang="el-GR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sz="22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 is restored in the terms leftover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l-GR" altLang="zh-CN" sz="220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l-GR" altLang="zh-CN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zh-CN" altLang="el-GR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  <m:sup>
                                      <m:r>
                                        <a:rPr lang="en-US" altLang="zh-CN" sz="22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l-GR" altLang="zh-CN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altLang="zh-CN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altLang="zh-CN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altLang="zh-CN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zh-CN" altLang="en-US" sz="2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2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7904"/>
                <a:ext cx="10515600" cy="4351338"/>
              </a:xfrm>
              <a:blipFill>
                <a:blip r:embed="rId2"/>
                <a:stretch>
                  <a:fillRect l="-696" t="-1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643F7-F598-463E-9739-D28B8A68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E63B0C-AC82-443A-92B1-32A3482C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5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0E9DB-B70E-49C9-949A-40D5291D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0"/>
            <a:ext cx="10515600" cy="1325563"/>
          </a:xfrm>
        </p:spPr>
        <p:txBody>
          <a:bodyPr/>
          <a:lstStyle/>
          <a:p>
            <a:r>
              <a:rPr lang="en-US" altLang="zh-CN" dirty="0" err="1"/>
              <a:t>Lagrangian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0295"/>
                <a:ext cx="10515600" cy="4763711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SU(2):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ℒ</m:t>
                      </m:r>
                      <m:d>
                        <m:d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𝛹</m:t>
                          </m:r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l-GR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𝛹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l-GR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zh-CN" alt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𝝉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box>
                          <m:r>
                            <a:rPr lang="zh-CN" alt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𝝉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𝛹</m:t>
                      </m:r>
                    </m:oMath>
                  </m:oMathPara>
                </a14:m>
                <a:endParaRPr lang="en-US" altLang="zh-CN" sz="2200" b="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𝐻𝐵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𝛹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zh-CN" alt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𝝉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box>
                          <m:r>
                            <a:rPr lang="zh-CN" alt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𝝉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zh-CN" altLang="el-G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𝝅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zh-CN" sz="22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p>
                      </m:sSup>
                      <m:r>
                        <a:rPr lang="zh-CN" alt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box>
                        <m:boxPr>
                          <m:ctrlPr>
                            <a:rPr lang="zh-CN" alt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box>
                        <m:boxPr>
                          <m:ctrlP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200" i="1">
                              <a:latin typeface="Cambria Math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2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≡</m:t>
                      </m:r>
                      <m:box>
                        <m:boxPr>
                          <m:ctrlP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/>
                        </a:rPr>
                        <m:t>=0,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p>
                      </m:sSup>
                      <m:box>
                        <m:box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l-GR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𝛹</m:t>
                      </m:r>
                    </m:oMath>
                  </m:oMathPara>
                </a14:m>
                <a:endParaRPr lang="en-US" altLang="zh-CN" sz="22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SU(3):</a:t>
                </a:r>
                <a:endParaRPr lang="en-US" altLang="zh-CN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ℒ</m:t>
                      </m:r>
                      <m:d>
                        <m:dPr>
                          <m:ctrlPr>
                            <a:rPr lang="en-US" altLang="zh-C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∙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𝐷𝐵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  <m:r>
                            <a:rPr lang="zh-CN" altLang="en-US" sz="2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𝒟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sSup>
                        <m:sSup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zh-CN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𝛾</m:t>
                      </m:r>
                      <m:r>
                        <a:rPr lang="zh-CN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C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zh-CN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𝒞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zh-CN" alt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en-US" altLang="zh-C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 </m:t>
                          </m:r>
                        </m:e>
                      </m:d>
                    </m:oMath>
                  </m:oMathPara>
                </a14:m>
                <a:endParaRPr lang="en-US" altLang="zh-CN" sz="2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zh-CN" alt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zh-CN" alt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tx1"/>
                          </a:solidFill>
                          <a:latin typeface="Cambria Math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p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22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𝜇𝜈𝛼</m:t>
                          </m:r>
                        </m:sup>
                      </m:sSup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≡</m:t>
                      </m:r>
                      <m:box>
                        <m:boxPr>
                          <m:ctrlP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begChr m:val="{"/>
                          <m:endChr m:val="}"/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l-G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zh-CN" altLang="en-US" sz="2200" i="1" smtClean="0">
                          <a:latin typeface="Cambria Math" panose="02040503050406030204" pitchFamily="18" charset="0"/>
                        </a:rPr>
                        <m:t>≡</m:t>
                      </m:r>
                      <m:box>
                        <m:boxPr>
                          <m:ctrlPr>
                            <a:rPr lang="zh-CN" alt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=0,</m:t>
                      </m:r>
                      <m:sSub>
                        <m:sSubPr>
                          <m:ctrlP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zh-CN" alt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zh-CN" alt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=0;</m:t>
                      </m:r>
                      <m:r>
                        <a:rPr lang="en-US" altLang="zh-CN" sz="2200" i="1">
                          <a:latin typeface="Cambria Math"/>
                        </a:rPr>
                        <m:t>𝑈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2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0295"/>
                <a:ext cx="10515600" cy="4763711"/>
              </a:xfrm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BF5404-2ECD-45FF-9508-D8028BB0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8B5B32-2E29-4BBF-8530-87150FAF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7DD3427D-96A6-46A9-A033-B9800299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99" y="4672665"/>
            <a:ext cx="1078992" cy="55640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C952B63-56AD-497D-81CB-3B19CAF6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52" y="4672667"/>
            <a:ext cx="1078992" cy="55640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947E2B8-5F00-4876-A0C9-3531A22D2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3" y="2450247"/>
            <a:ext cx="1078992" cy="43434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CF6881B-AA04-4F1A-A2B2-EE3EF917C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7" y="2403924"/>
            <a:ext cx="1005840" cy="43434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BBD0C10-48E9-4998-BD40-03BED8290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38" y="2196358"/>
            <a:ext cx="1078992" cy="75895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006268C-59B9-4EA5-87EF-AFD205AD6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13" y="2199084"/>
            <a:ext cx="1078992" cy="722376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71F6709-7C34-4A35-9B92-A48A971C5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87" y="2450247"/>
            <a:ext cx="1581912" cy="47091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DECB8EA-D20B-4B3D-A220-1831CFF88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07" y="4672667"/>
            <a:ext cx="1005840" cy="55640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69A45AA-65EB-475A-8863-6976184ED1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1" y="4672667"/>
            <a:ext cx="1005840" cy="55640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446F2FE5-AC85-47EA-9029-3613E8A6C077}"/>
              </a:ext>
            </a:extLst>
          </p:cNvPr>
          <p:cNvSpPr/>
          <p:nvPr/>
        </p:nvSpPr>
        <p:spPr>
          <a:xfrm>
            <a:off x="606803" y="375676"/>
            <a:ext cx="1068477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One-loop examples in SU(2) situation </a:t>
            </a:r>
            <a:r>
              <a:rPr lang="en-US" altLang="zh-CN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 Liu, L.-H. Wen, JFY</a:t>
            </a:r>
            <a:r>
              <a:rPr lang="en-US" altLang="zh-CN" sz="28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NuclPhys</a:t>
            </a:r>
            <a:r>
              <a:rPr lang="en-US" altLang="zh-CN" sz="2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CN" sz="28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963(21)115288</a:t>
            </a:r>
            <a:r>
              <a:rPr lang="en-US" altLang="zh-CN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E4A63260-3622-46CD-86E5-248CD17F67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53" y="2487485"/>
            <a:ext cx="1005840" cy="397764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CA9B28B-77C0-4685-99A1-CBB1498820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93" y="2477997"/>
            <a:ext cx="1005840" cy="397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5443952-0F19-4A0A-A9D4-C2EFAD5E45F0}"/>
                  </a:ext>
                </a:extLst>
              </p:cNvPr>
              <p:cNvSpPr/>
              <p:nvPr/>
            </p:nvSpPr>
            <p:spPr>
              <a:xfrm>
                <a:off x="606802" y="1785926"/>
                <a:ext cx="10752031" cy="151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One external nucleon: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          a             b             c             d              e                  f            g</a:t>
                </a:r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5443952-0F19-4A0A-A9D4-C2EFAD5E4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2" y="1785926"/>
                <a:ext cx="10752031" cy="1512209"/>
              </a:xfrm>
              <a:prstGeom prst="rect">
                <a:avLst/>
              </a:prstGeom>
              <a:blipFill>
                <a:blip r:embed="rId13"/>
                <a:stretch>
                  <a:fillRect l="-1021" t="-7258" b="-10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B4416A0-A810-4AE9-B6BF-741E4B8F8B9A}"/>
                  </a:ext>
                </a:extLst>
              </p:cNvPr>
              <p:cNvSpPr/>
              <p:nvPr/>
            </p:nvSpPr>
            <p:spPr>
              <a:xfrm>
                <a:off x="657905" y="4161532"/>
                <a:ext cx="10482044" cy="151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Two external nucleon: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endParaRPr lang="en-US" altLang="zh-CN" sz="28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CN" sz="2800" dirty="0">
                    <a:solidFill>
                      <a:prstClr val="black"/>
                    </a:solidFill>
                  </a:rPr>
                  <a:t>              A                 B1              B2                 C                  D</a:t>
                </a: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B4416A0-A810-4AE9-B6BF-741E4B8F8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05" y="4161532"/>
                <a:ext cx="10482044" cy="1512209"/>
              </a:xfrm>
              <a:prstGeom prst="rect">
                <a:avLst/>
              </a:prstGeom>
              <a:blipFill>
                <a:blip r:embed="rId14"/>
                <a:stretch>
                  <a:fillRect l="-1047" t="-7258" b="-10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6C8D7886-F3E3-457D-9A27-4643879FD2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1" y="4079066"/>
            <a:ext cx="1005840" cy="523269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30D5954E-30A0-48B0-B103-E9A78D089C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04" y="1842409"/>
            <a:ext cx="1005840" cy="3642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2C269D-C228-425F-B6D7-647048543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50" y="4672665"/>
            <a:ext cx="1005840" cy="596676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E991FD-3547-4024-A7E5-AB370361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173135-7C8A-4584-A2F2-8B5426C4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5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primary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9476" y="1283516"/>
                <a:ext cx="10671495" cy="487400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acc>
                      <m:accPr>
                        <m:chr m:val="̅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zh-CN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box>
                          <m:box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l-GR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box>
                      </m:e>
                    </m:func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box>
                      <m:boxPr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x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sup>
                    </m:sSub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+3+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476" y="1283516"/>
                <a:ext cx="10671495" cy="4874004"/>
              </a:xfrm>
              <a:blipFill>
                <a:blip r:embed="rId3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80FE8-0026-4684-95EE-B542B809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AC1361-BDC2-43BE-8BAE-B4373CB9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8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decomposed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586" y="1367406"/>
                <a:ext cx="10751886" cy="48488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altLang="zh-CN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l-GR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zh-CN" alt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3/2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7/4</m:t>
                                </m:r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+3/2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l-GR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l-GR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586" y="1367406"/>
                <a:ext cx="10751886" cy="4848836"/>
              </a:xfrm>
              <a:blipFill>
                <a:blip r:embed="rId3"/>
                <a:stretch>
                  <a:fillRect l="-567" t="-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900-9AA3-4C06-9CB8-7203CA2E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B37C2-79E4-4AE9-A704-D47D9D26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89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subtracted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586" y="1367404"/>
                <a:ext cx="10671495" cy="471461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</a:rPr>
                  <a:t>Fully covariant formalism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586" y="1367404"/>
                <a:ext cx="10671495" cy="4714614"/>
              </a:xfrm>
              <a:blipFill>
                <a:blip r:embed="rId3"/>
                <a:stretch>
                  <a:fillRect l="-571" t="-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38495F-41F6-4E2F-8BE7-D029F8A8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EE0E3A-BC93-4AFF-99F8-1E7BEF89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4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/>
                  <a:t>, primary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E40E9DB-B70E-49C9-949A-40D5291D6F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9565"/>
                <a:ext cx="10671495" cy="13462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087" y="1392573"/>
                <a:ext cx="10671495" cy="468944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1" dirty="0">
                    <a:solidFill>
                      <a:srgbClr val="0070C0"/>
                    </a:solidFill>
                  </a:rPr>
                  <a:t>Mixed formalism=covariant propagators + HB vertices</a:t>
                </a:r>
                <a:r>
                  <a:rPr lang="en-US" altLang="zh-CN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a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+6+</m:t>
                            </m:r>
                            <m:sSubSup>
                              <m:sSubSupPr>
                                <m:ctrlP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b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c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/>
                  <a:t>Fig 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𝑐h𝑖𝑟𝑎𝑙</m:t>
                    </m:r>
                  </m:oMath>
                </a14:m>
                <a:endParaRPr lang="en-US" altLang="zh-CN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zh-CN" alt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zh-CN" altLang="en-US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l-GR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zh-CN" alt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d>
                              <m:d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l-GR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zh-CN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l-GR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l-GR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altLang="zh-CN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func>
                              <m:func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zh-CN" alt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func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+6+</m:t>
                            </m:r>
                            <m:sSubSup>
                              <m:sSubSupPr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𝐻𝐵𝑣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f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Fig g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B5A1A-EB04-4C0F-ACD1-26AD51F59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087" y="1392573"/>
                <a:ext cx="10671495" cy="4689446"/>
              </a:xfrm>
              <a:blipFill>
                <a:blip r:embed="rId3"/>
                <a:stretch>
                  <a:fillRect l="-571" t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A3604F-99E3-4C96-BB8E-55AB93B7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2021/8/18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1D6C24-9353-4D66-83DE-52E4BB06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8497-4DC4-4750-AA6F-BD30645054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45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1570</Words>
  <Application>Microsoft Office PowerPoint</Application>
  <PresentationFormat>宽屏</PresentationFormat>
  <Paragraphs>255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黑体</vt:lpstr>
      <vt:lpstr>华文行楷</vt:lpstr>
      <vt:lpstr>华文楷体</vt:lpstr>
      <vt:lpstr>Arial</vt:lpstr>
      <vt:lpstr>Calibri</vt:lpstr>
      <vt:lpstr>Cambria Math</vt:lpstr>
      <vt:lpstr>Cooper Black</vt:lpstr>
      <vt:lpstr>Wingdings</vt:lpstr>
      <vt:lpstr>Office 主题​​</vt:lpstr>
      <vt:lpstr>A simple prescription for Covariant chiral effective theory</vt:lpstr>
      <vt:lpstr>OUTLINE</vt:lpstr>
      <vt:lpstr>Covariance and chiral power counting: a simple strategy</vt:lpstr>
      <vt:lpstr>Lagrangian</vt:lpstr>
      <vt:lpstr>PowerPoint 演示文稿</vt:lpstr>
      <vt:lpstr>⟨N|O_⋯^⋯ |N⟩, primary</vt:lpstr>
      <vt:lpstr>⟨N|O_⋯^⋯ |N⟩, decomposed</vt:lpstr>
      <vt:lpstr>⟨N|O_⋯^⋯ |N⟩, subtracted</vt:lpstr>
      <vt:lpstr>⟨N|O_⋯^⋯ |N⟩, primary</vt:lpstr>
      <vt:lpstr>⟨N|O_⋯^⋯ |N⟩, decomposed</vt:lpstr>
      <vt:lpstr>⟨N|O_⋯^⋯ |N⟩, subtracted</vt:lpstr>
      <vt:lpstr>⟨NN|T| N^′ N′⟩, primary</vt:lpstr>
      <vt:lpstr>⟨NN|T| N^′ N′⟩, decomposed</vt:lpstr>
      <vt:lpstr>⟨NN|T| N^′ N′⟩, subtracted</vt:lpstr>
      <vt:lpstr>⟨NN|T| N^′ N′⟩, primary</vt:lpstr>
      <vt:lpstr>⟨NN|T| N^′ N′⟩, decomposed</vt:lpstr>
      <vt:lpstr>⟨NN|T| N^′ N′⟩, subtracted</vt:lpstr>
      <vt:lpstr>NN scattering: pionful to pionless mapping</vt:lpstr>
      <vt:lpstr>PowerPoint 演示文稿</vt:lpstr>
      <vt:lpstr>⟨B|M_B |B⟩, decomposed </vt:lpstr>
      <vt:lpstr>⟨B|M_B |B⟩, subtracted </vt:lpstr>
      <vt:lpstr>⟨B|M_B |B⟩, decomposed</vt:lpstr>
      <vt:lpstr>⟨B|M_B |B⟩, subtracted</vt:lpstr>
      <vt:lpstr>⟨B|M_B |B⟩, comparison to HB calculation</vt:lpstr>
      <vt:lpstr>Summary and prospects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</dc:creator>
  <cp:lastModifiedBy>Al</cp:lastModifiedBy>
  <cp:revision>314</cp:revision>
  <dcterms:created xsi:type="dcterms:W3CDTF">2021-07-13T07:48:36Z</dcterms:created>
  <dcterms:modified xsi:type="dcterms:W3CDTF">2021-08-18T02:32:40Z</dcterms:modified>
</cp:coreProperties>
</file>