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5" r:id="rId2"/>
    <p:sldId id="386" r:id="rId3"/>
    <p:sldId id="321" r:id="rId4"/>
    <p:sldId id="300" r:id="rId5"/>
    <p:sldId id="305" r:id="rId6"/>
    <p:sldId id="302" r:id="rId7"/>
    <p:sldId id="318" r:id="rId8"/>
    <p:sldId id="297" r:id="rId9"/>
    <p:sldId id="299" r:id="rId10"/>
    <p:sldId id="295" r:id="rId11"/>
    <p:sldId id="316" r:id="rId12"/>
    <p:sldId id="378" r:id="rId13"/>
    <p:sldId id="384" r:id="rId14"/>
    <p:sldId id="388" r:id="rId15"/>
    <p:sldId id="38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T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6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0D922-1BB1-4DE7-A6B6-18236DA5AF9F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D7ADC-6197-4C46-926C-1DEAA52882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349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1592</a:t>
            </a:r>
            <a:r>
              <a:rPr lang="zh-CN" altLang="en-US" dirty="0"/>
              <a:t>左边有一个很小的能峰（</a:t>
            </a:r>
            <a:r>
              <a:rPr lang="en-US" altLang="zh-CN" dirty="0"/>
              <a:t>1588.2</a:t>
            </a:r>
            <a:r>
              <a:rPr lang="zh-CN" altLang="en-US" dirty="0"/>
              <a:t>）</a:t>
            </a:r>
            <a:r>
              <a:rPr lang="en-US" altLang="zh-CN" dirty="0"/>
              <a:t>,</a:t>
            </a:r>
            <a:r>
              <a:rPr lang="zh-CN" altLang="en-US" dirty="0"/>
              <a:t>来源于</a:t>
            </a:r>
            <a:r>
              <a:rPr lang="en-US" altLang="zh-CN" dirty="0"/>
              <a:t>Th</a:t>
            </a:r>
            <a:r>
              <a:rPr lang="zh-CN" altLang="en-US" dirty="0"/>
              <a:t>衰变链上的核素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78778-DDED-4743-8360-5971351C25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30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1A52DD-67F4-4430-B34E-154E14941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B26055-A9A1-40DF-89CD-32371CCDB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EAE98D-7D1A-4280-A90E-791F5715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B81B-88FC-408B-B9F3-6777F51836F6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0A2ECB-7BFC-4018-BCFC-8BD479F3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8BA54C-61FC-4FCF-8932-36E6A80B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6D6-116C-4A38-B2B2-C5F8422F8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59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A23607-59F2-4257-8A88-C4688980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E15C9A-E561-41CA-80C1-849EBA74E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2E12A4-458B-4C6E-931D-37C6BFB3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B81B-88FC-408B-B9F3-6777F51836F6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8CD9D8-A374-4DD9-9674-900B6D83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89A471-0030-4234-9A0F-14917448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6D6-116C-4A38-B2B2-C5F8422F8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01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6E7671-A896-4689-B21D-9D420C21A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C34B9C-6A56-4FEF-B2DB-107B78D9A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EBF1B7-B495-48D2-990E-F2221F9B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B81B-88FC-408B-B9F3-6777F51836F6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AC5627-C531-4769-A370-087EDAD0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5E0F50-5AA4-4AB3-B202-14CFBE7A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6D6-116C-4A38-B2B2-C5F8422F8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1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72AB8-CCF7-4203-ABB4-BC100379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86CAEF-DC2D-4FED-B3F7-40061FB8C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B306A-B387-4E5B-8CCD-EF8F8FA4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B81B-88FC-408B-B9F3-6777F51836F6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0CA06-031E-4B82-A96E-5EEDEA09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636BE2-4D3D-43F9-88E8-21001037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6D6-116C-4A38-B2B2-C5F8422F8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61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B8F04-DAB3-45D7-8818-765C1736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EBC364-78B0-4738-A249-FC189F22F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E63C2C-A3DC-4B03-ACD8-004C4EB2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B81B-88FC-408B-B9F3-6777F51836F6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B66D60-9DBC-43D6-B0ED-C941FB47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94A111-CFCF-45F0-B26C-7EEFAF32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6D6-116C-4A38-B2B2-C5F8422F8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43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20C62-8828-4E9D-8C3C-A2F77560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21DAA2-7DAB-413C-BF11-A8C64F5A0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CE1A34-83DB-4F86-8E85-C290CB58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4E1AF1-1C1D-4892-A493-73E20C2A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B81B-88FC-408B-B9F3-6777F51836F6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54D7E6-A1B8-43BB-BE93-FD93B5A7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C4B8F7-41A8-4E8C-A0DB-AAA1D40C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6D6-116C-4A38-B2B2-C5F8422F8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67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4D9FF1-5205-4CDF-9EEF-4E5BE252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0FBE2B-E543-42F9-BFE4-B13D8494E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C86DC4-561C-4301-89AE-57D22D5E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4F7563-3AD7-4984-A809-A69523498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170295-F61F-4EBB-9C24-48490FDDF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B1CA2F-1BD2-4A48-87EA-E68EFF2F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B81B-88FC-408B-B9F3-6777F51836F6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597087-B1EB-4935-9248-0CB76F9B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9CFBDA-4F84-42D9-B5AD-C3A1C86F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6D6-116C-4A38-B2B2-C5F8422F8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09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D6094C-FA28-424A-8B6A-61C8D292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31B82C-9A33-4E70-8ACE-8385E8AB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B81B-88FC-408B-B9F3-6777F51836F6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ECAF6E-E35F-4E65-8B3B-43DA2C3D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EF83B4-3BAF-4C61-AC1E-46C5F17B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6D6-116C-4A38-B2B2-C5F8422F8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76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2BB06FB-BC51-481C-9D3F-0BD42F6C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B81B-88FC-408B-B9F3-6777F51836F6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35B2EF-F07F-4628-828F-76F91AFC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583A55-3942-4748-BC6A-E1A50E44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6D6-116C-4A38-B2B2-C5F8422F8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4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8FD00-FB67-4509-ABE8-730C2355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30258C-DC6B-4192-879B-29E97CC83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E08CEF-A5DA-46B1-972D-1A92AF722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32BD5C-C838-4065-B0BE-CF09B607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B81B-88FC-408B-B9F3-6777F51836F6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0B4AE7-05C0-486E-99E6-F58FC7AE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A57270-7A98-409F-9F98-C9821320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6D6-116C-4A38-B2B2-C5F8422F8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1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ECC3F9-DEF7-4951-A750-0D5614E4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0CA953-85A0-4BE5-9DD0-E987A6426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BDB9AD-33AA-430C-AB9C-7C1E0A905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0FCED8-73C9-46D9-9C4B-25BDC826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B81B-88FC-408B-B9F3-6777F51836F6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41E3BF-BE89-45DF-BFB7-1C6B0830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111DFB-2906-4ECF-B279-BBA23E88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36D6-116C-4A38-B2B2-C5F8422F8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28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61127BA-7386-4A24-9631-2417B549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37BEF5-3FCA-4D33-91DD-A99C3269B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93B4C6-95FD-4B19-82D1-8B9580B7A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FB81B-88FC-408B-B9F3-6777F51836F6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DC7A73-838C-4ED6-BFC0-07BCBA73F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6AFED3-AD26-4B5C-91DD-65351C107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B36D6-116C-4A38-B2B2-C5F8422F84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80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021CCC2-86DC-49AB-A1C3-F2EB39C81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491"/>
            <a:ext cx="12192000" cy="699862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F22FC6E-2184-442B-BAA2-0708C56BC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A/E method in </a:t>
            </a:r>
            <a:br>
              <a:rPr lang="en-US" altLang="zh-CN" dirty="0"/>
            </a:br>
            <a:r>
              <a:rPr lang="en-US" altLang="zh-CN" b="1" baseline="30000" dirty="0"/>
              <a:t>76</a:t>
            </a:r>
            <a:r>
              <a:rPr lang="en-US" altLang="zh-CN" b="1" dirty="0"/>
              <a:t>Ge</a:t>
            </a:r>
            <a:r>
              <a:rPr lang="en-US" altLang="zh-CN" dirty="0"/>
              <a:t>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𝑣𝛽𝛽</a:t>
            </a:r>
            <a:r>
              <a:rPr lang="en-US" altLang="zh-CN" dirty="0"/>
              <a:t> </a:t>
            </a:r>
            <a:r>
              <a:rPr lang="en-US" altLang="zh-CN" b="1" dirty="0"/>
              <a:t>experiment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C00737-EF20-4103-9910-D6FF22D55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54523"/>
          </a:xfrm>
        </p:spPr>
        <p:txBody>
          <a:bodyPr>
            <a:noAutofit/>
          </a:bodyPr>
          <a:lstStyle/>
          <a:p>
            <a:r>
              <a:rPr lang="en-US" altLang="zh-CN" dirty="0"/>
              <a:t>Zhang Bingtao</a:t>
            </a:r>
          </a:p>
          <a:p>
            <a:r>
              <a:rPr lang="en-US" altLang="zh-CN" dirty="0"/>
              <a:t>Tsinghua University</a:t>
            </a:r>
          </a:p>
          <a:p>
            <a:r>
              <a:rPr lang="en-US" altLang="zh-CN" dirty="0"/>
              <a:t>CDEX collaboration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9FA1B10-0A21-43AE-A068-D7A3037CA343}"/>
              </a:ext>
            </a:extLst>
          </p:cNvPr>
          <p:cNvSpPr/>
          <p:nvPr/>
        </p:nvSpPr>
        <p:spPr>
          <a:xfrm>
            <a:off x="2805676" y="6303011"/>
            <a:ext cx="6580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第十三届全国粒子物理学术会议，</a:t>
            </a:r>
            <a:r>
              <a:rPr lang="en-US" altLang="zh-CN" sz="2000" b="1" dirty="0"/>
              <a:t>2021/8/16-2021/8/20</a:t>
            </a:r>
          </a:p>
        </p:txBody>
      </p:sp>
    </p:spTree>
    <p:extLst>
      <p:ext uri="{BB962C8B-B14F-4D97-AF65-F5344CB8AC3E}">
        <p14:creationId xmlns:p14="http://schemas.microsoft.com/office/powerpoint/2010/main" val="255868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BAD19-59DC-4BF2-B91C-71DC92FE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551"/>
          </a:xfrm>
        </p:spPr>
        <p:txBody>
          <a:bodyPr/>
          <a:lstStyle/>
          <a:p>
            <a:r>
              <a:rPr lang="en-US" altLang="zh-CN" b="1" dirty="0"/>
              <a:t>A/E PSD result</a:t>
            </a:r>
            <a:endParaRPr lang="zh-CN" altLang="en-US" b="1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5E61D19D-6F6D-4F89-9AE5-1F0C7716D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97" y="1425146"/>
            <a:ext cx="10160860" cy="5113172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E03930D-6D84-4A46-9A8A-7BE1856809A6}"/>
              </a:ext>
            </a:extLst>
          </p:cNvPr>
          <p:cNvCxnSpPr/>
          <p:nvPr/>
        </p:nvCxnSpPr>
        <p:spPr>
          <a:xfrm flipH="1">
            <a:off x="1390261" y="5626359"/>
            <a:ext cx="5803641" cy="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413C98C-AE57-4E56-9C90-034AF2843CFD}"/>
              </a:ext>
            </a:extLst>
          </p:cNvPr>
          <p:cNvCxnSpPr>
            <a:cxnSpLocks/>
          </p:cNvCxnSpPr>
          <p:nvPr/>
        </p:nvCxnSpPr>
        <p:spPr>
          <a:xfrm flipH="1">
            <a:off x="1412031" y="4099250"/>
            <a:ext cx="3103985" cy="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6F719308-B111-465F-9783-EBD968209F88}"/>
              </a:ext>
            </a:extLst>
          </p:cNvPr>
          <p:cNvSpPr txBox="1"/>
          <p:nvPr/>
        </p:nvSpPr>
        <p:spPr>
          <a:xfrm>
            <a:off x="11824997" y="6488668"/>
            <a:ext cx="31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9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4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9EC28-3E33-47B5-B326-C574A423B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533"/>
          </a:xfrm>
        </p:spPr>
        <p:txBody>
          <a:bodyPr>
            <a:noAutofit/>
          </a:bodyPr>
          <a:lstStyle/>
          <a:p>
            <a:r>
              <a:rPr lang="en-US" altLang="zh-CN" b="1" dirty="0"/>
              <a:t>SSE/MSE discrimination</a:t>
            </a:r>
            <a:endParaRPr lang="zh-CN" altLang="en-US" b="1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352FA2BD-4969-4649-825A-A91F89D87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53" y="1718587"/>
            <a:ext cx="5133810" cy="28186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D4BB525-F8E3-4946-B3D0-8340E080C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295" y="1718586"/>
            <a:ext cx="5103336" cy="2818608"/>
          </a:xfrm>
          <a:prstGeom prst="rect">
            <a:avLst/>
          </a:prstGeom>
        </p:spPr>
      </p:pic>
      <p:graphicFrame>
        <p:nvGraphicFramePr>
          <p:cNvPr id="10" name="内容占位符 3">
            <a:extLst>
              <a:ext uri="{FF2B5EF4-FFF2-40B4-BE49-F238E27FC236}">
                <a16:creationId xmlns:a16="http://schemas.microsoft.com/office/drawing/2014/main" id="{35F97928-506F-4609-9C19-E38F3D93DB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904099"/>
              </p:ext>
            </p:extLst>
          </p:nvPr>
        </p:nvGraphicFramePr>
        <p:xfrm>
          <a:off x="1293118" y="4638674"/>
          <a:ext cx="94475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505">
                  <a:extLst>
                    <a:ext uri="{9D8B030D-6E8A-4147-A177-3AD203B41FA5}">
                      <a16:colId xmlns:a16="http://schemas.microsoft.com/office/drawing/2014/main" val="2787504140"/>
                    </a:ext>
                  </a:extLst>
                </a:gridCol>
                <a:gridCol w="3940698">
                  <a:extLst>
                    <a:ext uri="{9D8B030D-6E8A-4147-A177-3AD203B41FA5}">
                      <a16:colId xmlns:a16="http://schemas.microsoft.com/office/drawing/2014/main" val="2342033493"/>
                    </a:ext>
                  </a:extLst>
                </a:gridCol>
                <a:gridCol w="4050363">
                  <a:extLst>
                    <a:ext uri="{9D8B030D-6E8A-4147-A177-3AD203B41FA5}">
                      <a16:colId xmlns:a16="http://schemas.microsoft.com/office/drawing/2014/main" val="2123101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Cut range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SSE accept rate (1592keV DEP)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SSE accept rate (2103keV SEP)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57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[-2σ,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+3σ]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1423/(1423+134)=91.4%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215/(1815+215)=10.6%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47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[-2σ,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+2σ]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1366/(1366+191)=87.7%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208/(1822+208)=10.2%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96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[-3σ,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+3σ]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1456/(1456+101)=93.5%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304/(1726+304)=15.0%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162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[-4σ,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+4σ]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1485/(1485 + 72)=95.4%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430/(1600+430)=21.2%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411456"/>
                  </a:ext>
                </a:extLst>
              </a:tr>
            </a:tbl>
          </a:graphicData>
        </a:graphic>
      </p:graphicFrame>
      <p:pic>
        <p:nvPicPr>
          <p:cNvPr id="11" name="内容占位符 3">
            <a:extLst>
              <a:ext uri="{FF2B5EF4-FFF2-40B4-BE49-F238E27FC236}">
                <a16:creationId xmlns:a16="http://schemas.microsoft.com/office/drawing/2014/main" id="{29B6B2B8-CE89-4E58-81FA-BD705C3B1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439" y="195478"/>
            <a:ext cx="5061278" cy="149879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6BED695-6D68-4D46-B95E-F22D67684E1E}"/>
              </a:ext>
            </a:extLst>
          </p:cNvPr>
          <p:cNvSpPr txBox="1"/>
          <p:nvPr/>
        </p:nvSpPr>
        <p:spPr>
          <a:xfrm>
            <a:off x="11657045" y="6488668"/>
            <a:ext cx="47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10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0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122C45-12A8-4C55-B677-0B264FB6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9" y="1081009"/>
            <a:ext cx="5772539" cy="3295282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59EF4481-C190-4FAD-92F2-5A9A2562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47141"/>
            <a:ext cx="10515600" cy="823072"/>
          </a:xfrm>
        </p:spPr>
        <p:txBody>
          <a:bodyPr/>
          <a:lstStyle/>
          <a:p>
            <a:r>
              <a:rPr lang="en-US" altLang="zh-CN" b="1" dirty="0"/>
              <a:t>Application of A/E PSD in PPCGe data</a:t>
            </a:r>
            <a:endParaRPr lang="zh-CN" altLang="en-US" b="1" dirty="0"/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0BC3AB6E-7E76-43C4-9398-C258567F8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2016" y="1748263"/>
            <a:ext cx="5460582" cy="19607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3B3F36-E097-48EA-862C-F1DF08728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208" y="4809613"/>
            <a:ext cx="6712379" cy="95649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340C820-77BE-4946-9C06-05CF4C229193}"/>
              </a:ext>
            </a:extLst>
          </p:cNvPr>
          <p:cNvSpPr txBox="1"/>
          <p:nvPr/>
        </p:nvSpPr>
        <p:spPr>
          <a:xfrm>
            <a:off x="1403975" y="4616629"/>
            <a:ext cx="206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Fit function: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0EFDC3-1921-47C2-9C7E-6C796E66EEF1}"/>
              </a:ext>
            </a:extLst>
          </p:cNvPr>
          <p:cNvSpPr txBox="1"/>
          <p:nvPr/>
        </p:nvSpPr>
        <p:spPr>
          <a:xfrm>
            <a:off x="11625943" y="6488668"/>
            <a:ext cx="51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11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952A133-2FC6-47E4-85B9-4707F67CB277}"/>
              </a:ext>
            </a:extLst>
          </p:cNvPr>
          <p:cNvSpPr/>
          <p:nvPr/>
        </p:nvSpPr>
        <p:spPr>
          <a:xfrm>
            <a:off x="1403975" y="5931954"/>
            <a:ext cx="9175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first/second term describe the A/E of distribution of SSE/MSE events, and the last term describes the near p-point events 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4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5CE795-1085-457B-BE4E-D049446F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936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Application of A/E PSD in PPCGe data</a:t>
            </a:r>
            <a:endParaRPr lang="zh-CN" altLang="en-US" b="1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D120118-6408-4E2C-8D6F-6C7CB8A52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06100"/>
              </p:ext>
            </p:extLst>
          </p:nvPr>
        </p:nvGraphicFramePr>
        <p:xfrm>
          <a:off x="1696908" y="5713593"/>
          <a:ext cx="8798184" cy="109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91">
                  <a:extLst>
                    <a:ext uri="{9D8B030D-6E8A-4147-A177-3AD203B41FA5}">
                      <a16:colId xmlns:a16="http://schemas.microsoft.com/office/drawing/2014/main" val="2190637418"/>
                    </a:ext>
                  </a:extLst>
                </a:gridCol>
                <a:gridCol w="3669833">
                  <a:extLst>
                    <a:ext uri="{9D8B030D-6E8A-4147-A177-3AD203B41FA5}">
                      <a16:colId xmlns:a16="http://schemas.microsoft.com/office/drawing/2014/main" val="4051369579"/>
                    </a:ext>
                  </a:extLst>
                </a:gridCol>
                <a:gridCol w="3771960">
                  <a:extLst>
                    <a:ext uri="{9D8B030D-6E8A-4147-A177-3AD203B41FA5}">
                      <a16:colId xmlns:a16="http://schemas.microsoft.com/office/drawing/2014/main" val="3592774242"/>
                    </a:ext>
                  </a:extLst>
                </a:gridCol>
              </a:tblGrid>
              <a:tr h="3496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Cut range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SSE accept rate (1592keV DEP)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SSE accept rate (2103keV SEP)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57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[-2σ,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+2σ]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85.2%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19.3%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381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[-3σ,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+3σ]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91.4%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24.8%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813673"/>
                  </a:ext>
                </a:extLst>
              </a:tr>
            </a:tbl>
          </a:graphicData>
        </a:graphic>
      </p:graphicFrame>
      <p:pic>
        <p:nvPicPr>
          <p:cNvPr id="10" name="内容占位符 8">
            <a:extLst>
              <a:ext uri="{FF2B5EF4-FFF2-40B4-BE49-F238E27FC236}">
                <a16:creationId xmlns:a16="http://schemas.microsoft.com/office/drawing/2014/main" id="{856D7302-F14B-4778-AFAD-AF8EF99AE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7" y="1013926"/>
            <a:ext cx="6071119" cy="4553339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DFC252-08B8-4F09-928B-2D74CAFB5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96" y="1013926"/>
            <a:ext cx="4142435" cy="2071218"/>
          </a:xfrm>
          <a:prstGeom prst="rect">
            <a:avLst/>
          </a:prstGeom>
        </p:spPr>
      </p:pic>
      <p:pic>
        <p:nvPicPr>
          <p:cNvPr id="12" name="内容占位符 3">
            <a:extLst>
              <a:ext uri="{FF2B5EF4-FFF2-40B4-BE49-F238E27FC236}">
                <a16:creationId xmlns:a16="http://schemas.microsoft.com/office/drawing/2014/main" id="{3CD6AAE9-E868-4C06-83A9-94615E9AB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227" y="2985817"/>
            <a:ext cx="4503362" cy="2581447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3F8BF56-42F8-4020-80BE-FE455F79DDB2}"/>
              </a:ext>
            </a:extLst>
          </p:cNvPr>
          <p:cNvCxnSpPr>
            <a:cxnSpLocks/>
          </p:cNvCxnSpPr>
          <p:nvPr/>
        </p:nvCxnSpPr>
        <p:spPr>
          <a:xfrm flipV="1">
            <a:off x="7568203" y="3765487"/>
            <a:ext cx="0" cy="15529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B53E8EB-2EBC-4398-918B-02780EE49728}"/>
              </a:ext>
            </a:extLst>
          </p:cNvPr>
          <p:cNvSpPr txBox="1"/>
          <p:nvPr/>
        </p:nvSpPr>
        <p:spPr>
          <a:xfrm>
            <a:off x="11669487" y="6488668"/>
            <a:ext cx="4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12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6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956D7E-5DA7-4311-AE1B-8C7C9245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838"/>
          </a:xfrm>
        </p:spPr>
        <p:txBody>
          <a:bodyPr/>
          <a:lstStyle/>
          <a:p>
            <a:r>
              <a:rPr lang="en-US" altLang="zh-CN" b="1" dirty="0"/>
              <a:t>summary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8D73A-E0D8-40E1-9DA9-53614BB3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964"/>
            <a:ext cx="10515600" cy="4634302"/>
          </a:xfrm>
        </p:spPr>
        <p:txBody>
          <a:bodyPr/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MSE / SSE discrimination is significant for removal γ event in 0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𝑣𝛽𝛽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Based on two types of HPGe detectors, BEGe and PPCGe, using the ratio A/E of maximum current parameter A and energy E as discriminate parameter, the single site/multi-site event discrimination is studied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discrimination efficiency is tested by using the calibration data of radioactive sources. For BEGe and PPCGe, the SSE accept rate at (DEP, SEP) are (93.5% - 15.0%) and (91.4% - 24.8%) respectively, A/E method has a strong effect on reducing the background</a:t>
            </a:r>
            <a:endParaRPr lang="zh-CN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0088182-0A52-4E01-9DB3-FB7774F6DFDA}"/>
              </a:ext>
            </a:extLst>
          </p:cNvPr>
          <p:cNvSpPr txBox="1"/>
          <p:nvPr/>
        </p:nvSpPr>
        <p:spPr>
          <a:xfrm>
            <a:off x="11632163" y="6488668"/>
            <a:ext cx="50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13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9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939A9-692B-4B00-ABF6-90E8D8B5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151" y="29092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Thanks!</a:t>
            </a:r>
            <a:endParaRPr lang="zh-CN" altLang="en-US" sz="6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D49B61-CB46-409B-A90A-6867B519F9D6}"/>
              </a:ext>
            </a:extLst>
          </p:cNvPr>
          <p:cNvSpPr txBox="1"/>
          <p:nvPr/>
        </p:nvSpPr>
        <p:spPr>
          <a:xfrm>
            <a:off x="11632163" y="6488668"/>
            <a:ext cx="50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14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7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33577E-923C-4B1D-9EFE-A1810258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4" y="281629"/>
            <a:ext cx="10515600" cy="704085"/>
          </a:xfrm>
        </p:spPr>
        <p:txBody>
          <a:bodyPr/>
          <a:lstStyle/>
          <a:p>
            <a:r>
              <a:rPr lang="en-US" altLang="zh-CN" b="1" baseline="30000" dirty="0"/>
              <a:t>76</a:t>
            </a:r>
            <a:r>
              <a:rPr lang="en-US" altLang="zh-CN" b="1" dirty="0"/>
              <a:t>Ge</a:t>
            </a:r>
            <a:r>
              <a:rPr lang="en-US" altLang="zh-CN" dirty="0"/>
              <a:t>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𝑣𝛽𝛽</a:t>
            </a:r>
            <a:r>
              <a:rPr lang="en-US" altLang="zh-CN" dirty="0"/>
              <a:t> </a:t>
            </a:r>
            <a:r>
              <a:rPr lang="en-US" altLang="zh-CN" b="1" dirty="0"/>
              <a:t>experiment 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FB4FF2-4F9F-430B-A1A5-5B240DDFC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8"/>
          <a:stretch/>
        </p:blipFill>
        <p:spPr>
          <a:xfrm>
            <a:off x="2814771" y="4708847"/>
            <a:ext cx="5280205" cy="16925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CCBCAC6-FEA4-49D7-AF76-19EB5E2BF212}"/>
              </a:ext>
            </a:extLst>
          </p:cNvPr>
          <p:cNvSpPr/>
          <p:nvPr/>
        </p:nvSpPr>
        <p:spPr>
          <a:xfrm>
            <a:off x="4598967" y="5993132"/>
            <a:ext cx="431319" cy="17486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050EE44-37B8-4E55-AF37-FF3E3D7F898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814627" y="4809228"/>
            <a:ext cx="943364" cy="1183904"/>
          </a:xfrm>
          <a:prstGeom prst="straightConnector1">
            <a:avLst/>
          </a:prstGeom>
          <a:ln w="28575">
            <a:solidFill>
              <a:srgbClr val="5C30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E28B185-96DE-4493-BC8D-E196A537C53D}"/>
              </a:ext>
            </a:extLst>
          </p:cNvPr>
          <p:cNvCxnSpPr>
            <a:cxnSpLocks/>
            <a:stCxn id="5" idx="2"/>
          </p:cNvCxnSpPr>
          <p:nvPr/>
        </p:nvCxnSpPr>
        <p:spPr>
          <a:xfrm flipV="1">
            <a:off x="4814627" y="6161999"/>
            <a:ext cx="944927" cy="6002"/>
          </a:xfrm>
          <a:prstGeom prst="straightConnector1">
            <a:avLst/>
          </a:prstGeom>
          <a:ln w="28575">
            <a:solidFill>
              <a:srgbClr val="5C30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B60A2B3D-B18D-4BC3-A1AD-48637011BD17}"/>
              </a:ext>
            </a:extLst>
          </p:cNvPr>
          <p:cNvSpPr/>
          <p:nvPr/>
        </p:nvSpPr>
        <p:spPr>
          <a:xfrm>
            <a:off x="7483377" y="5318762"/>
            <a:ext cx="353479" cy="951963"/>
          </a:xfrm>
          <a:prstGeom prst="ellipse">
            <a:avLst/>
          </a:prstGeom>
          <a:noFill/>
          <a:ln w="28575">
            <a:solidFill>
              <a:srgbClr val="5C307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03B9AA7A-26F7-447D-8073-F116B02E0249}"/>
              </a:ext>
            </a:extLst>
          </p:cNvPr>
          <p:cNvSpPr txBox="1"/>
          <p:nvPr/>
        </p:nvSpPr>
        <p:spPr>
          <a:xfrm>
            <a:off x="1446306" y="1162864"/>
            <a:ext cx="16239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𝛽𝛽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decay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华文楷体" panose="0201060004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38B2576-5F01-4DB1-B7F9-B73814429D32}"/>
              </a:ext>
            </a:extLst>
          </p:cNvPr>
          <p:cNvSpPr/>
          <p:nvPr/>
        </p:nvSpPr>
        <p:spPr>
          <a:xfrm>
            <a:off x="1175229" y="1275618"/>
            <a:ext cx="271078" cy="271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73FE0FD0-0BC8-41F2-9144-0E1DCA027934}"/>
              </a:ext>
            </a:extLst>
          </p:cNvPr>
          <p:cNvSpPr txBox="1"/>
          <p:nvPr/>
        </p:nvSpPr>
        <p:spPr>
          <a:xfrm>
            <a:off x="6485327" y="1163642"/>
            <a:ext cx="1961943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华文楷体" panose="02010600040101010101" pitchFamily="2" charset="-122"/>
              </a:rPr>
              <a:t>0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华文楷体" panose="02010600040101010101" pitchFamily="2" charset="-122"/>
              </a:rPr>
              <a:t>𝑣𝛽𝛽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decay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华文楷体" panose="02010600040101010101" pitchFamily="2" charset="-122"/>
              </a:rPr>
              <a:t>?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华文楷体" panose="0201060004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BC5B2EB-B183-4509-9B3D-B5976E4A142A}"/>
              </a:ext>
            </a:extLst>
          </p:cNvPr>
          <p:cNvSpPr/>
          <p:nvPr/>
        </p:nvSpPr>
        <p:spPr>
          <a:xfrm>
            <a:off x="6215452" y="1276355"/>
            <a:ext cx="269875" cy="269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5C3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4BD182DF-FA8D-4A9D-B3B3-C1998F1EB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766" y="2292867"/>
            <a:ext cx="4394523" cy="210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404040"/>
                </a:solidFill>
                <a:latin typeface="Calibri" pitchFamily="34" charset="0"/>
                <a:ea typeface="华文楷体"/>
                <a:cs typeface="华文楷体"/>
              </a:rPr>
              <a:t>Are lepton numbers conserved?</a:t>
            </a:r>
          </a:p>
          <a:p>
            <a:pPr>
              <a:lnSpc>
                <a:spcPct val="110000"/>
              </a:lnSpc>
            </a:pPr>
            <a:endParaRPr lang="en-US" altLang="zh-CN" sz="2000" dirty="0">
              <a:solidFill>
                <a:srgbClr val="404040"/>
              </a:solidFill>
              <a:latin typeface="Calibri" pitchFamily="34" charset="0"/>
              <a:ea typeface="华文楷体"/>
              <a:cs typeface="华文楷体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404040"/>
                </a:solidFill>
                <a:latin typeface="Calibri" pitchFamily="34" charset="0"/>
                <a:ea typeface="华文楷体"/>
                <a:cs typeface="华文楷体"/>
              </a:rPr>
              <a:t>There is far more positive matter than antimatter in the universe?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404040"/>
              </a:solidFill>
              <a:latin typeface="Calibri" pitchFamily="34" charset="0"/>
              <a:ea typeface="华文楷体"/>
              <a:cs typeface="华文楷体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404040"/>
                </a:solidFill>
                <a:latin typeface="Calibri" pitchFamily="34" charset="0"/>
                <a:ea typeface="华文楷体"/>
                <a:cs typeface="华文楷体"/>
              </a:rPr>
              <a:t>Neutrino mass levels?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3A90A52-6897-4112-8AF8-C0A7CE647613}"/>
                  </a:ext>
                </a:extLst>
              </p:cNvPr>
              <p:cNvSpPr/>
              <p:nvPr/>
            </p:nvSpPr>
            <p:spPr>
              <a:xfrm>
                <a:off x="5966976" y="1786742"/>
                <a:ext cx="34286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3A90A52-6897-4112-8AF8-C0A7CE647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976" y="1786742"/>
                <a:ext cx="34286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29">
            <a:extLst>
              <a:ext uri="{FF2B5EF4-FFF2-40B4-BE49-F238E27FC236}">
                <a16:creationId xmlns:a16="http://schemas.microsoft.com/office/drawing/2014/main" id="{94236956-BEE3-424B-AE8F-EF589A005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676" y="2292867"/>
            <a:ext cx="4925508" cy="244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𝛽𝛽 </a:t>
            </a:r>
            <a:r>
              <a:rPr lang="en-US" altLang="zh-CN" sz="2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decay occurs in several nuclide (e.g. </a:t>
            </a:r>
            <a:r>
              <a:rPr lang="en-US" altLang="zh-CN" sz="2000" baseline="30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76</a:t>
            </a:r>
            <a:r>
              <a:rPr lang="en-US" altLang="zh-CN" sz="2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Ge, </a:t>
            </a:r>
            <a:r>
              <a:rPr lang="en-US" altLang="zh-CN" sz="2000" baseline="30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130</a:t>
            </a:r>
            <a:r>
              <a:rPr lang="en-US" altLang="zh-CN" sz="2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Te, </a:t>
            </a:r>
            <a:r>
              <a:rPr lang="en-US" altLang="zh-CN" sz="2000" baseline="30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136</a:t>
            </a:r>
            <a:r>
              <a:rPr lang="en-US" altLang="zh-CN" sz="2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Xe)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In </a:t>
            </a:r>
            <a:r>
              <a:rPr lang="zh-CN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𝛽𝛽 </a:t>
            </a:r>
            <a:r>
              <a:rPr lang="en-US" altLang="zh-CN" sz="2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decay, 2 anti-electron neutrinos are produced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What if the neutrino‘s antiparticle is itself? Can these 2 neutrinos be “annihilated”</a:t>
            </a:r>
            <a:r>
              <a:rPr lang="zh-CN" altLang="en-US" sz="2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latin typeface="Calibri" panose="020F0502020204030204" pitchFamily="34" charset="0"/>
                <a:ea typeface="华文楷体"/>
                <a:cs typeface="Calibri" panose="020F0502020204030204" pitchFamily="34" charset="0"/>
              </a:rPr>
              <a:t>or even not be generated?</a:t>
            </a:r>
            <a:endParaRPr lang="zh-CN" altLang="en-US" sz="2000" dirty="0">
              <a:solidFill>
                <a:srgbClr val="404040"/>
              </a:solidFill>
              <a:latin typeface="Calibri" panose="020F0502020204030204" pitchFamily="34" charset="0"/>
              <a:ea typeface="华文楷体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6EA75D5-FBAD-474C-8675-1C75550F7F55}"/>
                  </a:ext>
                </a:extLst>
              </p:cNvPr>
              <p:cNvSpPr/>
              <p:nvPr/>
            </p:nvSpPr>
            <p:spPr>
              <a:xfrm>
                <a:off x="1105570" y="1801679"/>
                <a:ext cx="3349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̅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6EA75D5-FBAD-474C-8675-1C75550F7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70" y="1801679"/>
                <a:ext cx="3349635" cy="369332"/>
              </a:xfrm>
              <a:prstGeom prst="rect">
                <a:avLst/>
              </a:prstGeom>
              <a:blipFill>
                <a:blip r:embed="rId4"/>
                <a:stretch>
                  <a:fillRect r="-7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42640EC8-24D4-4B9D-BCA1-C33F82A5449A}"/>
              </a:ext>
            </a:extLst>
          </p:cNvPr>
          <p:cNvSpPr/>
          <p:nvPr/>
        </p:nvSpPr>
        <p:spPr>
          <a:xfrm>
            <a:off x="3624820" y="6370518"/>
            <a:ext cx="366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PingFang SC"/>
              </a:rPr>
              <a:t>Background control is very important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4F1CB5D-7859-4570-9292-A85F4363436A}"/>
              </a:ext>
            </a:extLst>
          </p:cNvPr>
          <p:cNvSpPr txBox="1"/>
          <p:nvPr/>
        </p:nvSpPr>
        <p:spPr>
          <a:xfrm>
            <a:off x="11824997" y="6488668"/>
            <a:ext cx="31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9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32532D-A2A5-42ED-8C2B-036A6FC70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65" y="4458184"/>
            <a:ext cx="7326347" cy="1864558"/>
          </a:xfrm>
          <a:prstGeom prst="rect">
            <a:avLst/>
          </a:prstGeom>
        </p:spPr>
      </p:pic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851BE81-A3A2-48EC-BBAF-06A961041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65" y="1263388"/>
            <a:ext cx="10515600" cy="3032826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 BEGe detector, 0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𝑣𝛽𝛽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event is single site event (SSE), and site event (MSE) can be regarded as background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 ROI, γ event is an important background  component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MSE / SSE discrimination is significant for removal γ event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14A7757-4DD5-4D5F-9534-53649059CCD1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848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楷体" panose="02010600040101010101" pitchFamily="2" charset="-122"/>
              </a:rPr>
              <a:t>𝑣𝛽𝛽</a:t>
            </a:r>
            <a:r>
              <a:rPr lang="en-US" altLang="zh-CN" dirty="0"/>
              <a:t> </a:t>
            </a:r>
            <a:r>
              <a:rPr lang="en-US" altLang="zh-CN" b="1" dirty="0"/>
              <a:t>experiment bkg(γ)</a:t>
            </a:r>
            <a:r>
              <a:rPr lang="zh-CN" altLang="en-US" b="1" dirty="0"/>
              <a:t> </a:t>
            </a:r>
            <a:r>
              <a:rPr lang="en-US" altLang="zh-CN" b="1" dirty="0"/>
              <a:t>discrimination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39A4A16-0926-4E89-856A-E1B01BE775D9}"/>
              </a:ext>
            </a:extLst>
          </p:cNvPr>
          <p:cNvSpPr txBox="1"/>
          <p:nvPr/>
        </p:nvSpPr>
        <p:spPr>
          <a:xfrm>
            <a:off x="8381267" y="5697520"/>
            <a:ext cx="3503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MSE/SSE discrimination efficiency</a:t>
            </a:r>
            <a:r>
              <a: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1/(1-Y%)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31D2B49-77EB-4BC4-83B7-65CA9798812B}"/>
              </a:ext>
            </a:extLst>
          </p:cNvPr>
          <p:cNvSpPr txBox="1"/>
          <p:nvPr/>
        </p:nvSpPr>
        <p:spPr>
          <a:xfrm>
            <a:off x="8228228" y="4533665"/>
            <a:ext cx="3178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Anti-coincidence 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 </a:t>
            </a:r>
            <a:r>
              <a:rPr lang="zh-CN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1/(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1-X%)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98EE87-C789-44E9-812C-24EC5055BB0D}"/>
              </a:ext>
            </a:extLst>
          </p:cNvPr>
          <p:cNvSpPr/>
          <p:nvPr/>
        </p:nvSpPr>
        <p:spPr>
          <a:xfrm>
            <a:off x="5640327" y="5029224"/>
            <a:ext cx="2740940" cy="1343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1C70977-C196-42FB-AB7D-E81B2F1BE944}"/>
              </a:ext>
            </a:extLst>
          </p:cNvPr>
          <p:cNvSpPr/>
          <p:nvPr/>
        </p:nvSpPr>
        <p:spPr>
          <a:xfrm>
            <a:off x="5287347" y="4345883"/>
            <a:ext cx="2885198" cy="11031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6226054-4FA8-4594-89FD-67649728D9E4}"/>
              </a:ext>
            </a:extLst>
          </p:cNvPr>
          <p:cNvSpPr/>
          <p:nvPr/>
        </p:nvSpPr>
        <p:spPr>
          <a:xfrm>
            <a:off x="5473881" y="4408515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X%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D5D1030-B8D6-4D21-B24B-90147EE57981}"/>
              </a:ext>
            </a:extLst>
          </p:cNvPr>
          <p:cNvSpPr/>
          <p:nvPr/>
        </p:nvSpPr>
        <p:spPr>
          <a:xfrm>
            <a:off x="5693653" y="6020118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Y%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570C022-998E-46A2-A3D3-36D8EFA817C9}"/>
              </a:ext>
            </a:extLst>
          </p:cNvPr>
          <p:cNvSpPr txBox="1"/>
          <p:nvPr/>
        </p:nvSpPr>
        <p:spPr>
          <a:xfrm>
            <a:off x="11824997" y="6488668"/>
            <a:ext cx="31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3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49818-1A07-418F-9B6A-CB957A79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34" y="153633"/>
            <a:ext cx="9716276" cy="1121552"/>
          </a:xfrm>
        </p:spPr>
        <p:txBody>
          <a:bodyPr/>
          <a:lstStyle/>
          <a:p>
            <a:r>
              <a:rPr lang="en-US" altLang="zh-CN" b="1" dirty="0"/>
              <a:t>A/E method for SSE/MSE discrimination</a:t>
            </a:r>
            <a:endParaRPr lang="zh-CN" altLang="en-US" b="1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E7D488D-BAA9-4C32-A7EC-68D4B3194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600" y="2769695"/>
            <a:ext cx="5741526" cy="381771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9F6AA60-E996-4202-9E9B-2F8BA179EFA5}"/>
              </a:ext>
            </a:extLst>
          </p:cNvPr>
          <p:cNvSpPr txBox="1"/>
          <p:nvPr/>
        </p:nvSpPr>
        <p:spPr>
          <a:xfrm>
            <a:off x="802434" y="1275185"/>
            <a:ext cx="56792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The electric field intensity near the P + electrode of BEGe is the largest, so the signal current value reaches the maximum when the hole reaches near the P + electrode, and the amplitude value A is directly proportional to the amount of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Single site event(SSE): only one "hole cluster" is generated, and A/E is approximately a fixed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Multi-site event (MSE): multiple "hole clusters" are generated and reach the P + electrode at different times. The maximum current value is smaller than that of a SSE under the same energy, so the A/E value is also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Typical SSE example: Double escape peak (DEP)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Typical MSE example: Single escape event (SEP)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E44A92-E930-47B0-B492-D60D65BF9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936" y="1135691"/>
            <a:ext cx="2802854" cy="163400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AD0FC96-5E05-4592-A0FD-5F609BE68578}"/>
              </a:ext>
            </a:extLst>
          </p:cNvPr>
          <p:cNvSpPr txBox="1"/>
          <p:nvPr/>
        </p:nvSpPr>
        <p:spPr>
          <a:xfrm>
            <a:off x="8610636" y="6519445"/>
            <a:ext cx="144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Liao.HenYi,2016</a:t>
            </a:r>
            <a:endParaRPr lang="zh-CN" altLang="en-US" sz="1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59B994-E018-4678-A500-A88A365F74C9}"/>
              </a:ext>
            </a:extLst>
          </p:cNvPr>
          <p:cNvSpPr txBox="1"/>
          <p:nvPr/>
        </p:nvSpPr>
        <p:spPr>
          <a:xfrm>
            <a:off x="11824997" y="6488668"/>
            <a:ext cx="31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6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811033-BD98-45A7-97DE-4C938CA3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35" y="223496"/>
            <a:ext cx="10515600" cy="662782"/>
          </a:xfrm>
        </p:spPr>
        <p:txBody>
          <a:bodyPr>
            <a:noAutofit/>
          </a:bodyPr>
          <a:lstStyle/>
          <a:p>
            <a:r>
              <a:rPr lang="en-US" altLang="zh-CN" b="1" baseline="30000" dirty="0"/>
              <a:t>228</a:t>
            </a:r>
            <a:r>
              <a:rPr lang="en-US" altLang="zh-CN" b="1" dirty="0"/>
              <a:t>Th calibration experiment</a:t>
            </a:r>
            <a:endParaRPr lang="zh-CN" altLang="en-US" b="1" dirty="0"/>
          </a:p>
        </p:txBody>
      </p:sp>
      <p:sp>
        <p:nvSpPr>
          <p:cNvPr id="12" name="AutoShape 24">
            <a:extLst>
              <a:ext uri="{FF2B5EF4-FFF2-40B4-BE49-F238E27FC236}">
                <a16:creationId xmlns:a16="http://schemas.microsoft.com/office/drawing/2014/main" id="{5D51EEE6-334C-42C8-B954-B14A342415CF}"/>
              </a:ext>
            </a:extLst>
          </p:cNvPr>
          <p:cNvSpPr>
            <a:spLocks/>
          </p:cNvSpPr>
          <p:nvPr/>
        </p:nvSpPr>
        <p:spPr bwMode="auto">
          <a:xfrm>
            <a:off x="603089" y="1254243"/>
            <a:ext cx="6282903" cy="3575712"/>
          </a:xfrm>
          <a:custGeom>
            <a:avLst/>
            <a:gdLst>
              <a:gd name="T0" fmla="*/ 2110582 w 21600"/>
              <a:gd name="T1" fmla="*/ 1338263 h 21600"/>
              <a:gd name="T2" fmla="*/ 2110582 w 21600"/>
              <a:gd name="T3" fmla="*/ 1338263 h 21600"/>
              <a:gd name="T4" fmla="*/ 2110582 w 21600"/>
              <a:gd name="T5" fmla="*/ 1338263 h 21600"/>
              <a:gd name="T6" fmla="*/ 2110582 w 21600"/>
              <a:gd name="T7" fmla="*/ 13382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lvl="0" algn="l" defTabSz="914400">
              <a:lnSpc>
                <a:spcPct val="150000"/>
              </a:lnSpc>
              <a:spcBef>
                <a:spcPts val="850"/>
              </a:spcBef>
            </a:pPr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BEGe detector</a:t>
            </a: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： </a:t>
            </a:r>
            <a:endParaRPr lang="en-US" altLang="zh-CN" sz="2800" b="1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 defTabSz="914400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Crystal size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：</a:t>
            </a:r>
            <a:r>
              <a:rPr lang="az-Cyrl-AZ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Ф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90mm×h30mm</a:t>
            </a:r>
          </a:p>
          <a:p>
            <a:pPr marL="342900" lvl="0" indent="-342900" algn="l" defTabSz="914400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dynamic range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：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3keV~5MeV</a:t>
            </a:r>
          </a:p>
          <a:p>
            <a:pPr marL="342900" lvl="0" indent="-342900" algn="l" defTabSz="914400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Energy resolution</a:t>
            </a:r>
            <a:r>
              <a:rPr lang="zh-CN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：</a:t>
            </a:r>
            <a:endParaRPr lang="en-US" altLang="zh-CN" sz="2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  <a:p>
            <a:pPr marL="1085850" lvl="1" indent="-342900" algn="l" defTabSz="914400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122keV  : 0.65keV</a:t>
            </a:r>
          </a:p>
          <a:p>
            <a:pPr marL="1085850" lvl="1" indent="-342900" algn="l" defTabSz="914400">
              <a:lnSpc>
                <a:spcPct val="15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1332keV: 1.78keV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B6C742D-2652-4C88-9445-DB9D9C0A7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35" y="1056222"/>
            <a:ext cx="5585926" cy="35313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263C326-484F-40B3-A34D-A9DC8B352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343" y="4628893"/>
            <a:ext cx="6361568" cy="194972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CB90853-46A1-4FEE-8C5E-5AB2E0878BE6}"/>
              </a:ext>
            </a:extLst>
          </p:cNvPr>
          <p:cNvSpPr txBox="1"/>
          <p:nvPr/>
        </p:nvSpPr>
        <p:spPr>
          <a:xfrm>
            <a:off x="11824997" y="6488668"/>
            <a:ext cx="31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7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F5858B-4B82-4081-B4E3-BD56AFDF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505"/>
          </a:xfrm>
        </p:spPr>
        <p:txBody>
          <a:bodyPr/>
          <a:lstStyle/>
          <a:p>
            <a:r>
              <a:rPr lang="en-US" altLang="zh-CN" b="1" dirty="0"/>
              <a:t>A/E distribution</a:t>
            </a:r>
            <a:endParaRPr lang="zh-CN" altLang="en-US" b="1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7923AB4-4698-40B4-9CE2-4B847BA0B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53" y="3544555"/>
            <a:ext cx="6027491" cy="2887363"/>
          </a:xfrm>
          <a:prstGeom prst="rect">
            <a:avLst/>
          </a:prstGeom>
        </p:spPr>
      </p:pic>
      <p:pic>
        <p:nvPicPr>
          <p:cNvPr id="6" name="内容占位符 7">
            <a:extLst>
              <a:ext uri="{FF2B5EF4-FFF2-40B4-BE49-F238E27FC236}">
                <a16:creationId xmlns:a16="http://schemas.microsoft.com/office/drawing/2014/main" id="{F613E3E5-629F-4417-B876-4BBF980BE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144" y="3540411"/>
            <a:ext cx="5110213" cy="28870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6CD877F-B974-4738-81AF-4B7A7DB447D7}"/>
              </a:ext>
            </a:extLst>
          </p:cNvPr>
          <p:cNvSpPr txBox="1"/>
          <p:nvPr/>
        </p:nvSpPr>
        <p:spPr>
          <a:xfrm>
            <a:off x="1302511" y="1236635"/>
            <a:ext cx="194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Fit function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87E25E-7083-4E15-8D48-FF67B308A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135" y="1439651"/>
            <a:ext cx="7004920" cy="122979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50CF261-4ABB-4DF7-BAEF-72402E3AF51A}"/>
              </a:ext>
            </a:extLst>
          </p:cNvPr>
          <p:cNvSpPr txBox="1"/>
          <p:nvPr/>
        </p:nvSpPr>
        <p:spPr>
          <a:xfrm>
            <a:off x="1302511" y="2673013"/>
            <a:ext cx="9919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first term of the function describes the A/E distribution of SSE events, and the second term describes the MSE events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8677D93-07E1-4027-8FA2-2A1DC42E293D}"/>
              </a:ext>
            </a:extLst>
          </p:cNvPr>
          <p:cNvSpPr/>
          <p:nvPr/>
        </p:nvSpPr>
        <p:spPr>
          <a:xfrm>
            <a:off x="2470080" y="3667579"/>
            <a:ext cx="652948" cy="2515172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左 4">
            <a:extLst>
              <a:ext uri="{FF2B5EF4-FFF2-40B4-BE49-F238E27FC236}">
                <a16:creationId xmlns:a16="http://schemas.microsoft.com/office/drawing/2014/main" id="{DFBA31CF-3796-4D7E-A447-892C784589A5}"/>
              </a:ext>
            </a:extLst>
          </p:cNvPr>
          <p:cNvSpPr/>
          <p:nvPr/>
        </p:nvSpPr>
        <p:spPr>
          <a:xfrm>
            <a:off x="1568548" y="4304240"/>
            <a:ext cx="901532" cy="225083"/>
          </a:xfrm>
          <a:prstGeom prst="leftArrow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82B7579-CE92-404A-94B9-7466954E13C9}"/>
              </a:ext>
            </a:extLst>
          </p:cNvPr>
          <p:cNvSpPr txBox="1"/>
          <p:nvPr/>
        </p:nvSpPr>
        <p:spPr>
          <a:xfrm>
            <a:off x="11824997" y="6488668"/>
            <a:ext cx="31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3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E4EB8B-A752-46CA-B000-CED5470C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2925"/>
          </a:xfrm>
        </p:spPr>
        <p:txBody>
          <a:bodyPr>
            <a:noAutofit/>
          </a:bodyPr>
          <a:lstStyle/>
          <a:p>
            <a:r>
              <a:rPr lang="en-US" altLang="zh-CN" b="1" dirty="0"/>
              <a:t>A/E distribution fit &amp; parameter-E fit </a:t>
            </a:r>
            <a:endParaRPr lang="zh-CN" altLang="en-US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A77A506-2C58-456C-A755-BF3940F7B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" y="3849298"/>
            <a:ext cx="3782659" cy="2574158"/>
          </a:xfrm>
          <a:prstGeom prst="rect">
            <a:avLst/>
          </a:prstGeom>
        </p:spPr>
      </p:pic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9F828598-2009-4CCD-81F8-74144F503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7" y="1176646"/>
            <a:ext cx="3782657" cy="2574158"/>
          </a:xfrm>
          <a:prstGeom prst="rect">
            <a:avLst/>
          </a:prstGeom>
        </p:spPr>
      </p:pic>
      <p:pic>
        <p:nvPicPr>
          <p:cNvPr id="16" name="内容占位符 3">
            <a:extLst>
              <a:ext uri="{FF2B5EF4-FFF2-40B4-BE49-F238E27FC236}">
                <a16:creationId xmlns:a16="http://schemas.microsoft.com/office/drawing/2014/main" id="{153BFB37-6D5F-43F1-8394-D3670DBD1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587" y="1176645"/>
            <a:ext cx="4910068" cy="2574158"/>
          </a:xfrm>
          <a:prstGeom prst="rect">
            <a:avLst/>
          </a:prstGeom>
        </p:spPr>
      </p:pic>
      <p:pic>
        <p:nvPicPr>
          <p:cNvPr id="18" name="内容占位符 3">
            <a:extLst>
              <a:ext uri="{FF2B5EF4-FFF2-40B4-BE49-F238E27FC236}">
                <a16:creationId xmlns:a16="http://schemas.microsoft.com/office/drawing/2014/main" id="{5F2C84EF-358E-41A9-B626-251A1CD05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586" y="3849298"/>
            <a:ext cx="4963912" cy="25741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E76A56F-FB4A-4B9F-BDB6-E0E1BDFDDB4B}"/>
              </a:ext>
            </a:extLst>
          </p:cNvPr>
          <p:cNvSpPr txBox="1"/>
          <p:nvPr/>
        </p:nvSpPr>
        <p:spPr>
          <a:xfrm>
            <a:off x="11824997" y="6488668"/>
            <a:ext cx="31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9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0BA54-C07F-486A-AE5D-E8607DF5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89" y="344025"/>
            <a:ext cx="10515600" cy="994118"/>
          </a:xfrm>
        </p:spPr>
        <p:txBody>
          <a:bodyPr>
            <a:normAutofit fontScale="90000"/>
          </a:bodyPr>
          <a:lstStyle/>
          <a:p>
            <a:r>
              <a:rPr lang="en-US" altLang="zh-CN" b="1" baseline="30000" dirty="0"/>
              <a:t>228</a:t>
            </a:r>
            <a:r>
              <a:rPr lang="en-US" altLang="zh-CN" b="1" dirty="0"/>
              <a:t>Th</a:t>
            </a:r>
            <a:r>
              <a:rPr lang="it-IT" altLang="zh-CN" b="1" dirty="0"/>
              <a:t> Source calibration data A/E distribution</a:t>
            </a:r>
            <a:endParaRPr lang="zh-CN" altLang="en-US" b="1" dirty="0"/>
          </a:p>
        </p:txBody>
      </p:sp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B226DEE0-0ADB-4163-A3F1-F13EC1BA0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626" y="1507525"/>
            <a:ext cx="10024747" cy="4852086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958ACAAE-116E-4DB1-97BF-14C842C26ED7}"/>
              </a:ext>
            </a:extLst>
          </p:cNvPr>
          <p:cNvSpPr/>
          <p:nvPr/>
        </p:nvSpPr>
        <p:spPr>
          <a:xfrm>
            <a:off x="4226011" y="3599935"/>
            <a:ext cx="247135" cy="36246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185D298-DC6A-4C70-8784-F135E79303D5}"/>
              </a:ext>
            </a:extLst>
          </p:cNvPr>
          <p:cNvSpPr/>
          <p:nvPr/>
        </p:nvSpPr>
        <p:spPr>
          <a:xfrm>
            <a:off x="6330783" y="4028303"/>
            <a:ext cx="275963" cy="56017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B614A60-E5F9-4E16-BB8B-FE7817854FF3}"/>
              </a:ext>
            </a:extLst>
          </p:cNvPr>
          <p:cNvSpPr txBox="1"/>
          <p:nvPr/>
        </p:nvSpPr>
        <p:spPr>
          <a:xfrm>
            <a:off x="11824997" y="6488668"/>
            <a:ext cx="31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7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1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4BF08-3243-4822-B608-EA8A66DF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515"/>
          </a:xfrm>
        </p:spPr>
        <p:txBody>
          <a:bodyPr/>
          <a:lstStyle/>
          <a:p>
            <a:r>
              <a:rPr lang="en-US" altLang="zh-CN" b="1" dirty="0"/>
              <a:t>"Survival" of DEP / SEP screened by A/E</a:t>
            </a:r>
            <a:endParaRPr lang="zh-CN" altLang="en-US" b="1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DDA4558-D412-4CBA-B2CC-60246E370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6127" y="1231641"/>
            <a:ext cx="10632875" cy="54866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E6F6750-1A8B-4252-8895-408E0930A231}"/>
              </a:ext>
            </a:extLst>
          </p:cNvPr>
          <p:cNvSpPr txBox="1"/>
          <p:nvPr/>
        </p:nvSpPr>
        <p:spPr>
          <a:xfrm>
            <a:off x="11824997" y="6488668"/>
            <a:ext cx="31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8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3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776</Words>
  <Application>Microsoft Office PowerPoint</Application>
  <PresentationFormat>宽屏</PresentationFormat>
  <Paragraphs>105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PingFang SC</vt:lpstr>
      <vt:lpstr>等线</vt:lpstr>
      <vt:lpstr>等线 Light</vt:lpstr>
      <vt:lpstr>华文楷体</vt:lpstr>
      <vt:lpstr>宋体</vt:lpstr>
      <vt:lpstr>Arial</vt:lpstr>
      <vt:lpstr>Calibri</vt:lpstr>
      <vt:lpstr>Cambria Math</vt:lpstr>
      <vt:lpstr>Wingdings</vt:lpstr>
      <vt:lpstr>Office 主题​​</vt:lpstr>
      <vt:lpstr>A/E method in  76Ge 0𝑣𝛽𝛽 experiment </vt:lpstr>
      <vt:lpstr>76Ge 0𝑣𝛽𝛽 experiment </vt:lpstr>
      <vt:lpstr>PowerPoint 演示文稿</vt:lpstr>
      <vt:lpstr>A/E method for SSE/MSE discrimination</vt:lpstr>
      <vt:lpstr>228Th calibration experiment</vt:lpstr>
      <vt:lpstr>A/E distribution</vt:lpstr>
      <vt:lpstr>A/E distribution fit &amp; parameter-E fit </vt:lpstr>
      <vt:lpstr>228Th Source calibration data A/E distribution</vt:lpstr>
      <vt:lpstr>"Survival" of DEP / SEP screened by A/E</vt:lpstr>
      <vt:lpstr>A/E PSD result</vt:lpstr>
      <vt:lpstr>SSE/MSE discrimination</vt:lpstr>
      <vt:lpstr>Application of A/E PSD in PPCGe data</vt:lpstr>
      <vt:lpstr>Application of A/E PSD in PPCGe data</vt:lpstr>
      <vt:lpstr>summary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89</cp:revision>
  <dcterms:created xsi:type="dcterms:W3CDTF">2021-08-16T02:14:40Z</dcterms:created>
  <dcterms:modified xsi:type="dcterms:W3CDTF">2021-08-17T10:00:18Z</dcterms:modified>
</cp:coreProperties>
</file>