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307" r:id="rId4"/>
    <p:sldId id="281" r:id="rId5"/>
    <p:sldId id="299" r:id="rId6"/>
    <p:sldId id="302" r:id="rId7"/>
    <p:sldId id="286" r:id="rId8"/>
    <p:sldId id="287" r:id="rId9"/>
    <p:sldId id="289" r:id="rId10"/>
    <p:sldId id="300" r:id="rId11"/>
    <p:sldId id="290" r:id="rId12"/>
    <p:sldId id="288" r:id="rId13"/>
    <p:sldId id="291" r:id="rId14"/>
    <p:sldId id="303" r:id="rId15"/>
    <p:sldId id="301" r:id="rId16"/>
    <p:sldId id="309" r:id="rId17"/>
    <p:sldId id="308" r:id="rId18"/>
    <p:sldId id="295" r:id="rId19"/>
    <p:sldId id="280" r:id="rId20"/>
    <p:sldId id="296" r:id="rId21"/>
    <p:sldId id="297" r:id="rId22"/>
    <p:sldId id="298" r:id="rId23"/>
    <p:sldId id="305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BC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A08B4-66D9-447A-B93A-88EA3A1BA910}" type="datetimeFigureOut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7AA2F-3AE9-4A43-84FE-BDF8246190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429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7AA2F-3AE9-4A43-84FE-BDF82461901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239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7AA2F-3AE9-4A43-84FE-BDF82461901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628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7AA2F-3AE9-4A43-84FE-BDF82461901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574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7AA2F-3AE9-4A43-84FE-BDF82461901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043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7AA2F-3AE9-4A43-84FE-BDF82461901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949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7AA2F-3AE9-4A43-84FE-BDF82461901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40056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7AA2F-3AE9-4A43-84FE-BDF82461901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7322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7AA2F-3AE9-4A43-84FE-BDF82461901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7892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7AA2F-3AE9-4A43-84FE-BDF82461901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7339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7AA2F-3AE9-4A43-84FE-BDF82461901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8634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7AA2F-3AE9-4A43-84FE-BDF82461901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553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7AA2F-3AE9-4A43-84FE-BDF82461901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000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7AA2F-3AE9-4A43-84FE-BDF82461901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6736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7AA2F-3AE9-4A43-84FE-BDF82461901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270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7AA2F-3AE9-4A43-84FE-BDF82461901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7848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7AA2F-3AE9-4A43-84FE-BDF82461901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818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7AA2F-3AE9-4A43-84FE-BDF82461901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654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7AA2F-3AE9-4A43-84FE-BDF82461901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696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7AA2F-3AE9-4A43-84FE-BDF82461901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3834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7AA2F-3AE9-4A43-84FE-BDF82461901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980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7AA2F-3AE9-4A43-84FE-BDF82461901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946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7AA2F-3AE9-4A43-84FE-BDF82461901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436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F174-07BC-4D66-8FD4-DE00135FE161}" type="datetime1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D1CD-1E66-44C1-8CB3-9A0A8F551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848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D344-9ACD-4DC0-A6D5-EA57170F437E}" type="datetime1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D1CD-1E66-44C1-8CB3-9A0A8F551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640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964E-C28F-41B8-A47D-B23F3EDA059F}" type="datetime1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D1CD-1E66-44C1-8CB3-9A0A8F551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635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69A0-E384-476F-9AF7-AB5C0AF721DD}" type="datetime1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D1CD-1E66-44C1-8CB3-9A0A8F551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5875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B0F1-E785-47C2-A6BA-178956E52D33}" type="datetime1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D1CD-1E66-44C1-8CB3-9A0A8F551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23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57B9A-9036-4C24-8FF4-67FAA10B1D67}" type="datetime1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D1CD-1E66-44C1-8CB3-9A0A8F551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457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C466-2A28-4553-996D-A01C0D696F18}" type="datetime1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D1CD-1E66-44C1-8CB3-9A0A8F551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431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2E67F-4165-4A19-BF7B-E2638528D1DE}" type="datetime1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D1CD-1E66-44C1-8CB3-9A0A8F551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329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9F39-A61C-460B-BA28-FA6D3400F493}" type="datetime1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D1CD-1E66-44C1-8CB3-9A0A8F551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5495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935D-147B-4E0D-912D-D9A794C3D3F5}" type="datetime1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D1CD-1E66-44C1-8CB3-9A0A8F551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23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51CC-C911-430B-BB2F-0F51C2BF7E83}" type="datetime1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D1CD-1E66-44C1-8CB3-9A0A8F551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262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8DD32-38B9-467E-A483-C820B457BBCD}" type="datetime1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0D1CD-1E66-44C1-8CB3-9A0A8F551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0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6.png"/><Relationship Id="rId4" Type="http://schemas.openxmlformats.org/officeDocument/2006/relationships/image" Target="../media/image5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7.png"/><Relationship Id="rId3" Type="http://schemas.openxmlformats.org/officeDocument/2006/relationships/image" Target="../media/image4.png"/><Relationship Id="rId7" Type="http://schemas.openxmlformats.org/officeDocument/2006/relationships/image" Target="../media/image42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8.png"/><Relationship Id="rId15" Type="http://schemas.openxmlformats.org/officeDocument/2006/relationships/image" Target="../media/image50.png"/><Relationship Id="rId10" Type="http://schemas.openxmlformats.org/officeDocument/2006/relationships/image" Target="../media/image44.png"/><Relationship Id="rId4" Type="http://schemas.openxmlformats.org/officeDocument/2006/relationships/image" Target="../media/image5.png"/><Relationship Id="rId9" Type="http://schemas.openxmlformats.org/officeDocument/2006/relationships/image" Target="../media/image43.png"/><Relationship Id="rId1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.png"/><Relationship Id="rId9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notesSlide" Target="../notesSlides/notesSlide14.xml"/><Relationship Id="rId7" Type="http://schemas.openxmlformats.org/officeDocument/2006/relationships/package" Target="../embeddings/Microsoft_Visio_Drawing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7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4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3.png"/><Relationship Id="rId4" Type="http://schemas.openxmlformats.org/officeDocument/2006/relationships/image" Target="../media/image5.png"/><Relationship Id="rId9" Type="http://schemas.openxmlformats.org/officeDocument/2006/relationships/image" Target="../media/image5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4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4.png"/><Relationship Id="rId7" Type="http://schemas.openxmlformats.org/officeDocument/2006/relationships/image" Target="../media/image17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210.png"/><Relationship Id="rId5" Type="http://schemas.openxmlformats.org/officeDocument/2006/relationships/image" Target="../media/image150.png"/><Relationship Id="rId10" Type="http://schemas.openxmlformats.org/officeDocument/2006/relationships/image" Target="../media/image72.png"/><Relationship Id="rId4" Type="http://schemas.openxmlformats.org/officeDocument/2006/relationships/image" Target="../media/image5.png"/><Relationship Id="rId9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e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9.emf"/><Relationship Id="rId4" Type="http://schemas.openxmlformats.org/officeDocument/2006/relationships/image" Target="../media/image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3" y="8314"/>
            <a:ext cx="4504762" cy="81464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3075" y="8314"/>
            <a:ext cx="2190476" cy="81464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3551" y="0"/>
            <a:ext cx="2190476" cy="8229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4027" y="4156"/>
            <a:ext cx="2190476" cy="81880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4503" y="8313"/>
            <a:ext cx="1107497" cy="81464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-414729" y="1343938"/>
            <a:ext cx="12688083" cy="176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Design and Study of Electromagnetic Calorimeter for Super Tau-Charm Facility</a:t>
            </a:r>
          </a:p>
        </p:txBody>
      </p:sp>
      <p:sp>
        <p:nvSpPr>
          <p:cNvPr id="16" name="PA_文本框 28" descr="e7d195523061f1c07f83f732a5522b9b3ebe164d7250580aEF66DE1A1ABCD1416532D3433F8BE1C4DD26AF8C595CA3B8FBFFDC471B28313D41FC0B29AEB12651AEAC05881CD0265D4CB30185DEC2EB287A3DCBE2E99F13933C1E803DDF331C0150FEA0675F290631D1EDC3C927CD0AA74DD8F417A5B73495B4C9A5AA47CFEB588A1D25B820586C98">
            <a:extLst>
              <a:ext uri="{FF2B5EF4-FFF2-40B4-BE49-F238E27FC236}">
                <a16:creationId xmlns:a16="http://schemas.microsoft.com/office/drawing/2014/main" id="{6B7018BA-D33A-4BB2-9206-A14491504A9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919884" y="5817715"/>
            <a:ext cx="10254730" cy="52322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State 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Key Laboratory of Particle Detection and Electronics </a:t>
            </a:r>
            <a:endParaRPr lang="en-US" altLang="zh-CN" sz="2800" b="1" dirty="0" smtClean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7" name="图片 5" descr="封面 new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" y="5608849"/>
            <a:ext cx="121920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923621" y="3326683"/>
            <a:ext cx="40100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Yong </a:t>
            </a:r>
            <a:r>
              <a:rPr lang="en-US" altLang="zh-CN" sz="2800" b="1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Song, </a:t>
            </a:r>
            <a:r>
              <a:rPr lang="en-US" altLang="zh-CN" sz="2800" b="1" dirty="0" err="1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Zekun</a:t>
            </a:r>
            <a:r>
              <a:rPr lang="en-US" altLang="zh-CN" sz="2800" b="1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Jia</a:t>
            </a:r>
            <a:endParaRPr lang="en-US" altLang="zh-CN" sz="2800" b="1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1766885" y="3921912"/>
            <a:ext cx="83248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en-US" altLang="zh-CN" sz="2000" dirty="0" smtClean="0"/>
              <a:t>State Key Laboratory of Particle Detection and Electronics, China</a:t>
            </a:r>
          </a:p>
          <a:p>
            <a:pPr algn="ctr" eaLnBrk="1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en-US" altLang="zh-CN" sz="2000" dirty="0" smtClean="0"/>
              <a:t>University of Science and Technology of China</a:t>
            </a:r>
            <a:endParaRPr lang="en-US" altLang="zh-CN" sz="2000" dirty="0"/>
          </a:p>
        </p:txBody>
      </p:sp>
      <p:sp>
        <p:nvSpPr>
          <p:cNvPr id="10" name="矩形 9"/>
          <p:cNvSpPr/>
          <p:nvPr/>
        </p:nvSpPr>
        <p:spPr>
          <a:xfrm>
            <a:off x="2316900" y="4977858"/>
            <a:ext cx="74606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On behalf of </a:t>
            </a: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STCF calorimeter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working group </a:t>
            </a:r>
          </a:p>
        </p:txBody>
      </p:sp>
    </p:spTree>
    <p:extLst>
      <p:ext uri="{BB962C8B-B14F-4D97-AF65-F5344CB8AC3E}">
        <p14:creationId xmlns:p14="http://schemas.microsoft.com/office/powerpoint/2010/main" val="92050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1075" y="6332453"/>
            <a:ext cx="2743200" cy="365125"/>
          </a:xfrm>
        </p:spPr>
        <p:txBody>
          <a:bodyPr/>
          <a:lstStyle/>
          <a:p>
            <a:fld id="{AB10D1CD-1E66-44C1-8CB3-9A0A8F551F60}" type="slidenum">
              <a:rPr lang="zh-CN" altLang="en-US" sz="1600" b="1" smtClean="0">
                <a:solidFill>
                  <a:schemeClr val="tx1"/>
                </a:solidFill>
              </a:rPr>
              <a:t>10</a:t>
            </a:fld>
            <a:endParaRPr lang="zh-CN" altLang="en-US" sz="1600" b="1" dirty="0">
              <a:solidFill>
                <a:schemeClr val="tx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2A34547-2448-48B5-9B62-E2E5C8F8B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5004"/>
            <a:ext cx="12191999" cy="84579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E5F478-B718-42FC-9948-84140C1F9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722470"/>
            <a:ext cx="12192000" cy="13553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243603B-F613-473C-B935-10205AF9BF31}"/>
              </a:ext>
            </a:extLst>
          </p:cNvPr>
          <p:cNvSpPr txBox="1"/>
          <p:nvPr/>
        </p:nvSpPr>
        <p:spPr>
          <a:xfrm>
            <a:off x="760572" y="84727"/>
            <a:ext cx="7943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Simulation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38437" y="855683"/>
                <a:ext cx="6298519" cy="3170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sz="3200" b="1" dirty="0">
                    <a:solidFill>
                      <a:srgbClr val="00B05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Study of position</a:t>
                </a:r>
                <a:r>
                  <a:rPr lang="en-US" altLang="zh-CN" sz="3200" b="1" dirty="0" smtClean="0">
                    <a:solidFill>
                      <a:srgbClr val="00B05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resolution</a:t>
                </a:r>
                <a:endParaRPr lang="en-US" altLang="zh-CN" sz="3200" b="1" dirty="0" smtClean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altLang="zh-C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zh-CN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arycenter method with logarithmic weight</a:t>
                </a:r>
                <a:endParaRPr lang="en-US" altLang="zh-CN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US" altLang="zh-CN" sz="16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>
                          <m:r>
                            <a:rPr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1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US" altLang="zh-CN" sz="1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1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altLang="zh-CN" sz="1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nary>
                      <m:sSub>
                        <m:sSubPr>
                          <m:ctrlPr>
                            <a:rPr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altLang="zh-CN" sz="16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nary>
                        <m:naryPr>
                          <m:chr m:val="∑"/>
                          <m:ctrlPr>
                            <a:rPr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>
                          <m:r>
                            <a:rPr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1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US" altLang="zh-CN" sz="1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1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altLang="zh-CN" sz="1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1"/>
                <a:r>
                  <a:rPr lang="en-US" altLang="zh-CN" dirty="0" smtClean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Where</a:t>
                </a:r>
                <a:r>
                  <a:rPr lang="en-US" altLang="zh-CN" sz="2200" dirty="0" smtClean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: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b="0" i="1"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⁡{0,</m:t>
                      </m:r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CN" b="0" i="1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/</m:t>
                      </m:r>
                      <m:nary>
                        <m:naryPr>
                          <m:chr m:val="∑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b="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US" altLang="zh-CN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lvl="1"/>
                <a:endParaRPr lang="en-US" altLang="zh-CN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37" y="855683"/>
                <a:ext cx="6298519" cy="3170099"/>
              </a:xfrm>
              <a:prstGeom prst="rect">
                <a:avLst/>
              </a:prstGeom>
              <a:blipFill>
                <a:blip r:embed="rId5"/>
                <a:stretch>
                  <a:fillRect l="-2227" t="-2500" r="-3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0884" y="1005099"/>
            <a:ext cx="4107636" cy="300955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084" y="3851876"/>
            <a:ext cx="6567607" cy="269628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919194" y="4200090"/>
            <a:ext cx="1628064" cy="34345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Linear-Weight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290656" y="4214513"/>
            <a:ext cx="1628064" cy="34345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Log-Weight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954444" y="4616459"/>
            <a:ext cx="38834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The position resolution is </a:t>
            </a:r>
            <a:r>
              <a:rPr lang="en-US" altLang="zh-CN" sz="20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</a:p>
          <a:p>
            <a:r>
              <a:rPr lang="en-US" altLang="zh-CN" sz="20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4.9 mm @ 1 GeV </a:t>
            </a:r>
            <a:r>
              <a:rPr lang="en-US" altLang="zh-CN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,which meets the performance requirement.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380884" y="4599415"/>
            <a:ext cx="4345018" cy="11482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0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D1CD-1E66-44C1-8CB3-9A0A8F551F60}" type="slidenum">
              <a:rPr lang="zh-CN" altLang="en-US" sz="1600" b="1" smtClean="0">
                <a:solidFill>
                  <a:schemeClr val="tx1"/>
                </a:solidFill>
              </a:rPr>
              <a:t>11</a:t>
            </a:fld>
            <a:endParaRPr lang="zh-CN" altLang="en-US" sz="1600" b="1" dirty="0">
              <a:solidFill>
                <a:schemeClr val="tx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2A34547-2448-48B5-9B62-E2E5C8F8B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5004"/>
            <a:ext cx="12191999" cy="84579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E5F478-B718-42FC-9948-84140C1F9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722470"/>
            <a:ext cx="12192000" cy="13553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243603B-F613-473C-B935-10205AF9BF31}"/>
              </a:ext>
            </a:extLst>
          </p:cNvPr>
          <p:cNvSpPr txBox="1"/>
          <p:nvPr/>
        </p:nvSpPr>
        <p:spPr>
          <a:xfrm>
            <a:off x="778158" y="37214"/>
            <a:ext cx="7832442" cy="73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Background Level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4892" y="816609"/>
            <a:ext cx="5618846" cy="323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3200" b="1" dirty="0" smtClean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Background Sources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uminosity-related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ackground</a:t>
            </a:r>
            <a:endParaRPr lang="en-US" altLang="zh-CN" sz="2400" dirty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adiative </a:t>
            </a:r>
            <a:r>
              <a:rPr lang="en-US" altLang="zh-C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BhaBha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Scattering (RBB)</a:t>
            </a:r>
            <a:endParaRPr lang="en-US" altLang="zh-CN" sz="2000" dirty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altLang="zh-CN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Two Photon Process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Beam-related Background</a:t>
            </a:r>
            <a:endParaRPr lang="en-US" altLang="zh-CN" sz="2400" dirty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altLang="zh-CN" sz="2000" dirty="0" err="1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Thouschek</a:t>
            </a:r>
            <a:r>
              <a:rPr lang="en-US" altLang="zh-CN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Effect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zh-CN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Coulomb Scattering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zh-CN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Bremsstrahlung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/>
          <p:nvPr/>
        </p:nvPicPr>
        <p:blipFill>
          <a:blip r:embed="rId5"/>
          <a:stretch>
            <a:fillRect/>
          </a:stretch>
        </p:blipFill>
        <p:spPr>
          <a:xfrm>
            <a:off x="6931238" y="848792"/>
            <a:ext cx="4067175" cy="3114602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6"/>
          <a:stretch>
            <a:fillRect/>
          </a:stretch>
        </p:blipFill>
        <p:spPr>
          <a:xfrm>
            <a:off x="1031954" y="3757888"/>
            <a:ext cx="4084907" cy="27978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56472" y="4154307"/>
            <a:ext cx="2982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 smtClean="0">
                <a:solidFill>
                  <a:srgbClr val="FF0000"/>
                </a:solidFill>
              </a:rPr>
              <a:t>Real signal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 smtClean="0">
                <a:solidFill>
                  <a:srgbClr val="0070C0"/>
                </a:solidFill>
              </a:rPr>
              <a:t>Background signal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 smtClean="0">
                <a:solidFill>
                  <a:srgbClr val="00B050"/>
                </a:solidFill>
              </a:rPr>
              <a:t>Superimposed signal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7779927" y="2215125"/>
            <a:ext cx="2749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ounting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rate </a:t>
            </a: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reaches </a:t>
            </a:r>
          </a:p>
          <a:p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magnitude of 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MHz</a:t>
            </a:r>
            <a:endParaRPr lang="en-US" altLang="zh-CN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992782" y="4392091"/>
            <a:ext cx="31983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ost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background particles </a:t>
            </a:r>
            <a:endParaRPr lang="en-US" altLang="zh-CN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low momentum</a:t>
            </a:r>
            <a:endParaRPr lang="en-US" altLang="zh-CN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6" name="图片 15"/>
          <p:cNvPicPr/>
          <p:nvPr/>
        </p:nvPicPr>
        <p:blipFill>
          <a:blip r:embed="rId7"/>
          <a:stretch>
            <a:fillRect/>
          </a:stretch>
        </p:blipFill>
        <p:spPr>
          <a:xfrm>
            <a:off x="6931238" y="3969029"/>
            <a:ext cx="4067175" cy="2586664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7765642" y="4414801"/>
            <a:ext cx="31983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ost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background particles </a:t>
            </a:r>
            <a:endParaRPr lang="en-US" altLang="zh-CN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low momentum</a:t>
            </a:r>
            <a:endParaRPr lang="en-US" altLang="zh-CN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14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D1CD-1E66-44C1-8CB3-9A0A8F551F60}" type="slidenum">
              <a:rPr lang="zh-CN" altLang="en-US" sz="1600" b="1" smtClean="0">
                <a:solidFill>
                  <a:schemeClr val="tx1"/>
                </a:solidFill>
              </a:rPr>
              <a:t>12</a:t>
            </a:fld>
            <a:endParaRPr lang="zh-CN" altLang="en-US" sz="1600" b="1" dirty="0">
              <a:solidFill>
                <a:schemeClr val="tx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2A34547-2448-48B5-9B62-E2E5C8F8B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5004"/>
            <a:ext cx="12191999" cy="84579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E5F478-B718-42FC-9948-84140C1F9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722470"/>
            <a:ext cx="12192000" cy="13553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243603B-F613-473C-B935-10205AF9BF31}"/>
              </a:ext>
            </a:extLst>
          </p:cNvPr>
          <p:cNvSpPr txBox="1"/>
          <p:nvPr/>
        </p:nvSpPr>
        <p:spPr>
          <a:xfrm>
            <a:off x="557964" y="18759"/>
            <a:ext cx="11583828" cy="73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Multi Pulse Fit Algorithm 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0" y="864554"/>
                <a:ext cx="11214936" cy="1333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sz="2800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multi-pulse fit method use a template fit with N parameter.</a:t>
                </a: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r>
                  <a:rPr lang="en-US" altLang="zh-CN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fit minimizes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zh-CN" alt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𝝌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zh-CN" alt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defined as:</a:t>
                </a:r>
              </a:p>
              <a:p>
                <a:pPr lvl="1"/>
                <a:endParaRPr lang="zh-CN" alt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64554"/>
                <a:ext cx="11214936" cy="1333185"/>
              </a:xfrm>
              <a:prstGeom prst="rect">
                <a:avLst/>
              </a:prstGeom>
              <a:blipFill>
                <a:blip r:embed="rId5"/>
                <a:stretch>
                  <a:fillRect l="-924" t="-50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1692" y="4767632"/>
            <a:ext cx="4381886" cy="14767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/>
              <p:cNvSpPr txBox="1"/>
              <p:nvPr/>
            </p:nvSpPr>
            <p:spPr>
              <a:xfrm>
                <a:off x="557964" y="2973288"/>
                <a:ext cx="6722067" cy="1834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Where:</a:t>
                </a:r>
              </a:p>
              <a:p>
                <a:r>
                  <a:rPr lang="en-US" altLang="zh-C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the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acc>
                  </m:oMath>
                </a14:m>
                <a:r>
                  <a:rPr lang="en-US" altLang="zh-C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comprise the 40 readout samples;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the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acc>
                  </m:oMath>
                </a14:m>
                <a:r>
                  <a:rPr lang="zh-CN" alt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are the pulse templates;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altLang="zh-C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are the pulse amplitudes, which are obtained by the fit;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the covariance matrix </a:t>
                </a:r>
                <a:r>
                  <a:rPr lang="en-US" altLang="zh-CN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altLang="zh-C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is currently only associated with the                </a:t>
                </a:r>
              </a:p>
              <a:p>
                <a:r>
                  <a:rPr lang="en-US" altLang="zh-C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electronics noise.</a:t>
                </a:r>
              </a:p>
            </p:txBody>
          </p:sp>
        </mc:Choice>
        <mc:Fallback xmlns=""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64" y="2973288"/>
                <a:ext cx="6722067" cy="1834413"/>
              </a:xfrm>
              <a:prstGeom prst="rect">
                <a:avLst/>
              </a:prstGeom>
              <a:blipFill>
                <a:blip r:embed="rId8"/>
                <a:stretch>
                  <a:fillRect l="-817" t="-1993" r="-14428" b="-49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1478224" y="1780367"/>
                <a:ext cx="4871654" cy="11503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zh-CN" altLang="en-US" sz="2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𝝌</m:t>
                          </m:r>
                        </m:e>
                        <m:sup>
                          <m:r>
                            <a:rPr lang="en-US" altLang="zh-CN" sz="2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altLang="zh-CN" sz="2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CN" sz="2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𝒋</m:t>
                                  </m:r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=</m:t>
                                  </m:r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𝑵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CN" sz="20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𝑨</m:t>
                                      </m:r>
                                    </m:e>
                                    <m:sub>
                                      <m:r>
                                        <a:rPr lang="en-US" altLang="zh-CN" sz="20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𝒋</m:t>
                                      </m:r>
                                    </m:sub>
                                  </m:sSub>
                                  <m:acc>
                                    <m:accPr>
                                      <m:chr m:val="⃗"/>
                                      <m:ctrlPr>
                                        <a:rPr lang="en-US" altLang="zh-CN" sz="20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000" b="1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b="1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𝒑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b="1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𝒋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altLang="zh-CN" sz="20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0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𝑺</m:t>
                                      </m:r>
                                    </m:e>
                                  </m:acc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altLang="zh-CN" sz="2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𝑻</m:t>
                          </m:r>
                        </m:sup>
                      </m:sSup>
                      <m:sSup>
                        <m:sSup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p>
                          <m:r>
                            <a:rPr lang="en-US" altLang="zh-CN" sz="2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p>
                      </m:sSup>
                      <m:d>
                        <m:d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𝒋</m:t>
                              </m:r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𝑵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𝒋</m:t>
                                  </m:r>
                                </m:sub>
                              </m:sSub>
                              <m:acc>
                                <m:accPr>
                                  <m:chr m:val="⃗"/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zh-CN" sz="20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altLang="zh-CN" sz="20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𝒋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</m:nary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24" y="1780367"/>
                <a:ext cx="4871654" cy="11503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/>
              <p:cNvSpPr txBox="1"/>
              <p:nvPr/>
            </p:nvSpPr>
            <p:spPr>
              <a:xfrm>
                <a:off x="1104909" y="4845516"/>
                <a:ext cx="5964107" cy="1607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technique of 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nonnegative least square </a:t>
                </a:r>
                <a:r>
                  <a:rPr lang="en-US" altLang="zh-CN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is used to minimize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zh-CN" alt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𝝌</m:t>
                        </m:r>
                      </m:e>
                      <m:sup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with the constraint that the fitted amplitudes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are all nonnegative.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9" y="4845516"/>
                <a:ext cx="5964107" cy="1607748"/>
              </a:xfrm>
              <a:prstGeom prst="rect">
                <a:avLst/>
              </a:prstGeom>
              <a:blipFill>
                <a:blip r:embed="rId10"/>
                <a:stretch>
                  <a:fillRect l="-1532" t="-2652" r="-1532" b="-79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11916" y="1576297"/>
            <a:ext cx="4228870" cy="302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9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D1CD-1E66-44C1-8CB3-9A0A8F551F60}" type="slidenum">
              <a:rPr lang="zh-CN" altLang="en-US" sz="1600" b="1" smtClean="0">
                <a:solidFill>
                  <a:schemeClr val="tx1"/>
                </a:solidFill>
              </a:rPr>
              <a:t>13</a:t>
            </a:fld>
            <a:endParaRPr lang="zh-CN" altLang="en-US" sz="1600" b="1" dirty="0">
              <a:solidFill>
                <a:schemeClr val="tx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2A34547-2448-48B5-9B62-E2E5C8F8B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5004"/>
            <a:ext cx="12191999" cy="84579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E5F478-B718-42FC-9948-84140C1F9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722470"/>
            <a:ext cx="12192000" cy="13553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243603B-F613-473C-B935-10205AF9BF31}"/>
              </a:ext>
            </a:extLst>
          </p:cNvPr>
          <p:cNvSpPr txBox="1"/>
          <p:nvPr/>
        </p:nvSpPr>
        <p:spPr>
          <a:xfrm>
            <a:off x="557964" y="18759"/>
            <a:ext cx="11583828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Multi Pulse </a:t>
            </a:r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Fit Algorithm 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427163" y="5920711"/>
                <a:ext cx="38554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Without Background </a:t>
                </a:r>
                <a:r>
                  <a:rPr lang="en-US" altLang="zh-CN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𝝈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𝑬</m:t>
                        </m:r>
                      </m:sub>
                    </m:sSub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𝟗𝟗</m:t>
                    </m:r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%</m:t>
                    </m:r>
                  </m:oMath>
                </a14:m>
                <a:r>
                  <a:rPr lang="en-US" altLang="zh-CN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63" y="5920711"/>
                <a:ext cx="3855445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/>
              <p:cNvSpPr txBox="1"/>
              <p:nvPr/>
            </p:nvSpPr>
            <p:spPr>
              <a:xfrm>
                <a:off x="4585255" y="5952755"/>
                <a:ext cx="35388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With Background </a:t>
                </a:r>
                <a:r>
                  <a:rPr lang="en-US" altLang="zh-CN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𝝈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𝑬</m:t>
                        </m:r>
                      </m:sub>
                    </m:sSub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𝟒𝟔</m:t>
                    </m:r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%</m:t>
                    </m:r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zh-CN" altLang="en-US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255" y="5952755"/>
                <a:ext cx="3538887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/>
              <p:cNvSpPr txBox="1"/>
              <p:nvPr/>
            </p:nvSpPr>
            <p:spPr>
              <a:xfrm>
                <a:off x="8768376" y="5965033"/>
                <a:ext cx="31073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MultiFit Result </a:t>
                </a:r>
                <a:r>
                  <a:rPr lang="en-US" altLang="zh-CN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𝝈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𝑬</m:t>
                        </m:r>
                      </m:sub>
                    </m:sSub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𝟐𝟓</m:t>
                    </m:r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%</m:t>
                    </m:r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zh-CN" altLang="en-US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文本框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8376" y="5965033"/>
                <a:ext cx="3107311" cy="369332"/>
              </a:xfrm>
              <a:prstGeom prst="rect">
                <a:avLst/>
              </a:prstGeom>
              <a:blipFill>
                <a:blip r:embed="rId7"/>
                <a:stretch>
                  <a:fillRect l="-1569" t="-10000" r="-1765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本框 29"/>
          <p:cNvSpPr txBox="1"/>
          <p:nvPr/>
        </p:nvSpPr>
        <p:spPr>
          <a:xfrm>
            <a:off x="3239417" y="6321365"/>
            <a:ext cx="6238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 GeV Gamma </a:t>
            </a:r>
            <a:r>
              <a:rPr lang="en-US" altLang="zh-CN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(5MHz Background) 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9252" y="3699098"/>
            <a:ext cx="2932290" cy="215692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303" y="3746396"/>
            <a:ext cx="2802307" cy="205386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17335" y="3707469"/>
            <a:ext cx="3009389" cy="2213242"/>
          </a:xfrm>
          <a:prstGeom prst="rect">
            <a:avLst/>
          </a:prstGeom>
        </p:spPr>
      </p:pic>
      <p:sp>
        <p:nvSpPr>
          <p:cNvPr id="24" name="右箭头 23"/>
          <p:cNvSpPr/>
          <p:nvPr/>
        </p:nvSpPr>
        <p:spPr>
          <a:xfrm>
            <a:off x="3507150" y="4845895"/>
            <a:ext cx="1486828" cy="38686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3419279" y="4213888"/>
            <a:ext cx="1691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Background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右箭头 31"/>
          <p:cNvSpPr/>
          <p:nvPr/>
        </p:nvSpPr>
        <p:spPr>
          <a:xfrm>
            <a:off x="7606993" y="4854915"/>
            <a:ext cx="1486828" cy="38686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7568235" y="4529829"/>
            <a:ext cx="145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MultiFit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19252" y="840186"/>
            <a:ext cx="2828741" cy="204888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58073" y="832975"/>
            <a:ext cx="2727840" cy="2073328"/>
          </a:xfrm>
          <a:prstGeom prst="rect">
            <a:avLst/>
          </a:prstGeom>
        </p:spPr>
      </p:pic>
      <p:sp>
        <p:nvSpPr>
          <p:cNvPr id="41" name="右箭头 40"/>
          <p:cNvSpPr/>
          <p:nvPr/>
        </p:nvSpPr>
        <p:spPr>
          <a:xfrm>
            <a:off x="7534197" y="2005075"/>
            <a:ext cx="1486828" cy="38686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7499200" y="1661719"/>
            <a:ext cx="145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MultiFit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2314" y="840186"/>
            <a:ext cx="2895155" cy="20480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/>
              <p:cNvSpPr txBox="1"/>
              <p:nvPr/>
            </p:nvSpPr>
            <p:spPr>
              <a:xfrm>
                <a:off x="557964" y="2894864"/>
                <a:ext cx="38554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Without Background </a:t>
                </a:r>
                <a:r>
                  <a:rPr lang="en-US" altLang="zh-CN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𝝈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𝑬</m:t>
                        </m:r>
                      </m:sub>
                    </m:sSub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𝟗</m:t>
                    </m:r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%</m:t>
                    </m:r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zh-CN" altLang="en-US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altLang="zh-C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zh-CN" altLang="en-US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文本框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64" y="2894864"/>
                <a:ext cx="3855445" cy="646331"/>
              </a:xfrm>
              <a:prstGeom prst="rect">
                <a:avLst/>
              </a:prstGeom>
              <a:blipFill>
                <a:blip r:embed="rId14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右箭头 44"/>
          <p:cNvSpPr/>
          <p:nvPr/>
        </p:nvSpPr>
        <p:spPr>
          <a:xfrm>
            <a:off x="3521404" y="2090442"/>
            <a:ext cx="1486828" cy="38686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3404615" y="1507655"/>
            <a:ext cx="1691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Background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/>
              <p:cNvSpPr txBox="1"/>
              <p:nvPr/>
            </p:nvSpPr>
            <p:spPr>
              <a:xfrm>
                <a:off x="4639229" y="2894269"/>
                <a:ext cx="35388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With Background </a:t>
                </a:r>
                <a:r>
                  <a:rPr lang="en-US" altLang="zh-CN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𝝈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𝑬</m:t>
                        </m:r>
                      </m:sub>
                    </m:sSub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𝟏𝟕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%</m:t>
                    </m:r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zh-CN" altLang="en-US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文本框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229" y="2894269"/>
                <a:ext cx="3538887" cy="646331"/>
              </a:xfrm>
              <a:prstGeom prst="rect">
                <a:avLst/>
              </a:prstGeom>
              <a:blipFill>
                <a:blip r:embed="rId15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/>
              <p:cNvSpPr txBox="1"/>
              <p:nvPr/>
            </p:nvSpPr>
            <p:spPr>
              <a:xfrm>
                <a:off x="8768376" y="2926493"/>
                <a:ext cx="31073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MultiFit Result </a:t>
                </a:r>
                <a:r>
                  <a:rPr lang="en-US" altLang="zh-CN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𝝈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𝑬</m:t>
                        </m:r>
                      </m:sub>
                    </m:sSub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%</m:t>
                    </m:r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zh-CN" altLang="en-US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altLang="zh-C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文本框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8376" y="2926493"/>
                <a:ext cx="3107311" cy="646331"/>
              </a:xfrm>
              <a:prstGeom prst="rect">
                <a:avLst/>
              </a:prstGeom>
              <a:blipFill>
                <a:blip r:embed="rId16"/>
                <a:stretch>
                  <a:fillRect t="-47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文本框 48"/>
          <p:cNvSpPr txBox="1"/>
          <p:nvPr/>
        </p:nvSpPr>
        <p:spPr>
          <a:xfrm>
            <a:off x="3289215" y="3256616"/>
            <a:ext cx="6238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 MeV Gamma </a:t>
            </a:r>
            <a:r>
              <a:rPr lang="en-US" altLang="zh-CN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(5MHz Background) </a:t>
            </a:r>
          </a:p>
        </p:txBody>
      </p:sp>
    </p:spTree>
    <p:extLst>
      <p:ext uri="{BB962C8B-B14F-4D97-AF65-F5344CB8AC3E}">
        <p14:creationId xmlns:p14="http://schemas.microsoft.com/office/powerpoint/2010/main" val="165687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D1CD-1E66-44C1-8CB3-9A0A8F551F60}" type="slidenum">
              <a:rPr lang="zh-CN" altLang="en-US" sz="1600" b="1" smtClean="0">
                <a:solidFill>
                  <a:schemeClr val="tx1"/>
                </a:solidFill>
              </a:rPr>
              <a:t>14</a:t>
            </a:fld>
            <a:endParaRPr lang="zh-CN" altLang="en-US" sz="1600" b="1" dirty="0">
              <a:solidFill>
                <a:schemeClr val="tx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2A34547-2448-48B5-9B62-E2E5C8F8B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5004"/>
            <a:ext cx="12191999" cy="84579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E5F478-B718-42FC-9948-84140C1F9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722470"/>
            <a:ext cx="12192000" cy="13553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243603B-F613-473C-B935-10205AF9BF31}"/>
              </a:ext>
            </a:extLst>
          </p:cNvPr>
          <p:cNvSpPr txBox="1"/>
          <p:nvPr/>
        </p:nvSpPr>
        <p:spPr>
          <a:xfrm>
            <a:off x="557964" y="18759"/>
            <a:ext cx="11583828" cy="73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One</a:t>
            </a:r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Pulse Fit Algorithm 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0" y="830791"/>
                <a:ext cx="11214936" cy="965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sz="3200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altLang="zh-CN" sz="32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fit minimizes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zh-CN" alt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𝝌</m:t>
                        </m:r>
                      </m:e>
                      <m:sup>
                        <m:r>
                          <a:rPr lang="en-US" altLang="zh-CN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zh-CN" altLang="en-US" sz="3200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defined </a:t>
                </a:r>
                <a:r>
                  <a:rPr lang="en-US" altLang="zh-CN" sz="3200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as:</a:t>
                </a:r>
                <a:endParaRPr lang="en-US" altLang="zh-CN" sz="32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zh-CN" alt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0791"/>
                <a:ext cx="11214936" cy="965264"/>
              </a:xfrm>
              <a:prstGeom prst="rect">
                <a:avLst/>
              </a:prstGeom>
              <a:blipFill>
                <a:blip r:embed="rId5"/>
                <a:stretch>
                  <a:fillRect l="-1196" t="-69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/>
              <p:cNvSpPr txBox="1"/>
              <p:nvPr/>
            </p:nvSpPr>
            <p:spPr>
              <a:xfrm>
                <a:off x="557964" y="2266668"/>
                <a:ext cx="6722067" cy="1831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Where:</a:t>
                </a:r>
              </a:p>
              <a:p>
                <a:r>
                  <a:rPr lang="en-US" altLang="zh-C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the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acc>
                  </m:oMath>
                </a14:m>
                <a:r>
                  <a:rPr lang="en-US" altLang="zh-C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comprise readout samples;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the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zh-CN" alt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are the pulse template;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the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is</m:t>
                    </m:r>
                  </m:oMath>
                </a14:m>
                <a:r>
                  <a:rPr lang="en-US" altLang="zh-C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the pulse amplitudes;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the </a:t>
                </a:r>
                <a14:m>
                  <m:oMath xmlns:m="http://schemas.openxmlformats.org/officeDocument/2006/math">
                    <m:r>
                      <a:rPr lang="zh-CN" altLang="en-US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𝝉</m:t>
                    </m:r>
                  </m:oMath>
                </a14:m>
                <a:r>
                  <a:rPr lang="en-US" altLang="zh-C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is the time offset between template and real waveform;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the matrix </a:t>
                </a:r>
                <a:r>
                  <a:rPr lang="en-US" altLang="zh-CN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altLang="zh-C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is the noise correlation matrix.</a:t>
                </a:r>
              </a:p>
            </p:txBody>
          </p:sp>
        </mc:Choice>
        <mc:Fallback xmlns=""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64" y="2266668"/>
                <a:ext cx="6722067" cy="1831399"/>
              </a:xfrm>
              <a:prstGeom prst="rect">
                <a:avLst/>
              </a:prstGeom>
              <a:blipFill>
                <a:blip r:embed="rId6"/>
                <a:stretch>
                  <a:fillRect l="-817" t="-2000" r="-91" b="-2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804679" y="1499364"/>
                <a:ext cx="6361613" cy="6190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zh-CN" alt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𝝌</m:t>
                          </m:r>
                        </m:e>
                        <m:sup>
                          <m:r>
                            <a:rPr lang="en-US" altLang="zh-CN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altLang="zh-CN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4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𝑨</m:t>
                              </m:r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zh-CN" sz="24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𝒑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altLang="zh-CN" sz="24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𝒕</m:t>
                                  </m:r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zh-CN" altLang="en-US" sz="24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𝝉</m:t>
                                  </m:r>
                                </m:e>
                              </m:d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zh-CN" sz="24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𝑺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zh-CN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𝑻</m:t>
                          </m:r>
                        </m:sup>
                      </m:sSup>
                      <m:sSup>
                        <m:sSup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p>
                          <m:r>
                            <a:rPr lang="en-US" altLang="zh-CN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altLang="zh-CN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p>
                      </m:sSup>
                      <m:d>
                        <m:d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  <m:r>
                            <a:rPr lang="en-US" altLang="zh-CN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en-US" altLang="zh-CN" sz="24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𝒑</m:t>
                              </m:r>
                            </m:e>
                          </m:acc>
                          <m:d>
                            <m:d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𝒕</m:t>
                              </m:r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zh-CN" altLang="en-US" sz="2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𝝉</m:t>
                              </m:r>
                            </m:e>
                          </m:d>
                          <m:r>
                            <a:rPr lang="en-US" altLang="zh-CN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𝑺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79" y="1499364"/>
                <a:ext cx="6361613" cy="6190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7620" y="875123"/>
            <a:ext cx="3295847" cy="22605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15297" y="3577555"/>
            <a:ext cx="3280492" cy="23841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8407620" y="3165796"/>
                <a:ext cx="35672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OnePulseFit</a:t>
                </a:r>
                <a:r>
                  <a:rPr lang="en-US" altLang="zh-C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Result </a:t>
                </a:r>
                <a:r>
                  <a:rPr lang="en-US" altLang="zh-CN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(100 MeV </a:t>
                </a:r>
                <a14:m>
                  <m:oMath xmlns:m="http://schemas.openxmlformats.org/officeDocument/2006/math">
                    <m:r>
                      <a:rPr lang="zh-CN" alt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𝜸</m:t>
                    </m:r>
                  </m:oMath>
                </a14:m>
                <a:r>
                  <a:rPr lang="en-US" altLang="zh-CN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altLang="zh-C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7620" y="3165796"/>
                <a:ext cx="3567232" cy="369332"/>
              </a:xfrm>
              <a:prstGeom prst="rect">
                <a:avLst/>
              </a:prstGeom>
              <a:blipFill>
                <a:blip r:embed="rId10"/>
                <a:stretch>
                  <a:fillRect l="-342" t="-8197" r="-342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8271927" y="5987960"/>
                <a:ext cx="35672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OnePulseFit</a:t>
                </a:r>
                <a:r>
                  <a:rPr lang="en-US" altLang="zh-C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Result </a:t>
                </a:r>
                <a:r>
                  <a:rPr lang="en-US" altLang="zh-CN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(1 GeV </a:t>
                </a:r>
                <a14:m>
                  <m:oMath xmlns:m="http://schemas.openxmlformats.org/officeDocument/2006/math">
                    <m:r>
                      <a:rPr lang="zh-CN" alt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𝜸</m:t>
                    </m:r>
                  </m:oMath>
                </a14:m>
                <a:r>
                  <a:rPr lang="en-US" altLang="zh-CN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altLang="zh-C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1927" y="5987960"/>
                <a:ext cx="3567232" cy="369332"/>
              </a:xfrm>
              <a:prstGeom prst="rect">
                <a:avLst/>
              </a:prstGeom>
              <a:blipFill>
                <a:blip r:embed="rId11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/>
          <p:cNvSpPr txBox="1"/>
          <p:nvPr/>
        </p:nvSpPr>
        <p:spPr>
          <a:xfrm>
            <a:off x="802223" y="4420458"/>
            <a:ext cx="623354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Compared with </a:t>
            </a:r>
            <a:r>
              <a:rPr lang="en-US" altLang="zh-CN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MultiFit</a:t>
            </a:r>
            <a:r>
              <a:rPr lang="en-US" altLang="zh-CN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zh-CN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huge computing power is required</a:t>
            </a:r>
          </a:p>
          <a:p>
            <a:pPr marL="800100" lvl="1" indent="-3429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accurate trigger is required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en-US" altLang="zh-C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5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D1CD-1E66-44C1-8CB3-9A0A8F551F60}" type="slidenum">
              <a:rPr lang="zh-CN" altLang="en-US" sz="1600" b="1" smtClean="0">
                <a:solidFill>
                  <a:schemeClr val="tx1"/>
                </a:solidFill>
              </a:rPr>
              <a:t>15</a:t>
            </a:fld>
            <a:endParaRPr lang="zh-CN" altLang="en-US" sz="1600" b="1" dirty="0">
              <a:solidFill>
                <a:schemeClr val="tx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2A34547-2448-48B5-9B62-E2E5C8F8B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5004"/>
            <a:ext cx="12191999" cy="84579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E5F478-B718-42FC-9948-84140C1F9E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6722470"/>
            <a:ext cx="12192000" cy="13553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243603B-F613-473C-B935-10205AF9BF31}"/>
              </a:ext>
            </a:extLst>
          </p:cNvPr>
          <p:cNvSpPr txBox="1"/>
          <p:nvPr/>
        </p:nvSpPr>
        <p:spPr>
          <a:xfrm>
            <a:off x="557964" y="18759"/>
            <a:ext cx="11583828" cy="73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pCsI Light Yield Test 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7964" y="835105"/>
            <a:ext cx="112149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pCsI + 4 APD</a:t>
            </a:r>
          </a:p>
          <a:p>
            <a:pPr marL="914400" lvl="1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Using cosmic ray to test sensitive unit</a:t>
            </a:r>
          </a:p>
          <a:p>
            <a:pPr marL="914400" lvl="1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4 APD for high L.Y. and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redundancy</a:t>
            </a:r>
          </a:p>
          <a:p>
            <a:pPr marL="914400" lvl="1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Front end: CSA-based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readout design</a:t>
            </a:r>
          </a:p>
          <a:p>
            <a:pPr marL="914400" lvl="1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Back end: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CR-RC</a:t>
            </a:r>
            <a:r>
              <a:rPr lang="en-US" altLang="zh-CN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shaper and digitizer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altLang="zh-CN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altLang="zh-CN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图片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669" y="2066582"/>
            <a:ext cx="4182231" cy="2896135"/>
          </a:xfrm>
          <a:prstGeom prst="rect">
            <a:avLst/>
          </a:prstGeom>
        </p:spPr>
      </p:pic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86A6855E-F119-4CB9-9A83-AB9688E7D1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963846"/>
              </p:ext>
            </p:extLst>
          </p:nvPr>
        </p:nvGraphicFramePr>
        <p:xfrm>
          <a:off x="189072" y="3609613"/>
          <a:ext cx="7133640" cy="2283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" name="Visio" r:id="rId7" imgW="6576012" imgH="2110831" progId="Visio.Drawing.15">
                  <p:embed/>
                </p:oleObj>
              </mc:Choice>
              <mc:Fallback>
                <p:oleObj name="Visio" r:id="rId7" imgW="6576012" imgH="2110831" progId="Visio.Drawing.15">
                  <p:embed/>
                  <p:pic>
                    <p:nvPicPr>
                      <p:cNvPr id="10" name="对象 9">
                        <a:extLst>
                          <a:ext uri="{FF2B5EF4-FFF2-40B4-BE49-F238E27FC236}">
                            <a16:creationId xmlns:a16="http://schemas.microsoft.com/office/drawing/2014/main" id="{86A6855E-F119-4CB9-9A83-AB9688E7D1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072" y="3609613"/>
                        <a:ext cx="7133640" cy="22837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012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D1CD-1E66-44C1-8CB3-9A0A8F551F60}" type="slidenum">
              <a:rPr lang="zh-CN" altLang="en-US" sz="1600" b="1" smtClean="0">
                <a:solidFill>
                  <a:schemeClr val="tx1"/>
                </a:solidFill>
              </a:rPr>
              <a:t>16</a:t>
            </a:fld>
            <a:endParaRPr lang="zh-CN" altLang="en-US" sz="1600" b="1" dirty="0">
              <a:solidFill>
                <a:schemeClr val="tx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2A34547-2448-48B5-9B62-E2E5C8F8B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5004"/>
            <a:ext cx="12191999" cy="84579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E5F478-B718-42FC-9948-84140C1F9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722470"/>
            <a:ext cx="12192000" cy="13553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243603B-F613-473C-B935-10205AF9BF31}"/>
              </a:ext>
            </a:extLst>
          </p:cNvPr>
          <p:cNvSpPr txBox="1"/>
          <p:nvPr/>
        </p:nvSpPr>
        <p:spPr>
          <a:xfrm>
            <a:off x="557964" y="18759"/>
            <a:ext cx="11583828" cy="73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pCsI Light </a:t>
            </a:r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Yield </a:t>
            </a:r>
            <a:r>
              <a:rPr lang="en-US" altLang="zh-CN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Test 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7964" y="835105"/>
            <a:ext cx="4356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Wrapping situation</a:t>
            </a:r>
            <a:endParaRPr lang="en-US" altLang="zh-CN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altLang="zh-CN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96256"/>
            <a:ext cx="266382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6" y="1396256"/>
            <a:ext cx="249555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19" y="3294312"/>
            <a:ext cx="2994025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344" y="3353843"/>
            <a:ext cx="27463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本框 7"/>
          <p:cNvSpPr txBox="1">
            <a:spLocks noChangeArrowheads="1"/>
          </p:cNvSpPr>
          <p:nvPr/>
        </p:nvSpPr>
        <p:spPr bwMode="auto">
          <a:xfrm>
            <a:off x="846380" y="5362710"/>
            <a:ext cx="27998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dirty="0"/>
              <a:t>1100</a:t>
            </a:r>
            <a:r>
              <a:rPr lang="zh-CN" altLang="en-US" sz="1800" dirty="0"/>
              <a:t>道，</a:t>
            </a:r>
            <a:r>
              <a:rPr lang="en-US" altLang="zh-CN" sz="1800" dirty="0"/>
              <a:t>~34 </a:t>
            </a:r>
            <a:r>
              <a:rPr lang="en-US" altLang="zh-CN" sz="1800" dirty="0" err="1" smtClean="0"/>
              <a:t>p.e.</a:t>
            </a:r>
            <a:r>
              <a:rPr lang="en-US" altLang="zh-CN" sz="1800" dirty="0" smtClean="0"/>
              <a:t>/</a:t>
            </a:r>
            <a:r>
              <a:rPr lang="en-US" altLang="zh-CN" sz="1800" dirty="0"/>
              <a:t>MeV</a:t>
            </a:r>
            <a:endParaRPr lang="zh-CN" altLang="en-US" sz="1800" dirty="0"/>
          </a:p>
        </p:txBody>
      </p:sp>
      <p:sp>
        <p:nvSpPr>
          <p:cNvPr id="21" name="文本框 21"/>
          <p:cNvSpPr txBox="1">
            <a:spLocks noChangeArrowheads="1"/>
          </p:cNvSpPr>
          <p:nvPr/>
        </p:nvSpPr>
        <p:spPr bwMode="auto">
          <a:xfrm>
            <a:off x="3939379" y="5362710"/>
            <a:ext cx="2605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dirty="0"/>
              <a:t>1700</a:t>
            </a:r>
            <a:r>
              <a:rPr lang="zh-CN" altLang="en-US" sz="1800" dirty="0"/>
              <a:t>道，</a:t>
            </a:r>
            <a:r>
              <a:rPr lang="en-US" altLang="zh-CN" sz="1800" dirty="0"/>
              <a:t>~54 </a:t>
            </a:r>
            <a:r>
              <a:rPr lang="en-US" altLang="zh-CN" sz="1800" dirty="0" err="1" smtClean="0"/>
              <a:t>p.e.</a:t>
            </a:r>
            <a:r>
              <a:rPr lang="en-US" altLang="zh-CN" sz="1800" dirty="0" smtClean="0"/>
              <a:t>/</a:t>
            </a:r>
            <a:r>
              <a:rPr lang="en-US" altLang="zh-CN" sz="1800" dirty="0"/>
              <a:t>MeV</a:t>
            </a:r>
            <a:endParaRPr lang="zh-CN" altLang="en-US" sz="1800" dirty="0"/>
          </a:p>
        </p:txBody>
      </p:sp>
      <p:sp>
        <p:nvSpPr>
          <p:cNvPr id="11" name="矩形 10"/>
          <p:cNvSpPr/>
          <p:nvPr/>
        </p:nvSpPr>
        <p:spPr>
          <a:xfrm>
            <a:off x="1628408" y="5739328"/>
            <a:ext cx="41481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Whether the b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 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face is wrapped 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great 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impact.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357349" y="906676"/>
            <a:ext cx="4356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of APD</a:t>
            </a:r>
            <a:endParaRPr lang="en-US" altLang="zh-CN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altLang="zh-CN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/>
              <p:cNvSpPr txBox="1"/>
              <p:nvPr/>
            </p:nvSpPr>
            <p:spPr>
              <a:xfrm>
                <a:off x="7116630" y="3252178"/>
                <a:ext cx="4838374" cy="2195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00100" lvl="2" indent="-342900">
                  <a:spcBef>
                    <a:spcPts val="500"/>
                  </a:spcBef>
                  <a:buFont typeface="Wingdings" panose="05000000000000000000" pitchFamily="2" charset="2"/>
                  <a:buChar char="ü"/>
                </a:pPr>
                <a:r>
                  <a:rPr lang="en-US" altLang="zh-CN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Hamamatsu S8664-0505</a:t>
                </a:r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lvl="2">
                  <a:spcBef>
                    <a:spcPts val="500"/>
                  </a:spcBef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5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𝑚𝑚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0100" lvl="2" indent="-342900">
                  <a:spcBef>
                    <a:spcPts val="500"/>
                  </a:spcBef>
                  <a:buFont typeface="Wingdings" panose="05000000000000000000" pitchFamily="2" charset="2"/>
                  <a:buChar char="ü"/>
                </a:pPr>
                <a:r>
                  <a:rPr lang="en-US" altLang="zh-CN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Hamamatsu S8664-1010</a:t>
                </a:r>
              </a:p>
              <a:p>
                <a:pPr marL="457200" lvl="2">
                  <a:spcBef>
                    <a:spcPts val="500"/>
                  </a:spcBef>
                </a:pPr>
                <a:r>
                  <a:rPr lang="en-US" altLang="zh-CN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1</m:t>
                    </m:r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0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spcBef>
                    <a:spcPts val="500"/>
                  </a:spcBef>
                </a:pPr>
                <a:endParaRPr lang="en-US" altLang="zh-CN" sz="2400" dirty="0" smtClean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630" y="3252178"/>
                <a:ext cx="4838374" cy="2195473"/>
              </a:xfrm>
              <a:prstGeom prst="rect">
                <a:avLst/>
              </a:prstGeom>
              <a:blipFill>
                <a:blip r:embed="rId9"/>
                <a:stretch>
                  <a:fillRect t="-19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表格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992018"/>
              </p:ext>
            </p:extLst>
          </p:nvPr>
        </p:nvGraphicFramePr>
        <p:xfrm>
          <a:off x="6985424" y="5049329"/>
          <a:ext cx="5100786" cy="1115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0393">
                  <a:extLst>
                    <a:ext uri="{9D8B030D-6E8A-4147-A177-3AD203B41FA5}">
                      <a16:colId xmlns:a16="http://schemas.microsoft.com/office/drawing/2014/main" val="3245326003"/>
                    </a:ext>
                  </a:extLst>
                </a:gridCol>
                <a:gridCol w="2550393">
                  <a:extLst>
                    <a:ext uri="{9D8B030D-6E8A-4147-A177-3AD203B41FA5}">
                      <a16:colId xmlns:a16="http://schemas.microsoft.com/office/drawing/2014/main" val="1291059311"/>
                    </a:ext>
                  </a:extLst>
                </a:gridCol>
              </a:tblGrid>
              <a:tr h="37341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APD 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Light</a:t>
                      </a:r>
                      <a:r>
                        <a:rPr lang="en-US" altLang="zh-CN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Yield (</a:t>
                      </a:r>
                      <a:r>
                        <a:rPr lang="en-US" altLang="zh-CN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p.e.</a:t>
                      </a:r>
                      <a:r>
                        <a:rPr lang="en-US" altLang="zh-CN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/MeV)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6024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S8664-0505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7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S8664-1010</a:t>
                      </a:r>
                      <a:endParaRPr lang="zh-CN" alt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7337263"/>
                  </a:ext>
                </a:extLst>
              </a:tr>
            </a:tbl>
          </a:graphicData>
        </a:graphic>
      </p:graphicFrame>
      <p:pic>
        <p:nvPicPr>
          <p:cNvPr id="27" name="图片 26">
            <a:extLst>
              <a:ext uri="{FF2B5EF4-FFF2-40B4-BE49-F238E27FC236}">
                <a16:creationId xmlns:a16="http://schemas.microsoft.com/office/drawing/2014/main" id="{31201AE9-7F03-4D5E-A5E0-47FFDBC291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974" y="1467314"/>
            <a:ext cx="1711685" cy="176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54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D1CD-1E66-44C1-8CB3-9A0A8F551F60}" type="slidenum">
              <a:rPr lang="zh-CN" altLang="en-US" sz="1600" b="1" smtClean="0">
                <a:solidFill>
                  <a:schemeClr val="tx1"/>
                </a:solidFill>
              </a:rPr>
              <a:t>17</a:t>
            </a:fld>
            <a:endParaRPr lang="zh-CN" altLang="en-US" sz="1600" b="1" dirty="0">
              <a:solidFill>
                <a:schemeClr val="tx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2A34547-2448-48B5-9B62-E2E5C8F8B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5004"/>
            <a:ext cx="12191999" cy="84579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E5F478-B718-42FC-9948-84140C1F9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722470"/>
            <a:ext cx="12192000" cy="13553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243603B-F613-473C-B935-10205AF9BF31}"/>
              </a:ext>
            </a:extLst>
          </p:cNvPr>
          <p:cNvSpPr txBox="1"/>
          <p:nvPr/>
        </p:nvSpPr>
        <p:spPr>
          <a:xfrm>
            <a:off x="557964" y="18759"/>
            <a:ext cx="11583828" cy="73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Time </a:t>
            </a:r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R</a:t>
            </a:r>
            <a:r>
              <a:rPr lang="en-US" altLang="zh-CN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esolution Test 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8530" y="929528"/>
            <a:ext cx="112149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 + APD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CSA Leading edge timing</a:t>
            </a:r>
          </a:p>
        </p:txBody>
      </p:sp>
      <p:pic>
        <p:nvPicPr>
          <p:cNvPr id="7" name="图片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911" y="1182237"/>
            <a:ext cx="4145721" cy="2144519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909" y="3706445"/>
            <a:ext cx="4094555" cy="2506038"/>
          </a:xfrm>
          <a:prstGeom prst="rect">
            <a:avLst/>
          </a:prstGeom>
        </p:spPr>
      </p:pic>
      <p:sp>
        <p:nvSpPr>
          <p:cNvPr id="12" name="文本框 13"/>
          <p:cNvSpPr txBox="1">
            <a:spLocks noChangeArrowheads="1"/>
          </p:cNvSpPr>
          <p:nvPr/>
        </p:nvSpPr>
        <p:spPr bwMode="auto">
          <a:xfrm>
            <a:off x="572123" y="5668506"/>
            <a:ext cx="57777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dirty="0" smtClean="0">
                <a:solidFill>
                  <a:srgbClr val="00B0F0"/>
                </a:solidFill>
              </a:rPr>
              <a:t>Time resolution vs. equivalent deposited energy</a:t>
            </a:r>
            <a:endParaRPr lang="zh-CN" altLang="en-US" sz="2000" dirty="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sp>
        <p:nvSpPr>
          <p:cNvPr id="13" name="文本框 13"/>
          <p:cNvSpPr txBox="1">
            <a:spLocks noChangeArrowheads="1"/>
          </p:cNvSpPr>
          <p:nvPr/>
        </p:nvSpPr>
        <p:spPr bwMode="auto">
          <a:xfrm>
            <a:off x="6767310" y="3403409"/>
            <a:ext cx="57777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dirty="0">
                <a:solidFill>
                  <a:srgbClr val="00B0F0"/>
                </a:solidFill>
              </a:rPr>
              <a:t>D</a:t>
            </a:r>
            <a:r>
              <a:rPr lang="en-US" altLang="zh-CN" sz="2000" dirty="0" smtClean="0">
                <a:solidFill>
                  <a:srgbClr val="00B0F0"/>
                </a:solidFill>
              </a:rPr>
              <a:t>iagram </a:t>
            </a:r>
            <a:r>
              <a:rPr lang="en-US" altLang="zh-CN" sz="2000" dirty="0">
                <a:solidFill>
                  <a:srgbClr val="00B0F0"/>
                </a:solidFill>
              </a:rPr>
              <a:t>of the LED </a:t>
            </a:r>
            <a:r>
              <a:rPr lang="en-US" altLang="zh-CN" sz="2000" dirty="0" smtClean="0">
                <a:solidFill>
                  <a:srgbClr val="00B0F0"/>
                </a:solidFill>
              </a:rPr>
              <a:t>test  </a:t>
            </a:r>
            <a:endParaRPr lang="zh-CN" altLang="en-US" sz="2000" dirty="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5614" y="2118711"/>
            <a:ext cx="4283012" cy="326206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689895" y="6286249"/>
            <a:ext cx="849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See reference </a:t>
            </a:r>
            <a:r>
              <a:rPr lang="en-US" altLang="zh-CN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://indico.ihep.ac.cn/event/10906/session/2/contribution/229</a:t>
            </a:r>
            <a:endParaRPr lang="zh-CN" alt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47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D1CD-1E66-44C1-8CB3-9A0A8F551F60}" type="slidenum">
              <a:rPr lang="zh-CN" altLang="en-US" sz="1600" b="1" smtClean="0">
                <a:solidFill>
                  <a:schemeClr val="tx1"/>
                </a:solidFill>
              </a:rPr>
              <a:t>18</a:t>
            </a:fld>
            <a:endParaRPr lang="zh-CN" altLang="en-US" sz="1600" b="1" dirty="0">
              <a:solidFill>
                <a:schemeClr val="tx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2A34547-2448-48B5-9B62-E2E5C8F8B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5004"/>
            <a:ext cx="12191999" cy="84579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E5F478-B718-42FC-9948-84140C1F9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722470"/>
            <a:ext cx="12192000" cy="13553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243603B-F613-473C-B935-10205AF9BF31}"/>
              </a:ext>
            </a:extLst>
          </p:cNvPr>
          <p:cNvSpPr txBox="1"/>
          <p:nvPr/>
        </p:nvSpPr>
        <p:spPr>
          <a:xfrm>
            <a:off x="557964" y="18759"/>
            <a:ext cx="11583828" cy="73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Summary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1479" y="929528"/>
            <a:ext cx="12030313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precision </a:t>
            </a:r>
            <a:r>
              <a:rPr lang="en-US" altLang="zh-CN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ECAL </a:t>
            </a:r>
            <a:r>
              <a:rPr lang="en-US" altLang="zh-CN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fast time response characteristics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 luminosity, good energy resolution, good time resolution</a:t>
            </a:r>
            <a:endParaRPr lang="en-US" altLang="zh-CN" sz="20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10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baseline design of ECAL was done</a:t>
            </a:r>
          </a:p>
          <a:p>
            <a:pPr marL="914400" lvl="1" indent="-4572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pCsI + APD </a:t>
            </a:r>
          </a:p>
          <a:p>
            <a:pPr marL="914400" lvl="1" indent="-4572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Compact design of ECAL geometry model with defocus operation was completed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10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key performance of ECAL was studied based on OSCAR</a:t>
            </a:r>
          </a:p>
          <a:p>
            <a:pPr marL="914400" lvl="1" indent="-4572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construction of software framework, including simulation, reconstruction and EDM, was done based on OSCAR.</a:t>
            </a:r>
          </a:p>
          <a:p>
            <a:pPr marL="914400" lvl="1" indent="-4572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MC results shows that the design of ECAL could meet the requirements</a:t>
            </a:r>
          </a:p>
          <a:p>
            <a:pPr marL="914400" lvl="1" indent="-4572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MultiFit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zh-CN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OnePulseFit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methods are helpful in solving the problem of high background rate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10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test results</a:t>
            </a:r>
          </a:p>
          <a:p>
            <a:pPr marL="800100" lvl="1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pCsI + 4 1010-APD : 156 </a:t>
            </a:r>
            <a:r>
              <a:rPr lang="en-US" altLang="zh-CN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p.e.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/MeV</a:t>
            </a:r>
          </a:p>
          <a:p>
            <a:pPr marL="800100" lvl="1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LED + APD : Better than 150 ps@1GeV</a:t>
            </a:r>
          </a:p>
        </p:txBody>
      </p:sp>
      <p:sp>
        <p:nvSpPr>
          <p:cNvPr id="7" name="文本框 6"/>
          <p:cNvSpPr txBox="1"/>
          <p:nvPr/>
        </p:nvSpPr>
        <p:spPr>
          <a:xfrm rot="21108286">
            <a:off x="8388551" y="5365952"/>
            <a:ext cx="2839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Thanks!</a:t>
            </a:r>
            <a:endParaRPr lang="zh-CN" altLang="en-US" sz="44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96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D1CD-1E66-44C1-8CB3-9A0A8F551F60}" type="slidenum">
              <a:rPr lang="zh-CN" altLang="en-US" sz="1600" b="1" smtClean="0">
                <a:solidFill>
                  <a:schemeClr val="tx1"/>
                </a:solidFill>
              </a:rPr>
              <a:t>19</a:t>
            </a:fld>
            <a:endParaRPr lang="zh-CN" altLang="en-US" sz="1600" b="1" dirty="0">
              <a:solidFill>
                <a:schemeClr val="tx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2A34547-2448-48B5-9B62-E2E5C8F8B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5004"/>
            <a:ext cx="12191999" cy="84579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E5F478-B718-42FC-9948-84140C1F9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722470"/>
            <a:ext cx="12192000" cy="13553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D397EE8B-6806-4FC3-A743-7FEBD062ABB6}"/>
              </a:ext>
            </a:extLst>
          </p:cNvPr>
          <p:cNvSpPr/>
          <p:nvPr/>
        </p:nvSpPr>
        <p:spPr>
          <a:xfrm>
            <a:off x="778159" y="948149"/>
            <a:ext cx="10575642" cy="540720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30917" y="3143920"/>
            <a:ext cx="10396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Back Up</a:t>
            </a:r>
          </a:p>
        </p:txBody>
      </p:sp>
    </p:spTree>
    <p:extLst>
      <p:ext uri="{BB962C8B-B14F-4D97-AF65-F5344CB8AC3E}">
        <p14:creationId xmlns:p14="http://schemas.microsoft.com/office/powerpoint/2010/main" val="29984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D1CD-1E66-44C1-8CB3-9A0A8F551F60}" type="slidenum">
              <a:rPr lang="zh-CN" altLang="en-US" sz="1600" b="1" smtClean="0">
                <a:solidFill>
                  <a:schemeClr val="tx1"/>
                </a:solidFill>
              </a:rPr>
              <a:t>2</a:t>
            </a:fld>
            <a:endParaRPr lang="zh-CN" altLang="en-US" sz="1600" b="1" dirty="0">
              <a:solidFill>
                <a:schemeClr val="tx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2A34547-2448-48B5-9B62-E2E5C8F8B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5004"/>
            <a:ext cx="12191999" cy="84579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E5F478-B718-42FC-9948-84140C1F9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722470"/>
            <a:ext cx="12192000" cy="13553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243603B-F613-473C-B935-10205AF9BF31}"/>
              </a:ext>
            </a:extLst>
          </p:cNvPr>
          <p:cNvSpPr txBox="1"/>
          <p:nvPr/>
        </p:nvSpPr>
        <p:spPr>
          <a:xfrm>
            <a:off x="816258" y="29871"/>
            <a:ext cx="3616504" cy="741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Outline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0806" y="1127328"/>
            <a:ext cx="10990384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Research Background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STCF ECAL</a:t>
            </a:r>
          </a:p>
          <a:p>
            <a:pPr marL="1028700" lvl="1" indent="-5715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ECAL Design</a:t>
            </a:r>
          </a:p>
          <a:p>
            <a:pPr marL="1028700" lvl="1" indent="-5715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 Study</a:t>
            </a:r>
          </a:p>
          <a:p>
            <a:pPr marL="1028700" lvl="1" indent="-5715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Some Test Results</a:t>
            </a:r>
          </a:p>
          <a:p>
            <a:pPr marL="571500" indent="-571500">
              <a:buFont typeface="Wingdings" panose="05000000000000000000" pitchFamily="2" charset="2"/>
              <a:buChar char="l"/>
            </a:pPr>
            <a:endParaRPr lang="en-US" altLang="zh-C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l"/>
            </a:pPr>
            <a:r>
              <a:rPr lang="en-US" altLang="zh-CN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72715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D1CD-1E66-44C1-8CB3-9A0A8F551F60}" type="slidenum">
              <a:rPr lang="zh-CN" altLang="en-US" sz="1600" b="1" smtClean="0">
                <a:solidFill>
                  <a:schemeClr val="tx1"/>
                </a:solidFill>
              </a:rPr>
              <a:t>20</a:t>
            </a:fld>
            <a:endParaRPr lang="zh-CN" altLang="en-US" sz="1600" b="1" dirty="0">
              <a:solidFill>
                <a:schemeClr val="tx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2A34547-2448-48B5-9B62-E2E5C8F8B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5004"/>
            <a:ext cx="12191999" cy="84579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E5F478-B718-42FC-9948-84140C1F9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722470"/>
            <a:ext cx="12192000" cy="13553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243603B-F613-473C-B935-10205AF9BF31}"/>
              </a:ext>
            </a:extLst>
          </p:cNvPr>
          <p:cNvSpPr txBox="1"/>
          <p:nvPr/>
        </p:nvSpPr>
        <p:spPr>
          <a:xfrm>
            <a:off x="557964" y="18759"/>
            <a:ext cx="11583828" cy="73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ECAL Design —— Crystal Selection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7964" y="836473"/>
            <a:ext cx="107757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absorption calorimeter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zh-CN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Pure</a:t>
            </a: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CsI</a:t>
            </a: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crystal + APD photo-device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434" y="2019372"/>
            <a:ext cx="746760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2"/>
          <p:cNvSpPr>
            <a:spLocks noChangeArrowheads="1"/>
          </p:cNvSpPr>
          <p:nvPr/>
        </p:nvSpPr>
        <p:spPr bwMode="auto">
          <a:xfrm>
            <a:off x="4618045" y="2016019"/>
            <a:ext cx="1152525" cy="393065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409228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D1CD-1E66-44C1-8CB3-9A0A8F551F60}" type="slidenum">
              <a:rPr lang="zh-CN" altLang="en-US" sz="1600" b="1" smtClean="0">
                <a:solidFill>
                  <a:schemeClr val="tx1"/>
                </a:solidFill>
              </a:rPr>
              <a:t>21</a:t>
            </a:fld>
            <a:endParaRPr lang="zh-CN" altLang="en-US" sz="1600" b="1" dirty="0">
              <a:solidFill>
                <a:schemeClr val="tx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2A34547-2448-48B5-9B62-E2E5C8F8B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5004"/>
            <a:ext cx="12191999" cy="84579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E5F478-B718-42FC-9948-84140C1F9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722470"/>
            <a:ext cx="12192000" cy="13553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243603B-F613-473C-B935-10205AF9BF31}"/>
              </a:ext>
            </a:extLst>
          </p:cNvPr>
          <p:cNvSpPr txBox="1"/>
          <p:nvPr/>
        </p:nvSpPr>
        <p:spPr>
          <a:xfrm>
            <a:off x="557964" y="18759"/>
            <a:ext cx="11583828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ECAL </a:t>
            </a:r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Design —— Crystal </a:t>
            </a:r>
            <a:r>
              <a:rPr lang="en-US" altLang="zh-CN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Size Design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1906" y="856981"/>
            <a:ext cx="3016492" cy="2597833"/>
          </a:xfrm>
          <a:prstGeom prst="rect">
            <a:avLst/>
          </a:prstGeom>
        </p:spPr>
      </p:pic>
      <p:grpSp>
        <p:nvGrpSpPr>
          <p:cNvPr id="10" name="组合 14"/>
          <p:cNvGrpSpPr>
            <a:grpSpLocks/>
          </p:cNvGrpSpPr>
          <p:nvPr/>
        </p:nvGrpSpPr>
        <p:grpSpPr bwMode="auto">
          <a:xfrm>
            <a:off x="7857515" y="3485051"/>
            <a:ext cx="4105275" cy="2608985"/>
            <a:chOff x="4428102" y="2565453"/>
            <a:chExt cx="4232370" cy="3354780"/>
          </a:xfrm>
        </p:grpSpPr>
        <p:pic>
          <p:nvPicPr>
            <p:cNvPr id="11" name="图片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102" y="2565453"/>
              <a:ext cx="4232370" cy="3354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直接连接符 8"/>
            <p:cNvCxnSpPr>
              <a:cxnSpLocks noChangeShapeType="1"/>
            </p:cNvCxnSpPr>
            <p:nvPr/>
          </p:nvCxnSpPr>
          <p:spPr bwMode="auto">
            <a:xfrm>
              <a:off x="6289223" y="2706761"/>
              <a:ext cx="1905" cy="262450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5" name="文本框 13"/>
          <p:cNvSpPr txBox="1">
            <a:spLocks noChangeArrowheads="1"/>
          </p:cNvSpPr>
          <p:nvPr/>
        </p:nvSpPr>
        <p:spPr bwMode="auto">
          <a:xfrm>
            <a:off x="8609991" y="6064376"/>
            <a:ext cx="35820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 dirty="0">
                <a:solidFill>
                  <a:srgbClr val="00B0F0"/>
                </a:solidFill>
              </a:rPr>
              <a:t>3 GeV γ-ray  Shower profile</a:t>
            </a:r>
            <a:endParaRPr lang="zh-CN" altLang="en-US" sz="20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88092" y="957557"/>
                <a:ext cx="7829723" cy="3847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sz="3200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Total radiation length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altLang="zh-CN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Absorb the electromagnetic shower </a:t>
                </a:r>
              </a:p>
              <a:p>
                <a:pPr lvl="1"/>
                <a:r>
                  <a:rPr lang="en-US" altLang="zh-CN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as much as possible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endParaRPr lang="en-US" altLang="zh-CN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altLang="zh-CN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About 95% of energy will deposit </a:t>
                </a:r>
              </a:p>
              <a:p>
                <a:pPr lvl="1"/>
                <a:r>
                  <a:rPr lang="en-US" altLang="zh-CN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in ECAL with </a:t>
                </a:r>
                <a:r>
                  <a:rPr lang="en-US" altLang="zh-CN" sz="2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X</m:t>
                        </m:r>
                      </m:e>
                      <m:sub>
                        <m:r>
                          <a:rPr lang="en-US" altLang="zh-CN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</m:t>
                        </m:r>
                      </m:sub>
                    </m:sSub>
                  </m:oMath>
                </a14:m>
                <a:endParaRPr lang="en-US" altLang="zh-CN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endParaRPr lang="en-US" altLang="zh-CN" sz="15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r>
                  <a:rPr lang="en-US" altLang="zh-CN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When </a:t>
                </a:r>
                <a:r>
                  <a:rPr lang="en-US" altLang="zh-CN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altLang="zh-CN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length is </a:t>
                </a:r>
                <a:r>
                  <a:rPr lang="en-US" altLang="zh-CN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increased after </a:t>
                </a:r>
                <a:r>
                  <a:rPr lang="en-US" altLang="zh-CN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15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6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X</m:t>
                        </m:r>
                      </m:e>
                      <m:sub>
                        <m:r>
                          <a:rPr lang="en-US" altLang="zh-CN" sz="26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zh-CN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altLang="zh-CN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“cost performance” </a:t>
                </a:r>
                <a:r>
                  <a:rPr lang="en-US" altLang="zh-CN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decreases </a:t>
                </a:r>
                <a:r>
                  <a:rPr lang="en-US" altLang="zh-CN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rapidly</a:t>
                </a:r>
                <a:endParaRPr lang="en-US" altLang="zh-CN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zh-CN" altLang="en-US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92" y="957557"/>
                <a:ext cx="7829723" cy="3847207"/>
              </a:xfrm>
              <a:prstGeom prst="rect">
                <a:avLst/>
              </a:prstGeom>
              <a:blipFill>
                <a:blip r:embed="rId7"/>
                <a:stretch>
                  <a:fillRect l="-1712" t="-20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内容占位符 6"/>
              <p:cNvGraphicFramePr>
                <a:graphicFrameLocks/>
              </p:cNvGraphicFramePr>
              <p:nvPr>
                <p:extLst/>
              </p:nvPr>
            </p:nvGraphicFramePr>
            <p:xfrm>
              <a:off x="698071" y="4804764"/>
              <a:ext cx="7050390" cy="10307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1007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10078">
                      <a:extLst>
                        <a:ext uri="{9D8B030D-6E8A-4147-A177-3AD203B41FA5}">
                          <a16:colId xmlns:a16="http://schemas.microsoft.com/office/drawing/2014/main" val="2242121789"/>
                        </a:ext>
                      </a:extLst>
                    </a:gridCol>
                    <a:gridCol w="1410078">
                      <a:extLst>
                        <a:ext uri="{9D8B030D-6E8A-4147-A177-3AD203B41FA5}">
                          <a16:colId xmlns:a16="http://schemas.microsoft.com/office/drawing/2014/main" val="1756747125"/>
                        </a:ext>
                      </a:extLst>
                    </a:gridCol>
                    <a:gridCol w="1410078">
                      <a:extLst>
                        <a:ext uri="{9D8B030D-6E8A-4147-A177-3AD203B41FA5}">
                          <a16:colId xmlns:a16="http://schemas.microsoft.com/office/drawing/2014/main" val="411460680"/>
                        </a:ext>
                      </a:extLst>
                    </a:gridCol>
                    <a:gridCol w="1410078">
                      <a:extLst>
                        <a:ext uri="{9D8B030D-6E8A-4147-A177-3AD203B41FA5}">
                          <a16:colId xmlns:a16="http://schemas.microsoft.com/office/drawing/2014/main" val="2583206008"/>
                        </a:ext>
                      </a:extLst>
                    </a:gridCol>
                  </a:tblGrid>
                  <a:tr h="3906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Thickness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n-US" altLang="zh-CN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/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(18.6cm)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n-US" altLang="zh-CN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/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(22.3cm)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n-US" altLang="zh-CN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/>
                          <a:r>
                            <a:rPr lang="en-US" altLang="zh-CN" b="0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(27.9cm)</a:t>
                          </a:r>
                          <a:endParaRPr lang="zh-CN" altLang="en-US" b="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n-US" altLang="zh-CN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/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(37.2cm)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06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Ratio (%)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76.3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86.3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94.3</a:t>
                          </a:r>
                          <a:endParaRPr lang="zh-CN" altLang="en-US" b="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98.7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内容占位符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33000615"/>
                  </p:ext>
                </p:extLst>
              </p:nvPr>
            </p:nvGraphicFramePr>
            <p:xfrm>
              <a:off x="698071" y="4804764"/>
              <a:ext cx="7050390" cy="10307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1007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10078">
                      <a:extLst>
                        <a:ext uri="{9D8B030D-6E8A-4147-A177-3AD203B41FA5}">
                          <a16:colId xmlns:a16="http://schemas.microsoft.com/office/drawing/2014/main" val="2242121789"/>
                        </a:ext>
                      </a:extLst>
                    </a:gridCol>
                    <a:gridCol w="1410078">
                      <a:extLst>
                        <a:ext uri="{9D8B030D-6E8A-4147-A177-3AD203B41FA5}">
                          <a16:colId xmlns:a16="http://schemas.microsoft.com/office/drawing/2014/main" val="1756747125"/>
                        </a:ext>
                      </a:extLst>
                    </a:gridCol>
                    <a:gridCol w="1410078">
                      <a:extLst>
                        <a:ext uri="{9D8B030D-6E8A-4147-A177-3AD203B41FA5}">
                          <a16:colId xmlns:a16="http://schemas.microsoft.com/office/drawing/2014/main" val="411460680"/>
                        </a:ext>
                      </a:extLst>
                    </a:gridCol>
                    <a:gridCol w="1410078">
                      <a:extLst>
                        <a:ext uri="{9D8B030D-6E8A-4147-A177-3AD203B41FA5}">
                          <a16:colId xmlns:a16="http://schemas.microsoft.com/office/drawing/2014/main" val="2583206008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Thickness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00866" t="-4717" r="-301732" b="-726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00000" t="-4717" r="-200431" b="-726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301299" t="-4717" r="-101299" b="-726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399569" t="-4717" r="-862" b="-726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06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Ratio (%)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76.3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86.3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94.3</a:t>
                          </a:r>
                          <a:endParaRPr lang="zh-CN" altLang="en-US" b="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98.7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9026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D1CD-1E66-44C1-8CB3-9A0A8F551F60}" type="slidenum">
              <a:rPr lang="zh-CN" altLang="en-US" sz="1600" b="1" smtClean="0">
                <a:solidFill>
                  <a:schemeClr val="tx1"/>
                </a:solidFill>
              </a:rPr>
              <a:t>22</a:t>
            </a:fld>
            <a:endParaRPr lang="zh-CN" altLang="en-US" sz="1600" b="1" dirty="0">
              <a:solidFill>
                <a:schemeClr val="tx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2A34547-2448-48B5-9B62-E2E5C8F8B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5004"/>
            <a:ext cx="12191999" cy="84579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E5F478-B718-42FC-9948-84140C1F9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722470"/>
            <a:ext cx="12192000" cy="13553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243603B-F613-473C-B935-10205AF9BF31}"/>
              </a:ext>
            </a:extLst>
          </p:cNvPr>
          <p:cNvSpPr txBox="1"/>
          <p:nvPr/>
        </p:nvSpPr>
        <p:spPr>
          <a:xfrm>
            <a:off x="557964" y="18759"/>
            <a:ext cx="11583828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ECAL </a:t>
            </a:r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Design —— Crystal </a:t>
            </a:r>
            <a:r>
              <a:rPr lang="en-US" altLang="zh-CN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Size Design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94907" y="816856"/>
                <a:ext cx="7496175" cy="2996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sz="3200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End face size</a:t>
                </a:r>
              </a:p>
              <a:p>
                <a:pPr marL="971550" lvl="1" indent="-514350" algn="just">
                  <a:buFont typeface="Wingdings" panose="05000000000000000000" pitchFamily="2" charset="2"/>
                  <a:buChar char="Ø"/>
                </a:pPr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minimum angle between the two </a:t>
                </a:r>
                <a14:m>
                  <m:oMath xmlns:m="http://schemas.openxmlformats.org/officeDocument/2006/math">
                    <m:r>
                      <a:rPr lang="zh-CN" alt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𝜸</m:t>
                    </m:r>
                  </m:oMath>
                </a14:m>
                <a:r>
                  <a:rPr lang="en-US" altLang="zh-CN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produced by the decay </a:t>
                </a:r>
                <a:r>
                  <a:rPr lang="en-US" altLang="zh-CN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zh-CN" altLang="en-US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zh-CN" altLang="en-US" sz="24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decreases with the increase of the energy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zh-CN" alt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altLang="zh-CN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71550" lvl="1" indent="-514350" algn="just">
                  <a:buFont typeface="Wingdings" panose="05000000000000000000" pitchFamily="2" charset="2"/>
                  <a:buChar char="Ø"/>
                </a:pPr>
                <a:endParaRPr lang="en-US" altLang="zh-CN" sz="10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71550" lvl="1" indent="-514350" algn="just">
                  <a:buFont typeface="Wingdings" panose="05000000000000000000" pitchFamily="2" charset="2"/>
                  <a:buChar char="Ø"/>
                </a:pPr>
                <a:r>
                  <a:rPr lang="en-US" altLang="zh-CN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For 1.5GeV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zh-CN" alt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the </a:t>
                </a:r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minimum </a:t>
                </a:r>
                <a:r>
                  <a:rPr lang="en-US" altLang="zh-CN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angle is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e>
                      <m:sup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altLang="zh-CN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which require the end face size is not greater than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altLang="zh-CN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07" y="816856"/>
                <a:ext cx="7496175" cy="2996333"/>
              </a:xfrm>
              <a:prstGeom prst="rect">
                <a:avLst/>
              </a:prstGeom>
              <a:blipFill>
                <a:blip r:embed="rId5"/>
                <a:stretch>
                  <a:fillRect l="-1871" t="-2642" r="-1221" b="-36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内容占位符 5">
            <a:extLst>
              <a:ext uri="{FF2B5EF4-FFF2-40B4-BE49-F238E27FC236}">
                <a16:creationId xmlns:a16="http://schemas.microsoft.com/office/drawing/2014/main" id="{A97893B7-59E8-4741-B0AC-CADF3D1D12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7685990" y="816856"/>
            <a:ext cx="4278341" cy="2666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A0A3DCD-82E9-4800-9DA3-AA100CB1986C}"/>
                  </a:ext>
                </a:extLst>
              </p:cNvPr>
              <p:cNvSpPr txBox="1"/>
              <p:nvPr/>
            </p:nvSpPr>
            <p:spPr>
              <a:xfrm>
                <a:off x="6909845" y="1193717"/>
                <a:ext cx="6533594" cy="1194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 sz="160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600">
                              <a:latin typeface="Cambria Math" panose="02040503050406030204" pitchFamily="18" charset="0"/>
                            </a:rPr>
                            <m:t>min</m:t>
                          </m:r>
                        </m:sub>
                      </m:sSub>
                      <m:r>
                        <a:rPr lang="en-US" altLang="zh-CN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1600">
                          <a:latin typeface="Cambria Math" panose="02040503050406030204" pitchFamily="18" charset="0"/>
                        </a:rPr>
                        <m:t>ArcCos</m:t>
                      </m:r>
                      <m:r>
                        <a:rPr lang="en-US" altLang="zh-CN" sz="1600">
                          <a:latin typeface="Cambria Math" panose="02040503050406030204" pitchFamily="18" charset="0"/>
                        </a:rPr>
                        <m:t>(1−2</m:t>
                      </m:r>
                      <m:sSup>
                        <m:sSup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e>
                                <m:sub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CN" sz="16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6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1600" dirty="0"/>
              </a:p>
              <a:p>
                <a:r>
                  <a:rPr lang="en-US" altLang="zh-CN" sz="1600" dirty="0"/>
                  <a:t>                  </a:t>
                </a:r>
                <a:r>
                  <a:rPr lang="en-US" altLang="zh-CN" sz="1600" dirty="0" smtClean="0"/>
                  <a:t>                       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>
                        <a:latin typeface="Cambria Math" panose="02040503050406030204" pitchFamily="18" charset="0"/>
                      </a:rPr>
                      <m:t>ArcCos</m:t>
                    </m:r>
                    <m:r>
                      <a:rPr lang="en-US" altLang="zh-CN" sz="1600">
                        <a:latin typeface="Cambria Math" panose="02040503050406030204" pitchFamily="18" charset="0"/>
                      </a:rPr>
                      <m:t>(1−2</m:t>
                    </m:r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16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16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kin</m:t>
                                </m:r>
                              </m:sub>
                            </m:sSub>
                          </m:den>
                        </m:f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6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160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A0A3DCD-82E9-4800-9DA3-AA100CB19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845" y="1193717"/>
                <a:ext cx="6533594" cy="11940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13"/>
              <p:cNvSpPr txBox="1">
                <a:spLocks noChangeArrowheads="1"/>
              </p:cNvSpPr>
              <p:nvPr/>
            </p:nvSpPr>
            <p:spPr bwMode="auto">
              <a:xfrm>
                <a:off x="8053087" y="3396794"/>
                <a:ext cx="385822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2000" dirty="0" smtClean="0">
                    <a:solidFill>
                      <a:srgbClr val="00B0F0"/>
                    </a:solidFill>
                  </a:rPr>
                  <a:t>Minimum opening angle 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zh-CN" altLang="en-US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zh-CN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000" dirty="0" smtClean="0">
                    <a:solidFill>
                      <a:srgbClr val="00B0F0"/>
                    </a:solidFill>
                    <a:cs typeface="Arial" panose="020B0604020202020204" pitchFamily="34" charset="0"/>
                  </a:rPr>
                  <a:t>  </a:t>
                </a:r>
                <a:endParaRPr lang="zh-CN" altLang="en-US" sz="2000" dirty="0">
                  <a:solidFill>
                    <a:srgbClr val="00B0F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53087" y="3396794"/>
                <a:ext cx="3858225" cy="400110"/>
              </a:xfrm>
              <a:prstGeom prst="rect">
                <a:avLst/>
              </a:prstGeom>
              <a:blipFill>
                <a:blip r:embed="rId8"/>
                <a:stretch>
                  <a:fillRect t="-6061" b="-272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/>
          <p:cNvPicPr/>
          <p:nvPr/>
        </p:nvPicPr>
        <p:blipFill>
          <a:blip r:embed="rId9"/>
          <a:stretch>
            <a:fillRect/>
          </a:stretch>
        </p:blipFill>
        <p:spPr>
          <a:xfrm>
            <a:off x="909656" y="3796904"/>
            <a:ext cx="3785436" cy="2833394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10"/>
          <a:stretch>
            <a:fillRect/>
          </a:stretch>
        </p:blipFill>
        <p:spPr>
          <a:xfrm>
            <a:off x="5157097" y="3796904"/>
            <a:ext cx="3712269" cy="278892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8946017" y="4561726"/>
            <a:ext cx="3124315" cy="125928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8924766" y="4679207"/>
                <a:ext cx="3267234" cy="1022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ea typeface="黑体" panose="02010609060101010101" pitchFamily="49" charset="-122"/>
                    <a:cs typeface="Arial" panose="020B0604020202020204" pitchFamily="34" charset="0"/>
                  </a:rPr>
                  <a:t>T</a:t>
                </a:r>
                <a:r>
                  <a:rPr lang="en-US" altLang="zh-CN" sz="2000" dirty="0" smtClean="0">
                    <a:latin typeface="Arial" panose="020B0604020202020204" pitchFamily="34" charset="0"/>
                    <a:ea typeface="黑体" panose="02010609060101010101" pitchFamily="49" charset="-122"/>
                    <a:cs typeface="Arial" panose="020B0604020202020204" pitchFamily="34" charset="0"/>
                  </a:rPr>
                  <a:t>he </a:t>
                </a:r>
                <a:r>
                  <a:rPr lang="en-US" altLang="zh-CN" sz="2000" dirty="0">
                    <a:latin typeface="Arial" panose="020B0604020202020204" pitchFamily="34" charset="0"/>
                    <a:ea typeface="黑体" panose="02010609060101010101" pitchFamily="49" charset="-122"/>
                    <a:cs typeface="Arial" panose="020B0604020202020204" pitchFamily="34" charset="0"/>
                  </a:rPr>
                  <a:t>cell size of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𝟓</m:t>
                    </m:r>
                    <m:r>
                      <a:rPr lang="en-US" altLang="zh-CN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sSup>
                      <m:sSupPr>
                        <m:ctrlP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000" dirty="0" smtClean="0">
                    <a:latin typeface="Arial" panose="020B0604020202020204" pitchFamily="34" charset="0"/>
                    <a:ea typeface="黑体" panose="02010609060101010101" pitchFamily="49" charset="-122"/>
                    <a:cs typeface="Arial" panose="020B0604020202020204" pitchFamily="34" charset="0"/>
                  </a:rPr>
                  <a:t> can </a:t>
                </a:r>
                <a:r>
                  <a:rPr lang="en-US" altLang="zh-CN" sz="2000" dirty="0">
                    <a:latin typeface="Arial" panose="020B0604020202020204" pitchFamily="34" charset="0"/>
                    <a:ea typeface="黑体" panose="02010609060101010101" pitchFamily="49" charset="-122"/>
                    <a:cs typeface="Arial" panose="020B0604020202020204" pitchFamily="34" charset="0"/>
                  </a:rPr>
                  <a:t>meet the </a:t>
                </a:r>
                <a:r>
                  <a:rPr lang="en-US" altLang="zh-CN" sz="2000" dirty="0" smtClean="0">
                    <a:latin typeface="Arial" panose="020B0604020202020204" pitchFamily="34" charset="0"/>
                    <a:ea typeface="黑体" panose="02010609060101010101" pitchFamily="49" charset="-122"/>
                    <a:cs typeface="Arial" panose="020B0604020202020204" pitchFamily="34" charset="0"/>
                  </a:rPr>
                  <a:t>performance </a:t>
                </a:r>
                <a:r>
                  <a:rPr lang="en-US" altLang="zh-CN" sz="2000" dirty="0">
                    <a:latin typeface="Arial" panose="020B0604020202020204" pitchFamily="34" charset="0"/>
                    <a:ea typeface="黑体" panose="02010609060101010101" pitchFamily="49" charset="-122"/>
                    <a:cs typeface="Arial" panose="020B0604020202020204" pitchFamily="34" charset="0"/>
                  </a:rPr>
                  <a:t>requirement well.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4766" y="4679207"/>
                <a:ext cx="3267234" cy="1022652"/>
              </a:xfrm>
              <a:prstGeom prst="rect">
                <a:avLst/>
              </a:prstGeom>
              <a:blipFill>
                <a:blip r:embed="rId11"/>
                <a:stretch>
                  <a:fillRect l="-187" t="-2395" r="-2052" b="-10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173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D1CD-1E66-44C1-8CB3-9A0A8F551F60}" type="slidenum">
              <a:rPr lang="zh-CN" altLang="en-US" sz="1600" b="1" smtClean="0">
                <a:solidFill>
                  <a:schemeClr val="tx1"/>
                </a:solidFill>
              </a:rPr>
              <a:t>23</a:t>
            </a:fld>
            <a:endParaRPr lang="zh-CN" altLang="en-US" sz="1600" b="1" dirty="0">
              <a:solidFill>
                <a:schemeClr val="tx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2A34547-2448-48B5-9B62-E2E5C8F8B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5004"/>
            <a:ext cx="12191999" cy="84579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E5F478-B718-42FC-9948-84140C1F9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722470"/>
            <a:ext cx="12192000" cy="13553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243603B-F613-473C-B935-10205AF9BF31}"/>
              </a:ext>
            </a:extLst>
          </p:cNvPr>
          <p:cNvSpPr txBox="1"/>
          <p:nvPr/>
        </p:nvSpPr>
        <p:spPr>
          <a:xfrm>
            <a:off x="557964" y="18759"/>
            <a:ext cx="11583828" cy="73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Nonnegative </a:t>
            </a:r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Least Square (NNLS)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512" y="1288691"/>
            <a:ext cx="6173607" cy="45042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867" y="2104978"/>
            <a:ext cx="4608591" cy="257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42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D1CD-1E66-44C1-8CB3-9A0A8F551F60}" type="slidenum">
              <a:rPr lang="zh-CN" altLang="en-US" sz="1600" b="1" smtClean="0">
                <a:solidFill>
                  <a:schemeClr val="tx1"/>
                </a:solidFill>
              </a:rPr>
              <a:t>3</a:t>
            </a:fld>
            <a:endParaRPr lang="zh-CN" altLang="en-US" sz="1600" b="1" dirty="0">
              <a:solidFill>
                <a:schemeClr val="tx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2A34547-2448-48B5-9B62-E2E5C8F8B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5004"/>
            <a:ext cx="12191999" cy="84579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E5F478-B718-42FC-9948-84140C1F9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722470"/>
            <a:ext cx="12192000" cy="13553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243603B-F613-473C-B935-10205AF9BF31}"/>
              </a:ext>
            </a:extLst>
          </p:cNvPr>
          <p:cNvSpPr txBox="1"/>
          <p:nvPr/>
        </p:nvSpPr>
        <p:spPr>
          <a:xfrm>
            <a:off x="778158" y="37214"/>
            <a:ext cx="54511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Research Background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617636" y="892483"/>
                <a:ext cx="10956723" cy="1758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sz="2800" b="1" dirty="0" smtClean="0">
                    <a:solidFill>
                      <a:srgbClr val="00B05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Super Tau-Charm Facility (STCF</a:t>
                </a:r>
                <a:r>
                  <a:rPr lang="en-US" altLang="zh-CN" sz="2800" b="1" dirty="0">
                    <a:solidFill>
                      <a:srgbClr val="00B05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) is the next generation electron-positron collider experiment after BEPCII/BESIII </a:t>
                </a:r>
                <a:endParaRPr lang="en-US" altLang="zh-CN" sz="2800" b="1" dirty="0" smtClean="0">
                  <a:solidFill>
                    <a:srgbClr val="00B05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altLang="zh-CN" sz="2600" dirty="0" smtClean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High </a:t>
                </a:r>
                <a:r>
                  <a:rPr lang="en-US" altLang="zh-CN" sz="26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luminosity</a:t>
                </a:r>
                <a:r>
                  <a:rPr lang="zh-CN" altLang="en-US" sz="2600" dirty="0" smtClean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：</a:t>
                </a:r>
                <a:r>
                  <a:rPr lang="en-US" altLang="zh-CN" sz="2600" dirty="0" smtClean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beyond 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effectLst/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0.5×</m:t>
                    </m:r>
                    <m:sSup>
                      <m:sSup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0" i="1">
                            <a:effectLst/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600" b="0" i="1">
                            <a:effectLst/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35</m:t>
                        </m:r>
                      </m:sup>
                    </m:sSup>
                    <m:sSup>
                      <m:sSup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0" i="1">
                            <a:effectLst/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altLang="zh-CN" sz="2600" b="0" i="1">
                            <a:effectLst/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−2</m:t>
                        </m:r>
                      </m:sup>
                    </m:sSup>
                    <m:r>
                      <a:rPr lang="en-US" altLang="zh-CN" sz="2600" b="0" i="1">
                        <a:effectLst/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0" i="1">
                            <a:effectLst/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CN" sz="2600" b="0" i="1">
                            <a:effectLst/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sz="2600" dirty="0">
                    <a:effectLst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@</a:t>
                </a:r>
                <a:r>
                  <a:rPr lang="en-US" altLang="zh-CN" sz="2600" dirty="0" smtClean="0">
                    <a:effectLst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4GeV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altLang="zh-CN" sz="2600" dirty="0" smtClean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Wide </a:t>
                </a:r>
                <a:r>
                  <a:rPr lang="en-US" altLang="zh-CN" sz="26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energy region</a:t>
                </a:r>
                <a:r>
                  <a:rPr lang="zh-CN" altLang="en-US" sz="2600" dirty="0" smtClean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：</a:t>
                </a:r>
                <a:r>
                  <a:rPr lang="en-US" altLang="zh-CN" sz="26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center-of-mass energy range of 2~7 GeV</a:t>
                </a: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36" y="892483"/>
                <a:ext cx="10956723" cy="1758815"/>
              </a:xfrm>
              <a:prstGeom prst="rect">
                <a:avLst/>
              </a:prstGeom>
              <a:blipFill>
                <a:blip r:embed="rId5"/>
                <a:stretch>
                  <a:fillRect l="-945" t="-3460" b="-79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/>
          <a:srcRect l="5029" r="2672"/>
          <a:stretch/>
        </p:blipFill>
        <p:spPr>
          <a:xfrm>
            <a:off x="942750" y="2749877"/>
            <a:ext cx="3967578" cy="36054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8788" y="2712990"/>
            <a:ext cx="4163623" cy="3642365"/>
          </a:xfrm>
          <a:prstGeom prst="rect">
            <a:avLst/>
          </a:prstGeom>
        </p:spPr>
      </p:pic>
      <p:cxnSp>
        <p:nvCxnSpPr>
          <p:cNvPr id="15" name="直接箭头连接符 14"/>
          <p:cNvCxnSpPr/>
          <p:nvPr/>
        </p:nvCxnSpPr>
        <p:spPr>
          <a:xfrm flipH="1" flipV="1">
            <a:off x="4041648" y="3145536"/>
            <a:ext cx="2880360" cy="3840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2761697" y="5365540"/>
            <a:ext cx="29578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Symmetrical design </a:t>
            </a:r>
          </a:p>
          <a:p>
            <a:r>
              <a:rPr lang="en-US" altLang="zh-CN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dual storage ring</a:t>
            </a:r>
            <a:endParaRPr lang="zh-CN" altLang="en-US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48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D1CD-1E66-44C1-8CB3-9A0A8F551F60}" type="slidenum">
              <a:rPr lang="zh-CN" altLang="en-US" sz="1600" b="1" smtClean="0">
                <a:solidFill>
                  <a:schemeClr val="tx1"/>
                </a:solidFill>
              </a:rPr>
              <a:t>4</a:t>
            </a:fld>
            <a:endParaRPr lang="zh-CN" altLang="en-US" sz="1600" b="1" dirty="0">
              <a:solidFill>
                <a:schemeClr val="tx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2A34547-2448-48B5-9B62-E2E5C8F8B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5004"/>
            <a:ext cx="12191999" cy="84579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E5F478-B718-42FC-9948-84140C1F9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722470"/>
            <a:ext cx="12192000" cy="13553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243603B-F613-473C-B935-10205AF9BF31}"/>
              </a:ext>
            </a:extLst>
          </p:cNvPr>
          <p:cNvSpPr txBox="1"/>
          <p:nvPr/>
        </p:nvSpPr>
        <p:spPr>
          <a:xfrm>
            <a:off x="778158" y="37214"/>
            <a:ext cx="10843866" cy="73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Research </a:t>
            </a:r>
            <a:r>
              <a:rPr lang="en-US" altLang="zh-CN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Background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6319" y="845231"/>
            <a:ext cx="1095672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l"/>
            </a:pPr>
            <a:r>
              <a:rPr lang="en-US" altLang="zh-CN" sz="2800" b="1" dirty="0" smtClean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smtClean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Design goals of Electromagnetic Calorimeter (ECAL)</a:t>
            </a:r>
          </a:p>
          <a:p>
            <a:pPr marL="914400" lvl="1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High precision </a:t>
            </a:r>
          </a:p>
          <a:p>
            <a:pPr marL="914400" lvl="1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Fast time response</a:t>
            </a:r>
            <a:endParaRPr lang="en-US" altLang="zh-CN" sz="28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790120" y="2078007"/>
            <a:ext cx="4436250" cy="4178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STCF ECAL Requirements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2" indent="-3429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Luminosity</a:t>
            </a:r>
          </a:p>
          <a:p>
            <a:pPr marL="457200" lvl="2">
              <a:spcBef>
                <a:spcPts val="500"/>
              </a:spcBef>
            </a:pP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High event rate </a:t>
            </a:r>
            <a:r>
              <a:rPr lang="en-US" altLang="zh-C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(400kHz) </a:t>
            </a:r>
          </a:p>
          <a:p>
            <a:pPr marL="457200" lvl="2">
              <a:spcBef>
                <a:spcPts val="500"/>
              </a:spcBef>
            </a:pPr>
            <a:r>
              <a:rPr lang="en-US" altLang="zh-C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altLang="zh-C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Extremely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zh-C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igh background </a:t>
            </a:r>
            <a:endParaRPr lang="en-US" altLang="zh-CN" sz="2000" dirty="0" smtClean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800100" lvl="1" indent="-3429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Energy resolution</a:t>
            </a:r>
          </a:p>
          <a:p>
            <a:pPr>
              <a:spcBef>
                <a:spcPts val="500"/>
              </a:spcBef>
            </a:pPr>
            <a:r>
              <a:rPr lang="en-US" altLang="zh-CN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             Better than </a:t>
            </a:r>
            <a:r>
              <a:rPr lang="en-US" altLang="zh-CN" sz="20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2.5% @1 GeV</a:t>
            </a:r>
            <a:endParaRPr lang="en-US" altLang="zh-CN" sz="2000" dirty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800100" lvl="1" indent="-3429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Position resolution</a:t>
            </a:r>
          </a:p>
          <a:p>
            <a:pPr lvl="1">
              <a:spcBef>
                <a:spcPts val="500"/>
              </a:spcBef>
            </a:pP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     Better than </a:t>
            </a:r>
            <a:r>
              <a:rPr lang="en-US" altLang="zh-CN" sz="20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 mm @1 GeV</a:t>
            </a:r>
            <a:endParaRPr lang="en-US" altLang="zh-CN" sz="2000" dirty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800100" lvl="1" indent="-3429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Time resolution</a:t>
            </a:r>
          </a:p>
          <a:p>
            <a:pPr lvl="1">
              <a:spcBef>
                <a:spcPts val="500"/>
              </a:spcBef>
            </a:pP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     Better than </a:t>
            </a:r>
            <a:r>
              <a:rPr lang="en-US" altLang="zh-CN" sz="20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300 </a:t>
            </a:r>
            <a:r>
              <a:rPr lang="en-US" altLang="zh-CN" sz="2000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ps</a:t>
            </a:r>
            <a:r>
              <a:rPr lang="en-US" altLang="zh-CN" sz="20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@1 GeV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4421190-913B-404E-A1B3-BFE2F5B887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158" y="2544403"/>
            <a:ext cx="5168735" cy="3506844"/>
          </a:xfrm>
          <a:prstGeom prst="rect">
            <a:avLst/>
          </a:prstGeom>
        </p:spPr>
      </p:pic>
      <p:sp>
        <p:nvSpPr>
          <p:cNvPr id="13" name="文本框 13"/>
          <p:cNvSpPr txBox="1">
            <a:spLocks noChangeArrowheads="1"/>
          </p:cNvSpPr>
          <p:nvPr/>
        </p:nvSpPr>
        <p:spPr bwMode="auto">
          <a:xfrm>
            <a:off x="1433412" y="6121808"/>
            <a:ext cx="3858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zh-CN" sz="2000" dirty="0" smtClean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en-US" altLang="zh-CN" sz="2000" dirty="0" smtClean="0">
                <a:solidFill>
                  <a:srgbClr val="00B0F0"/>
                </a:solidFill>
                <a:cs typeface="Arial" panose="020B0604020202020204" pitchFamily="34" charset="0"/>
              </a:rPr>
              <a:t>Energy distribution for photons </a:t>
            </a:r>
            <a:endParaRPr lang="zh-CN" altLang="en-US" sz="2000" dirty="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79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D1CD-1E66-44C1-8CB3-9A0A8F551F60}" type="slidenum">
              <a:rPr lang="zh-CN" altLang="en-US" sz="1600" b="1" smtClean="0">
                <a:solidFill>
                  <a:schemeClr val="tx1"/>
                </a:solidFill>
              </a:rPr>
              <a:t>5</a:t>
            </a:fld>
            <a:endParaRPr lang="zh-CN" altLang="en-US" sz="1600" b="1" dirty="0">
              <a:solidFill>
                <a:schemeClr val="tx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2A34547-2448-48B5-9B62-E2E5C8F8B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5004"/>
            <a:ext cx="12191999" cy="84579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E5F478-B718-42FC-9948-84140C1F9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722470"/>
            <a:ext cx="12192000" cy="13553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243603B-F613-473C-B935-10205AF9BF31}"/>
              </a:ext>
            </a:extLst>
          </p:cNvPr>
          <p:cNvSpPr txBox="1"/>
          <p:nvPr/>
        </p:nvSpPr>
        <p:spPr>
          <a:xfrm>
            <a:off x="557964" y="18759"/>
            <a:ext cx="11583828" cy="73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ECAL Design —— Geometry Model 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/>
          <p:nvPr/>
        </p:nvPicPr>
        <p:blipFill>
          <a:blip r:embed="rId5"/>
          <a:stretch>
            <a:fillRect/>
          </a:stretch>
        </p:blipFill>
        <p:spPr>
          <a:xfrm>
            <a:off x="7262078" y="836010"/>
            <a:ext cx="4439568" cy="273733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579" y="3331029"/>
            <a:ext cx="3260913" cy="3148992"/>
          </a:xfrm>
          <a:prstGeom prst="rect">
            <a:avLst/>
          </a:prstGeom>
        </p:spPr>
      </p:pic>
      <p:sp>
        <p:nvSpPr>
          <p:cNvPr id="18" name="左箭头 17"/>
          <p:cNvSpPr/>
          <p:nvPr/>
        </p:nvSpPr>
        <p:spPr>
          <a:xfrm rot="10800000">
            <a:off x="4144643" y="4817267"/>
            <a:ext cx="3278240" cy="2213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5156383" y="4412223"/>
            <a:ext cx="1399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Defocus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280643" y="5055614"/>
            <a:ext cx="34383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Defocus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operation </a:t>
            </a:r>
            <a:r>
              <a:rPr lang="en-US" altLang="zh-CN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completely avoids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 particles passing directly between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crystals.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1" name="图片 20"/>
          <p:cNvPicPr/>
          <p:nvPr/>
        </p:nvPicPr>
        <p:blipFill>
          <a:blip r:embed="rId7"/>
          <a:stretch>
            <a:fillRect/>
          </a:stretch>
        </p:blipFill>
        <p:spPr>
          <a:xfrm>
            <a:off x="7740465" y="3605300"/>
            <a:ext cx="4405462" cy="2792546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7032612" y="6109578"/>
            <a:ext cx="27496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7030A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Visualized </a:t>
            </a:r>
            <a:r>
              <a:rPr lang="en-US" altLang="zh-CN" sz="2000" dirty="0">
                <a:solidFill>
                  <a:srgbClr val="7030A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by </a:t>
            </a:r>
            <a:r>
              <a:rPr lang="en-US" altLang="zh-CN" sz="2000" dirty="0" smtClean="0">
                <a:solidFill>
                  <a:srgbClr val="7030A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DD4Hep</a:t>
            </a:r>
            <a:endParaRPr lang="zh-CN" altLang="en-US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559340" y="1385017"/>
                <a:ext cx="6073915" cy="187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Barrel: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51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×132=6732</m:t>
                    </m:r>
                  </m:oMath>
                </a14:m>
                <a:endParaRPr lang="en-US" altLang="zh-CN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endParaRPr lang="en-US" altLang="zh-CN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Endcap: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85+102+136</m:t>
                        </m:r>
                      </m:e>
                    </m:d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=969</m:t>
                    </m:r>
                  </m:oMath>
                </a14:m>
                <a:endParaRPr lang="en-US" altLang="zh-CN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endParaRPr lang="en-US" altLang="zh-CN" sz="1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altLang="zh-CN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efocus operation is applied to both 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</m:oMath>
                </a14:m>
                <a:r>
                  <a:rPr lang="en-US" altLang="zh-CN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-directions and 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</m:oMath>
                </a14:m>
                <a:r>
                  <a:rPr lang="en-US" altLang="zh-CN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-directions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40" y="1385017"/>
                <a:ext cx="6073915" cy="1877437"/>
              </a:xfrm>
              <a:prstGeom prst="rect">
                <a:avLst/>
              </a:prstGeom>
              <a:blipFill>
                <a:blip r:embed="rId8"/>
                <a:stretch>
                  <a:fillRect l="-1406" t="-2273" r="-904" b="-6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/>
          <p:cNvSpPr txBox="1"/>
          <p:nvPr/>
        </p:nvSpPr>
        <p:spPr>
          <a:xfrm>
            <a:off x="136050" y="862878"/>
            <a:ext cx="10775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absorption calorimeter</a:t>
            </a:r>
          </a:p>
        </p:txBody>
      </p:sp>
    </p:spTree>
    <p:extLst>
      <p:ext uri="{BB962C8B-B14F-4D97-AF65-F5344CB8AC3E}">
        <p14:creationId xmlns:p14="http://schemas.microsoft.com/office/powerpoint/2010/main" val="9383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D1CD-1E66-44C1-8CB3-9A0A8F551F60}" type="slidenum">
              <a:rPr lang="zh-CN" altLang="en-US" sz="1600" b="1" smtClean="0">
                <a:solidFill>
                  <a:schemeClr val="tx1"/>
                </a:solidFill>
              </a:rPr>
              <a:t>6</a:t>
            </a:fld>
            <a:endParaRPr lang="zh-CN" altLang="en-US" sz="1600" b="1" dirty="0">
              <a:solidFill>
                <a:schemeClr val="tx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2A34547-2448-48B5-9B62-E2E5C8F8B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5004"/>
            <a:ext cx="12191999" cy="84579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E5F478-B718-42FC-9948-84140C1F9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722470"/>
            <a:ext cx="12192000" cy="13553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243603B-F613-473C-B935-10205AF9BF31}"/>
              </a:ext>
            </a:extLst>
          </p:cNvPr>
          <p:cNvSpPr txBox="1"/>
          <p:nvPr/>
        </p:nvSpPr>
        <p:spPr>
          <a:xfrm>
            <a:off x="557964" y="18759"/>
            <a:ext cx="11583828" cy="73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ECAL Design —— Sensitive Unit 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6050" y="862878"/>
            <a:ext cx="107757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it-IT" altLang="zh-CN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Pure </a:t>
            </a:r>
            <a:r>
              <a:rPr lang="it-IT" altLang="zh-CN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CsI crystal + APD photo-device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32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图片 14"/>
          <p:cNvPicPr/>
          <p:nvPr/>
        </p:nvPicPr>
        <p:blipFill>
          <a:blip r:embed="rId5"/>
          <a:stretch>
            <a:fillRect/>
          </a:stretch>
        </p:blipFill>
        <p:spPr>
          <a:xfrm>
            <a:off x="8191364" y="1198368"/>
            <a:ext cx="2375026" cy="1727492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 flipH="1">
            <a:off x="10243610" y="1259421"/>
            <a:ext cx="737040" cy="30733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0969731" y="1091492"/>
            <a:ext cx="820170" cy="38879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APD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>
            <a:off x="8166775" y="1601721"/>
            <a:ext cx="995851" cy="25854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7334311" y="1407322"/>
            <a:ext cx="820170" cy="38879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pCsI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/>
              <p:cNvSpPr txBox="1"/>
              <p:nvPr/>
            </p:nvSpPr>
            <p:spPr>
              <a:xfrm>
                <a:off x="794418" y="1567307"/>
                <a:ext cx="4838374" cy="2321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u"/>
                </a:pPr>
                <a:r>
                  <a:rPr lang="en-US" altLang="zh-CN" sz="2400" dirty="0" smtClean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Crystal Size:</a:t>
                </a:r>
                <a:endParaRPr lang="en-US" altLang="zh-CN" sz="2400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800100" lvl="2" indent="-342900">
                  <a:spcBef>
                    <a:spcPts val="50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C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Total radiation length</a:t>
                </a:r>
              </a:p>
              <a:p>
                <a:pPr marL="457200" lvl="2">
                  <a:spcBef>
                    <a:spcPts val="500"/>
                  </a:spcBef>
                </a:pPr>
                <a:r>
                  <a:rPr lang="en-US" altLang="zh-C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:r>
                  <a:rPr lang="en-US" altLang="zh-CN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(28 cm)</a:t>
                </a:r>
                <a:endParaRPr lang="en-US" altLang="zh-CN" sz="2000" dirty="0" smtClean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marL="800100" lvl="1" indent="-342900">
                  <a:spcBef>
                    <a:spcPts val="50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CN" sz="2000" dirty="0" smtClean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End face size</a:t>
                </a:r>
              </a:p>
              <a:p>
                <a:pPr>
                  <a:spcBef>
                    <a:spcPts val="500"/>
                  </a:spcBef>
                </a:pPr>
                <a:r>
                  <a:rPr lang="en-US" altLang="zh-CN" sz="2000" dirty="0" smtClean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             front end: </a:t>
                </a:r>
                <a:r>
                  <a:rPr lang="en-US" altLang="zh-CN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~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5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×5 </m:t>
                    </m:r>
                    <m:sSup>
                      <m:sSupPr>
                        <m:ctrlP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2000" dirty="0" smtClean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>
                  <a:spcBef>
                    <a:spcPts val="500"/>
                  </a:spcBef>
                </a:pPr>
                <a:r>
                  <a:rPr lang="en-US" altLang="zh-CN" sz="2000" dirty="0" smtClean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             back end: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~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6.</m:t>
                    </m:r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5</m:t>
                    </m:r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6.</m:t>
                    </m:r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5 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2000" dirty="0" smtClean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文本框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18" y="1567307"/>
                <a:ext cx="4838374" cy="2321148"/>
              </a:xfrm>
              <a:prstGeom prst="rect">
                <a:avLst/>
              </a:prstGeom>
              <a:blipFill>
                <a:blip r:embed="rId6"/>
                <a:stretch>
                  <a:fillRect l="-1637" t="-2100" b="-39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文本框 13"/>
          <p:cNvSpPr txBox="1">
            <a:spLocks noChangeArrowheads="1"/>
          </p:cNvSpPr>
          <p:nvPr/>
        </p:nvSpPr>
        <p:spPr bwMode="auto">
          <a:xfrm>
            <a:off x="7589118" y="2893734"/>
            <a:ext cx="3858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zh-CN" sz="2000" dirty="0" smtClean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en-US" altLang="zh-CN" sz="2000" dirty="0" smtClean="0">
                <a:solidFill>
                  <a:srgbClr val="00B0F0"/>
                </a:solidFill>
                <a:cs typeface="Arial" panose="020B0604020202020204" pitchFamily="34" charset="0"/>
              </a:rPr>
              <a:t>ECAL </a:t>
            </a:r>
            <a:r>
              <a:rPr lang="en-US" altLang="zh-CN" sz="2000" dirty="0" err="1" smtClean="0">
                <a:solidFill>
                  <a:srgbClr val="00B0F0"/>
                </a:solidFill>
                <a:cs typeface="Arial" panose="020B0604020202020204" pitchFamily="34" charset="0"/>
              </a:rPr>
              <a:t>pCsI</a:t>
            </a:r>
            <a:r>
              <a:rPr lang="en-US" altLang="zh-CN" sz="2000" dirty="0" smtClean="0">
                <a:solidFill>
                  <a:srgbClr val="00B0F0"/>
                </a:solidFill>
                <a:cs typeface="Arial" panose="020B0604020202020204" pitchFamily="34" charset="0"/>
              </a:rPr>
              <a:t> crystal unit  </a:t>
            </a:r>
            <a:endParaRPr lang="zh-CN" altLang="en-US" sz="2000" dirty="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3999" y="3371952"/>
            <a:ext cx="3532442" cy="3027968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94418" y="4539205"/>
            <a:ext cx="5501868" cy="1205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Wrapping and support materials:</a:t>
            </a:r>
          </a:p>
          <a:p>
            <a:pPr marL="800100" lvl="2" indent="-3429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Carbon fiber: 200 um  </a:t>
            </a:r>
          </a:p>
          <a:p>
            <a:pPr marL="800100" lvl="2" indent="-3429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Teflon film : 150um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837683" y="4954148"/>
            <a:ext cx="4000899" cy="7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2" indent="-3429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 film : 75 um  </a:t>
            </a:r>
          </a:p>
          <a:p>
            <a:pPr marL="800100" lvl="2" indent="-3429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Polyethylene film : 75um</a:t>
            </a:r>
          </a:p>
        </p:txBody>
      </p:sp>
    </p:spTree>
    <p:extLst>
      <p:ext uri="{BB962C8B-B14F-4D97-AF65-F5344CB8AC3E}">
        <p14:creationId xmlns:p14="http://schemas.microsoft.com/office/powerpoint/2010/main" val="345061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D1CD-1E66-44C1-8CB3-9A0A8F551F60}" type="slidenum">
              <a:rPr lang="zh-CN" altLang="en-US" sz="1600" b="1" smtClean="0">
                <a:solidFill>
                  <a:schemeClr val="tx1"/>
                </a:solidFill>
              </a:rPr>
              <a:t>7</a:t>
            </a:fld>
            <a:endParaRPr lang="zh-CN" altLang="en-US" sz="1600" b="1" dirty="0">
              <a:solidFill>
                <a:schemeClr val="tx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2A34547-2448-48B5-9B62-E2E5C8F8B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5004"/>
            <a:ext cx="12191999" cy="84579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E5F478-B718-42FC-9948-84140C1F9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722470"/>
            <a:ext cx="12192000" cy="13553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243603B-F613-473C-B935-10205AF9BF31}"/>
              </a:ext>
            </a:extLst>
          </p:cNvPr>
          <p:cNvSpPr txBox="1"/>
          <p:nvPr/>
        </p:nvSpPr>
        <p:spPr>
          <a:xfrm>
            <a:off x="557964" y="18759"/>
            <a:ext cx="11583828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Performance Study Based on OSCAR 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9887" y="847772"/>
            <a:ext cx="11249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OSCAR: 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ffline Software of 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uper Tau-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m Facility </a:t>
            </a:r>
            <a:endParaRPr lang="zh-CN" alt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309" y="1371489"/>
            <a:ext cx="5718484" cy="251591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8113" y="3944304"/>
            <a:ext cx="4234421" cy="2721268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6126918" y="4233737"/>
            <a:ext cx="1563565" cy="53633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ECALPoint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8678695" y="4233736"/>
            <a:ext cx="1563566" cy="53633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ECALHit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7409003" y="2349581"/>
            <a:ext cx="1563567" cy="53633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ECALEvent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3"/>
          <p:cNvSpPr txBox="1">
            <a:spLocks noChangeArrowheads="1"/>
          </p:cNvSpPr>
          <p:nvPr/>
        </p:nvSpPr>
        <p:spPr bwMode="auto">
          <a:xfrm>
            <a:off x="5625335" y="5304938"/>
            <a:ext cx="49778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dirty="0" smtClean="0"/>
              <a:t>Event Data Model based on PODIO</a:t>
            </a:r>
            <a:endParaRPr lang="zh-CN" altLang="en-US" sz="2000" dirty="0">
              <a:cs typeface="Arial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73908" y="1093875"/>
            <a:ext cx="1837677" cy="5143958"/>
          </a:xfrm>
          <a:prstGeom prst="rect">
            <a:avLst/>
          </a:prstGeom>
        </p:spPr>
      </p:pic>
      <p:cxnSp>
        <p:nvCxnSpPr>
          <p:cNvPr id="21" name="直接箭头连接符 20"/>
          <p:cNvCxnSpPr>
            <a:stCxn id="12" idx="0"/>
            <a:endCxn id="15" idx="2"/>
          </p:cNvCxnSpPr>
          <p:nvPr/>
        </p:nvCxnSpPr>
        <p:spPr>
          <a:xfrm flipV="1">
            <a:off x="6908701" y="2885912"/>
            <a:ext cx="1282086" cy="134782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stCxn id="13" idx="0"/>
            <a:endCxn id="15" idx="2"/>
          </p:cNvCxnSpPr>
          <p:nvPr/>
        </p:nvCxnSpPr>
        <p:spPr>
          <a:xfrm flipH="1" flipV="1">
            <a:off x="8190787" y="2885912"/>
            <a:ext cx="1269691" cy="134782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>
            <a:stCxn id="12" idx="3"/>
            <a:endCxn id="13" idx="1"/>
          </p:cNvCxnSpPr>
          <p:nvPr/>
        </p:nvCxnSpPr>
        <p:spPr>
          <a:xfrm flipV="1">
            <a:off x="7690483" y="4501902"/>
            <a:ext cx="988212" cy="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63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D1CD-1E66-44C1-8CB3-9A0A8F551F60}" type="slidenum">
              <a:rPr lang="zh-CN" altLang="en-US" sz="1600" b="1" smtClean="0">
                <a:solidFill>
                  <a:schemeClr val="tx1"/>
                </a:solidFill>
              </a:rPr>
              <a:t>8</a:t>
            </a:fld>
            <a:endParaRPr lang="zh-CN" altLang="en-US" sz="1600" b="1" dirty="0">
              <a:solidFill>
                <a:schemeClr val="tx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2A34547-2448-48B5-9B62-E2E5C8F8B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5004"/>
            <a:ext cx="12191999" cy="84579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E5F478-B718-42FC-9948-84140C1F9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722470"/>
            <a:ext cx="12192000" cy="13553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243603B-F613-473C-B935-10205AF9BF31}"/>
              </a:ext>
            </a:extLst>
          </p:cNvPr>
          <p:cNvSpPr txBox="1"/>
          <p:nvPr/>
        </p:nvSpPr>
        <p:spPr>
          <a:xfrm>
            <a:off x="557964" y="18759"/>
            <a:ext cx="11583828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Reconstruction Algorithm 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8530" y="929528"/>
            <a:ext cx="1121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preliminary reconstruction algorithm of ECAL is developed </a:t>
            </a:r>
            <a:endParaRPr lang="zh-CN" alt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5583" y="3661215"/>
            <a:ext cx="1774542" cy="606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err="1" smtClean="0">
                <a:solidFill>
                  <a:srgbClr val="FFFF00"/>
                </a:solidFill>
              </a:rPr>
              <a:t>ECALRecAlg</a:t>
            </a:r>
            <a:endParaRPr lang="zh-CN" altLang="en-US" sz="2000" b="1" dirty="0">
              <a:solidFill>
                <a:srgbClr val="FFFF00"/>
              </a:solidFill>
            </a:endParaRPr>
          </a:p>
        </p:txBody>
      </p:sp>
      <p:sp>
        <p:nvSpPr>
          <p:cNvPr id="9" name="左大括号 8"/>
          <p:cNvSpPr/>
          <p:nvPr/>
        </p:nvSpPr>
        <p:spPr>
          <a:xfrm>
            <a:off x="2511890" y="1856589"/>
            <a:ext cx="541892" cy="3845403"/>
          </a:xfrm>
          <a:prstGeom prst="leftBrace">
            <a:avLst>
              <a:gd name="adj1" fmla="val 8333"/>
              <a:gd name="adj2" fmla="val 57431"/>
            </a:avLst>
          </a:prstGeom>
          <a:ln w="31750">
            <a:solidFill>
              <a:srgbClr val="FF0000"/>
            </a:solidFill>
            <a:bevel/>
            <a:headEnd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1493C1C-6DA6-497A-8FC1-751F508C7D5F}"/>
              </a:ext>
            </a:extLst>
          </p:cNvPr>
          <p:cNvSpPr/>
          <p:nvPr/>
        </p:nvSpPr>
        <p:spPr>
          <a:xfrm>
            <a:off x="3479950" y="1551485"/>
            <a:ext cx="1723703" cy="5092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Cluster</a:t>
            </a:r>
            <a:r>
              <a:rPr lang="en-US" altLang="zh-CN" b="1" dirty="0" smtClean="0">
                <a:solidFill>
                  <a:schemeClr val="tx1"/>
                </a:solidFill>
              </a:rPr>
              <a:t> search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DF50ABA-BEE6-454F-BBCF-03931615C12E}"/>
              </a:ext>
            </a:extLst>
          </p:cNvPr>
          <p:cNvSpPr/>
          <p:nvPr/>
        </p:nvSpPr>
        <p:spPr>
          <a:xfrm>
            <a:off x="3479950" y="2664851"/>
            <a:ext cx="1746404" cy="5441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Seed</a:t>
            </a:r>
            <a:r>
              <a:rPr lang="en-US" altLang="zh-CN" b="1" dirty="0" smtClean="0">
                <a:solidFill>
                  <a:schemeClr val="tx1"/>
                </a:solidFill>
              </a:rPr>
              <a:t> search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0F4EC77-1E48-4546-8CE1-11398A605B4C}"/>
              </a:ext>
            </a:extLst>
          </p:cNvPr>
          <p:cNvSpPr/>
          <p:nvPr/>
        </p:nvSpPr>
        <p:spPr>
          <a:xfrm>
            <a:off x="3479950" y="3835959"/>
            <a:ext cx="1723703" cy="6367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Clusters split into </a:t>
            </a:r>
            <a:r>
              <a:rPr lang="en-US" altLang="zh-CN" b="1" dirty="0" smtClean="0">
                <a:solidFill>
                  <a:srgbClr val="FF0000"/>
                </a:solidFill>
              </a:rPr>
              <a:t>Showers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177EC7D-281A-4A98-BAE9-6296FB10D15F}"/>
              </a:ext>
            </a:extLst>
          </p:cNvPr>
          <p:cNvSpPr/>
          <p:nvPr/>
        </p:nvSpPr>
        <p:spPr>
          <a:xfrm>
            <a:off x="3111206" y="5099638"/>
            <a:ext cx="2471676" cy="79353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Calculation and correction of shower energy and position 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4" name="箭头: 下 9">
            <a:extLst>
              <a:ext uri="{FF2B5EF4-FFF2-40B4-BE49-F238E27FC236}">
                <a16:creationId xmlns:a16="http://schemas.microsoft.com/office/drawing/2014/main" id="{B9F6FEA4-002B-4A9B-B7AC-F671CCB38E72}"/>
              </a:ext>
            </a:extLst>
          </p:cNvPr>
          <p:cNvSpPr/>
          <p:nvPr/>
        </p:nvSpPr>
        <p:spPr>
          <a:xfrm>
            <a:off x="4207344" y="2097246"/>
            <a:ext cx="173421" cy="53203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箭头: 下 10">
            <a:extLst>
              <a:ext uri="{FF2B5EF4-FFF2-40B4-BE49-F238E27FC236}">
                <a16:creationId xmlns:a16="http://schemas.microsoft.com/office/drawing/2014/main" id="{1F1CA85C-2F49-43D3-878F-D9B584ACED62}"/>
              </a:ext>
            </a:extLst>
          </p:cNvPr>
          <p:cNvSpPr/>
          <p:nvPr/>
        </p:nvSpPr>
        <p:spPr>
          <a:xfrm>
            <a:off x="4187097" y="3263979"/>
            <a:ext cx="173421" cy="53203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箭头: 下 11">
            <a:extLst>
              <a:ext uri="{FF2B5EF4-FFF2-40B4-BE49-F238E27FC236}">
                <a16:creationId xmlns:a16="http://schemas.microsoft.com/office/drawing/2014/main" id="{5159707D-1A8B-441B-AA6C-4818A234EA4D}"/>
              </a:ext>
            </a:extLst>
          </p:cNvPr>
          <p:cNvSpPr/>
          <p:nvPr/>
        </p:nvSpPr>
        <p:spPr>
          <a:xfrm>
            <a:off x="4187097" y="4526903"/>
            <a:ext cx="173421" cy="53203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691" y="1333050"/>
            <a:ext cx="3740277" cy="218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3"/>
              <p:cNvSpPr txBox="1">
                <a:spLocks noChangeArrowheads="1"/>
              </p:cNvSpPr>
              <p:nvPr/>
            </p:nvSpPr>
            <p:spPr bwMode="auto">
              <a:xfrm>
                <a:off x="7363691" y="3438957"/>
                <a:ext cx="385822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l-GR" altLang="zh-CN" sz="2000" dirty="0" smtClean="0">
                    <a:solidFill>
                      <a:srgbClr val="00B0F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zh-CN" sz="20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zh-CN" altLang="el-GR" sz="20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en-US" altLang="zh-CN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CN" sz="2000" dirty="0" smtClean="0">
                    <a:solidFill>
                      <a:srgbClr val="00B0F0"/>
                    </a:solidFill>
                    <a:cs typeface="Arial" panose="020B0604020202020204" pitchFamily="34" charset="0"/>
                  </a:rPr>
                  <a:t>Cluster </a:t>
                </a:r>
                <a:r>
                  <a:rPr lang="en-US" altLang="zh-CN" sz="2000" dirty="0">
                    <a:solidFill>
                      <a:srgbClr val="00B0F0"/>
                    </a:solidFill>
                    <a:cs typeface="Arial" panose="020B0604020202020204" pitchFamily="34" charset="0"/>
                  </a:rPr>
                  <a:t>(two photons</a:t>
                </a:r>
                <a:r>
                  <a:rPr lang="en-US" altLang="zh-CN" sz="2000" dirty="0" smtClean="0">
                    <a:solidFill>
                      <a:srgbClr val="00B0F0"/>
                    </a:solidFill>
                    <a:cs typeface="Arial" panose="020B0604020202020204" pitchFamily="34" charset="0"/>
                  </a:rPr>
                  <a:t>)  </a:t>
                </a:r>
                <a:endParaRPr lang="zh-CN" altLang="en-US" sz="2000" dirty="0">
                  <a:solidFill>
                    <a:srgbClr val="00B0F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63691" y="3438957"/>
                <a:ext cx="3858225" cy="400110"/>
              </a:xfrm>
              <a:prstGeom prst="rect">
                <a:avLst/>
              </a:prstGeom>
              <a:blipFill>
                <a:blip r:embed="rId6"/>
                <a:stretch>
                  <a:fillRect t="-6061" b="-272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4368" y="3835959"/>
            <a:ext cx="3335165" cy="23553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8000885" y="4057906"/>
                <a:ext cx="1872876" cy="37698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altLang="zh-CN" sz="1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=2.25%</m:t>
                      </m:r>
                      <m:r>
                        <a:rPr lang="en-US" altLang="zh-CN" sz="16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@1</m:t>
                      </m:r>
                      <m:r>
                        <m:rPr>
                          <m:sty m:val="p"/>
                        </m:rPr>
                        <a:rPr lang="en-US" altLang="zh-CN" sz="16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lang="en-US" altLang="zh-CN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0885" y="4057906"/>
                <a:ext cx="1872876" cy="3769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13"/>
              <p:cNvSpPr txBox="1">
                <a:spLocks noChangeArrowheads="1"/>
              </p:cNvSpPr>
              <p:nvPr/>
            </p:nvSpPr>
            <p:spPr bwMode="auto">
              <a:xfrm>
                <a:off x="7363690" y="6106276"/>
                <a:ext cx="385822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l-GR" altLang="zh-CN" sz="2000" dirty="0" smtClean="0">
                    <a:solidFill>
                      <a:srgbClr val="00B0F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 smtClean="0">
                    <a:solidFill>
                      <a:srgbClr val="00B0F0"/>
                    </a:solidFill>
                    <a:cs typeface="Arial" panose="020B0604020202020204" pitchFamily="34" charset="0"/>
                  </a:rPr>
                  <a:t>1GeV 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</m:oMath>
                </a14:m>
                <a:r>
                  <a:rPr lang="en-US" altLang="zh-CN" sz="2000" dirty="0" smtClean="0">
                    <a:solidFill>
                      <a:srgbClr val="00B0F0"/>
                    </a:solidFill>
                    <a:cs typeface="Arial" panose="020B0604020202020204" pitchFamily="34" charset="0"/>
                  </a:rPr>
                  <a:t> energy reconstruction</a:t>
                </a:r>
                <a:endParaRPr lang="zh-CN" altLang="en-US" sz="2000" dirty="0">
                  <a:solidFill>
                    <a:srgbClr val="00B0F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63690" y="6106276"/>
                <a:ext cx="3858225" cy="400110"/>
              </a:xfrm>
              <a:prstGeom prst="rect">
                <a:avLst/>
              </a:prstGeom>
              <a:blipFill>
                <a:blip r:embed="rId9"/>
                <a:stretch>
                  <a:fillRect t="-7692" b="-292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29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1075" y="6332453"/>
            <a:ext cx="2743200" cy="365125"/>
          </a:xfrm>
        </p:spPr>
        <p:txBody>
          <a:bodyPr/>
          <a:lstStyle/>
          <a:p>
            <a:fld id="{AB10D1CD-1E66-44C1-8CB3-9A0A8F551F60}" type="slidenum">
              <a:rPr lang="zh-CN" altLang="en-US" sz="1600" b="1" smtClean="0">
                <a:solidFill>
                  <a:schemeClr val="tx1"/>
                </a:solidFill>
              </a:rPr>
              <a:t>9</a:t>
            </a:fld>
            <a:endParaRPr lang="zh-CN" altLang="en-US" sz="1600" b="1" dirty="0">
              <a:solidFill>
                <a:schemeClr val="tx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2A34547-2448-48B5-9B62-E2E5C8F8B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5004"/>
            <a:ext cx="12191999" cy="84579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E5F478-B718-42FC-9948-84140C1F9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722470"/>
            <a:ext cx="12192000" cy="13553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243603B-F613-473C-B935-10205AF9BF31}"/>
              </a:ext>
            </a:extLst>
          </p:cNvPr>
          <p:cNvSpPr txBox="1"/>
          <p:nvPr/>
        </p:nvSpPr>
        <p:spPr>
          <a:xfrm>
            <a:off x="760572" y="84727"/>
            <a:ext cx="7943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</a:t>
            </a:r>
            <a:r>
              <a:rPr lang="en-US" altLang="zh-CN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</a:t>
            </a:r>
            <a:endParaRPr lang="en-US" altLang="zh-C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7478" y="930522"/>
            <a:ext cx="4186797" cy="294692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572" y="3394270"/>
            <a:ext cx="4610265" cy="31441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174441" y="855683"/>
                <a:ext cx="5921557" cy="2354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sz="3200" b="1" dirty="0" smtClean="0">
                    <a:solidFill>
                      <a:srgbClr val="00B05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Study of energy resolution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zh-CN" sz="2300" dirty="0" smtClean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“Dead Material”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zh-CN" sz="23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Light </a:t>
                </a:r>
                <a:r>
                  <a:rPr lang="en-US" altLang="zh-CN" sz="2300" dirty="0" smtClean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Yield </a:t>
                </a:r>
                <a:r>
                  <a:rPr lang="en-US" altLang="zh-CN" sz="2300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(L.Y. </a:t>
                </a:r>
                <a14:m>
                  <m:oMath xmlns:m="http://schemas.openxmlformats.org/officeDocument/2006/math">
                    <m:r>
                      <a:rPr lang="en-US" altLang="zh-CN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≥100</m:t>
                    </m:r>
                  </m:oMath>
                </a14:m>
                <a:r>
                  <a:rPr lang="en-US" altLang="zh-CN" sz="2300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p.e./MeV)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zh-CN" sz="2300" dirty="0" smtClean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Light Collection Non-uniformity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zh-CN" sz="2300" dirty="0" smtClean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Secondary Particles Incident on APD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zh-CN" sz="2300" dirty="0" smtClean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Electronics Noise</a:t>
                </a: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41" y="855683"/>
                <a:ext cx="5921557" cy="2354491"/>
              </a:xfrm>
              <a:prstGeom prst="rect">
                <a:avLst/>
              </a:prstGeom>
              <a:blipFill>
                <a:blip r:embed="rId7"/>
                <a:stretch>
                  <a:fillRect l="-2369" t="-3359" r="-515" b="-46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/>
          <p:cNvSpPr/>
          <p:nvPr/>
        </p:nvSpPr>
        <p:spPr>
          <a:xfrm>
            <a:off x="7137739" y="3902338"/>
            <a:ext cx="4907878" cy="89435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7380358" y="3989144"/>
            <a:ext cx="4556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Good energy linearity is maintained </a:t>
            </a:r>
            <a:endParaRPr lang="en-US" altLang="zh-C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zh-C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energy range of </a:t>
            </a:r>
            <a:r>
              <a:rPr lang="en-US" altLang="zh-CN" sz="20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20MeV~2.5GeV</a:t>
            </a:r>
            <a:endParaRPr lang="zh-CN" altLang="en-US" sz="20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314934" y="5163754"/>
            <a:ext cx="38834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The energy resolution is </a:t>
            </a:r>
          </a:p>
          <a:p>
            <a:r>
              <a:rPr lang="en-US" altLang="zh-CN" sz="20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2.25% @ 1 GeV </a:t>
            </a:r>
            <a:r>
              <a:rPr lang="en-US" altLang="zh-CN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,which meets the performance requirement.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741374" y="5146710"/>
            <a:ext cx="4345018" cy="11482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1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9292</TotalTime>
  <Words>968</Words>
  <Application>Microsoft Office PowerPoint</Application>
  <PresentationFormat>宽屏</PresentationFormat>
  <Paragraphs>287</Paragraphs>
  <Slides>23</Slides>
  <Notes>22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等线</vt:lpstr>
      <vt:lpstr>等线 Light</vt:lpstr>
      <vt:lpstr>黑体</vt:lpstr>
      <vt:lpstr>宋体</vt:lpstr>
      <vt:lpstr>微软雅黑</vt:lpstr>
      <vt:lpstr>Arial</vt:lpstr>
      <vt:lpstr>Cambria Math</vt:lpstr>
      <vt:lpstr>Segoe Print</vt:lpstr>
      <vt:lpstr>Times New Roman</vt:lpstr>
      <vt:lpstr>Wingdings</vt:lpstr>
      <vt:lpstr>Office 主题​​</vt:lpstr>
      <vt:lpstr>Visio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1962593663@qq.com</dc:creator>
  <cp:lastModifiedBy>1962593663@qq.com</cp:lastModifiedBy>
  <cp:revision>562</cp:revision>
  <dcterms:created xsi:type="dcterms:W3CDTF">2021-04-18T07:03:57Z</dcterms:created>
  <dcterms:modified xsi:type="dcterms:W3CDTF">2021-08-17T02:47:50Z</dcterms:modified>
</cp:coreProperties>
</file>