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53"/>
  </p:notesMasterIdLst>
  <p:handoutMasterIdLst>
    <p:handoutMasterId r:id="rId54"/>
  </p:handoutMasterIdLst>
  <p:sldIdLst>
    <p:sldId id="1291" r:id="rId4"/>
    <p:sldId id="285" r:id="rId5"/>
    <p:sldId id="1319" r:id="rId6"/>
    <p:sldId id="939" r:id="rId7"/>
    <p:sldId id="810" r:id="rId8"/>
    <p:sldId id="288" r:id="rId9"/>
    <p:sldId id="533" r:id="rId10"/>
    <p:sldId id="1025" r:id="rId11"/>
    <p:sldId id="1035" r:id="rId12"/>
    <p:sldId id="1080" r:id="rId13"/>
    <p:sldId id="1090" r:id="rId14"/>
    <p:sldId id="1064" r:id="rId15"/>
    <p:sldId id="1320" r:id="rId16"/>
    <p:sldId id="1083" r:id="rId17"/>
    <p:sldId id="1053" r:id="rId18"/>
    <p:sldId id="1050" r:id="rId19"/>
    <p:sldId id="1051" r:id="rId20"/>
    <p:sldId id="1073" r:id="rId21"/>
    <p:sldId id="1034" r:id="rId22"/>
    <p:sldId id="1066" r:id="rId23"/>
    <p:sldId id="1068" r:id="rId24"/>
    <p:sldId id="1318" r:id="rId25"/>
    <p:sldId id="660" r:id="rId26"/>
    <p:sldId id="261" r:id="rId27"/>
    <p:sldId id="263" r:id="rId28"/>
    <p:sldId id="320" r:id="rId29"/>
    <p:sldId id="321" r:id="rId30"/>
    <p:sldId id="322" r:id="rId31"/>
    <p:sldId id="266" r:id="rId32"/>
    <p:sldId id="273" r:id="rId33"/>
    <p:sldId id="326" r:id="rId34"/>
    <p:sldId id="260" r:id="rId35"/>
    <p:sldId id="325" r:id="rId36"/>
    <p:sldId id="280" r:id="rId37"/>
    <p:sldId id="277" r:id="rId38"/>
    <p:sldId id="279" r:id="rId39"/>
    <p:sldId id="269" r:id="rId40"/>
    <p:sldId id="270" r:id="rId41"/>
    <p:sldId id="327" r:id="rId42"/>
    <p:sldId id="257" r:id="rId43"/>
    <p:sldId id="299" r:id="rId44"/>
    <p:sldId id="297" r:id="rId45"/>
    <p:sldId id="301" r:id="rId46"/>
    <p:sldId id="302" r:id="rId47"/>
    <p:sldId id="283" r:id="rId48"/>
    <p:sldId id="361" r:id="rId49"/>
    <p:sldId id="358" r:id="rId50"/>
    <p:sldId id="272" r:id="rId51"/>
    <p:sldId id="132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17"/>
    <p:restoredTop sz="91572" autoAdjust="0"/>
  </p:normalViewPr>
  <p:slideViewPr>
    <p:cSldViewPr snapToGrid="0">
      <p:cViewPr varScale="1">
        <p:scale>
          <a:sx n="127" d="100"/>
          <a:sy n="127" d="100"/>
        </p:scale>
        <p:origin x="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B6137-08B8-6B44-825A-369A0A04651B}" type="datetime1">
              <a:rPr lang="en-US" smtClean="0"/>
              <a:t>8/16/21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38738-CCAE-CB42-B9CE-7D4ADC737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16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04121-5EED-3242-B8A9-8960A72F0541}" type="datetime1">
              <a:rPr lang="en-US" smtClean="0"/>
              <a:t>8/16/21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A986-0BA2-2B46-A703-72A1F09AE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51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4A986-0BA2-2B46-A703-72A1F09AEA7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86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front was first proposed by Dirac, at 1949. </a:t>
            </a:r>
          </a:p>
          <a:p>
            <a:r>
              <a:rPr lang="en-US" dirty="0"/>
              <a:t>1. First, what is light-front.</a:t>
            </a:r>
            <a:r>
              <a:rPr lang="en-US" baseline="0" dirty="0"/>
              <a:t>  Different from equal time theory. </a:t>
            </a:r>
            <a:r>
              <a:rPr lang="en-US" dirty="0"/>
              <a:t>We define light-front time as a linear combination of the regular time and one of the spatial coordinate, usually we choose z direction.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 startAt="2"/>
            </a:pPr>
            <a:r>
              <a:rPr lang="en-US" dirty="0"/>
              <a:t>So our field quantized</a:t>
            </a:r>
            <a:r>
              <a:rPr lang="en-US" baseline="0" dirty="0"/>
              <a:t> at this equal light-front time plane. Where in equal time quantization, they quantized at this equal time plane. 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X minus is longitudinal coordinate. P minus is light front Hamiltonian. P plus is longitudinal momentum.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This is light front version of </a:t>
            </a:r>
            <a:r>
              <a:rPr lang="en-US" baseline="0" dirty="0" err="1"/>
              <a:t>schordinger</a:t>
            </a:r>
            <a:r>
              <a:rPr lang="en-US" baseline="0" dirty="0"/>
              <a:t> equation.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Please note that it is not just a </a:t>
            </a:r>
            <a:r>
              <a:rPr lang="en-US" baseline="0" dirty="0" err="1"/>
              <a:t>coodernate</a:t>
            </a:r>
            <a:r>
              <a:rPr lang="en-US" baseline="0" dirty="0"/>
              <a:t> transformation, it is a new theory in a different quantization.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Why go to light front? For we can get Frame Independent wavefunction. Which </a:t>
            </a:r>
            <a:r>
              <a:rPr lang="en-US" baseline="0" dirty="0" err="1"/>
              <a:t>encods</a:t>
            </a:r>
            <a:r>
              <a:rPr lang="en-US" baseline="0" dirty="0"/>
              <a:t> all the information of the bound state structure. It has simple vacuum structure. The theory is boost invariant. And there is no square root in Hamiltonian p minus.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4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46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0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4A986-0BA2-2B46-A703-72A1F09AEA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6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4AC29-CD9F-C344-8B6B-01A25CA15C9A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46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C40F2-A6E0-C948-89AA-92540CBC79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4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DFF1F-8FFF-BC43-A417-F50884A1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E401-AB5B-7245-B393-0B3D803EF43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C744E-4E1F-1F4B-B2F4-0DF55E37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96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1C45-4870-824B-8EB8-4E25F346743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00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DA75-C1DC-2A40-811B-0238657EF8E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97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87B-A35F-2245-827B-CC2166A4F297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8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0414-1F4C-EC42-B443-9676E28445DD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5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8C7C-A1F4-834D-A23F-F6C7E02CCE7B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5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845D1-F1DC-0F45-96F4-9ADC7E505CEC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8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BD13F-7184-2D48-A2FF-BAD747BEA043}" type="datetime1">
              <a:rPr lang="en-US" smtClean="0"/>
              <a:t>8/17/21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6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AB1A-41D5-0342-9D7F-79BC10AFAC3C}" type="datetime1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0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D2AC-78B4-8849-B4CC-267062EA1D6D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7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B71D-6099-FF46-B0BB-BB2F992464C1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F56E-2BA8-BB4F-9F0A-29B33DE029E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655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CE6A-5ADE-114D-8335-DB469B15B057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73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6B49-2A2F-DD42-B8EA-FA29374A4E87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8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95B0-345A-9246-B876-F347CE970AB1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85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A31B-28A7-A846-928E-6FA92D9AB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63C0A-9405-7D43-83BB-179407279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06BF-3F39-E941-846A-32A38C08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948D-4AF5-4649-B8EC-EB370B08574A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E06DB-4C45-2A43-A5CA-23091C66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89807-0419-A54C-9DC0-E6429EF9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DDD6-FD3B-774A-8D2C-3C250D20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7F47-09C1-4545-8C1E-6E00F3E3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4AA01-8F08-6642-9360-CCFBBE4B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E079-A0BA-7341-9370-3B8BE8D973D8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B222-8C35-4346-85AD-E0445559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3AE3A-5451-6E41-AE21-45834EB3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41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9425-971F-2B47-828D-5A0AC788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77037-F01F-7F4F-8B8C-286E105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29E84-8396-A04E-80B8-A1A40A2D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7F54-AE77-C247-969A-20B6B2D48DBF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A455-D5C7-A94C-A944-23D0CB57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9A129-34C3-7544-9CA4-D941A4E3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95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E6FB-F41F-C843-B7B8-43EC835D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603A-A4B6-754D-8C5B-137851195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AD565-0322-4649-A7D7-707EC9DC5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263FD-54CA-3B4F-A78B-11D82D7F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3D10-1A79-544E-A457-69F7AC07E7C8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8F5F2-4055-624A-B332-4F11B96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5400B-B29F-3E4B-99D6-6049939E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29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7A2B-C187-2543-85FD-3AB3DB27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4068B-A7DA-CE44-B889-2E2C68F9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3DBE8-D983-574B-BE00-604517995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A8465-60AC-4043-9948-006E46F28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5039-5D6A-BC4F-A17A-E26A525E0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F37B0-4BDC-D84D-85B6-A59FD449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E76E-31D2-E242-9C3A-48B02FCE3A43}" type="datetime1">
              <a:rPr lang="en-US" smtClean="0"/>
              <a:t>8/17/21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92D8B4-D351-1C4B-B160-D5216C2A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AC02F8-40C4-3946-8381-88DB6A2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0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1082-8AF1-4340-9BA0-0ADC5B96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B574E-F56E-8945-BA98-69F8D885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C39D-0A77-D246-9BA0-A2FD86D4A512}" type="datetime1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429C0-D4C7-B649-B1C0-310EA26B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BFEF8-BDD3-F141-960C-4BDF821E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74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58689-A18D-5B41-99A4-62710F086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0311-A371-754F-90D7-5B25CB0E46D3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C1CF8-4584-1943-8D32-D239D495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1B1D0-E835-8642-8F68-A2085BBA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DDF4B-F443-1F44-AB7E-C14359F6B93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651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8CCA-6B2E-0845-B754-69AF3319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7AA25-54F7-DF48-A4C1-9B032554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46C18-8359-D342-B9AD-A7EFDC38A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B7181-97E3-524C-928F-866812D0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D184-7508-E94E-A30E-20346991BF14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8362A-F522-BC44-8F8A-3BD627AB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6D569-50C1-0F4E-A880-51699E70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57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3CF5-AD3F-C246-A646-16E0C82E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F9476-D74D-9A43-B045-14748D6B1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99840-34D8-D44A-A8A7-D04060DF9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0C8D3-60CB-B44C-BD9D-78A57380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6BA1-F143-9F41-855D-D73611D2F87F}" type="datetime1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6A4B-F9B0-8C41-803B-96100DD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3D4F6-C04C-7040-9D88-A8DD49AA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99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A705-B315-1B4E-9F47-AC3BE520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2B692-D8EC-AB43-B667-47DC658F5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6FC3-A8C1-BC4C-ACF3-595DF933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92F6-33C2-7145-8B3F-A32B6636EF57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96B-5DB2-D14D-BA11-76F3DC22D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14D7-3161-B749-8E69-06A6F2AC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27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5F1A1-52C8-4C4E-B08A-108DF4FA6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59EE4-5012-B44D-8E50-D53A98103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0828-B8A5-6047-9B07-917EB216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C078-E19D-2D47-AAA7-521AD4A5F462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3897-FE5C-D241-85BB-68241CF87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D839-18A5-C145-BACA-DDC7FE52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51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B20A-A500-4346-88B3-54E09D111C17}" type="datetime1">
              <a:rPr lang="en-US" smtClean="0"/>
              <a:t>8/17/21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25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7335-52B5-1A4B-8C11-F673CABFEDC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15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2079-4D75-5D43-A4F1-ACD7B04F186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73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5050-60F8-CD46-B5FA-25B6D705342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64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EDB1-A043-C14C-A8F8-4A4111C68E1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72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ADDF-8357-6041-B0F8-7E85A59CE6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31EA-33F9-FA45-87FB-F4A1E37133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46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54D7-F24D-EA41-B129-351A3CC9435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8/17/21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61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52D98-5BC0-E948-A3AC-3FB06F04E92A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7E62-5302-CA42-88E9-9567224D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6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2F9A1-7B45-F246-A441-C725F954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884BF-D100-6441-87D1-7849377C4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9D882-724C-D847-A515-96855871E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9291-A05D-7B4B-99D1-139AFEBBD2AE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E8054-F6C1-6542-9FF2-1B001B8AA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B62A1-9095-3547-82EF-94A7F3A4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BD6D5-00D4-004C-9D81-85AE6257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1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1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1.png"/><Relationship Id="rId7" Type="http://schemas.openxmlformats.org/officeDocument/2006/relationships/image" Target="../media/image481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1.png"/><Relationship Id="rId11" Type="http://schemas.openxmlformats.org/officeDocument/2006/relationships/image" Target="../media/image411.png"/><Relationship Id="rId5" Type="http://schemas.openxmlformats.org/officeDocument/2006/relationships/image" Target="../media/image350.png"/><Relationship Id="rId10" Type="http://schemas.openxmlformats.org/officeDocument/2006/relationships/image" Target="../media/image400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0.png"/><Relationship Id="rId4" Type="http://schemas.openxmlformats.org/officeDocument/2006/relationships/image" Target="../media/image4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20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arxiv.org/abs/2108.03909" TargetMode="Externa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rxiv.org/abs/2108.03909" TargetMode="External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arxiv.org/abs/2108.03909" TargetMode="Externa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3.emf"/><Relationship Id="rId7" Type="http://schemas.openxmlformats.org/officeDocument/2006/relationships/image" Target="../media/image30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hyperlink" Target="https://arxiv.org/abs/2108.0390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8.03909" TargetMode="External"/><Relationship Id="rId3" Type="http://schemas.openxmlformats.org/officeDocument/2006/relationships/image" Target="../media/image580.png"/><Relationship Id="rId7" Type="http://schemas.openxmlformats.org/officeDocument/2006/relationships/image" Target="../media/image2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rxiv.org/abs/2108.03909" TargetMode="Externa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rxiv.org/abs/2108.03909" TargetMode="External"/><Relationship Id="rId4" Type="http://schemas.openxmlformats.org/officeDocument/2006/relationships/image" Target="../media/image8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arxiv.org/abs/2108.03909" TargetMode="External"/><Relationship Id="rId5" Type="http://schemas.openxmlformats.org/officeDocument/2006/relationships/image" Target="../media/image310.png"/><Relationship Id="rId4" Type="http://schemas.openxmlformats.org/officeDocument/2006/relationships/image" Target="../media/image8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arxiv.org/abs/2108.03909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8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8.03909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5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0.png"/><Relationship Id="rId5" Type="http://schemas.openxmlformats.org/officeDocument/2006/relationships/image" Target="../media/image482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emf"/><Relationship Id="rId7" Type="http://schemas.openxmlformats.org/officeDocument/2006/relationships/image" Target="../media/image96.png"/><Relationship Id="rId12" Type="http://schemas.openxmlformats.org/officeDocument/2006/relationships/hyperlink" Target="https://arxiv.org/abs/2108.03909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0.png"/><Relationship Id="rId11" Type="http://schemas.openxmlformats.org/officeDocument/2006/relationships/image" Target="../media/image480.png"/><Relationship Id="rId5" Type="http://schemas.openxmlformats.org/officeDocument/2006/relationships/image" Target="../media/image95.png"/><Relationship Id="rId10" Type="http://schemas.openxmlformats.org/officeDocument/2006/relationships/image" Target="../media/image98.png"/><Relationship Id="rId4" Type="http://schemas.openxmlformats.org/officeDocument/2006/relationships/image" Target="../media/image412.png"/><Relationship Id="rId9" Type="http://schemas.openxmlformats.org/officeDocument/2006/relationships/image" Target="../media/image4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8.03909" TargetMode="External"/><Relationship Id="rId3" Type="http://schemas.openxmlformats.org/officeDocument/2006/relationships/image" Target="../media/image94.emf"/><Relationship Id="rId7" Type="http://schemas.openxmlformats.org/officeDocument/2006/relationships/image" Target="../media/image62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8.03909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103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05.jpeg"/><Relationship Id="rId4" Type="http://schemas.openxmlformats.org/officeDocument/2006/relationships/image" Target="../media/image701.png"/><Relationship Id="rId9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80.png"/><Relationship Id="rId4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4.png"/><Relationship Id="rId5" Type="http://schemas.openxmlformats.org/officeDocument/2006/relationships/image" Target="../media/image94.png"/><Relationship Id="rId4" Type="http://schemas.openxmlformats.org/officeDocument/2006/relationships/image" Target="../media/image9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6.png"/><Relationship Id="rId5" Type="http://schemas.microsoft.com/office/2007/relationships/hdphoto" Target="../media/hdphoto2.wdp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4.xm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17.emf"/><Relationship Id="rId18" Type="http://schemas.openxmlformats.org/officeDocument/2006/relationships/image" Target="../media/image144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3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10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image" Target="../media/image16.emf"/><Relationship Id="rId5" Type="http://schemas.openxmlformats.org/officeDocument/2006/relationships/image" Target="../media/image14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3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emf"/><Relationship Id="rId14" Type="http://schemas.openxmlformats.org/officeDocument/2006/relationships/image" Target="../media/image20.emf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11" Type="http://schemas.openxmlformats.org/officeDocument/2006/relationships/image" Target="../media/image27.emf"/><Relationship Id="rId5" Type="http://schemas.openxmlformats.org/officeDocument/2006/relationships/image" Target="../media/image30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0.png"/><Relationship Id="rId13" Type="http://schemas.openxmlformats.org/officeDocument/2006/relationships/image" Target="../media/image180.png"/><Relationship Id="rId3" Type="http://schemas.openxmlformats.org/officeDocument/2006/relationships/image" Target="../media/image32.emf"/><Relationship Id="rId7" Type="http://schemas.openxmlformats.org/officeDocument/2006/relationships/image" Target="../media/image66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0.png"/><Relationship Id="rId5" Type="http://schemas.openxmlformats.org/officeDocument/2006/relationships/image" Target="../media/image6400.png"/><Relationship Id="rId10" Type="http://schemas.openxmlformats.org/officeDocument/2006/relationships/image" Target="../media/image191.png"/><Relationship Id="rId4" Type="http://schemas.openxmlformats.org/officeDocument/2006/relationships/image" Target="../media/image33.emf"/><Relationship Id="rId9" Type="http://schemas.openxmlformats.org/officeDocument/2006/relationships/image" Target="../media/image1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89" y="700817"/>
            <a:ext cx="9144000" cy="1470025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Light-front Approach</a:t>
            </a:r>
            <a:br>
              <a:rPr lang="en-US" altLang="zh-CN" sz="4000" b="1" dirty="0"/>
            </a:br>
            <a:r>
              <a:rPr lang="en-US" altLang="zh-CN" sz="4000" b="1" dirty="0"/>
              <a:t>to</a:t>
            </a:r>
            <a:br>
              <a:rPr lang="en-US" altLang="zh-CN" sz="4000" b="1" dirty="0"/>
            </a:br>
            <a:r>
              <a:rPr lang="en-US" altLang="zh-CN" sz="4000" b="1" dirty="0"/>
              <a:t>Nucleon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Structure </a:t>
            </a:r>
            <a:endParaRPr lang="el-GR" altLang="zh-CN" sz="4000" b="1" dirty="0">
              <a:solidFill>
                <a:srgbClr val="0070C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1231" y="3021798"/>
            <a:ext cx="7358742" cy="2756711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dirty="0" err="1">
                <a:solidFill>
                  <a:srgbClr val="008000"/>
                </a:solidFill>
              </a:rPr>
              <a:t>Xingbo</a:t>
            </a:r>
            <a:r>
              <a:rPr lang="en-US" altLang="zh-CN" sz="2800" dirty="0">
                <a:solidFill>
                  <a:srgbClr val="008000"/>
                </a:solidFill>
              </a:rPr>
              <a:t> Zhao</a:t>
            </a:r>
            <a:r>
              <a:rPr lang="zh-CN" altLang="en-US" sz="2800" dirty="0">
                <a:solidFill>
                  <a:srgbClr val="008000"/>
                </a:solidFill>
              </a:rPr>
              <a:t>（赵行波）</a:t>
            </a:r>
            <a:r>
              <a:rPr lang="en-US" altLang="zh-CN" sz="2800" dirty="0">
                <a:solidFill>
                  <a:srgbClr val="008000"/>
                </a:solidFill>
              </a:rPr>
              <a:t>, </a:t>
            </a:r>
            <a:r>
              <a:rPr lang="en-US" altLang="zh-CN" sz="2800" dirty="0" err="1">
                <a:solidFill>
                  <a:srgbClr val="008000"/>
                </a:solidFill>
              </a:rPr>
              <a:t>Siqi</a:t>
            </a:r>
            <a:r>
              <a:rPr lang="en-US" altLang="zh-CN" sz="2800" dirty="0">
                <a:solidFill>
                  <a:srgbClr val="008000"/>
                </a:solidFill>
              </a:rPr>
              <a:t> Xu</a:t>
            </a:r>
            <a:r>
              <a:rPr lang="zh-CN" altLang="en-US" sz="2800" dirty="0">
                <a:solidFill>
                  <a:srgbClr val="008000"/>
                </a:solidFill>
              </a:rPr>
              <a:t>（徐思琦）</a:t>
            </a:r>
            <a:r>
              <a:rPr lang="en-US" altLang="zh-CN" sz="2800" dirty="0">
                <a:solidFill>
                  <a:srgbClr val="008000"/>
                </a:solidFill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solidFill>
                  <a:srgbClr val="008000"/>
                </a:solidFill>
              </a:rPr>
              <a:t>Zhi</a:t>
            </a:r>
            <a:r>
              <a:rPr lang="en-US" altLang="zh-CN" sz="2800" dirty="0">
                <a:solidFill>
                  <a:srgbClr val="008000"/>
                </a:solidFill>
              </a:rPr>
              <a:t> Hu</a:t>
            </a:r>
            <a:r>
              <a:rPr lang="zh-CN" altLang="en-US" sz="2800" dirty="0">
                <a:solidFill>
                  <a:srgbClr val="008000"/>
                </a:solidFill>
              </a:rPr>
              <a:t>（胡致）</a:t>
            </a:r>
            <a:r>
              <a:rPr lang="en-US" altLang="zh-CN" sz="2800" dirty="0">
                <a:solidFill>
                  <a:srgbClr val="008000"/>
                </a:solidFill>
              </a:rPr>
              <a:t>, Chandan Mondal,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8000"/>
                </a:solidFill>
              </a:rPr>
              <a:t>Yang Li</a:t>
            </a:r>
            <a:r>
              <a:rPr lang="zh-CN" altLang="en-US" sz="2800" dirty="0">
                <a:solidFill>
                  <a:srgbClr val="008000"/>
                </a:solidFill>
              </a:rPr>
              <a:t>（李阳）</a:t>
            </a:r>
            <a:r>
              <a:rPr lang="en-US" altLang="zh-CN" sz="2800" dirty="0">
                <a:solidFill>
                  <a:srgbClr val="008000"/>
                </a:solidFill>
              </a:rPr>
              <a:t>, James P. Vary</a:t>
            </a:r>
          </a:p>
          <a:p>
            <a:pPr>
              <a:lnSpc>
                <a:spcPct val="120000"/>
              </a:lnSpc>
            </a:pPr>
            <a:endParaRPr lang="en-US" altLang="zh-CN" sz="40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zh-CN" sz="2400" b="1" dirty="0">
                <a:solidFill>
                  <a:srgbClr val="008000"/>
                </a:solidFill>
              </a:rPr>
              <a:t>Institute of Modern Physics, Chinese Academy of Sciences</a:t>
            </a:r>
          </a:p>
          <a:p>
            <a:pPr>
              <a:lnSpc>
                <a:spcPct val="170000"/>
              </a:lnSpc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中科院近代物理研究所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kumimoji="1" lang="en-US" sz="2800" b="1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endParaRPr kumimoji="1" lang="en-US" sz="2800" b="1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endParaRPr kumimoji="1" lang="en-US" sz="2800" b="1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kumimoji="1" lang="en-US" sz="2800" b="1" dirty="0">
              <a:solidFill>
                <a:srgbClr val="008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429000" y="282336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35" name="Equation" r:id="rId4" imgW="914400" imgH="198720" progId="Equation.3">
                  <p:embed/>
                </p:oleObj>
              </mc:Choice>
              <mc:Fallback>
                <p:oleObj name="Equation" r:id="rId4" imgW="914400" imgH="198720" progId="Equation.3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2336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96000" y="3810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3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3810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254" y="2922579"/>
            <a:ext cx="1648222" cy="1648222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E630B2B4-9626-6B4D-A446-5E7A75A24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523" y="5834017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FF"/>
                </a:solidFill>
              </a:rPr>
              <a:t>第</a:t>
            </a:r>
            <a:r>
              <a:rPr lang="en-US" altLang="zh-CN" sz="2400" dirty="0">
                <a:solidFill>
                  <a:srgbClr val="0000FF"/>
                </a:solidFill>
              </a:rPr>
              <a:t>13</a:t>
            </a:r>
            <a:r>
              <a:rPr lang="zh-CN" altLang="en-US" sz="2400" dirty="0">
                <a:solidFill>
                  <a:srgbClr val="0000FF"/>
                </a:solidFill>
              </a:rPr>
              <a:t>届全国粒子物理学术会议 </a:t>
            </a:r>
            <a:r>
              <a:rPr lang="en-US" altLang="zh-CN" sz="2400" dirty="0">
                <a:solidFill>
                  <a:srgbClr val="0000FF"/>
                </a:solidFill>
              </a:rPr>
              <a:t> 2021</a:t>
            </a:r>
            <a:r>
              <a:rPr lang="zh-CN" altLang="en-US" sz="2400" dirty="0">
                <a:solidFill>
                  <a:srgbClr val="0000FF"/>
                </a:solidFill>
              </a:rPr>
              <a:t>年</a:t>
            </a:r>
            <a:r>
              <a:rPr lang="en-US" altLang="zh-CN" sz="2400" dirty="0">
                <a:solidFill>
                  <a:srgbClr val="0000FF"/>
                </a:solidFill>
              </a:rPr>
              <a:t>8</a:t>
            </a:r>
            <a:r>
              <a:rPr lang="zh-CN" altLang="en-US" sz="2400" dirty="0">
                <a:solidFill>
                  <a:srgbClr val="0000FF"/>
                </a:solidFill>
              </a:rPr>
              <a:t>月</a:t>
            </a:r>
            <a:r>
              <a:rPr lang="en-US" altLang="zh-CN" sz="2400" dirty="0">
                <a:solidFill>
                  <a:srgbClr val="0000FF"/>
                </a:solidFill>
              </a:rPr>
              <a:t>17</a:t>
            </a:r>
            <a:r>
              <a:rPr lang="zh-CN" altLang="en-US" sz="2400" dirty="0">
                <a:solidFill>
                  <a:srgbClr val="0000FF"/>
                </a:solidFill>
              </a:rPr>
              <a:t>日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A2043F-EF07-8946-A880-680872348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1" y="2926998"/>
            <a:ext cx="1824415" cy="1854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09D7-4893-A94C-B76B-C7C2D05F44C9}"/>
              </a:ext>
            </a:extLst>
          </p:cNvPr>
          <p:cNvSpPr txBox="1"/>
          <p:nvPr/>
        </p:nvSpPr>
        <p:spPr>
          <a:xfrm>
            <a:off x="5345723" y="6295682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sz="2800" dirty="0">
                <a:solidFill>
                  <a:srgbClr val="0070C0"/>
                </a:solidFill>
              </a:rPr>
              <a:t> </a:t>
            </a:r>
            <a:r>
              <a:rPr lang="en-US" dirty="0">
                <a:solidFill>
                  <a:srgbClr val="0070C0"/>
                </a:solidFill>
              </a:rPr>
              <a:t>2108.03909 [hep-</a:t>
            </a:r>
            <a:r>
              <a:rPr lang="en-US" dirty="0" err="1">
                <a:solidFill>
                  <a:srgbClr val="0070C0"/>
                </a:solidFill>
              </a:rPr>
              <a:t>ph</a:t>
            </a:r>
            <a:r>
              <a:rPr lang="en-US" dirty="0">
                <a:solidFill>
                  <a:srgbClr val="0070C0"/>
                </a:solidFill>
              </a:rPr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04"/>
    </mc:Choice>
    <mc:Fallback xmlns="">
      <p:transition xmlns:p14="http://schemas.microsoft.com/office/powerpoint/2010/main" spd="slow" advTm="1597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8" y="943421"/>
            <a:ext cx="6969500" cy="49209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3660598" y="117880"/>
            <a:ext cx="22493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Mass Spectrum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/>
            </p:nvGraphicFramePr>
            <p:xfrm>
              <a:off x="6724649" y="1159107"/>
              <a:ext cx="2324101" cy="4051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86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0.492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138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0.486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129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(980)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0.370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(1235)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(1260)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(1300)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0.284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53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(1320)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(1400)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0.002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(1450)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0.312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3105617"/>
                  </p:ext>
                </p:extLst>
              </p:nvPr>
            </p:nvGraphicFramePr>
            <p:xfrm>
              <a:off x="6724649" y="1159107"/>
              <a:ext cx="2324101" cy="4051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86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1351" r="-159060" b="-8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0.492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138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101351" r="-159060" b="-7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0.486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129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201351" r="-159060" b="-6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0.370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301351" r="-159060" b="-5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406849" r="-159060" b="-4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500000" r="-159060" b="-3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0.284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53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600000" r="-159060" b="-2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700000" r="-159060" b="-1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0.002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800000" r="-159060" b="-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0.312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0"/>
          <p:cNvSpPr txBox="1"/>
          <p:nvPr/>
        </p:nvSpPr>
        <p:spPr>
          <a:xfrm>
            <a:off x="8225460" y="776855"/>
            <a:ext cx="100952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DC[MeV]</a:t>
            </a:r>
            <a:endParaRPr lang="zh-CN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433825" y="686181"/>
                <a:ext cx="97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/>
                  <a:t>norm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825" y="686181"/>
                <a:ext cx="979755" cy="369332"/>
              </a:xfrm>
              <a:prstGeom prst="rect">
                <a:avLst/>
              </a:prstGeom>
              <a:blipFill>
                <a:blip r:embed="rId5"/>
                <a:stretch>
                  <a:fillRect l="-4969" t="-10000" r="-3416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1264853" y="5987019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noProof="1">
                <a:latin typeface="Times New Roman" panose="02020603050405020304" pitchFamily="18" charset="0"/>
                <a:sym typeface="Arial" panose="020B0604020202020204" pitchFamily="34" charset="0"/>
              </a:rPr>
              <a:t>Fix the parameters by fitting six blue states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/>
              <p:nvPr/>
            </p:nvSpPr>
            <p:spPr>
              <a:xfrm>
                <a:off x="3078107" y="4182045"/>
                <a:ext cx="3609891" cy="115063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q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293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5.69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107" y="4182045"/>
                <a:ext cx="3609891" cy="1150636"/>
              </a:xfrm>
              <a:prstGeom prst="rect">
                <a:avLst/>
              </a:prstGeom>
              <a:blipFill>
                <a:blip r:embed="rId6"/>
                <a:stretch>
                  <a:fillRect b="-468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66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6" y="1282711"/>
            <a:ext cx="6593873" cy="400194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3501705" y="284412"/>
            <a:ext cx="22493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6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u="sng" dirty="0"/>
              <a:t>Mass Spectrum</a:t>
            </a:r>
            <a:endParaRPr lang="zh-CN" alt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/>
            </p:nvGraphicFramePr>
            <p:xfrm>
              <a:off x="6724649" y="1159107"/>
              <a:ext cx="2324101" cy="4051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86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0.492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138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0.486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129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(980)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0.370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(1235)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0.306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(1260)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(1300)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0.284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53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(1320)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(1400)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0.002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(1450)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0.312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9991645"/>
                  </p:ext>
                </p:extLst>
              </p:nvPr>
            </p:nvGraphicFramePr>
            <p:xfrm>
              <a:off x="6724649" y="1159107"/>
              <a:ext cx="2324101" cy="4051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867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07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1351" r="-159060" b="-8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0.492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138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101351" r="-159060" b="-7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0.486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129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201351" r="-159060" b="-6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0.370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301351" r="-159060" b="-5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0.306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406849" r="-159060" b="-4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500000" r="-159060" b="-3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0.284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53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600000" r="-159060" b="-2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700000" r="-159060" b="-1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0.002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1" t="-800000" r="-159060" b="-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0.312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0"/>
          <p:cNvSpPr txBox="1"/>
          <p:nvPr/>
        </p:nvSpPr>
        <p:spPr>
          <a:xfrm>
            <a:off x="8225460" y="776855"/>
            <a:ext cx="100952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DC[MeV]</a:t>
            </a:r>
            <a:endParaRPr lang="zh-CN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433825" y="686181"/>
                <a:ext cx="97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/>
                  <a:t>norm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825" y="686181"/>
                <a:ext cx="979755" cy="369332"/>
              </a:xfrm>
              <a:prstGeom prst="rect">
                <a:avLst/>
              </a:prstGeom>
              <a:blipFill>
                <a:blip r:embed="rId5"/>
                <a:stretch>
                  <a:fillRect l="-4969" t="-10000" r="-3416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12850" y="5476687"/>
                <a:ext cx="4899226" cy="879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(1400)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dominates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1">
                        <a:latin typeface="Cambria Math"/>
                      </a:rPr>
                      <m:t>𝜋</m:t>
                    </m:r>
                  </m:oMath>
                </a14:m>
                <a:r>
                  <a:rPr lang="en-US" altLang="zh-CN" dirty="0"/>
                  <a:t>(1300): the DC is smaller than the DC of pion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50" y="5476687"/>
                <a:ext cx="4899226" cy="879664"/>
              </a:xfrm>
              <a:prstGeom prst="rect">
                <a:avLst/>
              </a:prstGeom>
              <a:blipFill>
                <a:blip r:embed="rId6"/>
                <a:stretch>
                  <a:fillRect l="-746" t="-39310" r="-124" b="-30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28078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149B7FA-464C-4638-8460-B0637A657B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951" y="2024644"/>
              <a:ext cx="8676248" cy="2490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7791">
                      <a:extLst>
                        <a:ext uri="{9D8B030D-6E8A-4147-A177-3AD203B41FA5}">
                          <a16:colId xmlns:a16="http://schemas.microsoft.com/office/drawing/2014/main" val="2795823505"/>
                        </a:ext>
                      </a:extLst>
                    </a:gridCol>
                    <a:gridCol w="1168656">
                      <a:extLst>
                        <a:ext uri="{9D8B030D-6E8A-4147-A177-3AD203B41FA5}">
                          <a16:colId xmlns:a16="http://schemas.microsoft.com/office/drawing/2014/main" val="1343526999"/>
                        </a:ext>
                      </a:extLst>
                    </a:gridCol>
                    <a:gridCol w="1379240">
                      <a:extLst>
                        <a:ext uri="{9D8B030D-6E8A-4147-A177-3AD203B41FA5}">
                          <a16:colId xmlns:a16="http://schemas.microsoft.com/office/drawing/2014/main" val="3274084063"/>
                        </a:ext>
                      </a:extLst>
                    </a:gridCol>
                    <a:gridCol w="1235875">
                      <a:extLst>
                        <a:ext uri="{9D8B030D-6E8A-4147-A177-3AD203B41FA5}">
                          <a16:colId xmlns:a16="http://schemas.microsoft.com/office/drawing/2014/main" val="3826183382"/>
                        </a:ext>
                      </a:extLst>
                    </a:gridCol>
                    <a:gridCol w="1235875">
                      <a:extLst>
                        <a:ext uri="{9D8B030D-6E8A-4147-A177-3AD203B41FA5}">
                          <a16:colId xmlns:a16="http://schemas.microsoft.com/office/drawing/2014/main" val="776608922"/>
                        </a:ext>
                      </a:extLst>
                    </a:gridCol>
                    <a:gridCol w="1642094">
                      <a:extLst>
                        <a:ext uri="{9D8B030D-6E8A-4147-A177-3AD203B41FA5}">
                          <a16:colId xmlns:a16="http://schemas.microsoft.com/office/drawing/2014/main" val="3120798860"/>
                        </a:ext>
                      </a:extLst>
                    </a:gridCol>
                    <a:gridCol w="866717">
                      <a:extLst>
                        <a:ext uri="{9D8B030D-6E8A-4147-A177-3AD203B41FA5}">
                          <a16:colId xmlns:a16="http://schemas.microsoft.com/office/drawing/2014/main" val="1913578352"/>
                        </a:ext>
                      </a:extLst>
                    </a:gridCol>
                  </a:tblGrid>
                  <a:tr h="75391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  <m:sup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  <m:sup/>
                              </m:sSubSup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p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  <m:sup/>
                              </m:sSubSup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 [MeV]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</m:e>
                                    <m:sup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  <m:sup/>
                              </m:sSubSup>
                            </m:oMath>
                          </a14:m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𝝆</m:t>
                                      </m:r>
                                    </m:e>
                                    <m:sup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  <m:sup/>
                              </m:sSubSup>
                            </m:oMath>
                          </a14:m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rad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  <m:sup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[</a:t>
                          </a:r>
                          <a:r>
                            <a:rPr lang="en-US" altLang="zh-CN" sz="1800" b="1" dirty="0" err="1">
                              <a:solidFill>
                                <a:schemeClr val="tx1"/>
                              </a:solidFill>
                            </a:rPr>
                            <a:t>fm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norm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oMath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3354119983"/>
                      </a:ext>
                    </a:extLst>
                  </a:tr>
                  <a:tr h="544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BLFQ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139.57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775.26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138.2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129.0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0.516~1.456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0.492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074205"/>
                      </a:ext>
                    </a:extLst>
                  </a:tr>
                  <a:tr h="544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PDG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139.57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775.26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0.25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130.2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1.7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221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0.672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0.008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922704882"/>
                      </a:ext>
                    </a:extLst>
                  </a:tr>
                  <a:tr h="6463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BLFQ-NJL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139.57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775.23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0.04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202.10/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40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400" b="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100.12/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40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400" b="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0.68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0.05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3655075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149B7FA-464C-4638-8460-B0637A657B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4105577"/>
                  </p:ext>
                </p:extLst>
              </p:nvPr>
            </p:nvGraphicFramePr>
            <p:xfrm>
              <a:off x="35951" y="2024644"/>
              <a:ext cx="8676248" cy="2490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7791">
                      <a:extLst>
                        <a:ext uri="{9D8B030D-6E8A-4147-A177-3AD203B41FA5}">
                          <a16:colId xmlns:a16="http://schemas.microsoft.com/office/drawing/2014/main" val="2795823505"/>
                        </a:ext>
                      </a:extLst>
                    </a:gridCol>
                    <a:gridCol w="1168656">
                      <a:extLst>
                        <a:ext uri="{9D8B030D-6E8A-4147-A177-3AD203B41FA5}">
                          <a16:colId xmlns:a16="http://schemas.microsoft.com/office/drawing/2014/main" val="1343526999"/>
                        </a:ext>
                      </a:extLst>
                    </a:gridCol>
                    <a:gridCol w="1379240">
                      <a:extLst>
                        <a:ext uri="{9D8B030D-6E8A-4147-A177-3AD203B41FA5}">
                          <a16:colId xmlns:a16="http://schemas.microsoft.com/office/drawing/2014/main" val="3274084063"/>
                        </a:ext>
                      </a:extLst>
                    </a:gridCol>
                    <a:gridCol w="1235875">
                      <a:extLst>
                        <a:ext uri="{9D8B030D-6E8A-4147-A177-3AD203B41FA5}">
                          <a16:colId xmlns:a16="http://schemas.microsoft.com/office/drawing/2014/main" val="3826183382"/>
                        </a:ext>
                      </a:extLst>
                    </a:gridCol>
                    <a:gridCol w="1235875">
                      <a:extLst>
                        <a:ext uri="{9D8B030D-6E8A-4147-A177-3AD203B41FA5}">
                          <a16:colId xmlns:a16="http://schemas.microsoft.com/office/drawing/2014/main" val="776608922"/>
                        </a:ext>
                      </a:extLst>
                    </a:gridCol>
                    <a:gridCol w="1642094">
                      <a:extLst>
                        <a:ext uri="{9D8B030D-6E8A-4147-A177-3AD203B41FA5}">
                          <a16:colId xmlns:a16="http://schemas.microsoft.com/office/drawing/2014/main" val="3120798860"/>
                        </a:ext>
                      </a:extLst>
                    </a:gridCol>
                    <a:gridCol w="866717">
                      <a:extLst>
                        <a:ext uri="{9D8B030D-6E8A-4147-A177-3AD203B41FA5}">
                          <a16:colId xmlns:a16="http://schemas.microsoft.com/office/drawing/2014/main" val="1913578352"/>
                        </a:ext>
                      </a:extLst>
                    </a:gridCol>
                  </a:tblGrid>
                  <a:tr h="75391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99476" t="-806" r="-549215" b="-231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67841" t="-806" r="-362115" b="-231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99507" t="-806" r="-304926" b="-231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99507" t="-806" r="-204926" b="-231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75556" t="-806" r="-54074" b="-231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904225" t="-806" r="-2817" b="-231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4119983"/>
                      </a:ext>
                    </a:extLst>
                  </a:tr>
                  <a:tr h="544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BLFQ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139.57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775.26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138.2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129.0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</a:rPr>
                            <a:t>0.516~1.456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</a:rPr>
                            <a:t>0.492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074205"/>
                      </a:ext>
                    </a:extLst>
                  </a:tr>
                  <a:tr h="544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PDG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139.57</a:t>
                          </a:r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67841" t="-237778" r="-36211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99507" t="-237778" r="-30492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99507" t="-237778" r="-20492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75556" t="-237778" r="-54074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922704882"/>
                      </a:ext>
                    </a:extLst>
                  </a:tr>
                  <a:tr h="6463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BLFQ-NJL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139.57</a:t>
                          </a:r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167841" t="-286792" r="-362115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99507" t="-286792" r="-304926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99507" t="-286792" r="-204926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375556" t="-286792" r="-54074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3655075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58130072-4F4D-4938-A742-69BCBEA33FF1}"/>
              </a:ext>
            </a:extLst>
          </p:cNvPr>
          <p:cNvSpPr txBox="1"/>
          <p:nvPr/>
        </p:nvSpPr>
        <p:spPr>
          <a:xfrm>
            <a:off x="3040328" y="236460"/>
            <a:ext cx="3187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Pion</a:t>
            </a:r>
            <a:r>
              <a:rPr lang="en-US" altLang="zh-CN" sz="2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mass</a:t>
            </a:r>
            <a:r>
              <a:rPr lang="en-US" altLang="zh-CN" sz="26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DC, Radii </a:t>
            </a:r>
            <a:endParaRPr lang="zh-CN" altLang="en-US" sz="2600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078FBE90-A1AF-48EE-8153-E79996AAD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1" y="4197828"/>
            <a:ext cx="1857375" cy="3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[Jia, Vary, PRC(2018)]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AAB0D03-BE83-40DC-9B41-0949BE3DE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1" y="3577520"/>
            <a:ext cx="2362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</a:t>
            </a:r>
            <a:r>
              <a:rPr lang="en-US" altLang="zh-CN" sz="1400" i="1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Tanabashi</a:t>
            </a:r>
            <a:r>
              <a:rPr lang="en-US" altLang="zh-CN" sz="1400" i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, et al, PRD(2018)]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EBBACA6-03DB-403E-97F4-3CE6E59C1CDD}"/>
                  </a:ext>
                </a:extLst>
              </p:cNvPr>
              <p:cNvSpPr/>
              <p:nvPr/>
            </p:nvSpPr>
            <p:spPr>
              <a:xfrm>
                <a:off x="587323" y="1441915"/>
                <a:ext cx="3171038" cy="689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,0,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CN" altLang="en-US" sz="16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BBACA6-03DB-403E-97F4-3CE6E59C1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3" y="1441915"/>
                <a:ext cx="3171038" cy="689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EBBACA6-03DB-403E-97F4-3CE6E59C1CDD}"/>
                  </a:ext>
                </a:extLst>
              </p:cNvPr>
              <p:cNvSpPr/>
              <p:nvPr/>
            </p:nvSpPr>
            <p:spPr>
              <a:xfrm>
                <a:off x="587323" y="781670"/>
                <a:ext cx="3171038" cy="66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/>
                        </a:rPr>
                        <m:t>6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|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EBBACA6-03DB-403E-97F4-3CE6E59C1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3" y="781670"/>
                <a:ext cx="3171038" cy="660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/>
              <p:nvPr/>
            </p:nvSpPr>
            <p:spPr>
              <a:xfrm>
                <a:off x="304800" y="4941500"/>
                <a:ext cx="3609891" cy="115063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q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</a:t>
                </a:r>
              </a:p>
              <a:p>
                <a:pPr algn="ctr"/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293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5.69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941500"/>
                <a:ext cx="3609891" cy="1150636"/>
              </a:xfrm>
              <a:prstGeom prst="rect">
                <a:avLst/>
              </a:prstGeom>
              <a:blipFill>
                <a:blip r:embed="rId9"/>
                <a:stretch>
                  <a:fillRect b="-5236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304800" y="4644960"/>
            <a:ext cx="6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BLFQ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799" y="891916"/>
            <a:ext cx="4012301" cy="9697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218" y="4956216"/>
            <a:ext cx="5034782" cy="1321781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98607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607" y="18108"/>
            <a:ext cx="7886700" cy="807724"/>
          </a:xfrm>
        </p:spPr>
        <p:txBody>
          <a:bodyPr>
            <a:normAutofit/>
          </a:bodyPr>
          <a:lstStyle/>
          <a:p>
            <a:r>
              <a:rPr lang="en-US" sz="3600" u="sng" dirty="0"/>
              <a:t>Distribution Functions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832"/>
            <a:ext cx="9144000" cy="60321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D7C2A-5952-284E-AC1A-B38A59C7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BEDC-6B22-4673-8898-A29ACED633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01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2369478" y="290667"/>
            <a:ext cx="48878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Pion Electromagnetic Form Factor 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62857" y="5706703"/>
                <a:ext cx="5048818" cy="458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F(Q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large 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consistent with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pQCD</a:t>
                </a:r>
                <a:endParaRPr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57" y="5706703"/>
                <a:ext cx="5048818" cy="458074"/>
              </a:xfrm>
              <a:prstGeom prst="rect">
                <a:avLst/>
              </a:prstGeom>
              <a:blipFill>
                <a:blip r:embed="rId2"/>
                <a:stretch>
                  <a:fillRect l="-100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7" y="1092549"/>
            <a:ext cx="8938837" cy="43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2345089" y="372785"/>
            <a:ext cx="49384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Pion Parton Distribution Amplitude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83" r="1"/>
          <a:stretch/>
        </p:blipFill>
        <p:spPr>
          <a:xfrm>
            <a:off x="579557" y="1257068"/>
            <a:ext cx="4046156" cy="472099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25346" y="1684180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Ads/QCD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3548" y="21045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pQCD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F7385-2A16-014A-A4A0-E7C39C96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25"/>
          <a:stretch/>
        </p:blipFill>
        <p:spPr>
          <a:xfrm>
            <a:off x="4485832" y="2985788"/>
            <a:ext cx="4407506" cy="3126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B0012-D0FC-634E-BE7D-8E2CB757464A}"/>
              </a:ext>
            </a:extLst>
          </p:cNvPr>
          <p:cNvSpPr txBox="1"/>
          <p:nvPr/>
        </p:nvSpPr>
        <p:spPr>
          <a:xfrm>
            <a:off x="389299" y="6088947"/>
            <a:ext cx="39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behavior agrees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pQCD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8937F-5F9B-8B4A-AC79-BB46786299C7}"/>
              </a:ext>
            </a:extLst>
          </p:cNvPr>
          <p:cNvSpPr txBox="1"/>
          <p:nvPr/>
        </p:nvSpPr>
        <p:spPr>
          <a:xfrm>
            <a:off x="5360487" y="5996537"/>
            <a:ext cx="320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[Jia and Vary, PRC 99, 035206 (2019]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71" y="1602316"/>
            <a:ext cx="40290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93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86464" y="5497457"/>
            <a:ext cx="8698916" cy="9784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-1" r="547"/>
          <a:stretch/>
        </p:blipFill>
        <p:spPr>
          <a:xfrm>
            <a:off x="1048042" y="861990"/>
            <a:ext cx="6708913" cy="4478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0FBAC59-8BDA-450A-B0AE-07A67CBE50EA}"/>
                  </a:ext>
                </a:extLst>
              </p:cNvPr>
              <p:cNvSpPr/>
              <p:nvPr/>
            </p:nvSpPr>
            <p:spPr>
              <a:xfrm>
                <a:off x="3250246" y="1143037"/>
                <a:ext cx="16627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charset="0"/>
                            </a:rPr>
                            <m:t>|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b="1" i="1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0FBAC59-8BDA-450A-B0AE-07A67CBE5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246" y="1143037"/>
                <a:ext cx="1662740" cy="369332"/>
              </a:xfrm>
              <a:prstGeom prst="rect">
                <a:avLst/>
              </a:prstGeom>
              <a:blipFill>
                <a:blip r:embed="rId3"/>
                <a:stretch>
                  <a:fillRect l="-8791" t="-121667" b="-18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4">
            <a:extLst>
              <a:ext uri="{FF2B5EF4-FFF2-40B4-BE49-F238E27FC236}">
                <a16:creationId xmlns:a16="http://schemas.microsoft.com/office/drawing/2014/main" id="{336ED145-CECB-46C9-924B-2BDB36F28ED9}"/>
              </a:ext>
            </a:extLst>
          </p:cNvPr>
          <p:cNvCxnSpPr>
            <a:cxnSpLocks/>
          </p:cNvCxnSpPr>
          <p:nvPr/>
        </p:nvCxnSpPr>
        <p:spPr>
          <a:xfrm>
            <a:off x="4367764" y="1143037"/>
            <a:ext cx="0" cy="438422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54A22CB-AA15-4B13-9FAF-BA5671636827}"/>
                  </a:ext>
                </a:extLst>
              </p:cNvPr>
              <p:cNvSpPr/>
              <p:nvPr/>
            </p:nvSpPr>
            <p:spPr>
              <a:xfrm>
                <a:off x="4746210" y="2085454"/>
                <a:ext cx="29854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charset="0"/>
                            </a:rPr>
                            <m:t>|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i="1">
                          <a:latin typeface="Cambria Math" charset="0"/>
                        </a:rPr>
                        <m:t>=</m:t>
                      </m:r>
                      <m:r>
                        <a:rPr lang="en-US" altLang="zh-CN" i="1"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i="1">
                          <a:latin typeface="Cambria Math" charset="0"/>
                        </a:rPr>
                        <m:t>+</m:t>
                      </m:r>
                      <m:r>
                        <a:rPr lang="en-US" altLang="zh-CN" i="1"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b="1" i="1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54A22CB-AA15-4B13-9FAF-BA5671636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210" y="2085454"/>
                <a:ext cx="2985433" cy="369332"/>
              </a:xfrm>
              <a:prstGeom prst="rect">
                <a:avLst/>
              </a:prstGeom>
              <a:blipFill>
                <a:blip r:embed="rId4"/>
                <a:stretch>
                  <a:fillRect l="-1022" t="-119672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33084C54-AEF2-492C-B1F0-6ED4A65470E6}"/>
              </a:ext>
            </a:extLst>
          </p:cNvPr>
          <p:cNvCxnSpPr>
            <a:cxnSpLocks/>
          </p:cNvCxnSpPr>
          <p:nvPr/>
        </p:nvCxnSpPr>
        <p:spPr>
          <a:xfrm>
            <a:off x="7093472" y="2092778"/>
            <a:ext cx="0" cy="438422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65325" y="5596341"/>
                <a:ext cx="2488758" cy="320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BLFQ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NJL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=0.24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25" y="5596341"/>
                <a:ext cx="2488758" cy="320088"/>
              </a:xfrm>
              <a:prstGeom prst="rect">
                <a:avLst/>
              </a:prstGeom>
              <a:blipFill>
                <a:blip r:embed="rId5"/>
                <a:stretch>
                  <a:fillRect l="-3186" r="-1716" b="-24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78661" y="6083709"/>
                <a:ext cx="2019079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BLFQ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61" y="6083709"/>
                <a:ext cx="2019079" cy="319318"/>
              </a:xfrm>
              <a:prstGeom prst="rect">
                <a:avLst/>
              </a:prstGeom>
              <a:blipFill>
                <a:blip r:embed="rId6"/>
                <a:stretch>
                  <a:fillRect l="-2417" r="-60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2301795" y="177491"/>
            <a:ext cx="45404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Pion PDF at Initial Energy Scale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7217880" y="5986698"/>
                <a:ext cx="1252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1.4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880" y="5986698"/>
                <a:ext cx="125265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7526553" y="5192053"/>
                <a:ext cx="830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large</a:t>
                </a:r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553" y="5192053"/>
                <a:ext cx="830997" cy="369332"/>
              </a:xfrm>
              <a:prstGeom prst="rect">
                <a:avLst/>
              </a:prstGeom>
              <a:blipFill>
                <a:blip r:embed="rId8"/>
                <a:stretch>
                  <a:fillRect l="-661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968575" y="6099674"/>
                <a:ext cx="3888821" cy="303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𝐠𝐥𝐮𝐨𝐧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𝟐𝟏𝟔</m:t>
                    </m:r>
                  </m:oMath>
                </a14:m>
                <a:r>
                  <a: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𝐯𝐚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𝐥𝐞𝐧𝐜𝐞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𝟑𝟗𝟐</m:t>
                    </m:r>
                  </m:oMath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575" y="6099674"/>
                <a:ext cx="3888821" cy="303353"/>
              </a:xfrm>
              <a:prstGeom prst="rect">
                <a:avLst/>
              </a:prstGeom>
              <a:blipFill>
                <a:blip r:embed="rId9"/>
                <a:stretch>
                  <a:fillRect t="-26531" r="-940" b="-38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3181476" y="5613630"/>
                <a:ext cx="3507307" cy="303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𝐠𝐥𝐮𝐨𝐧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b>
                        <m:r>
                          <a:rPr lang="en-US" altLang="zh-CN" b="1" i="0">
                            <a:latin typeface="Cambria Math" panose="02040503050406030204" pitchFamily="18" charset="0"/>
                          </a:rPr>
                          <m:t>𝐯𝐚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𝐥𝐞𝐧𝐜𝐞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476" y="5613630"/>
                <a:ext cx="3507307" cy="303353"/>
              </a:xfrm>
              <a:prstGeom prst="rect">
                <a:avLst/>
              </a:prstGeom>
              <a:blipFill>
                <a:blip r:embed="rId10"/>
                <a:stretch>
                  <a:fillRect t="-26000" r="-1739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7217880" y="5541724"/>
                <a:ext cx="1448345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0.596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880" y="5541724"/>
                <a:ext cx="1448345" cy="372410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2600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3" y="548315"/>
            <a:ext cx="5175947" cy="5919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08A9AB-98C5-4953-8E4C-EA9C7D39A8A7}"/>
                  </a:ext>
                </a:extLst>
              </p:cNvPr>
              <p:cNvSpPr/>
              <p:nvPr/>
            </p:nvSpPr>
            <p:spPr>
              <a:xfrm>
                <a:off x="5529917" y="1641979"/>
                <a:ext cx="29854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charset="0"/>
                            </a:rPr>
                            <m:t>|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i="1">
                          <a:latin typeface="Cambria Math" charset="0"/>
                        </a:rPr>
                        <m:t>=</m:t>
                      </m:r>
                      <m:r>
                        <a:rPr lang="en-US" altLang="zh-CN" i="1"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i="1">
                          <a:latin typeface="Cambria Math" charset="0"/>
                        </a:rPr>
                        <m:t>+</m:t>
                      </m:r>
                      <m:r>
                        <a:rPr lang="en-US" altLang="zh-CN" i="1"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b="1" i="1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08A9AB-98C5-4953-8E4C-EA9C7D39A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17" y="1641979"/>
                <a:ext cx="2985433" cy="369332"/>
              </a:xfrm>
              <a:prstGeom prst="rect">
                <a:avLst/>
              </a:prstGeom>
              <a:blipFill>
                <a:blip r:embed="rId3"/>
                <a:stretch>
                  <a:fillRect l="-1020" t="-119672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CF881760-BB17-4F59-AACE-70613A11E473}"/>
              </a:ext>
            </a:extLst>
          </p:cNvPr>
          <p:cNvCxnSpPr>
            <a:cxnSpLocks/>
          </p:cNvCxnSpPr>
          <p:nvPr/>
        </p:nvCxnSpPr>
        <p:spPr>
          <a:xfrm>
            <a:off x="7865749" y="1641979"/>
            <a:ext cx="0" cy="438422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42AC65-7855-EE4F-ACC6-5D42865BD5A5}"/>
                  </a:ext>
                </a:extLst>
              </p:cNvPr>
              <p:cNvSpPr txBox="1"/>
              <p:nvPr/>
            </p:nvSpPr>
            <p:spPr>
              <a:xfrm>
                <a:off x="5668239" y="2347934"/>
                <a:ext cx="325668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Large-x behavior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1.77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closer to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pQCD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gluon distribution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signifificantly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increases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42AC65-7855-EE4F-ACC6-5D42865BD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239" y="2347934"/>
                <a:ext cx="3256685" cy="1477328"/>
              </a:xfrm>
              <a:prstGeom prst="rect">
                <a:avLst/>
              </a:prstGeom>
              <a:blipFill>
                <a:blip r:embed="rId5"/>
                <a:stretch>
                  <a:fillRect l="-1311" t="-2058" b="-20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2256135" y="66639"/>
            <a:ext cx="47664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Pion PDF after DGLAP Evolution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3" y="6333597"/>
            <a:ext cx="493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/>
            </p:nvGraphicFramePr>
            <p:xfrm>
              <a:off x="5306292" y="4220708"/>
              <a:ext cx="3746269" cy="1562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7389">
                      <a:extLst>
                        <a:ext uri="{9D8B030D-6E8A-4147-A177-3AD203B41FA5}">
                          <a16:colId xmlns:a16="http://schemas.microsoft.com/office/drawing/2014/main" val="1830439908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1292723400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657420390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2070768908"/>
                        </a:ext>
                      </a:extLst>
                    </a:gridCol>
                  </a:tblGrid>
                  <a:tr h="44303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𝐆𝐞𝐕</m:t>
                                  </m:r>
                                </m:e>
                                <m:sup>
                                  <m:r>
                                    <a:rPr lang="en-US" altLang="zh-C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Gluon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Sea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1047816340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BLFQ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0.483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421</a:t>
                          </a:r>
                          <a:endParaRPr lang="en-US" sz="1400" b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3958983737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BLFQ-NJL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0.489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0.398</a:t>
                          </a: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0.113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2219766696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[BSE 2019’]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0.48(3)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0.41(2)</a:t>
                          </a: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0.11(2)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9253734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9992216"/>
                  </p:ext>
                </p:extLst>
              </p:nvPr>
            </p:nvGraphicFramePr>
            <p:xfrm>
              <a:off x="5306292" y="4220708"/>
              <a:ext cx="3746269" cy="1562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7389">
                      <a:extLst>
                        <a:ext uri="{9D8B030D-6E8A-4147-A177-3AD203B41FA5}">
                          <a16:colId xmlns:a16="http://schemas.microsoft.com/office/drawing/2014/main" val="1830439908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1292723400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657420390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2070768908"/>
                        </a:ext>
                      </a:extLst>
                    </a:gridCol>
                  </a:tblGrid>
                  <a:tr h="44303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6" t="-1370" r="-195238" b="-2589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Gluon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Sea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1047816340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BLFQ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0.483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421</a:t>
                          </a:r>
                          <a:endParaRPr lang="en-US" sz="1400" b="1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0.096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3958983737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BLFQ-NJL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0.489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0.398</a:t>
                          </a: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0.113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2219766696"/>
                      </a:ext>
                    </a:extLst>
                  </a:tr>
                  <a:tr h="373168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[BSE 2019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’]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0.48(3)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0.41(2)</a:t>
                          </a:r>
                        </a:p>
                      </a:txBody>
                      <a:tcPr marT="45749" marB="45749" anchor="ctr"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0.11(2)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92537346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89326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464195"/>
            <a:ext cx="5983803" cy="5403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52451" y="622250"/>
                <a:ext cx="8685939" cy="9033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𝐹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sub>
                              </m:sSub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</m:acc>
                                            </m:sub>
                                            <m:sup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den>
                                      </m:f>
                                    </m:e>
                                  </m:rad>
                                </m:den>
                              </m:f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altLang="zh-CN" i="1" smtClean="0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r>
                            <a:rPr lang="en-US" altLang="zh-CN" i="1">
                              <a:solidFill>
                                <a:srgbClr val="FF66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 smtClean="0">
                              <a:solidFill>
                                <a:srgbClr val="FF6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FF6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solidFill>
                                <a:srgbClr val="FF66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51" y="622250"/>
                <a:ext cx="8685939" cy="9033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070266" y="1923416"/>
            <a:ext cx="30336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[Chang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et al, PRD 102 (2020) 054024];</a:t>
            </a:r>
          </a:p>
          <a:p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</a:t>
            </a:r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N</a:t>
            </a:r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ason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et al, NPB 303 (1988) 607];</a:t>
            </a:r>
          </a:p>
          <a:p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</a:t>
            </a:r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Mangano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et al, NPB 405 (1993) 507]</a:t>
            </a:r>
          </a:p>
        </p:txBody>
      </p:sp>
      <p:sp>
        <p:nvSpPr>
          <p:cNvPr id="13" name="Text Box 9"/>
          <p:cNvSpPr txBox="1"/>
          <p:nvPr/>
        </p:nvSpPr>
        <p:spPr>
          <a:xfrm>
            <a:off x="6140910" y="4985249"/>
            <a:ext cx="311979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+mn-cs"/>
                <a:sym typeface="Arial" panose="020B0604020202020204" pitchFamily="34" charset="0"/>
              </a:rPr>
              <a:t>Agree with</a:t>
            </a:r>
            <a:r>
              <a:rPr lang="en-US" altLang="zh-CN" sz="2000" noProof="1">
                <a:latin typeface="Times New Roman" panose="020206030504050203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2000" noProof="1">
                <a:latin typeface="Times New Roman" panose="02020603050405020304" pitchFamily="18" charset="0"/>
                <a:sym typeface="Arial" panose="020B0604020202020204" pitchFamily="34" charset="0"/>
              </a:rPr>
              <a:t>experimental data (</a:t>
            </a:r>
            <a:r>
              <a:rPr lang="en-US" altLang="zh-CN" sz="2000" b="1" noProof="1">
                <a:latin typeface="Times New Roman" panose="02020603050405020304" pitchFamily="18" charset="0"/>
                <a:sym typeface="Arial" panose="020B0604020202020204" pitchFamily="34" charset="0"/>
              </a:rPr>
              <a:t>FNAL E672, E706, E705, CERN NA3,WA11</a:t>
            </a:r>
            <a:r>
              <a:rPr lang="en-US" altLang="zh-CN" sz="2000" noProof="1">
                <a:latin typeface="Times New Roman" panose="02020603050405020304" pitchFamily="18" charset="0"/>
                <a:sym typeface="Arial" panose="020B0604020202020204" pitchFamily="34" charset="0"/>
              </a:rPr>
              <a:t>).</a:t>
            </a: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7486650" y="1277324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66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[</a:t>
            </a:r>
            <a:r>
              <a:rPr lang="en-US" altLang="zh-CN" dirty="0" err="1">
                <a:solidFill>
                  <a:srgbClr val="FF66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nCTEQ</a:t>
            </a:r>
            <a:r>
              <a:rPr lang="en-US" altLang="zh-CN" dirty="0">
                <a:solidFill>
                  <a:srgbClr val="FF66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1905289" y="78928"/>
                <a:ext cx="49204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u="sng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altLang="zh-CN" sz="2800" b="1" u="sng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Production Cross Section</a:t>
                </a:r>
              </a:p>
            </p:txBody>
          </p:sp>
        </mc:Choice>
        <mc:Fallback xmlns="">
          <p:sp>
            <p:nvSpPr>
              <p:cNvPr id="2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289" y="78928"/>
                <a:ext cx="4920424" cy="523220"/>
              </a:xfrm>
              <a:prstGeom prst="rect">
                <a:avLst/>
              </a:prstGeom>
              <a:blipFill>
                <a:blip r:embed="rId4"/>
                <a:stretch>
                  <a:fillRect l="-6443" t="-126190" b="-1952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7015293" y="175578"/>
                <a:ext cx="2042572" cy="37394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solidFill>
                          <a:srgbClr val="FF66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293" y="175578"/>
                <a:ext cx="2042572" cy="373949"/>
              </a:xfrm>
              <a:prstGeom prst="rect">
                <a:avLst/>
              </a:prstGeom>
              <a:blipFill>
                <a:blip r:embed="rId5"/>
                <a:stretch>
                  <a:fillRect l="-3561" t="-160317" r="-14837" b="-24127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116" y="6564336"/>
            <a:ext cx="3945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Fu, </a:t>
            </a:r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Mondal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Zhao, Vary, </a:t>
            </a:r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arXiv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2106.04954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]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140910" y="16509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2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75" y="1444661"/>
            <a:ext cx="6704672" cy="48253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130072-4F4D-4938-A742-69BCBEA33FF1}"/>
              </a:ext>
            </a:extLst>
          </p:cNvPr>
          <p:cNvSpPr txBox="1"/>
          <p:nvPr/>
        </p:nvSpPr>
        <p:spPr>
          <a:xfrm>
            <a:off x="3529751" y="174512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Kaon Mass</a:t>
            </a:r>
            <a:r>
              <a:rPr lang="zh-CN" altLang="en-US" sz="28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Spectrum</a:t>
            </a:r>
            <a:endParaRPr lang="zh-CN" altLang="en-US" sz="28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69F9CEB-846B-493B-AA96-2AB1515D9546}"/>
                  </a:ext>
                </a:extLst>
              </p:cNvPr>
              <p:cNvSpPr/>
              <p:nvPr/>
            </p:nvSpPr>
            <p:spPr>
              <a:xfrm>
                <a:off x="2299953" y="942293"/>
                <a:ext cx="42935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=</m:t>
                      </m:r>
                      <m:r>
                        <a:rPr lang="en-US" altLang="zh-CN" sz="2800" i="1"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+</m:t>
                      </m:r>
                      <m:r>
                        <a:rPr lang="en-US" altLang="zh-CN" sz="2800" i="1"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sz="2800" b="1" i="1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69F9CEB-846B-493B-AA96-2AB1515D9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953" y="942293"/>
                <a:ext cx="429358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4E7FDA9B-AC31-471D-9DEA-795CC21DFB51}"/>
              </a:ext>
            </a:extLst>
          </p:cNvPr>
          <p:cNvCxnSpPr>
            <a:cxnSpLocks/>
          </p:cNvCxnSpPr>
          <p:nvPr/>
        </p:nvCxnSpPr>
        <p:spPr>
          <a:xfrm>
            <a:off x="5712964" y="885504"/>
            <a:ext cx="0" cy="674898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036847" y="109618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Norm1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6333693" y="1406561"/>
              <a:ext cx="2372156" cy="13503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2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32600">
                      <a:extLst>
                        <a:ext uri="{9D8B030D-6E8A-4147-A177-3AD203B41FA5}">
                          <a16:colId xmlns:a16="http://schemas.microsoft.com/office/drawing/2014/main" val="2163218096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0.588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151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0.602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142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0.419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7928070"/>
                  </p:ext>
                </p:extLst>
              </p:nvPr>
            </p:nvGraphicFramePr>
            <p:xfrm>
              <a:off x="6333693" y="1406561"/>
              <a:ext cx="2372156" cy="13503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2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32600">
                      <a:extLst>
                        <a:ext uri="{9D8B030D-6E8A-4147-A177-3AD203B41FA5}">
                          <a16:colId xmlns:a16="http://schemas.microsoft.com/office/drawing/2014/main" val="2163218096"/>
                        </a:ext>
                      </a:extLst>
                    </a:gridCol>
                  </a:tblGrid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55" t="-1351" r="-237607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0.588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151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55" t="-100000" r="-237607" b="-10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0.602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142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1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55" t="-202703" r="-237607" b="-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0.419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rgbClr val="CC9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0"/>
          <p:cNvSpPr txBox="1"/>
          <p:nvPr/>
        </p:nvSpPr>
        <p:spPr>
          <a:xfrm>
            <a:off x="7765280" y="1120042"/>
            <a:ext cx="100952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DC[MeV]</a:t>
            </a:r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/>
              <p:nvPr/>
            </p:nvSpPr>
            <p:spPr>
              <a:xfrm>
                <a:off x="4758506" y="4250776"/>
                <a:ext cx="3398887" cy="139685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/>
                          </a:rPr>
                          <m:t>q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 ,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=0.586</m:t>
                    </m:r>
                    <m:r>
                      <a:rPr lang="en-US" altLang="zh-CN" sz="16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 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/>
                  <a:t>,</a:t>
                </a:r>
              </a:p>
              <a:p>
                <a:pPr algn="ctr"/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293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5.69</m:t>
                    </m:r>
                    <m:r>
                      <a:rPr lang="en-US" altLang="zh-CN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625519B-7F8C-4BBC-AEB3-70CBADF3F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506" y="4250776"/>
                <a:ext cx="3398887" cy="1396857"/>
              </a:xfrm>
              <a:prstGeom prst="rect">
                <a:avLst/>
              </a:prstGeom>
              <a:blipFill>
                <a:blip r:embed="rId5"/>
                <a:stretch>
                  <a:fillRect b="-387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2">
            <a:extLst>
              <a:ext uri="{FF2B5EF4-FFF2-40B4-BE49-F238E27FC236}">
                <a16:creationId xmlns:a16="http://schemas.microsoft.com/office/drawing/2014/main" id="{D7E4C58F-8925-4115-9989-F305BBC2DA0F}"/>
              </a:ext>
            </a:extLst>
          </p:cNvPr>
          <p:cNvSpPr txBox="1"/>
          <p:nvPr/>
        </p:nvSpPr>
        <p:spPr>
          <a:xfrm>
            <a:off x="5592723" y="6352080"/>
            <a:ext cx="209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1992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4DA2B-B2EE-E947-B2FB-2FF42C51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65"/>
            <a:ext cx="7886700" cy="1325563"/>
          </a:xfrm>
        </p:spPr>
        <p:txBody>
          <a:bodyPr/>
          <a:lstStyle/>
          <a:p>
            <a:pPr algn="ctr"/>
            <a:r>
              <a:rPr lang="en-US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91B1-D9B2-7D4F-8B1B-A3526E66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26" y="1984986"/>
            <a:ext cx="9116474" cy="4873014"/>
          </a:xfrm>
        </p:spPr>
        <p:txBody>
          <a:bodyPr>
            <a:normAutofit/>
          </a:bodyPr>
          <a:lstStyle/>
          <a:p>
            <a:r>
              <a:rPr lang="en-US" dirty="0"/>
              <a:t>Light-front Quantization</a:t>
            </a:r>
          </a:p>
          <a:p>
            <a:r>
              <a:rPr lang="en-US" dirty="0"/>
              <a:t>Basis Light-front Quantization</a:t>
            </a:r>
            <a:endParaRPr lang="en-US" sz="3200" dirty="0"/>
          </a:p>
          <a:p>
            <a:r>
              <a:rPr lang="en-US" sz="3200" dirty="0"/>
              <a:t>Application</a:t>
            </a:r>
            <a:r>
              <a:rPr lang="zh-CN" altLang="en-US" sz="3200" dirty="0"/>
              <a:t> </a:t>
            </a:r>
            <a:r>
              <a:rPr lang="en-US" altLang="zh-CN" sz="3200" dirty="0"/>
              <a:t>to nucleon</a:t>
            </a:r>
            <a:endParaRPr lang="en-US" sz="3200" dirty="0"/>
          </a:p>
          <a:p>
            <a:r>
              <a:rPr lang="en-US" sz="3200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88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47" y="2302329"/>
            <a:ext cx="4622866" cy="29831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3246574" y="259229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Kaon Form Factor 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A255F9C-6E65-4BF1-95BA-CC479366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43662"/>
            <a:ext cx="2867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[Lan,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et al, in progress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 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EBBACA6-03DB-403E-97F4-3CE6E59C1CDD}"/>
                  </a:ext>
                </a:extLst>
              </p:cNvPr>
              <p:cNvSpPr/>
              <p:nvPr/>
            </p:nvSpPr>
            <p:spPr>
              <a:xfrm>
                <a:off x="2311608" y="1233252"/>
                <a:ext cx="4146342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,0,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CN" alt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EBBACA6-03DB-403E-97F4-3CE6E59C1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08" y="1233252"/>
                <a:ext cx="4146342" cy="9885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2">
            <a:extLst>
              <a:ext uri="{FF2B5EF4-FFF2-40B4-BE49-F238E27FC236}">
                <a16:creationId xmlns:a16="http://schemas.microsoft.com/office/drawing/2014/main" id="{C1854D7B-C486-46FC-B71E-FF3CF7071DAC}"/>
              </a:ext>
            </a:extLst>
          </p:cNvPr>
          <p:cNvSpPr txBox="1"/>
          <p:nvPr/>
        </p:nvSpPr>
        <p:spPr>
          <a:xfrm>
            <a:off x="1128920" y="5208029"/>
            <a:ext cx="677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Preliminary: based on leading </a:t>
            </a:r>
            <a:r>
              <a:rPr lang="en-US" sz="2800" i="1" dirty="0" err="1">
                <a:solidFill>
                  <a:srgbClr val="FF0000"/>
                </a:solidFill>
              </a:rPr>
              <a:t>Fock</a:t>
            </a:r>
            <a:r>
              <a:rPr lang="en-US" sz="2800" i="1" dirty="0">
                <a:solidFill>
                  <a:srgbClr val="FF0000"/>
                </a:solidFill>
              </a:rPr>
              <a:t> Sector WF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r="1644"/>
          <a:stretch/>
        </p:blipFill>
        <p:spPr>
          <a:xfrm>
            <a:off x="0" y="2273763"/>
            <a:ext cx="4601817" cy="30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7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805" r="563"/>
          <a:stretch/>
        </p:blipFill>
        <p:spPr>
          <a:xfrm>
            <a:off x="487017" y="1305098"/>
            <a:ext cx="3796748" cy="237625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3328955" y="196856"/>
            <a:ext cx="22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Wave function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426"/>
          <a:stretch/>
        </p:blipFill>
        <p:spPr>
          <a:xfrm>
            <a:off x="203200" y="4106487"/>
            <a:ext cx="4170017" cy="25943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707" t="1" b="1175"/>
          <a:stretch/>
        </p:blipFill>
        <p:spPr>
          <a:xfrm>
            <a:off x="4661454" y="1172095"/>
            <a:ext cx="4194100" cy="23761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468" r="708"/>
          <a:stretch/>
        </p:blipFill>
        <p:spPr>
          <a:xfrm>
            <a:off x="4820478" y="4106487"/>
            <a:ext cx="4134679" cy="24675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58630" y="818110"/>
            <a:ext cx="659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宋体" panose="02010600030101010101" pitchFamily="2" charset="-122"/>
              </a:rPr>
              <a:t>Pion</a:t>
            </a: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6396097" y="755072"/>
            <a:ext cx="724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ea typeface="宋体" panose="02010600030101010101" pitchFamily="2" charset="-122"/>
              </a:rPr>
              <a:t>Kaon</a:t>
            </a:r>
            <a:endParaRPr lang="zh-CN" altLang="en-US" sz="2000" b="1" dirty="0"/>
          </a:p>
        </p:txBody>
      </p:sp>
      <p:sp>
        <p:nvSpPr>
          <p:cNvPr id="8" name="下箭头 7"/>
          <p:cNvSpPr/>
          <p:nvPr/>
        </p:nvSpPr>
        <p:spPr>
          <a:xfrm>
            <a:off x="6682587" y="346485"/>
            <a:ext cx="157942" cy="327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下箭头 9"/>
          <p:cNvSpPr/>
          <p:nvPr/>
        </p:nvSpPr>
        <p:spPr>
          <a:xfrm flipV="1">
            <a:off x="6459322" y="329860"/>
            <a:ext cx="157942" cy="327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7297934" y="329860"/>
            <a:ext cx="157942" cy="327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下箭头 11"/>
          <p:cNvSpPr/>
          <p:nvPr/>
        </p:nvSpPr>
        <p:spPr>
          <a:xfrm flipV="1">
            <a:off x="7516836" y="329860"/>
            <a:ext cx="157942" cy="327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974385" y="493844"/>
            <a:ext cx="1726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861323" y="2996193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52842" y="3196248"/>
            <a:ext cx="3129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85720" y="6095189"/>
            <a:ext cx="2840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50565" y="6231883"/>
            <a:ext cx="2840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93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AE3D8F0-3A5F-4D88-B676-273633934F85}"/>
              </a:ext>
            </a:extLst>
          </p:cNvPr>
          <p:cNvSpPr/>
          <p:nvPr/>
        </p:nvSpPr>
        <p:spPr>
          <a:xfrm>
            <a:off x="2313214" y="218469"/>
            <a:ext cx="4517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/>
              <a:t>Application:</a:t>
            </a:r>
            <a:r>
              <a:rPr lang="zh-CN" altLang="en-US" sz="4000" u="sng" dirty="0"/>
              <a:t> </a:t>
            </a:r>
            <a:r>
              <a:rPr lang="en-US" altLang="zh-CN" sz="4000" u="sng" dirty="0"/>
              <a:t>nucleon</a:t>
            </a:r>
            <a:endParaRPr lang="en-US" sz="40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963DA-A31D-5242-BD08-B55BEA41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242" y="2181253"/>
            <a:ext cx="4215516" cy="3089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932F34-C357-8841-AD4F-575C3E3CE99F}"/>
                  </a:ext>
                </a:extLst>
              </p:cNvPr>
              <p:cNvSpPr txBox="1"/>
              <p:nvPr/>
            </p:nvSpPr>
            <p:spPr>
              <a:xfrm>
                <a:off x="934170" y="5962423"/>
                <a:ext cx="8482961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400" b="1" i="1">
                            <a:latin typeface="Cambria Math" panose="02040503050406030204" pitchFamily="18" charset="0"/>
                          </a:rPr>
                          <m:t>nucleon</m:t>
                        </m:r>
                      </m:e>
                    </m:d>
                    <m:r>
                      <a:rPr lang="en-US" sz="2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|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𝑞𝑞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+</m:t>
                    </m:r>
                    <m:r>
                      <a:rPr lang="en-US" sz="2400" i="1"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|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|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sz="2400" dirty="0"/>
                  <a:t>. . . 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932F34-C357-8841-AD4F-575C3E3CE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70" y="5962423"/>
                <a:ext cx="8482961" cy="677108"/>
              </a:xfrm>
              <a:prstGeom prst="rect">
                <a:avLst/>
              </a:prstGeom>
              <a:blipFill>
                <a:blip r:embed="rId3"/>
                <a:stretch>
                  <a:fillRect l="-1943" t="-92593" b="-9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7B96D78-2E94-8544-9FCC-543411F4DCD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081BEDC-6B22-4673-8898-A29ACED633E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9000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07 at 12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21" y="949500"/>
            <a:ext cx="6215358" cy="5426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8A9FF-3A4B-B54D-B9B0-692605FA4BCD}"/>
              </a:ext>
            </a:extLst>
          </p:cNvPr>
          <p:cNvSpPr txBox="1"/>
          <p:nvPr/>
        </p:nvSpPr>
        <p:spPr>
          <a:xfrm>
            <a:off x="2632842" y="251561"/>
            <a:ext cx="372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Light-front QCD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132689-0766-284C-8ED7-B6A97FDF546A}"/>
                  </a:ext>
                </a:extLst>
              </p:cNvPr>
              <p:cNvSpPr/>
              <p:nvPr/>
            </p:nvSpPr>
            <p:spPr>
              <a:xfrm>
                <a:off x="1137145" y="1097830"/>
                <a:ext cx="906081" cy="394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𝐿𝐹𝑄𝐶𝐷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132689-0766-284C-8ED7-B6A97FDF5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45" y="1097830"/>
                <a:ext cx="906081" cy="394147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8C91B957-C69F-BC41-A121-A64FC0B8BB5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081BEDC-6B22-4673-8898-A29ACED633E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73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73" y="110659"/>
            <a:ext cx="8419657" cy="5727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/>
              <a:t>Light-Front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7959" y="888272"/>
                <a:ext cx="6455998" cy="47166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e>
                        <m:sup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𝑲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𝒕𝒓𝒂𝒏𝒔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𝒍𝒐𝒏𝒈𝒊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𝑰𝒏𝒕𝒆𝒓𝒂𝒄𝒕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9" y="888272"/>
                <a:ext cx="6455998" cy="471668"/>
              </a:xfrm>
              <a:prstGeom prst="rect">
                <a:avLst/>
              </a:prstGeom>
              <a:blipFill>
                <a:blip r:embed="rId2"/>
                <a:stretch>
                  <a:fillRect l="-78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7959" y="2300867"/>
                <a:ext cx="1735924" cy="3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𝑯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𝒕𝒓𝒂𝒏𝒔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~ </m:t>
                    </m:r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𝜿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𝟒</m:t>
                        </m:r>
                      </m:sup>
                    </m:sSubSup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 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9" y="2300867"/>
                <a:ext cx="1735924" cy="325345"/>
              </a:xfrm>
              <a:prstGeom prst="rect">
                <a:avLst/>
              </a:prstGeom>
              <a:blipFill>
                <a:blip r:embed="rId3"/>
                <a:stretch>
                  <a:fillRect l="-729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7959" y="2736692"/>
                <a:ext cx="3401572" cy="786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𝒍𝒐𝒏𝒈𝒊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𝒊𝒋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𝜿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𝑳</m:t>
                              </m:r>
                            </m:sub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𝝏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9" y="2736692"/>
                <a:ext cx="3401572" cy="786177"/>
              </a:xfrm>
              <a:prstGeom prst="rect">
                <a:avLst/>
              </a:prstGeom>
              <a:blipFill>
                <a:blip r:embed="rId4"/>
                <a:stretch>
                  <a:fillRect l="-1115" t="-136508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8841" y="1451451"/>
                <a:ext cx="2282228" cy="801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𝑲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" y="1451451"/>
                <a:ext cx="2282228" cy="801310"/>
              </a:xfrm>
              <a:prstGeom prst="rect">
                <a:avLst/>
              </a:prstGeom>
              <a:blipFill>
                <a:blip r:embed="rId5"/>
                <a:stretch>
                  <a:fillRect l="-2222" t="-128125" r="-556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5028" y="4698620"/>
                <a:ext cx="6616377" cy="707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𝑰𝒏𝒕𝒆𝒓𝒂𝒄𝒕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𝝅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𝜶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𝑸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𝒋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&lt;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𝒋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sSubSup>
                                <m:sSubSup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𝜸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𝝁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sSubSup>
                                <m:sSubSup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𝜸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𝝁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𝒋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28" y="4698620"/>
                <a:ext cx="6616377" cy="707886"/>
              </a:xfrm>
              <a:prstGeom prst="rect">
                <a:avLst/>
              </a:prstGeom>
              <a:blipFill>
                <a:blip r:embed="rId6"/>
                <a:stretch>
                  <a:fillRect t="-136842" b="-18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flipH="1">
            <a:off x="4132628" y="2912330"/>
            <a:ext cx="468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---Y Li, X Zhao , P Maris , J Vary, PLB 758(2016)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9061" y="2286642"/>
            <a:ext cx="433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Brodsky,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Teramond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1203.4025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124691" y="3598715"/>
                <a:ext cx="5903294" cy="444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𝑏𝑎𝑟𝑦𝑜𝑛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 ⋅⋅⋅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⋅⋅⋅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91" y="3598715"/>
                <a:ext cx="5903294" cy="444930"/>
              </a:xfrm>
              <a:prstGeom prst="rect">
                <a:avLst/>
              </a:prstGeom>
              <a:blipFill>
                <a:blip r:embed="rId7"/>
                <a:stretch>
                  <a:fillRect t="-147222" b="-2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91E3BCA-4F1D-2C4E-9AF7-DF1198D70CDD}"/>
              </a:ext>
            </a:extLst>
          </p:cNvPr>
          <p:cNvSpPr txBox="1"/>
          <p:nvPr/>
        </p:nvSpPr>
        <p:spPr>
          <a:xfrm>
            <a:off x="370147" y="4250533"/>
            <a:ext cx="320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include first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AB0B2-FD68-E341-B19A-DA0EE361B8B5}"/>
              </a:ext>
            </a:extLst>
          </p:cNvPr>
          <p:cNvSpPr txBox="1"/>
          <p:nvPr/>
        </p:nvSpPr>
        <p:spPr>
          <a:xfrm>
            <a:off x="370147" y="5485261"/>
            <a:ext cx="422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 the first and second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5544F1-04F1-254F-814A-42E00889BAB3}"/>
                  </a:ext>
                </a:extLst>
              </p:cNvPr>
              <p:cNvSpPr/>
              <p:nvPr/>
            </p:nvSpPr>
            <p:spPr>
              <a:xfrm>
                <a:off x="738878" y="5849752"/>
                <a:ext cx="6787499" cy="694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𝑰𝒏𝒕𝒆𝒓𝒂𝒄𝒕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𝑽𝒆𝒓𝒕𝒆𝒙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𝒊𝒏𝒔𝒕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𝒈</m:t>
                      </m:r>
                      <m:acc>
                        <m:accPr>
                          <m:chr m:val="̅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𝝍</m:t>
                          </m:r>
                        </m:e>
                      </m:acc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𝜸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p>
                      </m:sSup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𝝍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b>
                        <m:sup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sup>
                      </m:sSub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𝒈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  <m:sSup>
                                    <m:sSupPr>
                                      <m:ctrlP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𝝏</m:t>
                                      </m:r>
                                    </m:e>
                                    <m:sup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5544F1-04F1-254F-814A-42E00889B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78" y="5849752"/>
                <a:ext cx="6787499" cy="6944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48DB9-544C-FA42-9D6F-C687D37B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1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46" y="962114"/>
            <a:ext cx="7886700" cy="485583"/>
          </a:xfrm>
        </p:spPr>
        <p:txBody>
          <a:bodyPr/>
          <a:lstStyle/>
          <a:p>
            <a:r>
              <a:rPr lang="en-US" dirty="0"/>
              <a:t>Elastic scattering of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71744" y="1860985"/>
                <a:ext cx="2894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</m:d>
                      <m:r>
                        <a:rPr kumimoji="0" lang="is-I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744" y="1860985"/>
                <a:ext cx="2894575" cy="276999"/>
              </a:xfrm>
              <a:prstGeom prst="rect">
                <a:avLst/>
              </a:prstGeom>
              <a:blipFill>
                <a:blip r:embed="rId2"/>
                <a:stretch>
                  <a:fillRect l="-877" t="-4545" r="-219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5319198" y="1558778"/>
            <a:ext cx="3824802" cy="198831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452253" y="2500829"/>
            <a:ext cx="4310195" cy="106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Elastic electron scattering established the extended nature of the proton (proton radius).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52" y="3648704"/>
            <a:ext cx="8576133" cy="677108"/>
          </a:xfrm>
          <a:prstGeom prst="rect">
            <a:avLst/>
          </a:prstGeom>
          <a:solidFill>
            <a:schemeClr val="bg2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The Fourier transformation of these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form factors provide spatial distributions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charge and magnetization distributions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).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lum/>
            <a:alphaModFix amt="79000"/>
          </a:blip>
          <a:srcRect/>
          <a:stretch>
            <a:fillRect/>
          </a:stretch>
        </p:blipFill>
        <p:spPr>
          <a:xfrm>
            <a:off x="499492" y="4740512"/>
            <a:ext cx="5216040" cy="133596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lum/>
            <a:alphaModFix amt="71000"/>
          </a:blip>
          <a:srcRect/>
          <a:stretch>
            <a:fillRect/>
          </a:stretch>
        </p:blipFill>
        <p:spPr>
          <a:xfrm>
            <a:off x="5930685" y="4367905"/>
            <a:ext cx="2859825" cy="20811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1617071" y="1466952"/>
            <a:ext cx="29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Hofstadter, Nobel Prize 1961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]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25952" y="13685"/>
            <a:ext cx="9144000" cy="929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Electromagnetic Form Factor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29F1D-B89B-064F-BC18-0AE43A54AAF9}"/>
              </a:ext>
            </a:extLst>
          </p:cNvPr>
          <p:cNvSpPr txBox="1"/>
          <p:nvPr/>
        </p:nvSpPr>
        <p:spPr>
          <a:xfrm>
            <a:off x="1200900" y="6076472"/>
            <a:ext cx="190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Dirac Form Factor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730BF-8AC9-7947-93E0-D1EAC84599E4}"/>
              </a:ext>
            </a:extLst>
          </p:cNvPr>
          <p:cNvSpPr txBox="1"/>
          <p:nvPr/>
        </p:nvSpPr>
        <p:spPr>
          <a:xfrm>
            <a:off x="3477854" y="6076472"/>
            <a:ext cx="188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Pauli Form Factor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172DE-13A5-8C43-8CFC-8FFCF92B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61" y="41037"/>
            <a:ext cx="8543429" cy="79616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Nucleon Form Factor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E06C5-9C20-124C-B0AE-3525F385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05" y="853189"/>
            <a:ext cx="4070599" cy="26615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A8E74A-512E-C442-A6E7-9DFE9EF7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12" y="3530883"/>
            <a:ext cx="4218306" cy="27386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9F2F15-8D63-9343-85AF-0804FF8D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05" y="3517987"/>
            <a:ext cx="4098286" cy="26796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4920A-4CC7-4444-88BB-9054D3462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313" y="836361"/>
            <a:ext cx="4229588" cy="27069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F349EA-DD4C-DD4A-B612-9444D2F832B9}"/>
              </a:ext>
            </a:extLst>
          </p:cNvPr>
          <p:cNvSpPr txBox="1"/>
          <p:nvPr/>
        </p:nvSpPr>
        <p:spPr>
          <a:xfrm>
            <a:off x="121962" y="6208420"/>
            <a:ext cx="8870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the basis size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nucleon form factors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approximately agree the data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4229E-1155-B741-A577-CE6310536DD8}"/>
              </a:ext>
            </a:extLst>
          </p:cNvPr>
          <p:cNvSpPr txBox="1"/>
          <p:nvPr/>
        </p:nvSpPr>
        <p:spPr>
          <a:xfrm>
            <a:off x="3333750" y="2498404"/>
            <a:ext cx="8231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7C415-AA5B-0D48-A675-BA9B0D69AEBF}"/>
              </a:ext>
            </a:extLst>
          </p:cNvPr>
          <p:cNvSpPr txBox="1"/>
          <p:nvPr/>
        </p:nvSpPr>
        <p:spPr>
          <a:xfrm>
            <a:off x="2922195" y="4953047"/>
            <a:ext cx="8231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2D5C0-C73C-A04B-9EE1-FD2B0E8D2E35}"/>
              </a:ext>
            </a:extLst>
          </p:cNvPr>
          <p:cNvSpPr txBox="1"/>
          <p:nvPr/>
        </p:nvSpPr>
        <p:spPr>
          <a:xfrm>
            <a:off x="7603337" y="2684038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6C451-BB9A-0348-87CE-8E8727AA9D43}"/>
              </a:ext>
            </a:extLst>
          </p:cNvPr>
          <p:cNvSpPr txBox="1"/>
          <p:nvPr/>
        </p:nvSpPr>
        <p:spPr>
          <a:xfrm>
            <a:off x="7603337" y="4380194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FB34C-0DE1-104A-9143-76C0FD868F7F}"/>
              </a:ext>
            </a:extLst>
          </p:cNvPr>
          <p:cNvSpPr txBox="1"/>
          <p:nvPr/>
        </p:nvSpPr>
        <p:spPr>
          <a:xfrm>
            <a:off x="6041248" y="6488668"/>
            <a:ext cx="375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E6E47-8A9D-294A-8A2A-93D27DE8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08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4" y="-58402"/>
            <a:ext cx="8727657" cy="79616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Nucleon Form Factor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03E8-A7B7-1040-88BF-11068FDB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5" y="850088"/>
            <a:ext cx="4038196" cy="2646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AB6FD3-7647-E745-ACAD-4BCBA374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54" y="850088"/>
            <a:ext cx="3874486" cy="2646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08A14-D768-FE40-817B-94A309D128CA}"/>
              </a:ext>
            </a:extLst>
          </p:cNvPr>
          <p:cNvSpPr txBox="1"/>
          <p:nvPr/>
        </p:nvSpPr>
        <p:spPr>
          <a:xfrm>
            <a:off x="543229" y="4340906"/>
            <a:ext cx="347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ratio of nucleon Form Factor has a good agreement with experimental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46560-EB8D-1A4C-AE02-F4683CC31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955" y="3608990"/>
            <a:ext cx="4636671" cy="3038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BB01F-69EF-6F42-9BF9-B5824162B4AF}"/>
              </a:ext>
            </a:extLst>
          </p:cNvPr>
          <p:cNvSpPr txBox="1"/>
          <p:nvPr/>
        </p:nvSpPr>
        <p:spPr>
          <a:xfrm>
            <a:off x="185114" y="6463127"/>
            <a:ext cx="323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34DB3-AACC-3940-A799-5AAC2C75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68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4" y="-58402"/>
            <a:ext cx="8814499" cy="79616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Density for proton and neutron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C739E-C333-6C48-A05D-BA4F4D526CC5}"/>
              </a:ext>
            </a:extLst>
          </p:cNvPr>
          <p:cNvSpPr txBox="1"/>
          <p:nvPr/>
        </p:nvSpPr>
        <p:spPr>
          <a:xfrm>
            <a:off x="185115" y="6313680"/>
            <a:ext cx="6840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charge and magnetic density, BLFQ qualitatively agrees with fits.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0DB7C-B0E1-7C4A-A993-788A8FED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5" y="649973"/>
            <a:ext cx="4298068" cy="2763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BD955-3131-0F4C-B7C0-4E8A66945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" y="3429732"/>
            <a:ext cx="4508652" cy="2830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B778A-2D21-B140-8E13-E06DE11E9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73" y="672485"/>
            <a:ext cx="4329241" cy="2784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D9EB6-D06E-F142-8C68-574722E4E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252" y="3402781"/>
            <a:ext cx="4495362" cy="2883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F662C6-A457-564B-8269-4EB044B40BE7}"/>
              </a:ext>
            </a:extLst>
          </p:cNvPr>
          <p:cNvSpPr txBox="1"/>
          <p:nvPr/>
        </p:nvSpPr>
        <p:spPr>
          <a:xfrm>
            <a:off x="6041248" y="6488668"/>
            <a:ext cx="324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EDCDC-76E4-164F-B92D-E1F5B2C8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39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D6819C8-526B-7041-B6E2-CBE79A07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6" y="3692880"/>
            <a:ext cx="4430234" cy="28285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C08DE-53CF-7F45-9CD6-78BA1664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98" y="854305"/>
            <a:ext cx="4411076" cy="2870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4" y="-58402"/>
            <a:ext cx="8784559" cy="79616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Sachs Form Factor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4B551-7BE7-D041-82CC-BCF5456B3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25" y="3673422"/>
            <a:ext cx="4376349" cy="28479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5AB55-2CFA-FF41-B5B7-2D19A147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8" y="852316"/>
            <a:ext cx="4441872" cy="2835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E9D7C-BE1E-4447-88C2-E00134DEB321}"/>
              </a:ext>
            </a:extLst>
          </p:cNvPr>
          <p:cNvSpPr/>
          <p:nvPr/>
        </p:nvSpPr>
        <p:spPr>
          <a:xfrm>
            <a:off x="6477000" y="3990723"/>
            <a:ext cx="2300438" cy="1075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6FB4A-3B0A-AA48-9A9D-A2BF275DF5C1}"/>
              </a:ext>
            </a:extLst>
          </p:cNvPr>
          <p:cNvSpPr/>
          <p:nvPr/>
        </p:nvSpPr>
        <p:spPr>
          <a:xfrm>
            <a:off x="6039781" y="932371"/>
            <a:ext cx="2839960" cy="1409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11B8C7-958F-994C-BD28-C05D2F259F9F}"/>
                  </a:ext>
                </a:extLst>
              </p:cNvPr>
              <p:cNvSpPr txBox="1"/>
              <p:nvPr/>
            </p:nvSpPr>
            <p:spPr>
              <a:xfrm>
                <a:off x="5273627" y="902253"/>
                <a:ext cx="3870373" cy="382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b>
                        </m:sSub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p>
                        </m:sSub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b>
                        </m:sSub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p>
                        </m:sSub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,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11B8C7-958F-994C-BD28-C05D2F259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627" y="902253"/>
                <a:ext cx="3870373" cy="382605"/>
              </a:xfrm>
              <a:prstGeom prst="rect">
                <a:avLst/>
              </a:prstGeom>
              <a:blipFill>
                <a:blip r:embed="rId6"/>
                <a:stretch>
                  <a:fillRect l="-1634" t="-83871" r="-1307" b="-15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1BF3609-5E83-E147-B432-B676340A9E99}"/>
                  </a:ext>
                </a:extLst>
              </p:cNvPr>
              <p:cNvSpPr txBox="1"/>
              <p:nvPr/>
            </p:nvSpPr>
            <p:spPr>
              <a:xfrm>
                <a:off x="5498690" y="1455528"/>
                <a:ext cx="3473950" cy="2799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b>
                        </m:sSub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p>
                        </m:sSub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b>
                        </m:sSub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sup>
                        </m:sSub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1BF3609-5E83-E147-B432-B676340A9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690" y="1455528"/>
                <a:ext cx="3473950" cy="279948"/>
              </a:xfrm>
              <a:prstGeom prst="rect">
                <a:avLst/>
              </a:prstGeom>
              <a:blipFill>
                <a:blip r:embed="rId7"/>
                <a:stretch>
                  <a:fillRect l="-1818" t="-143478" r="-3636" b="-2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3038C8-DA4C-054B-AF79-4E429C378B40}"/>
                  </a:ext>
                </a:extLst>
              </p:cNvPr>
              <p:cNvSpPr txBox="1"/>
              <p:nvPr/>
            </p:nvSpPr>
            <p:spPr>
              <a:xfrm>
                <a:off x="5512017" y="4038106"/>
                <a:ext cx="3443256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Anomalous magnetic moment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Proton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=2.44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(Exp. : 2.79)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Neutron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−1.41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(Exp. :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−1.91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3038C8-DA4C-054B-AF79-4E429C378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17" y="4038106"/>
                <a:ext cx="3443256" cy="954107"/>
              </a:xfrm>
              <a:prstGeom prst="rect">
                <a:avLst/>
              </a:prstGeom>
              <a:blipFill>
                <a:blip r:embed="rId8"/>
                <a:stretch>
                  <a:fillRect l="-1471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3AFB9B1-A603-7746-9C06-21C4061FD108}"/>
              </a:ext>
            </a:extLst>
          </p:cNvPr>
          <p:cNvSpPr txBox="1"/>
          <p:nvPr/>
        </p:nvSpPr>
        <p:spPr>
          <a:xfrm>
            <a:off x="3034647" y="2048969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5F6161-2639-FC45-963A-3903D5BBC91A}"/>
              </a:ext>
            </a:extLst>
          </p:cNvPr>
          <p:cNvSpPr txBox="1"/>
          <p:nvPr/>
        </p:nvSpPr>
        <p:spPr>
          <a:xfrm>
            <a:off x="3287163" y="5493640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49714-389F-1F47-9B92-05F8898D58C1}"/>
              </a:ext>
            </a:extLst>
          </p:cNvPr>
          <p:cNvSpPr txBox="1"/>
          <p:nvPr/>
        </p:nvSpPr>
        <p:spPr>
          <a:xfrm>
            <a:off x="7104130" y="2466975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225704-A155-2448-8F13-ACD4F7156223}"/>
              </a:ext>
            </a:extLst>
          </p:cNvPr>
          <p:cNvSpPr txBox="1"/>
          <p:nvPr/>
        </p:nvSpPr>
        <p:spPr>
          <a:xfrm>
            <a:off x="7118551" y="533250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26D43-9B76-F04C-9C5D-73AEDE8D7AF0}"/>
              </a:ext>
            </a:extLst>
          </p:cNvPr>
          <p:cNvSpPr txBox="1"/>
          <p:nvPr/>
        </p:nvSpPr>
        <p:spPr>
          <a:xfrm>
            <a:off x="5498690" y="6504179"/>
            <a:ext cx="375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98018-B066-8044-9D0E-3A7C1F12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2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D9A5-191E-0B48-80A5-525950A5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Major Questions in Nuclear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E996D-9B67-854E-BC9B-9D3EB62E0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 of nucleon mass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Origin of nucleon spin</a:t>
            </a:r>
          </a:p>
          <a:p>
            <a:endParaRPr lang="en-US" dirty="0"/>
          </a:p>
          <a:p>
            <a:r>
              <a:rPr lang="en-US" dirty="0"/>
              <a:t>Origin of nuclear force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Nucleon structure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C5247-0994-0648-B65A-3E4D73E8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1" descr="page11image23879808">
            <a:extLst>
              <a:ext uri="{FF2B5EF4-FFF2-40B4-BE49-F238E27FC236}">
                <a16:creationId xmlns:a16="http://schemas.microsoft.com/office/drawing/2014/main" id="{6986C8E8-6317-104F-B838-54B0E952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99" y="1417638"/>
            <a:ext cx="3672935" cy="14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1B729-9CDC-1446-8B1F-5836FD20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399" y="2678164"/>
            <a:ext cx="950260" cy="864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56D79-31E7-BA48-B1BD-A9151054A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652" y="3535873"/>
            <a:ext cx="3174915" cy="18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39925-26AD-D445-9BE7-AE3E45C24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160" y="5089123"/>
            <a:ext cx="2357794" cy="17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F8D3-B80E-DC41-9188-C614A03C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19" y="85441"/>
            <a:ext cx="8800909" cy="72043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Axial Form Factor of The Proton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9CB66-148E-FE43-9AB5-9A475992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80" y="2734035"/>
            <a:ext cx="5174978" cy="5335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52C89-2372-E74C-B2B1-1B9825255C4C}"/>
              </a:ext>
            </a:extLst>
          </p:cNvPr>
          <p:cNvSpPr txBox="1"/>
          <p:nvPr/>
        </p:nvSpPr>
        <p:spPr>
          <a:xfrm>
            <a:off x="297276" y="894535"/>
            <a:ext cx="815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Axial form factor of the proton can be measured by ordinary muon capture (OMC)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D051B3-DB42-EF45-9F2B-919CDAE28992}"/>
                  </a:ext>
                </a:extLst>
              </p:cNvPr>
              <p:cNvSpPr txBox="1"/>
              <p:nvPr/>
            </p:nvSpPr>
            <p:spPr>
              <a:xfrm>
                <a:off x="1138452" y="1375071"/>
                <a:ext cx="3466938" cy="332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D051B3-DB42-EF45-9F2B-919CDAE28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2" y="1375071"/>
                <a:ext cx="3466938" cy="332463"/>
              </a:xfrm>
              <a:prstGeom prst="rect">
                <a:avLst/>
              </a:prstGeom>
              <a:blipFill>
                <a:blip r:embed="rId3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4600213-12FD-E34B-BD42-467435AC5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172" y="1218008"/>
            <a:ext cx="2761523" cy="2407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3847B-C7B2-B34E-B184-7C091C10D4BA}"/>
              </a:ext>
            </a:extLst>
          </p:cNvPr>
          <p:cNvSpPr txBox="1"/>
          <p:nvPr/>
        </p:nvSpPr>
        <p:spPr>
          <a:xfrm>
            <a:off x="299528" y="1922377"/>
            <a:ext cx="503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information on spin-isospin distributions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610E1-F25F-2B4B-8AD1-B919051C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907" y="2323652"/>
            <a:ext cx="1744028" cy="346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731BE2-AD12-5E40-AB13-5E21D2676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20" y="3589602"/>
            <a:ext cx="4951923" cy="3185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0FCF25-722E-0A4F-8AE3-11B3716E6C5B}"/>
                  </a:ext>
                </a:extLst>
              </p:cNvPr>
              <p:cNvSpPr txBox="1"/>
              <p:nvPr/>
            </p:nvSpPr>
            <p:spPr>
              <a:xfrm>
                <a:off x="5604159" y="3939386"/>
                <a:ext cx="2785313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0FCF25-722E-0A4F-8AE3-11B3716E6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159" y="3939386"/>
                <a:ext cx="2785313" cy="415498"/>
              </a:xfrm>
              <a:prstGeom prst="rect">
                <a:avLst/>
              </a:prstGeom>
              <a:blipFill>
                <a:blip r:embed="rId7"/>
                <a:stretch>
                  <a:fillRect l="-905" r="-181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D59975D-362D-2444-8905-53F9A9A7CE07}"/>
              </a:ext>
            </a:extLst>
          </p:cNvPr>
          <p:cNvSpPr txBox="1"/>
          <p:nvPr/>
        </p:nvSpPr>
        <p:spPr>
          <a:xfrm>
            <a:off x="5312986" y="4720682"/>
            <a:ext cx="368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consider only the valence quark in our calculation, and neglect the sea quark and gluon contributions.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25080-ACE0-C045-9897-0308E52DFCDD}"/>
              </a:ext>
            </a:extLst>
          </p:cNvPr>
          <p:cNvSpPr txBox="1"/>
          <p:nvPr/>
        </p:nvSpPr>
        <p:spPr>
          <a:xfrm>
            <a:off x="5446662" y="6371536"/>
            <a:ext cx="26616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[Chandan Mondal, EPJC 2017]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7EF00-7988-2443-BBEC-D4BC91756922}"/>
              </a:ext>
            </a:extLst>
          </p:cNvPr>
          <p:cNvSpPr txBox="1"/>
          <p:nvPr/>
        </p:nvSpPr>
        <p:spPr>
          <a:xfrm>
            <a:off x="5446662" y="6110686"/>
            <a:ext cx="375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2787EE-1D69-474F-A1D8-A29C8235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4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B46C-B290-5B46-939F-4A74DC9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00" y="167986"/>
            <a:ext cx="7886700" cy="67558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Nucleon Radii and Axial Charges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74DC4-21E3-9644-B0AB-A37964E906F3}"/>
              </a:ext>
            </a:extLst>
          </p:cNvPr>
          <p:cNvSpPr txBox="1"/>
          <p:nvPr/>
        </p:nvSpPr>
        <p:spPr>
          <a:xfrm>
            <a:off x="85694" y="897537"/>
            <a:ext cx="511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magnetic moment of the proton and neutron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9A4D1-D496-7844-9B01-6B1BD01A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24" y="1296110"/>
            <a:ext cx="4346652" cy="951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86E257-AC0B-B046-A3D3-2F3051EFBE56}"/>
              </a:ext>
            </a:extLst>
          </p:cNvPr>
          <p:cNvSpPr txBox="1"/>
          <p:nvPr/>
        </p:nvSpPr>
        <p:spPr>
          <a:xfrm>
            <a:off x="104696" y="2304039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radii of the proton and neutron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76262-DCA9-224A-B68A-3F30134A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52" y="2649298"/>
            <a:ext cx="4998545" cy="1531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E50F22-4BF6-544F-B460-A8E619342ACC}"/>
              </a:ext>
            </a:extLst>
          </p:cNvPr>
          <p:cNvSpPr txBox="1"/>
          <p:nvPr/>
        </p:nvSpPr>
        <p:spPr>
          <a:xfrm>
            <a:off x="104696" y="4180542"/>
            <a:ext cx="349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axial charge and axial radius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E3895-55FD-7442-8A42-1996B35D9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552" y="4612165"/>
            <a:ext cx="5202944" cy="1542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BF90A1-190B-9646-9708-B9145DCD93E7}"/>
              </a:ext>
            </a:extLst>
          </p:cNvPr>
          <p:cNvSpPr txBox="1"/>
          <p:nvPr/>
        </p:nvSpPr>
        <p:spPr>
          <a:xfrm>
            <a:off x="5526241" y="6488668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56728-97D4-1A47-8C89-CAC9D44D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26" y="53197"/>
            <a:ext cx="8330035" cy="790907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Parton Distribution Functions (PDF)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165" y="844104"/>
            <a:ext cx="525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Inelastic Scattering (SLAC 1968)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3" y="1403421"/>
            <a:ext cx="4182552" cy="2755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65847" y="1544096"/>
                <a:ext cx="2972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𝑋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847" y="1544096"/>
                <a:ext cx="2972417" cy="276999"/>
              </a:xfrm>
              <a:prstGeom prst="rect">
                <a:avLst/>
              </a:prstGeom>
              <a:blipFill>
                <a:blip r:embed="rId3"/>
                <a:stretch>
                  <a:fillRect l="-426" t="-4545" r="-2128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99" y="2047831"/>
            <a:ext cx="3001079" cy="1273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65" y="4416508"/>
            <a:ext cx="8808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Parton distribution functions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(PDFs) are extracted from DIS processes.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003" y="6035783"/>
            <a:ext cx="8847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Microsoft YaHei" pitchFamily="2"/>
                <a:cs typeface="Mangal" pitchFamily="2"/>
              </a:rPr>
              <a:t>PDFs encode the distribution of longitudinal momentum and polarization carried by the constituents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2299" y="3447918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of spin ½ quarks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40549" y="1547035"/>
                <a:ext cx="37884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49" y="1547035"/>
                <a:ext cx="37884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72092" y="3280420"/>
                <a:ext cx="4946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92" y="3280420"/>
                <a:ext cx="494608" cy="276999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7EC5EA-7A38-944D-AA33-6B529F746C27}"/>
                  </a:ext>
                </a:extLst>
              </p:cNvPr>
              <p:cNvSpPr txBox="1"/>
              <p:nvPr/>
            </p:nvSpPr>
            <p:spPr>
              <a:xfrm>
                <a:off x="1918848" y="5247505"/>
                <a:ext cx="5485091" cy="588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Φ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8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𝑖𝑥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/2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⟨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Λ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</m:acc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Λ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⟩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7EC5EA-7A38-944D-AA33-6B529F746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848" y="5247505"/>
                <a:ext cx="5485091" cy="588174"/>
              </a:xfrm>
              <a:prstGeom prst="rect">
                <a:avLst/>
              </a:prstGeom>
              <a:blipFill>
                <a:blip r:embed="rId7"/>
                <a:stretch>
                  <a:fillRect l="-462" t="-189583" r="-924" b="-27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1F2B4-9EF5-DA4B-8798-DE948020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78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B51BE90-36C6-8142-85B0-90E6908D7C9A}"/>
              </a:ext>
            </a:extLst>
          </p:cNvPr>
          <p:cNvSpPr txBox="1">
            <a:spLocks/>
          </p:cNvSpPr>
          <p:nvPr/>
        </p:nvSpPr>
        <p:spPr>
          <a:xfrm>
            <a:off x="59224" y="-62939"/>
            <a:ext cx="8977307" cy="92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Unpolarized PDFs and Helicity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5D60E4-B0F2-0C44-AA52-DB33624AB0A5}"/>
                  </a:ext>
                </a:extLst>
              </p:cNvPr>
              <p:cNvSpPr txBox="1"/>
              <p:nvPr/>
            </p:nvSpPr>
            <p:spPr>
              <a:xfrm>
                <a:off x="5300203" y="4720501"/>
                <a:ext cx="3800252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Helicity PDFs overestimate the data below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∼0.3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 quark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Results correspond to the leading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Fock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sector only,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missing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higher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Fock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sectors.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5D60E4-B0F2-0C44-AA52-DB33624AB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203" y="4720501"/>
                <a:ext cx="3800252" cy="1723549"/>
              </a:xfrm>
              <a:prstGeom prst="rect">
                <a:avLst/>
              </a:prstGeom>
              <a:blipFill>
                <a:blip r:embed="rId2"/>
                <a:stretch>
                  <a:fillRect l="-664" t="-2222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FC8DC95-857A-C046-BE65-9B12E46A5C2E}"/>
              </a:ext>
            </a:extLst>
          </p:cNvPr>
          <p:cNvSpPr/>
          <p:nvPr/>
        </p:nvSpPr>
        <p:spPr>
          <a:xfrm>
            <a:off x="5283969" y="2795692"/>
            <a:ext cx="380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Helicity PDFs: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4FE3701A-567F-9042-94C6-AFEFE0E9F3CE}"/>
              </a:ext>
            </a:extLst>
          </p:cNvPr>
          <p:cNvSpPr/>
          <p:nvPr/>
        </p:nvSpPr>
        <p:spPr>
          <a:xfrm rot="16200000">
            <a:off x="5596076" y="1422155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Donut 49">
            <a:extLst>
              <a:ext uri="{FF2B5EF4-FFF2-40B4-BE49-F238E27FC236}">
                <a16:creationId xmlns:a16="http://schemas.microsoft.com/office/drawing/2014/main" id="{D02F0FDC-BAB4-CE4F-9F1D-B3957AC486F6}"/>
              </a:ext>
            </a:extLst>
          </p:cNvPr>
          <p:cNvSpPr/>
          <p:nvPr/>
        </p:nvSpPr>
        <p:spPr>
          <a:xfrm>
            <a:off x="5371060" y="1675678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397AA29-E87B-1040-A75B-AEF79994122C}"/>
              </a:ext>
            </a:extLst>
          </p:cNvPr>
          <p:cNvSpPr/>
          <p:nvPr/>
        </p:nvSpPr>
        <p:spPr>
          <a:xfrm>
            <a:off x="5825286" y="2041438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9868649-CA3A-5E4D-81E5-21317DD3E125}"/>
              </a:ext>
            </a:extLst>
          </p:cNvPr>
          <p:cNvSpPr/>
          <p:nvPr/>
        </p:nvSpPr>
        <p:spPr>
          <a:xfrm>
            <a:off x="5503651" y="202864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603252-0B35-5941-81A9-0C05A95282B8}"/>
              </a:ext>
            </a:extLst>
          </p:cNvPr>
          <p:cNvGrpSpPr/>
          <p:nvPr/>
        </p:nvGrpSpPr>
        <p:grpSpPr>
          <a:xfrm>
            <a:off x="5670091" y="1714293"/>
            <a:ext cx="182880" cy="457200"/>
            <a:chOff x="6087987" y="4989903"/>
            <a:chExt cx="182880" cy="457200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208500F-63B2-EC47-9BF9-E2515918B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23A3A8-E792-3443-8139-6EAB11DEF1F6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2546EF0-6645-9E49-9CC4-4D6EE48EA609}"/>
              </a:ext>
            </a:extLst>
          </p:cNvPr>
          <p:cNvSpPr/>
          <p:nvPr/>
        </p:nvSpPr>
        <p:spPr>
          <a:xfrm>
            <a:off x="5668924" y="2407950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EBA27F64-40AC-754B-8222-9EF0CBFE2504}"/>
              </a:ext>
            </a:extLst>
          </p:cNvPr>
          <p:cNvSpPr/>
          <p:nvPr/>
        </p:nvSpPr>
        <p:spPr>
          <a:xfrm rot="16200000">
            <a:off x="6421660" y="1422155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Donut 57">
            <a:extLst>
              <a:ext uri="{FF2B5EF4-FFF2-40B4-BE49-F238E27FC236}">
                <a16:creationId xmlns:a16="http://schemas.microsoft.com/office/drawing/2014/main" id="{7DF24172-73C8-EE4B-A62B-0E550A34684B}"/>
              </a:ext>
            </a:extLst>
          </p:cNvPr>
          <p:cNvSpPr/>
          <p:nvPr/>
        </p:nvSpPr>
        <p:spPr>
          <a:xfrm>
            <a:off x="6196644" y="1675678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A8CD1F3-A0CB-C14B-BDB2-2C0BF458B733}"/>
              </a:ext>
            </a:extLst>
          </p:cNvPr>
          <p:cNvSpPr/>
          <p:nvPr/>
        </p:nvSpPr>
        <p:spPr>
          <a:xfrm>
            <a:off x="6650870" y="2041438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B10CE7-D0C6-CF4A-9163-FE53F3C86B19}"/>
              </a:ext>
            </a:extLst>
          </p:cNvPr>
          <p:cNvSpPr/>
          <p:nvPr/>
        </p:nvSpPr>
        <p:spPr>
          <a:xfrm>
            <a:off x="6329235" y="202864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ACBCEE-8CA9-F645-A1D1-E3AAB3848554}"/>
              </a:ext>
            </a:extLst>
          </p:cNvPr>
          <p:cNvGrpSpPr/>
          <p:nvPr/>
        </p:nvGrpSpPr>
        <p:grpSpPr>
          <a:xfrm>
            <a:off x="6495675" y="1714293"/>
            <a:ext cx="182880" cy="457200"/>
            <a:chOff x="6087987" y="4989903"/>
            <a:chExt cx="182880" cy="45720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643283C-67FF-6A40-9754-BB1D4C288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1A33971-C3A0-9340-82D7-DA8AC278154D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6DFF954F-4F04-994D-AC5F-B38522114907}"/>
              </a:ext>
            </a:extLst>
          </p:cNvPr>
          <p:cNvSpPr/>
          <p:nvPr/>
        </p:nvSpPr>
        <p:spPr>
          <a:xfrm>
            <a:off x="6494508" y="2407950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F9C91159-D413-9447-BD91-1EE45089FB8B}"/>
              </a:ext>
            </a:extLst>
          </p:cNvPr>
          <p:cNvSpPr/>
          <p:nvPr/>
        </p:nvSpPr>
        <p:spPr>
          <a:xfrm>
            <a:off x="7041132" y="1860064"/>
            <a:ext cx="365760" cy="365760"/>
          </a:xfrm>
          <a:prstGeom prst="plus">
            <a:avLst>
              <a:gd name="adj" fmla="val 45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871372F3-0F41-D542-87C9-2037AC3BA691}"/>
              </a:ext>
            </a:extLst>
          </p:cNvPr>
          <p:cNvSpPr/>
          <p:nvPr/>
        </p:nvSpPr>
        <p:spPr>
          <a:xfrm rot="16200000">
            <a:off x="7704444" y="1437635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Donut 65">
            <a:extLst>
              <a:ext uri="{FF2B5EF4-FFF2-40B4-BE49-F238E27FC236}">
                <a16:creationId xmlns:a16="http://schemas.microsoft.com/office/drawing/2014/main" id="{B6624693-C435-ED45-8BEF-1F2B59F04000}"/>
              </a:ext>
            </a:extLst>
          </p:cNvPr>
          <p:cNvSpPr/>
          <p:nvPr/>
        </p:nvSpPr>
        <p:spPr>
          <a:xfrm>
            <a:off x="7479428" y="1691158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25AD84-8BFA-5948-8689-71B3BE57B8A6}"/>
              </a:ext>
            </a:extLst>
          </p:cNvPr>
          <p:cNvSpPr/>
          <p:nvPr/>
        </p:nvSpPr>
        <p:spPr>
          <a:xfrm>
            <a:off x="7933654" y="2056918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6509EAC-28D6-7F45-9585-A07DFF03FFA4}"/>
              </a:ext>
            </a:extLst>
          </p:cNvPr>
          <p:cNvSpPr/>
          <p:nvPr/>
        </p:nvSpPr>
        <p:spPr>
          <a:xfrm>
            <a:off x="7612019" y="204412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2507E34-9CF0-AB49-8F0F-2B7A9510EAEE}"/>
              </a:ext>
            </a:extLst>
          </p:cNvPr>
          <p:cNvGrpSpPr/>
          <p:nvPr/>
        </p:nvGrpSpPr>
        <p:grpSpPr>
          <a:xfrm rot="10800000">
            <a:off x="7778459" y="1729773"/>
            <a:ext cx="182880" cy="457200"/>
            <a:chOff x="6087987" y="4989903"/>
            <a:chExt cx="182880" cy="4572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FEF031E-03C3-3040-B2EB-5F940E5180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B3505E8-E3D5-E54F-A228-D350062A123F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DD2D0489-1F16-6F43-B1C9-FF4C8ACE7D97}"/>
              </a:ext>
            </a:extLst>
          </p:cNvPr>
          <p:cNvSpPr/>
          <p:nvPr/>
        </p:nvSpPr>
        <p:spPr>
          <a:xfrm>
            <a:off x="7777292" y="2423430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4AF4A9A5-DC42-504C-ACB1-7C16CCFA5F5C}"/>
              </a:ext>
            </a:extLst>
          </p:cNvPr>
          <p:cNvSpPr/>
          <p:nvPr/>
        </p:nvSpPr>
        <p:spPr>
          <a:xfrm rot="16200000">
            <a:off x="8530028" y="1437635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Donut 73">
            <a:extLst>
              <a:ext uri="{FF2B5EF4-FFF2-40B4-BE49-F238E27FC236}">
                <a16:creationId xmlns:a16="http://schemas.microsoft.com/office/drawing/2014/main" id="{4A07DACA-7DAA-274C-9CD6-C67D85FC7EBE}"/>
              </a:ext>
            </a:extLst>
          </p:cNvPr>
          <p:cNvSpPr/>
          <p:nvPr/>
        </p:nvSpPr>
        <p:spPr>
          <a:xfrm>
            <a:off x="8305012" y="1691158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5019D98-9ED7-5748-A053-8094AA71922D}"/>
              </a:ext>
            </a:extLst>
          </p:cNvPr>
          <p:cNvSpPr/>
          <p:nvPr/>
        </p:nvSpPr>
        <p:spPr>
          <a:xfrm>
            <a:off x="8759238" y="2056918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B43DDE1-79C1-D541-A4E7-AD0E99EF5332}"/>
              </a:ext>
            </a:extLst>
          </p:cNvPr>
          <p:cNvSpPr/>
          <p:nvPr/>
        </p:nvSpPr>
        <p:spPr>
          <a:xfrm>
            <a:off x="8437603" y="204412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88F935A-DF3F-A64E-935A-A04E86596A65}"/>
              </a:ext>
            </a:extLst>
          </p:cNvPr>
          <p:cNvGrpSpPr/>
          <p:nvPr/>
        </p:nvGrpSpPr>
        <p:grpSpPr>
          <a:xfrm rot="10800000">
            <a:off x="8604043" y="1729773"/>
            <a:ext cx="182880" cy="457200"/>
            <a:chOff x="6087987" y="4989903"/>
            <a:chExt cx="182880" cy="45720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F6BEDA0-4000-1F42-99D7-48303C33C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932B1D5-F1ED-644A-B9A4-CFCCFA7BA03F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49AC2C3B-E50E-CC46-B79B-7FE9769A12DF}"/>
              </a:ext>
            </a:extLst>
          </p:cNvPr>
          <p:cNvSpPr/>
          <p:nvPr/>
        </p:nvSpPr>
        <p:spPr>
          <a:xfrm>
            <a:off x="8602876" y="2423430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802BA-34C7-FF46-B23B-33590D018E9F}"/>
              </a:ext>
            </a:extLst>
          </p:cNvPr>
          <p:cNvSpPr/>
          <p:nvPr/>
        </p:nvSpPr>
        <p:spPr>
          <a:xfrm>
            <a:off x="5283532" y="910538"/>
            <a:ext cx="2493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 PDFs: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A1861297-B25B-924D-946C-EB2C5368CCA9}"/>
              </a:ext>
            </a:extLst>
          </p:cNvPr>
          <p:cNvSpPr/>
          <p:nvPr/>
        </p:nvSpPr>
        <p:spPr>
          <a:xfrm rot="16200000">
            <a:off x="5576874" y="3280060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Donut 81">
            <a:extLst>
              <a:ext uri="{FF2B5EF4-FFF2-40B4-BE49-F238E27FC236}">
                <a16:creationId xmlns:a16="http://schemas.microsoft.com/office/drawing/2014/main" id="{E4584A51-5B9B-7548-90B0-12CE4823955B}"/>
              </a:ext>
            </a:extLst>
          </p:cNvPr>
          <p:cNvSpPr/>
          <p:nvPr/>
        </p:nvSpPr>
        <p:spPr>
          <a:xfrm>
            <a:off x="5351858" y="3533583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201A307-A010-1F41-9DE5-9B16A6FCC629}"/>
              </a:ext>
            </a:extLst>
          </p:cNvPr>
          <p:cNvSpPr/>
          <p:nvPr/>
        </p:nvSpPr>
        <p:spPr>
          <a:xfrm>
            <a:off x="5806084" y="3899343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3BF303D-74A4-4E4E-B06B-22FF6D8F023B}"/>
              </a:ext>
            </a:extLst>
          </p:cNvPr>
          <p:cNvSpPr/>
          <p:nvPr/>
        </p:nvSpPr>
        <p:spPr>
          <a:xfrm>
            <a:off x="5484449" y="3886545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9D28F35-AAE8-0243-A8C9-3F3857D997DB}"/>
              </a:ext>
            </a:extLst>
          </p:cNvPr>
          <p:cNvGrpSpPr/>
          <p:nvPr/>
        </p:nvGrpSpPr>
        <p:grpSpPr>
          <a:xfrm>
            <a:off x="5650889" y="3572198"/>
            <a:ext cx="182880" cy="457200"/>
            <a:chOff x="6087987" y="4989903"/>
            <a:chExt cx="182880" cy="457200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DB818D0-0A3C-364C-8C82-FCBFF6B41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452863B-06CA-DF4E-A732-3941AD3FFB97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2FBB1750-2B45-3345-B462-F4605A4FD843}"/>
              </a:ext>
            </a:extLst>
          </p:cNvPr>
          <p:cNvSpPr/>
          <p:nvPr/>
        </p:nvSpPr>
        <p:spPr>
          <a:xfrm>
            <a:off x="5649722" y="4265855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E7CFAB72-7B86-D343-A16C-F52BD494195A}"/>
              </a:ext>
            </a:extLst>
          </p:cNvPr>
          <p:cNvSpPr/>
          <p:nvPr/>
        </p:nvSpPr>
        <p:spPr>
          <a:xfrm rot="16200000">
            <a:off x="6402458" y="3280060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Donut 89">
            <a:extLst>
              <a:ext uri="{FF2B5EF4-FFF2-40B4-BE49-F238E27FC236}">
                <a16:creationId xmlns:a16="http://schemas.microsoft.com/office/drawing/2014/main" id="{24BECB5C-1204-5E4D-9BE3-0AF298DF743C}"/>
              </a:ext>
            </a:extLst>
          </p:cNvPr>
          <p:cNvSpPr/>
          <p:nvPr/>
        </p:nvSpPr>
        <p:spPr>
          <a:xfrm>
            <a:off x="6177442" y="3533583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8D005C3-6BDE-E04A-9D1D-A690A8C33A37}"/>
              </a:ext>
            </a:extLst>
          </p:cNvPr>
          <p:cNvSpPr/>
          <p:nvPr/>
        </p:nvSpPr>
        <p:spPr>
          <a:xfrm>
            <a:off x="6631668" y="3899343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3EF7840-FC92-1643-9717-CA7761BED4D3}"/>
              </a:ext>
            </a:extLst>
          </p:cNvPr>
          <p:cNvSpPr/>
          <p:nvPr/>
        </p:nvSpPr>
        <p:spPr>
          <a:xfrm>
            <a:off x="6310033" y="3886545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A2E162B-ADB7-CD4E-95A5-7B85C4331EAF}"/>
              </a:ext>
            </a:extLst>
          </p:cNvPr>
          <p:cNvGrpSpPr/>
          <p:nvPr/>
        </p:nvGrpSpPr>
        <p:grpSpPr>
          <a:xfrm>
            <a:off x="6476473" y="3572198"/>
            <a:ext cx="182880" cy="457200"/>
            <a:chOff x="6087987" y="4989903"/>
            <a:chExt cx="182880" cy="45720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3B6A17B-774E-214D-A8A8-90DCC851A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CA61A1C-662D-774F-8DD6-5D9917F6872C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5EA00077-2886-EB4E-BC67-AD5B4AC14504}"/>
              </a:ext>
            </a:extLst>
          </p:cNvPr>
          <p:cNvSpPr/>
          <p:nvPr/>
        </p:nvSpPr>
        <p:spPr>
          <a:xfrm>
            <a:off x="6475306" y="4265855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A5E1735B-2A2B-CD40-99F7-AC0C8761A037}"/>
              </a:ext>
            </a:extLst>
          </p:cNvPr>
          <p:cNvSpPr/>
          <p:nvPr/>
        </p:nvSpPr>
        <p:spPr>
          <a:xfrm rot="16200000">
            <a:off x="7685242" y="3295540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Donut 98">
            <a:extLst>
              <a:ext uri="{FF2B5EF4-FFF2-40B4-BE49-F238E27FC236}">
                <a16:creationId xmlns:a16="http://schemas.microsoft.com/office/drawing/2014/main" id="{7A9D8B0F-FB65-C640-8885-521E1FC282A6}"/>
              </a:ext>
            </a:extLst>
          </p:cNvPr>
          <p:cNvSpPr/>
          <p:nvPr/>
        </p:nvSpPr>
        <p:spPr>
          <a:xfrm>
            <a:off x="7460226" y="3549063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473F976-E958-C64E-9C1A-6CA9A773F767}"/>
              </a:ext>
            </a:extLst>
          </p:cNvPr>
          <p:cNvSpPr/>
          <p:nvPr/>
        </p:nvSpPr>
        <p:spPr>
          <a:xfrm>
            <a:off x="7914452" y="3914823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6DEAAC9-1067-2041-BC31-EE6CD7FB6BD0}"/>
              </a:ext>
            </a:extLst>
          </p:cNvPr>
          <p:cNvSpPr/>
          <p:nvPr/>
        </p:nvSpPr>
        <p:spPr>
          <a:xfrm>
            <a:off x="7592817" y="3902025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2CE8810-03A6-BA4F-B98E-6C8A51199107}"/>
              </a:ext>
            </a:extLst>
          </p:cNvPr>
          <p:cNvGrpSpPr/>
          <p:nvPr/>
        </p:nvGrpSpPr>
        <p:grpSpPr>
          <a:xfrm rot="10800000">
            <a:off x="7759257" y="3587678"/>
            <a:ext cx="182880" cy="457200"/>
            <a:chOff x="6087987" y="4989903"/>
            <a:chExt cx="182880" cy="457200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2EEFABB-5DED-1A4F-AECC-8A49DA69F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CD79DE6-8F0D-F44C-B856-90BF270B12F7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9E50612-2CDA-FC43-9482-20C2467045C5}"/>
              </a:ext>
            </a:extLst>
          </p:cNvPr>
          <p:cNvSpPr/>
          <p:nvPr/>
        </p:nvSpPr>
        <p:spPr>
          <a:xfrm>
            <a:off x="7758090" y="4281335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E216D971-4FFC-B74D-ABB2-D780223224E1}"/>
              </a:ext>
            </a:extLst>
          </p:cNvPr>
          <p:cNvSpPr/>
          <p:nvPr/>
        </p:nvSpPr>
        <p:spPr>
          <a:xfrm rot="16200000">
            <a:off x="8510826" y="3295540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Donut 106">
            <a:extLst>
              <a:ext uri="{FF2B5EF4-FFF2-40B4-BE49-F238E27FC236}">
                <a16:creationId xmlns:a16="http://schemas.microsoft.com/office/drawing/2014/main" id="{453CB235-0AD2-DC42-8496-4AEB21281D92}"/>
              </a:ext>
            </a:extLst>
          </p:cNvPr>
          <p:cNvSpPr/>
          <p:nvPr/>
        </p:nvSpPr>
        <p:spPr>
          <a:xfrm>
            <a:off x="8285810" y="3549063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9ECBD0E-A072-9B48-A729-9DE1B3A16DA5}"/>
              </a:ext>
            </a:extLst>
          </p:cNvPr>
          <p:cNvSpPr/>
          <p:nvPr/>
        </p:nvSpPr>
        <p:spPr>
          <a:xfrm>
            <a:off x="8740036" y="3914823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7A4BB6C-B955-B14E-9B5F-E20EB156BEF6}"/>
              </a:ext>
            </a:extLst>
          </p:cNvPr>
          <p:cNvSpPr/>
          <p:nvPr/>
        </p:nvSpPr>
        <p:spPr>
          <a:xfrm>
            <a:off x="8418401" y="3902025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8C2B5D5-4B55-1D41-A5D4-1EFB0C030784}"/>
              </a:ext>
            </a:extLst>
          </p:cNvPr>
          <p:cNvGrpSpPr/>
          <p:nvPr/>
        </p:nvGrpSpPr>
        <p:grpSpPr>
          <a:xfrm rot="10800000">
            <a:off x="8584841" y="3587678"/>
            <a:ext cx="182880" cy="457200"/>
            <a:chOff x="6087987" y="4989903"/>
            <a:chExt cx="182880" cy="457200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B39C512D-85D3-044F-B21A-45C0E2127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14A3638-61DF-D448-A9D4-1BA1174BD53E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E209479-70CA-AF40-8194-2B40B4C9DC29}"/>
              </a:ext>
            </a:extLst>
          </p:cNvPr>
          <p:cNvSpPr/>
          <p:nvPr/>
        </p:nvSpPr>
        <p:spPr>
          <a:xfrm>
            <a:off x="8583674" y="4281335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32346-8A9B-494C-8292-F79CBCF93075}"/>
              </a:ext>
            </a:extLst>
          </p:cNvPr>
          <p:cNvSpPr/>
          <p:nvPr/>
        </p:nvSpPr>
        <p:spPr>
          <a:xfrm>
            <a:off x="7000249" y="3869919"/>
            <a:ext cx="36576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76EE3-FB07-3845-ABE7-8CCCB963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7" y="718146"/>
            <a:ext cx="4611066" cy="3043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FB592-7902-5142-9A54-F28D7507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04" y="3812973"/>
            <a:ext cx="4734248" cy="2986218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F2566F95-A7A2-044A-857B-218654A7EDBB}"/>
              </a:ext>
            </a:extLst>
          </p:cNvPr>
          <p:cNvSpPr txBox="1"/>
          <p:nvPr/>
        </p:nvSpPr>
        <p:spPr>
          <a:xfrm>
            <a:off x="5653042" y="6444050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03BA0F-A21E-264D-806F-C53B3A5D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00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B51BE90-36C6-8142-85B0-90E6908D7C9A}"/>
              </a:ext>
            </a:extLst>
          </p:cNvPr>
          <p:cNvSpPr txBox="1">
            <a:spLocks/>
          </p:cNvSpPr>
          <p:nvPr/>
        </p:nvSpPr>
        <p:spPr>
          <a:xfrm>
            <a:off x="59224" y="-62939"/>
            <a:ext cx="8962571" cy="92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Helicity PDFs with Valence and Sea Quark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D60E4-B0F2-0C44-AA52-DB33624AB0A5}"/>
              </a:ext>
            </a:extLst>
          </p:cNvPr>
          <p:cNvSpPr txBox="1"/>
          <p:nvPr/>
        </p:nvSpPr>
        <p:spPr>
          <a:xfrm>
            <a:off x="4861733" y="1056113"/>
            <a:ext cx="4223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differential contribution between up and down quark more or less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NNPDF data.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95132-C9B1-174D-BAB8-403462CCA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" y="707098"/>
            <a:ext cx="4702899" cy="3053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8C49A-35A8-F34F-BE3B-BFDE04B9CFAB}"/>
              </a:ext>
            </a:extLst>
          </p:cNvPr>
          <p:cNvSpPr txBox="1"/>
          <p:nvPr/>
        </p:nvSpPr>
        <p:spPr>
          <a:xfrm>
            <a:off x="4861733" y="2371063"/>
            <a:ext cx="41781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helicity asymmetry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 observable for investigating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spin structure of the proton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experiments.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13785-34FD-F847-AF4E-44A79EBDA076}"/>
              </a:ext>
            </a:extLst>
          </p:cNvPr>
          <p:cNvSpPr txBox="1"/>
          <p:nvPr/>
        </p:nvSpPr>
        <p:spPr>
          <a:xfrm>
            <a:off x="4902469" y="4093576"/>
            <a:ext cx="40966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Considering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valence and sea quark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contribution,  our results have overestimate at small x region.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F2F486-A746-D447-B2DF-C69B36C931E0}"/>
                  </a:ext>
                </a:extLst>
              </p:cNvPr>
              <p:cNvSpPr txBox="1"/>
              <p:nvPr/>
            </p:nvSpPr>
            <p:spPr>
              <a:xfrm>
                <a:off x="2460478" y="932227"/>
                <a:ext cx="21257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)+</m:t>
                      </m:r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F2F486-A746-D447-B2DF-C69B36C9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478" y="932227"/>
                <a:ext cx="2125775" cy="276999"/>
              </a:xfrm>
              <a:prstGeom prst="rect">
                <a:avLst/>
              </a:prstGeom>
              <a:blipFill>
                <a:blip r:embed="rId3"/>
                <a:stretch>
                  <a:fillRect l="-1786" r="-357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0DD8FAC-E554-E04A-9ABF-EF8601496D61}"/>
              </a:ext>
            </a:extLst>
          </p:cNvPr>
          <p:cNvGrpSpPr/>
          <p:nvPr/>
        </p:nvGrpSpPr>
        <p:grpSpPr>
          <a:xfrm>
            <a:off x="91734" y="3829291"/>
            <a:ext cx="4720194" cy="3047478"/>
            <a:chOff x="91734" y="3810522"/>
            <a:chExt cx="4720194" cy="304747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FDDFD6-E7D1-D144-BD54-B676EB0D7BA7}"/>
                </a:ext>
              </a:extLst>
            </p:cNvPr>
            <p:cNvGrpSpPr/>
            <p:nvPr/>
          </p:nvGrpSpPr>
          <p:grpSpPr>
            <a:xfrm>
              <a:off x="91734" y="3810522"/>
              <a:ext cx="4720194" cy="3047478"/>
              <a:chOff x="91734" y="3810522"/>
              <a:chExt cx="4720194" cy="304747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247135-57DC-3B44-84E3-14C66F325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029" y="3810522"/>
                <a:ext cx="4702899" cy="304747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D02F95C-7181-C041-88E1-9B7C9394CCB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298822" y="5000749"/>
                    <a:ext cx="1028871" cy="2477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𝒈</m:t>
                              </m:r>
                            </m:e>
                            <m:sub>
                              <m: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sup>
                          </m:sSubSup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)/</m:t>
                          </m:r>
                          <m:sSubSup>
                            <m:sSubSupPr>
                              <m:ctrlP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𝒇</m:t>
                              </m:r>
                            </m:e>
                            <m:sub>
                              <m:r>
                                <a:rPr kumimoji="0" lang="en-US" sz="1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kumimoji="0" lang="en-US" sz="1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p>
                            </m:sup>
                          </m:sSubSup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1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oMath>
                      </m:oMathPara>
                    </a14:m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D02F95C-7181-C041-88E1-9B7C9394CC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298822" y="5000749"/>
                    <a:ext cx="1028871" cy="2477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659" r="-23810" b="-36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983564-EA45-7F46-848E-D12F43F11166}"/>
                </a:ext>
              </a:extLst>
            </p:cNvPr>
            <p:cNvSpPr txBox="1"/>
            <p:nvPr/>
          </p:nvSpPr>
          <p:spPr>
            <a:xfrm>
              <a:off x="994314" y="4099687"/>
              <a:ext cx="89786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 quark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F734B2-47B0-6542-A4D3-19F452F0C1EF}"/>
                </a:ext>
              </a:extLst>
            </p:cNvPr>
            <p:cNvSpPr txBox="1"/>
            <p:nvPr/>
          </p:nvSpPr>
          <p:spPr>
            <a:xfrm>
              <a:off x="994314" y="5808087"/>
              <a:ext cx="89786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 quark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ADDD3F-17EF-F74A-B921-755A662D6062}"/>
              </a:ext>
            </a:extLst>
          </p:cNvPr>
          <p:cNvSpPr txBox="1"/>
          <p:nvPr/>
        </p:nvSpPr>
        <p:spPr>
          <a:xfrm>
            <a:off x="4988470" y="5402243"/>
            <a:ext cx="366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least, The gluon contribution at initial scale is needed for BLFQ.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E2A91D-5149-2F45-88C4-3F594E3677A6}"/>
              </a:ext>
            </a:extLst>
          </p:cNvPr>
          <p:cNvSpPr txBox="1"/>
          <p:nvPr/>
        </p:nvSpPr>
        <p:spPr>
          <a:xfrm>
            <a:off x="5415818" y="6394075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3CCDF-D6DC-F04D-B386-623B6777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4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C9B0DF-FCD1-334B-A834-AEEE48A7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5" y="655228"/>
            <a:ext cx="4995529" cy="318945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B51BE90-36C6-8142-85B0-90E6908D7C9A}"/>
              </a:ext>
            </a:extLst>
          </p:cNvPr>
          <p:cNvSpPr txBox="1">
            <a:spLocks/>
          </p:cNvSpPr>
          <p:nvPr/>
        </p:nvSpPr>
        <p:spPr>
          <a:xfrm>
            <a:off x="59224" y="-62939"/>
            <a:ext cx="9023121" cy="718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Transversity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PDFs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5D60E4-B0F2-0C44-AA52-DB33624AB0A5}"/>
                  </a:ext>
                </a:extLst>
              </p:cNvPr>
              <p:cNvSpPr txBox="1"/>
              <p:nvPr/>
            </p:nvSpPr>
            <p:spPr>
              <a:xfrm>
                <a:off x="5282094" y="3042338"/>
                <a:ext cx="380025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 quark distribution deviates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region.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Down quark distribution is in accord with the global analyses.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Results correspond to the leading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Fock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sector only, missing higher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Fock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sectors.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5D60E4-B0F2-0C44-AA52-DB33624AB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094" y="3042338"/>
                <a:ext cx="3800252" cy="2585323"/>
              </a:xfrm>
              <a:prstGeom prst="rect">
                <a:avLst/>
              </a:prstGeom>
              <a:blipFill>
                <a:blip r:embed="rId3"/>
                <a:stretch>
                  <a:fillRect l="-1000" t="-1478" b="-2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C1A9339-49DC-9749-AF63-7858FCF5527A}"/>
              </a:ext>
            </a:extLst>
          </p:cNvPr>
          <p:cNvSpPr/>
          <p:nvPr/>
        </p:nvSpPr>
        <p:spPr>
          <a:xfrm>
            <a:off x="5282094" y="1018151"/>
            <a:ext cx="380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Transversity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PDFs</a:t>
            </a: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：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CFC47-A036-9244-B5C9-B76B9882E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5" y="3451588"/>
            <a:ext cx="5109200" cy="326988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C87637-E2BC-654C-A67E-D7C0D7B98DFF}"/>
                  </a:ext>
                </a:extLst>
              </p:cNvPr>
              <p:cNvSpPr txBox="1"/>
              <p:nvPr/>
            </p:nvSpPr>
            <p:spPr>
              <a:xfrm>
                <a:off x="5373148" y="5667252"/>
                <a:ext cx="3111878" cy="887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Soffer Bound (Green line):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|≤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C87637-E2BC-654C-A67E-D7C0D7B98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148" y="5667252"/>
                <a:ext cx="3111878" cy="887935"/>
              </a:xfrm>
              <a:prstGeom prst="rect">
                <a:avLst/>
              </a:prstGeom>
              <a:blipFill>
                <a:blip r:embed="rId5"/>
                <a:stretch>
                  <a:fillRect l="-1220" t="-1408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7A39A19E-B24D-EA47-B5F5-146DBA6B9477}"/>
              </a:ext>
            </a:extLst>
          </p:cNvPr>
          <p:cNvSpPr/>
          <p:nvPr/>
        </p:nvSpPr>
        <p:spPr>
          <a:xfrm rot="16200000">
            <a:off x="5552059" y="1573736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549BC51C-2587-B941-8808-81FE54144FA9}"/>
              </a:ext>
            </a:extLst>
          </p:cNvPr>
          <p:cNvSpPr/>
          <p:nvPr/>
        </p:nvSpPr>
        <p:spPr>
          <a:xfrm>
            <a:off x="5327043" y="1827259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CDB443-E5F5-354B-8B4B-BF323A5B9F87}"/>
              </a:ext>
            </a:extLst>
          </p:cNvPr>
          <p:cNvSpPr/>
          <p:nvPr/>
        </p:nvSpPr>
        <p:spPr>
          <a:xfrm>
            <a:off x="5781269" y="2193019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B1F16B-B480-3147-857D-54D1402F8204}"/>
              </a:ext>
            </a:extLst>
          </p:cNvPr>
          <p:cNvSpPr/>
          <p:nvPr/>
        </p:nvSpPr>
        <p:spPr>
          <a:xfrm>
            <a:off x="5459634" y="2180221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994879-5F6E-644B-92A5-1FCDE808E886}"/>
              </a:ext>
            </a:extLst>
          </p:cNvPr>
          <p:cNvGrpSpPr/>
          <p:nvPr/>
        </p:nvGrpSpPr>
        <p:grpSpPr>
          <a:xfrm>
            <a:off x="5626074" y="1865874"/>
            <a:ext cx="182880" cy="457200"/>
            <a:chOff x="6087987" y="4989903"/>
            <a:chExt cx="182880" cy="4572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2E5AF7-5C3E-DD4E-BDF9-C3167AB7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F701C3-63FD-CF46-94CE-711824A98D44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4B1CE-1D8A-964F-9E47-EBAC8A74363D}"/>
              </a:ext>
            </a:extLst>
          </p:cNvPr>
          <p:cNvSpPr/>
          <p:nvPr/>
        </p:nvSpPr>
        <p:spPr>
          <a:xfrm>
            <a:off x="5624907" y="2559531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4E8E899-4336-3941-95B6-4C7F211F72D0}"/>
              </a:ext>
            </a:extLst>
          </p:cNvPr>
          <p:cNvSpPr/>
          <p:nvPr/>
        </p:nvSpPr>
        <p:spPr>
          <a:xfrm rot="5400000">
            <a:off x="6394638" y="2545546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FDE0201A-A1D3-F84A-B7B6-8E4667274BCA}"/>
              </a:ext>
            </a:extLst>
          </p:cNvPr>
          <p:cNvSpPr/>
          <p:nvPr/>
        </p:nvSpPr>
        <p:spPr>
          <a:xfrm>
            <a:off x="6152627" y="1827259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EFC3B3-541C-9744-A0AD-5AFBE97BEAAA}"/>
              </a:ext>
            </a:extLst>
          </p:cNvPr>
          <p:cNvSpPr/>
          <p:nvPr/>
        </p:nvSpPr>
        <p:spPr>
          <a:xfrm>
            <a:off x="6606853" y="2193019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F8B531-615A-364D-B8AD-EE7D9DFE15A9}"/>
              </a:ext>
            </a:extLst>
          </p:cNvPr>
          <p:cNvSpPr/>
          <p:nvPr/>
        </p:nvSpPr>
        <p:spPr>
          <a:xfrm>
            <a:off x="6285218" y="2180221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71FC8D-8CBB-6E44-8958-85C8A654A3C0}"/>
              </a:ext>
            </a:extLst>
          </p:cNvPr>
          <p:cNvGrpSpPr/>
          <p:nvPr/>
        </p:nvGrpSpPr>
        <p:grpSpPr>
          <a:xfrm rot="10800000">
            <a:off x="6451658" y="1865874"/>
            <a:ext cx="182880" cy="457200"/>
            <a:chOff x="6087987" y="4989903"/>
            <a:chExt cx="182880" cy="457200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BCF8B3-EE1B-5E49-BDB5-2AF368DC5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1BF5CB0-D49E-3E49-A55C-16F56632BE09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A0473-A786-6A48-BA36-F2B90BEF70BB}"/>
              </a:ext>
            </a:extLst>
          </p:cNvPr>
          <p:cNvSpPr/>
          <p:nvPr/>
        </p:nvSpPr>
        <p:spPr>
          <a:xfrm>
            <a:off x="6463218" y="1646479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3B239AA4-3B8B-EB4B-8037-F8FBCDB8D640}"/>
              </a:ext>
            </a:extLst>
          </p:cNvPr>
          <p:cNvSpPr/>
          <p:nvPr/>
        </p:nvSpPr>
        <p:spPr>
          <a:xfrm>
            <a:off x="6997115" y="2011645"/>
            <a:ext cx="365760" cy="365760"/>
          </a:xfrm>
          <a:prstGeom prst="plus">
            <a:avLst>
              <a:gd name="adj" fmla="val 45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9305393-B1AD-5749-9C6F-18E1BA303F2C}"/>
              </a:ext>
            </a:extLst>
          </p:cNvPr>
          <p:cNvSpPr/>
          <p:nvPr/>
        </p:nvSpPr>
        <p:spPr>
          <a:xfrm rot="16200000">
            <a:off x="7660427" y="1589216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DE58CAB6-5FBF-9341-A37E-2D3E7219DDE3}"/>
              </a:ext>
            </a:extLst>
          </p:cNvPr>
          <p:cNvSpPr/>
          <p:nvPr/>
        </p:nvSpPr>
        <p:spPr>
          <a:xfrm>
            <a:off x="7435411" y="1842739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FA01C1-6CEE-A245-A8A2-13C2976B3795}"/>
              </a:ext>
            </a:extLst>
          </p:cNvPr>
          <p:cNvSpPr/>
          <p:nvPr/>
        </p:nvSpPr>
        <p:spPr>
          <a:xfrm>
            <a:off x="7889637" y="2208499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3171327-B822-1941-9E40-081E1286D0FA}"/>
              </a:ext>
            </a:extLst>
          </p:cNvPr>
          <p:cNvSpPr/>
          <p:nvPr/>
        </p:nvSpPr>
        <p:spPr>
          <a:xfrm>
            <a:off x="7568002" y="2195701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5C88A3-DA5F-F146-BCF4-B26A8306EA7B}"/>
              </a:ext>
            </a:extLst>
          </p:cNvPr>
          <p:cNvGrpSpPr/>
          <p:nvPr/>
        </p:nvGrpSpPr>
        <p:grpSpPr>
          <a:xfrm rot="10800000">
            <a:off x="7734442" y="1881354"/>
            <a:ext cx="182880" cy="457200"/>
            <a:chOff x="6087987" y="4989903"/>
            <a:chExt cx="182880" cy="45720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541B2AE-5775-104D-8E68-A1CC69D53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EA8B636-BE5F-574B-AFE3-C3EDAC543A7A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4035BE3-18EF-774E-93DC-90ED2C10D2B4}"/>
              </a:ext>
            </a:extLst>
          </p:cNvPr>
          <p:cNvSpPr/>
          <p:nvPr/>
        </p:nvSpPr>
        <p:spPr>
          <a:xfrm>
            <a:off x="7733275" y="2575011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199E8FFA-BA5A-494F-83BE-5B241611528F}"/>
              </a:ext>
            </a:extLst>
          </p:cNvPr>
          <p:cNvSpPr/>
          <p:nvPr/>
        </p:nvSpPr>
        <p:spPr>
          <a:xfrm rot="5400000">
            <a:off x="8489595" y="2566063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onut 39">
            <a:extLst>
              <a:ext uri="{FF2B5EF4-FFF2-40B4-BE49-F238E27FC236}">
                <a16:creationId xmlns:a16="http://schemas.microsoft.com/office/drawing/2014/main" id="{865B1E94-1582-484D-9CF0-2E90E827F40A}"/>
              </a:ext>
            </a:extLst>
          </p:cNvPr>
          <p:cNvSpPr/>
          <p:nvPr/>
        </p:nvSpPr>
        <p:spPr>
          <a:xfrm>
            <a:off x="8260995" y="1842739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68B2FD-FC0D-454C-B44C-A1D13B101B19}"/>
              </a:ext>
            </a:extLst>
          </p:cNvPr>
          <p:cNvSpPr/>
          <p:nvPr/>
        </p:nvSpPr>
        <p:spPr>
          <a:xfrm>
            <a:off x="8715221" y="2208499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47A4D9D-72E0-E04A-9AEE-F462250CC0F1}"/>
              </a:ext>
            </a:extLst>
          </p:cNvPr>
          <p:cNvSpPr/>
          <p:nvPr/>
        </p:nvSpPr>
        <p:spPr>
          <a:xfrm>
            <a:off x="8393586" y="2195701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9398DF-9253-734F-BB11-58F52E07B00C}"/>
              </a:ext>
            </a:extLst>
          </p:cNvPr>
          <p:cNvGrpSpPr/>
          <p:nvPr/>
        </p:nvGrpSpPr>
        <p:grpSpPr>
          <a:xfrm>
            <a:off x="8560026" y="1881354"/>
            <a:ext cx="182880" cy="457200"/>
            <a:chOff x="6087987" y="4989903"/>
            <a:chExt cx="182880" cy="45720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8D3B4CA-075D-D141-947B-0FBEC144B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4D08944-7DD2-1F42-B3B3-23AF43B6BC56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4B78A92-CDE8-5546-A15D-584000E68203}"/>
              </a:ext>
            </a:extLst>
          </p:cNvPr>
          <p:cNvSpPr/>
          <p:nvPr/>
        </p:nvSpPr>
        <p:spPr>
          <a:xfrm>
            <a:off x="8568298" y="1680746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7B01B8-5C12-534A-A585-4B214AAD4BBD}"/>
              </a:ext>
            </a:extLst>
          </p:cNvPr>
          <p:cNvSpPr txBox="1"/>
          <p:nvPr/>
        </p:nvSpPr>
        <p:spPr>
          <a:xfrm>
            <a:off x="5483192" y="591486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6D394-7300-CE49-A55B-EE91B68A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52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B46C-B290-5B46-939F-4A74DC9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4" y="115374"/>
            <a:ext cx="8894290" cy="637992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The quark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tensor</a:t>
            </a:r>
            <a:r>
              <a:rPr lang="zh-CN" altLang="en-US" sz="3600" b="1" u="sng" dirty="0"/>
              <a:t> </a:t>
            </a:r>
            <a:r>
              <a:rPr lang="en-US" altLang="zh-CN" sz="3600" b="1" u="sng" dirty="0"/>
              <a:t>charge in the proton</a:t>
            </a:r>
            <a:endParaRPr lang="en-US" sz="3600" b="1" u="sng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CB0026-7945-C14B-ABC3-11A05D60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27" y="1017554"/>
            <a:ext cx="6695005" cy="1839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8C3317-FE18-CB43-9966-0E5D8C33301B}"/>
              </a:ext>
            </a:extLst>
          </p:cNvPr>
          <p:cNvSpPr txBox="1"/>
          <p:nvPr/>
        </p:nvSpPr>
        <p:spPr>
          <a:xfrm>
            <a:off x="386344" y="2968865"/>
            <a:ext cx="426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first moment of the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transversity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1315CC-666E-604C-A942-1FB7EC182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71" y="3228951"/>
            <a:ext cx="2374401" cy="6934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EC837A-9353-224A-B9D3-A3CAEBA90A47}"/>
              </a:ext>
            </a:extLst>
          </p:cNvPr>
          <p:cNvSpPr txBox="1"/>
          <p:nvPr/>
        </p:nvSpPr>
        <p:spPr>
          <a:xfrm>
            <a:off x="566296" y="3861244"/>
            <a:ext cx="817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BLFQ predicts the tensor charges for the down quark in good agreement with the global QCD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qnqlysis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99EF8-C353-E24E-8511-C391B632CCCF}"/>
              </a:ext>
            </a:extLst>
          </p:cNvPr>
          <p:cNvSpPr txBox="1"/>
          <p:nvPr/>
        </p:nvSpPr>
        <p:spPr>
          <a:xfrm>
            <a:off x="365324" y="4668862"/>
            <a:ext cx="457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second moment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PDF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DE21BC-241C-5E4E-A8C7-6B1E7641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727" y="5146135"/>
            <a:ext cx="4486656" cy="585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A83899-C700-6F4A-A416-0325A2BAF4B8}"/>
                  </a:ext>
                </a:extLst>
              </p:cNvPr>
              <p:cNvSpPr txBox="1"/>
              <p:nvPr/>
            </p:nvSpPr>
            <p:spPr>
              <a:xfrm>
                <a:off x="6006661" y="3418842"/>
                <a:ext cx="1479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=2.4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Ge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V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A83899-C700-6F4A-A416-0325A2BAF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661" y="3418842"/>
                <a:ext cx="1479379" cy="276999"/>
              </a:xfrm>
              <a:prstGeom prst="rect">
                <a:avLst/>
              </a:prstGeom>
              <a:blipFill>
                <a:blip r:embed="rId5"/>
                <a:stretch>
                  <a:fillRect l="-2564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FED8A2-491B-0046-8261-A517A8D13A9B}"/>
                  </a:ext>
                </a:extLst>
              </p:cNvPr>
              <p:cNvSpPr txBox="1"/>
              <p:nvPr/>
            </p:nvSpPr>
            <p:spPr>
              <a:xfrm>
                <a:off x="6537434" y="5261045"/>
                <a:ext cx="1479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=2.4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Ge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V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FED8A2-491B-0046-8261-A517A8D1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434" y="5261045"/>
                <a:ext cx="1479379" cy="276999"/>
              </a:xfrm>
              <a:prstGeom prst="rect">
                <a:avLst/>
              </a:prstGeom>
              <a:blipFill>
                <a:blip r:embed="rId6"/>
                <a:stretch>
                  <a:fillRect l="-2564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541C67-20A9-F048-8EF7-D2E7725711B6}"/>
                  </a:ext>
                </a:extLst>
              </p:cNvPr>
              <p:cNvSpPr txBox="1"/>
              <p:nvPr/>
            </p:nvSpPr>
            <p:spPr>
              <a:xfrm>
                <a:off x="763280" y="5814154"/>
                <a:ext cx="7252242" cy="380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BLFQ prediction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b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agrees reasonably well with the lattice data.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541C67-20A9-F048-8EF7-D2E772571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80" y="5814154"/>
                <a:ext cx="7252242" cy="380425"/>
              </a:xfrm>
              <a:prstGeom prst="rect">
                <a:avLst/>
              </a:prstGeom>
              <a:blipFill>
                <a:blip r:embed="rId7"/>
                <a:stretch>
                  <a:fillRect l="-70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53C4B1B-F610-EB47-AAD8-EAB002EE0D7F}"/>
              </a:ext>
            </a:extLst>
          </p:cNvPr>
          <p:cNvSpPr txBox="1"/>
          <p:nvPr/>
        </p:nvSpPr>
        <p:spPr>
          <a:xfrm>
            <a:off x="113414" y="6416265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A3B35-DA5A-8C4B-9615-F41C2A5C0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24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16FE65-D6AC-1446-A367-C31A53CB9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112" y="569791"/>
            <a:ext cx="3793772" cy="323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AE5BD-68BB-4C43-89E7-9542571F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41" y="773582"/>
            <a:ext cx="4243788" cy="2774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41" y="107323"/>
            <a:ext cx="8765194" cy="566886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Generalized Parton Distribution Functions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BE85E2B-D1B6-B341-B7E3-698E691486BF}"/>
                  </a:ext>
                </a:extLst>
              </p:cNvPr>
              <p:cNvSpPr txBox="1"/>
              <p:nvPr/>
            </p:nvSpPr>
            <p:spPr>
              <a:xfrm>
                <a:off x="465286" y="4952585"/>
                <a:ext cx="2843214" cy="5949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Δ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𝜻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𝚫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BE85E2B-D1B6-B341-B7E3-698E69148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86" y="4952585"/>
                <a:ext cx="2843214" cy="594906"/>
              </a:xfrm>
              <a:prstGeom prst="rect">
                <a:avLst/>
              </a:prstGeom>
              <a:blipFill>
                <a:blip r:embed="rId4"/>
                <a:stretch>
                  <a:fillRect l="-1333" r="-88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490101-EA47-654A-90A2-86403129DA86}"/>
                  </a:ext>
                </a:extLst>
              </p:cNvPr>
              <p:cNvSpPr txBox="1"/>
              <p:nvPr/>
            </p:nvSpPr>
            <p:spPr>
              <a:xfrm>
                <a:off x="272862" y="4194698"/>
                <a:ext cx="5529422" cy="707886"/>
              </a:xfrm>
              <a:prstGeom prst="rect">
                <a:avLst/>
              </a:prstGeom>
              <a:blipFill dpi="0" rotWithShape="1">
                <a:blip r:embed="rId5">
                  <a:alphaModFix amt="71000"/>
                </a:blip>
                <a:srcRect/>
                <a:tile tx="0" ty="0" sx="100000" sy="100000" flip="none" algn="tl"/>
              </a:blipFill>
              <a:effectLst>
                <a:softEdge rad="3810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increasing  momentum transfer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peaks of distributions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shift to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larger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490101-EA47-654A-90A2-86403129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62" y="4194698"/>
                <a:ext cx="5529422" cy="707886"/>
              </a:xfrm>
              <a:prstGeom prst="rect">
                <a:avLst/>
              </a:prstGeom>
              <a:blipFill>
                <a:blip r:embed="rId6"/>
                <a:stretch>
                  <a:fillRect t="-3509" r="-229" b="-14035"/>
                </a:stretch>
              </a:blipFill>
              <a:effectLst>
                <a:softEdge rad="381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822DE495-4115-3A40-8F47-DA9E40B62BC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641203" y="3758214"/>
            <a:ext cx="3442778" cy="30755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B66991-F2B6-7446-9A96-8B9828C8CEAB}"/>
              </a:ext>
            </a:extLst>
          </p:cNvPr>
          <p:cNvSpPr txBox="1"/>
          <p:nvPr/>
        </p:nvSpPr>
        <p:spPr>
          <a:xfrm>
            <a:off x="270141" y="3548367"/>
            <a:ext cx="553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Encode the information about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three dimensional spatial structure</a:t>
            </a:r>
            <a:r>
              <a:rPr kumimoji="0" lang="zh-CN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spin and orbital angular momentum</a:t>
            </a:r>
            <a:endParaRPr kumimoji="0" lang="en-US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2FFC2-2E9C-4A4D-AF66-BC2459ABD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619" y="5848985"/>
            <a:ext cx="3545401" cy="58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EBAD20-2EBA-FA4D-AF93-4B3E2BAD8EE4}"/>
                  </a:ext>
                </a:extLst>
              </p:cNvPr>
              <p:cNvSpPr txBox="1"/>
              <p:nvPr/>
            </p:nvSpPr>
            <p:spPr>
              <a:xfrm>
                <a:off x="270141" y="5564323"/>
                <a:ext cx="3518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Impact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parameter distribution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):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EBAD20-2EBA-FA4D-AF93-4B3E2BAD8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1" y="5564323"/>
                <a:ext cx="3518143" cy="369332"/>
              </a:xfrm>
              <a:prstGeom prst="rect">
                <a:avLst/>
              </a:prstGeom>
              <a:blipFill>
                <a:blip r:embed="rId9"/>
                <a:stretch>
                  <a:fillRect l="-1079" t="-6667" r="-36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EF42D1F-E7EC-2F4A-99BB-FCB591829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22" y="6505490"/>
            <a:ext cx="3533157" cy="284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36DD01-DBFF-0A45-B890-D187AF65F7B4}"/>
                  </a:ext>
                </a:extLst>
              </p:cNvPr>
              <p:cNvSpPr txBox="1"/>
              <p:nvPr/>
            </p:nvSpPr>
            <p:spPr>
              <a:xfrm>
                <a:off x="3812253" y="5001957"/>
                <a:ext cx="1205586" cy="496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⊥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</m:groupCh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36DD01-DBFF-0A45-B890-D187AF65F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253" y="5001957"/>
                <a:ext cx="1205586" cy="496161"/>
              </a:xfrm>
              <a:prstGeom prst="rect">
                <a:avLst/>
              </a:prstGeom>
              <a:blipFill>
                <a:blip r:embed="rId11"/>
                <a:stretch>
                  <a:fillRect l="-6316" r="-1053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B948F1E-1F0F-154B-BE11-82E2C4ED06A0}"/>
              </a:ext>
            </a:extLst>
          </p:cNvPr>
          <p:cNvSpPr txBox="1"/>
          <p:nvPr/>
        </p:nvSpPr>
        <p:spPr>
          <a:xfrm>
            <a:off x="225158" y="665047"/>
            <a:ext cx="3323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2D0C29-201C-0142-8AFD-9C8E51A2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45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91F3D7-C49B-F54D-B30E-E628F074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497" y="980641"/>
            <a:ext cx="4247083" cy="27704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AE5BD-68BB-4C43-89E7-9542571F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960"/>
            <a:ext cx="4243788" cy="27747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4B0918-E6FC-1644-9EF5-104761C99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1046"/>
            <a:ext cx="4515307" cy="2980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637D3-7501-E349-9DC7-A7BA0C30E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078" y="3710175"/>
            <a:ext cx="4547922" cy="299463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8ECD52A-9A5F-0041-BD02-E42B13E23714}"/>
              </a:ext>
            </a:extLst>
          </p:cNvPr>
          <p:cNvSpPr txBox="1">
            <a:spLocks/>
          </p:cNvSpPr>
          <p:nvPr/>
        </p:nvSpPr>
        <p:spPr>
          <a:xfrm>
            <a:off x="187429" y="116805"/>
            <a:ext cx="8817298" cy="566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Generalized Parton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BE85E2B-D1B6-B341-B7E3-698E691486BF}"/>
                  </a:ext>
                </a:extLst>
              </p:cNvPr>
              <p:cNvSpPr txBox="1"/>
              <p:nvPr/>
            </p:nvSpPr>
            <p:spPr>
              <a:xfrm>
                <a:off x="3633019" y="3165252"/>
                <a:ext cx="2226955" cy="4738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Δ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𝜻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𝚫</m:t>
                              </m:r>
                            </m:e>
                            <m:sup>
                              <m:r>
                                <a:rPr kumimoji="0" lang="en-US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</m:e>
                            <m:sup>
                              <m:r>
                                <a:rPr kumimoji="0" lang="en-US" sz="1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BE85E2B-D1B6-B341-B7E3-698E69148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019" y="3165252"/>
                <a:ext cx="2226955" cy="473848"/>
              </a:xfrm>
              <a:prstGeom prst="rect">
                <a:avLst/>
              </a:prstGeom>
              <a:blipFill>
                <a:blip r:embed="rId6"/>
                <a:stretch>
                  <a:fillRect l="-1136"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17C702-1083-3348-9EB7-8C6EBFA9B404}"/>
                  </a:ext>
                </a:extLst>
              </p:cNvPr>
              <p:cNvSpPr txBox="1"/>
              <p:nvPr/>
            </p:nvSpPr>
            <p:spPr>
              <a:xfrm>
                <a:off x="3843461" y="3696498"/>
                <a:ext cx="1963936" cy="386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F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ourier</m:t>
                          </m:r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Transform</m:t>
                          </m:r>
                        </m:e>
                      </m:groupCh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17C702-1083-3348-9EB7-8C6EBFA9B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461" y="3696498"/>
                <a:ext cx="1963936" cy="386068"/>
              </a:xfrm>
              <a:prstGeom prst="rect">
                <a:avLst/>
              </a:prstGeom>
              <a:blipFill>
                <a:blip r:embed="rId7"/>
                <a:stretch>
                  <a:fillRect l="-1935" t="-6452" r="-1935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3EB1090-D4B5-BE4E-AC16-56B816B29E09}"/>
              </a:ext>
            </a:extLst>
          </p:cNvPr>
          <p:cNvSpPr txBox="1"/>
          <p:nvPr/>
        </p:nvSpPr>
        <p:spPr>
          <a:xfrm>
            <a:off x="3524592" y="6446184"/>
            <a:ext cx="332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5A365-40E0-4C40-8CB6-59A44F5A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4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67F9-B325-7449-8093-03A5EEAE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22"/>
            <a:ext cx="9143999" cy="678453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Impact parameter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BBE78-89D8-EC4B-A83F-60B7E5C1C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02" y="2382035"/>
            <a:ext cx="5790104" cy="3874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516C27-31CC-0A4D-B8EC-10CB926E7B65}"/>
                  </a:ext>
                </a:extLst>
              </p:cNvPr>
              <p:cNvSpPr txBox="1"/>
              <p:nvPr/>
            </p:nvSpPr>
            <p:spPr>
              <a:xfrm>
                <a:off x="271299" y="901855"/>
                <a:ext cx="7112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dependent squared radius of the quark density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516C27-31CC-0A4D-B8EC-10CB926E7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9" y="901855"/>
                <a:ext cx="7112140" cy="461665"/>
              </a:xfrm>
              <a:prstGeom prst="rect">
                <a:avLst/>
              </a:prstGeom>
              <a:blipFill>
                <a:blip r:embed="rId3"/>
                <a:stretch>
                  <a:fillRect l="-1070" t="-5405" r="-357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7B6A10D-0D82-7C42-B0B2-7E7D38E44DFF}"/>
              </a:ext>
            </a:extLst>
          </p:cNvPr>
          <p:cNvSpPr txBox="1"/>
          <p:nvPr/>
        </p:nvSpPr>
        <p:spPr>
          <a:xfrm>
            <a:off x="189186" y="2618482"/>
            <a:ext cx="346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proton’s transverse squared radius: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80644F-0E41-C042-9E75-EA298C66B9BB}"/>
                  </a:ext>
                </a:extLst>
              </p:cNvPr>
              <p:cNvSpPr txBox="1"/>
              <p:nvPr/>
            </p:nvSpPr>
            <p:spPr>
              <a:xfrm>
                <a:off x="552509" y="4474803"/>
                <a:ext cx="2328971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=0.40±0.04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fm</m:t>
                          </m:r>
                        </m:e>
                        <m:sup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80644F-0E41-C042-9E75-EA298C66B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9" y="4474803"/>
                <a:ext cx="2328971" cy="310021"/>
              </a:xfrm>
              <a:prstGeom prst="rect">
                <a:avLst/>
              </a:prstGeom>
              <a:blipFill>
                <a:blip r:embed="rId4"/>
                <a:stretch>
                  <a:fillRect r="-543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3393DEE-41FF-D049-BD77-E3754BC33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85" y="3264812"/>
            <a:ext cx="2991459" cy="6149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85B441-809A-B14F-B23A-1FAE54F1D6BC}"/>
              </a:ext>
            </a:extLst>
          </p:cNvPr>
          <p:cNvSpPr txBox="1"/>
          <p:nvPr/>
        </p:nvSpPr>
        <p:spPr>
          <a:xfrm>
            <a:off x="364690" y="3986509"/>
            <a:ext cx="174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BLFQ prediction: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DB382-1C76-8744-85E5-5EF265807198}"/>
              </a:ext>
            </a:extLst>
          </p:cNvPr>
          <p:cNvSpPr txBox="1"/>
          <p:nvPr/>
        </p:nvSpPr>
        <p:spPr>
          <a:xfrm>
            <a:off x="364690" y="4903787"/>
            <a:ext cx="195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99DDD1-091E-B54A-856A-DF7E4A33E013}"/>
                  </a:ext>
                </a:extLst>
              </p:cNvPr>
              <p:cNvSpPr txBox="1"/>
              <p:nvPr/>
            </p:nvSpPr>
            <p:spPr>
              <a:xfrm>
                <a:off x="569558" y="5332770"/>
                <a:ext cx="2328971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=0.43±0.01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fm</m:t>
                          </m:r>
                        </m:e>
                        <m:sup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99DDD1-091E-B54A-856A-DF7E4A33E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58" y="5332770"/>
                <a:ext cx="2328971" cy="310021"/>
              </a:xfrm>
              <a:prstGeom prst="rect">
                <a:avLst/>
              </a:prstGeom>
              <a:blipFill>
                <a:blip r:embed="rId6"/>
                <a:stretch>
                  <a:fillRect r="-54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17F938-9AE3-D249-8887-0F075AB8F8F8}"/>
                  </a:ext>
                </a:extLst>
              </p:cNvPr>
              <p:cNvSpPr txBox="1"/>
              <p:nvPr/>
            </p:nvSpPr>
            <p:spPr>
              <a:xfrm>
                <a:off x="2795373" y="1497566"/>
                <a:ext cx="3102901" cy="724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∫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∫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sup>
                          </m:sSub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17F938-9AE3-D249-8887-0F075AB8F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373" y="1497566"/>
                <a:ext cx="3102901" cy="724622"/>
              </a:xfrm>
              <a:prstGeom prst="rect">
                <a:avLst/>
              </a:prstGeom>
              <a:blipFill>
                <a:blip r:embed="rId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493D618-D8CA-F843-8C4A-0E44EB42A9F1}"/>
              </a:ext>
            </a:extLst>
          </p:cNvPr>
          <p:cNvSpPr txBox="1"/>
          <p:nvPr/>
        </p:nvSpPr>
        <p:spPr>
          <a:xfrm>
            <a:off x="4969015" y="6416798"/>
            <a:ext cx="375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2108.03909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], Siqi Xu, C. Mondal,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09F71E-2AD7-D64D-87E9-BA343528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9C02-29A9-704E-9D14-77363EE5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u="sng" dirty="0"/>
              <a:t>Light-front Time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67E9C1-E516-5C4F-AB18-64C3D0034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2336" y="1690689"/>
                <a:ext cx="8677656" cy="493731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Hadron structure is measured by (virtual) photon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"see” the </a:t>
                </a:r>
                <a:r>
                  <a:rPr lang="en-US" dirty="0">
                    <a:solidFill>
                      <a:srgbClr val="FF0000"/>
                    </a:solidFill>
                  </a:rPr>
                  <a:t>world</a:t>
                </a:r>
                <a:r>
                  <a:rPr lang="en-US" dirty="0"/>
                  <a:t> at fixed </a:t>
                </a:r>
                <a:r>
                  <a:rPr lang="en-US" dirty="0">
                    <a:solidFill>
                      <a:srgbClr val="FF0000"/>
                    </a:solidFill>
                  </a:rPr>
                  <a:t>light-front</a:t>
                </a:r>
                <a:r>
                  <a:rPr lang="en-US" dirty="0"/>
                  <a:t> time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67E9C1-E516-5C4F-AB18-64C3D0034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2336" y="1690689"/>
                <a:ext cx="8677656" cy="4937314"/>
              </a:xfrm>
              <a:blipFill>
                <a:blip r:embed="rId2"/>
                <a:stretch>
                  <a:fillRect l="-1170" t="-2051" r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68E78B2-DE46-FB44-953E-0CDF54092C31}"/>
              </a:ext>
            </a:extLst>
          </p:cNvPr>
          <p:cNvSpPr/>
          <p:nvPr/>
        </p:nvSpPr>
        <p:spPr>
          <a:xfrm>
            <a:off x="3985693" y="2422246"/>
            <a:ext cx="1436577" cy="1408176"/>
          </a:xfrm>
          <a:prstGeom prst="ellipse">
            <a:avLst/>
          </a:prstGeom>
          <a:gradFill flip="none" rotWithShape="1">
            <a:gsLst>
              <a:gs pos="35000">
                <a:schemeClr val="accent5">
                  <a:lumMod val="12000"/>
                  <a:lumOff val="88000"/>
                  <a:alpha val="6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9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E6F0D1-F4D5-F847-A131-CAA38257C204}"/>
              </a:ext>
            </a:extLst>
          </p:cNvPr>
          <p:cNvSpPr/>
          <p:nvPr/>
        </p:nvSpPr>
        <p:spPr>
          <a:xfrm>
            <a:off x="4320460" y="2822000"/>
            <a:ext cx="146304" cy="1463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0A758A-6806-4247-A67C-856B3168BD2C}"/>
              </a:ext>
            </a:extLst>
          </p:cNvPr>
          <p:cNvSpPr/>
          <p:nvPr/>
        </p:nvSpPr>
        <p:spPr>
          <a:xfrm>
            <a:off x="4682242" y="3446597"/>
            <a:ext cx="146304" cy="14630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B2EC54-B686-CC4A-8EE3-0E0929D6A02B}"/>
              </a:ext>
            </a:extLst>
          </p:cNvPr>
          <p:cNvSpPr/>
          <p:nvPr/>
        </p:nvSpPr>
        <p:spPr>
          <a:xfrm>
            <a:off x="5010202" y="2906170"/>
            <a:ext cx="146304" cy="146304"/>
          </a:xfrm>
          <a:prstGeom prst="ellipse">
            <a:avLst/>
          </a:prstGeom>
          <a:solidFill>
            <a:srgbClr val="0000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8F1FD9-E27C-6745-ACE9-65EF47DC817F}"/>
              </a:ext>
            </a:extLst>
          </p:cNvPr>
          <p:cNvCxnSpPr/>
          <p:nvPr/>
        </p:nvCxnSpPr>
        <p:spPr>
          <a:xfrm>
            <a:off x="3627934" y="2367688"/>
            <a:ext cx="0" cy="15355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2F91F9-F600-6442-8032-A4E41C7826EE}"/>
              </a:ext>
            </a:extLst>
          </p:cNvPr>
          <p:cNvGrpSpPr/>
          <p:nvPr/>
        </p:nvGrpSpPr>
        <p:grpSpPr>
          <a:xfrm>
            <a:off x="6681758" y="2373463"/>
            <a:ext cx="1490472" cy="1903568"/>
            <a:chOff x="6585509" y="4958010"/>
            <a:chExt cx="1490472" cy="18398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C1BF7E2-1228-FE43-A1E0-BCC1B773CF44}"/>
                </a:ext>
              </a:extLst>
            </p:cNvPr>
            <p:cNvSpPr/>
            <p:nvPr/>
          </p:nvSpPr>
          <p:spPr>
            <a:xfrm>
              <a:off x="6585509" y="4958010"/>
              <a:ext cx="1490472" cy="1408176"/>
            </a:xfrm>
            <a:prstGeom prst="ellipse">
              <a:avLst/>
            </a:prstGeom>
            <a:gradFill flip="none" rotWithShape="1">
              <a:gsLst>
                <a:gs pos="35000">
                  <a:schemeClr val="accent5">
                    <a:lumMod val="12000"/>
                    <a:lumOff val="88000"/>
                    <a:alpha val="60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9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F68081-351F-554B-890B-E94330BFBF04}"/>
                </a:ext>
              </a:extLst>
            </p:cNvPr>
            <p:cNvSpPr/>
            <p:nvPr/>
          </p:nvSpPr>
          <p:spPr>
            <a:xfrm>
              <a:off x="6858346" y="5548400"/>
              <a:ext cx="146304" cy="146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A1B0B3E-9787-F947-A1C5-62215E04F28B}"/>
                </a:ext>
              </a:extLst>
            </p:cNvPr>
            <p:cNvSpPr/>
            <p:nvPr/>
          </p:nvSpPr>
          <p:spPr>
            <a:xfrm>
              <a:off x="7294427" y="5292245"/>
              <a:ext cx="146304" cy="14630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71053C-E553-D34B-A496-65A0563B6732}"/>
                </a:ext>
              </a:extLst>
            </p:cNvPr>
            <p:cNvSpPr/>
            <p:nvPr/>
          </p:nvSpPr>
          <p:spPr>
            <a:xfrm>
              <a:off x="7731643" y="5989171"/>
              <a:ext cx="146304" cy="14630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Graphic 27" descr="Checkmark">
              <a:extLst>
                <a:ext uri="{FF2B5EF4-FFF2-40B4-BE49-F238E27FC236}">
                  <a16:creationId xmlns:a16="http://schemas.microsoft.com/office/drawing/2014/main" id="{7B4DD953-BCEB-134E-A399-04D435546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1928" y="6429128"/>
              <a:ext cx="368713" cy="368713"/>
            </a:xfrm>
            <a:prstGeom prst="rect">
              <a:avLst/>
            </a:prstGeom>
          </p:spPr>
        </p:pic>
      </p:grp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386FFF74-8649-DF40-8CBC-A77973E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422246"/>
            <a:ext cx="2432392" cy="145130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E783215-2481-CB40-92BB-38D7BED4C652}"/>
              </a:ext>
            </a:extLst>
          </p:cNvPr>
          <p:cNvSpPr/>
          <p:nvPr/>
        </p:nvSpPr>
        <p:spPr>
          <a:xfrm>
            <a:off x="4247308" y="3033089"/>
            <a:ext cx="146304" cy="15137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263DF8-58EC-C543-BBF9-3074E018BA99}"/>
              </a:ext>
            </a:extLst>
          </p:cNvPr>
          <p:cNvSpPr/>
          <p:nvPr/>
        </p:nvSpPr>
        <p:spPr>
          <a:xfrm>
            <a:off x="4679489" y="2768060"/>
            <a:ext cx="146304" cy="151372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2E601-F376-1747-8246-A11C6A992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507" y="4789833"/>
            <a:ext cx="2240473" cy="16567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94427B-1094-7440-BB17-E1A41DA9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1BEDC-6B22-4673-8898-A29ACED63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44FD1F-A08C-4744-8523-7AA21CDAB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52" y="4856256"/>
            <a:ext cx="2432392" cy="17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00799 0.03102 " pathEditMode="relative" rAng="0" ptsTypes="AA">
                                      <p:cBhvr>
                                        <p:cTn id="6" dur="66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7.40741E-7 L 0.00799 0.03542 " pathEditMode="relative" rAng="0" ptsTypes="AA">
                                      <p:cBhvr>
                                        <p:cTn id="8" dur="66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4.72222E-6 -0.04675 " pathEditMode="relative" rAng="0" ptsTypes="AA">
                                      <p:cBhvr>
                                        <p:cTn id="10" dur="66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757 0.00023 " pathEditMode="relative" rAng="0" ptsTypes="AA">
                                      <p:cBhvr>
                                        <p:cTn id="12" dur="66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3102 L -0.01632 0.08056 " pathEditMode="relative" rAng="0" ptsTypes="AA">
                                      <p:cBhvr>
                                        <p:cTn id="19" dur="66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47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4675 L 4.72222E-6 -0.09838 " pathEditMode="relative" rAng="0" ptsTypes="AA">
                                      <p:cBhvr>
                                        <p:cTn id="21" dur="66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3542 L -0.00798 0.06829 " pathEditMode="relative" rAng="0" ptsTypes="AA">
                                      <p:cBhvr>
                                        <p:cTn id="23" dur="66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6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-0.00024 L 0.12344 0.00046 " pathEditMode="fixed" rAng="0" ptsTypes="AA">
                                      <p:cBhvr>
                                        <p:cTn id="25" dur="66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8056 L 0.00989 0.10186 " pathEditMode="fixed" rAng="0" ptsTypes="AA">
                                      <p:cBhvr>
                                        <p:cTn id="29" dur="66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0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9838 L -0.02101 -0.13681 " pathEditMode="fixed" rAng="0" ptsTypes="AA">
                                      <p:cBhvr>
                                        <p:cTn id="31" dur="66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19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6829 L 0.00972 0.08148 " pathEditMode="fixed" rAng="0" ptsTypes="AA">
                                      <p:cBhvr>
                                        <p:cTn id="33" dur="66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6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44 4.07407E-6 L 0.16945 4.07407E-6 " pathEditMode="relative" rAng="0" ptsTypes="AA">
                                      <p:cBhvr>
                                        <p:cTn id="35" dur="66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1" grpId="0" animBg="1"/>
      <p:bldP spid="33" grpId="0" animBg="1"/>
      <p:bldP spid="3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agram, radar chart&#10;&#10;Description automatically generated">
            <a:extLst>
              <a:ext uri="{FF2B5EF4-FFF2-40B4-BE49-F238E27FC236}">
                <a16:creationId xmlns:a16="http://schemas.microsoft.com/office/drawing/2014/main" id="{C51051FD-290D-6C4C-B4CC-7CD2D400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61" y="615932"/>
            <a:ext cx="2777800" cy="2207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987805-3D7F-AE4F-9F7D-C5CA2EAC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75" y="67548"/>
            <a:ext cx="9028825" cy="774126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u="sng" dirty="0"/>
              <a:t>Transverse momentum dependent parton distribution functions (TMDs)</a:t>
            </a:r>
            <a:endParaRPr lang="en-CN" sz="36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0E1A1-A929-2F40-80F2-382C86F9306C}"/>
                  </a:ext>
                </a:extLst>
              </p:cNvPr>
              <p:cNvSpPr txBox="1"/>
              <p:nvPr/>
            </p:nvSpPr>
            <p:spPr>
              <a:xfrm>
                <a:off x="410825" y="2745792"/>
                <a:ext cx="85728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Physical meaning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：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the probability to find a quark with longitudinal momentum fraction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 and transverse momentum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⊥</m:t>
                        </m:r>
                      </m:sup>
                    </m:sSup>
                  </m:oMath>
                </a14:m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 </a:t>
                </a:r>
                <a:r>
                  <a:rPr kumimoji="0" lang="en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insidea proton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.</a:t>
                </a:r>
                <a:r>
                  <a:rPr kumimoji="0" lang="en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to Serif CJK SC" panose="02020400000000000000" pitchFamily="18" charset="-128"/>
                    <a:ea typeface="Noto Serif CJK SC" panose="02020400000000000000" pitchFamily="18" charset="-128"/>
                    <a:cs typeface="+mn-cs"/>
                  </a:rPr>
                  <a:t> 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to Serif CJK SC" panose="02020400000000000000" pitchFamily="18" charset="-128"/>
                  <a:ea typeface="Noto Serif CJK SC" panose="02020400000000000000" pitchFamily="18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0E1A1-A929-2F40-80F2-382C86F93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25" y="2745792"/>
                <a:ext cx="8572836" cy="646331"/>
              </a:xfrm>
              <a:prstGeom prst="rect">
                <a:avLst/>
              </a:prstGeom>
              <a:blipFill>
                <a:blip r:embed="rId4"/>
                <a:stretch>
                  <a:fillRect l="-444" t="-3922" r="-118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9D659D3A-7105-EE4A-9271-F3CE87F345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25" y="3400503"/>
            <a:ext cx="3372357" cy="30210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>
            <a:outerShdw sx="1000" sy="1000" algn="ctr" rotWithShape="0">
              <a:srgbClr val="000000"/>
            </a:outerShdw>
            <a:softEdge rad="63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E4D0F0-8058-0F40-9AD8-0FEED2508840}"/>
                  </a:ext>
                </a:extLst>
              </p:cNvPr>
              <p:cNvSpPr txBox="1"/>
              <p:nvPr/>
            </p:nvSpPr>
            <p:spPr>
              <a:xfrm>
                <a:off x="579532" y="1796558"/>
                <a:ext cx="5106654" cy="647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𝚽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𝒊𝒋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</m:e>
                            <m:sub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;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𝑺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𝝃</m:t>
                                  </m:r>
                                </m:e>
                                <m:sup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𝝃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1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𝟐</m:t>
                                      </m:r>
                                      <m:r>
                                        <a:rPr kumimoji="0" lang="en-US" sz="1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𝝅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𝒊𝒌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⋅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𝝃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𝑺</m:t>
                          </m:r>
                        </m:e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𝝍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𝒋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𝝍</m:t>
                              </m:r>
                            </m:e>
                            <m:sub>
                              <m:r>
                                <a:rPr kumimoji="0" lang="en-US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𝝃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𝑷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E4D0F0-8058-0F40-9AD8-0FEED2508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2" y="1796558"/>
                <a:ext cx="5106654" cy="647870"/>
              </a:xfrm>
              <a:prstGeom prst="rect">
                <a:avLst/>
              </a:prstGeom>
              <a:blipFill>
                <a:blip r:embed="rId8"/>
                <a:stretch>
                  <a:fillRect t="-150000" b="-2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91A19E2-79E7-8348-A2FA-08146D1E1784}"/>
              </a:ext>
            </a:extLst>
          </p:cNvPr>
          <p:cNvSpPr txBox="1"/>
          <p:nvPr/>
        </p:nvSpPr>
        <p:spPr>
          <a:xfrm>
            <a:off x="228563" y="1220700"/>
            <a:ext cx="3937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Point correlation functions: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71489-1B2D-7941-8144-5CBAEE0FD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323" y="3374313"/>
            <a:ext cx="4622800" cy="307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A9263-9B46-BB43-99A5-27D6DE4A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BD6D5-00D4-004C-9D81-85AE6257AE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2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AE42-184A-5244-95E4-1C646E38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52" y="115649"/>
            <a:ext cx="8903497" cy="513921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u="sng" dirty="0">
                <a:ea typeface="SimSun" panose="02010600030101010101" pitchFamily="2" charset="-122"/>
              </a:rPr>
              <a:t>TMD for the quarks in the proton</a:t>
            </a:r>
            <a:endParaRPr lang="en-CN" sz="3600" b="1" u="sng" dirty="0">
              <a:ea typeface="SimSun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5A6E4-35F2-1A46-824F-440510FD3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2" y="857767"/>
            <a:ext cx="4465688" cy="2894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1BD90-7E9A-134C-A825-2B2D362A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0365" y="857768"/>
            <a:ext cx="4465685" cy="2894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B1714-22D2-B141-88C4-8527B21B1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657" y="3936331"/>
            <a:ext cx="4540343" cy="2942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AAD2B3-E028-AD4F-BB05-4F26A0B49C65}"/>
                  </a:ext>
                </a:extLst>
              </p:cNvPr>
              <p:cNvSpPr txBox="1"/>
              <p:nvPr/>
            </p:nvSpPr>
            <p:spPr>
              <a:xfrm>
                <a:off x="265046" y="4761407"/>
                <a:ext cx="4148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Integrating over the transverse momentum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), the TMDs reduce to the PDF.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AAD2B3-E028-AD4F-BB05-4F26A0B49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46" y="4761407"/>
                <a:ext cx="4148219" cy="923330"/>
              </a:xfrm>
              <a:prstGeom prst="rect">
                <a:avLst/>
              </a:prstGeom>
              <a:blipFill>
                <a:blip r:embed="rId5"/>
                <a:stretch>
                  <a:fillRect l="-915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CD7668-E817-744B-96BD-933CCE1FF605}"/>
              </a:ext>
            </a:extLst>
          </p:cNvPr>
          <p:cNvSpPr txBox="1"/>
          <p:nvPr/>
        </p:nvSpPr>
        <p:spPr>
          <a:xfrm>
            <a:off x="265046" y="6563145"/>
            <a:ext cx="321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[Work in progress,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Hu, Siqi Xu C. Mondal,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E5E15-41A2-D040-A72B-A6D20181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10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6B400-57D0-3746-89A1-874E8676E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3" y="1188357"/>
            <a:ext cx="2471096" cy="2376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B3B39-9EF3-E043-883F-916D52B1B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52" y="1188357"/>
            <a:ext cx="2471096" cy="2402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5158D-610B-D141-A071-F7DB59DFD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88" y="1273403"/>
            <a:ext cx="2334459" cy="2261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F56018-73EB-1449-AAE0-013006052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" y="4064312"/>
            <a:ext cx="2460171" cy="2460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6FF531-D529-6441-8E26-9FECD1940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67" y="4163288"/>
            <a:ext cx="2622121" cy="2494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26D584-ECBF-6745-9000-8A58971FD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5" y="4064425"/>
            <a:ext cx="2716123" cy="259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F3692E-70CC-FE4B-8233-8780390088CE}"/>
              </a:ext>
            </a:extLst>
          </p:cNvPr>
          <p:cNvSpPr/>
          <p:nvPr/>
        </p:nvSpPr>
        <p:spPr>
          <a:xfrm>
            <a:off x="192553" y="104341"/>
            <a:ext cx="8855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SimSun" panose="02010600030101010101" pitchFamily="2" charset="-122"/>
                <a:cs typeface="+mn-cs"/>
              </a:rPr>
              <a:t>TMD for d quark in Proton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64A8C-2DAF-AE4F-8836-E888466D8A6A}"/>
              </a:ext>
            </a:extLst>
          </p:cNvPr>
          <p:cNvSpPr txBox="1"/>
          <p:nvPr/>
        </p:nvSpPr>
        <p:spPr>
          <a:xfrm>
            <a:off x="5925760" y="736054"/>
            <a:ext cx="321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[Work in progress,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Hu, Siqi Xu C. Mondal,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14A2F4-89EA-D649-8C58-2ABF775B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60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61E966-B465-DF43-9D58-55270ECB9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1" y="1168105"/>
            <a:ext cx="2722889" cy="2666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5EF212-8308-FA47-BAE7-E2BA6116F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1" y="1082789"/>
            <a:ext cx="2917844" cy="2836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A8921-0BD9-9C4C-AC8B-5933E35AE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3" y="3874476"/>
            <a:ext cx="2624247" cy="2551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04483D-22A1-7044-8C78-D6F28B1A8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20" y="997475"/>
            <a:ext cx="2917843" cy="2836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B8E482-E8F5-FC4F-8756-C3B40CC9B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20" y="3834267"/>
            <a:ext cx="2624247" cy="2514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E0DB1-C23D-104F-AFDE-8A2DD474D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65" y="3951135"/>
            <a:ext cx="2475391" cy="23980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E15FB0-41B4-9140-9931-E10F48FFA4A4}"/>
              </a:ext>
            </a:extLst>
          </p:cNvPr>
          <p:cNvSpPr/>
          <p:nvPr/>
        </p:nvSpPr>
        <p:spPr>
          <a:xfrm>
            <a:off x="192553" y="104341"/>
            <a:ext cx="8854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SimSun" panose="02010600030101010101" pitchFamily="2" charset="-122"/>
                <a:cs typeface="+mn-cs"/>
              </a:rPr>
              <a:t>TMD for u quark in Proton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B88FE-C54F-B74A-B188-8DAD29E0B1C6}"/>
              </a:ext>
            </a:extLst>
          </p:cNvPr>
          <p:cNvSpPr txBox="1"/>
          <p:nvPr/>
        </p:nvSpPr>
        <p:spPr>
          <a:xfrm>
            <a:off x="5932925" y="735865"/>
            <a:ext cx="321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[Work in progress,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Hu, Siqi Xu C. Mondal,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23E57-345D-9F46-94F0-9B748B7C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FA5A-1204-E946-9FBB-07B826EC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86" y="152965"/>
            <a:ext cx="8820000" cy="465457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/>
              <a:t>Collins Asymmetry of Proton</a:t>
            </a:r>
            <a:endParaRPr lang="en-CN" sz="36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F966A-8C81-A248-A45F-E541B099C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18" y="3641031"/>
            <a:ext cx="4952182" cy="3085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3C990-83A2-3542-B553-012F73D139B4}"/>
              </a:ext>
            </a:extLst>
          </p:cNvPr>
          <p:cNvSpPr txBox="1"/>
          <p:nvPr/>
        </p:nvSpPr>
        <p:spPr>
          <a:xfrm>
            <a:off x="208386" y="3866511"/>
            <a:ext cx="4195448" cy="253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Using the TMD results, we can calculate the Collins Asymmetry of the proton.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experimental data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:[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Airapetian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, 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Akopov,Z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Akopov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, E.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Aschenauer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, et al.201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0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]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69A09-3755-A94E-A3A6-DACB7F2646F5}"/>
              </a:ext>
            </a:extLst>
          </p:cNvPr>
          <p:cNvSpPr txBox="1"/>
          <p:nvPr/>
        </p:nvSpPr>
        <p:spPr>
          <a:xfrm>
            <a:off x="6096921" y="628705"/>
            <a:ext cx="321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[Work in progress,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Hu, Siqi Xu C. Mondal,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1753D-2232-6D4F-9F8A-DACF41C1AB1B}"/>
              </a:ext>
            </a:extLst>
          </p:cNvPr>
          <p:cNvSpPr txBox="1"/>
          <p:nvPr/>
        </p:nvSpPr>
        <p:spPr>
          <a:xfrm>
            <a:off x="208386" y="1094161"/>
            <a:ext cx="349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 of Collins Asymmetry: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CA1C2F-E44E-D843-8133-E5864067A94A}"/>
                  </a:ext>
                </a:extLst>
              </p:cNvPr>
              <p:cNvSpPr txBox="1"/>
              <p:nvPr/>
            </p:nvSpPr>
            <p:spPr>
              <a:xfrm>
                <a:off x="1497725" y="1756628"/>
                <a:ext cx="2540567" cy="6607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𝑈𝑇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⁡(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𝑈𝑇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𝑈𝑈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CA1C2F-E44E-D843-8133-E5864067A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725" y="1756628"/>
                <a:ext cx="2540567" cy="660758"/>
              </a:xfrm>
              <a:prstGeom prst="rect">
                <a:avLst/>
              </a:prstGeom>
              <a:blipFill>
                <a:blip r:embed="rId3"/>
                <a:stretch>
                  <a:fillRect l="-1493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80ECCC-5129-794F-B1A7-32B5C9D4C54D}"/>
                  </a:ext>
                </a:extLst>
              </p:cNvPr>
              <p:cNvSpPr txBox="1"/>
              <p:nvPr/>
            </p:nvSpPr>
            <p:spPr>
              <a:xfrm>
                <a:off x="296609" y="2710521"/>
                <a:ext cx="4748357" cy="354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spin-dependent structure functions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80ECCC-5129-794F-B1A7-32B5C9D4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09" y="2710521"/>
                <a:ext cx="4748357" cy="354392"/>
              </a:xfrm>
              <a:prstGeom prst="rect">
                <a:avLst/>
              </a:prstGeom>
              <a:blipFill>
                <a:blip r:embed="rId4"/>
                <a:stretch>
                  <a:fillRect l="-1333" r="-267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C9CBDA-E55C-A44C-925C-BC2933CF8EA9}"/>
                  </a:ext>
                </a:extLst>
              </p:cNvPr>
              <p:cNvSpPr/>
              <p:nvPr/>
            </p:nvSpPr>
            <p:spPr>
              <a:xfrm>
                <a:off x="714578" y="3141261"/>
                <a:ext cx="42778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𝑈𝑈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is spin averaged structure functions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C9CBDA-E55C-A44C-925C-BC2933CF8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78" y="3141261"/>
                <a:ext cx="4277838" cy="369332"/>
              </a:xfrm>
              <a:prstGeom prst="rect">
                <a:avLst/>
              </a:prstGeom>
              <a:blipFill>
                <a:blip r:embed="rId5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2DA16-EFB3-7243-BEE7-CC3174A7BA13}"/>
              </a:ext>
            </a:extLst>
          </p:cNvPr>
          <p:cNvGrpSpPr/>
          <p:nvPr/>
        </p:nvGrpSpPr>
        <p:grpSpPr>
          <a:xfrm>
            <a:off x="5454957" y="1009207"/>
            <a:ext cx="3478836" cy="2621541"/>
            <a:chOff x="5139647" y="1009207"/>
            <a:chExt cx="3478836" cy="26215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4A8D95-B809-EB49-B361-97AE826E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9647" y="1009207"/>
              <a:ext cx="3142593" cy="26215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83A8C9-8A8B-2A4F-8466-759C04DF1EE6}"/>
                </a:ext>
              </a:extLst>
            </p:cNvPr>
            <p:cNvSpPr/>
            <p:nvPr/>
          </p:nvSpPr>
          <p:spPr>
            <a:xfrm>
              <a:off x="7706041" y="1009207"/>
              <a:ext cx="912442" cy="747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EEBAF-A6B8-D94C-B848-AEE1CCC9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36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64" y="155077"/>
            <a:ext cx="8815160" cy="790907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u="sng" dirty="0"/>
              <a:t>Quark and Gluon</a:t>
            </a:r>
            <a:endParaRPr lang="en-US" sz="3600" b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26CCD-B259-9145-B1B2-F1B749B1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26" y="2357583"/>
            <a:ext cx="8285790" cy="2573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1E4E6F-9112-1140-9305-C5978ADACD8B}"/>
              </a:ext>
            </a:extLst>
          </p:cNvPr>
          <p:cNvSpPr txBox="1"/>
          <p:nvPr/>
        </p:nvSpPr>
        <p:spPr>
          <a:xfrm>
            <a:off x="150164" y="1306847"/>
            <a:ext cx="7787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Liberation Sans" pitchFamily="18"/>
                <a:ea typeface="Microsoft YaHei" pitchFamily="2"/>
                <a:cs typeface="Mangal" pitchFamily="2"/>
              </a:rPr>
              <a:t>Quark and gluon in the proton</a:t>
            </a:r>
            <a:endParaRPr lang="en-US" sz="2400" dirty="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4FD52-0F5C-EE4B-A11E-EE94713862DE}"/>
              </a:ext>
            </a:extLst>
          </p:cNvPr>
          <p:cNvSpPr txBox="1"/>
          <p:nvPr/>
        </p:nvSpPr>
        <p:spPr>
          <a:xfrm>
            <a:off x="441026" y="5715389"/>
            <a:ext cx="813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In the experiments, we can identify the gluons and quarks contribution from the different final states.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85778-1F6F-8548-8B7B-17E30E337E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588"/>
                    </a14:imgEffect>
                    <a14:imgEffect>
                      <a14:saturation sat="149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794" y="2289721"/>
            <a:ext cx="3455721" cy="2709191"/>
          </a:xfrm>
          <a:prstGeom prst="rect">
            <a:avLst/>
          </a:prstGeom>
          <a:blipFill>
            <a:blip r:embed="rId6">
              <a:alphaModFix/>
            </a:blip>
            <a:tile tx="0" ty="0" sx="100000" sy="100000" flip="none" algn="tl"/>
          </a:blipFill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83876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5" y="-58402"/>
            <a:ext cx="8829832" cy="79616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Form Factor with dynamical gluon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86E62C-84E6-164B-A29F-2D1E09B14466}"/>
              </a:ext>
            </a:extLst>
          </p:cNvPr>
          <p:cNvSpPr txBox="1"/>
          <p:nvPr/>
        </p:nvSpPr>
        <p:spPr>
          <a:xfrm>
            <a:off x="6359161" y="6529886"/>
            <a:ext cx="3754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[In </a:t>
            </a:r>
            <a:r>
              <a:rPr lang="en-US" sz="1200" dirty="0" err="1"/>
              <a:t>preparetion</a:t>
            </a:r>
            <a:r>
              <a:rPr lang="en-US" sz="1200" dirty="0"/>
              <a:t>, Siqi Xu, C. Mondal </a:t>
            </a:r>
            <a:r>
              <a:rPr lang="en-US" sz="1200" i="1" dirty="0" err="1"/>
              <a:t>et.al</a:t>
            </a:r>
            <a:r>
              <a:rPr lang="en-US" sz="1200" i="1" dirty="0"/>
              <a:t> </a:t>
            </a:r>
            <a:r>
              <a:rPr lang="en-US" sz="1200" dirty="0"/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7A424-F1C1-2845-87A3-D1875C6E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295" y="666699"/>
            <a:ext cx="4412613" cy="2797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65637-BAFB-EB41-AFB5-82CDBEF5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3" y="615328"/>
            <a:ext cx="4603531" cy="2960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81C8C9-6360-9E44-80EA-3590F4B86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147"/>
            <a:ext cx="4656084" cy="29752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F5EC1A-9423-8644-9E17-DFF14DCEC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255" y="3741467"/>
            <a:ext cx="4268692" cy="27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77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10AD3-FEEA-3844-B6B0-46664EF7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" y="795483"/>
            <a:ext cx="4765038" cy="3166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106C9-4F76-9E48-B06E-562667E01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63" y="948037"/>
            <a:ext cx="4414337" cy="282517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B51BE90-36C6-8142-85B0-90E6908D7C9A}"/>
              </a:ext>
            </a:extLst>
          </p:cNvPr>
          <p:cNvSpPr txBox="1">
            <a:spLocks/>
          </p:cNvSpPr>
          <p:nvPr/>
        </p:nvSpPr>
        <p:spPr>
          <a:xfrm>
            <a:off x="59224" y="-62939"/>
            <a:ext cx="8985283" cy="92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u="sng" dirty="0"/>
              <a:t>Unpolarized parton distribution functions</a:t>
            </a:r>
            <a:endParaRPr lang="en-US" sz="36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0D28F-F8F5-4643-84E0-B643817F3325}"/>
              </a:ext>
            </a:extLst>
          </p:cNvPr>
          <p:cNvSpPr txBox="1"/>
          <p:nvPr/>
        </p:nvSpPr>
        <p:spPr>
          <a:xfrm>
            <a:off x="5904345" y="6499967"/>
            <a:ext cx="3754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PhysRevD</a:t>
            </a:r>
            <a:r>
              <a:rPr lang="en-US" sz="1200" dirty="0"/>
              <a:t>. 102. 016008, C. Mondal, Siqi Xu, </a:t>
            </a:r>
            <a:r>
              <a:rPr lang="en-US" sz="1200" i="1" dirty="0" err="1"/>
              <a:t>et.al</a:t>
            </a:r>
            <a:r>
              <a:rPr lang="en-US" sz="1200" i="1" dirty="0"/>
              <a:t> </a:t>
            </a:r>
            <a:r>
              <a:rPr lang="en-US" sz="1200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3B3E03-A61E-3844-8267-C0D7F1383358}"/>
                  </a:ext>
                </a:extLst>
              </p:cNvPr>
              <p:cNvSpPr txBox="1"/>
              <p:nvPr/>
            </p:nvSpPr>
            <p:spPr>
              <a:xfrm>
                <a:off x="414818" y="4267027"/>
                <a:ext cx="86296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Without second </a:t>
                </a:r>
                <a:r>
                  <a:rPr lang="en-US" altLang="zh-CN" dirty="0" err="1"/>
                  <a:t>Fock</a:t>
                </a:r>
                <a:r>
                  <a:rPr lang="en-US" altLang="zh-CN" dirty="0"/>
                  <a:t> sector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𝑞𝑞𝑞𝑔</m:t>
                        </m:r>
                      </m:e>
                    </m:d>
                  </m:oMath>
                </a14:m>
                <a:r>
                  <a:rPr lang="en-US" altLang="zh-CN" dirty="0"/>
                  <a:t>, the gluon contributions all come from the DGLAP evolution</a:t>
                </a:r>
                <a:r>
                  <a:rPr lang="zh-CN" altLang="en-US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3B3E03-A61E-3844-8267-C0D7F1383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18" y="4267027"/>
                <a:ext cx="8629689" cy="646331"/>
              </a:xfrm>
              <a:prstGeom prst="rect">
                <a:avLst/>
              </a:prstGeom>
              <a:blipFill>
                <a:blip r:embed="rId4"/>
                <a:stretch>
                  <a:fillRect l="-588" t="-392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2042F296-14F7-6148-B2A1-74BB66D2E604}"/>
              </a:ext>
            </a:extLst>
          </p:cNvPr>
          <p:cNvSpPr txBox="1"/>
          <p:nvPr/>
        </p:nvSpPr>
        <p:spPr>
          <a:xfrm>
            <a:off x="3101388" y="6521329"/>
            <a:ext cx="2802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[Work in progress, C. Mondal, Siqi Xu, </a:t>
            </a:r>
            <a:r>
              <a:rPr lang="en-US" sz="1100" i="1" dirty="0" err="1"/>
              <a:t>et.al</a:t>
            </a:r>
            <a:r>
              <a:rPr lang="en-US" sz="1100" i="1" dirty="0"/>
              <a:t> </a:t>
            </a:r>
            <a:r>
              <a:rPr lang="en-US" sz="1100" dirty="0"/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D945ED-5403-824D-994C-CDEA6AA0C9DD}"/>
              </a:ext>
            </a:extLst>
          </p:cNvPr>
          <p:cNvSpPr txBox="1"/>
          <p:nvPr/>
        </p:nvSpPr>
        <p:spPr>
          <a:xfrm>
            <a:off x="3656892" y="721435"/>
            <a:ext cx="19334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Preliminary 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717A80-596A-1841-9DED-39764A5DAFD9}"/>
              </a:ext>
            </a:extLst>
          </p:cNvPr>
          <p:cNvSpPr txBox="1"/>
          <p:nvPr/>
        </p:nvSpPr>
        <p:spPr>
          <a:xfrm>
            <a:off x="414818" y="5036655"/>
            <a:ext cx="8417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Including the second </a:t>
            </a:r>
            <a:r>
              <a:rPr lang="en-US" altLang="zh-CN" dirty="0" err="1"/>
              <a:t>Fock</a:t>
            </a:r>
            <a:r>
              <a:rPr lang="en-US" altLang="zh-CN" dirty="0"/>
              <a:t> sector, the contribution of gluon more close to the global fit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24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F4AD-FE8C-9B48-93B8-5304B484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28880"/>
            <a:ext cx="7200900" cy="801061"/>
          </a:xfrm>
        </p:spPr>
        <p:txBody>
          <a:bodyPr>
            <a:normAutofit/>
          </a:bodyPr>
          <a:lstStyle/>
          <a:p>
            <a:r>
              <a:rPr lang="en-US" sz="4000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BCE6-B1AE-2946-8AC3-6763BD501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24" y="1266574"/>
            <a:ext cx="8617142" cy="5362546"/>
          </a:xfrm>
        </p:spPr>
        <p:txBody>
          <a:bodyPr>
            <a:normAutofit/>
          </a:bodyPr>
          <a:lstStyle/>
          <a:p>
            <a:r>
              <a:rPr lang="en-US" dirty="0"/>
              <a:t>Light-front dynamics</a:t>
            </a:r>
          </a:p>
          <a:p>
            <a:pPr lvl="1"/>
            <a:r>
              <a:rPr lang="en-US" dirty="0"/>
              <a:t>Hamiltonian formalism for relativistic bound states</a:t>
            </a:r>
          </a:p>
          <a:p>
            <a:pPr lvl="1"/>
            <a:r>
              <a:rPr lang="en-US" dirty="0"/>
              <a:t>Mass spectrum          structure</a:t>
            </a:r>
          </a:p>
          <a:p>
            <a:pPr lvl="1"/>
            <a:endParaRPr lang="en-US" dirty="0"/>
          </a:p>
          <a:p>
            <a:r>
              <a:rPr lang="en-US"/>
              <a:t>Rich </a:t>
            </a:r>
            <a:r>
              <a:rPr lang="en-US" dirty="0"/>
              <a:t>picture on nucleon structure</a:t>
            </a:r>
          </a:p>
          <a:p>
            <a:pPr lvl="1"/>
            <a:r>
              <a:rPr lang="en-US" dirty="0"/>
              <a:t>Form factor, PDF, GPD, TMD...</a:t>
            </a:r>
          </a:p>
          <a:p>
            <a:pPr lvl="1"/>
            <a:endParaRPr lang="en-US" dirty="0"/>
          </a:p>
          <a:p>
            <a:r>
              <a:rPr lang="en-US" dirty="0"/>
              <a:t>Systematically expandable</a:t>
            </a:r>
          </a:p>
          <a:p>
            <a:pPr lvl="1"/>
            <a:r>
              <a:rPr lang="en-US" dirty="0"/>
              <a:t>Higher </a:t>
            </a:r>
            <a:r>
              <a:rPr lang="en-US" dirty="0" err="1"/>
              <a:t>Fock</a:t>
            </a:r>
            <a:r>
              <a:rPr lang="en-US" dirty="0"/>
              <a:t> sectors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D83D16AA-4812-D44B-BB46-ED6CB251143D}"/>
              </a:ext>
            </a:extLst>
          </p:cNvPr>
          <p:cNvSpPr/>
          <p:nvPr/>
        </p:nvSpPr>
        <p:spPr>
          <a:xfrm>
            <a:off x="3548743" y="2525486"/>
            <a:ext cx="533400" cy="21771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7E3B-D689-E849-B163-DBDF9BC1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139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94DB-5510-1D4F-9047-1AC85296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u="sng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BCFD-9AA0-9046-8461-4E78C18B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7792"/>
            <a:ext cx="8229600" cy="4525963"/>
          </a:xfrm>
        </p:spPr>
        <p:txBody>
          <a:bodyPr/>
          <a:lstStyle/>
          <a:p>
            <a:r>
              <a:rPr lang="en-US" dirty="0"/>
              <a:t>Other hadron systems</a:t>
            </a:r>
          </a:p>
          <a:p>
            <a:pPr lvl="1"/>
            <a:r>
              <a:rPr lang="en-US" dirty="0"/>
              <a:t>Meson, tetraquark, pentaquark, deuteron...</a:t>
            </a:r>
          </a:p>
          <a:p>
            <a:pPr lvl="1"/>
            <a:endParaRPr lang="en-US" dirty="0"/>
          </a:p>
          <a:p>
            <a:r>
              <a:rPr lang="en-US" dirty="0"/>
              <a:t>More observables</a:t>
            </a:r>
          </a:p>
          <a:p>
            <a:pPr lvl="1"/>
            <a:r>
              <a:rPr lang="en-US" dirty="0"/>
              <a:t>GTMD, double </a:t>
            </a:r>
            <a:r>
              <a:rPr lang="en-US" dirty="0" err="1"/>
              <a:t>parton</a:t>
            </a:r>
            <a:r>
              <a:rPr lang="en-US" dirty="0"/>
              <a:t> distribution function...</a:t>
            </a:r>
          </a:p>
          <a:p>
            <a:pPr lvl="1"/>
            <a:endParaRPr lang="en-US" dirty="0"/>
          </a:p>
          <a:p>
            <a:r>
              <a:rPr lang="en-US" dirty="0"/>
              <a:t>Higher </a:t>
            </a:r>
            <a:r>
              <a:rPr lang="en-US" dirty="0" err="1"/>
              <a:t>Fock</a:t>
            </a:r>
            <a:r>
              <a:rPr lang="en-US" dirty="0"/>
              <a:t> sectors</a:t>
            </a:r>
          </a:p>
          <a:p>
            <a:pPr lvl="1"/>
            <a:r>
              <a:rPr lang="en-US" dirty="0"/>
              <a:t>Gluon distribution, sea quark distribution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6EC18-C77E-4141-AE89-5BC829B0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9334-566A-2744-9FD9-32F118948D06}"/>
              </a:ext>
            </a:extLst>
          </p:cNvPr>
          <p:cNvSpPr txBox="1"/>
          <p:nvPr/>
        </p:nvSpPr>
        <p:spPr>
          <a:xfrm>
            <a:off x="811739" y="5644257"/>
            <a:ext cx="752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xbzhao@impcas.ac.cn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4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941612" y="1690820"/>
          <a:ext cx="597694" cy="2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793" name="Equation" r:id="rId4" imgW="365760" imgH="182880" progId="Equation.DSMT4">
                  <p:embed/>
                </p:oleObj>
              </mc:Choice>
              <mc:Fallback>
                <p:oleObj name="Equation" r:id="rId4" imgW="365760" imgH="182880" progId="Equation.DSMT4">
                  <p:embed/>
                  <p:pic>
                    <p:nvPicPr>
                      <p:cNvPr id="8" name="Objec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612" y="1690820"/>
                        <a:ext cx="597694" cy="2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接连接符 3"/>
          <p:cNvCxnSpPr>
            <a:cxnSpLocks/>
          </p:cNvCxnSpPr>
          <p:nvPr/>
        </p:nvCxnSpPr>
        <p:spPr>
          <a:xfrm>
            <a:off x="4807774" y="1571626"/>
            <a:ext cx="0" cy="514984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cxnSpLocks/>
          </p:cNvCxnSpPr>
          <p:nvPr/>
        </p:nvCxnSpPr>
        <p:spPr>
          <a:xfrm>
            <a:off x="254930" y="2111919"/>
            <a:ext cx="454122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cxnSpLocks/>
          </p:cNvCxnSpPr>
          <p:nvPr/>
        </p:nvCxnSpPr>
        <p:spPr>
          <a:xfrm>
            <a:off x="223574" y="1571626"/>
            <a:ext cx="7178" cy="514984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2522979" y="1571626"/>
            <a:ext cx="0" cy="514984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89" y="2156989"/>
            <a:ext cx="1504950" cy="1409700"/>
          </a:xfrm>
          <a:prstGeom prst="rect">
            <a:avLst/>
          </a:prstGeom>
        </p:spPr>
      </p:pic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2942202" y="1666904"/>
          <a:ext cx="1585185" cy="31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794" name="Equation" r:id="rId7" imgW="941705" imgH="182880" progId="Equation.DSMT4">
                  <p:embed/>
                </p:oleObj>
              </mc:Choice>
              <mc:Fallback>
                <p:oleObj name="Equation" r:id="rId7" imgW="941705" imgH="182880" progId="Equation.DSMT4">
                  <p:embed/>
                  <p:pic>
                    <p:nvPicPr>
                      <p:cNvPr id="16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2202" y="1666904"/>
                        <a:ext cx="1585185" cy="31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/>
          <p:cNvPicPr>
            <a:picLocks noChangeAspect="1"/>
          </p:cNvPicPr>
          <p:nvPr/>
        </p:nvPicPr>
        <p:blipFill rotWithShape="1">
          <a:blip r:embed="rId9"/>
          <a:srcRect t="1921"/>
          <a:stretch>
            <a:fillRect/>
          </a:stretch>
        </p:blipFill>
        <p:spPr>
          <a:xfrm>
            <a:off x="3029658" y="2146130"/>
            <a:ext cx="1419225" cy="1419986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/>
          </p:cNvCxnSpPr>
          <p:nvPr/>
        </p:nvCxnSpPr>
        <p:spPr>
          <a:xfrm>
            <a:off x="201028" y="3589564"/>
            <a:ext cx="458958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667329" y="5062986"/>
          <a:ext cx="1460598" cy="46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795" name="Equation" r:id="rId10" imgW="1216025" imgH="384175" progId="Equation.DSMT4">
                  <p:embed/>
                </p:oleObj>
              </mc:Choice>
              <mc:Fallback>
                <p:oleObj name="Equation" r:id="rId10" imgW="1216025" imgH="384175" progId="Equation.DSMT4">
                  <p:embed/>
                  <p:pic>
                    <p:nvPicPr>
                      <p:cNvPr id="19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329" y="5062986"/>
                        <a:ext cx="1460598" cy="46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2640634" y="5067209"/>
          <a:ext cx="2109072" cy="49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796" name="Equation" r:id="rId12" imgW="1673225" imgH="384175" progId="Equation.DSMT4">
                  <p:embed/>
                </p:oleObj>
              </mc:Choice>
              <mc:Fallback>
                <p:oleObj name="Equation" r:id="rId12" imgW="1673225" imgH="384175" progId="Equation.DSMT4">
                  <p:embed/>
                  <p:pic>
                    <p:nvPicPr>
                      <p:cNvPr id="20" name="Objec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40634" y="5067209"/>
                        <a:ext cx="2109072" cy="49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接连接符 22"/>
          <p:cNvCxnSpPr>
            <a:cxnSpLocks/>
          </p:cNvCxnSpPr>
          <p:nvPr/>
        </p:nvCxnSpPr>
        <p:spPr>
          <a:xfrm>
            <a:off x="230752" y="4300585"/>
            <a:ext cx="4577022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/>
          <p:nvPr/>
        </p:nvPicPr>
        <p:blipFill>
          <a:blip r:embed="rId14"/>
          <a:stretch>
            <a:fillRect/>
          </a:stretch>
        </p:blipFill>
        <p:spPr>
          <a:xfrm>
            <a:off x="582466" y="5755354"/>
            <a:ext cx="1348548" cy="295042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5"/>
          <a:stretch>
            <a:fillRect/>
          </a:stretch>
        </p:blipFill>
        <p:spPr>
          <a:xfrm>
            <a:off x="3045747" y="5717102"/>
            <a:ext cx="1153312" cy="526878"/>
          </a:xfrm>
          <a:prstGeom prst="rect">
            <a:avLst/>
          </a:prstGeom>
        </p:spPr>
      </p:pic>
      <p:cxnSp>
        <p:nvCxnSpPr>
          <p:cNvPr id="27" name="直接连接符 26"/>
          <p:cNvCxnSpPr>
            <a:cxnSpLocks/>
          </p:cNvCxnSpPr>
          <p:nvPr/>
        </p:nvCxnSpPr>
        <p:spPr>
          <a:xfrm>
            <a:off x="242322" y="4950748"/>
            <a:ext cx="4567605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cxnSpLocks/>
          </p:cNvCxnSpPr>
          <p:nvPr/>
        </p:nvCxnSpPr>
        <p:spPr>
          <a:xfrm>
            <a:off x="254930" y="5636974"/>
            <a:ext cx="45423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/>
              <p:nvPr/>
            </p:nvSpPr>
            <p:spPr>
              <a:xfrm>
                <a:off x="789669" y="3785914"/>
                <a:ext cx="9512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69" y="3785914"/>
                <a:ext cx="951286" cy="276999"/>
              </a:xfrm>
              <a:prstGeom prst="rect">
                <a:avLst/>
              </a:prstGeom>
              <a:blipFill>
                <a:blip r:embed="rId16"/>
                <a:stretch>
                  <a:fillRect l="-1316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4923B4-CDD1-3D44-BEBD-44DF9ABE9BF8}"/>
                  </a:ext>
                </a:extLst>
              </p:cNvPr>
              <p:cNvSpPr txBox="1"/>
              <p:nvPr/>
            </p:nvSpPr>
            <p:spPr>
              <a:xfrm>
                <a:off x="789669" y="4526094"/>
                <a:ext cx="965425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4923B4-CDD1-3D44-BEBD-44DF9ABE9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69" y="4526094"/>
                <a:ext cx="965425" cy="310598"/>
              </a:xfrm>
              <a:prstGeom prst="rect">
                <a:avLst/>
              </a:prstGeom>
              <a:blipFill rotWithShape="0"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/>
              <p:nvPr/>
            </p:nvSpPr>
            <p:spPr>
              <a:xfrm>
                <a:off x="2903429" y="3663938"/>
                <a:ext cx="14307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29" y="3663938"/>
                <a:ext cx="1430713" cy="553998"/>
              </a:xfrm>
              <a:prstGeom prst="rect">
                <a:avLst/>
              </a:prstGeom>
              <a:blipFill>
                <a:blip r:embed="rId18"/>
                <a:stretch>
                  <a:fillRect l="-1770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035D48-4B14-0344-BDF2-02B873133081}"/>
                  </a:ext>
                </a:extLst>
              </p:cNvPr>
              <p:cNvSpPr txBox="1"/>
              <p:nvPr/>
            </p:nvSpPr>
            <p:spPr>
              <a:xfrm>
                <a:off x="2720377" y="4404734"/>
                <a:ext cx="19079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4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E035D48-4B14-0344-BDF2-02B87313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77" y="4404734"/>
                <a:ext cx="1907951" cy="430887"/>
              </a:xfrm>
              <a:prstGeom prst="rect">
                <a:avLst/>
              </a:prstGeom>
              <a:blipFill rotWithShape="0">
                <a:blip r:embed="rId19"/>
                <a:stretch>
                  <a:fillRect l="-3195" b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9C8F24-C8BA-834C-B858-78DED901B6BF}"/>
                  </a:ext>
                </a:extLst>
              </p:cNvPr>
              <p:cNvSpPr txBox="1"/>
              <p:nvPr/>
            </p:nvSpPr>
            <p:spPr>
              <a:xfrm>
                <a:off x="4848685" y="1823330"/>
                <a:ext cx="464963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Advantages: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Frame-independent</a:t>
                </a:r>
                <a:r>
                  <a:rPr lang="en-US" dirty="0">
                    <a:solidFill>
                      <a:schemeClr val="tx1"/>
                    </a:solidFill>
                  </a:rPr>
                  <a:t> wave functions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Direct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access to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parton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distributions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Simple vacuum structure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 square root in Hamiltonian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9C8F24-C8BA-834C-B858-78DED901B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685" y="1823330"/>
                <a:ext cx="4649633" cy="2585323"/>
              </a:xfrm>
              <a:prstGeom prst="rect">
                <a:avLst/>
              </a:prstGeom>
              <a:blipFill>
                <a:blip r:embed="rId20"/>
                <a:stretch>
                  <a:fillRect l="-1090" t="-976" b="-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718E8639-156D-F84E-A4FB-95952C5E6F57}"/>
              </a:ext>
            </a:extLst>
          </p:cNvPr>
          <p:cNvSpPr txBox="1">
            <a:spLocks/>
          </p:cNvSpPr>
          <p:nvPr/>
        </p:nvSpPr>
        <p:spPr>
          <a:xfrm>
            <a:off x="851992" y="331697"/>
            <a:ext cx="7350789" cy="708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u="sng" dirty="0"/>
              <a:t>Light-front Quantization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3283" y="1328350"/>
            <a:ext cx="22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Equal time quantization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1843" y="1335629"/>
            <a:ext cx="22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Light-front quantization</a:t>
            </a: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60AEBFF-6EA3-CD4E-930B-99568C3B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087" y="983628"/>
            <a:ext cx="2203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solidFill>
                  <a:srgbClr val="00B0F0"/>
                </a:solidFill>
              </a:rPr>
              <a:t>[Dirac, 1949]</a:t>
            </a:r>
          </a:p>
        </p:txBody>
      </p:sp>
      <p:cxnSp>
        <p:nvCxnSpPr>
          <p:cNvPr id="31" name="直接连接符 27">
            <a:extLst>
              <a:ext uri="{FF2B5EF4-FFF2-40B4-BE49-F238E27FC236}">
                <a16:creationId xmlns:a16="http://schemas.microsoft.com/office/drawing/2014/main" id="{68098FA8-C9EC-604C-91A4-A9385770948C}"/>
              </a:ext>
            </a:extLst>
          </p:cNvPr>
          <p:cNvCxnSpPr>
            <a:cxnSpLocks/>
          </p:cNvCxnSpPr>
          <p:nvPr/>
        </p:nvCxnSpPr>
        <p:spPr>
          <a:xfrm>
            <a:off x="207316" y="6243980"/>
            <a:ext cx="45423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127019-5852-F04D-8DDD-D497B9E505CC}"/>
                  </a:ext>
                </a:extLst>
              </p:cNvPr>
              <p:cNvSpPr txBox="1"/>
              <p:nvPr/>
            </p:nvSpPr>
            <p:spPr>
              <a:xfrm>
                <a:off x="1094629" y="6333952"/>
                <a:ext cx="599571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127019-5852-F04D-8DDD-D497B9E50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629" y="6333952"/>
                <a:ext cx="599571" cy="310598"/>
              </a:xfrm>
              <a:prstGeom prst="rect">
                <a:avLst/>
              </a:prstGeom>
              <a:blipFill>
                <a:blip r:embed="rId21"/>
                <a:stretch>
                  <a:fillRect l="-12500" t="-26923" b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64F037A-B053-7A4A-859F-0E85402F1099}"/>
                  </a:ext>
                </a:extLst>
              </p:cNvPr>
              <p:cNvSpPr txBox="1"/>
              <p:nvPr/>
            </p:nvSpPr>
            <p:spPr>
              <a:xfrm>
                <a:off x="2859701" y="6327562"/>
                <a:ext cx="2496101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⊥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64F037A-B053-7A4A-859F-0E85402F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701" y="6327562"/>
                <a:ext cx="2496101" cy="310598"/>
              </a:xfrm>
              <a:prstGeom prst="rect">
                <a:avLst/>
              </a:prstGeom>
              <a:blipFill>
                <a:blip r:embed="rId22"/>
                <a:stretch>
                  <a:fillRect l="-3553" t="-12000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7">
            <a:extLst>
              <a:ext uri="{FF2B5EF4-FFF2-40B4-BE49-F238E27FC236}">
                <a16:creationId xmlns:a16="http://schemas.microsoft.com/office/drawing/2014/main" id="{4DD8DC6C-3385-B741-9581-673215AF3D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081BEDC-6B22-4673-8898-A29ACED633E8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747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027868-7EFB-7E4F-8797-7322845CA06D}"/>
              </a:ext>
            </a:extLst>
          </p:cNvPr>
          <p:cNvSpPr txBox="1"/>
          <p:nvPr/>
        </p:nvSpPr>
        <p:spPr>
          <a:xfrm>
            <a:off x="1292853" y="249847"/>
            <a:ext cx="722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+mj-lt"/>
              </a:rPr>
              <a:t>Basis Light-front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44A04B-D59B-9E4B-B45C-FB8ED6B4A0B9}"/>
                  </a:ext>
                </a:extLst>
              </p:cNvPr>
              <p:cNvSpPr txBox="1"/>
              <p:nvPr/>
            </p:nvSpPr>
            <p:spPr>
              <a:xfrm>
                <a:off x="1013415" y="1001186"/>
                <a:ext cx="7060019" cy="5764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Nonperturbative eigenvalue problem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rgbClr val="9900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solidFill>
                            <a:srgbClr val="99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solidFill>
                            <a:srgbClr val="9900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9900FF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light-front Hamiltonian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mass eigenstate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eigenvalue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Evaluate observables for eigenstate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FF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rgbClr val="99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99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9900FF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e>
                          <m:r>
                            <a:rPr lang="en-US" i="1" smtClean="0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9900FF"/>
                  </a:solidFill>
                </a:endParaRP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Fock sector expansion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Eg.</a:t>
                </a:r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</a:rPr>
                  <a:t>Discretized basis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</a:rPr>
                  <a:t>Transverse: 2D harmonic oscillator basis: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</a:rPr>
                  <a:t>Longitudinal: plane-wave basis, labeled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</a:rPr>
                  <a:t>Basis truncation: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nary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are basis truncation parameters.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44A04B-D59B-9E4B-B45C-FB8ED6B4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15" y="1001186"/>
                <a:ext cx="7060019" cy="5764014"/>
              </a:xfrm>
              <a:prstGeom prst="rect">
                <a:avLst/>
              </a:prstGeom>
              <a:blipFill>
                <a:blip r:embed="rId3"/>
                <a:stretch>
                  <a:fillRect l="-539" t="-2418" b="-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27FA9-0E12-F544-A733-4AD6285C3A40}"/>
                  </a:ext>
                </a:extLst>
              </p:cNvPr>
              <p:cNvSpPr txBox="1"/>
              <p:nvPr/>
            </p:nvSpPr>
            <p:spPr>
              <a:xfrm>
                <a:off x="2335976" y="3896256"/>
                <a:ext cx="77023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nucleon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charset="0"/>
                      </a:rPr>
                      <m:t>=</m:t>
                    </m:r>
                    <m:r>
                      <a:rPr lang="en-US" sz="1600" i="1"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  <m:r>
                      <a:rPr lang="en-US" sz="1600" i="1">
                        <a:latin typeface="Cambria Math" charset="0"/>
                      </a:rPr>
                      <m:t>+</m:t>
                    </m:r>
                    <m:r>
                      <a:rPr lang="en-US" sz="1600" i="1"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𝑞𝑞𝑞𝑔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>
                        <a:latin typeface="Cambria Math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𝑞𝑞𝑞𝑞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𝑞𝑞𝑞𝑔𝑔</m:t>
                        </m:r>
                      </m:e>
                    </m:d>
                  </m:oMath>
                </a14:m>
                <a:r>
                  <a:rPr lang="en-US" sz="1600" dirty="0"/>
                  <a:t>+. . 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27FA9-0E12-F544-A733-4AD6285C3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976" y="3896256"/>
                <a:ext cx="7702372" cy="246221"/>
              </a:xfrm>
              <a:prstGeom prst="rect">
                <a:avLst/>
              </a:prstGeom>
              <a:blipFill>
                <a:blip r:embed="rId4"/>
                <a:stretch>
                  <a:fillRect l="-1151" t="-157143" b="-24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27317" y="6395868"/>
                <a:ext cx="72437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: High UV cutoff &amp; low IR cutoff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317" y="6395868"/>
                <a:ext cx="7243763" cy="369332"/>
              </a:xfrm>
              <a:prstGeom prst="rect">
                <a:avLst/>
              </a:prstGeom>
              <a:blipFill>
                <a:blip r:embed="rId5"/>
                <a:stretch>
                  <a:fillRect l="-69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0A934E3-ABFE-D443-B68A-78B2179D7378}"/>
              </a:ext>
            </a:extLst>
          </p:cNvPr>
          <p:cNvSpPr txBox="1"/>
          <p:nvPr/>
        </p:nvSpPr>
        <p:spPr>
          <a:xfrm>
            <a:off x="6918449" y="890833"/>
            <a:ext cx="177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[Vary et al, 2008]</a:t>
            </a:r>
          </a:p>
        </p:txBody>
      </p:sp>
    </p:spTree>
    <p:extLst>
      <p:ext uri="{BB962C8B-B14F-4D97-AF65-F5344CB8AC3E}">
        <p14:creationId xmlns:p14="http://schemas.microsoft.com/office/powerpoint/2010/main" val="409352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0" y="274638"/>
            <a:ext cx="8979636" cy="1143000"/>
          </a:xfrm>
        </p:spPr>
        <p:txBody>
          <a:bodyPr>
            <a:normAutofit/>
          </a:bodyPr>
          <a:lstStyle/>
          <a:p>
            <a:r>
              <a:rPr lang="en-US" u="sng" dirty="0"/>
              <a:t>Light-front QED Hamiltonian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QED </a:t>
            </a:r>
            <a:r>
              <a:rPr lang="en-US" dirty="0" err="1"/>
              <a:t>Lagrangian</a:t>
            </a:r>
            <a:endParaRPr lang="en-US" dirty="0"/>
          </a:p>
          <a:p>
            <a:r>
              <a:rPr lang="en-US" dirty="0"/>
              <a:t>QED Light-front Hamiltonian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487" y="1600201"/>
            <a:ext cx="3711834" cy="579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18" y="2774301"/>
            <a:ext cx="4757234" cy="585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304" y="3360167"/>
            <a:ext cx="5256896" cy="697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053" y="4163970"/>
            <a:ext cx="4956532" cy="62514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809337" y="4057985"/>
            <a:ext cx="3956296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4212" y="3873319"/>
            <a:ext cx="21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kinetic energy terms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666695" y="4853577"/>
            <a:ext cx="1229945" cy="646331"/>
            <a:chOff x="2666695" y="5018461"/>
            <a:chExt cx="1229945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2666695" y="5018461"/>
              <a:ext cx="1229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vertex interaction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953123" y="5018461"/>
              <a:ext cx="657090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984297" y="4798916"/>
            <a:ext cx="1502826" cy="923330"/>
            <a:chOff x="2601952" y="4970961"/>
            <a:chExt cx="1502826" cy="923330"/>
          </a:xfrm>
        </p:grpSpPr>
        <p:sp>
          <p:nvSpPr>
            <p:cNvPr id="27" name="TextBox 26"/>
            <p:cNvSpPr txBox="1"/>
            <p:nvPr/>
          </p:nvSpPr>
          <p:spPr>
            <a:xfrm>
              <a:off x="2601952" y="4970961"/>
              <a:ext cx="15028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instantaneous photon interaction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809650" y="5016569"/>
              <a:ext cx="1000235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742920" y="4789118"/>
            <a:ext cx="1783401" cy="1200329"/>
            <a:chOff x="2386119" y="4963055"/>
            <a:chExt cx="1783401" cy="1200329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386119" y="5018461"/>
              <a:ext cx="1783401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666694" y="4963055"/>
              <a:ext cx="15028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instantaneous fermion interaction</a:t>
              </a:r>
            </a:p>
            <a:p>
              <a:pPr algn="ctr"/>
              <a:endParaRPr lang="en-US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350" y="5737246"/>
            <a:ext cx="1402290" cy="7778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7677" y="5891229"/>
            <a:ext cx="1287718" cy="6902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495" y="5786696"/>
            <a:ext cx="1502826" cy="877650"/>
          </a:xfrm>
          <a:prstGeom prst="rect">
            <a:avLst/>
          </a:prstGeom>
        </p:spPr>
      </p:pic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7790524" y="2686672"/>
          <a:ext cx="11366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651" name="Equation" r:id="rId10" imgW="558800" imgH="279400" progId="Equation.DSMT4">
                  <p:embed/>
                </p:oleObj>
              </mc:Choice>
              <mc:Fallback>
                <p:oleObj name="Equation" r:id="rId10" imgW="558800" imgH="279400" progId="Equation.DSMT4">
                  <p:embed/>
                  <p:pic>
                    <p:nvPicPr>
                      <p:cNvPr id="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0524" y="2686672"/>
                        <a:ext cx="11366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35BD9E0-1BB9-F44D-9216-05EFFAF70316}"/>
              </a:ext>
            </a:extLst>
          </p:cNvPr>
          <p:cNvSpPr/>
          <p:nvPr/>
        </p:nvSpPr>
        <p:spPr>
          <a:xfrm>
            <a:off x="5409570" y="4163969"/>
            <a:ext cx="2819788" cy="2547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1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AE3D8F0-3A5F-4D88-B676-273633934F85}"/>
                  </a:ext>
                </a:extLst>
              </p:cNvPr>
              <p:cNvSpPr/>
              <p:nvPr/>
            </p:nvSpPr>
            <p:spPr>
              <a:xfrm>
                <a:off x="2116411" y="4634221"/>
                <a:ext cx="51135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>
                              <a:latin typeface="Cambria Math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meson</m:t>
                          </m:r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=</m:t>
                      </m:r>
                      <m:r>
                        <a:rPr lang="en-US" altLang="zh-CN" sz="2800" i="1"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+</m:t>
                      </m:r>
                      <m:r>
                        <a:rPr lang="en-US" altLang="zh-CN" sz="2800" i="1"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sz="2800" b="1" i="1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AE3D8F0-3A5F-4D88-B676-273633934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11" y="4634221"/>
                <a:ext cx="5113596" cy="523220"/>
              </a:xfrm>
              <a:prstGeom prst="rect">
                <a:avLst/>
              </a:prstGeom>
              <a:blipFill>
                <a:blip r:embed="rId2"/>
                <a:stretch>
                  <a:fillRect l="-743" t="-130233" b="-195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71A0F56B-90F7-4E48-8F8B-4B9C2E1C5353}"/>
              </a:ext>
            </a:extLst>
          </p:cNvPr>
          <p:cNvCxnSpPr>
            <a:cxnSpLocks/>
          </p:cNvCxnSpPr>
          <p:nvPr/>
        </p:nvCxnSpPr>
        <p:spPr>
          <a:xfrm>
            <a:off x="6312388" y="4623335"/>
            <a:ext cx="0" cy="674898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BA8B5CC-56B4-1A41-8C3D-57B4C781A448}"/>
              </a:ext>
            </a:extLst>
          </p:cNvPr>
          <p:cNvSpPr txBox="1"/>
          <p:nvPr/>
        </p:nvSpPr>
        <p:spPr>
          <a:xfrm>
            <a:off x="2885700" y="424542"/>
            <a:ext cx="357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Application: Mesons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1754E-CEAD-A74C-90E6-290E4688F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84" y="2002971"/>
            <a:ext cx="2039257" cy="203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4"/>
          <p:cNvGraphicFramePr>
            <a:graphicFrameLocks/>
          </p:cNvGraphicFramePr>
          <p:nvPr/>
        </p:nvGraphicFramePr>
        <p:xfrm>
          <a:off x="544438" y="1669894"/>
          <a:ext cx="8229600" cy="33190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6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5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3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31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7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523" y="2546799"/>
            <a:ext cx="1749120" cy="97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1" y="2575369"/>
            <a:ext cx="1851576" cy="9924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649" y="3788793"/>
            <a:ext cx="1851576" cy="1027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3858" y="1753544"/>
                <a:ext cx="9408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858" y="1753544"/>
                <a:ext cx="94089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05443" y="2736905"/>
                <a:ext cx="9408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charset="0"/>
                            </a:rPr>
                            <m:t>|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43" y="2736905"/>
                <a:ext cx="940899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16543" y="4066734"/>
                <a:ext cx="12309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|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43" y="4066734"/>
                <a:ext cx="123091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74370" y="1745588"/>
                <a:ext cx="12309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370" y="1745588"/>
                <a:ext cx="123091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8ECA12-FA63-40D6-AF20-4CBDE4747360}"/>
              </a:ext>
            </a:extLst>
          </p:cNvPr>
          <p:cNvSpPr txBox="1"/>
          <p:nvPr/>
        </p:nvSpPr>
        <p:spPr>
          <a:xfrm>
            <a:off x="2479795" y="302490"/>
            <a:ext cx="4358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Interaction Part of Hamiltonian</a:t>
            </a:r>
            <a:endParaRPr lang="zh-CN" altLang="en-US" sz="26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AED5BEA-00BD-4CC3-A543-6AD5F042F5BD}"/>
                  </a:ext>
                </a:extLst>
              </p:cNvPr>
              <p:cNvSpPr txBox="1"/>
              <p:nvPr/>
            </p:nvSpPr>
            <p:spPr>
              <a:xfrm>
                <a:off x="1105443" y="5118013"/>
                <a:ext cx="6868648" cy="16224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altLang="zh-CN" sz="28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sz="28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altLang="zh-CN" sz="28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  <m:r>
                          <a:rPr lang="en-US" altLang="zh-CN" sz="28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zh-CN" sz="28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altLang="zh-CN" sz="2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  <m: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zh-CN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zh-CN" sz="28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altLang="zh-CN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Sup>
                      <m:sSubSupPr>
                        <m:ctrlP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i="1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	</a:t>
                </a:r>
              </a:p>
              <a:p>
                <a:r>
                  <a:rPr lang="en-US" altLang="zh-CN" sz="2800" dirty="0">
                    <a:solidFill>
                      <a:srgbClr val="FF000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r>
                                  <a:rPr lang="en-US" altLang="zh-CN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99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9900FF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0">
                            <a:solidFill>
                              <a:srgbClr val="9900FF"/>
                            </a:solidFill>
                            <a:latin typeface="Cambria Math" panose="02040503050406030204" pitchFamily="18" charset="0"/>
                          </a:rPr>
                          <m:t>𝐢𝐧𝐭</m:t>
                        </m:r>
                      </m:sub>
                    </m:sSub>
                  </m:oMath>
                </a14:m>
                <a:endParaRPr lang="en-US" altLang="zh-CN" sz="2800" b="1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AED5BEA-00BD-4CC3-A543-6AD5F042F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43" y="5118013"/>
                <a:ext cx="6868648" cy="16224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369F9CEB-846B-493B-AA96-2AB1515D9546}"/>
                  </a:ext>
                </a:extLst>
              </p:cNvPr>
              <p:cNvSpPr/>
              <p:nvPr/>
            </p:nvSpPr>
            <p:spPr>
              <a:xfrm>
                <a:off x="2545098" y="984815"/>
                <a:ext cx="42935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>
                              <a:latin typeface="Cambria Math" charset="0"/>
                            </a:rPr>
                            <m:t>|</m:t>
                          </m:r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=</m:t>
                      </m:r>
                      <m:r>
                        <a:rPr lang="en-US" altLang="zh-CN" sz="2800" i="1"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sz="2800" i="1">
                          <a:latin typeface="Cambria Math" charset="0"/>
                        </a:rPr>
                        <m:t>+</m:t>
                      </m:r>
                      <m:r>
                        <a:rPr lang="en-US" altLang="zh-CN" sz="2800" i="1"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zh-CN" altLang="en-US" sz="2800" b="1" i="1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369F9CEB-846B-493B-AA96-2AB1515D9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098" y="984815"/>
                <a:ext cx="4293583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4E7FDA9B-AC31-471D-9DEA-795CC21DFB51}"/>
              </a:ext>
            </a:extLst>
          </p:cNvPr>
          <p:cNvCxnSpPr>
            <a:cxnSpLocks/>
          </p:cNvCxnSpPr>
          <p:nvPr/>
        </p:nvCxnSpPr>
        <p:spPr>
          <a:xfrm>
            <a:off x="5958109" y="944804"/>
            <a:ext cx="0" cy="674898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75560" y="1760977"/>
                <a:ext cx="9128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zh-CN" sz="2800" b="1">
                              <a:solidFill>
                                <a:srgbClr val="9900FF"/>
                              </a:solidFill>
                              <a:latin typeface="Cambria Math" panose="02040503050406030204" pitchFamily="18" charset="0"/>
                            </a:rPr>
                            <m:t>𝐢𝐧𝐭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60" y="1760977"/>
                <a:ext cx="912879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48354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72158</TotalTime>
  <Words>2757</Words>
  <Application>Microsoft Macintosh PowerPoint</Application>
  <PresentationFormat>On-screen Show (4:3)</PresentationFormat>
  <Paragraphs>509</Paragraphs>
  <Slides>49</Slides>
  <Notes>8</Notes>
  <HiddenSlides>15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Liberation Sans</vt:lpstr>
      <vt:lpstr>Noto Serif CJK SC</vt:lpstr>
      <vt:lpstr>Arial</vt:lpstr>
      <vt:lpstr>Calibri</vt:lpstr>
      <vt:lpstr>Calibri Light</vt:lpstr>
      <vt:lpstr>Cambria Math</vt:lpstr>
      <vt:lpstr>Times New Roman</vt:lpstr>
      <vt:lpstr>Wingdings</vt:lpstr>
      <vt:lpstr>2_Office Theme</vt:lpstr>
      <vt:lpstr>Office Theme</vt:lpstr>
      <vt:lpstr>1_Office Theme</vt:lpstr>
      <vt:lpstr>Equation</vt:lpstr>
      <vt:lpstr>Light-front Approach to Nucleon Structure </vt:lpstr>
      <vt:lpstr>Outline</vt:lpstr>
      <vt:lpstr>Major Questions in Nuclear Physics</vt:lpstr>
      <vt:lpstr>Light-front Time</vt:lpstr>
      <vt:lpstr>PowerPoint Presentation</vt:lpstr>
      <vt:lpstr>PowerPoint Presentation</vt:lpstr>
      <vt:lpstr>Light-front QED Hamiltonian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Distribution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Light-Front Hamiltonian</vt:lpstr>
      <vt:lpstr>PowerPoint Presentation</vt:lpstr>
      <vt:lpstr>Nucleon Form Factor</vt:lpstr>
      <vt:lpstr>Nucleon Form Factor</vt:lpstr>
      <vt:lpstr>Density for proton and neutron</vt:lpstr>
      <vt:lpstr>Sachs Form Factor</vt:lpstr>
      <vt:lpstr>Axial Form Factor of The Proton</vt:lpstr>
      <vt:lpstr>Nucleon Radii and Axial Charges</vt:lpstr>
      <vt:lpstr>Parton Distribution Functions (PDF)</vt:lpstr>
      <vt:lpstr>PowerPoint Presentation</vt:lpstr>
      <vt:lpstr>PowerPoint Presentation</vt:lpstr>
      <vt:lpstr>PowerPoint Presentation</vt:lpstr>
      <vt:lpstr>The quark tensor charge in the proton</vt:lpstr>
      <vt:lpstr>Generalized Parton Distribution Functions </vt:lpstr>
      <vt:lpstr>PowerPoint Presentation</vt:lpstr>
      <vt:lpstr>Impact parameter distribution</vt:lpstr>
      <vt:lpstr>Transverse momentum dependent parton distribution functions (TMDs)</vt:lpstr>
      <vt:lpstr>TMD for the quarks in the proton</vt:lpstr>
      <vt:lpstr>PowerPoint Presentation</vt:lpstr>
      <vt:lpstr>PowerPoint Presentation</vt:lpstr>
      <vt:lpstr>Collins Asymmetry of Proton</vt:lpstr>
      <vt:lpstr>Quark and Gluon</vt:lpstr>
      <vt:lpstr>Form Factor with dynamical gluon</vt:lpstr>
      <vt:lpstr>PowerPoint Presentation</vt:lpstr>
      <vt:lpstr>Summary</vt:lpstr>
      <vt:lpstr>Outlook</vt:lpstr>
    </vt:vector>
  </TitlesOfParts>
  <Company>Iowa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Vary</dc:creator>
  <cp:lastModifiedBy>Zhao, Xingbo</cp:lastModifiedBy>
  <cp:revision>1733</cp:revision>
  <cp:lastPrinted>2012-09-06T19:53:45Z</cp:lastPrinted>
  <dcterms:created xsi:type="dcterms:W3CDTF">2012-07-05T06:32:33Z</dcterms:created>
  <dcterms:modified xsi:type="dcterms:W3CDTF">2021-08-17T06:59:06Z</dcterms:modified>
</cp:coreProperties>
</file>